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73"/>
  </p:normalViewPr>
  <p:slideViewPr>
    <p:cSldViewPr snapToGrid="0">
      <p:cViewPr varScale="1">
        <p:scale>
          <a:sx n="115" d="100"/>
          <a:sy n="115" d="100"/>
        </p:scale>
        <p:origin x="712"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C7D79-03C1-5675-D526-B5E55B2B960B}"/>
              </a:ext>
            </a:extLst>
          </p:cNvPr>
          <p:cNvSpPr>
            <a:spLocks noGrp="1"/>
          </p:cNvSpPr>
          <p:nvPr>
            <p:ph type="ctrTitle"/>
          </p:nvPr>
        </p:nvSpPr>
        <p:spPr/>
        <p:txBody>
          <a:bodyPr/>
          <a:lstStyle/>
          <a:p>
            <a:r>
              <a:rPr lang="en-US" dirty="0">
                <a:solidFill>
                  <a:schemeClr val="tx1"/>
                </a:solidFill>
              </a:rPr>
              <a:t>World Economic Indicator</a:t>
            </a:r>
          </a:p>
        </p:txBody>
      </p:sp>
      <p:sp>
        <p:nvSpPr>
          <p:cNvPr id="3" name="Subtitle 2">
            <a:extLst>
              <a:ext uri="{FF2B5EF4-FFF2-40B4-BE49-F238E27FC236}">
                <a16:creationId xmlns:a16="http://schemas.microsoft.com/office/drawing/2014/main" id="{8B0A3948-898F-5C4B-9F18-9BADC0F0A946}"/>
              </a:ext>
            </a:extLst>
          </p:cNvPr>
          <p:cNvSpPr>
            <a:spLocks noGrp="1"/>
          </p:cNvSpPr>
          <p:nvPr>
            <p:ph type="subTitle" idx="1"/>
          </p:nvPr>
        </p:nvSpPr>
        <p:spPr/>
        <p:txBody>
          <a:bodyPr/>
          <a:lstStyle/>
          <a:p>
            <a:r>
              <a:rPr lang="en-US" dirty="0">
                <a:solidFill>
                  <a:schemeClr val="tx1"/>
                </a:solidFill>
              </a:rPr>
              <a:t>How can a country attain sustainable growth ?</a:t>
            </a:r>
          </a:p>
        </p:txBody>
      </p:sp>
    </p:spTree>
    <p:extLst>
      <p:ext uri="{BB962C8B-B14F-4D97-AF65-F5344CB8AC3E}">
        <p14:creationId xmlns:p14="http://schemas.microsoft.com/office/powerpoint/2010/main" val="1962478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dots&#10;&#10;Description automatically generated">
            <a:extLst>
              <a:ext uri="{FF2B5EF4-FFF2-40B4-BE49-F238E27FC236}">
                <a16:creationId xmlns:a16="http://schemas.microsoft.com/office/drawing/2014/main" id="{2F3D0D5D-9CBE-E844-7720-5F042C77355F}"/>
              </a:ext>
            </a:extLst>
          </p:cNvPr>
          <p:cNvPicPr>
            <a:picLocks noChangeAspect="1"/>
          </p:cNvPicPr>
          <p:nvPr/>
        </p:nvPicPr>
        <p:blipFill>
          <a:blip r:embed="rId2"/>
          <a:stretch>
            <a:fillRect/>
          </a:stretch>
        </p:blipFill>
        <p:spPr>
          <a:xfrm>
            <a:off x="0" y="600740"/>
            <a:ext cx="3358379" cy="2071000"/>
          </a:xfrm>
          <a:prstGeom prst="rect">
            <a:avLst/>
          </a:prstGeom>
        </p:spPr>
      </p:pic>
      <p:pic>
        <p:nvPicPr>
          <p:cNvPr id="5" name="Picture 4" descr="A graph with blue dots&#10;&#10;Description automatically generated">
            <a:extLst>
              <a:ext uri="{FF2B5EF4-FFF2-40B4-BE49-F238E27FC236}">
                <a16:creationId xmlns:a16="http://schemas.microsoft.com/office/drawing/2014/main" id="{184FE1D7-4884-0E81-9527-8E6700C17520}"/>
              </a:ext>
            </a:extLst>
          </p:cNvPr>
          <p:cNvPicPr>
            <a:picLocks noChangeAspect="1"/>
          </p:cNvPicPr>
          <p:nvPr/>
        </p:nvPicPr>
        <p:blipFill>
          <a:blip r:embed="rId3"/>
          <a:stretch>
            <a:fillRect/>
          </a:stretch>
        </p:blipFill>
        <p:spPr>
          <a:xfrm>
            <a:off x="3358379" y="644049"/>
            <a:ext cx="3358377" cy="2070999"/>
          </a:xfrm>
          <a:prstGeom prst="rect">
            <a:avLst/>
          </a:prstGeom>
        </p:spPr>
      </p:pic>
      <p:pic>
        <p:nvPicPr>
          <p:cNvPr id="7" name="Picture 6" descr="A graph with numbers and lines&#10;&#10;Description automatically generated">
            <a:extLst>
              <a:ext uri="{FF2B5EF4-FFF2-40B4-BE49-F238E27FC236}">
                <a16:creationId xmlns:a16="http://schemas.microsoft.com/office/drawing/2014/main" id="{EF94B4F8-6770-FDC5-2A2C-22784C893F1E}"/>
              </a:ext>
            </a:extLst>
          </p:cNvPr>
          <p:cNvPicPr>
            <a:picLocks noChangeAspect="1"/>
          </p:cNvPicPr>
          <p:nvPr/>
        </p:nvPicPr>
        <p:blipFill>
          <a:blip r:embed="rId4"/>
          <a:stretch>
            <a:fillRect/>
          </a:stretch>
        </p:blipFill>
        <p:spPr>
          <a:xfrm>
            <a:off x="6716756" y="784998"/>
            <a:ext cx="3358378" cy="2071000"/>
          </a:xfrm>
          <a:prstGeom prst="rect">
            <a:avLst/>
          </a:prstGeom>
        </p:spPr>
      </p:pic>
      <p:pic>
        <p:nvPicPr>
          <p:cNvPr id="9" name="Picture 8" descr="A graph with blue dots&#10;&#10;Description automatically generated">
            <a:extLst>
              <a:ext uri="{FF2B5EF4-FFF2-40B4-BE49-F238E27FC236}">
                <a16:creationId xmlns:a16="http://schemas.microsoft.com/office/drawing/2014/main" id="{D1CC5EE5-8F3B-A257-F4B2-D2B8395D2B56}"/>
              </a:ext>
            </a:extLst>
          </p:cNvPr>
          <p:cNvPicPr>
            <a:picLocks noChangeAspect="1"/>
          </p:cNvPicPr>
          <p:nvPr/>
        </p:nvPicPr>
        <p:blipFill>
          <a:blip r:embed="rId5"/>
          <a:stretch>
            <a:fillRect/>
          </a:stretch>
        </p:blipFill>
        <p:spPr>
          <a:xfrm>
            <a:off x="5183480" y="3802974"/>
            <a:ext cx="3358376" cy="2070999"/>
          </a:xfrm>
          <a:prstGeom prst="rect">
            <a:avLst/>
          </a:prstGeom>
        </p:spPr>
      </p:pic>
      <p:pic>
        <p:nvPicPr>
          <p:cNvPr id="11" name="Picture 10" descr="A graph showing a number of blue dots&#10;&#10;Description automatically generated">
            <a:extLst>
              <a:ext uri="{FF2B5EF4-FFF2-40B4-BE49-F238E27FC236}">
                <a16:creationId xmlns:a16="http://schemas.microsoft.com/office/drawing/2014/main" id="{3097154F-6F74-5922-2786-8F82CF6BA797}"/>
              </a:ext>
            </a:extLst>
          </p:cNvPr>
          <p:cNvPicPr>
            <a:picLocks noChangeAspect="1"/>
          </p:cNvPicPr>
          <p:nvPr/>
        </p:nvPicPr>
        <p:blipFill>
          <a:blip r:embed="rId6"/>
          <a:stretch>
            <a:fillRect/>
          </a:stretch>
        </p:blipFill>
        <p:spPr>
          <a:xfrm>
            <a:off x="569641" y="3802973"/>
            <a:ext cx="3358378" cy="2071000"/>
          </a:xfrm>
          <a:prstGeom prst="rect">
            <a:avLst/>
          </a:prstGeom>
        </p:spPr>
      </p:pic>
      <p:sp>
        <p:nvSpPr>
          <p:cNvPr id="12" name="TextBox 11">
            <a:extLst>
              <a:ext uri="{FF2B5EF4-FFF2-40B4-BE49-F238E27FC236}">
                <a16:creationId xmlns:a16="http://schemas.microsoft.com/office/drawing/2014/main" id="{4B32D54A-7894-2840-625D-4A6A9EDA5595}"/>
              </a:ext>
            </a:extLst>
          </p:cNvPr>
          <p:cNvSpPr txBox="1"/>
          <p:nvPr/>
        </p:nvSpPr>
        <p:spPr>
          <a:xfrm>
            <a:off x="391817" y="2671740"/>
            <a:ext cx="2574744" cy="461665"/>
          </a:xfrm>
          <a:prstGeom prst="rect">
            <a:avLst/>
          </a:prstGeom>
          <a:noFill/>
        </p:spPr>
        <p:txBody>
          <a:bodyPr wrap="none" rtlCol="0">
            <a:spAutoFit/>
          </a:bodyPr>
          <a:lstStyle/>
          <a:p>
            <a:r>
              <a:rPr lang="en-US" sz="1200" dirty="0"/>
              <a:t>Lesser the Ease of Business, higher</a:t>
            </a:r>
          </a:p>
          <a:p>
            <a:r>
              <a:rPr lang="en-US" sz="1200" dirty="0"/>
              <a:t> the GDP/Capita</a:t>
            </a:r>
          </a:p>
        </p:txBody>
      </p:sp>
      <p:sp>
        <p:nvSpPr>
          <p:cNvPr id="13" name="TextBox 12">
            <a:extLst>
              <a:ext uri="{FF2B5EF4-FFF2-40B4-BE49-F238E27FC236}">
                <a16:creationId xmlns:a16="http://schemas.microsoft.com/office/drawing/2014/main" id="{9610B977-C6FF-7D87-B0FA-1BA33A9F1816}"/>
              </a:ext>
            </a:extLst>
          </p:cNvPr>
          <p:cNvSpPr txBox="1"/>
          <p:nvPr/>
        </p:nvSpPr>
        <p:spPr>
          <a:xfrm>
            <a:off x="3358378" y="2715048"/>
            <a:ext cx="2478564" cy="461665"/>
          </a:xfrm>
          <a:prstGeom prst="rect">
            <a:avLst/>
          </a:prstGeom>
          <a:noFill/>
        </p:spPr>
        <p:txBody>
          <a:bodyPr wrap="none" rtlCol="0">
            <a:spAutoFit/>
          </a:bodyPr>
          <a:lstStyle/>
          <a:p>
            <a:r>
              <a:rPr lang="en-US" sz="1200" dirty="0"/>
              <a:t>Lower the Days to Start Business,</a:t>
            </a:r>
          </a:p>
          <a:p>
            <a:r>
              <a:rPr lang="en-US" sz="1200" dirty="0"/>
              <a:t> higher the GDP/Capita</a:t>
            </a:r>
          </a:p>
        </p:txBody>
      </p:sp>
      <p:sp>
        <p:nvSpPr>
          <p:cNvPr id="14" name="TextBox 13">
            <a:extLst>
              <a:ext uri="{FF2B5EF4-FFF2-40B4-BE49-F238E27FC236}">
                <a16:creationId xmlns:a16="http://schemas.microsoft.com/office/drawing/2014/main" id="{1441C26F-5E3E-AE61-66F0-688AD025CBE8}"/>
              </a:ext>
            </a:extLst>
          </p:cNvPr>
          <p:cNvSpPr txBox="1"/>
          <p:nvPr/>
        </p:nvSpPr>
        <p:spPr>
          <a:xfrm>
            <a:off x="7276632" y="2809783"/>
            <a:ext cx="2238626" cy="461665"/>
          </a:xfrm>
          <a:prstGeom prst="rect">
            <a:avLst/>
          </a:prstGeom>
          <a:noFill/>
        </p:spPr>
        <p:txBody>
          <a:bodyPr wrap="none" rtlCol="0">
            <a:spAutoFit/>
          </a:bodyPr>
          <a:lstStyle/>
          <a:p>
            <a:r>
              <a:rPr lang="en-US" sz="1200" dirty="0"/>
              <a:t>Lower the Hours to do Taxes, </a:t>
            </a:r>
          </a:p>
          <a:p>
            <a:r>
              <a:rPr lang="en-US" sz="1200" dirty="0"/>
              <a:t>higher the GDP/Capita</a:t>
            </a:r>
          </a:p>
        </p:txBody>
      </p:sp>
      <p:sp>
        <p:nvSpPr>
          <p:cNvPr id="15" name="TextBox 14">
            <a:extLst>
              <a:ext uri="{FF2B5EF4-FFF2-40B4-BE49-F238E27FC236}">
                <a16:creationId xmlns:a16="http://schemas.microsoft.com/office/drawing/2014/main" id="{F0715D1A-332C-C414-740B-F360911ADB35}"/>
              </a:ext>
            </a:extLst>
          </p:cNvPr>
          <p:cNvSpPr txBox="1"/>
          <p:nvPr/>
        </p:nvSpPr>
        <p:spPr>
          <a:xfrm>
            <a:off x="569641" y="5936952"/>
            <a:ext cx="3968522" cy="276999"/>
          </a:xfrm>
          <a:prstGeom prst="rect">
            <a:avLst/>
          </a:prstGeom>
          <a:noFill/>
        </p:spPr>
        <p:txBody>
          <a:bodyPr wrap="none" rtlCol="0">
            <a:spAutoFit/>
          </a:bodyPr>
          <a:lstStyle/>
          <a:p>
            <a:r>
              <a:rPr lang="en-US" sz="1200" dirty="0"/>
              <a:t>Higher the Mobile Phone Usage, higher the GDP/Capita</a:t>
            </a:r>
          </a:p>
        </p:txBody>
      </p:sp>
      <p:sp>
        <p:nvSpPr>
          <p:cNvPr id="16" name="TextBox 15">
            <a:extLst>
              <a:ext uri="{FF2B5EF4-FFF2-40B4-BE49-F238E27FC236}">
                <a16:creationId xmlns:a16="http://schemas.microsoft.com/office/drawing/2014/main" id="{8F7F5AD5-91F6-D956-0311-3687AF2FDCF7}"/>
              </a:ext>
            </a:extLst>
          </p:cNvPr>
          <p:cNvSpPr txBox="1"/>
          <p:nvPr/>
        </p:nvSpPr>
        <p:spPr>
          <a:xfrm>
            <a:off x="5183480" y="5936952"/>
            <a:ext cx="3618298" cy="276999"/>
          </a:xfrm>
          <a:prstGeom prst="rect">
            <a:avLst/>
          </a:prstGeom>
          <a:noFill/>
        </p:spPr>
        <p:txBody>
          <a:bodyPr wrap="none" rtlCol="0">
            <a:spAutoFit/>
          </a:bodyPr>
          <a:lstStyle/>
          <a:p>
            <a:r>
              <a:rPr lang="en-US" sz="1200" dirty="0"/>
              <a:t>Higher the Internet Usage, higher the GDP/Capita</a:t>
            </a:r>
          </a:p>
        </p:txBody>
      </p:sp>
    </p:spTree>
    <p:extLst>
      <p:ext uri="{BB962C8B-B14F-4D97-AF65-F5344CB8AC3E}">
        <p14:creationId xmlns:p14="http://schemas.microsoft.com/office/powerpoint/2010/main" val="1759818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432C1-AA40-7A1A-B09B-C5C62D69E2AB}"/>
              </a:ext>
            </a:extLst>
          </p:cNvPr>
          <p:cNvSpPr>
            <a:spLocks noGrp="1"/>
          </p:cNvSpPr>
          <p:nvPr>
            <p:ph type="title"/>
          </p:nvPr>
        </p:nvSpPr>
        <p:spPr/>
        <p:txBody>
          <a:bodyPr/>
          <a:lstStyle/>
          <a:p>
            <a:r>
              <a:rPr lang="en-US" dirty="0">
                <a:solidFill>
                  <a:schemeClr val="tx1"/>
                </a:solidFill>
              </a:rPr>
              <a:t>Univariate Analysis performed on the Dataset</a:t>
            </a:r>
          </a:p>
        </p:txBody>
      </p:sp>
      <p:pic>
        <p:nvPicPr>
          <p:cNvPr id="4" name="Picture 3" descr="A graph with numbers and a bar chart&#10;&#10;Description automatically generated">
            <a:extLst>
              <a:ext uri="{FF2B5EF4-FFF2-40B4-BE49-F238E27FC236}">
                <a16:creationId xmlns:a16="http://schemas.microsoft.com/office/drawing/2014/main" id="{5FEDA3F6-0A2C-82AC-27DB-7766DC3B9824}"/>
              </a:ext>
            </a:extLst>
          </p:cNvPr>
          <p:cNvPicPr>
            <a:picLocks noChangeAspect="1"/>
          </p:cNvPicPr>
          <p:nvPr/>
        </p:nvPicPr>
        <p:blipFill>
          <a:blip r:embed="rId2"/>
          <a:stretch>
            <a:fillRect/>
          </a:stretch>
        </p:blipFill>
        <p:spPr>
          <a:xfrm>
            <a:off x="433039" y="1930400"/>
            <a:ext cx="3810000" cy="2349500"/>
          </a:xfrm>
          <a:prstGeom prst="rect">
            <a:avLst/>
          </a:prstGeom>
        </p:spPr>
      </p:pic>
      <p:pic>
        <p:nvPicPr>
          <p:cNvPr id="6" name="Picture 5" descr="A graph with numbers and a number&#10;&#10;Description automatically generated">
            <a:extLst>
              <a:ext uri="{FF2B5EF4-FFF2-40B4-BE49-F238E27FC236}">
                <a16:creationId xmlns:a16="http://schemas.microsoft.com/office/drawing/2014/main" id="{F35717E3-85BA-C264-5411-1B477B0B98E4}"/>
              </a:ext>
            </a:extLst>
          </p:cNvPr>
          <p:cNvPicPr>
            <a:picLocks noChangeAspect="1"/>
          </p:cNvPicPr>
          <p:nvPr/>
        </p:nvPicPr>
        <p:blipFill>
          <a:blip r:embed="rId3"/>
          <a:stretch>
            <a:fillRect/>
          </a:stretch>
        </p:blipFill>
        <p:spPr>
          <a:xfrm>
            <a:off x="4243039" y="1930400"/>
            <a:ext cx="3810000" cy="2349500"/>
          </a:xfrm>
          <a:prstGeom prst="rect">
            <a:avLst/>
          </a:prstGeom>
        </p:spPr>
      </p:pic>
      <p:pic>
        <p:nvPicPr>
          <p:cNvPr id="8" name="Picture 7" descr="A graph with numbers and lines&#10;&#10;Description automatically generated">
            <a:extLst>
              <a:ext uri="{FF2B5EF4-FFF2-40B4-BE49-F238E27FC236}">
                <a16:creationId xmlns:a16="http://schemas.microsoft.com/office/drawing/2014/main" id="{67FC28ED-6637-0F15-3CD5-1B18EBBF2F46}"/>
              </a:ext>
            </a:extLst>
          </p:cNvPr>
          <p:cNvPicPr>
            <a:picLocks noChangeAspect="1"/>
          </p:cNvPicPr>
          <p:nvPr/>
        </p:nvPicPr>
        <p:blipFill>
          <a:blip r:embed="rId4"/>
          <a:stretch>
            <a:fillRect/>
          </a:stretch>
        </p:blipFill>
        <p:spPr>
          <a:xfrm>
            <a:off x="677334" y="4149957"/>
            <a:ext cx="3810000" cy="2349500"/>
          </a:xfrm>
          <a:prstGeom prst="rect">
            <a:avLst/>
          </a:prstGeom>
        </p:spPr>
      </p:pic>
      <p:pic>
        <p:nvPicPr>
          <p:cNvPr id="10" name="Picture 9" descr="A graph of energy usage&#10;&#10;Description automatically generated">
            <a:extLst>
              <a:ext uri="{FF2B5EF4-FFF2-40B4-BE49-F238E27FC236}">
                <a16:creationId xmlns:a16="http://schemas.microsoft.com/office/drawing/2014/main" id="{23E803EE-6E05-C099-06E8-E4C871ADC50D}"/>
              </a:ext>
            </a:extLst>
          </p:cNvPr>
          <p:cNvPicPr>
            <a:picLocks noChangeAspect="1"/>
          </p:cNvPicPr>
          <p:nvPr/>
        </p:nvPicPr>
        <p:blipFill>
          <a:blip r:embed="rId5"/>
          <a:stretch>
            <a:fillRect/>
          </a:stretch>
        </p:blipFill>
        <p:spPr>
          <a:xfrm>
            <a:off x="4731629" y="4279900"/>
            <a:ext cx="3810000" cy="2349500"/>
          </a:xfrm>
          <a:prstGeom prst="rect">
            <a:avLst/>
          </a:prstGeom>
        </p:spPr>
      </p:pic>
    </p:spTree>
    <p:extLst>
      <p:ext uri="{BB962C8B-B14F-4D97-AF65-F5344CB8AC3E}">
        <p14:creationId xmlns:p14="http://schemas.microsoft.com/office/powerpoint/2010/main" val="3213383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irth rate&#10;&#10;Description automatically generated">
            <a:extLst>
              <a:ext uri="{FF2B5EF4-FFF2-40B4-BE49-F238E27FC236}">
                <a16:creationId xmlns:a16="http://schemas.microsoft.com/office/drawing/2014/main" id="{5AF9CF69-81FC-83CA-5235-90C68F2F5A77}"/>
              </a:ext>
            </a:extLst>
          </p:cNvPr>
          <p:cNvPicPr>
            <a:picLocks noChangeAspect="1"/>
          </p:cNvPicPr>
          <p:nvPr/>
        </p:nvPicPr>
        <p:blipFill>
          <a:blip r:embed="rId2"/>
          <a:stretch>
            <a:fillRect/>
          </a:stretch>
        </p:blipFill>
        <p:spPr>
          <a:xfrm>
            <a:off x="143107" y="146670"/>
            <a:ext cx="3726366" cy="2297926"/>
          </a:xfrm>
          <a:prstGeom prst="rect">
            <a:avLst/>
          </a:prstGeom>
        </p:spPr>
      </p:pic>
      <p:pic>
        <p:nvPicPr>
          <p:cNvPr id="5" name="Picture 4" descr="A graph of a business tax rate&#10;&#10;Description automatically generated">
            <a:extLst>
              <a:ext uri="{FF2B5EF4-FFF2-40B4-BE49-F238E27FC236}">
                <a16:creationId xmlns:a16="http://schemas.microsoft.com/office/drawing/2014/main" id="{A24889B9-D04C-36D2-9720-D992303C1687}"/>
              </a:ext>
            </a:extLst>
          </p:cNvPr>
          <p:cNvPicPr>
            <a:picLocks noChangeAspect="1"/>
          </p:cNvPicPr>
          <p:nvPr/>
        </p:nvPicPr>
        <p:blipFill>
          <a:blip r:embed="rId3"/>
          <a:stretch>
            <a:fillRect/>
          </a:stretch>
        </p:blipFill>
        <p:spPr>
          <a:xfrm>
            <a:off x="3869473" y="145349"/>
            <a:ext cx="3726366" cy="2299247"/>
          </a:xfrm>
          <a:prstGeom prst="rect">
            <a:avLst/>
          </a:prstGeom>
        </p:spPr>
      </p:pic>
      <p:pic>
        <p:nvPicPr>
          <p:cNvPr id="7" name="Picture 6" descr="A graph with numbers and lines&#10;&#10;Description automatically generated">
            <a:extLst>
              <a:ext uri="{FF2B5EF4-FFF2-40B4-BE49-F238E27FC236}">
                <a16:creationId xmlns:a16="http://schemas.microsoft.com/office/drawing/2014/main" id="{0DF429AD-74DC-B721-246F-CC1E827D66CD}"/>
              </a:ext>
            </a:extLst>
          </p:cNvPr>
          <p:cNvPicPr>
            <a:picLocks noChangeAspect="1"/>
          </p:cNvPicPr>
          <p:nvPr/>
        </p:nvPicPr>
        <p:blipFill>
          <a:blip r:embed="rId4"/>
          <a:stretch>
            <a:fillRect/>
          </a:stretch>
        </p:blipFill>
        <p:spPr>
          <a:xfrm>
            <a:off x="4072054" y="2280037"/>
            <a:ext cx="3726366" cy="2297926"/>
          </a:xfrm>
          <a:prstGeom prst="rect">
            <a:avLst/>
          </a:prstGeom>
        </p:spPr>
      </p:pic>
      <p:pic>
        <p:nvPicPr>
          <p:cNvPr id="9" name="Picture 8" descr="A graph with numbers and a line&#10;&#10;Description automatically generated">
            <a:extLst>
              <a:ext uri="{FF2B5EF4-FFF2-40B4-BE49-F238E27FC236}">
                <a16:creationId xmlns:a16="http://schemas.microsoft.com/office/drawing/2014/main" id="{1B00FF2D-422E-8C7B-EAB7-D95EF66E1113}"/>
              </a:ext>
            </a:extLst>
          </p:cNvPr>
          <p:cNvPicPr>
            <a:picLocks noChangeAspect="1"/>
          </p:cNvPicPr>
          <p:nvPr/>
        </p:nvPicPr>
        <p:blipFill>
          <a:blip r:embed="rId5"/>
          <a:stretch>
            <a:fillRect/>
          </a:stretch>
        </p:blipFill>
        <p:spPr>
          <a:xfrm>
            <a:off x="244397" y="2305824"/>
            <a:ext cx="3726366" cy="2297926"/>
          </a:xfrm>
          <a:prstGeom prst="rect">
            <a:avLst/>
          </a:prstGeom>
        </p:spPr>
      </p:pic>
      <p:pic>
        <p:nvPicPr>
          <p:cNvPr id="11" name="Picture 10" descr="A graph of infant mortality&#10;&#10;Description automatically generated">
            <a:extLst>
              <a:ext uri="{FF2B5EF4-FFF2-40B4-BE49-F238E27FC236}">
                <a16:creationId xmlns:a16="http://schemas.microsoft.com/office/drawing/2014/main" id="{D7545958-2168-E978-1D3F-2DDB680D42AB}"/>
              </a:ext>
            </a:extLst>
          </p:cNvPr>
          <p:cNvPicPr>
            <a:picLocks noChangeAspect="1"/>
          </p:cNvPicPr>
          <p:nvPr/>
        </p:nvPicPr>
        <p:blipFill>
          <a:blip r:embed="rId6"/>
          <a:stretch>
            <a:fillRect/>
          </a:stretch>
        </p:blipFill>
        <p:spPr>
          <a:xfrm>
            <a:off x="4375924" y="4560074"/>
            <a:ext cx="3726367" cy="2297926"/>
          </a:xfrm>
          <a:prstGeom prst="rect">
            <a:avLst/>
          </a:prstGeom>
        </p:spPr>
      </p:pic>
      <p:pic>
        <p:nvPicPr>
          <p:cNvPr id="13" name="Picture 12" descr="A graph of a number of internet usage&#10;&#10;Description automatically generated">
            <a:extLst>
              <a:ext uri="{FF2B5EF4-FFF2-40B4-BE49-F238E27FC236}">
                <a16:creationId xmlns:a16="http://schemas.microsoft.com/office/drawing/2014/main" id="{E21AB4AC-7023-7486-2C3E-BFEB4AE1B2D0}"/>
              </a:ext>
            </a:extLst>
          </p:cNvPr>
          <p:cNvPicPr>
            <a:picLocks noChangeAspect="1"/>
          </p:cNvPicPr>
          <p:nvPr/>
        </p:nvPicPr>
        <p:blipFill>
          <a:blip r:embed="rId7"/>
          <a:stretch>
            <a:fillRect/>
          </a:stretch>
        </p:blipFill>
        <p:spPr>
          <a:xfrm>
            <a:off x="446977" y="4560074"/>
            <a:ext cx="3726367" cy="2297926"/>
          </a:xfrm>
          <a:prstGeom prst="rect">
            <a:avLst/>
          </a:prstGeom>
        </p:spPr>
      </p:pic>
    </p:spTree>
    <p:extLst>
      <p:ext uri="{BB962C8B-B14F-4D97-AF65-F5344CB8AC3E}">
        <p14:creationId xmlns:p14="http://schemas.microsoft.com/office/powerpoint/2010/main" val="628247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time and time&#10;&#10;Description automatically generated with medium confidence">
            <a:extLst>
              <a:ext uri="{FF2B5EF4-FFF2-40B4-BE49-F238E27FC236}">
                <a16:creationId xmlns:a16="http://schemas.microsoft.com/office/drawing/2014/main" id="{8A87D330-4BD1-2A06-595D-3E4F351D6999}"/>
              </a:ext>
            </a:extLst>
          </p:cNvPr>
          <p:cNvPicPr>
            <a:picLocks noChangeAspect="1"/>
          </p:cNvPicPr>
          <p:nvPr/>
        </p:nvPicPr>
        <p:blipFill>
          <a:blip r:embed="rId2"/>
          <a:stretch>
            <a:fillRect/>
          </a:stretch>
        </p:blipFill>
        <p:spPr>
          <a:xfrm>
            <a:off x="120805" y="2354611"/>
            <a:ext cx="3810000" cy="2349500"/>
          </a:xfrm>
          <a:prstGeom prst="rect">
            <a:avLst/>
          </a:prstGeom>
        </p:spPr>
      </p:pic>
      <p:pic>
        <p:nvPicPr>
          <p:cNvPr id="5" name="Picture 4" descr="A graph of life expectancy&#10;&#10;Description automatically generated">
            <a:extLst>
              <a:ext uri="{FF2B5EF4-FFF2-40B4-BE49-F238E27FC236}">
                <a16:creationId xmlns:a16="http://schemas.microsoft.com/office/drawing/2014/main" id="{5A8783D4-E9CE-FF17-FFD8-D786E4D2FB1F}"/>
              </a:ext>
            </a:extLst>
          </p:cNvPr>
          <p:cNvPicPr>
            <a:picLocks noChangeAspect="1"/>
          </p:cNvPicPr>
          <p:nvPr/>
        </p:nvPicPr>
        <p:blipFill>
          <a:blip r:embed="rId3"/>
          <a:stretch>
            <a:fillRect/>
          </a:stretch>
        </p:blipFill>
        <p:spPr>
          <a:xfrm>
            <a:off x="4191000" y="146670"/>
            <a:ext cx="3810000" cy="2349500"/>
          </a:xfrm>
          <a:prstGeom prst="rect">
            <a:avLst/>
          </a:prstGeom>
        </p:spPr>
      </p:pic>
      <p:pic>
        <p:nvPicPr>
          <p:cNvPr id="7" name="Picture 6" descr="A graph of a phone usage&#10;&#10;Description automatically generated">
            <a:extLst>
              <a:ext uri="{FF2B5EF4-FFF2-40B4-BE49-F238E27FC236}">
                <a16:creationId xmlns:a16="http://schemas.microsoft.com/office/drawing/2014/main" id="{205B960E-A269-8CF8-0BDE-B1E911D136C2}"/>
              </a:ext>
            </a:extLst>
          </p:cNvPr>
          <p:cNvPicPr>
            <a:picLocks noChangeAspect="1"/>
          </p:cNvPicPr>
          <p:nvPr/>
        </p:nvPicPr>
        <p:blipFill>
          <a:blip r:embed="rId4"/>
          <a:stretch>
            <a:fillRect/>
          </a:stretch>
        </p:blipFill>
        <p:spPr>
          <a:xfrm>
            <a:off x="120805" y="146670"/>
            <a:ext cx="3810000" cy="2349500"/>
          </a:xfrm>
          <a:prstGeom prst="rect">
            <a:avLst/>
          </a:prstGeom>
        </p:spPr>
      </p:pic>
      <p:pic>
        <p:nvPicPr>
          <p:cNvPr id="9" name="Picture 8" descr="A graph with numbers and lines&#10;&#10;Description automatically generated">
            <a:extLst>
              <a:ext uri="{FF2B5EF4-FFF2-40B4-BE49-F238E27FC236}">
                <a16:creationId xmlns:a16="http://schemas.microsoft.com/office/drawing/2014/main" id="{D3491F1E-7A58-8457-E149-3CFB2937A1B4}"/>
              </a:ext>
            </a:extLst>
          </p:cNvPr>
          <p:cNvPicPr>
            <a:picLocks noChangeAspect="1"/>
          </p:cNvPicPr>
          <p:nvPr/>
        </p:nvPicPr>
        <p:blipFill>
          <a:blip r:embed="rId5"/>
          <a:stretch>
            <a:fillRect/>
          </a:stretch>
        </p:blipFill>
        <p:spPr>
          <a:xfrm>
            <a:off x="4191000" y="2254250"/>
            <a:ext cx="3810000" cy="2349500"/>
          </a:xfrm>
          <a:prstGeom prst="rect">
            <a:avLst/>
          </a:prstGeom>
        </p:spPr>
      </p:pic>
      <p:pic>
        <p:nvPicPr>
          <p:cNvPr id="11" name="Picture 10" descr="A screenshot of a graph&#10;&#10;Description automatically generated">
            <a:extLst>
              <a:ext uri="{FF2B5EF4-FFF2-40B4-BE49-F238E27FC236}">
                <a16:creationId xmlns:a16="http://schemas.microsoft.com/office/drawing/2014/main" id="{0076EB1E-A9D0-93F8-1802-1609827D0DF9}"/>
              </a:ext>
            </a:extLst>
          </p:cNvPr>
          <p:cNvPicPr>
            <a:picLocks noChangeAspect="1"/>
          </p:cNvPicPr>
          <p:nvPr/>
        </p:nvPicPr>
        <p:blipFill>
          <a:blip r:embed="rId6"/>
          <a:stretch>
            <a:fillRect/>
          </a:stretch>
        </p:blipFill>
        <p:spPr>
          <a:xfrm>
            <a:off x="4345458" y="4502924"/>
            <a:ext cx="3655542" cy="2254251"/>
          </a:xfrm>
          <a:prstGeom prst="rect">
            <a:avLst/>
          </a:prstGeom>
        </p:spPr>
      </p:pic>
      <p:pic>
        <p:nvPicPr>
          <p:cNvPr id="13" name="Picture 12" descr="A graph with numbers and a number&#10;&#10;Description automatically generated">
            <a:extLst>
              <a:ext uri="{FF2B5EF4-FFF2-40B4-BE49-F238E27FC236}">
                <a16:creationId xmlns:a16="http://schemas.microsoft.com/office/drawing/2014/main" id="{07D5E858-AADC-3FF8-C937-C1B1968F18F0}"/>
              </a:ext>
            </a:extLst>
          </p:cNvPr>
          <p:cNvPicPr>
            <a:picLocks noChangeAspect="1"/>
          </p:cNvPicPr>
          <p:nvPr/>
        </p:nvPicPr>
        <p:blipFill>
          <a:blip r:embed="rId7"/>
          <a:stretch>
            <a:fillRect/>
          </a:stretch>
        </p:blipFill>
        <p:spPr>
          <a:xfrm>
            <a:off x="381000" y="4603750"/>
            <a:ext cx="3655541" cy="2254250"/>
          </a:xfrm>
          <a:prstGeom prst="rect">
            <a:avLst/>
          </a:prstGeom>
        </p:spPr>
      </p:pic>
    </p:spTree>
    <p:extLst>
      <p:ext uri="{BB962C8B-B14F-4D97-AF65-F5344CB8AC3E}">
        <p14:creationId xmlns:p14="http://schemas.microsoft.com/office/powerpoint/2010/main" val="598454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05FB52-17B1-D7B3-D3CF-FE5742BE42B0}"/>
              </a:ext>
            </a:extLst>
          </p:cNvPr>
          <p:cNvSpPr txBox="1"/>
          <p:nvPr/>
        </p:nvSpPr>
        <p:spPr>
          <a:xfrm>
            <a:off x="3914078" y="2782669"/>
            <a:ext cx="2843561" cy="646331"/>
          </a:xfrm>
          <a:prstGeom prst="rect">
            <a:avLst/>
          </a:prstGeom>
          <a:noFill/>
        </p:spPr>
        <p:txBody>
          <a:bodyPr wrap="square" rtlCol="0">
            <a:spAutoFit/>
          </a:bodyPr>
          <a:lstStyle/>
          <a:p>
            <a:r>
              <a:rPr lang="en-US" sz="3600" dirty="0"/>
              <a:t>Thank You</a:t>
            </a:r>
          </a:p>
        </p:txBody>
      </p:sp>
    </p:spTree>
    <p:extLst>
      <p:ext uri="{BB962C8B-B14F-4D97-AF65-F5344CB8AC3E}">
        <p14:creationId xmlns:p14="http://schemas.microsoft.com/office/powerpoint/2010/main" val="334605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9DBBC-D188-D4BF-6CB6-275C0DC9EDCA}"/>
              </a:ext>
            </a:extLst>
          </p:cNvPr>
          <p:cNvSpPr>
            <a:spLocks noGrp="1"/>
          </p:cNvSpPr>
          <p:nvPr>
            <p:ph type="title"/>
          </p:nvPr>
        </p:nvSpPr>
        <p:spPr/>
        <p:txBody>
          <a:bodyPr/>
          <a:lstStyle/>
          <a:p>
            <a:r>
              <a:rPr lang="en-US" dirty="0">
                <a:solidFill>
                  <a:schemeClr val="tx1"/>
                </a:solidFill>
              </a:rPr>
              <a:t>Business Problem</a:t>
            </a:r>
          </a:p>
        </p:txBody>
      </p:sp>
      <p:sp>
        <p:nvSpPr>
          <p:cNvPr id="3" name="Content Placeholder 2">
            <a:extLst>
              <a:ext uri="{FF2B5EF4-FFF2-40B4-BE49-F238E27FC236}">
                <a16:creationId xmlns:a16="http://schemas.microsoft.com/office/drawing/2014/main" id="{1DDCC6D4-09D5-7822-58BC-E22EE4B97027}"/>
              </a:ext>
            </a:extLst>
          </p:cNvPr>
          <p:cNvSpPr>
            <a:spLocks noGrp="1"/>
          </p:cNvSpPr>
          <p:nvPr>
            <p:ph idx="1"/>
          </p:nvPr>
        </p:nvSpPr>
        <p:spPr/>
        <p:txBody>
          <a:bodyPr/>
          <a:lstStyle/>
          <a:p>
            <a:endParaRPr lang="en-US" dirty="0"/>
          </a:p>
          <a:p>
            <a:pPr marL="0" indent="0">
              <a:buNone/>
            </a:pPr>
            <a:r>
              <a:rPr lang="en-US" sz="2000" dirty="0">
                <a:solidFill>
                  <a:schemeClr val="tx1"/>
                </a:solidFill>
              </a:rPr>
              <a:t>Using the given World Economic Indicator dataset, we have to perform data analysis to find meaningful insights on which of the factor country should focus on to sustain GDP/Capita.</a:t>
            </a:r>
          </a:p>
          <a:p>
            <a:endParaRPr lang="en-US" dirty="0"/>
          </a:p>
        </p:txBody>
      </p:sp>
    </p:spTree>
    <p:extLst>
      <p:ext uri="{BB962C8B-B14F-4D97-AF65-F5344CB8AC3E}">
        <p14:creationId xmlns:p14="http://schemas.microsoft.com/office/powerpoint/2010/main" val="282140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8EFA-EBBC-8354-04C3-086DF25F3836}"/>
              </a:ext>
            </a:extLst>
          </p:cNvPr>
          <p:cNvSpPr>
            <a:spLocks noGrp="1"/>
          </p:cNvSpPr>
          <p:nvPr>
            <p:ph type="title"/>
          </p:nvPr>
        </p:nvSpPr>
        <p:spPr/>
        <p:txBody>
          <a:bodyPr/>
          <a:lstStyle/>
          <a:p>
            <a:r>
              <a:rPr lang="en-US" dirty="0">
                <a:solidFill>
                  <a:schemeClr val="tx1"/>
                </a:solidFill>
              </a:rPr>
              <a:t>Solution</a:t>
            </a:r>
          </a:p>
        </p:txBody>
      </p:sp>
      <p:sp>
        <p:nvSpPr>
          <p:cNvPr id="3" name="Content Placeholder 2">
            <a:extLst>
              <a:ext uri="{FF2B5EF4-FFF2-40B4-BE49-F238E27FC236}">
                <a16:creationId xmlns:a16="http://schemas.microsoft.com/office/drawing/2014/main" id="{C33539E0-3991-5EA4-3D30-5B1DE6C70F2D}"/>
              </a:ext>
            </a:extLst>
          </p:cNvPr>
          <p:cNvSpPr>
            <a:spLocks noGrp="1"/>
          </p:cNvSpPr>
          <p:nvPr>
            <p:ph idx="1"/>
          </p:nvPr>
        </p:nvSpPr>
        <p:spPr>
          <a:xfrm>
            <a:off x="677334" y="2160589"/>
            <a:ext cx="8596668" cy="3972582"/>
          </a:xfrm>
        </p:spPr>
        <p:txBody>
          <a:bodyPr/>
          <a:lstStyle/>
          <a:p>
            <a:pPr>
              <a:buClr>
                <a:schemeClr val="tx1"/>
              </a:buClr>
              <a:buFont typeface="Wingdings" pitchFamily="2" charset="2"/>
              <a:buChar char="Ø"/>
            </a:pPr>
            <a:r>
              <a:rPr lang="en-US" dirty="0">
                <a:solidFill>
                  <a:schemeClr val="tx1"/>
                </a:solidFill>
              </a:rPr>
              <a:t>We have performed data analysis on the several factors given in the dataset and their effect on the GDP/Capita of the nation. We have imputed the missing values after concatenating the databases into a single list using a unique identifier with the help of VLOOKUP.</a:t>
            </a:r>
          </a:p>
          <a:p>
            <a:pPr>
              <a:buClr>
                <a:schemeClr val="tx1"/>
              </a:buClr>
              <a:buFont typeface="Wingdings" pitchFamily="2" charset="2"/>
              <a:buChar char="Ø"/>
            </a:pPr>
            <a:r>
              <a:rPr lang="en-US" dirty="0">
                <a:solidFill>
                  <a:schemeClr val="tx1"/>
                </a:solidFill>
              </a:rPr>
              <a:t>The imputation methodology using aggregated methods/zero value is not used as the information given is particular to country &amp; region for a year &amp; cannot be taken altogether for all the countries.</a:t>
            </a:r>
          </a:p>
          <a:p>
            <a:pPr>
              <a:buClr>
                <a:schemeClr val="tx1"/>
              </a:buClr>
              <a:buFont typeface="Wingdings" pitchFamily="2" charset="2"/>
              <a:buChar char="Ø"/>
            </a:pPr>
            <a:r>
              <a:rPr lang="en-US" dirty="0">
                <a:solidFill>
                  <a:schemeClr val="tx1"/>
                </a:solidFill>
              </a:rPr>
              <a:t>If the previous year value of the missing entry is also absent, then that entry is kept blank for the analysis.</a:t>
            </a:r>
          </a:p>
          <a:p>
            <a:pPr>
              <a:buClr>
                <a:schemeClr val="tx1"/>
              </a:buClr>
              <a:buFont typeface="Wingdings" pitchFamily="2" charset="2"/>
              <a:buChar char="Ø"/>
            </a:pPr>
            <a:r>
              <a:rPr lang="en-US" dirty="0">
                <a:solidFill>
                  <a:schemeClr val="tx1"/>
                </a:solidFill>
              </a:rPr>
              <a:t>The outliers are present in the dataset but not taken into consideration for our analysis.</a:t>
            </a:r>
          </a:p>
          <a:p>
            <a:pPr>
              <a:buClr>
                <a:schemeClr val="tx1"/>
              </a:buClr>
              <a:buFont typeface="Wingdings" pitchFamily="2" charset="2"/>
              <a:buChar char="Ø"/>
            </a:pPr>
            <a:endParaRPr lang="en-US" dirty="0">
              <a:solidFill>
                <a:schemeClr val="tx1"/>
              </a:solidFill>
            </a:endParaRPr>
          </a:p>
          <a:p>
            <a:pPr>
              <a:buClr>
                <a:schemeClr val="tx1"/>
              </a:buClr>
              <a:buFont typeface="Wingdings" pitchFamily="2" charset="2"/>
              <a:buChar char="Ø"/>
            </a:pPr>
            <a:endParaRPr lang="en-US" dirty="0">
              <a:solidFill>
                <a:schemeClr val="tx1"/>
              </a:solidFill>
            </a:endParaRPr>
          </a:p>
        </p:txBody>
      </p:sp>
    </p:spTree>
    <p:extLst>
      <p:ext uri="{BB962C8B-B14F-4D97-AF65-F5344CB8AC3E}">
        <p14:creationId xmlns:p14="http://schemas.microsoft.com/office/powerpoint/2010/main" val="2630930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E2DF2-F1B8-5C00-3139-516CBF369637}"/>
              </a:ext>
            </a:extLst>
          </p:cNvPr>
          <p:cNvSpPr>
            <a:spLocks noGrp="1"/>
          </p:cNvSpPr>
          <p:nvPr>
            <p:ph type="title"/>
          </p:nvPr>
        </p:nvSpPr>
        <p:spPr/>
        <p:txBody>
          <a:bodyPr>
            <a:normAutofit/>
          </a:bodyPr>
          <a:lstStyle/>
          <a:p>
            <a:r>
              <a:rPr lang="en-US" dirty="0">
                <a:solidFill>
                  <a:schemeClr val="tx1"/>
                </a:solidFill>
              </a:rPr>
              <a:t>Data Used </a:t>
            </a:r>
            <a:br>
              <a:rPr lang="en-US" dirty="0">
                <a:solidFill>
                  <a:schemeClr val="tx1"/>
                </a:solidFill>
              </a:rPr>
            </a:br>
            <a:br>
              <a:rPr lang="en-US" sz="1800" dirty="0">
                <a:solidFill>
                  <a:schemeClr val="tx1"/>
                </a:solidFill>
              </a:rPr>
            </a:br>
            <a:r>
              <a:rPr lang="en-US" sz="1800" dirty="0">
                <a:solidFill>
                  <a:schemeClr val="tx1"/>
                </a:solidFill>
              </a:rPr>
              <a:t>The columns from the dataset used for analysis are as follows:</a:t>
            </a:r>
            <a:endParaRPr lang="en-US" dirty="0">
              <a:solidFill>
                <a:schemeClr val="tx1"/>
              </a:solidFill>
            </a:endParaRPr>
          </a:p>
        </p:txBody>
      </p:sp>
      <p:graphicFrame>
        <p:nvGraphicFramePr>
          <p:cNvPr id="3" name="Table 2">
            <a:extLst>
              <a:ext uri="{FF2B5EF4-FFF2-40B4-BE49-F238E27FC236}">
                <a16:creationId xmlns:a16="http://schemas.microsoft.com/office/drawing/2014/main" id="{0895A369-B35C-2345-57B6-363B2EED8643}"/>
              </a:ext>
            </a:extLst>
          </p:cNvPr>
          <p:cNvGraphicFramePr>
            <a:graphicFrameLocks noGrp="1"/>
          </p:cNvGraphicFramePr>
          <p:nvPr>
            <p:extLst>
              <p:ext uri="{D42A27DB-BD31-4B8C-83A1-F6EECF244321}">
                <p14:modId xmlns:p14="http://schemas.microsoft.com/office/powerpoint/2010/main" val="3407048593"/>
              </p:ext>
            </p:extLst>
          </p:nvPr>
        </p:nvGraphicFramePr>
        <p:xfrm>
          <a:off x="359317" y="2038940"/>
          <a:ext cx="8490939" cy="2966720"/>
        </p:xfrm>
        <a:graphic>
          <a:graphicData uri="http://schemas.openxmlformats.org/drawingml/2006/table">
            <a:tbl>
              <a:tblPr firstRow="1" bandRow="1">
                <a:tableStyleId>{2D5ABB26-0587-4C30-8999-92F81FD0307C}</a:tableStyleId>
              </a:tblPr>
              <a:tblGrid>
                <a:gridCol w="2830313">
                  <a:extLst>
                    <a:ext uri="{9D8B030D-6E8A-4147-A177-3AD203B41FA5}">
                      <a16:colId xmlns:a16="http://schemas.microsoft.com/office/drawing/2014/main" val="18457881"/>
                    </a:ext>
                  </a:extLst>
                </a:gridCol>
                <a:gridCol w="2830313">
                  <a:extLst>
                    <a:ext uri="{9D8B030D-6E8A-4147-A177-3AD203B41FA5}">
                      <a16:colId xmlns:a16="http://schemas.microsoft.com/office/drawing/2014/main" val="1825821116"/>
                    </a:ext>
                  </a:extLst>
                </a:gridCol>
                <a:gridCol w="2830313">
                  <a:extLst>
                    <a:ext uri="{9D8B030D-6E8A-4147-A177-3AD203B41FA5}">
                      <a16:colId xmlns:a16="http://schemas.microsoft.com/office/drawing/2014/main" val="141084630"/>
                    </a:ext>
                  </a:extLst>
                </a:gridCol>
              </a:tblGrid>
              <a:tr h="370840">
                <a:tc>
                  <a:txBody>
                    <a:bodyPr/>
                    <a:lstStyle/>
                    <a:p>
                      <a:r>
                        <a:rPr lang="en-US" dirty="0">
                          <a:solidFill>
                            <a:schemeClr val="tx1"/>
                          </a:solidFill>
                        </a:rPr>
                        <a:t>GDP/capita</a:t>
                      </a:r>
                    </a:p>
                  </a:txBody>
                  <a:tcPr/>
                </a:tc>
                <a:tc>
                  <a:txBody>
                    <a:bodyPr/>
                    <a:lstStyle/>
                    <a:p>
                      <a:r>
                        <a:rPr lang="en-US" dirty="0">
                          <a:solidFill>
                            <a:schemeClr val="tx1"/>
                          </a:solidFill>
                        </a:rPr>
                        <a:t>Population Urban </a:t>
                      </a:r>
                    </a:p>
                  </a:txBody>
                  <a:tcPr/>
                </a:tc>
                <a:tc>
                  <a:txBody>
                    <a:bodyPr/>
                    <a:lstStyle/>
                    <a:p>
                      <a:r>
                        <a:rPr lang="en-US" dirty="0">
                          <a:solidFill>
                            <a:schemeClr val="tx1"/>
                          </a:solidFill>
                        </a:rPr>
                        <a:t>Internet Usage </a:t>
                      </a:r>
                    </a:p>
                  </a:txBody>
                  <a:tcPr/>
                </a:tc>
                <a:extLst>
                  <a:ext uri="{0D108BD9-81ED-4DB2-BD59-A6C34878D82A}">
                    <a16:rowId xmlns:a16="http://schemas.microsoft.com/office/drawing/2014/main" val="1856287716"/>
                  </a:ext>
                </a:extLst>
              </a:tr>
              <a:tr h="370840">
                <a:tc>
                  <a:txBody>
                    <a:bodyPr/>
                    <a:lstStyle/>
                    <a:p>
                      <a:r>
                        <a:rPr lang="en-US" dirty="0">
                          <a:solidFill>
                            <a:schemeClr val="tx1"/>
                          </a:solidFill>
                        </a:rPr>
                        <a:t>Health Exp % GPD</a:t>
                      </a:r>
                    </a:p>
                  </a:txBody>
                  <a:tcPr/>
                </a:tc>
                <a:tc>
                  <a:txBody>
                    <a:bodyPr/>
                    <a:lstStyle/>
                    <a:p>
                      <a:r>
                        <a:rPr lang="en-US" dirty="0">
                          <a:solidFill>
                            <a:schemeClr val="tx1"/>
                          </a:solidFill>
                        </a:rPr>
                        <a:t>Population Total</a:t>
                      </a:r>
                    </a:p>
                  </a:txBody>
                  <a:tcPr/>
                </a:tc>
                <a:tc>
                  <a:txBody>
                    <a:bodyPr/>
                    <a:lstStyle/>
                    <a:p>
                      <a:r>
                        <a:rPr lang="en-US" dirty="0">
                          <a:solidFill>
                            <a:schemeClr val="tx1"/>
                          </a:solidFill>
                        </a:rPr>
                        <a:t>Mobile Phone Usage</a:t>
                      </a:r>
                    </a:p>
                  </a:txBody>
                  <a:tcPr/>
                </a:tc>
                <a:extLst>
                  <a:ext uri="{0D108BD9-81ED-4DB2-BD59-A6C34878D82A}">
                    <a16:rowId xmlns:a16="http://schemas.microsoft.com/office/drawing/2014/main" val="3260940390"/>
                  </a:ext>
                </a:extLst>
              </a:tr>
              <a:tr h="370840">
                <a:tc>
                  <a:txBody>
                    <a:bodyPr/>
                    <a:lstStyle/>
                    <a:p>
                      <a:r>
                        <a:rPr lang="en-US" dirty="0">
                          <a:solidFill>
                            <a:schemeClr val="tx1"/>
                          </a:solidFill>
                        </a:rPr>
                        <a:t>Lending Interest</a:t>
                      </a:r>
                    </a:p>
                  </a:txBody>
                  <a:tcPr/>
                </a:tc>
                <a:tc>
                  <a:txBody>
                    <a:bodyPr/>
                    <a:lstStyle/>
                    <a:p>
                      <a:r>
                        <a:rPr lang="en-US" dirty="0">
                          <a:solidFill>
                            <a:schemeClr val="tx1"/>
                          </a:solidFill>
                        </a:rPr>
                        <a:t>Inbound Tourism/Capita</a:t>
                      </a:r>
                    </a:p>
                  </a:txBody>
                  <a:tcPr/>
                </a:tc>
                <a:tc>
                  <a:txBody>
                    <a:bodyPr/>
                    <a:lstStyle/>
                    <a:p>
                      <a:endParaRPr lang="en-US" dirty="0">
                        <a:solidFill>
                          <a:schemeClr val="tx1"/>
                        </a:solidFill>
                      </a:endParaRPr>
                    </a:p>
                  </a:txBody>
                  <a:tcPr/>
                </a:tc>
                <a:extLst>
                  <a:ext uri="{0D108BD9-81ED-4DB2-BD59-A6C34878D82A}">
                    <a16:rowId xmlns:a16="http://schemas.microsoft.com/office/drawing/2014/main" val="4169691097"/>
                  </a:ext>
                </a:extLst>
              </a:tr>
              <a:tr h="370840">
                <a:tc>
                  <a:txBody>
                    <a:bodyPr/>
                    <a:lstStyle/>
                    <a:p>
                      <a:r>
                        <a:rPr lang="en-US" dirty="0">
                          <a:solidFill>
                            <a:schemeClr val="tx1"/>
                          </a:solidFill>
                        </a:rPr>
                        <a:t>Energy Usage/Capita</a:t>
                      </a:r>
                    </a:p>
                  </a:txBody>
                  <a:tcPr/>
                </a:tc>
                <a:tc>
                  <a:txBody>
                    <a:bodyPr/>
                    <a:lstStyle/>
                    <a:p>
                      <a:r>
                        <a:rPr lang="en-US" dirty="0">
                          <a:solidFill>
                            <a:schemeClr val="tx1"/>
                          </a:solidFill>
                        </a:rPr>
                        <a:t>Outbound Tourism/Capita</a:t>
                      </a:r>
                    </a:p>
                  </a:txBody>
                  <a:tcPr/>
                </a:tc>
                <a:tc>
                  <a:txBody>
                    <a:bodyPr/>
                    <a:lstStyle/>
                    <a:p>
                      <a:endParaRPr lang="en-US" dirty="0">
                        <a:solidFill>
                          <a:schemeClr val="tx1"/>
                        </a:solidFill>
                      </a:endParaRPr>
                    </a:p>
                  </a:txBody>
                  <a:tcPr/>
                </a:tc>
                <a:extLst>
                  <a:ext uri="{0D108BD9-81ED-4DB2-BD59-A6C34878D82A}">
                    <a16:rowId xmlns:a16="http://schemas.microsoft.com/office/drawing/2014/main" val="1281105538"/>
                  </a:ext>
                </a:extLst>
              </a:tr>
              <a:tr h="370840">
                <a:tc>
                  <a:txBody>
                    <a:bodyPr/>
                    <a:lstStyle/>
                    <a:p>
                      <a:r>
                        <a:rPr lang="en-US" dirty="0">
                          <a:solidFill>
                            <a:schemeClr val="tx1"/>
                          </a:solidFill>
                        </a:rPr>
                        <a:t>CO2 Emission/Capita</a:t>
                      </a:r>
                    </a:p>
                  </a:txBody>
                  <a:tcPr/>
                </a:tc>
                <a:tc>
                  <a:txBody>
                    <a:bodyPr/>
                    <a:lstStyle/>
                    <a:p>
                      <a:r>
                        <a:rPr lang="en-US" dirty="0">
                          <a:solidFill>
                            <a:schemeClr val="tx1"/>
                          </a:solidFill>
                        </a:rPr>
                        <a:t>Business Tax Rate</a:t>
                      </a:r>
                    </a:p>
                  </a:txBody>
                  <a:tcPr/>
                </a:tc>
                <a:tc>
                  <a:txBody>
                    <a:bodyPr/>
                    <a:lstStyle/>
                    <a:p>
                      <a:endParaRPr lang="en-US" dirty="0">
                        <a:solidFill>
                          <a:schemeClr val="tx1"/>
                        </a:solidFill>
                      </a:endParaRPr>
                    </a:p>
                  </a:txBody>
                  <a:tcPr/>
                </a:tc>
                <a:extLst>
                  <a:ext uri="{0D108BD9-81ED-4DB2-BD59-A6C34878D82A}">
                    <a16:rowId xmlns:a16="http://schemas.microsoft.com/office/drawing/2014/main" val="453408306"/>
                  </a:ext>
                </a:extLst>
              </a:tr>
              <a:tr h="370840">
                <a:tc>
                  <a:txBody>
                    <a:bodyPr/>
                    <a:lstStyle/>
                    <a:p>
                      <a:r>
                        <a:rPr lang="en-US" dirty="0">
                          <a:solidFill>
                            <a:schemeClr val="tx1"/>
                          </a:solidFill>
                        </a:rPr>
                        <a:t>Birth Rate</a:t>
                      </a:r>
                    </a:p>
                  </a:txBody>
                  <a:tcPr/>
                </a:tc>
                <a:tc>
                  <a:txBody>
                    <a:bodyPr/>
                    <a:lstStyle/>
                    <a:p>
                      <a:r>
                        <a:rPr lang="en-US" dirty="0">
                          <a:solidFill>
                            <a:schemeClr val="tx1"/>
                          </a:solidFill>
                        </a:rPr>
                        <a:t>Days to Start Business</a:t>
                      </a:r>
                    </a:p>
                  </a:txBody>
                  <a:tcPr/>
                </a:tc>
                <a:tc>
                  <a:txBody>
                    <a:bodyPr/>
                    <a:lstStyle/>
                    <a:p>
                      <a:endParaRPr lang="en-US" dirty="0">
                        <a:solidFill>
                          <a:schemeClr val="tx1"/>
                        </a:solidFill>
                      </a:endParaRPr>
                    </a:p>
                  </a:txBody>
                  <a:tcPr/>
                </a:tc>
                <a:extLst>
                  <a:ext uri="{0D108BD9-81ED-4DB2-BD59-A6C34878D82A}">
                    <a16:rowId xmlns:a16="http://schemas.microsoft.com/office/drawing/2014/main" val="629266233"/>
                  </a:ext>
                </a:extLst>
              </a:tr>
              <a:tr h="370840">
                <a:tc>
                  <a:txBody>
                    <a:bodyPr/>
                    <a:lstStyle/>
                    <a:p>
                      <a:r>
                        <a:rPr lang="en-US" dirty="0">
                          <a:solidFill>
                            <a:schemeClr val="tx1"/>
                          </a:solidFill>
                        </a:rPr>
                        <a:t>Infant Mortality Rate</a:t>
                      </a:r>
                    </a:p>
                  </a:txBody>
                  <a:tcPr/>
                </a:tc>
                <a:tc>
                  <a:txBody>
                    <a:bodyPr/>
                    <a:lstStyle/>
                    <a:p>
                      <a:r>
                        <a:rPr lang="en-US" dirty="0">
                          <a:solidFill>
                            <a:schemeClr val="tx1"/>
                          </a:solidFill>
                        </a:rPr>
                        <a:t>Ease of Business</a:t>
                      </a:r>
                    </a:p>
                  </a:txBody>
                  <a:tcPr/>
                </a:tc>
                <a:tc>
                  <a:txBody>
                    <a:bodyPr/>
                    <a:lstStyle/>
                    <a:p>
                      <a:endParaRPr lang="en-US" dirty="0">
                        <a:solidFill>
                          <a:schemeClr val="tx1"/>
                        </a:solidFill>
                      </a:endParaRPr>
                    </a:p>
                  </a:txBody>
                  <a:tcPr/>
                </a:tc>
                <a:extLst>
                  <a:ext uri="{0D108BD9-81ED-4DB2-BD59-A6C34878D82A}">
                    <a16:rowId xmlns:a16="http://schemas.microsoft.com/office/drawing/2014/main" val="3781089879"/>
                  </a:ext>
                </a:extLst>
              </a:tr>
              <a:tr h="370840">
                <a:tc>
                  <a:txBody>
                    <a:bodyPr/>
                    <a:lstStyle/>
                    <a:p>
                      <a:r>
                        <a:rPr lang="en-US" dirty="0">
                          <a:solidFill>
                            <a:schemeClr val="tx1"/>
                          </a:solidFill>
                        </a:rPr>
                        <a:t>Life Expectancy Avg</a:t>
                      </a:r>
                    </a:p>
                  </a:txBody>
                  <a:tcPr/>
                </a:tc>
                <a:tc>
                  <a:txBody>
                    <a:bodyPr/>
                    <a:lstStyle/>
                    <a:p>
                      <a:r>
                        <a:rPr lang="en-US" dirty="0">
                          <a:solidFill>
                            <a:schemeClr val="tx1"/>
                          </a:solidFill>
                        </a:rPr>
                        <a:t>Hours to do Taxes</a:t>
                      </a:r>
                    </a:p>
                  </a:txBody>
                  <a:tcPr/>
                </a:tc>
                <a:tc>
                  <a:txBody>
                    <a:bodyPr/>
                    <a:lstStyle/>
                    <a:p>
                      <a:endParaRPr lang="en-US" dirty="0">
                        <a:solidFill>
                          <a:schemeClr val="tx1"/>
                        </a:solidFill>
                      </a:endParaRPr>
                    </a:p>
                  </a:txBody>
                  <a:tcPr/>
                </a:tc>
                <a:extLst>
                  <a:ext uri="{0D108BD9-81ED-4DB2-BD59-A6C34878D82A}">
                    <a16:rowId xmlns:a16="http://schemas.microsoft.com/office/drawing/2014/main" val="2151113139"/>
                  </a:ext>
                </a:extLst>
              </a:tr>
            </a:tbl>
          </a:graphicData>
        </a:graphic>
      </p:graphicFrame>
    </p:spTree>
    <p:extLst>
      <p:ext uri="{BB962C8B-B14F-4D97-AF65-F5344CB8AC3E}">
        <p14:creationId xmlns:p14="http://schemas.microsoft.com/office/powerpoint/2010/main" val="22918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1A20-9C60-5A63-7292-A73AC0F2E241}"/>
              </a:ext>
            </a:extLst>
          </p:cNvPr>
          <p:cNvSpPr>
            <a:spLocks noGrp="1"/>
          </p:cNvSpPr>
          <p:nvPr>
            <p:ph type="title"/>
          </p:nvPr>
        </p:nvSpPr>
        <p:spPr/>
        <p:txBody>
          <a:bodyPr/>
          <a:lstStyle/>
          <a:p>
            <a:r>
              <a:rPr lang="en-US" dirty="0">
                <a:solidFill>
                  <a:schemeClr val="tx1"/>
                </a:solidFill>
              </a:rPr>
              <a:t>Executive Summary</a:t>
            </a:r>
          </a:p>
        </p:txBody>
      </p:sp>
      <p:sp>
        <p:nvSpPr>
          <p:cNvPr id="3" name="Content Placeholder 2">
            <a:extLst>
              <a:ext uri="{FF2B5EF4-FFF2-40B4-BE49-F238E27FC236}">
                <a16:creationId xmlns:a16="http://schemas.microsoft.com/office/drawing/2014/main" id="{70DA47CC-AD0A-1B45-54EB-CA56B5A79B75}"/>
              </a:ext>
            </a:extLst>
          </p:cNvPr>
          <p:cNvSpPr>
            <a:spLocks noGrp="1"/>
          </p:cNvSpPr>
          <p:nvPr>
            <p:ph idx="1"/>
          </p:nvPr>
        </p:nvSpPr>
        <p:spPr>
          <a:xfrm>
            <a:off x="677334" y="1483112"/>
            <a:ext cx="8596668" cy="5006897"/>
          </a:xfrm>
        </p:spPr>
        <p:txBody>
          <a:bodyPr/>
          <a:lstStyle/>
          <a:p>
            <a:pPr>
              <a:buClr>
                <a:schemeClr val="tx1"/>
              </a:buClr>
              <a:buFont typeface="Wingdings" pitchFamily="2" charset="2"/>
              <a:buChar char="Ø"/>
            </a:pPr>
            <a:r>
              <a:rPr lang="en-US" dirty="0">
                <a:solidFill>
                  <a:schemeClr val="tx1"/>
                </a:solidFill>
              </a:rPr>
              <a:t>Last 12 years of countries’ data was taken into consideration for analysis and how they affect GDP/Capita of a nation was studied.</a:t>
            </a:r>
          </a:p>
          <a:p>
            <a:pPr>
              <a:buClr>
                <a:schemeClr val="tx1"/>
              </a:buClr>
              <a:buFont typeface="Wingdings" pitchFamily="2" charset="2"/>
              <a:buChar char="Ø"/>
            </a:pPr>
            <a:r>
              <a:rPr lang="en-US" dirty="0">
                <a:solidFill>
                  <a:schemeClr val="tx1"/>
                </a:solidFill>
              </a:rPr>
              <a:t>We see that there is a positive correlation between GDP/Capita &amp; Health Expenditure. Countries which are having more health expenditure % of GDP have more GDP/capita.</a:t>
            </a:r>
          </a:p>
          <a:p>
            <a:pPr>
              <a:buClr>
                <a:schemeClr val="tx1"/>
              </a:buClr>
              <a:buFont typeface="Wingdings" pitchFamily="2" charset="2"/>
              <a:buChar char="Ø"/>
            </a:pPr>
            <a:r>
              <a:rPr lang="en-US" dirty="0">
                <a:solidFill>
                  <a:schemeClr val="tx1"/>
                </a:solidFill>
              </a:rPr>
              <a:t>The same can be inferred from the Infant Mortality Rate &amp; Life Expectancy Rate correlation with the GDP/capita. They are having moderate negative and weak positive correlation respectively. A good expenditure on health leads to good life expectancy and low infant mortality rate, thus enhances GDP of the nation.</a:t>
            </a:r>
          </a:p>
          <a:p>
            <a:pPr>
              <a:buClr>
                <a:schemeClr val="tx1"/>
              </a:buClr>
              <a:buFont typeface="Wingdings" pitchFamily="2" charset="2"/>
              <a:buChar char="Ø"/>
            </a:pPr>
            <a:r>
              <a:rPr lang="en-US" dirty="0">
                <a:solidFill>
                  <a:schemeClr val="tx1"/>
                </a:solidFill>
              </a:rPr>
              <a:t>Along with Health Expenditure, country should focus on Tourism sector of the nation as well as it is found that Tourism is a great source of enhancing GDP of the nation. Tourism Inbound/Capita 	has a moderate positive correlation with the GDP of the nation.</a:t>
            </a:r>
          </a:p>
          <a:p>
            <a:pPr>
              <a:buClr>
                <a:schemeClr val="tx1"/>
              </a:buClr>
              <a:buFont typeface="Wingdings" pitchFamily="2" charset="2"/>
              <a:buChar char="Ø"/>
            </a:pPr>
            <a:endParaRPr lang="en-US" dirty="0">
              <a:solidFill>
                <a:schemeClr val="tx1"/>
              </a:solidFill>
            </a:endParaRPr>
          </a:p>
          <a:p>
            <a:pPr>
              <a:buClr>
                <a:schemeClr val="tx1"/>
              </a:buClr>
              <a:buFont typeface="Wingdings" pitchFamily="2" charset="2"/>
              <a:buChar char="Ø"/>
            </a:pPr>
            <a:endParaRPr lang="en-US" dirty="0">
              <a:solidFill>
                <a:schemeClr val="tx1"/>
              </a:solidFill>
            </a:endParaRPr>
          </a:p>
          <a:p>
            <a:pPr>
              <a:buClr>
                <a:schemeClr val="tx1"/>
              </a:buClr>
              <a:buFont typeface="Wingdings" pitchFamily="2" charset="2"/>
              <a:buChar char="Ø"/>
            </a:pPr>
            <a:endParaRPr lang="en-US" dirty="0">
              <a:solidFill>
                <a:schemeClr val="tx1"/>
              </a:solidFill>
            </a:endParaRPr>
          </a:p>
          <a:p>
            <a:pPr>
              <a:buClr>
                <a:schemeClr val="tx1"/>
              </a:buClr>
              <a:buFont typeface="Wingdings" pitchFamily="2" charset="2"/>
              <a:buChar char="Ø"/>
            </a:pPr>
            <a:endParaRPr lang="en-US" dirty="0">
              <a:solidFill>
                <a:schemeClr val="tx1"/>
              </a:solidFill>
            </a:endParaRPr>
          </a:p>
          <a:p>
            <a:pPr>
              <a:buClr>
                <a:schemeClr val="tx1"/>
              </a:buClr>
              <a:buFont typeface="Wingdings" pitchFamily="2" charset="2"/>
              <a:buChar char="Ø"/>
            </a:pPr>
            <a:endParaRPr lang="en-US" dirty="0">
              <a:solidFill>
                <a:schemeClr val="tx1"/>
              </a:solidFill>
            </a:endParaRPr>
          </a:p>
        </p:txBody>
      </p:sp>
    </p:spTree>
    <p:extLst>
      <p:ext uri="{BB962C8B-B14F-4D97-AF65-F5344CB8AC3E}">
        <p14:creationId xmlns:p14="http://schemas.microsoft.com/office/powerpoint/2010/main" val="2434357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C5C516C-EA4A-232D-10B5-69CEA5C55BF6}"/>
              </a:ext>
            </a:extLst>
          </p:cNvPr>
          <p:cNvSpPr txBox="1"/>
          <p:nvPr/>
        </p:nvSpPr>
        <p:spPr>
          <a:xfrm>
            <a:off x="401444" y="167268"/>
            <a:ext cx="8764858" cy="7294305"/>
          </a:xfrm>
          <a:prstGeom prst="rect">
            <a:avLst/>
          </a:prstGeom>
          <a:noFill/>
        </p:spPr>
        <p:txBody>
          <a:bodyPr wrap="square" rtlCol="0">
            <a:spAutoFit/>
          </a:bodyPr>
          <a:lstStyle/>
          <a:p>
            <a:pPr marL="285750" indent="-285750">
              <a:buFont typeface="Wingdings" pitchFamily="2" charset="2"/>
              <a:buChar char="Ø"/>
            </a:pPr>
            <a:r>
              <a:rPr lang="en-US" dirty="0"/>
              <a:t>Energy Usage/Capita and CO2 Emissions/Capita shows moderate positive correlation with the GDP of the nation. </a:t>
            </a:r>
          </a:p>
          <a:p>
            <a:endParaRPr lang="en-US" dirty="0"/>
          </a:p>
          <a:p>
            <a:pPr marL="285750" indent="-285750">
              <a:buFont typeface="Wingdings" pitchFamily="2" charset="2"/>
              <a:buChar char="Ø"/>
            </a:pPr>
            <a:r>
              <a:rPr lang="en-US" dirty="0"/>
              <a:t>Urbanization can also be considered as a factor for enhancing GDP of the nation. Countries having more population in the urban areas have better GDP/capita compared to others.</a:t>
            </a:r>
          </a:p>
          <a:p>
            <a:endParaRPr lang="en-US" dirty="0"/>
          </a:p>
          <a:p>
            <a:pPr marL="285750" indent="-285750">
              <a:buFont typeface="Wingdings" pitchFamily="2" charset="2"/>
              <a:buChar char="Ø"/>
            </a:pPr>
            <a:r>
              <a:rPr lang="en-US" dirty="0"/>
              <a:t>The taxation rules on the citizens also affects the GDP/capita of the nation. Lending Interest Rate, Hours to do Tax and Business Tax Rate shows negative correlation with the GDP of the nation. Lesser the value, better the GDP/capita of the nation.</a:t>
            </a:r>
          </a:p>
          <a:p>
            <a:endParaRPr lang="en-US" dirty="0"/>
          </a:p>
          <a:p>
            <a:pPr marL="285750" indent="-285750">
              <a:buFont typeface="Wingdings" pitchFamily="2" charset="2"/>
              <a:buChar char="Ø"/>
            </a:pPr>
            <a:r>
              <a:rPr lang="en-US" dirty="0"/>
              <a:t>Country should focus on easing rules and regulations for the people newly starting the business, as it was found that countries having more ease of business and less starting days requirement have better GDP/capita compared to others.</a:t>
            </a:r>
          </a:p>
          <a:p>
            <a:endParaRPr lang="en-US" dirty="0"/>
          </a:p>
          <a:p>
            <a:pPr marL="285750" indent="-285750">
              <a:buFont typeface="Wingdings" pitchFamily="2" charset="2"/>
              <a:buChar char="Ø"/>
            </a:pPr>
            <a:r>
              <a:rPr lang="en-US" dirty="0"/>
              <a:t>Digitization of country economy can be factor to improve the GDP/capita of the nation as it was found that Internet Usage and Mobile Phone Usage have strong positive correlation with the GDP of the nation.</a:t>
            </a:r>
          </a:p>
          <a:p>
            <a:endParaRPr lang="en-US" dirty="0"/>
          </a:p>
          <a:p>
            <a:pPr marL="285750" indent="-285750">
              <a:buFont typeface="Wingdings" pitchFamily="2" charset="2"/>
              <a:buChar char="Ø"/>
            </a:pPr>
            <a:r>
              <a:rPr lang="en-US" dirty="0"/>
              <a:t>Countries having lower birth rate have low burden on the country’s resources thus leads to better GDP of the nation. Birth Rate shows the strong negative correlation with the GDP/Capita of the nation.</a:t>
            </a:r>
          </a:p>
          <a:p>
            <a:pPr marL="285750" indent="-285750">
              <a:buFont typeface="Wingdings" pitchFamily="2" charset="2"/>
              <a:buChar char="Ø"/>
            </a:pPr>
            <a:endParaRPr lang="en-US" dirty="0"/>
          </a:p>
          <a:p>
            <a:pPr marL="285750" indent="-285750">
              <a:buFont typeface="Wingdings" pitchFamily="2" charset="2"/>
              <a:buChar char="Ø"/>
            </a:pPr>
            <a:endParaRPr lang="en-US" dirty="0"/>
          </a:p>
        </p:txBody>
      </p:sp>
    </p:spTree>
    <p:extLst>
      <p:ext uri="{BB962C8B-B14F-4D97-AF65-F5344CB8AC3E}">
        <p14:creationId xmlns:p14="http://schemas.microsoft.com/office/powerpoint/2010/main" val="195196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61C8C-02CF-9114-DF7F-DBC6D0CD9B26}"/>
              </a:ext>
            </a:extLst>
          </p:cNvPr>
          <p:cNvSpPr>
            <a:spLocks noGrp="1"/>
          </p:cNvSpPr>
          <p:nvPr>
            <p:ph type="title"/>
          </p:nvPr>
        </p:nvSpPr>
        <p:spPr>
          <a:xfrm>
            <a:off x="610426" y="330820"/>
            <a:ext cx="8596668" cy="1320800"/>
          </a:xfrm>
        </p:spPr>
        <p:txBody>
          <a:bodyPr/>
          <a:lstStyle/>
          <a:p>
            <a:r>
              <a:rPr lang="en-US" dirty="0">
                <a:solidFill>
                  <a:schemeClr val="tx1"/>
                </a:solidFill>
              </a:rPr>
              <a:t>Detailed Analysis</a:t>
            </a:r>
            <a:br>
              <a:rPr lang="en-US" dirty="0">
                <a:solidFill>
                  <a:schemeClr val="tx1"/>
                </a:solidFill>
              </a:rPr>
            </a:br>
            <a:r>
              <a:rPr lang="en-US" sz="3200" dirty="0">
                <a:solidFill>
                  <a:schemeClr val="tx1"/>
                </a:solidFill>
              </a:rPr>
              <a:t>Factors on which GDP/Capita Depends:</a:t>
            </a:r>
          </a:p>
        </p:txBody>
      </p:sp>
      <p:pic>
        <p:nvPicPr>
          <p:cNvPr id="6" name="Picture 5" descr="A graph with blue dots&#10;&#10;Description automatically generated">
            <a:extLst>
              <a:ext uri="{FF2B5EF4-FFF2-40B4-BE49-F238E27FC236}">
                <a16:creationId xmlns:a16="http://schemas.microsoft.com/office/drawing/2014/main" id="{50898C9B-6602-FA84-5E14-B9711A1186EE}"/>
              </a:ext>
            </a:extLst>
          </p:cNvPr>
          <p:cNvPicPr>
            <a:picLocks noChangeAspect="1"/>
          </p:cNvPicPr>
          <p:nvPr/>
        </p:nvPicPr>
        <p:blipFill>
          <a:blip r:embed="rId2"/>
          <a:stretch>
            <a:fillRect/>
          </a:stretch>
        </p:blipFill>
        <p:spPr>
          <a:xfrm>
            <a:off x="356887" y="2111693"/>
            <a:ext cx="3529361" cy="2176439"/>
          </a:xfrm>
          <a:prstGeom prst="rect">
            <a:avLst/>
          </a:prstGeom>
        </p:spPr>
      </p:pic>
      <p:pic>
        <p:nvPicPr>
          <p:cNvPr id="8" name="Picture 7" descr="A graph with blue dots&#10;&#10;Description automatically generated">
            <a:extLst>
              <a:ext uri="{FF2B5EF4-FFF2-40B4-BE49-F238E27FC236}">
                <a16:creationId xmlns:a16="http://schemas.microsoft.com/office/drawing/2014/main" id="{35060826-1030-F10B-C6EF-2F1E61039964}"/>
              </a:ext>
            </a:extLst>
          </p:cNvPr>
          <p:cNvPicPr>
            <a:picLocks noChangeAspect="1"/>
          </p:cNvPicPr>
          <p:nvPr/>
        </p:nvPicPr>
        <p:blipFill>
          <a:blip r:embed="rId3"/>
          <a:stretch>
            <a:fillRect/>
          </a:stretch>
        </p:blipFill>
        <p:spPr>
          <a:xfrm>
            <a:off x="4420424" y="2018198"/>
            <a:ext cx="3529361" cy="2176439"/>
          </a:xfrm>
          <a:prstGeom prst="rect">
            <a:avLst/>
          </a:prstGeom>
        </p:spPr>
      </p:pic>
      <p:sp>
        <p:nvSpPr>
          <p:cNvPr id="9" name="TextBox 8">
            <a:extLst>
              <a:ext uri="{FF2B5EF4-FFF2-40B4-BE49-F238E27FC236}">
                <a16:creationId xmlns:a16="http://schemas.microsoft.com/office/drawing/2014/main" id="{A95E1A31-0E5B-5D17-1AF2-5D8DAA02C242}"/>
              </a:ext>
            </a:extLst>
          </p:cNvPr>
          <p:cNvSpPr txBox="1"/>
          <p:nvPr/>
        </p:nvSpPr>
        <p:spPr>
          <a:xfrm>
            <a:off x="610426" y="1491269"/>
            <a:ext cx="3013967" cy="461665"/>
          </a:xfrm>
          <a:prstGeom prst="rect">
            <a:avLst/>
          </a:prstGeom>
          <a:noFill/>
        </p:spPr>
        <p:txBody>
          <a:bodyPr wrap="none" rtlCol="0">
            <a:spAutoFit/>
          </a:bodyPr>
          <a:lstStyle/>
          <a:p>
            <a:r>
              <a:rPr lang="en-US" sz="1200" dirty="0"/>
              <a:t>Higher the Health Expenditure %, higher </a:t>
            </a:r>
          </a:p>
          <a:p>
            <a:r>
              <a:rPr lang="en-US" sz="1200" dirty="0"/>
              <a:t>the GDP/Capita</a:t>
            </a:r>
            <a:endParaRPr lang="en-US" sz="1600" dirty="0"/>
          </a:p>
        </p:txBody>
      </p:sp>
      <p:sp>
        <p:nvSpPr>
          <p:cNvPr id="10" name="TextBox 9">
            <a:extLst>
              <a:ext uri="{FF2B5EF4-FFF2-40B4-BE49-F238E27FC236}">
                <a16:creationId xmlns:a16="http://schemas.microsoft.com/office/drawing/2014/main" id="{F73000D2-58BE-A47B-8A87-C0D333A63D4E}"/>
              </a:ext>
            </a:extLst>
          </p:cNvPr>
          <p:cNvSpPr txBox="1"/>
          <p:nvPr/>
        </p:nvSpPr>
        <p:spPr>
          <a:xfrm>
            <a:off x="4709381" y="1491269"/>
            <a:ext cx="2951449" cy="461665"/>
          </a:xfrm>
          <a:prstGeom prst="rect">
            <a:avLst/>
          </a:prstGeom>
          <a:noFill/>
        </p:spPr>
        <p:txBody>
          <a:bodyPr wrap="none" rtlCol="0">
            <a:spAutoFit/>
          </a:bodyPr>
          <a:lstStyle/>
          <a:p>
            <a:r>
              <a:rPr lang="en-US" sz="1200" dirty="0"/>
              <a:t>Lower the Lending Interest Rate, higher</a:t>
            </a:r>
          </a:p>
          <a:p>
            <a:r>
              <a:rPr lang="en-US" sz="1200" dirty="0"/>
              <a:t> the GDP/Capita</a:t>
            </a:r>
          </a:p>
        </p:txBody>
      </p:sp>
      <p:pic>
        <p:nvPicPr>
          <p:cNvPr id="12" name="Picture 11" descr="A graph with blue dots&#10;&#10;Description automatically generated">
            <a:extLst>
              <a:ext uri="{FF2B5EF4-FFF2-40B4-BE49-F238E27FC236}">
                <a16:creationId xmlns:a16="http://schemas.microsoft.com/office/drawing/2014/main" id="{884BA413-0B1F-DF13-27F3-C63B3B8E5D1C}"/>
              </a:ext>
            </a:extLst>
          </p:cNvPr>
          <p:cNvPicPr>
            <a:picLocks noChangeAspect="1"/>
          </p:cNvPicPr>
          <p:nvPr/>
        </p:nvPicPr>
        <p:blipFill>
          <a:blip r:embed="rId4"/>
          <a:stretch>
            <a:fillRect/>
          </a:stretch>
        </p:blipFill>
        <p:spPr>
          <a:xfrm>
            <a:off x="731424" y="4603750"/>
            <a:ext cx="3529361" cy="2176439"/>
          </a:xfrm>
          <a:prstGeom prst="rect">
            <a:avLst/>
          </a:prstGeom>
        </p:spPr>
      </p:pic>
      <p:sp>
        <p:nvSpPr>
          <p:cNvPr id="13" name="TextBox 12">
            <a:extLst>
              <a:ext uri="{FF2B5EF4-FFF2-40B4-BE49-F238E27FC236}">
                <a16:creationId xmlns:a16="http://schemas.microsoft.com/office/drawing/2014/main" id="{1E4AB2E6-4D9F-DFF4-407B-917868547C86}"/>
              </a:ext>
            </a:extLst>
          </p:cNvPr>
          <p:cNvSpPr txBox="1"/>
          <p:nvPr/>
        </p:nvSpPr>
        <p:spPr>
          <a:xfrm>
            <a:off x="667890" y="4377711"/>
            <a:ext cx="4041491" cy="276999"/>
          </a:xfrm>
          <a:prstGeom prst="rect">
            <a:avLst/>
          </a:prstGeom>
          <a:noFill/>
        </p:spPr>
        <p:txBody>
          <a:bodyPr wrap="none" rtlCol="0">
            <a:spAutoFit/>
          </a:bodyPr>
          <a:lstStyle/>
          <a:p>
            <a:r>
              <a:rPr lang="en-US" sz="1200" dirty="0"/>
              <a:t>Higher the Energy Usage/Capita, higher the GDP/Capita</a:t>
            </a:r>
          </a:p>
        </p:txBody>
      </p:sp>
      <p:pic>
        <p:nvPicPr>
          <p:cNvPr id="15" name="Picture 14" descr="A graph with blue dots&#10;&#10;Description automatically generated">
            <a:extLst>
              <a:ext uri="{FF2B5EF4-FFF2-40B4-BE49-F238E27FC236}">
                <a16:creationId xmlns:a16="http://schemas.microsoft.com/office/drawing/2014/main" id="{FA295587-B8E5-0079-8A11-0BA158A31828}"/>
              </a:ext>
            </a:extLst>
          </p:cNvPr>
          <p:cNvPicPr>
            <a:picLocks noChangeAspect="1"/>
          </p:cNvPicPr>
          <p:nvPr/>
        </p:nvPicPr>
        <p:blipFill>
          <a:blip r:embed="rId5"/>
          <a:stretch>
            <a:fillRect/>
          </a:stretch>
        </p:blipFill>
        <p:spPr>
          <a:xfrm>
            <a:off x="4772915" y="4654710"/>
            <a:ext cx="3529361" cy="2176439"/>
          </a:xfrm>
          <a:prstGeom prst="rect">
            <a:avLst/>
          </a:prstGeom>
        </p:spPr>
      </p:pic>
      <p:sp>
        <p:nvSpPr>
          <p:cNvPr id="16" name="TextBox 15">
            <a:extLst>
              <a:ext uri="{FF2B5EF4-FFF2-40B4-BE49-F238E27FC236}">
                <a16:creationId xmlns:a16="http://schemas.microsoft.com/office/drawing/2014/main" id="{8B49FB7E-BEE5-EB51-64CA-CB7D9B7AC423}"/>
              </a:ext>
            </a:extLst>
          </p:cNvPr>
          <p:cNvSpPr txBox="1"/>
          <p:nvPr/>
        </p:nvSpPr>
        <p:spPr>
          <a:xfrm>
            <a:off x="4772915" y="4377710"/>
            <a:ext cx="4043094" cy="276999"/>
          </a:xfrm>
          <a:prstGeom prst="rect">
            <a:avLst/>
          </a:prstGeom>
          <a:noFill/>
        </p:spPr>
        <p:txBody>
          <a:bodyPr wrap="none" rtlCol="0">
            <a:spAutoFit/>
          </a:bodyPr>
          <a:lstStyle/>
          <a:p>
            <a:r>
              <a:rPr lang="en-US" sz="1200" dirty="0"/>
              <a:t>Higher the CO2 Emission/Capita, higher the GDP/Capita</a:t>
            </a:r>
          </a:p>
        </p:txBody>
      </p:sp>
    </p:spTree>
    <p:extLst>
      <p:ext uri="{BB962C8B-B14F-4D97-AF65-F5344CB8AC3E}">
        <p14:creationId xmlns:p14="http://schemas.microsoft.com/office/powerpoint/2010/main" val="384136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dots&#10;&#10;Description automatically generated">
            <a:extLst>
              <a:ext uri="{FF2B5EF4-FFF2-40B4-BE49-F238E27FC236}">
                <a16:creationId xmlns:a16="http://schemas.microsoft.com/office/drawing/2014/main" id="{53513E45-E011-D8EF-7B3B-ED75244B8996}"/>
              </a:ext>
            </a:extLst>
          </p:cNvPr>
          <p:cNvPicPr>
            <a:picLocks noChangeAspect="1"/>
          </p:cNvPicPr>
          <p:nvPr/>
        </p:nvPicPr>
        <p:blipFill>
          <a:blip r:embed="rId2"/>
          <a:stretch>
            <a:fillRect/>
          </a:stretch>
        </p:blipFill>
        <p:spPr>
          <a:xfrm>
            <a:off x="187710" y="806496"/>
            <a:ext cx="3960543" cy="2442335"/>
          </a:xfrm>
          <a:prstGeom prst="rect">
            <a:avLst/>
          </a:prstGeom>
        </p:spPr>
      </p:pic>
      <p:pic>
        <p:nvPicPr>
          <p:cNvPr id="5" name="Picture 4" descr="A graph with blue dots&#10;&#10;Description automatically generated">
            <a:extLst>
              <a:ext uri="{FF2B5EF4-FFF2-40B4-BE49-F238E27FC236}">
                <a16:creationId xmlns:a16="http://schemas.microsoft.com/office/drawing/2014/main" id="{BE2ADF65-951F-D413-8F2F-BC0E7874E922}"/>
              </a:ext>
            </a:extLst>
          </p:cNvPr>
          <p:cNvPicPr>
            <a:picLocks noChangeAspect="1"/>
          </p:cNvPicPr>
          <p:nvPr/>
        </p:nvPicPr>
        <p:blipFill>
          <a:blip r:embed="rId3"/>
          <a:stretch>
            <a:fillRect/>
          </a:stretch>
        </p:blipFill>
        <p:spPr>
          <a:xfrm>
            <a:off x="5077794" y="806497"/>
            <a:ext cx="4003019" cy="2468528"/>
          </a:xfrm>
          <a:prstGeom prst="rect">
            <a:avLst/>
          </a:prstGeom>
        </p:spPr>
      </p:pic>
      <p:sp>
        <p:nvSpPr>
          <p:cNvPr id="6" name="TextBox 5">
            <a:extLst>
              <a:ext uri="{FF2B5EF4-FFF2-40B4-BE49-F238E27FC236}">
                <a16:creationId xmlns:a16="http://schemas.microsoft.com/office/drawing/2014/main" id="{A5D853A0-A514-9F6C-1822-63CE0ABF17BF}"/>
              </a:ext>
            </a:extLst>
          </p:cNvPr>
          <p:cNvSpPr txBox="1"/>
          <p:nvPr/>
        </p:nvSpPr>
        <p:spPr>
          <a:xfrm>
            <a:off x="421884" y="529497"/>
            <a:ext cx="3492193" cy="276999"/>
          </a:xfrm>
          <a:prstGeom prst="rect">
            <a:avLst/>
          </a:prstGeom>
          <a:noFill/>
        </p:spPr>
        <p:txBody>
          <a:bodyPr wrap="square" rtlCol="0">
            <a:spAutoFit/>
          </a:bodyPr>
          <a:lstStyle/>
          <a:p>
            <a:r>
              <a:rPr lang="en-US" sz="1200" dirty="0"/>
              <a:t>Lower the Birth Rate, higher the GDP/Capita</a:t>
            </a:r>
          </a:p>
        </p:txBody>
      </p:sp>
      <p:sp>
        <p:nvSpPr>
          <p:cNvPr id="7" name="TextBox 6">
            <a:extLst>
              <a:ext uri="{FF2B5EF4-FFF2-40B4-BE49-F238E27FC236}">
                <a16:creationId xmlns:a16="http://schemas.microsoft.com/office/drawing/2014/main" id="{08A18E68-4B41-3880-3CC1-728D97E9C431}"/>
              </a:ext>
            </a:extLst>
          </p:cNvPr>
          <p:cNvSpPr txBox="1"/>
          <p:nvPr/>
        </p:nvSpPr>
        <p:spPr>
          <a:xfrm>
            <a:off x="5352585" y="573025"/>
            <a:ext cx="4003019" cy="276999"/>
          </a:xfrm>
          <a:prstGeom prst="rect">
            <a:avLst/>
          </a:prstGeom>
          <a:noFill/>
        </p:spPr>
        <p:txBody>
          <a:bodyPr wrap="none" rtlCol="0">
            <a:spAutoFit/>
          </a:bodyPr>
          <a:lstStyle/>
          <a:p>
            <a:r>
              <a:rPr lang="en-US" sz="1200" dirty="0"/>
              <a:t>Lower the Infant Mortality Rate, higher the GDP/Capita</a:t>
            </a:r>
          </a:p>
        </p:txBody>
      </p:sp>
      <p:pic>
        <p:nvPicPr>
          <p:cNvPr id="9" name="Picture 8" descr="A graph with blue dots&#10;&#10;Description automatically generated">
            <a:extLst>
              <a:ext uri="{FF2B5EF4-FFF2-40B4-BE49-F238E27FC236}">
                <a16:creationId xmlns:a16="http://schemas.microsoft.com/office/drawing/2014/main" id="{647954EA-2683-C263-F56F-3DB458B7F77E}"/>
              </a:ext>
            </a:extLst>
          </p:cNvPr>
          <p:cNvPicPr>
            <a:picLocks noChangeAspect="1"/>
          </p:cNvPicPr>
          <p:nvPr/>
        </p:nvPicPr>
        <p:blipFill>
          <a:blip r:embed="rId4"/>
          <a:stretch>
            <a:fillRect/>
          </a:stretch>
        </p:blipFill>
        <p:spPr>
          <a:xfrm>
            <a:off x="338252" y="3886168"/>
            <a:ext cx="3960543" cy="2442335"/>
          </a:xfrm>
          <a:prstGeom prst="rect">
            <a:avLst/>
          </a:prstGeom>
        </p:spPr>
      </p:pic>
      <p:sp>
        <p:nvSpPr>
          <p:cNvPr id="10" name="TextBox 9">
            <a:extLst>
              <a:ext uri="{FF2B5EF4-FFF2-40B4-BE49-F238E27FC236}">
                <a16:creationId xmlns:a16="http://schemas.microsoft.com/office/drawing/2014/main" id="{26D0ED3A-CCD9-F46F-55EA-07FF4183C9DD}"/>
              </a:ext>
            </a:extLst>
          </p:cNvPr>
          <p:cNvSpPr txBox="1"/>
          <p:nvPr/>
        </p:nvSpPr>
        <p:spPr>
          <a:xfrm>
            <a:off x="421884" y="3532844"/>
            <a:ext cx="4232249" cy="276999"/>
          </a:xfrm>
          <a:prstGeom prst="rect">
            <a:avLst/>
          </a:prstGeom>
          <a:noFill/>
        </p:spPr>
        <p:txBody>
          <a:bodyPr wrap="none" rtlCol="0">
            <a:spAutoFit/>
          </a:bodyPr>
          <a:lstStyle/>
          <a:p>
            <a:r>
              <a:rPr lang="en-US" sz="1200" dirty="0"/>
              <a:t>Higher the Tourism Inbound/Capita, higher the GDP/Capita</a:t>
            </a:r>
          </a:p>
        </p:txBody>
      </p:sp>
      <p:pic>
        <p:nvPicPr>
          <p:cNvPr id="12" name="Picture 11" descr="A graph with blue dots&#10;&#10;Description automatically generated">
            <a:extLst>
              <a:ext uri="{FF2B5EF4-FFF2-40B4-BE49-F238E27FC236}">
                <a16:creationId xmlns:a16="http://schemas.microsoft.com/office/drawing/2014/main" id="{8B8E9AB7-824B-ACA2-3FD8-03D7F82188C8}"/>
              </a:ext>
            </a:extLst>
          </p:cNvPr>
          <p:cNvPicPr>
            <a:picLocks noChangeAspect="1"/>
          </p:cNvPicPr>
          <p:nvPr/>
        </p:nvPicPr>
        <p:blipFill>
          <a:blip r:embed="rId5"/>
          <a:stretch>
            <a:fillRect/>
          </a:stretch>
        </p:blipFill>
        <p:spPr>
          <a:xfrm>
            <a:off x="5120271" y="3886169"/>
            <a:ext cx="3960542" cy="2442334"/>
          </a:xfrm>
          <a:prstGeom prst="rect">
            <a:avLst/>
          </a:prstGeom>
        </p:spPr>
      </p:pic>
      <p:sp>
        <p:nvSpPr>
          <p:cNvPr id="13" name="TextBox 12">
            <a:extLst>
              <a:ext uri="{FF2B5EF4-FFF2-40B4-BE49-F238E27FC236}">
                <a16:creationId xmlns:a16="http://schemas.microsoft.com/office/drawing/2014/main" id="{7A13ED70-A3A9-35C6-4A73-52DF13D00E88}"/>
              </a:ext>
            </a:extLst>
          </p:cNvPr>
          <p:cNvSpPr txBox="1"/>
          <p:nvPr/>
        </p:nvSpPr>
        <p:spPr>
          <a:xfrm>
            <a:off x="5166379" y="3532843"/>
            <a:ext cx="4375429" cy="276999"/>
          </a:xfrm>
          <a:prstGeom prst="rect">
            <a:avLst/>
          </a:prstGeom>
          <a:noFill/>
        </p:spPr>
        <p:txBody>
          <a:bodyPr wrap="none" rtlCol="0">
            <a:spAutoFit/>
          </a:bodyPr>
          <a:lstStyle/>
          <a:p>
            <a:r>
              <a:rPr lang="en-US" sz="1200" dirty="0"/>
              <a:t>Higher the Tourism Outbound/Capita, higher the GDP/Capita</a:t>
            </a:r>
          </a:p>
        </p:txBody>
      </p:sp>
    </p:spTree>
    <p:extLst>
      <p:ext uri="{BB962C8B-B14F-4D97-AF65-F5344CB8AC3E}">
        <p14:creationId xmlns:p14="http://schemas.microsoft.com/office/powerpoint/2010/main" val="887235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blue dots&#10;&#10;Description automatically generated">
            <a:extLst>
              <a:ext uri="{FF2B5EF4-FFF2-40B4-BE49-F238E27FC236}">
                <a16:creationId xmlns:a16="http://schemas.microsoft.com/office/drawing/2014/main" id="{A936E229-F854-4513-9EA5-48AA23F643F3}"/>
              </a:ext>
            </a:extLst>
          </p:cNvPr>
          <p:cNvPicPr>
            <a:picLocks noChangeAspect="1"/>
          </p:cNvPicPr>
          <p:nvPr/>
        </p:nvPicPr>
        <p:blipFill>
          <a:blip r:embed="rId2"/>
          <a:stretch>
            <a:fillRect/>
          </a:stretch>
        </p:blipFill>
        <p:spPr>
          <a:xfrm>
            <a:off x="243468" y="771138"/>
            <a:ext cx="3810000" cy="2349500"/>
          </a:xfrm>
          <a:prstGeom prst="rect">
            <a:avLst/>
          </a:prstGeom>
        </p:spPr>
      </p:pic>
      <p:sp>
        <p:nvSpPr>
          <p:cNvPr id="4" name="TextBox 3">
            <a:extLst>
              <a:ext uri="{FF2B5EF4-FFF2-40B4-BE49-F238E27FC236}">
                <a16:creationId xmlns:a16="http://schemas.microsoft.com/office/drawing/2014/main" id="{BC7D6A25-BD1D-86E5-5711-8412D3B52E72}"/>
              </a:ext>
            </a:extLst>
          </p:cNvPr>
          <p:cNvSpPr txBox="1"/>
          <p:nvPr/>
        </p:nvSpPr>
        <p:spPr>
          <a:xfrm>
            <a:off x="579863" y="494139"/>
            <a:ext cx="3681264" cy="276999"/>
          </a:xfrm>
          <a:prstGeom prst="rect">
            <a:avLst/>
          </a:prstGeom>
          <a:noFill/>
        </p:spPr>
        <p:txBody>
          <a:bodyPr wrap="none" rtlCol="0">
            <a:spAutoFit/>
          </a:bodyPr>
          <a:lstStyle/>
          <a:p>
            <a:r>
              <a:rPr lang="en-US" sz="1200" dirty="0"/>
              <a:t>Higher the Life Expectancy, higher the GDP/Capita</a:t>
            </a:r>
          </a:p>
        </p:txBody>
      </p:sp>
      <p:pic>
        <p:nvPicPr>
          <p:cNvPr id="6" name="Picture 5" descr="A graph with blue dots&#10;&#10;Description automatically generated">
            <a:extLst>
              <a:ext uri="{FF2B5EF4-FFF2-40B4-BE49-F238E27FC236}">
                <a16:creationId xmlns:a16="http://schemas.microsoft.com/office/drawing/2014/main" id="{099AA416-9D0B-146B-2C26-8069FC6875BC}"/>
              </a:ext>
            </a:extLst>
          </p:cNvPr>
          <p:cNvPicPr>
            <a:picLocks noChangeAspect="1"/>
          </p:cNvPicPr>
          <p:nvPr/>
        </p:nvPicPr>
        <p:blipFill>
          <a:blip r:embed="rId3"/>
          <a:stretch>
            <a:fillRect/>
          </a:stretch>
        </p:blipFill>
        <p:spPr>
          <a:xfrm>
            <a:off x="4748561" y="771138"/>
            <a:ext cx="3810000" cy="2349500"/>
          </a:xfrm>
          <a:prstGeom prst="rect">
            <a:avLst/>
          </a:prstGeom>
        </p:spPr>
      </p:pic>
      <p:sp>
        <p:nvSpPr>
          <p:cNvPr id="7" name="TextBox 6">
            <a:extLst>
              <a:ext uri="{FF2B5EF4-FFF2-40B4-BE49-F238E27FC236}">
                <a16:creationId xmlns:a16="http://schemas.microsoft.com/office/drawing/2014/main" id="{B75A9614-E39B-63A5-28B5-03FC4B75072C}"/>
              </a:ext>
            </a:extLst>
          </p:cNvPr>
          <p:cNvSpPr txBox="1"/>
          <p:nvPr/>
        </p:nvSpPr>
        <p:spPr>
          <a:xfrm>
            <a:off x="5263375" y="494139"/>
            <a:ext cx="3693319" cy="276999"/>
          </a:xfrm>
          <a:prstGeom prst="rect">
            <a:avLst/>
          </a:prstGeom>
          <a:noFill/>
        </p:spPr>
        <p:txBody>
          <a:bodyPr wrap="none" rtlCol="0">
            <a:spAutoFit/>
          </a:bodyPr>
          <a:lstStyle/>
          <a:p>
            <a:r>
              <a:rPr lang="en-US" sz="1200" dirty="0"/>
              <a:t>Lower the Total Population, higher the GDP/Capita</a:t>
            </a:r>
          </a:p>
        </p:txBody>
      </p:sp>
      <p:pic>
        <p:nvPicPr>
          <p:cNvPr id="10" name="Picture 9" descr="A graph with blue dots&#10;&#10;Description automatically generated">
            <a:extLst>
              <a:ext uri="{FF2B5EF4-FFF2-40B4-BE49-F238E27FC236}">
                <a16:creationId xmlns:a16="http://schemas.microsoft.com/office/drawing/2014/main" id="{D1646956-9637-682E-1574-A4E4C076FC31}"/>
              </a:ext>
            </a:extLst>
          </p:cNvPr>
          <p:cNvPicPr>
            <a:picLocks noChangeAspect="1"/>
          </p:cNvPicPr>
          <p:nvPr/>
        </p:nvPicPr>
        <p:blipFill>
          <a:blip r:embed="rId4"/>
          <a:stretch>
            <a:fillRect/>
          </a:stretch>
        </p:blipFill>
        <p:spPr>
          <a:xfrm>
            <a:off x="579863" y="3926933"/>
            <a:ext cx="3810000" cy="2349500"/>
          </a:xfrm>
          <a:prstGeom prst="rect">
            <a:avLst/>
          </a:prstGeom>
        </p:spPr>
      </p:pic>
      <p:sp>
        <p:nvSpPr>
          <p:cNvPr id="11" name="TextBox 10">
            <a:extLst>
              <a:ext uri="{FF2B5EF4-FFF2-40B4-BE49-F238E27FC236}">
                <a16:creationId xmlns:a16="http://schemas.microsoft.com/office/drawing/2014/main" id="{C0512D46-CB1B-2C62-04FB-9EE03CD692BE}"/>
              </a:ext>
            </a:extLst>
          </p:cNvPr>
          <p:cNvSpPr txBox="1"/>
          <p:nvPr/>
        </p:nvSpPr>
        <p:spPr>
          <a:xfrm>
            <a:off x="677069" y="3649934"/>
            <a:ext cx="3486852" cy="276999"/>
          </a:xfrm>
          <a:prstGeom prst="rect">
            <a:avLst/>
          </a:prstGeom>
          <a:noFill/>
        </p:spPr>
        <p:txBody>
          <a:bodyPr wrap="none" rtlCol="0">
            <a:spAutoFit/>
          </a:bodyPr>
          <a:lstStyle/>
          <a:p>
            <a:r>
              <a:rPr lang="en-US" sz="1200" dirty="0"/>
              <a:t>Higher the Urbanization, higher the GDP/Capita</a:t>
            </a:r>
          </a:p>
        </p:txBody>
      </p:sp>
      <p:pic>
        <p:nvPicPr>
          <p:cNvPr id="13" name="Picture 12" descr="A graph of a business tax rate&#10;&#10;Description automatically generated">
            <a:extLst>
              <a:ext uri="{FF2B5EF4-FFF2-40B4-BE49-F238E27FC236}">
                <a16:creationId xmlns:a16="http://schemas.microsoft.com/office/drawing/2014/main" id="{4B86A909-B196-10B3-DD7C-E1F177B1EDA4}"/>
              </a:ext>
            </a:extLst>
          </p:cNvPr>
          <p:cNvPicPr>
            <a:picLocks noChangeAspect="1"/>
          </p:cNvPicPr>
          <p:nvPr/>
        </p:nvPicPr>
        <p:blipFill>
          <a:blip r:embed="rId5"/>
          <a:stretch>
            <a:fillRect/>
          </a:stretch>
        </p:blipFill>
        <p:spPr>
          <a:xfrm>
            <a:off x="5146694" y="3926933"/>
            <a:ext cx="3810000" cy="2349500"/>
          </a:xfrm>
          <a:prstGeom prst="rect">
            <a:avLst/>
          </a:prstGeom>
        </p:spPr>
      </p:pic>
      <p:sp>
        <p:nvSpPr>
          <p:cNvPr id="14" name="TextBox 13">
            <a:extLst>
              <a:ext uri="{FF2B5EF4-FFF2-40B4-BE49-F238E27FC236}">
                <a16:creationId xmlns:a16="http://schemas.microsoft.com/office/drawing/2014/main" id="{16C2FF4A-1900-8C8E-502B-A96EC87560A5}"/>
              </a:ext>
            </a:extLst>
          </p:cNvPr>
          <p:cNvSpPr txBox="1"/>
          <p:nvPr/>
        </p:nvSpPr>
        <p:spPr>
          <a:xfrm>
            <a:off x="5218875" y="3646952"/>
            <a:ext cx="3782317" cy="276999"/>
          </a:xfrm>
          <a:prstGeom prst="rect">
            <a:avLst/>
          </a:prstGeom>
          <a:noFill/>
        </p:spPr>
        <p:txBody>
          <a:bodyPr wrap="none" rtlCol="0">
            <a:spAutoFit/>
          </a:bodyPr>
          <a:lstStyle/>
          <a:p>
            <a:r>
              <a:rPr lang="en-US" sz="1200" dirty="0"/>
              <a:t>Lower the Business Tax Rate, higher the GDP/Capita</a:t>
            </a:r>
          </a:p>
        </p:txBody>
      </p:sp>
    </p:spTree>
    <p:extLst>
      <p:ext uri="{BB962C8B-B14F-4D97-AF65-F5344CB8AC3E}">
        <p14:creationId xmlns:p14="http://schemas.microsoft.com/office/powerpoint/2010/main" val="523639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289</TotalTime>
  <Words>834</Words>
  <Application>Microsoft Macintosh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Wingdings</vt:lpstr>
      <vt:lpstr>Wingdings 3</vt:lpstr>
      <vt:lpstr>Facet</vt:lpstr>
      <vt:lpstr>World Economic Indicator</vt:lpstr>
      <vt:lpstr>Business Problem</vt:lpstr>
      <vt:lpstr>Solution</vt:lpstr>
      <vt:lpstr>Data Used   The columns from the dataset used for analysis are as follows:</vt:lpstr>
      <vt:lpstr>Executive Summary</vt:lpstr>
      <vt:lpstr>PowerPoint Presentation</vt:lpstr>
      <vt:lpstr>Detailed Analysis Factors on which GDP/Capita Depends:</vt:lpstr>
      <vt:lpstr>PowerPoint Presentation</vt:lpstr>
      <vt:lpstr>PowerPoint Presentation</vt:lpstr>
      <vt:lpstr>PowerPoint Presentation</vt:lpstr>
      <vt:lpstr>Univariate Analysis performed on the Dataset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Sambhav Gupta</dc:creator>
  <cp:lastModifiedBy>Sambhav Gupta</cp:lastModifiedBy>
  <cp:revision>2</cp:revision>
  <dcterms:created xsi:type="dcterms:W3CDTF">2024-06-30T12:02:07Z</dcterms:created>
  <dcterms:modified xsi:type="dcterms:W3CDTF">2024-06-30T16:51:17Z</dcterms:modified>
</cp:coreProperties>
</file>