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58"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1AD49-68CD-64A7-DBF4-9357E716E2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EDFFDA-F399-FDBD-A6E9-D94A156234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9D09FF-0D85-1A54-4239-82D1E9FADC03}"/>
              </a:ext>
            </a:extLst>
          </p:cNvPr>
          <p:cNvSpPr>
            <a:spLocks noGrp="1"/>
          </p:cNvSpPr>
          <p:nvPr>
            <p:ph type="dt" sz="half" idx="10"/>
          </p:nvPr>
        </p:nvSpPr>
        <p:spPr/>
        <p:txBody>
          <a:bodyPr/>
          <a:lstStyle/>
          <a:p>
            <a:fld id="{F94F0AC6-B5C9-48C8-ACC7-9C737DBA101E}" type="datetimeFigureOut">
              <a:rPr lang="en-IN" smtClean="0"/>
              <a:t>04-04-2023</a:t>
            </a:fld>
            <a:endParaRPr lang="en-IN"/>
          </a:p>
        </p:txBody>
      </p:sp>
      <p:sp>
        <p:nvSpPr>
          <p:cNvPr id="5" name="Footer Placeholder 4">
            <a:extLst>
              <a:ext uri="{FF2B5EF4-FFF2-40B4-BE49-F238E27FC236}">
                <a16:creationId xmlns:a16="http://schemas.microsoft.com/office/drawing/2014/main" id="{903647AA-6704-A855-9E4D-E9F705CDA8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6BC6D1-B6F9-BB6E-BE1A-68C9698814AA}"/>
              </a:ext>
            </a:extLst>
          </p:cNvPr>
          <p:cNvSpPr>
            <a:spLocks noGrp="1"/>
          </p:cNvSpPr>
          <p:nvPr>
            <p:ph type="sldNum" sz="quarter" idx="12"/>
          </p:nvPr>
        </p:nvSpPr>
        <p:spPr/>
        <p:txBody>
          <a:bodyPr/>
          <a:lstStyle/>
          <a:p>
            <a:fld id="{2C351D30-619B-4B19-AF69-7BF83150949B}" type="slidenum">
              <a:rPr lang="en-IN" smtClean="0"/>
              <a:t>‹#›</a:t>
            </a:fld>
            <a:endParaRPr lang="en-IN"/>
          </a:p>
        </p:txBody>
      </p:sp>
    </p:spTree>
    <p:extLst>
      <p:ext uri="{BB962C8B-B14F-4D97-AF65-F5344CB8AC3E}">
        <p14:creationId xmlns:p14="http://schemas.microsoft.com/office/powerpoint/2010/main" val="222278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D8A00-DE49-9CE8-0C89-9E2A1E2463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9D4F7F-84FD-A92F-60E2-B24C2540FD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0DEF70-E823-5C3B-407F-7CB808FA5BEB}"/>
              </a:ext>
            </a:extLst>
          </p:cNvPr>
          <p:cNvSpPr>
            <a:spLocks noGrp="1"/>
          </p:cNvSpPr>
          <p:nvPr>
            <p:ph type="dt" sz="half" idx="10"/>
          </p:nvPr>
        </p:nvSpPr>
        <p:spPr/>
        <p:txBody>
          <a:bodyPr/>
          <a:lstStyle/>
          <a:p>
            <a:fld id="{F94F0AC6-B5C9-48C8-ACC7-9C737DBA101E}" type="datetimeFigureOut">
              <a:rPr lang="en-IN" smtClean="0"/>
              <a:t>04-04-2023</a:t>
            </a:fld>
            <a:endParaRPr lang="en-IN"/>
          </a:p>
        </p:txBody>
      </p:sp>
      <p:sp>
        <p:nvSpPr>
          <p:cNvPr id="5" name="Footer Placeholder 4">
            <a:extLst>
              <a:ext uri="{FF2B5EF4-FFF2-40B4-BE49-F238E27FC236}">
                <a16:creationId xmlns:a16="http://schemas.microsoft.com/office/drawing/2014/main" id="{1CFA1519-0D48-56B3-7D83-3DF53AFFF0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9CB20F-7915-DCAE-F1DC-37F6B056BD42}"/>
              </a:ext>
            </a:extLst>
          </p:cNvPr>
          <p:cNvSpPr>
            <a:spLocks noGrp="1"/>
          </p:cNvSpPr>
          <p:nvPr>
            <p:ph type="sldNum" sz="quarter" idx="12"/>
          </p:nvPr>
        </p:nvSpPr>
        <p:spPr/>
        <p:txBody>
          <a:bodyPr/>
          <a:lstStyle/>
          <a:p>
            <a:fld id="{2C351D30-619B-4B19-AF69-7BF83150949B}" type="slidenum">
              <a:rPr lang="en-IN" smtClean="0"/>
              <a:t>‹#›</a:t>
            </a:fld>
            <a:endParaRPr lang="en-IN"/>
          </a:p>
        </p:txBody>
      </p:sp>
    </p:spTree>
    <p:extLst>
      <p:ext uri="{BB962C8B-B14F-4D97-AF65-F5344CB8AC3E}">
        <p14:creationId xmlns:p14="http://schemas.microsoft.com/office/powerpoint/2010/main" val="1093027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7B53BA-C3C4-2F8B-3988-DE70D21BB5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952E18-9D04-FC6F-B078-28D04DB3DC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4B4B34-1698-66A3-9D7C-EF5E5B03F3A3}"/>
              </a:ext>
            </a:extLst>
          </p:cNvPr>
          <p:cNvSpPr>
            <a:spLocks noGrp="1"/>
          </p:cNvSpPr>
          <p:nvPr>
            <p:ph type="dt" sz="half" idx="10"/>
          </p:nvPr>
        </p:nvSpPr>
        <p:spPr/>
        <p:txBody>
          <a:bodyPr/>
          <a:lstStyle/>
          <a:p>
            <a:fld id="{F94F0AC6-B5C9-48C8-ACC7-9C737DBA101E}" type="datetimeFigureOut">
              <a:rPr lang="en-IN" smtClean="0"/>
              <a:t>04-04-2023</a:t>
            </a:fld>
            <a:endParaRPr lang="en-IN"/>
          </a:p>
        </p:txBody>
      </p:sp>
      <p:sp>
        <p:nvSpPr>
          <p:cNvPr id="5" name="Footer Placeholder 4">
            <a:extLst>
              <a:ext uri="{FF2B5EF4-FFF2-40B4-BE49-F238E27FC236}">
                <a16:creationId xmlns:a16="http://schemas.microsoft.com/office/drawing/2014/main" id="{5DB35FD8-4A4B-AF89-509A-02F546C89F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F9F3DC-43C1-26A6-14B3-15BFC792E4BF}"/>
              </a:ext>
            </a:extLst>
          </p:cNvPr>
          <p:cNvSpPr>
            <a:spLocks noGrp="1"/>
          </p:cNvSpPr>
          <p:nvPr>
            <p:ph type="sldNum" sz="quarter" idx="12"/>
          </p:nvPr>
        </p:nvSpPr>
        <p:spPr/>
        <p:txBody>
          <a:bodyPr/>
          <a:lstStyle/>
          <a:p>
            <a:fld id="{2C351D30-619B-4B19-AF69-7BF83150949B}" type="slidenum">
              <a:rPr lang="en-IN" smtClean="0"/>
              <a:t>‹#›</a:t>
            </a:fld>
            <a:endParaRPr lang="en-IN"/>
          </a:p>
        </p:txBody>
      </p:sp>
    </p:spTree>
    <p:extLst>
      <p:ext uri="{BB962C8B-B14F-4D97-AF65-F5344CB8AC3E}">
        <p14:creationId xmlns:p14="http://schemas.microsoft.com/office/powerpoint/2010/main" val="130546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F617-822D-C72E-5F45-FC8A8409E4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DF7F97-098B-5211-4829-D6FB9CC32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802BED-A7F5-7B8C-FC56-3895C0FBEC6E}"/>
              </a:ext>
            </a:extLst>
          </p:cNvPr>
          <p:cNvSpPr>
            <a:spLocks noGrp="1"/>
          </p:cNvSpPr>
          <p:nvPr>
            <p:ph type="dt" sz="half" idx="10"/>
          </p:nvPr>
        </p:nvSpPr>
        <p:spPr/>
        <p:txBody>
          <a:bodyPr/>
          <a:lstStyle/>
          <a:p>
            <a:fld id="{F94F0AC6-B5C9-48C8-ACC7-9C737DBA101E}" type="datetimeFigureOut">
              <a:rPr lang="en-IN" smtClean="0"/>
              <a:t>04-04-2023</a:t>
            </a:fld>
            <a:endParaRPr lang="en-IN"/>
          </a:p>
        </p:txBody>
      </p:sp>
      <p:sp>
        <p:nvSpPr>
          <p:cNvPr id="5" name="Footer Placeholder 4">
            <a:extLst>
              <a:ext uri="{FF2B5EF4-FFF2-40B4-BE49-F238E27FC236}">
                <a16:creationId xmlns:a16="http://schemas.microsoft.com/office/drawing/2014/main" id="{915A82DD-4AD6-4D18-3FBC-4E90391389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A2CEC8-3E18-D0D2-98FD-C81D6EC28350}"/>
              </a:ext>
            </a:extLst>
          </p:cNvPr>
          <p:cNvSpPr>
            <a:spLocks noGrp="1"/>
          </p:cNvSpPr>
          <p:nvPr>
            <p:ph type="sldNum" sz="quarter" idx="12"/>
          </p:nvPr>
        </p:nvSpPr>
        <p:spPr/>
        <p:txBody>
          <a:bodyPr/>
          <a:lstStyle/>
          <a:p>
            <a:fld id="{2C351D30-619B-4B19-AF69-7BF83150949B}" type="slidenum">
              <a:rPr lang="en-IN" smtClean="0"/>
              <a:t>‹#›</a:t>
            </a:fld>
            <a:endParaRPr lang="en-IN"/>
          </a:p>
        </p:txBody>
      </p:sp>
    </p:spTree>
    <p:extLst>
      <p:ext uri="{BB962C8B-B14F-4D97-AF65-F5344CB8AC3E}">
        <p14:creationId xmlns:p14="http://schemas.microsoft.com/office/powerpoint/2010/main" val="1791913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7939-48E8-7BFE-FC99-9FACCF49D1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80A1D7-A4BD-6FD9-9EDA-B62D1B089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F0BE3F-317A-FBDA-FD84-0C0E8BE0685F}"/>
              </a:ext>
            </a:extLst>
          </p:cNvPr>
          <p:cNvSpPr>
            <a:spLocks noGrp="1"/>
          </p:cNvSpPr>
          <p:nvPr>
            <p:ph type="dt" sz="half" idx="10"/>
          </p:nvPr>
        </p:nvSpPr>
        <p:spPr/>
        <p:txBody>
          <a:bodyPr/>
          <a:lstStyle/>
          <a:p>
            <a:fld id="{F94F0AC6-B5C9-48C8-ACC7-9C737DBA101E}" type="datetimeFigureOut">
              <a:rPr lang="en-IN" smtClean="0"/>
              <a:t>04-04-2023</a:t>
            </a:fld>
            <a:endParaRPr lang="en-IN"/>
          </a:p>
        </p:txBody>
      </p:sp>
      <p:sp>
        <p:nvSpPr>
          <p:cNvPr id="5" name="Footer Placeholder 4">
            <a:extLst>
              <a:ext uri="{FF2B5EF4-FFF2-40B4-BE49-F238E27FC236}">
                <a16:creationId xmlns:a16="http://schemas.microsoft.com/office/drawing/2014/main" id="{0F1DB88B-DF55-154F-BD2F-18D95E0E92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9641E1-CD95-CA50-13BE-CFB837E000F0}"/>
              </a:ext>
            </a:extLst>
          </p:cNvPr>
          <p:cNvSpPr>
            <a:spLocks noGrp="1"/>
          </p:cNvSpPr>
          <p:nvPr>
            <p:ph type="sldNum" sz="quarter" idx="12"/>
          </p:nvPr>
        </p:nvSpPr>
        <p:spPr/>
        <p:txBody>
          <a:bodyPr/>
          <a:lstStyle/>
          <a:p>
            <a:fld id="{2C351D30-619B-4B19-AF69-7BF83150949B}" type="slidenum">
              <a:rPr lang="en-IN" smtClean="0"/>
              <a:t>‹#›</a:t>
            </a:fld>
            <a:endParaRPr lang="en-IN"/>
          </a:p>
        </p:txBody>
      </p:sp>
    </p:spTree>
    <p:extLst>
      <p:ext uri="{BB962C8B-B14F-4D97-AF65-F5344CB8AC3E}">
        <p14:creationId xmlns:p14="http://schemas.microsoft.com/office/powerpoint/2010/main" val="1624722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86AD-7924-A3C0-2ABA-4BCDCD14C4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CB3708-13CD-527D-B148-93DB87F57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3D3769-9503-2DFC-D0EB-85073AF582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1D8B24-DF22-66A1-A739-8FC2DA855573}"/>
              </a:ext>
            </a:extLst>
          </p:cNvPr>
          <p:cNvSpPr>
            <a:spLocks noGrp="1"/>
          </p:cNvSpPr>
          <p:nvPr>
            <p:ph type="dt" sz="half" idx="10"/>
          </p:nvPr>
        </p:nvSpPr>
        <p:spPr/>
        <p:txBody>
          <a:bodyPr/>
          <a:lstStyle/>
          <a:p>
            <a:fld id="{F94F0AC6-B5C9-48C8-ACC7-9C737DBA101E}" type="datetimeFigureOut">
              <a:rPr lang="en-IN" smtClean="0"/>
              <a:t>04-04-2023</a:t>
            </a:fld>
            <a:endParaRPr lang="en-IN"/>
          </a:p>
        </p:txBody>
      </p:sp>
      <p:sp>
        <p:nvSpPr>
          <p:cNvPr id="6" name="Footer Placeholder 5">
            <a:extLst>
              <a:ext uri="{FF2B5EF4-FFF2-40B4-BE49-F238E27FC236}">
                <a16:creationId xmlns:a16="http://schemas.microsoft.com/office/drawing/2014/main" id="{61689CF2-AD1A-401B-0507-5E0724FE52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10A368-BFE2-EF95-C6CE-6FBC74B72D24}"/>
              </a:ext>
            </a:extLst>
          </p:cNvPr>
          <p:cNvSpPr>
            <a:spLocks noGrp="1"/>
          </p:cNvSpPr>
          <p:nvPr>
            <p:ph type="sldNum" sz="quarter" idx="12"/>
          </p:nvPr>
        </p:nvSpPr>
        <p:spPr/>
        <p:txBody>
          <a:bodyPr/>
          <a:lstStyle/>
          <a:p>
            <a:fld id="{2C351D30-619B-4B19-AF69-7BF83150949B}" type="slidenum">
              <a:rPr lang="en-IN" smtClean="0"/>
              <a:t>‹#›</a:t>
            </a:fld>
            <a:endParaRPr lang="en-IN"/>
          </a:p>
        </p:txBody>
      </p:sp>
    </p:spTree>
    <p:extLst>
      <p:ext uri="{BB962C8B-B14F-4D97-AF65-F5344CB8AC3E}">
        <p14:creationId xmlns:p14="http://schemas.microsoft.com/office/powerpoint/2010/main" val="144708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E98A-8A6B-4F5E-2373-BB8BAEFF26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BD47E2-CD10-BA13-3169-6942DCA8F0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E4DB3-8652-BD9C-DBF4-4B7470CA0F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13C444-5F0B-7801-F7D8-D04015D07D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ECE807-0145-C78E-ED7A-AF54764299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916117-E542-9493-F82E-C47B1B8B0AAE}"/>
              </a:ext>
            </a:extLst>
          </p:cNvPr>
          <p:cNvSpPr>
            <a:spLocks noGrp="1"/>
          </p:cNvSpPr>
          <p:nvPr>
            <p:ph type="dt" sz="half" idx="10"/>
          </p:nvPr>
        </p:nvSpPr>
        <p:spPr/>
        <p:txBody>
          <a:bodyPr/>
          <a:lstStyle/>
          <a:p>
            <a:fld id="{F94F0AC6-B5C9-48C8-ACC7-9C737DBA101E}" type="datetimeFigureOut">
              <a:rPr lang="en-IN" smtClean="0"/>
              <a:t>04-04-2023</a:t>
            </a:fld>
            <a:endParaRPr lang="en-IN"/>
          </a:p>
        </p:txBody>
      </p:sp>
      <p:sp>
        <p:nvSpPr>
          <p:cNvPr id="8" name="Footer Placeholder 7">
            <a:extLst>
              <a:ext uri="{FF2B5EF4-FFF2-40B4-BE49-F238E27FC236}">
                <a16:creationId xmlns:a16="http://schemas.microsoft.com/office/drawing/2014/main" id="{0F372066-F53C-9343-98F3-2F795798EE2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829F37-A032-11F6-3A58-3C4EC1C3D89B}"/>
              </a:ext>
            </a:extLst>
          </p:cNvPr>
          <p:cNvSpPr>
            <a:spLocks noGrp="1"/>
          </p:cNvSpPr>
          <p:nvPr>
            <p:ph type="sldNum" sz="quarter" idx="12"/>
          </p:nvPr>
        </p:nvSpPr>
        <p:spPr/>
        <p:txBody>
          <a:bodyPr/>
          <a:lstStyle/>
          <a:p>
            <a:fld id="{2C351D30-619B-4B19-AF69-7BF83150949B}" type="slidenum">
              <a:rPr lang="en-IN" smtClean="0"/>
              <a:t>‹#›</a:t>
            </a:fld>
            <a:endParaRPr lang="en-IN"/>
          </a:p>
        </p:txBody>
      </p:sp>
    </p:spTree>
    <p:extLst>
      <p:ext uri="{BB962C8B-B14F-4D97-AF65-F5344CB8AC3E}">
        <p14:creationId xmlns:p14="http://schemas.microsoft.com/office/powerpoint/2010/main" val="292477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9EF2-42D5-0F13-6621-DBB71A176F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29EE55-A7AF-4164-33BA-8C9810058C3B}"/>
              </a:ext>
            </a:extLst>
          </p:cNvPr>
          <p:cNvSpPr>
            <a:spLocks noGrp="1"/>
          </p:cNvSpPr>
          <p:nvPr>
            <p:ph type="dt" sz="half" idx="10"/>
          </p:nvPr>
        </p:nvSpPr>
        <p:spPr/>
        <p:txBody>
          <a:bodyPr/>
          <a:lstStyle/>
          <a:p>
            <a:fld id="{F94F0AC6-B5C9-48C8-ACC7-9C737DBA101E}" type="datetimeFigureOut">
              <a:rPr lang="en-IN" smtClean="0"/>
              <a:t>04-04-2023</a:t>
            </a:fld>
            <a:endParaRPr lang="en-IN"/>
          </a:p>
        </p:txBody>
      </p:sp>
      <p:sp>
        <p:nvSpPr>
          <p:cNvPr id="4" name="Footer Placeholder 3">
            <a:extLst>
              <a:ext uri="{FF2B5EF4-FFF2-40B4-BE49-F238E27FC236}">
                <a16:creationId xmlns:a16="http://schemas.microsoft.com/office/drawing/2014/main" id="{0209A687-7808-F263-F13B-B25C5AFAAB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E4651F-75EC-CE02-06D7-BF9DD401202B}"/>
              </a:ext>
            </a:extLst>
          </p:cNvPr>
          <p:cNvSpPr>
            <a:spLocks noGrp="1"/>
          </p:cNvSpPr>
          <p:nvPr>
            <p:ph type="sldNum" sz="quarter" idx="12"/>
          </p:nvPr>
        </p:nvSpPr>
        <p:spPr/>
        <p:txBody>
          <a:bodyPr/>
          <a:lstStyle/>
          <a:p>
            <a:fld id="{2C351D30-619B-4B19-AF69-7BF83150949B}" type="slidenum">
              <a:rPr lang="en-IN" smtClean="0"/>
              <a:t>‹#›</a:t>
            </a:fld>
            <a:endParaRPr lang="en-IN"/>
          </a:p>
        </p:txBody>
      </p:sp>
    </p:spTree>
    <p:extLst>
      <p:ext uri="{BB962C8B-B14F-4D97-AF65-F5344CB8AC3E}">
        <p14:creationId xmlns:p14="http://schemas.microsoft.com/office/powerpoint/2010/main" val="640813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906749-3BD9-B605-76A9-316B457EEFF5}"/>
              </a:ext>
            </a:extLst>
          </p:cNvPr>
          <p:cNvSpPr>
            <a:spLocks noGrp="1"/>
          </p:cNvSpPr>
          <p:nvPr>
            <p:ph type="dt" sz="half" idx="10"/>
          </p:nvPr>
        </p:nvSpPr>
        <p:spPr/>
        <p:txBody>
          <a:bodyPr/>
          <a:lstStyle/>
          <a:p>
            <a:fld id="{F94F0AC6-B5C9-48C8-ACC7-9C737DBA101E}" type="datetimeFigureOut">
              <a:rPr lang="en-IN" smtClean="0"/>
              <a:t>04-04-2023</a:t>
            </a:fld>
            <a:endParaRPr lang="en-IN"/>
          </a:p>
        </p:txBody>
      </p:sp>
      <p:sp>
        <p:nvSpPr>
          <p:cNvPr id="3" name="Footer Placeholder 2">
            <a:extLst>
              <a:ext uri="{FF2B5EF4-FFF2-40B4-BE49-F238E27FC236}">
                <a16:creationId xmlns:a16="http://schemas.microsoft.com/office/drawing/2014/main" id="{CD2916B9-D187-7861-4F4B-A45BC324BE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A336E7-489F-918B-5543-8864452AF2D5}"/>
              </a:ext>
            </a:extLst>
          </p:cNvPr>
          <p:cNvSpPr>
            <a:spLocks noGrp="1"/>
          </p:cNvSpPr>
          <p:nvPr>
            <p:ph type="sldNum" sz="quarter" idx="12"/>
          </p:nvPr>
        </p:nvSpPr>
        <p:spPr/>
        <p:txBody>
          <a:bodyPr/>
          <a:lstStyle/>
          <a:p>
            <a:fld id="{2C351D30-619B-4B19-AF69-7BF83150949B}" type="slidenum">
              <a:rPr lang="en-IN" smtClean="0"/>
              <a:t>‹#›</a:t>
            </a:fld>
            <a:endParaRPr lang="en-IN"/>
          </a:p>
        </p:txBody>
      </p:sp>
    </p:spTree>
    <p:extLst>
      <p:ext uri="{BB962C8B-B14F-4D97-AF65-F5344CB8AC3E}">
        <p14:creationId xmlns:p14="http://schemas.microsoft.com/office/powerpoint/2010/main" val="1444940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B0A2-4FA0-D14F-7DB3-4AE1CCEE60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D3F203-A332-CC3D-871A-5F39D6959E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095A41-55AD-B5D3-68F4-B94FF3BE9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C0E395-0428-E43A-C039-D495669B9497}"/>
              </a:ext>
            </a:extLst>
          </p:cNvPr>
          <p:cNvSpPr>
            <a:spLocks noGrp="1"/>
          </p:cNvSpPr>
          <p:nvPr>
            <p:ph type="dt" sz="half" idx="10"/>
          </p:nvPr>
        </p:nvSpPr>
        <p:spPr/>
        <p:txBody>
          <a:bodyPr/>
          <a:lstStyle/>
          <a:p>
            <a:fld id="{F94F0AC6-B5C9-48C8-ACC7-9C737DBA101E}" type="datetimeFigureOut">
              <a:rPr lang="en-IN" smtClean="0"/>
              <a:t>04-04-2023</a:t>
            </a:fld>
            <a:endParaRPr lang="en-IN"/>
          </a:p>
        </p:txBody>
      </p:sp>
      <p:sp>
        <p:nvSpPr>
          <p:cNvPr id="6" name="Footer Placeholder 5">
            <a:extLst>
              <a:ext uri="{FF2B5EF4-FFF2-40B4-BE49-F238E27FC236}">
                <a16:creationId xmlns:a16="http://schemas.microsoft.com/office/drawing/2014/main" id="{D1078240-7523-BF4D-BF0D-553FAC1FFE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604B91-C236-9F85-9910-185749CBA6C4}"/>
              </a:ext>
            </a:extLst>
          </p:cNvPr>
          <p:cNvSpPr>
            <a:spLocks noGrp="1"/>
          </p:cNvSpPr>
          <p:nvPr>
            <p:ph type="sldNum" sz="quarter" idx="12"/>
          </p:nvPr>
        </p:nvSpPr>
        <p:spPr/>
        <p:txBody>
          <a:bodyPr/>
          <a:lstStyle/>
          <a:p>
            <a:fld id="{2C351D30-619B-4B19-AF69-7BF83150949B}" type="slidenum">
              <a:rPr lang="en-IN" smtClean="0"/>
              <a:t>‹#›</a:t>
            </a:fld>
            <a:endParaRPr lang="en-IN"/>
          </a:p>
        </p:txBody>
      </p:sp>
    </p:spTree>
    <p:extLst>
      <p:ext uri="{BB962C8B-B14F-4D97-AF65-F5344CB8AC3E}">
        <p14:creationId xmlns:p14="http://schemas.microsoft.com/office/powerpoint/2010/main" val="388882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B053-A104-A8DF-7A6C-6995B9EC3F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AFEACB-6676-2A61-654B-4188805E9F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91D90E-1627-00D7-C4C0-8D6921F88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53517C-E8D8-C9F9-73DB-A27F735707A2}"/>
              </a:ext>
            </a:extLst>
          </p:cNvPr>
          <p:cNvSpPr>
            <a:spLocks noGrp="1"/>
          </p:cNvSpPr>
          <p:nvPr>
            <p:ph type="dt" sz="half" idx="10"/>
          </p:nvPr>
        </p:nvSpPr>
        <p:spPr/>
        <p:txBody>
          <a:bodyPr/>
          <a:lstStyle/>
          <a:p>
            <a:fld id="{F94F0AC6-B5C9-48C8-ACC7-9C737DBA101E}" type="datetimeFigureOut">
              <a:rPr lang="en-IN" smtClean="0"/>
              <a:t>04-04-2023</a:t>
            </a:fld>
            <a:endParaRPr lang="en-IN"/>
          </a:p>
        </p:txBody>
      </p:sp>
      <p:sp>
        <p:nvSpPr>
          <p:cNvPr id="6" name="Footer Placeholder 5">
            <a:extLst>
              <a:ext uri="{FF2B5EF4-FFF2-40B4-BE49-F238E27FC236}">
                <a16:creationId xmlns:a16="http://schemas.microsoft.com/office/drawing/2014/main" id="{6992528E-FDDC-AA43-9857-CC9B4D108B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792A0F-AD5F-42E9-9DA4-326D54491B69}"/>
              </a:ext>
            </a:extLst>
          </p:cNvPr>
          <p:cNvSpPr>
            <a:spLocks noGrp="1"/>
          </p:cNvSpPr>
          <p:nvPr>
            <p:ph type="sldNum" sz="quarter" idx="12"/>
          </p:nvPr>
        </p:nvSpPr>
        <p:spPr/>
        <p:txBody>
          <a:bodyPr/>
          <a:lstStyle/>
          <a:p>
            <a:fld id="{2C351D30-619B-4B19-AF69-7BF83150949B}" type="slidenum">
              <a:rPr lang="en-IN" smtClean="0"/>
              <a:t>‹#›</a:t>
            </a:fld>
            <a:endParaRPr lang="en-IN"/>
          </a:p>
        </p:txBody>
      </p:sp>
    </p:spTree>
    <p:extLst>
      <p:ext uri="{BB962C8B-B14F-4D97-AF65-F5344CB8AC3E}">
        <p14:creationId xmlns:p14="http://schemas.microsoft.com/office/powerpoint/2010/main" val="673550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1AC917-F6AC-C002-95A3-9114F5438E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8024EC-B780-047C-F881-3C194B733F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C6F505-3B14-B0E5-2638-675648371C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F0AC6-B5C9-48C8-ACC7-9C737DBA101E}" type="datetimeFigureOut">
              <a:rPr lang="en-IN" smtClean="0"/>
              <a:t>04-04-2023</a:t>
            </a:fld>
            <a:endParaRPr lang="en-IN"/>
          </a:p>
        </p:txBody>
      </p:sp>
      <p:sp>
        <p:nvSpPr>
          <p:cNvPr id="5" name="Footer Placeholder 4">
            <a:extLst>
              <a:ext uri="{FF2B5EF4-FFF2-40B4-BE49-F238E27FC236}">
                <a16:creationId xmlns:a16="http://schemas.microsoft.com/office/drawing/2014/main" id="{B1C020B4-6AEB-6B27-CF26-6067AFA90B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23081F-A05A-4B4D-9189-09E1EC416C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51D30-619B-4B19-AF69-7BF83150949B}" type="slidenum">
              <a:rPr lang="en-IN" smtClean="0"/>
              <a:t>‹#›</a:t>
            </a:fld>
            <a:endParaRPr lang="en-IN"/>
          </a:p>
        </p:txBody>
      </p:sp>
    </p:spTree>
    <p:extLst>
      <p:ext uri="{BB962C8B-B14F-4D97-AF65-F5344CB8AC3E}">
        <p14:creationId xmlns:p14="http://schemas.microsoft.com/office/powerpoint/2010/main" val="2909988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07C63F-D68A-EE1C-0F7E-EB64302C81AD}"/>
              </a:ext>
            </a:extLst>
          </p:cNvPr>
          <p:cNvSpPr txBox="1"/>
          <p:nvPr/>
        </p:nvSpPr>
        <p:spPr>
          <a:xfrm>
            <a:off x="360947" y="810126"/>
            <a:ext cx="11718758" cy="5262979"/>
          </a:xfrm>
          <a:prstGeom prst="rect">
            <a:avLst/>
          </a:prstGeom>
          <a:solidFill>
            <a:schemeClr val="accent1"/>
          </a:solidFill>
        </p:spPr>
        <p:txBody>
          <a:bodyPr wrap="square" rtlCol="0">
            <a:spAutoFit/>
          </a:bodyPr>
          <a:lstStyle/>
          <a:p>
            <a:r>
              <a:rPr lang="en-IN" sz="2400" dirty="0"/>
              <a:t>Creating a voice bases assistant using API to allow user assist in booking a hotel at any time and location</a:t>
            </a:r>
          </a:p>
          <a:p>
            <a:r>
              <a:rPr lang="en-IN" sz="2400" dirty="0"/>
              <a:t>1.Speech commands from user are interpreted by device using NLP of machine learning and converted into text format.</a:t>
            </a:r>
          </a:p>
          <a:p>
            <a:r>
              <a:rPr lang="en-IN" sz="2400" dirty="0"/>
              <a:t>2.Once booking theme is initiated in the device, it questions the user the travel details which include origin, destination, travel date, number of guests, etc.</a:t>
            </a:r>
          </a:p>
          <a:p>
            <a:r>
              <a:rPr lang="en-IN" sz="2400" dirty="0"/>
              <a:t>3.It puts each query one at a time.</a:t>
            </a:r>
          </a:p>
          <a:p>
            <a:r>
              <a:rPr lang="en-IN" sz="2400" dirty="0"/>
              <a:t>4.User answers every query and returns hotel suggestions. Suggestions are also received on email.</a:t>
            </a:r>
          </a:p>
          <a:p>
            <a:r>
              <a:rPr lang="en-IN" sz="2400" dirty="0"/>
              <a:t>5.User selects a hotel which he finds best suitable.</a:t>
            </a:r>
          </a:p>
          <a:p>
            <a:r>
              <a:rPr lang="en-IN" sz="2400" dirty="0"/>
              <a:t>6.Device asks for contact details , phone number and email address.</a:t>
            </a:r>
          </a:p>
          <a:p>
            <a:r>
              <a:rPr lang="en-IN" sz="2400" dirty="0"/>
              <a:t>7.User now received payment link on his email.</a:t>
            </a:r>
          </a:p>
          <a:p>
            <a:r>
              <a:rPr lang="en-IN" sz="2400" dirty="0"/>
              <a:t>8.User redirected to payment gateway and does the payment and receives payment detail.</a:t>
            </a:r>
          </a:p>
          <a:p>
            <a:r>
              <a:rPr lang="en-IN" sz="2400" dirty="0"/>
              <a:t>9.Booking status is now confirmed.</a:t>
            </a:r>
          </a:p>
        </p:txBody>
      </p:sp>
      <p:sp>
        <p:nvSpPr>
          <p:cNvPr id="5" name="Rectangle 4">
            <a:extLst>
              <a:ext uri="{FF2B5EF4-FFF2-40B4-BE49-F238E27FC236}">
                <a16:creationId xmlns:a16="http://schemas.microsoft.com/office/drawing/2014/main" id="{9B4EFE0A-3B90-9FF3-4E3C-110F292BE2FA}"/>
              </a:ext>
            </a:extLst>
          </p:cNvPr>
          <p:cNvSpPr/>
          <p:nvPr/>
        </p:nvSpPr>
        <p:spPr>
          <a:xfrm>
            <a:off x="4339389" y="96253"/>
            <a:ext cx="2823411" cy="64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6600" dirty="0"/>
              <a:t>TASK</a:t>
            </a:r>
          </a:p>
        </p:txBody>
      </p:sp>
    </p:spTree>
    <p:extLst>
      <p:ext uri="{BB962C8B-B14F-4D97-AF65-F5344CB8AC3E}">
        <p14:creationId xmlns:p14="http://schemas.microsoft.com/office/powerpoint/2010/main" val="112190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74B762-309A-9515-4304-A4C5DC10FE1D}"/>
              </a:ext>
            </a:extLst>
          </p:cNvPr>
          <p:cNvSpPr txBox="1"/>
          <p:nvPr/>
        </p:nvSpPr>
        <p:spPr>
          <a:xfrm>
            <a:off x="359923" y="1147864"/>
            <a:ext cx="11478639" cy="5324535"/>
          </a:xfrm>
          <a:prstGeom prst="rect">
            <a:avLst/>
          </a:prstGeom>
          <a:noFill/>
        </p:spPr>
        <p:txBody>
          <a:bodyPr wrap="square" rtlCol="0">
            <a:spAutoFit/>
          </a:bodyPr>
          <a:lstStyle/>
          <a:p>
            <a:r>
              <a:rPr lang="en-IN" sz="2000" dirty="0"/>
              <a:t>1.Human machine interaction</a:t>
            </a:r>
          </a:p>
          <a:p>
            <a:r>
              <a:rPr lang="en-IN" sz="2000" dirty="0"/>
              <a:t>It is the process through which humans and automated machines communicate.</a:t>
            </a:r>
          </a:p>
          <a:p>
            <a:r>
              <a:rPr lang="en-IN" sz="2000" dirty="0"/>
              <a:t>Due to multidisciplinary nature, people from different background can use it.</a:t>
            </a:r>
          </a:p>
          <a:p>
            <a:r>
              <a:rPr lang="en-US" sz="2000" b="0" i="0" dirty="0">
                <a:solidFill>
                  <a:srgbClr val="202122"/>
                </a:solidFill>
                <a:effectLst/>
              </a:rPr>
              <a:t>An important facet of HCI is user satisfaction (or End-User Computing Satisfaction).</a:t>
            </a:r>
          </a:p>
          <a:p>
            <a:endParaRPr lang="en-IN" sz="2000" dirty="0"/>
          </a:p>
          <a:p>
            <a:r>
              <a:rPr lang="en-IN" sz="2000" dirty="0"/>
              <a:t>2.Spech to text and text to speech using NLP.</a:t>
            </a:r>
          </a:p>
          <a:p>
            <a:r>
              <a:rPr lang="en-US" sz="2000" b="0" i="0" dirty="0">
                <a:effectLst/>
              </a:rPr>
              <a:t>Natural Language Processing is a subfield of computer science ,linguistics and artificial intelligence that is concerned with interaction between humans and computers in particular how to program computers to process and analyze large amounts of natural language data.</a:t>
            </a:r>
          </a:p>
          <a:p>
            <a:r>
              <a:rPr lang="en-IN" sz="2000" dirty="0"/>
              <a:t>Speech to text is done by transcribing audio file or real time audio into text format.</a:t>
            </a:r>
          </a:p>
          <a:p>
            <a:r>
              <a:rPr lang="en-IN" sz="2000" dirty="0"/>
              <a:t>Text to speech is done by generating spoken audio from a text. </a:t>
            </a:r>
          </a:p>
          <a:p>
            <a:endParaRPr lang="en-IN" sz="2000" dirty="0"/>
          </a:p>
          <a:p>
            <a:r>
              <a:rPr lang="en-IN" sz="2000" dirty="0"/>
              <a:t>3.API</a:t>
            </a:r>
          </a:p>
          <a:p>
            <a:r>
              <a:rPr lang="en-IN" sz="2000" dirty="0"/>
              <a:t>API stand for automated programming interface and is a set of rules and definition that allow building and integrating application software.</a:t>
            </a:r>
          </a:p>
          <a:p>
            <a:r>
              <a:rPr lang="en-IN" sz="2000" dirty="0"/>
              <a:t>Operates to integrate a payment gateway to another existing application such as connecting a person’s payment link to payment gateway.</a:t>
            </a:r>
          </a:p>
        </p:txBody>
      </p:sp>
      <p:sp>
        <p:nvSpPr>
          <p:cNvPr id="6" name="Rectangle 5">
            <a:extLst>
              <a:ext uri="{FF2B5EF4-FFF2-40B4-BE49-F238E27FC236}">
                <a16:creationId xmlns:a16="http://schemas.microsoft.com/office/drawing/2014/main" id="{5B019824-B3C1-7CE1-B457-2B74D4C5D70E}"/>
              </a:ext>
            </a:extLst>
          </p:cNvPr>
          <p:cNvSpPr/>
          <p:nvPr/>
        </p:nvSpPr>
        <p:spPr>
          <a:xfrm>
            <a:off x="4227095" y="240632"/>
            <a:ext cx="3048000" cy="9072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4000" dirty="0"/>
              <a:t>Key features</a:t>
            </a:r>
          </a:p>
        </p:txBody>
      </p:sp>
    </p:spTree>
    <p:extLst>
      <p:ext uri="{BB962C8B-B14F-4D97-AF65-F5344CB8AC3E}">
        <p14:creationId xmlns:p14="http://schemas.microsoft.com/office/powerpoint/2010/main" val="233761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40180A1-1E82-DDE7-B949-1AF456046340}"/>
              </a:ext>
            </a:extLst>
          </p:cNvPr>
          <p:cNvSpPr txBox="1"/>
          <p:nvPr/>
        </p:nvSpPr>
        <p:spPr>
          <a:xfrm>
            <a:off x="80211" y="867536"/>
            <a:ext cx="10250905" cy="6001643"/>
          </a:xfrm>
          <a:prstGeom prst="rect">
            <a:avLst/>
          </a:prstGeom>
          <a:noFill/>
        </p:spPr>
        <p:txBody>
          <a:bodyPr wrap="square" rtlCol="0">
            <a:spAutoFit/>
          </a:bodyPr>
          <a:lstStyle/>
          <a:p>
            <a:r>
              <a:rPr lang="en-IN" sz="3200" dirty="0"/>
              <a:t>API :</a:t>
            </a:r>
          </a:p>
          <a:p>
            <a:r>
              <a:rPr lang="en-IN" sz="3200" dirty="0"/>
              <a:t> Application Programming Interface is a set of definitions and protocols that is used for building and integrating programs.</a:t>
            </a:r>
          </a:p>
          <a:p>
            <a:endParaRPr lang="en-IN" sz="3200" dirty="0"/>
          </a:p>
          <a:p>
            <a:endParaRPr lang="en-IN" sz="3200" dirty="0"/>
          </a:p>
          <a:p>
            <a:endParaRPr lang="en-IN" sz="3200" dirty="0"/>
          </a:p>
          <a:p>
            <a:endParaRPr lang="en-IN" sz="3200" dirty="0"/>
          </a:p>
          <a:p>
            <a:r>
              <a:rPr lang="en-IN" sz="3200" dirty="0"/>
              <a:t>NLP : </a:t>
            </a:r>
          </a:p>
          <a:p>
            <a:r>
              <a:rPr lang="en-IN" sz="3200" dirty="0"/>
              <a:t>Field of AI that gives machines the ability to read, understand and derive meaning from human language.</a:t>
            </a:r>
          </a:p>
          <a:p>
            <a:r>
              <a:rPr lang="en-IN" sz="3200" dirty="0"/>
              <a:t>It is an inter disciplinary field of computer science and linguistic using machine learning.</a:t>
            </a:r>
          </a:p>
        </p:txBody>
      </p:sp>
      <p:pic>
        <p:nvPicPr>
          <p:cNvPr id="8" name="Picture 2" descr="REST API Definition: What are REST APIs (RESTful APIs)?">
            <a:extLst>
              <a:ext uri="{FF2B5EF4-FFF2-40B4-BE49-F238E27FC236}">
                <a16:creationId xmlns:a16="http://schemas.microsoft.com/office/drawing/2014/main" id="{0002143F-AE58-A59F-4D29-9282367718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1" y="2354179"/>
            <a:ext cx="6794332" cy="20172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LP Tutorial - Javatpoint">
            <a:extLst>
              <a:ext uri="{FF2B5EF4-FFF2-40B4-BE49-F238E27FC236}">
                <a16:creationId xmlns:a16="http://schemas.microsoft.com/office/drawing/2014/main" id="{AE4179B2-EB0C-E661-E705-688C3191D0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6337" y="2354179"/>
            <a:ext cx="4965031" cy="201729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2928624-65C6-E185-B6A3-124C5B5CDA6F}"/>
              </a:ext>
            </a:extLst>
          </p:cNvPr>
          <p:cNvSpPr/>
          <p:nvPr/>
        </p:nvSpPr>
        <p:spPr>
          <a:xfrm>
            <a:off x="4708358" y="128337"/>
            <a:ext cx="2526631" cy="7391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a:t>Tech stack</a:t>
            </a:r>
          </a:p>
        </p:txBody>
      </p:sp>
    </p:spTree>
    <p:extLst>
      <p:ext uri="{BB962C8B-B14F-4D97-AF65-F5344CB8AC3E}">
        <p14:creationId xmlns:p14="http://schemas.microsoft.com/office/powerpoint/2010/main" val="48254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82DBFD6-F605-EBDD-944C-6514A8A328F1}"/>
              </a:ext>
            </a:extLst>
          </p:cNvPr>
          <p:cNvSpPr/>
          <p:nvPr/>
        </p:nvSpPr>
        <p:spPr>
          <a:xfrm>
            <a:off x="188495" y="1652337"/>
            <a:ext cx="2213811" cy="114701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 initiates the process of booking by using correct utterances.</a:t>
            </a:r>
          </a:p>
        </p:txBody>
      </p:sp>
      <p:sp>
        <p:nvSpPr>
          <p:cNvPr id="5" name="Rectangle 4">
            <a:extLst>
              <a:ext uri="{FF2B5EF4-FFF2-40B4-BE49-F238E27FC236}">
                <a16:creationId xmlns:a16="http://schemas.microsoft.com/office/drawing/2014/main" id="{6DE75B93-C142-4E1F-3F0C-F23704018DE1}"/>
              </a:ext>
            </a:extLst>
          </p:cNvPr>
          <p:cNvSpPr/>
          <p:nvPr/>
        </p:nvSpPr>
        <p:spPr>
          <a:xfrm>
            <a:off x="2875547" y="1652337"/>
            <a:ext cx="2213811" cy="11470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Device understand the request and asks certain details. </a:t>
            </a:r>
          </a:p>
        </p:txBody>
      </p:sp>
      <p:sp>
        <p:nvSpPr>
          <p:cNvPr id="6" name="Rectangle 5">
            <a:extLst>
              <a:ext uri="{FF2B5EF4-FFF2-40B4-BE49-F238E27FC236}">
                <a16:creationId xmlns:a16="http://schemas.microsoft.com/office/drawing/2014/main" id="{6121C86E-41FE-542A-2DDE-3101CB819B6F}"/>
              </a:ext>
            </a:extLst>
          </p:cNvPr>
          <p:cNvSpPr/>
          <p:nvPr/>
        </p:nvSpPr>
        <p:spPr>
          <a:xfrm>
            <a:off x="5534526" y="1652336"/>
            <a:ext cx="2366211" cy="11470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Users responds to every query.</a:t>
            </a:r>
          </a:p>
        </p:txBody>
      </p:sp>
      <p:sp>
        <p:nvSpPr>
          <p:cNvPr id="7" name="Rectangle: Rounded Corners 6">
            <a:extLst>
              <a:ext uri="{FF2B5EF4-FFF2-40B4-BE49-F238E27FC236}">
                <a16:creationId xmlns:a16="http://schemas.microsoft.com/office/drawing/2014/main" id="{40C43D74-979C-DE88-6A04-C8CCCD4347B9}"/>
              </a:ext>
            </a:extLst>
          </p:cNvPr>
          <p:cNvSpPr/>
          <p:nvPr/>
        </p:nvSpPr>
        <p:spPr>
          <a:xfrm>
            <a:off x="8269705" y="774031"/>
            <a:ext cx="1716506" cy="2221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Device can ask for confirming the choices.</a:t>
            </a:r>
          </a:p>
          <a:p>
            <a:pPr algn="ctr"/>
            <a:r>
              <a:rPr lang="en-IN" dirty="0"/>
              <a:t>User can make changes to choices.</a:t>
            </a:r>
          </a:p>
        </p:txBody>
      </p:sp>
      <p:sp>
        <p:nvSpPr>
          <p:cNvPr id="8" name="Rectangle 7">
            <a:extLst>
              <a:ext uri="{FF2B5EF4-FFF2-40B4-BE49-F238E27FC236}">
                <a16:creationId xmlns:a16="http://schemas.microsoft.com/office/drawing/2014/main" id="{02F91985-DD57-FCC2-2D56-48A01B19BF2A}"/>
              </a:ext>
            </a:extLst>
          </p:cNvPr>
          <p:cNvSpPr/>
          <p:nvPr/>
        </p:nvSpPr>
        <p:spPr>
          <a:xfrm>
            <a:off x="10355179" y="1391652"/>
            <a:ext cx="1716506" cy="13154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Selected hotel names are displayed to user and send to his email. </a:t>
            </a:r>
          </a:p>
        </p:txBody>
      </p:sp>
      <p:sp>
        <p:nvSpPr>
          <p:cNvPr id="9" name="Rectangle 8">
            <a:extLst>
              <a:ext uri="{FF2B5EF4-FFF2-40B4-BE49-F238E27FC236}">
                <a16:creationId xmlns:a16="http://schemas.microsoft.com/office/drawing/2014/main" id="{4BDD4C8B-F008-D79F-5865-0C2363450E58}"/>
              </a:ext>
            </a:extLst>
          </p:cNvPr>
          <p:cNvSpPr/>
          <p:nvPr/>
        </p:nvSpPr>
        <p:spPr>
          <a:xfrm>
            <a:off x="10684043" y="5097378"/>
            <a:ext cx="1499938" cy="14678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 selects the hotel that fits the best.</a:t>
            </a:r>
          </a:p>
        </p:txBody>
      </p:sp>
      <p:sp>
        <p:nvSpPr>
          <p:cNvPr id="10" name="Rectangle 9">
            <a:extLst>
              <a:ext uri="{FF2B5EF4-FFF2-40B4-BE49-F238E27FC236}">
                <a16:creationId xmlns:a16="http://schemas.microsoft.com/office/drawing/2014/main" id="{7FDF9E1B-4C7A-7A1F-75C5-5DB74C52B945}"/>
              </a:ext>
            </a:extLst>
          </p:cNvPr>
          <p:cNvSpPr/>
          <p:nvPr/>
        </p:nvSpPr>
        <p:spPr>
          <a:xfrm>
            <a:off x="8470232" y="4696326"/>
            <a:ext cx="1604211" cy="18689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Device then requests contact detail, phone number, and email to continue.</a:t>
            </a:r>
          </a:p>
        </p:txBody>
      </p:sp>
      <p:sp>
        <p:nvSpPr>
          <p:cNvPr id="12" name="Rectangle: Rounded Corners 11">
            <a:extLst>
              <a:ext uri="{FF2B5EF4-FFF2-40B4-BE49-F238E27FC236}">
                <a16:creationId xmlns:a16="http://schemas.microsoft.com/office/drawing/2014/main" id="{E4B4B333-3A2C-9605-8A4D-6D9C13C69AAB}"/>
              </a:ext>
            </a:extLst>
          </p:cNvPr>
          <p:cNvSpPr/>
          <p:nvPr/>
        </p:nvSpPr>
        <p:spPr>
          <a:xfrm>
            <a:off x="5879432" y="5097378"/>
            <a:ext cx="1981200" cy="14678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Device may asks for conformation of booking.</a:t>
            </a:r>
          </a:p>
        </p:txBody>
      </p:sp>
      <p:sp>
        <p:nvSpPr>
          <p:cNvPr id="13" name="Rectangle 12">
            <a:extLst>
              <a:ext uri="{FF2B5EF4-FFF2-40B4-BE49-F238E27FC236}">
                <a16:creationId xmlns:a16="http://schemas.microsoft.com/office/drawing/2014/main" id="{65B9B122-F1B1-9135-3E95-80044EAEF91C}"/>
              </a:ext>
            </a:extLst>
          </p:cNvPr>
          <p:cNvSpPr/>
          <p:nvPr/>
        </p:nvSpPr>
        <p:spPr>
          <a:xfrm>
            <a:off x="3192379" y="4985084"/>
            <a:ext cx="1917032" cy="15801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Payment link is send to email via API.</a:t>
            </a:r>
          </a:p>
        </p:txBody>
      </p:sp>
      <p:sp>
        <p:nvSpPr>
          <p:cNvPr id="14" name="Rectangle 13">
            <a:extLst>
              <a:ext uri="{FF2B5EF4-FFF2-40B4-BE49-F238E27FC236}">
                <a16:creationId xmlns:a16="http://schemas.microsoft.com/office/drawing/2014/main" id="{F4D4FB89-7EFA-CB1A-B30B-F63C891D39F8}"/>
              </a:ext>
            </a:extLst>
          </p:cNvPr>
          <p:cNvSpPr/>
          <p:nvPr/>
        </p:nvSpPr>
        <p:spPr>
          <a:xfrm>
            <a:off x="312820" y="4989094"/>
            <a:ext cx="2109537" cy="15801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Details of payment</a:t>
            </a:r>
          </a:p>
          <a:p>
            <a:pPr algn="ctr"/>
            <a:r>
              <a:rPr lang="en-IN" dirty="0"/>
              <a:t>are sent back through API and are displayed to user.</a:t>
            </a:r>
          </a:p>
        </p:txBody>
      </p:sp>
      <p:sp>
        <p:nvSpPr>
          <p:cNvPr id="15" name="Arrow: Right 14">
            <a:extLst>
              <a:ext uri="{FF2B5EF4-FFF2-40B4-BE49-F238E27FC236}">
                <a16:creationId xmlns:a16="http://schemas.microsoft.com/office/drawing/2014/main" id="{EC3DB709-BA20-AAA1-5887-339DFDD7DF77}"/>
              </a:ext>
            </a:extLst>
          </p:cNvPr>
          <p:cNvSpPr/>
          <p:nvPr/>
        </p:nvSpPr>
        <p:spPr>
          <a:xfrm>
            <a:off x="2474495" y="1981199"/>
            <a:ext cx="401052" cy="72590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Arrow: Right 15">
            <a:extLst>
              <a:ext uri="{FF2B5EF4-FFF2-40B4-BE49-F238E27FC236}">
                <a16:creationId xmlns:a16="http://schemas.microsoft.com/office/drawing/2014/main" id="{1C42C218-697D-22C9-890D-479C74F18BC1}"/>
              </a:ext>
            </a:extLst>
          </p:cNvPr>
          <p:cNvSpPr/>
          <p:nvPr/>
        </p:nvSpPr>
        <p:spPr>
          <a:xfrm>
            <a:off x="5199648" y="1913021"/>
            <a:ext cx="356936" cy="70184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id="{D857C7EC-D1D6-A467-71D6-898995B0F72D}"/>
              </a:ext>
            </a:extLst>
          </p:cNvPr>
          <p:cNvSpPr/>
          <p:nvPr/>
        </p:nvSpPr>
        <p:spPr>
          <a:xfrm>
            <a:off x="7956884" y="1862888"/>
            <a:ext cx="368968" cy="72590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Arrow: Right 17">
            <a:extLst>
              <a:ext uri="{FF2B5EF4-FFF2-40B4-BE49-F238E27FC236}">
                <a16:creationId xmlns:a16="http://schemas.microsoft.com/office/drawing/2014/main" id="{3D17393D-B991-E231-46DB-54D88AACC945}"/>
              </a:ext>
            </a:extLst>
          </p:cNvPr>
          <p:cNvSpPr/>
          <p:nvPr/>
        </p:nvSpPr>
        <p:spPr>
          <a:xfrm>
            <a:off x="9986211" y="1888956"/>
            <a:ext cx="368968" cy="72590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Arrow: Down 18">
            <a:extLst>
              <a:ext uri="{FF2B5EF4-FFF2-40B4-BE49-F238E27FC236}">
                <a16:creationId xmlns:a16="http://schemas.microsoft.com/office/drawing/2014/main" id="{32CDD026-E380-9BA5-F1A0-4FF5CC3C7469}"/>
              </a:ext>
            </a:extLst>
          </p:cNvPr>
          <p:cNvSpPr/>
          <p:nvPr/>
        </p:nvSpPr>
        <p:spPr>
          <a:xfrm>
            <a:off x="11073064" y="2971799"/>
            <a:ext cx="721895" cy="173655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Arrow: Left 19">
            <a:extLst>
              <a:ext uri="{FF2B5EF4-FFF2-40B4-BE49-F238E27FC236}">
                <a16:creationId xmlns:a16="http://schemas.microsoft.com/office/drawing/2014/main" id="{88B3DFA4-2C01-6A2B-F5BA-5D9682087ADC}"/>
              </a:ext>
            </a:extLst>
          </p:cNvPr>
          <p:cNvSpPr/>
          <p:nvPr/>
        </p:nvSpPr>
        <p:spPr>
          <a:xfrm>
            <a:off x="10090485" y="4973053"/>
            <a:ext cx="368968" cy="577515"/>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1" name="Arrow: Left 20">
            <a:extLst>
              <a:ext uri="{FF2B5EF4-FFF2-40B4-BE49-F238E27FC236}">
                <a16:creationId xmlns:a16="http://schemas.microsoft.com/office/drawing/2014/main" id="{06C27DE5-C7CC-B93E-EAD2-050C4C456089}"/>
              </a:ext>
            </a:extLst>
          </p:cNvPr>
          <p:cNvSpPr/>
          <p:nvPr/>
        </p:nvSpPr>
        <p:spPr>
          <a:xfrm>
            <a:off x="7900737" y="4973053"/>
            <a:ext cx="481263" cy="633663"/>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Arrow: Left 21">
            <a:extLst>
              <a:ext uri="{FF2B5EF4-FFF2-40B4-BE49-F238E27FC236}">
                <a16:creationId xmlns:a16="http://schemas.microsoft.com/office/drawing/2014/main" id="{C792784A-3DA1-01A3-EAD0-1C65A09B40C3}"/>
              </a:ext>
            </a:extLst>
          </p:cNvPr>
          <p:cNvSpPr/>
          <p:nvPr/>
        </p:nvSpPr>
        <p:spPr>
          <a:xfrm>
            <a:off x="5213684" y="5029200"/>
            <a:ext cx="561475" cy="577516"/>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3" name="Arrow: Left 22">
            <a:extLst>
              <a:ext uri="{FF2B5EF4-FFF2-40B4-BE49-F238E27FC236}">
                <a16:creationId xmlns:a16="http://schemas.microsoft.com/office/drawing/2014/main" id="{305116C6-A040-BB47-C602-E16BA4D5A419}"/>
              </a:ext>
            </a:extLst>
          </p:cNvPr>
          <p:cNvSpPr/>
          <p:nvPr/>
        </p:nvSpPr>
        <p:spPr>
          <a:xfrm>
            <a:off x="2534652" y="4973053"/>
            <a:ext cx="545432" cy="633663"/>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Rectangle 23">
            <a:extLst>
              <a:ext uri="{FF2B5EF4-FFF2-40B4-BE49-F238E27FC236}">
                <a16:creationId xmlns:a16="http://schemas.microsoft.com/office/drawing/2014/main" id="{0A072E7F-44A4-A12F-FB16-0F91DE42EC26}"/>
              </a:ext>
            </a:extLst>
          </p:cNvPr>
          <p:cNvSpPr/>
          <p:nvPr/>
        </p:nvSpPr>
        <p:spPr>
          <a:xfrm>
            <a:off x="4050632" y="184484"/>
            <a:ext cx="3529263" cy="9946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a:t>Solution Detail</a:t>
            </a:r>
          </a:p>
        </p:txBody>
      </p:sp>
      <p:sp>
        <p:nvSpPr>
          <p:cNvPr id="25" name="Oval 24">
            <a:extLst>
              <a:ext uri="{FF2B5EF4-FFF2-40B4-BE49-F238E27FC236}">
                <a16:creationId xmlns:a16="http://schemas.microsoft.com/office/drawing/2014/main" id="{EF35C450-93AC-84EC-810E-25F8CA9A05A4}"/>
              </a:ext>
            </a:extLst>
          </p:cNvPr>
          <p:cNvSpPr/>
          <p:nvPr/>
        </p:nvSpPr>
        <p:spPr>
          <a:xfrm>
            <a:off x="2685049" y="2831432"/>
            <a:ext cx="1225216" cy="6336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Origin</a:t>
            </a:r>
          </a:p>
        </p:txBody>
      </p:sp>
      <p:sp>
        <p:nvSpPr>
          <p:cNvPr id="26" name="Oval 25">
            <a:extLst>
              <a:ext uri="{FF2B5EF4-FFF2-40B4-BE49-F238E27FC236}">
                <a16:creationId xmlns:a16="http://schemas.microsoft.com/office/drawing/2014/main" id="{2709B3DE-BD25-313E-139A-7635CAEDAA43}"/>
              </a:ext>
            </a:extLst>
          </p:cNvPr>
          <p:cNvSpPr/>
          <p:nvPr/>
        </p:nvSpPr>
        <p:spPr>
          <a:xfrm>
            <a:off x="2685049" y="3583407"/>
            <a:ext cx="1339516" cy="5935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Destination</a:t>
            </a:r>
          </a:p>
        </p:txBody>
      </p:sp>
      <p:sp>
        <p:nvSpPr>
          <p:cNvPr id="27" name="Oval 26">
            <a:extLst>
              <a:ext uri="{FF2B5EF4-FFF2-40B4-BE49-F238E27FC236}">
                <a16:creationId xmlns:a16="http://schemas.microsoft.com/office/drawing/2014/main" id="{95C76B76-C827-D721-8E62-19BE24ECDEE6}"/>
              </a:ext>
            </a:extLst>
          </p:cNvPr>
          <p:cNvSpPr/>
          <p:nvPr/>
        </p:nvSpPr>
        <p:spPr>
          <a:xfrm>
            <a:off x="4046619" y="2875547"/>
            <a:ext cx="1225216" cy="5935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Travel date</a:t>
            </a:r>
          </a:p>
        </p:txBody>
      </p:sp>
      <p:sp>
        <p:nvSpPr>
          <p:cNvPr id="28" name="Oval 27">
            <a:extLst>
              <a:ext uri="{FF2B5EF4-FFF2-40B4-BE49-F238E27FC236}">
                <a16:creationId xmlns:a16="http://schemas.microsoft.com/office/drawing/2014/main" id="{CCFB546E-347D-045D-D181-A6B973FB19D6}"/>
              </a:ext>
            </a:extLst>
          </p:cNvPr>
          <p:cNvSpPr/>
          <p:nvPr/>
        </p:nvSpPr>
        <p:spPr>
          <a:xfrm>
            <a:off x="4136859" y="3669630"/>
            <a:ext cx="2125578" cy="56949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Number of guests</a:t>
            </a:r>
          </a:p>
        </p:txBody>
      </p:sp>
    </p:spTree>
    <p:extLst>
      <p:ext uri="{BB962C8B-B14F-4D97-AF65-F5344CB8AC3E}">
        <p14:creationId xmlns:p14="http://schemas.microsoft.com/office/powerpoint/2010/main" val="26530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F61A54-7F62-CA3A-33F1-EE806D80426E}"/>
              </a:ext>
            </a:extLst>
          </p:cNvPr>
          <p:cNvSpPr/>
          <p:nvPr/>
        </p:nvSpPr>
        <p:spPr>
          <a:xfrm>
            <a:off x="4124829" y="2983832"/>
            <a:ext cx="2221828" cy="12031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7200" dirty="0"/>
              <a:t>NLP</a:t>
            </a:r>
          </a:p>
        </p:txBody>
      </p:sp>
      <p:sp>
        <p:nvSpPr>
          <p:cNvPr id="5" name="Rectangle: Rounded Corners 4">
            <a:extLst>
              <a:ext uri="{FF2B5EF4-FFF2-40B4-BE49-F238E27FC236}">
                <a16:creationId xmlns:a16="http://schemas.microsoft.com/office/drawing/2014/main" id="{D75ACB31-D79C-95DB-6E0B-EAFEC5883C3B}"/>
              </a:ext>
            </a:extLst>
          </p:cNvPr>
          <p:cNvSpPr/>
          <p:nvPr/>
        </p:nvSpPr>
        <p:spPr>
          <a:xfrm>
            <a:off x="561476" y="1507958"/>
            <a:ext cx="2975812" cy="5109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 initiates booking process by using special utterances</a:t>
            </a:r>
          </a:p>
          <a:p>
            <a:pPr algn="ctr"/>
            <a:r>
              <a:rPr lang="en-IN" dirty="0"/>
              <a:t>and respond to each and every query of the device correctly</a:t>
            </a:r>
          </a:p>
          <a:p>
            <a:pPr algn="ctr"/>
            <a:r>
              <a:rPr lang="en-IN" dirty="0"/>
              <a:t>and patiently. </a:t>
            </a:r>
          </a:p>
        </p:txBody>
      </p:sp>
      <p:sp>
        <p:nvSpPr>
          <p:cNvPr id="6" name="Rectangle: Rounded Corners 5">
            <a:extLst>
              <a:ext uri="{FF2B5EF4-FFF2-40B4-BE49-F238E27FC236}">
                <a16:creationId xmlns:a16="http://schemas.microsoft.com/office/drawing/2014/main" id="{8D7883B5-1FA4-0D7F-C352-719E572F9E80}"/>
              </a:ext>
            </a:extLst>
          </p:cNvPr>
          <p:cNvSpPr/>
          <p:nvPr/>
        </p:nvSpPr>
        <p:spPr>
          <a:xfrm>
            <a:off x="6890083" y="1507958"/>
            <a:ext cx="2899610" cy="5109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Device has a built in booking management system which is activated by using correct utterances. </a:t>
            </a:r>
          </a:p>
          <a:p>
            <a:pPr algn="ctr"/>
            <a:r>
              <a:rPr lang="en-IN" dirty="0"/>
              <a:t>Device questions the user regarding the booking details like time and date , number of guests ,location etc.</a:t>
            </a:r>
          </a:p>
          <a:p>
            <a:pPr algn="ctr"/>
            <a:r>
              <a:rPr lang="en-IN" dirty="0"/>
              <a:t>It may also asks for conformation of spoken choices. </a:t>
            </a:r>
          </a:p>
          <a:p>
            <a:pPr algn="ctr"/>
            <a:r>
              <a:rPr lang="en-IN" dirty="0"/>
              <a:t>It send selected hotel names and payment link and returns the payment detail and booking ticket.</a:t>
            </a:r>
          </a:p>
        </p:txBody>
      </p:sp>
      <p:sp>
        <p:nvSpPr>
          <p:cNvPr id="7" name="Arrow: Right 6">
            <a:extLst>
              <a:ext uri="{FF2B5EF4-FFF2-40B4-BE49-F238E27FC236}">
                <a16:creationId xmlns:a16="http://schemas.microsoft.com/office/drawing/2014/main" id="{420535F3-2376-84B1-7F5E-A7551F377E99}"/>
              </a:ext>
            </a:extLst>
          </p:cNvPr>
          <p:cNvSpPr/>
          <p:nvPr/>
        </p:nvSpPr>
        <p:spPr>
          <a:xfrm>
            <a:off x="10074442" y="3870157"/>
            <a:ext cx="657726" cy="38501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API</a:t>
            </a:r>
          </a:p>
        </p:txBody>
      </p:sp>
      <p:sp>
        <p:nvSpPr>
          <p:cNvPr id="8" name="Rectangle: Rounded Corners 7">
            <a:extLst>
              <a:ext uri="{FF2B5EF4-FFF2-40B4-BE49-F238E27FC236}">
                <a16:creationId xmlns:a16="http://schemas.microsoft.com/office/drawing/2014/main" id="{7D111BEB-F07C-F3C4-EA32-14D0F0F196DB}"/>
              </a:ext>
            </a:extLst>
          </p:cNvPr>
          <p:cNvSpPr/>
          <p:nvPr/>
        </p:nvSpPr>
        <p:spPr>
          <a:xfrm>
            <a:off x="10876545" y="3467100"/>
            <a:ext cx="1315453" cy="9625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Payment Gateway</a:t>
            </a:r>
          </a:p>
        </p:txBody>
      </p:sp>
      <p:sp>
        <p:nvSpPr>
          <p:cNvPr id="9" name="Arrow: Down 8">
            <a:extLst>
              <a:ext uri="{FF2B5EF4-FFF2-40B4-BE49-F238E27FC236}">
                <a16:creationId xmlns:a16="http://schemas.microsoft.com/office/drawing/2014/main" id="{B4831F74-BB43-EF6B-E1C3-357055DB5D69}"/>
              </a:ext>
            </a:extLst>
          </p:cNvPr>
          <p:cNvSpPr/>
          <p:nvPr/>
        </p:nvSpPr>
        <p:spPr>
          <a:xfrm>
            <a:off x="11321714" y="4612105"/>
            <a:ext cx="425116" cy="52938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DF25BDB8-77A6-3EE1-EAF0-F6ABF45A1580}"/>
              </a:ext>
            </a:extLst>
          </p:cNvPr>
          <p:cNvSpPr/>
          <p:nvPr/>
        </p:nvSpPr>
        <p:spPr>
          <a:xfrm>
            <a:off x="10988841" y="5141494"/>
            <a:ext cx="1090863" cy="11550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Payment detail generated</a:t>
            </a:r>
          </a:p>
        </p:txBody>
      </p:sp>
      <p:sp>
        <p:nvSpPr>
          <p:cNvPr id="12" name="Arrow: Left 11">
            <a:extLst>
              <a:ext uri="{FF2B5EF4-FFF2-40B4-BE49-F238E27FC236}">
                <a16:creationId xmlns:a16="http://schemas.microsoft.com/office/drawing/2014/main" id="{A33E0BB0-8EF4-8FB1-542D-9103E049689A}"/>
              </a:ext>
            </a:extLst>
          </p:cNvPr>
          <p:cNvSpPr/>
          <p:nvPr/>
        </p:nvSpPr>
        <p:spPr>
          <a:xfrm>
            <a:off x="10048372" y="5614736"/>
            <a:ext cx="681789" cy="385011"/>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API</a:t>
            </a:r>
          </a:p>
        </p:txBody>
      </p:sp>
      <p:sp>
        <p:nvSpPr>
          <p:cNvPr id="13" name="Rectangle 12">
            <a:extLst>
              <a:ext uri="{FF2B5EF4-FFF2-40B4-BE49-F238E27FC236}">
                <a16:creationId xmlns:a16="http://schemas.microsoft.com/office/drawing/2014/main" id="{7B24747E-F4FA-AFFA-0742-869EBA1DBFAB}"/>
              </a:ext>
            </a:extLst>
          </p:cNvPr>
          <p:cNvSpPr/>
          <p:nvPr/>
        </p:nvSpPr>
        <p:spPr>
          <a:xfrm>
            <a:off x="3669631" y="72189"/>
            <a:ext cx="4174958" cy="14518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t>Plan implementation summary</a:t>
            </a:r>
          </a:p>
        </p:txBody>
      </p:sp>
      <p:sp>
        <p:nvSpPr>
          <p:cNvPr id="14" name="Arrow: Right 13">
            <a:extLst>
              <a:ext uri="{FF2B5EF4-FFF2-40B4-BE49-F238E27FC236}">
                <a16:creationId xmlns:a16="http://schemas.microsoft.com/office/drawing/2014/main" id="{669D10E1-EE86-71FD-F28E-8C6A270A7BB3}"/>
              </a:ext>
            </a:extLst>
          </p:cNvPr>
          <p:cNvSpPr/>
          <p:nvPr/>
        </p:nvSpPr>
        <p:spPr>
          <a:xfrm>
            <a:off x="3669631" y="3429000"/>
            <a:ext cx="372980" cy="653716"/>
          </a:xfrm>
          <a:prstGeom prst="rightArrow">
            <a:avLst>
              <a:gd name="adj1" fmla="val 50000"/>
              <a:gd name="adj2" fmla="val 47849"/>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Arrow: Right 14">
            <a:extLst>
              <a:ext uri="{FF2B5EF4-FFF2-40B4-BE49-F238E27FC236}">
                <a16:creationId xmlns:a16="http://schemas.microsoft.com/office/drawing/2014/main" id="{E2BE81AE-04F1-235E-2F92-6D9CC73A6430}"/>
              </a:ext>
            </a:extLst>
          </p:cNvPr>
          <p:cNvSpPr/>
          <p:nvPr/>
        </p:nvSpPr>
        <p:spPr>
          <a:xfrm>
            <a:off x="6491034" y="3429000"/>
            <a:ext cx="399049" cy="75799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86979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92A880-EC7A-DFD4-357D-EB9B729CA33B}"/>
              </a:ext>
            </a:extLst>
          </p:cNvPr>
          <p:cNvSpPr/>
          <p:nvPr/>
        </p:nvSpPr>
        <p:spPr>
          <a:xfrm>
            <a:off x="4403558" y="192505"/>
            <a:ext cx="3601453" cy="16603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4800" dirty="0"/>
              <a:t>Future scope</a:t>
            </a:r>
          </a:p>
        </p:txBody>
      </p:sp>
      <p:sp>
        <p:nvSpPr>
          <p:cNvPr id="5" name="TextBox 4">
            <a:extLst>
              <a:ext uri="{FF2B5EF4-FFF2-40B4-BE49-F238E27FC236}">
                <a16:creationId xmlns:a16="http://schemas.microsoft.com/office/drawing/2014/main" id="{C2478F43-79D1-38DF-ECFC-061AE1B5492B}"/>
              </a:ext>
            </a:extLst>
          </p:cNvPr>
          <p:cNvSpPr txBox="1"/>
          <p:nvPr/>
        </p:nvSpPr>
        <p:spPr>
          <a:xfrm>
            <a:off x="433137" y="2093495"/>
            <a:ext cx="11430000" cy="4401205"/>
          </a:xfrm>
          <a:prstGeom prst="rect">
            <a:avLst/>
          </a:prstGeom>
          <a:noFill/>
        </p:spPr>
        <p:txBody>
          <a:bodyPr wrap="square" rtlCol="0">
            <a:spAutoFit/>
          </a:bodyPr>
          <a:lstStyle/>
          <a:p>
            <a:pPr marL="342900" indent="-342900">
              <a:buAutoNum type="arabicPeriod"/>
            </a:pPr>
            <a:r>
              <a:rPr lang="en-IN" sz="1600" dirty="0"/>
              <a:t>Voice assistant is becoming more powerful, easier to use and able to understand context better. More people are starting to use voice search and voice assistant. It has a huge scope in field of artificial intelligence and a bright future.</a:t>
            </a:r>
          </a:p>
          <a:p>
            <a:pPr marL="342900" indent="-342900">
              <a:buAutoNum type="arabicPeriod"/>
            </a:pPr>
            <a:r>
              <a:rPr lang="en-IN" sz="1600" dirty="0"/>
              <a:t>Popular voice assistant that are used nowadays are:</a:t>
            </a:r>
          </a:p>
          <a:p>
            <a:endParaRPr lang="en-IN" sz="1600" dirty="0"/>
          </a:p>
          <a:p>
            <a:r>
              <a:rPr lang="en-IN" sz="1600" dirty="0"/>
              <a:t>Amazon echo:</a:t>
            </a:r>
          </a:p>
          <a:p>
            <a:pPr marL="342900" indent="-342900">
              <a:buAutoNum type="arabicPeriod"/>
            </a:pPr>
            <a:r>
              <a:rPr lang="en-IN" sz="1600" dirty="0"/>
              <a:t>Released in 2014, Alexa is a amazon’s cloud based voice search platform that empowers an entire smart device ecosystem.</a:t>
            </a:r>
          </a:p>
          <a:p>
            <a:pPr marL="342900" indent="-342900">
              <a:buAutoNum type="arabicPeriod"/>
            </a:pPr>
            <a:r>
              <a:rPr lang="en-IN" sz="1600" dirty="0"/>
              <a:t>Echo device connect to voice controlled personal assistance service called Alexa, which get activated when we say the phrase “Alexa”.</a:t>
            </a:r>
          </a:p>
          <a:p>
            <a:pPr marL="342900" indent="-342900">
              <a:buAutoNum type="arabicPeriod"/>
            </a:pPr>
            <a:r>
              <a:rPr lang="en-IN" sz="1600" dirty="0"/>
              <a:t>High accuracy is achieved by sophisticated Natural language processing algorithm built in the Echo’s  text to speech engine.</a:t>
            </a:r>
          </a:p>
          <a:p>
            <a:endParaRPr lang="en-IN" sz="1600" dirty="0"/>
          </a:p>
          <a:p>
            <a:r>
              <a:rPr lang="en-IN" sz="1600" dirty="0"/>
              <a:t>Siri:</a:t>
            </a:r>
          </a:p>
          <a:p>
            <a:pPr marL="342900" indent="-342900">
              <a:buAutoNum type="arabicPeriod"/>
            </a:pPr>
            <a:r>
              <a:rPr lang="en-US" sz="1600" dirty="0">
                <a:latin typeface="arial" panose="020B0604020202020204" pitchFamily="34" charset="0"/>
              </a:rPr>
              <a:t>Released in 2011, </a:t>
            </a:r>
            <a:r>
              <a:rPr lang="en-US" sz="1600" b="0" i="0" dirty="0">
                <a:effectLst/>
                <a:latin typeface="arial" panose="020B0604020202020204" pitchFamily="34" charset="0"/>
              </a:rPr>
              <a:t>Siri is a virtual assistant that is part of Apple Inc.'s iOS, iPad OS, watch OS, macOS, tv OS, and audio OS operating systems</a:t>
            </a:r>
            <a:r>
              <a:rPr lang="en-US" sz="1600" b="0" i="0" dirty="0">
                <a:solidFill>
                  <a:srgbClr val="4D5156"/>
                </a:solidFill>
                <a:effectLst/>
                <a:latin typeface="arial" panose="020B0604020202020204" pitchFamily="34" charset="0"/>
              </a:rPr>
              <a:t>.</a:t>
            </a:r>
            <a:r>
              <a:rPr lang="en-IN" sz="1600" dirty="0"/>
              <a:t>It solve simple queries and perform complex task to provide information ,entertainment and general assistance.</a:t>
            </a:r>
          </a:p>
          <a:p>
            <a:pPr marL="342900" indent="-342900">
              <a:buAutoNum type="arabicPeriod"/>
            </a:pPr>
            <a:r>
              <a:rPr lang="en-IN" sz="1600" dirty="0"/>
              <a:t>It uses voice query, gesture based control , focus tasking, natural language user interface to answer questions, make recommendations and perform task by delegating to other services.</a:t>
            </a:r>
          </a:p>
          <a:p>
            <a:pPr marL="342900" indent="-342900">
              <a:buAutoNum type="arabicPeriod"/>
            </a:pPr>
            <a:endParaRPr lang="en-IN" sz="2400" dirty="0"/>
          </a:p>
        </p:txBody>
      </p:sp>
    </p:spTree>
    <p:extLst>
      <p:ext uri="{BB962C8B-B14F-4D97-AF65-F5344CB8AC3E}">
        <p14:creationId xmlns:p14="http://schemas.microsoft.com/office/powerpoint/2010/main" val="2888364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819</Words>
  <Application>Microsoft Office PowerPoint</Application>
  <PresentationFormat>Widescreen</PresentationFormat>
  <Paragraphs>77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SAMBHAV</dc:creator>
  <cp:lastModifiedBy>SAMBHAV</cp:lastModifiedBy>
  <cp:revision>4</cp:revision>
  <dcterms:created xsi:type="dcterms:W3CDTF">2023-04-04T13:41:32Z</dcterms:created>
  <dcterms:modified xsi:type="dcterms:W3CDTF">2023-04-04T15:11:32Z</dcterms:modified>
</cp:coreProperties>
</file>