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560"/>
              </a:spcBef>
              <a:spcAft>
                <a:spcPts val="1000"/>
              </a:spcAft>
              <a:buSzPct val="1000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We implement tailored custom design solutions using the best available technologies based on the customer needs</a:t>
            </a:r>
          </a:p>
          <a:p>
            <a:pPr indent="-304800" lvl="0" marL="457200" rtl="0" algn="just">
              <a:lnSpc>
                <a:spcPct val="150000"/>
              </a:lnSpc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High class infrastructure combined with best in class customer support has created a unique value proposition for I Focus Data's customers and prospects. Industry leading power densities with a belief on breadth of our services helped in minimizing the downtime </a:t>
            </a:r>
          </a:p>
          <a:p>
            <a:pPr indent="-304800" lvl="0" marL="457200" rtl="0" algn="just">
              <a:lnSpc>
                <a:spcPct val="150000"/>
              </a:lnSpc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Over a 5 million square feet of premium data center space across two continents helped us enabling our customer to efficiently secure, manage, and deliver business-critical applications and content</a:t>
            </a:r>
          </a:p>
          <a:p>
            <a:pPr indent="-304800" lvl="0" marL="457200" rtl="0" algn="just">
              <a:lnSpc>
                <a:spcPct val="150000"/>
              </a:lnSpc>
              <a:spcBef>
                <a:spcPts val="560"/>
              </a:spcBef>
              <a:spcAft>
                <a:spcPts val="100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Industry leading standards: I Focus Data has incorporated the latest policies and technologies NFPA, Local codes, New York State Energy Conservation Code, Green certifications (LEED, Energy Star), Uptime Institute</a:t>
            </a:r>
          </a:p>
          <a:p>
            <a:pPr lvl="0" rtl="0" algn="just">
              <a:lnSpc>
                <a:spcPct val="150000"/>
              </a:lnSpc>
              <a:spcBef>
                <a:spcPts val="560"/>
              </a:spcBef>
              <a:spcAft>
                <a:spcPts val="1000"/>
              </a:spcAft>
              <a:buSzPct val="91666"/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Wash are at the next door. Please help yourself.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Kindly, switch off your mobile phones 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Appreciate your questions at the end of the session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ct val="1000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We thrive to ensure the customer satisfaction unlocking the power of knowledge for social change.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8964" y="510232"/>
            <a:ext cx="82296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44061"/>
              </a:buClr>
              <a:buFont typeface="Calibri"/>
              <a:buNone/>
              <a:defRPr b="0" i="0" sz="36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48964" y="968347"/>
            <a:ext cx="82296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018ACF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18AC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018ACF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018AC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018AC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018AC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018ACF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018AC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Relationship Id="rId4" Type="http://schemas.openxmlformats.org/officeDocument/2006/relationships/image" Target="../media/image02.jpg"/><Relationship Id="rId5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Relationship Id="rId4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450" y="1458625"/>
            <a:ext cx="3916150" cy="21009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2062400" y="4494000"/>
            <a:ext cx="522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Presented By: Yashwanth</a:t>
            </a: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48964" y="510232"/>
            <a:ext cx="8229600" cy="34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Vision: 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48964" y="1176997"/>
            <a:ext cx="8229600" cy="293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Focus Data wishes to become a pioneer in the Data centre industry by meeting the needs of our customer base. Innovation is what we always look for. With a green by design standards we evaluate our efficiency and are quick to adopt to the techniques that are successful on a global scale. 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324" y="141774"/>
            <a:ext cx="1142499" cy="6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48964" y="510232"/>
            <a:ext cx="8229600" cy="34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latin typeface="Arial"/>
                <a:ea typeface="Arial"/>
                <a:cs typeface="Arial"/>
                <a:sym typeface="Arial"/>
              </a:rPr>
              <a:t>Why Investors Choose Us?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48975" y="968350"/>
            <a:ext cx="8397600" cy="366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Unbiased perspective and approach</a:t>
            </a: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 and Customer support</a:t>
            </a: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product reach</a:t>
            </a: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Industry leading standards</a:t>
            </a:r>
          </a:p>
          <a:p>
            <a:pPr indent="-69850" lvl="0" marL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61111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61111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 algn="just">
              <a:spcBef>
                <a:spcPts val="0"/>
              </a:spcBef>
              <a:buClr>
                <a:srgbClr val="000000"/>
              </a:buClr>
              <a:buSzPct val="61111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324" y="141774"/>
            <a:ext cx="1142499" cy="6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448964" y="968347"/>
            <a:ext cx="8229600" cy="293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Wash room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00" y="105224"/>
            <a:ext cx="3682999" cy="2447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Y07336.jpeg"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474" y="175974"/>
            <a:ext cx="3566975" cy="3194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a5dd7a.png"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8300" y="3042525"/>
            <a:ext cx="2425250" cy="18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48964" y="510232"/>
            <a:ext cx="8229600" cy="34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Agenda: 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48975" y="968353"/>
            <a:ext cx="8229600" cy="334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We Are? 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Leadership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We Believe? (Our Mission and Value, Vision) 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Investors Choose Us?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 Workflow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324" y="141774"/>
            <a:ext cx="1142499" cy="6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48964" y="510232"/>
            <a:ext cx="8229600" cy="34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48964" y="968347"/>
            <a:ext cx="8229600" cy="293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48964" y="510232"/>
            <a:ext cx="8229600" cy="34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>
                <a:latin typeface="Arial"/>
                <a:ea typeface="Arial"/>
                <a:cs typeface="Arial"/>
                <a:sym typeface="Arial"/>
              </a:rPr>
              <a:t>Who we are?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48975" y="968350"/>
            <a:ext cx="8397600" cy="366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Focus Data (NASDAQ: IFCD) help small business customers build an affordable solutions in protecting critical data with uptime reliability</a:t>
            </a: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Visioned to expand our capabilities and business, meeting the customer expectations</a:t>
            </a: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Delivering performance without compromised infrastructure with a blend of virtual and cloud and hosting solutions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324" y="141774"/>
            <a:ext cx="1142499" cy="6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5317675" y="2053775"/>
            <a:ext cx="522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Our Leadership</a:t>
            </a: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7324" y="141774"/>
            <a:ext cx="1142499" cy="6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48964" y="510232"/>
            <a:ext cx="8229600" cy="34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Communication Flow:-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48964" y="968347"/>
            <a:ext cx="8229600" cy="293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I Focus Data we follow downward communication flow.</a:t>
            </a:r>
          </a:p>
          <a:p>
            <a:pPr indent="0" lvl="0" mar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algn="just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625" y="1620900"/>
            <a:ext cx="550545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7324" y="141774"/>
            <a:ext cx="1142499" cy="6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75" y="283950"/>
            <a:ext cx="9033324" cy="457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540225" y="472700"/>
            <a:ext cx="4344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244061"/>
                </a:solidFill>
              </a:rPr>
              <a:t>Organizational Chart:-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7324" y="141774"/>
            <a:ext cx="1142499" cy="6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48964" y="510232"/>
            <a:ext cx="8229600" cy="34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Mission:-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48975" y="968349"/>
            <a:ext cx="8397600" cy="109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 zeal and vision of developing an information driven world </a:t>
            </a: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448975" y="2182475"/>
            <a:ext cx="8397600" cy="34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Values:-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10300" y="2640599"/>
            <a:ext cx="8397600" cy="1647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Sustainability</a:t>
            </a:r>
          </a:p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Craftsmanship</a:t>
            </a:r>
          </a:p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Passionate</a:t>
            </a:r>
          </a:p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Diversity</a:t>
            </a:r>
          </a:p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Trustworthiness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324" y="141774"/>
            <a:ext cx="1142499" cy="6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