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3"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94675"/>
  </p:normalViewPr>
  <p:slideViewPr>
    <p:cSldViewPr snapToGrid="0">
      <p:cViewPr varScale="1">
        <p:scale>
          <a:sx n="111" d="100"/>
          <a:sy n="111" d="100"/>
        </p:scale>
        <p:origin x="73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1D227D51-204B-ED48-AF9A-0BE9633FE04A}"/>
              </a:ext>
            </a:extLst>
          </p:cNvPr>
          <p:cNvSpPr/>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57A23F45-CDAE-8A40-8DE7-92A0BBC119B7}"/>
              </a:ext>
            </a:extLst>
          </p:cNvPr>
          <p:cNvSpPr/>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68546383-CCC4-544B-B0D8-DE78DE39BB78}"/>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5D1728-714F-2942-A0D1-82FF9419B496}"/>
              </a:ext>
            </a:extLst>
          </p:cNvPr>
          <p:cNvSpPr>
            <a:spLocks noGrp="1"/>
          </p:cNvSpPr>
          <p:nvPr>
            <p:ph type="ctrTitle"/>
          </p:nvPr>
        </p:nvSpPr>
        <p:spPr>
          <a:xfrm>
            <a:off x="797106" y="1625608"/>
            <a:ext cx="8035342" cy="2722164"/>
          </a:xfrm>
        </p:spPr>
        <p:txBody>
          <a:bodyPr anchor="b"/>
          <a:lstStyle>
            <a:lvl1pPr algn="l">
              <a:defRPr sz="8000" spc="-150"/>
            </a:lvl1pPr>
          </a:lstStyle>
          <a:p>
            <a:r>
              <a:rPr lang="en-US"/>
              <a:t>Click to edit Master title style</a:t>
            </a:r>
          </a:p>
        </p:txBody>
      </p:sp>
      <p:sp>
        <p:nvSpPr>
          <p:cNvPr id="3" name="Subtitle 2">
            <a:extLst>
              <a:ext uri="{FF2B5EF4-FFF2-40B4-BE49-F238E27FC236}">
                <a16:creationId xmlns:a16="http://schemas.microsoft.com/office/drawing/2014/main" id="{5BD072D4-1496-3347-BBF8-5879DF263BBD}"/>
              </a:ext>
            </a:extLst>
          </p:cNvPr>
          <p:cNvSpPr>
            <a:spLocks noGrp="1"/>
          </p:cNvSpPr>
          <p:nvPr>
            <p:ph type="subTitle" idx="1"/>
          </p:nvPr>
        </p:nvSpPr>
        <p:spPr>
          <a:xfrm>
            <a:off x="797106" y="4466845"/>
            <a:ext cx="8035342" cy="88290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BEFC724-B499-364B-AEB5-B6517F6AD52B}"/>
              </a:ext>
            </a:extLst>
          </p:cNvPr>
          <p:cNvSpPr>
            <a:spLocks noGrp="1"/>
          </p:cNvSpPr>
          <p:nvPr>
            <p:ph type="dt" sz="half" idx="10"/>
          </p:nvPr>
        </p:nvSpPr>
        <p:spPr>
          <a:xfrm>
            <a:off x="797105" y="5708747"/>
            <a:ext cx="3882843" cy="365125"/>
          </a:xfrm>
        </p:spPr>
        <p:txBody>
          <a:bodyPr/>
          <a:lstStyle>
            <a:lvl1pPr>
              <a:defRPr sz="1400"/>
            </a:lvl1pPr>
          </a:lstStyle>
          <a:p>
            <a:fld id="{73C3BD54-29B9-3D42-B178-776ED395AA85}" type="datetimeFigureOut">
              <a:rPr lang="en-US" smtClean="0"/>
              <a:pPr/>
              <a:t>3/4/23</a:t>
            </a:fld>
            <a:endParaRPr lang="en-US" sz="1400"/>
          </a:p>
        </p:txBody>
      </p:sp>
      <p:sp>
        <p:nvSpPr>
          <p:cNvPr id="5" name="Footer Placeholder 4">
            <a:extLst>
              <a:ext uri="{FF2B5EF4-FFF2-40B4-BE49-F238E27FC236}">
                <a16:creationId xmlns:a16="http://schemas.microsoft.com/office/drawing/2014/main" id="{8033889C-A4E9-B24E-818F-46A1124C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40F50F-250E-6D45-AEBC-2573FED0C310}"/>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1235477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9F6C0E12-251D-EA44-BF81-4ABDFBB94321}"/>
              </a:ext>
            </a:extLst>
          </p:cNvPr>
          <p:cNvSpPr/>
          <p:nvPr/>
        </p:nvSpPr>
        <p:spPr>
          <a:xfrm>
            <a:off x="7087169" y="1096772"/>
            <a:ext cx="465222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DC5FF4-095A-114E-87B6-73C7ADFF97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1E6EC9-9650-2042-8581-5B4082F941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A0800-B373-3B40-B187-30AFE44CDD1D}"/>
              </a:ext>
            </a:extLst>
          </p:cNvPr>
          <p:cNvSpPr>
            <a:spLocks noGrp="1"/>
          </p:cNvSpPr>
          <p:nvPr>
            <p:ph type="dt" sz="half" idx="10"/>
          </p:nvPr>
        </p:nvSpPr>
        <p:spPr/>
        <p:txBody>
          <a:bodyPr/>
          <a:lstStyle/>
          <a:p>
            <a:fld id="{73C3BD54-29B9-3D42-B178-776ED395AA85}" type="datetimeFigureOut">
              <a:rPr lang="en-US" smtClean="0"/>
              <a:t>3/4/23</a:t>
            </a:fld>
            <a:endParaRPr lang="en-US"/>
          </a:p>
        </p:txBody>
      </p:sp>
      <p:sp>
        <p:nvSpPr>
          <p:cNvPr id="5" name="Footer Placeholder 4">
            <a:extLst>
              <a:ext uri="{FF2B5EF4-FFF2-40B4-BE49-F238E27FC236}">
                <a16:creationId xmlns:a16="http://schemas.microsoft.com/office/drawing/2014/main" id="{C10A4C1C-C790-B449-8C06-78E8303F94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43E620-F86B-F447-AB06-DDAB3919250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9" name="Rectangle 48">
            <a:extLst>
              <a:ext uri="{FF2B5EF4-FFF2-40B4-BE49-F238E27FC236}">
                <a16:creationId xmlns:a16="http://schemas.microsoft.com/office/drawing/2014/main" id="{80487CB5-43E0-974C-9DDC-252A8A37107F}"/>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E9CB83EF-4143-5A45-9B3A-9E70DD50253B}"/>
              </a:ext>
            </a:extLst>
          </p:cNvPr>
          <p:cNvSpPr/>
          <p:nvPr/>
        </p:nvSpPr>
        <p:spPr>
          <a:xfrm>
            <a:off x="11415183"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0685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9DF801-FF8E-6247-9065-D9304CD6093A}"/>
              </a:ext>
            </a:extLst>
          </p:cNvPr>
          <p:cNvSpPr>
            <a:spLocks noGrp="1"/>
          </p:cNvSpPr>
          <p:nvPr>
            <p:ph type="title" orient="vert"/>
          </p:nvPr>
        </p:nvSpPr>
        <p:spPr>
          <a:xfrm>
            <a:off x="9355667" y="1204722"/>
            <a:ext cx="1853360" cy="467664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0E2615-7E4D-AB47-ACE6-236D716D7D24}"/>
              </a:ext>
            </a:extLst>
          </p:cNvPr>
          <p:cNvSpPr>
            <a:spLocks noGrp="1"/>
          </p:cNvSpPr>
          <p:nvPr>
            <p:ph type="body" orient="vert" idx="1"/>
          </p:nvPr>
        </p:nvSpPr>
        <p:spPr>
          <a:xfrm>
            <a:off x="973667" y="1204722"/>
            <a:ext cx="8274047" cy="46969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1F0223-5AC9-374E-BD0C-344F67E2A85B}"/>
              </a:ext>
            </a:extLst>
          </p:cNvPr>
          <p:cNvSpPr>
            <a:spLocks noGrp="1"/>
          </p:cNvSpPr>
          <p:nvPr>
            <p:ph type="dt" sz="half" idx="10"/>
          </p:nvPr>
        </p:nvSpPr>
        <p:spPr/>
        <p:txBody>
          <a:bodyPr/>
          <a:lstStyle/>
          <a:p>
            <a:fld id="{73C3BD54-29B9-3D42-B178-776ED395AA85}" type="datetimeFigureOut">
              <a:rPr lang="en-US" smtClean="0"/>
              <a:t>3/4/23</a:t>
            </a:fld>
            <a:endParaRPr lang="en-US"/>
          </a:p>
        </p:txBody>
      </p:sp>
      <p:sp>
        <p:nvSpPr>
          <p:cNvPr id="5" name="Footer Placeholder 4">
            <a:extLst>
              <a:ext uri="{FF2B5EF4-FFF2-40B4-BE49-F238E27FC236}">
                <a16:creationId xmlns:a16="http://schemas.microsoft.com/office/drawing/2014/main" id="{3EBEDD42-54A1-E648-8829-140EC4C57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8FDF8F-8DBC-8A47-8000-5BA35DF9F903}"/>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1" name="Rectangle 50">
            <a:extLst>
              <a:ext uri="{FF2B5EF4-FFF2-40B4-BE49-F238E27FC236}">
                <a16:creationId xmlns:a16="http://schemas.microsoft.com/office/drawing/2014/main" id="{F2CE2A98-5154-A544-BE2A-FDC0811C19A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C4EC832-8181-5643-8A62-117E43F0E498}"/>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24AF3281-BC22-374D-A461-8B3181F600AA}"/>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5460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9F291BE0-7A7E-D04F-974F-9F4577FB2F46}"/>
              </a:ext>
            </a:extLst>
          </p:cNvPr>
          <p:cNvSpPr/>
          <p:nvPr/>
        </p:nvSpPr>
        <p:spPr>
          <a:xfrm>
            <a:off x="6163735" y="1096772"/>
            <a:ext cx="557106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BD33FF1F-6094-0B4A-A3E4-6B0D9283DB44}"/>
              </a:ext>
            </a:extLst>
          </p:cNvPr>
          <p:cNvSpPr/>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B78A6D9C-C7A5-414B-8CB7-E31470D7D28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1D850E-6310-C04D-8CAC-B7FA9F332D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5B7FB3-5DFC-6547-9567-C0ABE874C6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27D2DB-A7B1-204E-8416-E938952BCC83}"/>
              </a:ext>
            </a:extLst>
          </p:cNvPr>
          <p:cNvSpPr>
            <a:spLocks noGrp="1"/>
          </p:cNvSpPr>
          <p:nvPr>
            <p:ph type="dt" sz="half" idx="10"/>
          </p:nvPr>
        </p:nvSpPr>
        <p:spPr/>
        <p:txBody>
          <a:bodyPr/>
          <a:lstStyle/>
          <a:p>
            <a:fld id="{73C3BD54-29B9-3D42-B178-776ED395AA85}" type="datetimeFigureOut">
              <a:rPr lang="en-US" smtClean="0"/>
              <a:t>3/4/23</a:t>
            </a:fld>
            <a:endParaRPr lang="en-US"/>
          </a:p>
        </p:txBody>
      </p:sp>
      <p:sp>
        <p:nvSpPr>
          <p:cNvPr id="5" name="Footer Placeholder 4">
            <a:extLst>
              <a:ext uri="{FF2B5EF4-FFF2-40B4-BE49-F238E27FC236}">
                <a16:creationId xmlns:a16="http://schemas.microsoft.com/office/drawing/2014/main" id="{FD324BA1-E2D0-1E4B-9DB3-664FE27337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E64B2-36E4-5A4E-A78A-A629829A334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991278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C97F6C6D-13AE-FD40-841C-4AB96460C390}"/>
              </a:ext>
            </a:extLst>
          </p:cNvPr>
          <p:cNvSpPr/>
          <p:nvPr/>
        </p:nvSpPr>
        <p:spPr>
          <a:xfrm>
            <a:off x="4291015" y="1096772"/>
            <a:ext cx="7436404"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24E27617-2112-2342-9FF1-39F2A241CCCC}"/>
              </a:ext>
            </a:extLst>
          </p:cNvPr>
          <p:cNvSpPr/>
          <p:nvPr/>
        </p:nvSpPr>
        <p:spPr>
          <a:xfrm>
            <a:off x="408637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33CE582-7AFE-D048-B5BC-212A12A28F25}"/>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9EAEF4-E84F-CF40-B27B-01E1D2AFC96D}"/>
              </a:ext>
            </a:extLst>
          </p:cNvPr>
          <p:cNvSpPr>
            <a:spLocks noGrp="1"/>
          </p:cNvSpPr>
          <p:nvPr>
            <p:ph type="title"/>
          </p:nvPr>
        </p:nvSpPr>
        <p:spPr>
          <a:xfrm>
            <a:off x="565150" y="1881951"/>
            <a:ext cx="7335836" cy="1987707"/>
          </a:xfrm>
        </p:spPr>
        <p:txBody>
          <a:bodyPr anchor="b"/>
          <a:lstStyle>
            <a:lvl1pPr>
              <a:defRPr sz="6000" spc="-150"/>
            </a:lvl1pPr>
          </a:lstStyle>
          <a:p>
            <a:r>
              <a:rPr lang="en-US" dirty="0"/>
              <a:t>Click to edit Master title style</a:t>
            </a:r>
          </a:p>
        </p:txBody>
      </p:sp>
      <p:sp>
        <p:nvSpPr>
          <p:cNvPr id="3" name="Text Placeholder 2">
            <a:extLst>
              <a:ext uri="{FF2B5EF4-FFF2-40B4-BE49-F238E27FC236}">
                <a16:creationId xmlns:a16="http://schemas.microsoft.com/office/drawing/2014/main" id="{5287B7E1-CC48-2441-975D-F1A5412B8A49}"/>
              </a:ext>
            </a:extLst>
          </p:cNvPr>
          <p:cNvSpPr>
            <a:spLocks noGrp="1"/>
          </p:cNvSpPr>
          <p:nvPr>
            <p:ph type="body" idx="1"/>
          </p:nvPr>
        </p:nvSpPr>
        <p:spPr>
          <a:xfrm>
            <a:off x="565149" y="3869661"/>
            <a:ext cx="7335836" cy="948465"/>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526218-1FCF-7A4D-B138-D1B1DE91A4B7}"/>
              </a:ext>
            </a:extLst>
          </p:cNvPr>
          <p:cNvSpPr>
            <a:spLocks noGrp="1"/>
          </p:cNvSpPr>
          <p:nvPr>
            <p:ph type="dt" sz="half" idx="10"/>
          </p:nvPr>
        </p:nvSpPr>
        <p:spPr/>
        <p:txBody>
          <a:bodyPr/>
          <a:lstStyle/>
          <a:p>
            <a:fld id="{73C3BD54-29B9-3D42-B178-776ED395AA85}" type="datetimeFigureOut">
              <a:rPr lang="en-US" smtClean="0"/>
              <a:t>3/4/23</a:t>
            </a:fld>
            <a:endParaRPr lang="en-US"/>
          </a:p>
        </p:txBody>
      </p:sp>
      <p:sp>
        <p:nvSpPr>
          <p:cNvPr id="5" name="Footer Placeholder 4">
            <a:extLst>
              <a:ext uri="{FF2B5EF4-FFF2-40B4-BE49-F238E27FC236}">
                <a16:creationId xmlns:a16="http://schemas.microsoft.com/office/drawing/2014/main" id="{50984204-038C-FD4B-8E1C-0A9967BF22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359AB9-E1C6-C841-B423-FD2BB13C333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641043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B057A-C120-5E4E-BB74-223EB6D005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9EB7BE-6258-C84C-8242-9865D1361C9E}"/>
              </a:ext>
            </a:extLst>
          </p:cNvPr>
          <p:cNvSpPr>
            <a:spLocks noGrp="1"/>
          </p:cNvSpPr>
          <p:nvPr>
            <p:ph sz="half" idx="1"/>
          </p:nvPr>
        </p:nvSpPr>
        <p:spPr>
          <a:xfrm>
            <a:off x="565111" y="2691637"/>
            <a:ext cx="4946643"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3D23CD-80DB-5740-AE68-76414CA31A26}"/>
              </a:ext>
            </a:extLst>
          </p:cNvPr>
          <p:cNvSpPr>
            <a:spLocks noGrp="1"/>
          </p:cNvSpPr>
          <p:nvPr>
            <p:ph sz="half" idx="2"/>
          </p:nvPr>
        </p:nvSpPr>
        <p:spPr>
          <a:xfrm>
            <a:off x="6076903" y="2691637"/>
            <a:ext cx="4946639"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FE0921-9102-1440-B315-778888723C9D}"/>
              </a:ext>
            </a:extLst>
          </p:cNvPr>
          <p:cNvSpPr>
            <a:spLocks noGrp="1"/>
          </p:cNvSpPr>
          <p:nvPr>
            <p:ph type="dt" sz="half" idx="10"/>
          </p:nvPr>
        </p:nvSpPr>
        <p:spPr/>
        <p:txBody>
          <a:bodyPr/>
          <a:lstStyle/>
          <a:p>
            <a:fld id="{73C3BD54-29B9-3D42-B178-776ED395AA85}" type="datetimeFigureOut">
              <a:rPr lang="en-US" smtClean="0"/>
              <a:t>3/4/23</a:t>
            </a:fld>
            <a:endParaRPr lang="en-US"/>
          </a:p>
        </p:txBody>
      </p:sp>
      <p:sp>
        <p:nvSpPr>
          <p:cNvPr id="6" name="Footer Placeholder 5">
            <a:extLst>
              <a:ext uri="{FF2B5EF4-FFF2-40B4-BE49-F238E27FC236}">
                <a16:creationId xmlns:a16="http://schemas.microsoft.com/office/drawing/2014/main" id="{24D7802F-1937-2F43-8FF4-846135D6FC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609C72-E794-4F4F-8E09-D4883EED723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FFEFA3E2-0F30-664C-AAE4-DE6526B5C71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5" name="Rectangle 54">
            <a:extLst>
              <a:ext uri="{FF2B5EF4-FFF2-40B4-BE49-F238E27FC236}">
                <a16:creationId xmlns:a16="http://schemas.microsoft.com/office/drawing/2014/main" id="{0C3D7AFF-BC7E-BA41-9C64-B5F9619C0EA1}"/>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671D2311-E9B8-F041-A7B8-D5696903F22A}"/>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5314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CA91-F119-0244-888A-95539A84DD6F}"/>
              </a:ext>
            </a:extLst>
          </p:cNvPr>
          <p:cNvSpPr>
            <a:spLocks noGrp="1"/>
          </p:cNvSpPr>
          <p:nvPr>
            <p:ph type="title"/>
          </p:nvPr>
        </p:nvSpPr>
        <p:spPr>
          <a:xfrm>
            <a:off x="565110" y="1204721"/>
            <a:ext cx="8266175" cy="14447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8A3EAC-4422-D548-8D7F-E9944566FBA9}"/>
              </a:ext>
            </a:extLst>
          </p:cNvPr>
          <p:cNvSpPr>
            <a:spLocks noGrp="1"/>
          </p:cNvSpPr>
          <p:nvPr>
            <p:ph type="body" idx="1"/>
          </p:nvPr>
        </p:nvSpPr>
        <p:spPr>
          <a:xfrm>
            <a:off x="565111" y="2691638"/>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49140CA2-88A9-CC42-A375-8B87E47CC5F9}"/>
              </a:ext>
            </a:extLst>
          </p:cNvPr>
          <p:cNvSpPr>
            <a:spLocks noGrp="1"/>
          </p:cNvSpPr>
          <p:nvPr>
            <p:ph sz="half" idx="2"/>
          </p:nvPr>
        </p:nvSpPr>
        <p:spPr>
          <a:xfrm>
            <a:off x="565111" y="3515550"/>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5F960C-714E-2E4A-8141-A88F38274E48}"/>
              </a:ext>
            </a:extLst>
          </p:cNvPr>
          <p:cNvSpPr>
            <a:spLocks noGrp="1"/>
          </p:cNvSpPr>
          <p:nvPr>
            <p:ph type="body" sz="quarter" idx="3"/>
          </p:nvPr>
        </p:nvSpPr>
        <p:spPr>
          <a:xfrm>
            <a:off x="6076866" y="2691162"/>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97BC24-C907-EC4B-872D-17429A657716}"/>
              </a:ext>
            </a:extLst>
          </p:cNvPr>
          <p:cNvSpPr>
            <a:spLocks noGrp="1"/>
          </p:cNvSpPr>
          <p:nvPr>
            <p:ph sz="quarter" idx="4"/>
          </p:nvPr>
        </p:nvSpPr>
        <p:spPr>
          <a:xfrm>
            <a:off x="6076866" y="3515074"/>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E2A045-4283-3C47-B125-68CF3B19FB08}"/>
              </a:ext>
            </a:extLst>
          </p:cNvPr>
          <p:cNvSpPr>
            <a:spLocks noGrp="1"/>
          </p:cNvSpPr>
          <p:nvPr>
            <p:ph type="dt" sz="half" idx="10"/>
          </p:nvPr>
        </p:nvSpPr>
        <p:spPr/>
        <p:txBody>
          <a:bodyPr/>
          <a:lstStyle/>
          <a:p>
            <a:fld id="{73C3BD54-29B9-3D42-B178-776ED395AA85}" type="datetimeFigureOut">
              <a:rPr lang="en-US" smtClean="0"/>
              <a:t>3/4/23</a:t>
            </a:fld>
            <a:endParaRPr lang="en-US"/>
          </a:p>
        </p:txBody>
      </p:sp>
      <p:sp>
        <p:nvSpPr>
          <p:cNvPr id="8" name="Footer Placeholder 7">
            <a:extLst>
              <a:ext uri="{FF2B5EF4-FFF2-40B4-BE49-F238E27FC236}">
                <a16:creationId xmlns:a16="http://schemas.microsoft.com/office/drawing/2014/main" id="{7EBC25BC-2C98-574D-BCCD-E36CAB07F2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A5C95A-7789-E042-8471-D442D9BB545F}"/>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2" name="Rectangle 51">
            <a:extLst>
              <a:ext uri="{FF2B5EF4-FFF2-40B4-BE49-F238E27FC236}">
                <a16:creationId xmlns:a16="http://schemas.microsoft.com/office/drawing/2014/main" id="{3DF1BA5B-EDD8-B648-8A3E-E2B3570B1EA0}"/>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7" name="Rectangle 56">
            <a:extLst>
              <a:ext uri="{FF2B5EF4-FFF2-40B4-BE49-F238E27FC236}">
                <a16:creationId xmlns:a16="http://schemas.microsoft.com/office/drawing/2014/main" id="{D7476360-629C-DE48-85B7-F4BE6CC457D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C5F6C588-FC1B-3147-AFA1-CD7D76C5AEAC}"/>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6952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15401-5318-7045-8AE3-B1A99F2D82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E2F55F-EB76-AE49-B554-12B65B636A90}"/>
              </a:ext>
            </a:extLst>
          </p:cNvPr>
          <p:cNvSpPr>
            <a:spLocks noGrp="1"/>
          </p:cNvSpPr>
          <p:nvPr>
            <p:ph type="dt" sz="half" idx="10"/>
          </p:nvPr>
        </p:nvSpPr>
        <p:spPr/>
        <p:txBody>
          <a:bodyPr/>
          <a:lstStyle/>
          <a:p>
            <a:fld id="{73C3BD54-29B9-3D42-B178-776ED395AA85}" type="datetimeFigureOut">
              <a:rPr lang="en-US" smtClean="0"/>
              <a:t>3/4/23</a:t>
            </a:fld>
            <a:endParaRPr lang="en-US"/>
          </a:p>
        </p:txBody>
      </p:sp>
      <p:sp>
        <p:nvSpPr>
          <p:cNvPr id="4" name="Footer Placeholder 3">
            <a:extLst>
              <a:ext uri="{FF2B5EF4-FFF2-40B4-BE49-F238E27FC236}">
                <a16:creationId xmlns:a16="http://schemas.microsoft.com/office/drawing/2014/main" id="{86CB6E6E-D81E-C44A-AC54-CBE0134C10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E025B9-9F46-3049-9977-0119B96D393C}"/>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8" name="Rectangle 47">
            <a:extLst>
              <a:ext uri="{FF2B5EF4-FFF2-40B4-BE49-F238E27FC236}">
                <a16:creationId xmlns:a16="http://schemas.microsoft.com/office/drawing/2014/main" id="{65760068-EADA-2B4B-9819-CF981184FAE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1DA7622-137E-184A-A93C-8DBB10318AE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9" name="Cross 8">
            <a:extLst>
              <a:ext uri="{FF2B5EF4-FFF2-40B4-BE49-F238E27FC236}">
                <a16:creationId xmlns:a16="http://schemas.microsoft.com/office/drawing/2014/main" id="{54FB0990-6F8D-B048-8309-19B0D1A41033}"/>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0721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F81DD-2B1F-3444-8023-DD52318FE9F6}"/>
              </a:ext>
            </a:extLst>
          </p:cNvPr>
          <p:cNvSpPr>
            <a:spLocks noGrp="1"/>
          </p:cNvSpPr>
          <p:nvPr>
            <p:ph type="dt" sz="half" idx="10"/>
          </p:nvPr>
        </p:nvSpPr>
        <p:spPr/>
        <p:txBody>
          <a:bodyPr/>
          <a:lstStyle/>
          <a:p>
            <a:fld id="{73C3BD54-29B9-3D42-B178-776ED395AA85}" type="datetimeFigureOut">
              <a:rPr lang="en-US" smtClean="0"/>
              <a:t>3/4/23</a:t>
            </a:fld>
            <a:endParaRPr lang="en-US"/>
          </a:p>
        </p:txBody>
      </p:sp>
      <p:sp>
        <p:nvSpPr>
          <p:cNvPr id="3" name="Footer Placeholder 2">
            <a:extLst>
              <a:ext uri="{FF2B5EF4-FFF2-40B4-BE49-F238E27FC236}">
                <a16:creationId xmlns:a16="http://schemas.microsoft.com/office/drawing/2014/main" id="{36927EE3-DAA3-D948-B8FD-48417540B5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4532D4-FFBF-6C47-A6C9-D55196D91B8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7" name="Rectangle 46">
            <a:extLst>
              <a:ext uri="{FF2B5EF4-FFF2-40B4-BE49-F238E27FC236}">
                <a16:creationId xmlns:a16="http://schemas.microsoft.com/office/drawing/2014/main" id="{DB8D5541-7726-BA46-8BFA-BF6AA8D42BD7}"/>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ross 47">
            <a:extLst>
              <a:ext uri="{FF2B5EF4-FFF2-40B4-BE49-F238E27FC236}">
                <a16:creationId xmlns:a16="http://schemas.microsoft.com/office/drawing/2014/main" id="{97F434CF-7503-CE4F-8426-C312C6315AD0}"/>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EDBFB2F-FE34-E349-9484-C275FBE3161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7114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DCFD-BEE6-AC49-BABD-D8B89C3B69D0}"/>
              </a:ext>
            </a:extLst>
          </p:cNvPr>
          <p:cNvSpPr>
            <a:spLocks noGrp="1"/>
          </p:cNvSpPr>
          <p:nvPr>
            <p:ph type="title"/>
          </p:nvPr>
        </p:nvSpPr>
        <p:spPr>
          <a:xfrm>
            <a:off x="565149" y="1203800"/>
            <a:ext cx="4114800" cy="1077218"/>
          </a:xfrm>
        </p:spPr>
        <p:txBody>
          <a:bodyPr anchor="b">
            <a:normAutofit/>
          </a:bodyPr>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431DE035-8260-4443-B1D9-A9C8D584039E}"/>
              </a:ext>
            </a:extLst>
          </p:cNvPr>
          <p:cNvSpPr>
            <a:spLocks noGrp="1"/>
          </p:cNvSpPr>
          <p:nvPr>
            <p:ph idx="1"/>
          </p:nvPr>
        </p:nvSpPr>
        <p:spPr>
          <a:xfrm>
            <a:off x="5611813" y="1508252"/>
            <a:ext cx="5606518" cy="4045881"/>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CCC1AA53-7507-D04B-9B8E-6A4F7122ECA5}"/>
              </a:ext>
            </a:extLst>
          </p:cNvPr>
          <p:cNvSpPr>
            <a:spLocks noGrp="1"/>
          </p:cNvSpPr>
          <p:nvPr>
            <p:ph type="body" sz="half" idx="2"/>
          </p:nvPr>
        </p:nvSpPr>
        <p:spPr>
          <a:xfrm>
            <a:off x="565149" y="2368295"/>
            <a:ext cx="4114800" cy="31858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56E11F-3003-0745-ACAB-FAA4E676EFCD}"/>
              </a:ext>
            </a:extLst>
          </p:cNvPr>
          <p:cNvSpPr>
            <a:spLocks noGrp="1"/>
          </p:cNvSpPr>
          <p:nvPr>
            <p:ph type="dt" sz="half" idx="10"/>
          </p:nvPr>
        </p:nvSpPr>
        <p:spPr/>
        <p:txBody>
          <a:bodyPr/>
          <a:lstStyle/>
          <a:p>
            <a:fld id="{73C3BD54-29B9-3D42-B178-776ED395AA85}" type="datetimeFigureOut">
              <a:rPr lang="en-US" smtClean="0"/>
              <a:t>3/4/23</a:t>
            </a:fld>
            <a:endParaRPr lang="en-US"/>
          </a:p>
        </p:txBody>
      </p:sp>
      <p:sp>
        <p:nvSpPr>
          <p:cNvPr id="6" name="Footer Placeholder 5">
            <a:extLst>
              <a:ext uri="{FF2B5EF4-FFF2-40B4-BE49-F238E27FC236}">
                <a16:creationId xmlns:a16="http://schemas.microsoft.com/office/drawing/2014/main" id="{92BC11A6-59AC-FE45-8A1C-9DDC00582A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D6F51E-1A94-034C-BBEE-C26A3AF0E815}"/>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50B7D330-76C0-224C-9C3C-27C4D2B0DDB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35464D55-5C51-844B-A38A-8143590FB934}"/>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FD988250-C554-DE44-B887-57D0B2AA8E37}"/>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6914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86C7C-36AD-9A4E-8524-8F44E8839EA8}"/>
              </a:ext>
            </a:extLst>
          </p:cNvPr>
          <p:cNvSpPr>
            <a:spLocks noGrp="1"/>
          </p:cNvSpPr>
          <p:nvPr>
            <p:ph type="title"/>
          </p:nvPr>
        </p:nvSpPr>
        <p:spPr>
          <a:xfrm>
            <a:off x="565149" y="1203800"/>
            <a:ext cx="4114800" cy="1077218"/>
          </a:xfrm>
        </p:spPr>
        <p:txBody>
          <a:bodyPr anchor="b">
            <a:normAutofit/>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015248-4C80-3348-A8A9-6C9F5D32FCE3}"/>
              </a:ext>
            </a:extLst>
          </p:cNvPr>
          <p:cNvSpPr>
            <a:spLocks noGrp="1"/>
          </p:cNvSpPr>
          <p:nvPr>
            <p:ph type="pic" idx="1"/>
          </p:nvPr>
        </p:nvSpPr>
        <p:spPr>
          <a:xfrm>
            <a:off x="5631151" y="1096772"/>
            <a:ext cx="6096270" cy="5761228"/>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4B3083-CA16-C54A-B130-7BEE6DF9D815}"/>
              </a:ext>
            </a:extLst>
          </p:cNvPr>
          <p:cNvSpPr>
            <a:spLocks noGrp="1"/>
          </p:cNvSpPr>
          <p:nvPr>
            <p:ph type="body" sz="half" idx="2"/>
          </p:nvPr>
        </p:nvSpPr>
        <p:spPr>
          <a:xfrm>
            <a:off x="565149" y="2370666"/>
            <a:ext cx="4114800" cy="318346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3C6EB5-D7D1-E247-B9D7-D319E5AAB962}"/>
              </a:ext>
            </a:extLst>
          </p:cNvPr>
          <p:cNvSpPr>
            <a:spLocks noGrp="1"/>
          </p:cNvSpPr>
          <p:nvPr>
            <p:ph type="dt" sz="half" idx="10"/>
          </p:nvPr>
        </p:nvSpPr>
        <p:spPr/>
        <p:txBody>
          <a:bodyPr/>
          <a:lstStyle/>
          <a:p>
            <a:fld id="{73C3BD54-29B9-3D42-B178-776ED395AA85}" type="datetimeFigureOut">
              <a:rPr lang="en-US" smtClean="0"/>
              <a:t>3/4/23</a:t>
            </a:fld>
            <a:endParaRPr lang="en-US"/>
          </a:p>
        </p:txBody>
      </p:sp>
      <p:sp>
        <p:nvSpPr>
          <p:cNvPr id="6" name="Footer Placeholder 5">
            <a:extLst>
              <a:ext uri="{FF2B5EF4-FFF2-40B4-BE49-F238E27FC236}">
                <a16:creationId xmlns:a16="http://schemas.microsoft.com/office/drawing/2014/main" id="{75FBF6CC-F5C4-9847-BADB-8B7441C8F3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63FE4-B2F5-7741-B517-533F1C98CE1B}"/>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4" name="Rectangle 53">
            <a:extLst>
              <a:ext uri="{FF2B5EF4-FFF2-40B4-BE49-F238E27FC236}">
                <a16:creationId xmlns:a16="http://schemas.microsoft.com/office/drawing/2014/main" id="{AB80A771-7D8E-0F4A-93A3-B977667D338E}"/>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2C9320FA-0E3A-2749-9085-DF30FA26F4BD}"/>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5A3DF5D0-8A2C-A049-9132-EE1EF7D014D4}"/>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6022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952BFD-D607-6845-9C7B-1C8D3B4EE760}"/>
              </a:ext>
            </a:extLst>
          </p:cNvPr>
          <p:cNvSpPr>
            <a:spLocks noGrp="1"/>
          </p:cNvSpPr>
          <p:nvPr>
            <p:ph type="title"/>
          </p:nvPr>
        </p:nvSpPr>
        <p:spPr>
          <a:xfrm>
            <a:off x="565149" y="1204721"/>
            <a:ext cx="8267296" cy="144655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EEBB52FF-3B04-8245-BF0B-89C9E293362A}"/>
              </a:ext>
            </a:extLst>
          </p:cNvPr>
          <p:cNvSpPr>
            <a:spLocks noGrp="1"/>
          </p:cNvSpPr>
          <p:nvPr>
            <p:ph type="body" idx="1"/>
          </p:nvPr>
        </p:nvSpPr>
        <p:spPr>
          <a:xfrm>
            <a:off x="565150" y="2691638"/>
            <a:ext cx="8267296" cy="318858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DA99BFE-CBDD-C344-A21E-44A52F11B662}"/>
              </a:ext>
            </a:extLst>
          </p:cNvPr>
          <p:cNvSpPr>
            <a:spLocks noGrp="1"/>
          </p:cNvSpPr>
          <p:nvPr>
            <p:ph type="dt" sz="half" idx="2"/>
          </p:nvPr>
        </p:nvSpPr>
        <p:spPr>
          <a:xfrm>
            <a:off x="565149" y="5949696"/>
            <a:ext cx="4114800" cy="365125"/>
          </a:xfrm>
          <a:prstGeom prst="rect">
            <a:avLst/>
          </a:prstGeom>
        </p:spPr>
        <p:txBody>
          <a:bodyPr vert="horz" lIns="91440" tIns="45720" rIns="91440" bIns="45720" rtlCol="0" anchor="ctr" anchorCtr="0"/>
          <a:lstStyle>
            <a:lvl1pPr algn="l">
              <a:defRPr lang="en-US" sz="1050" smtClean="0">
                <a:latin typeface="+mn-lt"/>
              </a:defRPr>
            </a:lvl1pPr>
          </a:lstStyle>
          <a:p>
            <a:fld id="{73C3BD54-29B9-3D42-B178-776ED395AA85}" type="datetimeFigureOut">
              <a:rPr lang="en-US" smtClean="0"/>
              <a:pPr/>
              <a:t>3/4/23</a:t>
            </a:fld>
            <a:endParaRPr lang="en-US" dirty="0"/>
          </a:p>
        </p:txBody>
      </p:sp>
      <p:sp>
        <p:nvSpPr>
          <p:cNvPr id="5" name="Footer Placeholder 4">
            <a:extLst>
              <a:ext uri="{FF2B5EF4-FFF2-40B4-BE49-F238E27FC236}">
                <a16:creationId xmlns:a16="http://schemas.microsoft.com/office/drawing/2014/main" id="{BDC371C0-3DCE-0743-946F-C7540DD7895F}"/>
              </a:ext>
            </a:extLst>
          </p:cNvPr>
          <p:cNvSpPr>
            <a:spLocks noGrp="1"/>
          </p:cNvSpPr>
          <p:nvPr>
            <p:ph type="ftr" sz="quarter" idx="3"/>
          </p:nvPr>
        </p:nvSpPr>
        <p:spPr>
          <a:xfrm>
            <a:off x="565150" y="543179"/>
            <a:ext cx="4114800" cy="246888"/>
          </a:xfrm>
          <a:prstGeom prst="rect">
            <a:avLst/>
          </a:prstGeom>
        </p:spPr>
        <p:txBody>
          <a:bodyPr vert="horz" lIns="91440" tIns="45720" rIns="91440" bIns="45720" rtlCol="0" anchor="ctr" anchorCtr="0"/>
          <a:lstStyle>
            <a:lvl1pPr algn="l">
              <a:defRPr lang="en-US" sz="1050">
                <a:latin typeface="+mn-lt"/>
              </a:defRPr>
            </a:lvl1pPr>
          </a:lstStyle>
          <a:p>
            <a:endParaRPr lang="en-US" dirty="0"/>
          </a:p>
        </p:txBody>
      </p:sp>
      <p:sp>
        <p:nvSpPr>
          <p:cNvPr id="6" name="Slide Number Placeholder 5">
            <a:extLst>
              <a:ext uri="{FF2B5EF4-FFF2-40B4-BE49-F238E27FC236}">
                <a16:creationId xmlns:a16="http://schemas.microsoft.com/office/drawing/2014/main" id="{E6E32ADB-4517-194F-8B4B-A9D26B3C02E3}"/>
              </a:ext>
            </a:extLst>
          </p:cNvPr>
          <p:cNvSpPr>
            <a:spLocks noGrp="1"/>
          </p:cNvSpPr>
          <p:nvPr>
            <p:ph type="sldNum" sz="quarter" idx="4"/>
          </p:nvPr>
        </p:nvSpPr>
        <p:spPr>
          <a:xfrm>
            <a:off x="10813024" y="511175"/>
            <a:ext cx="914400" cy="310896"/>
          </a:xfrm>
          <a:prstGeom prst="rect">
            <a:avLst/>
          </a:prstGeom>
        </p:spPr>
        <p:txBody>
          <a:bodyPr vert="horz" lIns="91440" tIns="45720" rIns="91440" bIns="45720" rtlCol="0" anchor="ctr"/>
          <a:lstStyle>
            <a:lvl1pPr algn="r">
              <a:defRPr sz="1400" b="0" i="0">
                <a:solidFill>
                  <a:schemeClr val="tx1"/>
                </a:solidFill>
                <a:latin typeface="+mn-lt"/>
              </a:defRPr>
            </a:lvl1pPr>
          </a:lstStyle>
          <a:p>
            <a:fld id="{86BB3423-611C-6944-BA94-F2572F362413}" type="slidenum">
              <a:rPr lang="en-US" smtClean="0"/>
              <a:pPr/>
              <a:t>‹#›</a:t>
            </a:fld>
            <a:endParaRPr lang="en-US"/>
          </a:p>
        </p:txBody>
      </p:sp>
    </p:spTree>
    <p:extLst>
      <p:ext uri="{BB962C8B-B14F-4D97-AF65-F5344CB8AC3E}">
        <p14:creationId xmlns:p14="http://schemas.microsoft.com/office/powerpoint/2010/main" val="1074220331"/>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rtatman/chocolate-bar-ratings?datasetId=1919"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23" name="Rectangle 17">
            <a:extLst>
              <a:ext uri="{FF2B5EF4-FFF2-40B4-BE49-F238E27FC236}">
                <a16:creationId xmlns:a16="http://schemas.microsoft.com/office/drawing/2014/main" id="{14F048CC-17C9-B246-BF2A-29E51AD1C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3" descr="Colorful patterns on the sky">
            <a:extLst>
              <a:ext uri="{FF2B5EF4-FFF2-40B4-BE49-F238E27FC236}">
                <a16:creationId xmlns:a16="http://schemas.microsoft.com/office/drawing/2014/main" id="{868704DB-B509-DE24-F3A4-E4DEC508C347}"/>
              </a:ext>
            </a:extLst>
          </p:cNvPr>
          <p:cNvPicPr>
            <a:picLocks noChangeAspect="1"/>
          </p:cNvPicPr>
          <p:nvPr/>
        </p:nvPicPr>
        <p:blipFill rotWithShape="1">
          <a:blip r:embed="rId2"/>
          <a:srcRect t="5538" b="10193"/>
          <a:stretch/>
        </p:blipFill>
        <p:spPr>
          <a:xfrm>
            <a:off x="20" y="304810"/>
            <a:ext cx="12191980" cy="6857990"/>
          </a:xfrm>
          <a:prstGeom prst="rect">
            <a:avLst/>
          </a:prstGeom>
        </p:spPr>
      </p:pic>
      <p:sp>
        <p:nvSpPr>
          <p:cNvPr id="26" name="Rectangle">
            <a:extLst>
              <a:ext uri="{FF2B5EF4-FFF2-40B4-BE49-F238E27FC236}">
                <a16:creationId xmlns:a16="http://schemas.microsoft.com/office/drawing/2014/main" id="{53C4D10E-16D3-5D49-A995-1FD27619A9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0549940" cy="6858000"/>
          </a:xfrm>
          <a:prstGeom prst="rect">
            <a:avLst/>
          </a:prstGeom>
          <a:gradFill flip="none" rotWithShape="1">
            <a:gsLst>
              <a:gs pos="32000">
                <a:schemeClr val="bg1">
                  <a:alpha val="67000"/>
                </a:schemeClr>
              </a:gs>
              <a:gs pos="0">
                <a:schemeClr val="bg1">
                  <a:alpha val="55000"/>
                </a:schemeClr>
              </a:gs>
              <a:gs pos="99000">
                <a:schemeClr val="bg1">
                  <a:alpha val="55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22" name="Cross 21">
            <a:extLst>
              <a:ext uri="{FF2B5EF4-FFF2-40B4-BE49-F238E27FC236}">
                <a16:creationId xmlns:a16="http://schemas.microsoft.com/office/drawing/2014/main" id="{24124FF1-775D-AC4A-81D0-73FC0F54A6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250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53E2C7F-F4FF-A94D-ACAE-82823EC88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19A43C-6E8B-3EF6-1F49-32D695B1DBA0}"/>
              </a:ext>
            </a:extLst>
          </p:cNvPr>
          <p:cNvSpPr>
            <a:spLocks noGrp="1"/>
          </p:cNvSpPr>
          <p:nvPr>
            <p:ph type="ctrTitle"/>
          </p:nvPr>
        </p:nvSpPr>
        <p:spPr>
          <a:xfrm>
            <a:off x="797105" y="1625608"/>
            <a:ext cx="6696951" cy="2722164"/>
          </a:xfrm>
        </p:spPr>
        <p:txBody>
          <a:bodyPr>
            <a:normAutofit fontScale="90000"/>
          </a:bodyPr>
          <a:lstStyle/>
          <a:p>
            <a:r>
              <a:rPr lang="en-US" dirty="0"/>
              <a:t>Chocolate Bar Quality Analysis</a:t>
            </a:r>
            <a:br>
              <a:rPr lang="en-US" dirty="0"/>
            </a:br>
            <a:r>
              <a:rPr lang="en-US" dirty="0"/>
              <a:t> </a:t>
            </a:r>
          </a:p>
        </p:txBody>
      </p:sp>
      <p:sp>
        <p:nvSpPr>
          <p:cNvPr id="3" name="Subtitle 2">
            <a:extLst>
              <a:ext uri="{FF2B5EF4-FFF2-40B4-BE49-F238E27FC236}">
                <a16:creationId xmlns:a16="http://schemas.microsoft.com/office/drawing/2014/main" id="{006E5AB3-355C-166E-2352-1562B16E3430}"/>
              </a:ext>
            </a:extLst>
          </p:cNvPr>
          <p:cNvSpPr>
            <a:spLocks noGrp="1"/>
          </p:cNvSpPr>
          <p:nvPr>
            <p:ph type="subTitle" idx="1"/>
          </p:nvPr>
        </p:nvSpPr>
        <p:spPr>
          <a:xfrm>
            <a:off x="797105" y="4466845"/>
            <a:ext cx="6696951" cy="882904"/>
          </a:xfrm>
        </p:spPr>
        <p:txBody>
          <a:bodyPr>
            <a:normAutofit/>
          </a:bodyPr>
          <a:lstStyle/>
          <a:p>
            <a:r>
              <a:rPr lang="en-US" dirty="0"/>
              <a:t>By: </a:t>
            </a:r>
            <a:r>
              <a:rPr lang="en-US" dirty="0" err="1"/>
              <a:t>Shalmali</a:t>
            </a:r>
            <a:r>
              <a:rPr lang="en-US" dirty="0"/>
              <a:t> </a:t>
            </a:r>
            <a:r>
              <a:rPr lang="en-US" dirty="0" err="1"/>
              <a:t>Ambike</a:t>
            </a:r>
            <a:endParaRPr lang="en-US" dirty="0"/>
          </a:p>
        </p:txBody>
      </p:sp>
    </p:spTree>
    <p:extLst>
      <p:ext uri="{BB962C8B-B14F-4D97-AF65-F5344CB8AC3E}">
        <p14:creationId xmlns:p14="http://schemas.microsoft.com/office/powerpoint/2010/main" val="314317417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C1C5-18E8-AFF5-07E4-210B1A743B2C}"/>
              </a:ext>
            </a:extLst>
          </p:cNvPr>
          <p:cNvSpPr>
            <a:spLocks noGrp="1"/>
          </p:cNvSpPr>
          <p:nvPr>
            <p:ph type="title"/>
          </p:nvPr>
        </p:nvSpPr>
        <p:spPr/>
        <p:txBody>
          <a:bodyPr/>
          <a:lstStyle/>
          <a:p>
            <a:r>
              <a:rPr lang="en-US" dirty="0"/>
              <a:t>ASK</a:t>
            </a:r>
          </a:p>
        </p:txBody>
      </p:sp>
      <p:sp>
        <p:nvSpPr>
          <p:cNvPr id="3" name="Content Placeholder 2">
            <a:extLst>
              <a:ext uri="{FF2B5EF4-FFF2-40B4-BE49-F238E27FC236}">
                <a16:creationId xmlns:a16="http://schemas.microsoft.com/office/drawing/2014/main" id="{D5E169B7-5DDF-ED87-21F0-4A46F8E8E7A1}"/>
              </a:ext>
            </a:extLst>
          </p:cNvPr>
          <p:cNvSpPr>
            <a:spLocks noGrp="1"/>
          </p:cNvSpPr>
          <p:nvPr>
            <p:ph idx="1"/>
          </p:nvPr>
        </p:nvSpPr>
        <p:spPr/>
        <p:txBody>
          <a:bodyPr/>
          <a:lstStyle/>
          <a:p>
            <a:pPr marL="0" indent="0">
              <a:buNone/>
            </a:pPr>
            <a:r>
              <a:rPr lang="en-US" dirty="0"/>
              <a:t>Problem to solve:</a:t>
            </a:r>
          </a:p>
          <a:p>
            <a:pPr lvl="1" fontAlgn="base">
              <a:buFont typeface="Arial" panose="020B0604020202020204" pitchFamily="34" charset="0"/>
              <a:buChar char="•"/>
            </a:pPr>
            <a:r>
              <a:rPr lang="en-US" b="0" i="0" dirty="0">
                <a:solidFill>
                  <a:srgbClr val="3C4043"/>
                </a:solidFill>
                <a:effectLst/>
              </a:rPr>
              <a:t>Where are the best cocoa beans grown?</a:t>
            </a:r>
          </a:p>
          <a:p>
            <a:pPr lvl="1" fontAlgn="base">
              <a:buFont typeface="Arial" panose="020B0604020202020204" pitchFamily="34" charset="0"/>
              <a:buChar char="•"/>
            </a:pPr>
            <a:r>
              <a:rPr lang="en-US" b="0" i="0" dirty="0">
                <a:solidFill>
                  <a:srgbClr val="3C4043"/>
                </a:solidFill>
                <a:effectLst/>
              </a:rPr>
              <a:t>Which countries produce the highest-rated bars?</a:t>
            </a:r>
          </a:p>
          <a:p>
            <a:pPr lvl="1" fontAlgn="base">
              <a:buFont typeface="Arial" panose="020B0604020202020204" pitchFamily="34" charset="0"/>
              <a:buChar char="•"/>
            </a:pPr>
            <a:r>
              <a:rPr lang="en-US" b="0" i="0" dirty="0">
                <a:solidFill>
                  <a:srgbClr val="3C4043"/>
                </a:solidFill>
                <a:effectLst/>
              </a:rPr>
              <a:t>What’s the relationship between cocoa solids percentage and rating?</a:t>
            </a:r>
          </a:p>
          <a:p>
            <a:pPr marL="0" indent="0" fontAlgn="base">
              <a:buNone/>
            </a:pPr>
            <a:r>
              <a:rPr lang="en-US" dirty="0">
                <a:solidFill>
                  <a:srgbClr val="3C4043"/>
                </a:solidFill>
              </a:rPr>
              <a:t>Business Task: Identify which factors contribute to a higher rating of a chocolate bar by experts.</a:t>
            </a:r>
            <a:endParaRPr lang="en-US" b="0" i="0" dirty="0">
              <a:solidFill>
                <a:srgbClr val="3C4043"/>
              </a:solidFill>
              <a:effectLst/>
            </a:endParaRPr>
          </a:p>
          <a:p>
            <a:pPr marL="0" indent="0">
              <a:buNone/>
            </a:pPr>
            <a:endParaRPr lang="en-US" dirty="0"/>
          </a:p>
        </p:txBody>
      </p:sp>
    </p:spTree>
    <p:extLst>
      <p:ext uri="{BB962C8B-B14F-4D97-AF65-F5344CB8AC3E}">
        <p14:creationId xmlns:p14="http://schemas.microsoft.com/office/powerpoint/2010/main" val="3502446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D4FF-B3FA-44BC-8A6F-0CA22FF52BF7}"/>
              </a:ext>
            </a:extLst>
          </p:cNvPr>
          <p:cNvSpPr>
            <a:spLocks noGrp="1"/>
          </p:cNvSpPr>
          <p:nvPr>
            <p:ph type="title"/>
          </p:nvPr>
        </p:nvSpPr>
        <p:spPr/>
        <p:txBody>
          <a:bodyPr/>
          <a:lstStyle/>
          <a:p>
            <a:r>
              <a:rPr lang="en-US" dirty="0"/>
              <a:t>PREPARE</a:t>
            </a:r>
          </a:p>
        </p:txBody>
      </p:sp>
      <p:sp>
        <p:nvSpPr>
          <p:cNvPr id="3" name="Content Placeholder 2">
            <a:extLst>
              <a:ext uri="{FF2B5EF4-FFF2-40B4-BE49-F238E27FC236}">
                <a16:creationId xmlns:a16="http://schemas.microsoft.com/office/drawing/2014/main" id="{0ED30C6F-4F75-D60D-0EA9-C2CAE3321666}"/>
              </a:ext>
            </a:extLst>
          </p:cNvPr>
          <p:cNvSpPr>
            <a:spLocks noGrp="1"/>
          </p:cNvSpPr>
          <p:nvPr>
            <p:ph idx="1"/>
          </p:nvPr>
        </p:nvSpPr>
        <p:spPr/>
        <p:txBody>
          <a:bodyPr/>
          <a:lstStyle/>
          <a:p>
            <a:r>
              <a:rPr lang="en-US" dirty="0"/>
              <a:t>The data can be found </a:t>
            </a:r>
            <a:r>
              <a:rPr lang="en-US" dirty="0">
                <a:hlinkClick r:id="rId2"/>
              </a:rPr>
              <a:t>here</a:t>
            </a:r>
            <a:r>
              <a:rPr lang="en-US" dirty="0"/>
              <a:t>.</a:t>
            </a:r>
          </a:p>
          <a:p>
            <a:r>
              <a:rPr lang="en-US" dirty="0"/>
              <a:t>The data has been made available by Rachael Tatman on Kaggle and complied by </a:t>
            </a:r>
            <a:r>
              <a:rPr lang="en-US" b="0" i="0" dirty="0">
                <a:solidFill>
                  <a:srgbClr val="3C4043"/>
                </a:solidFill>
                <a:effectLst/>
                <a:latin typeface="Inter"/>
              </a:rPr>
              <a:t>Brady Brelinski, Founding Member of the Manhattan Chocolate Society.</a:t>
            </a:r>
            <a:endParaRPr lang="en-US" dirty="0"/>
          </a:p>
        </p:txBody>
      </p:sp>
    </p:spTree>
    <p:extLst>
      <p:ext uri="{BB962C8B-B14F-4D97-AF65-F5344CB8AC3E}">
        <p14:creationId xmlns:p14="http://schemas.microsoft.com/office/powerpoint/2010/main" val="3950292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AD033-A897-3BA9-6D8C-B1658E738CF2}"/>
              </a:ext>
            </a:extLst>
          </p:cNvPr>
          <p:cNvSpPr>
            <a:spLocks noGrp="1"/>
          </p:cNvSpPr>
          <p:nvPr>
            <p:ph type="title"/>
          </p:nvPr>
        </p:nvSpPr>
        <p:spPr/>
        <p:txBody>
          <a:bodyPr/>
          <a:lstStyle/>
          <a:p>
            <a:r>
              <a:rPr lang="en-US" dirty="0"/>
              <a:t>ABOUT THE DATASET</a:t>
            </a:r>
          </a:p>
        </p:txBody>
      </p:sp>
      <p:sp>
        <p:nvSpPr>
          <p:cNvPr id="3" name="Content Placeholder 2">
            <a:extLst>
              <a:ext uri="{FF2B5EF4-FFF2-40B4-BE49-F238E27FC236}">
                <a16:creationId xmlns:a16="http://schemas.microsoft.com/office/drawing/2014/main" id="{6D7EC3FF-334F-C726-77FA-91ADD26978D5}"/>
              </a:ext>
            </a:extLst>
          </p:cNvPr>
          <p:cNvSpPr>
            <a:spLocks noGrp="1"/>
          </p:cNvSpPr>
          <p:nvPr>
            <p:ph idx="1"/>
          </p:nvPr>
        </p:nvSpPr>
        <p:spPr>
          <a:xfrm>
            <a:off x="565150" y="2691638"/>
            <a:ext cx="9180734" cy="3709162"/>
          </a:xfrm>
        </p:spPr>
        <p:txBody>
          <a:bodyPr>
            <a:normAutofit fontScale="92500" lnSpcReduction="10000"/>
          </a:bodyPr>
          <a:lstStyle/>
          <a:p>
            <a:r>
              <a:rPr lang="en-US" b="0" i="0" dirty="0">
                <a:solidFill>
                  <a:srgbClr val="3C4043"/>
                </a:solidFill>
                <a:effectLst/>
                <a:latin typeface="Inter"/>
              </a:rPr>
              <a:t>This .</a:t>
            </a:r>
            <a:r>
              <a:rPr lang="en-US" dirty="0">
                <a:solidFill>
                  <a:srgbClr val="3C4043"/>
                </a:solidFill>
                <a:latin typeface="Inter"/>
              </a:rPr>
              <a:t>csv </a:t>
            </a:r>
            <a:r>
              <a:rPr lang="en-US" b="0" i="0" dirty="0">
                <a:solidFill>
                  <a:srgbClr val="3C4043"/>
                </a:solidFill>
                <a:effectLst/>
                <a:latin typeface="Inter"/>
              </a:rPr>
              <a:t>dataset contains expert ratings of over 1,700 individual chocolate bars, along with information on their regional origin, percentage of cocoa, the variety of chocolate bean used and where the beans were grown.</a:t>
            </a:r>
          </a:p>
          <a:p>
            <a:r>
              <a:rPr lang="en-US" dirty="0">
                <a:solidFill>
                  <a:srgbClr val="3C4043"/>
                </a:solidFill>
                <a:latin typeface="Inter"/>
              </a:rPr>
              <a:t>The Rating System:</a:t>
            </a:r>
          </a:p>
          <a:p>
            <a:pPr lvl="1" fontAlgn="base">
              <a:buFont typeface="Arial" panose="020B0604020202020204" pitchFamily="34" charset="0"/>
              <a:buChar char="•"/>
            </a:pPr>
            <a:r>
              <a:rPr lang="en-US" b="0" i="0" dirty="0">
                <a:solidFill>
                  <a:srgbClr val="3C4043"/>
                </a:solidFill>
                <a:effectLst/>
                <a:latin typeface="inherit"/>
              </a:rPr>
              <a:t>5= Elite (Transcending beyond the ordinary limits)</a:t>
            </a:r>
          </a:p>
          <a:p>
            <a:pPr lvl="1" fontAlgn="base">
              <a:buFont typeface="Arial" panose="020B0604020202020204" pitchFamily="34" charset="0"/>
              <a:buChar char="•"/>
            </a:pPr>
            <a:r>
              <a:rPr lang="en-US" b="0" i="0" dirty="0">
                <a:solidFill>
                  <a:srgbClr val="3C4043"/>
                </a:solidFill>
                <a:effectLst/>
                <a:latin typeface="inherit"/>
              </a:rPr>
              <a:t>4= Premium (Superior flavor development, character and style)</a:t>
            </a:r>
          </a:p>
          <a:p>
            <a:pPr lvl="1" fontAlgn="base">
              <a:buFont typeface="Arial" panose="020B0604020202020204" pitchFamily="34" charset="0"/>
              <a:buChar char="•"/>
            </a:pPr>
            <a:r>
              <a:rPr lang="en-US" b="0" i="0" dirty="0">
                <a:solidFill>
                  <a:srgbClr val="3C4043"/>
                </a:solidFill>
                <a:effectLst/>
                <a:latin typeface="inherit"/>
              </a:rPr>
              <a:t>3= Satisfactory(3.0) to praiseworthy(3.75) (well made with special qualities)</a:t>
            </a:r>
          </a:p>
          <a:p>
            <a:pPr lvl="1" fontAlgn="base">
              <a:buFont typeface="Arial" panose="020B0604020202020204" pitchFamily="34" charset="0"/>
              <a:buChar char="•"/>
            </a:pPr>
            <a:r>
              <a:rPr lang="en-US" b="0" i="0" dirty="0">
                <a:solidFill>
                  <a:srgbClr val="3C4043"/>
                </a:solidFill>
                <a:effectLst/>
                <a:latin typeface="inherit"/>
              </a:rPr>
              <a:t>2= Disappointing (Passable but contains at least one significant flaw)</a:t>
            </a:r>
          </a:p>
          <a:p>
            <a:pPr lvl="1" fontAlgn="base">
              <a:buFont typeface="Arial" panose="020B0604020202020204" pitchFamily="34" charset="0"/>
              <a:buChar char="•"/>
            </a:pPr>
            <a:r>
              <a:rPr lang="en-US" b="0" i="0" dirty="0">
                <a:solidFill>
                  <a:srgbClr val="3C4043"/>
                </a:solidFill>
                <a:effectLst/>
                <a:latin typeface="inherit"/>
              </a:rPr>
              <a:t>1= Unpleasant (mostly unpalatable)</a:t>
            </a:r>
          </a:p>
          <a:p>
            <a:pPr marL="0" indent="0" fontAlgn="base">
              <a:buNone/>
            </a:pPr>
            <a:r>
              <a:rPr lang="en-US" sz="1300" b="0" i="0" dirty="0">
                <a:solidFill>
                  <a:srgbClr val="3C4043"/>
                </a:solidFill>
                <a:effectLst/>
                <a:latin typeface="inherit"/>
              </a:rPr>
              <a:t>*</a:t>
            </a:r>
            <a:r>
              <a:rPr lang="en-US" sz="1300" b="0" i="0" dirty="0">
                <a:solidFill>
                  <a:srgbClr val="3C4043"/>
                </a:solidFill>
                <a:effectLst/>
                <a:latin typeface="Inter"/>
              </a:rPr>
              <a:t>The database is narrowly focused on plain dark chocolate with an aim of appreciating the flavors of the cacao when made into chocolate. The ratings do not reflect health benefits, social missions, or organic status.</a:t>
            </a:r>
            <a:endParaRPr lang="en-US" sz="1300" b="0" i="0" dirty="0">
              <a:solidFill>
                <a:srgbClr val="3C4043"/>
              </a:solidFill>
              <a:effectLst/>
              <a:latin typeface="inherit"/>
            </a:endParaRPr>
          </a:p>
          <a:p>
            <a:pPr marL="0" indent="0" fontAlgn="base">
              <a:buNone/>
            </a:pPr>
            <a:endParaRPr lang="en-US" b="0" i="0" dirty="0">
              <a:solidFill>
                <a:srgbClr val="3C4043"/>
              </a:solidFill>
              <a:effectLst/>
              <a:latin typeface="inherit"/>
            </a:endParaRPr>
          </a:p>
          <a:p>
            <a:pPr lvl="1"/>
            <a:endParaRPr lang="en-US" dirty="0"/>
          </a:p>
        </p:txBody>
      </p:sp>
    </p:spTree>
    <p:extLst>
      <p:ext uri="{BB962C8B-B14F-4D97-AF65-F5344CB8AC3E}">
        <p14:creationId xmlns:p14="http://schemas.microsoft.com/office/powerpoint/2010/main" val="3933541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3DE7E-235B-EB1B-649D-F784BA103BF8}"/>
              </a:ext>
            </a:extLst>
          </p:cNvPr>
          <p:cNvSpPr>
            <a:spLocks noGrp="1"/>
          </p:cNvSpPr>
          <p:nvPr>
            <p:ph type="title"/>
          </p:nvPr>
        </p:nvSpPr>
        <p:spPr/>
        <p:txBody>
          <a:bodyPr/>
          <a:lstStyle/>
          <a:p>
            <a:r>
              <a:rPr lang="en-US" dirty="0"/>
              <a:t>PROCESS</a:t>
            </a:r>
          </a:p>
        </p:txBody>
      </p:sp>
      <p:sp>
        <p:nvSpPr>
          <p:cNvPr id="3" name="Content Placeholder 2">
            <a:extLst>
              <a:ext uri="{FF2B5EF4-FFF2-40B4-BE49-F238E27FC236}">
                <a16:creationId xmlns:a16="http://schemas.microsoft.com/office/drawing/2014/main" id="{B3217F16-73DC-B0A4-A792-BD71FD287F7E}"/>
              </a:ext>
            </a:extLst>
          </p:cNvPr>
          <p:cNvSpPr>
            <a:spLocks noGrp="1"/>
          </p:cNvSpPr>
          <p:nvPr>
            <p:ph idx="1"/>
          </p:nvPr>
        </p:nvSpPr>
        <p:spPr/>
        <p:txBody>
          <a:bodyPr>
            <a:normAutofit fontScale="77500" lnSpcReduction="20000"/>
          </a:bodyPr>
          <a:lstStyle/>
          <a:p>
            <a:r>
              <a:rPr lang="en-US" dirty="0"/>
              <a:t>The .csv file was imported into Excel. Then I explored the data checked for duplicates. I did not find any duplicates in the dataset.</a:t>
            </a:r>
          </a:p>
          <a:p>
            <a:r>
              <a:rPr lang="en-US" dirty="0"/>
              <a:t>Next, I wanted to make sure that there were no leading or trailing spaces for the Cocoa Percent, Company Location, Rating and Broad Bean Origin columns. To ensure this I used the TRIM function on all the values of these columns. Since TRIM only returns text values, I had to re-convert values of Cocoa Percent and Rating into Percentage and Number respectively.</a:t>
            </a:r>
          </a:p>
          <a:p>
            <a:r>
              <a:rPr lang="en-US" dirty="0"/>
              <a:t>Next, I filtered the data to check for misspellings in any of the text columns and to check for blank rows. I did not find any misspellings entire or blank rows. The data did, however, have blank entries for Broad Bean Origin column which I counted using COUNTBLANK function.</a:t>
            </a:r>
          </a:p>
        </p:txBody>
      </p:sp>
    </p:spTree>
    <p:extLst>
      <p:ext uri="{BB962C8B-B14F-4D97-AF65-F5344CB8AC3E}">
        <p14:creationId xmlns:p14="http://schemas.microsoft.com/office/powerpoint/2010/main" val="1265468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1E208-3F3A-AE37-EF27-BE22352DBD84}"/>
              </a:ext>
            </a:extLst>
          </p:cNvPr>
          <p:cNvSpPr>
            <a:spLocks noGrp="1"/>
          </p:cNvSpPr>
          <p:nvPr>
            <p:ph type="title"/>
          </p:nvPr>
        </p:nvSpPr>
        <p:spPr/>
        <p:txBody>
          <a:bodyPr/>
          <a:lstStyle/>
          <a:p>
            <a:r>
              <a:rPr lang="en-US" dirty="0"/>
              <a:t>PROCESS cont.</a:t>
            </a:r>
          </a:p>
        </p:txBody>
      </p:sp>
      <p:sp>
        <p:nvSpPr>
          <p:cNvPr id="3" name="Content Placeholder 2">
            <a:extLst>
              <a:ext uri="{FF2B5EF4-FFF2-40B4-BE49-F238E27FC236}">
                <a16:creationId xmlns:a16="http://schemas.microsoft.com/office/drawing/2014/main" id="{9242F5F5-45B5-5236-59D3-DBA3405D0EA7}"/>
              </a:ext>
            </a:extLst>
          </p:cNvPr>
          <p:cNvSpPr>
            <a:spLocks noGrp="1"/>
          </p:cNvSpPr>
          <p:nvPr>
            <p:ph idx="1"/>
          </p:nvPr>
        </p:nvSpPr>
        <p:spPr/>
        <p:txBody>
          <a:bodyPr>
            <a:normAutofit fontScale="85000" lnSpcReduction="20000"/>
          </a:bodyPr>
          <a:lstStyle/>
          <a:p>
            <a:r>
              <a:rPr lang="en-US" dirty="0"/>
              <a:t>Now, I wanted to use the Broad Bean Origin column in my analysis but upon further inspection, I found out that the entries in that column were not standardized. For example, the country of Dominican Republic had entries by the name of D.R, DR, Dom Rep etc.</a:t>
            </a:r>
          </a:p>
          <a:p>
            <a:r>
              <a:rPr lang="en-US" dirty="0"/>
              <a:t>To standardize the values in this column, I used the excel function UNIQUE to see how many distinct values were there in the column. </a:t>
            </a:r>
          </a:p>
          <a:p>
            <a:r>
              <a:rPr lang="en-US" dirty="0"/>
              <a:t>After that, I used the Find and Replace function in excel to find different names of same value and standardized those names so that they could be used for analysis.</a:t>
            </a:r>
          </a:p>
          <a:p>
            <a:r>
              <a:rPr lang="en-US" dirty="0"/>
              <a:t>Lastly, I made sure all the columns were assigned proper datatypes according to their values.</a:t>
            </a:r>
          </a:p>
        </p:txBody>
      </p:sp>
    </p:spTree>
    <p:extLst>
      <p:ext uri="{BB962C8B-B14F-4D97-AF65-F5344CB8AC3E}">
        <p14:creationId xmlns:p14="http://schemas.microsoft.com/office/powerpoint/2010/main" val="2736742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D8301F-44FF-6E1A-0722-5C1B25FF8C38}"/>
              </a:ext>
            </a:extLst>
          </p:cNvPr>
          <p:cNvSpPr>
            <a:spLocks noGrp="1"/>
          </p:cNvSpPr>
          <p:nvPr>
            <p:ph idx="1"/>
          </p:nvPr>
        </p:nvSpPr>
        <p:spPr>
          <a:xfrm>
            <a:off x="565150" y="439838"/>
            <a:ext cx="3323944" cy="5947107"/>
          </a:xfrm>
        </p:spPr>
        <p:txBody>
          <a:bodyPr>
            <a:normAutofit fontScale="85000" lnSpcReduction="20000"/>
          </a:bodyPr>
          <a:lstStyle/>
          <a:p>
            <a:r>
              <a:rPr lang="en-US" dirty="0"/>
              <a:t>Where are the best cocoa beans grown?</a:t>
            </a:r>
          </a:p>
          <a:p>
            <a:pPr lvl="1"/>
            <a:r>
              <a:rPr lang="en-US" dirty="0"/>
              <a:t>In order to determine the geographical location of the best cocoa beans, I made a pivot table with the column broad bean origin which is the broad geo region for the bean origin and calculated the average bar rating for each of those locations.</a:t>
            </a:r>
          </a:p>
          <a:p>
            <a:pPr lvl="1"/>
            <a:r>
              <a:rPr lang="en-US" dirty="0"/>
              <a:t>After plotting them on a bar chart there are 6 locations where we can find highest rated bars  which are highlighted in the chart.</a:t>
            </a:r>
          </a:p>
          <a:p>
            <a:pPr lvl="1"/>
            <a:r>
              <a:rPr lang="en-US" dirty="0"/>
              <a:t>From the data, the best cocoa beans are grown in Dominican Republic, Madagascar, Guatemala, Peru, Papua New Guinea, Bolivia, Venezuela, Belize and Java.</a:t>
            </a:r>
          </a:p>
        </p:txBody>
      </p:sp>
      <p:pic>
        <p:nvPicPr>
          <p:cNvPr id="6" name="Picture 5" descr="Chart, bar chart&#10;&#10;Description automatically generated">
            <a:extLst>
              <a:ext uri="{FF2B5EF4-FFF2-40B4-BE49-F238E27FC236}">
                <a16:creationId xmlns:a16="http://schemas.microsoft.com/office/drawing/2014/main" id="{DAEF1A4A-E209-0F76-D185-64E4A210D068}"/>
              </a:ext>
            </a:extLst>
          </p:cNvPr>
          <p:cNvPicPr>
            <a:picLocks noChangeAspect="1"/>
          </p:cNvPicPr>
          <p:nvPr/>
        </p:nvPicPr>
        <p:blipFill>
          <a:blip r:embed="rId2"/>
          <a:stretch>
            <a:fillRect/>
          </a:stretch>
        </p:blipFill>
        <p:spPr>
          <a:xfrm>
            <a:off x="3889094" y="1489051"/>
            <a:ext cx="8152435" cy="3879897"/>
          </a:xfrm>
          <a:prstGeom prst="rect">
            <a:avLst/>
          </a:prstGeom>
        </p:spPr>
      </p:pic>
    </p:spTree>
    <p:extLst>
      <p:ext uri="{BB962C8B-B14F-4D97-AF65-F5344CB8AC3E}">
        <p14:creationId xmlns:p14="http://schemas.microsoft.com/office/powerpoint/2010/main" val="1546322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3EB7F8-52A2-076D-DA8B-DE9A8465F6B8}"/>
              </a:ext>
            </a:extLst>
          </p:cNvPr>
          <p:cNvSpPr>
            <a:spLocks noGrp="1"/>
          </p:cNvSpPr>
          <p:nvPr>
            <p:ph idx="1"/>
          </p:nvPr>
        </p:nvSpPr>
        <p:spPr>
          <a:xfrm>
            <a:off x="565150" y="254643"/>
            <a:ext cx="3485989" cy="5625581"/>
          </a:xfrm>
        </p:spPr>
        <p:txBody>
          <a:bodyPr>
            <a:normAutofit fontScale="92500"/>
          </a:bodyPr>
          <a:lstStyle/>
          <a:p>
            <a:r>
              <a:rPr lang="en-US" dirty="0"/>
              <a:t>Which countries produce the highest rated bars?</a:t>
            </a:r>
          </a:p>
          <a:p>
            <a:pPr lvl="1"/>
            <a:r>
              <a:rPr lang="en-US" dirty="0"/>
              <a:t>To find this I filtered out all the countries with bar ratings greater than 3.75.</a:t>
            </a:r>
          </a:p>
          <a:p>
            <a:pPr lvl="1"/>
            <a:r>
              <a:rPr lang="en-US" dirty="0"/>
              <a:t>From this data, I constructed a pivot table where I calculated average of the highly rated bars from those countries.</a:t>
            </a:r>
          </a:p>
          <a:p>
            <a:pPr lvl="1"/>
            <a:r>
              <a:rPr lang="en-US" dirty="0"/>
              <a:t>We can see from the data that Italy followed by Spain, Belgium, Ecuador and France are the countries with highest rated bars.</a:t>
            </a:r>
          </a:p>
        </p:txBody>
      </p:sp>
      <p:pic>
        <p:nvPicPr>
          <p:cNvPr id="5" name="Picture 4" descr="Chart, bar chart&#10;&#10;Description automatically generated">
            <a:extLst>
              <a:ext uri="{FF2B5EF4-FFF2-40B4-BE49-F238E27FC236}">
                <a16:creationId xmlns:a16="http://schemas.microsoft.com/office/drawing/2014/main" id="{4BAA6DED-5522-CC70-A99F-74BA813F06DE}"/>
              </a:ext>
            </a:extLst>
          </p:cNvPr>
          <p:cNvPicPr>
            <a:picLocks noChangeAspect="1"/>
          </p:cNvPicPr>
          <p:nvPr/>
        </p:nvPicPr>
        <p:blipFill>
          <a:blip r:embed="rId2"/>
          <a:stretch>
            <a:fillRect/>
          </a:stretch>
        </p:blipFill>
        <p:spPr>
          <a:xfrm>
            <a:off x="4051139" y="1748481"/>
            <a:ext cx="7907760" cy="3361037"/>
          </a:xfrm>
          <a:prstGeom prst="rect">
            <a:avLst/>
          </a:prstGeom>
        </p:spPr>
      </p:pic>
    </p:spTree>
    <p:extLst>
      <p:ext uri="{BB962C8B-B14F-4D97-AF65-F5344CB8AC3E}">
        <p14:creationId xmlns:p14="http://schemas.microsoft.com/office/powerpoint/2010/main" val="3081815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CFF29F-036B-E688-A050-2950B5776644}"/>
              </a:ext>
            </a:extLst>
          </p:cNvPr>
          <p:cNvSpPr>
            <a:spLocks noGrp="1"/>
          </p:cNvSpPr>
          <p:nvPr>
            <p:ph idx="1"/>
          </p:nvPr>
        </p:nvSpPr>
        <p:spPr>
          <a:xfrm>
            <a:off x="542000" y="648183"/>
            <a:ext cx="3775357" cy="5903088"/>
          </a:xfrm>
        </p:spPr>
        <p:txBody>
          <a:bodyPr>
            <a:normAutofit fontScale="92500" lnSpcReduction="10000"/>
          </a:bodyPr>
          <a:lstStyle/>
          <a:p>
            <a:r>
              <a:rPr lang="en-US" dirty="0"/>
              <a:t>What is the relationship between cocoa solids percent and rating?</a:t>
            </a:r>
          </a:p>
          <a:p>
            <a:pPr lvl="1"/>
            <a:r>
              <a:rPr lang="en-US" dirty="0"/>
              <a:t>I plotted cocoa percent vs rating as a scatter plot to see the relationship between the two variables. </a:t>
            </a:r>
          </a:p>
          <a:p>
            <a:pPr lvl="1"/>
            <a:r>
              <a:rPr lang="en-US" dirty="0"/>
              <a:t>I also calculated the correlation coefficient for the two variables using the CORREL function which returned a value of -0.16.</a:t>
            </a:r>
          </a:p>
          <a:p>
            <a:pPr lvl="1"/>
            <a:r>
              <a:rPr lang="en-US" dirty="0"/>
              <a:t>This indicates that there is negligible relationship between the two variables.</a:t>
            </a:r>
          </a:p>
          <a:p>
            <a:pPr lvl="1"/>
            <a:r>
              <a:rPr lang="en-US" dirty="0"/>
              <a:t>We can hence conclude that cocoa percent has no bearing on the rating of the bar.</a:t>
            </a:r>
          </a:p>
          <a:p>
            <a:endParaRPr lang="en-US" dirty="0"/>
          </a:p>
        </p:txBody>
      </p:sp>
      <p:pic>
        <p:nvPicPr>
          <p:cNvPr id="5" name="Picture 4" descr="Chart, scatter chart&#10;&#10;Description automatically generated">
            <a:extLst>
              <a:ext uri="{FF2B5EF4-FFF2-40B4-BE49-F238E27FC236}">
                <a16:creationId xmlns:a16="http://schemas.microsoft.com/office/drawing/2014/main" id="{ED20F5DA-FAE2-3B19-E6E3-133B518E85A3}"/>
              </a:ext>
            </a:extLst>
          </p:cNvPr>
          <p:cNvPicPr>
            <a:picLocks noChangeAspect="1"/>
          </p:cNvPicPr>
          <p:nvPr/>
        </p:nvPicPr>
        <p:blipFill>
          <a:blip r:embed="rId2"/>
          <a:stretch>
            <a:fillRect/>
          </a:stretch>
        </p:blipFill>
        <p:spPr>
          <a:xfrm>
            <a:off x="4595149" y="1088020"/>
            <a:ext cx="7361499" cy="4576945"/>
          </a:xfrm>
          <a:prstGeom prst="rect">
            <a:avLst/>
          </a:prstGeom>
        </p:spPr>
      </p:pic>
    </p:spTree>
    <p:extLst>
      <p:ext uri="{BB962C8B-B14F-4D97-AF65-F5344CB8AC3E}">
        <p14:creationId xmlns:p14="http://schemas.microsoft.com/office/powerpoint/2010/main" val="4171546253"/>
      </p:ext>
    </p:extLst>
  </p:cSld>
  <p:clrMapOvr>
    <a:masterClrMapping/>
  </p:clrMapOvr>
</p:sld>
</file>

<file path=ppt/theme/theme1.xml><?xml version="1.0" encoding="utf-8"?>
<a:theme xmlns:a="http://schemas.openxmlformats.org/drawingml/2006/main" name="MadridVTI">
  <a:themeElements>
    <a:clrScheme name="AnalogousFromLightSeedRightStep">
      <a:dk1>
        <a:srgbClr val="000000"/>
      </a:dk1>
      <a:lt1>
        <a:srgbClr val="FFFFFF"/>
      </a:lt1>
      <a:dk2>
        <a:srgbClr val="243341"/>
      </a:dk2>
      <a:lt2>
        <a:srgbClr val="E8E2E7"/>
      </a:lt2>
      <a:accent1>
        <a:srgbClr val="7DAD88"/>
      </a:accent1>
      <a:accent2>
        <a:srgbClr val="6FAC96"/>
      </a:accent2>
      <a:accent3>
        <a:srgbClr val="7DA9AC"/>
      </a:accent3>
      <a:accent4>
        <a:srgbClr val="7B9EBE"/>
      </a:accent4>
      <a:accent5>
        <a:srgbClr val="9399CA"/>
      </a:accent5>
      <a:accent6>
        <a:srgbClr val="8F7BBE"/>
      </a:accent6>
      <a:hlink>
        <a:srgbClr val="AE699F"/>
      </a:hlink>
      <a:folHlink>
        <a:srgbClr val="7F7F7F"/>
      </a:folHlink>
    </a:clrScheme>
    <a:fontScheme name="Madrid">
      <a:majorFont>
        <a:latin typeface="Seaford Display"/>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dridVTI" id="{5F675924-ADDD-6B4C-A2D4-69150D1F0C16}" vid="{BEA84270-19BD-7342-8ABF-EFF1668AF117}"/>
    </a:ext>
  </a:extLst>
</a:theme>
</file>

<file path=docProps/app.xml><?xml version="1.0" encoding="utf-8"?>
<Properties xmlns="http://schemas.openxmlformats.org/officeDocument/2006/extended-properties" xmlns:vt="http://schemas.openxmlformats.org/officeDocument/2006/docPropsVTypes">
  <TotalTime>6061</TotalTime>
  <Words>787</Words>
  <Application>Microsoft Macintosh PowerPoint</Application>
  <PresentationFormat>Widescreen</PresentationFormat>
  <Paragraphs>42</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inherit</vt:lpstr>
      <vt:lpstr>Inter</vt:lpstr>
      <vt:lpstr>Seaford Display</vt:lpstr>
      <vt:lpstr>System Font Regular</vt:lpstr>
      <vt:lpstr>Tenorite</vt:lpstr>
      <vt:lpstr>MadridVTI</vt:lpstr>
      <vt:lpstr>Chocolate Bar Quality Analysis  </vt:lpstr>
      <vt:lpstr>ASK</vt:lpstr>
      <vt:lpstr>PREPARE</vt:lpstr>
      <vt:lpstr>ABOUT THE DATASET</vt:lpstr>
      <vt:lpstr>PROCESS</vt:lpstr>
      <vt:lpstr>PROCESS cont.</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Chocolate Bar Quality Analysis  </dc:title>
  <dc:creator>shalmali ambike</dc:creator>
  <cp:lastModifiedBy>shalmali ambike</cp:lastModifiedBy>
  <cp:revision>2</cp:revision>
  <dcterms:created xsi:type="dcterms:W3CDTF">2023-03-04T17:29:02Z</dcterms:created>
  <dcterms:modified xsi:type="dcterms:W3CDTF">2023-03-08T22:30:11Z</dcterms:modified>
</cp:coreProperties>
</file>