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30" d="100"/>
          <a:sy n="30" d="100"/>
        </p:scale>
        <p:origin x="-931" y="-2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https://lmu0-my.sharepoint.com/personal/snielse6_lion_lmu_edu/Documents/Attachments/Covid%20Vax_v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a:t>Top States with Above Average Facilities</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Sheet1!$O$5</c:f>
              <c:strCache>
                <c:ptCount val="1"/>
                <c:pt idx="0">
                  <c:v>Total Facilities</c:v>
                </c:pt>
              </c:strCache>
            </c:strRef>
          </c:tx>
          <c:spPr>
            <a:solidFill>
              <a:schemeClr val="accent1"/>
            </a:solidFill>
            <a:ln>
              <a:noFill/>
            </a:ln>
            <a:effectLst/>
          </c:spPr>
          <c:invertIfNegative val="0"/>
          <c:cat>
            <c:strRef>
              <c:f>Sheet1!$N$6:$N$9</c:f>
              <c:strCache>
                <c:ptCount val="4"/>
                <c:pt idx="0">
                  <c:v>NY</c:v>
                </c:pt>
                <c:pt idx="1">
                  <c:v>CA</c:v>
                </c:pt>
                <c:pt idx="2">
                  <c:v>OH</c:v>
                </c:pt>
                <c:pt idx="3">
                  <c:v>CO</c:v>
                </c:pt>
              </c:strCache>
            </c:strRef>
          </c:cat>
          <c:val>
            <c:numRef>
              <c:f>Sheet1!$O$6:$O$9</c:f>
              <c:numCache>
                <c:formatCode>General</c:formatCode>
                <c:ptCount val="4"/>
                <c:pt idx="0">
                  <c:v>31</c:v>
                </c:pt>
                <c:pt idx="1">
                  <c:v>83</c:v>
                </c:pt>
                <c:pt idx="2">
                  <c:v>25</c:v>
                </c:pt>
                <c:pt idx="3">
                  <c:v>27</c:v>
                </c:pt>
              </c:numCache>
            </c:numRef>
          </c:val>
          <c:extLst>
            <c:ext xmlns:c16="http://schemas.microsoft.com/office/drawing/2014/chart" uri="{C3380CC4-5D6E-409C-BE32-E72D297353CC}">
              <c16:uniqueId val="{00000000-248F-42D7-9EA7-F9CFB7A78A1E}"/>
            </c:ext>
          </c:extLst>
        </c:ser>
        <c:dLbls>
          <c:showLegendKey val="0"/>
          <c:showVal val="0"/>
          <c:showCatName val="0"/>
          <c:showSerName val="0"/>
          <c:showPercent val="0"/>
          <c:showBubbleSize val="0"/>
        </c:dLbls>
        <c:gapWidth val="219"/>
        <c:axId val="347169408"/>
        <c:axId val="347171328"/>
      </c:barChart>
      <c:lineChart>
        <c:grouping val="standard"/>
        <c:varyColors val="0"/>
        <c:ser>
          <c:idx val="1"/>
          <c:order val="1"/>
          <c:tx>
            <c:strRef>
              <c:f>Sheet1!$P$5</c:f>
              <c:strCache>
                <c:ptCount val="1"/>
                <c:pt idx="0">
                  <c:v>ROI &gt; 10%</c:v>
                </c:pt>
              </c:strCache>
            </c:strRef>
          </c:tx>
          <c:spPr>
            <a:ln w="28575" cap="rnd">
              <a:solidFill>
                <a:schemeClr val="accent2"/>
              </a:solidFill>
              <a:round/>
            </a:ln>
            <a:effectLst/>
          </c:spPr>
          <c:marker>
            <c:symbol val="none"/>
          </c:marker>
          <c:cat>
            <c:strRef>
              <c:f>Sheet1!$N$6:$N$9</c:f>
              <c:strCache>
                <c:ptCount val="4"/>
                <c:pt idx="0">
                  <c:v>NY</c:v>
                </c:pt>
                <c:pt idx="1">
                  <c:v>CA</c:v>
                </c:pt>
                <c:pt idx="2">
                  <c:v>OH</c:v>
                </c:pt>
                <c:pt idx="3">
                  <c:v>CO</c:v>
                </c:pt>
              </c:strCache>
            </c:strRef>
          </c:cat>
          <c:val>
            <c:numRef>
              <c:f>Sheet1!$P$6:$P$9</c:f>
              <c:numCache>
                <c:formatCode>0%</c:formatCode>
                <c:ptCount val="4"/>
                <c:pt idx="0">
                  <c:v>0.77</c:v>
                </c:pt>
                <c:pt idx="1">
                  <c:v>0.65</c:v>
                </c:pt>
                <c:pt idx="2">
                  <c:v>0.52</c:v>
                </c:pt>
                <c:pt idx="3">
                  <c:v>0.48</c:v>
                </c:pt>
              </c:numCache>
            </c:numRef>
          </c:val>
          <c:smooth val="0"/>
          <c:extLst>
            <c:ext xmlns:c16="http://schemas.microsoft.com/office/drawing/2014/chart" uri="{C3380CC4-5D6E-409C-BE32-E72D297353CC}">
              <c16:uniqueId val="{00000001-248F-42D7-9EA7-F9CFB7A78A1E}"/>
            </c:ext>
          </c:extLst>
        </c:ser>
        <c:ser>
          <c:idx val="2"/>
          <c:order val="2"/>
          <c:tx>
            <c:strRef>
              <c:f>Sheet1!$Q$5</c:f>
              <c:strCache>
                <c:ptCount val="1"/>
                <c:pt idx="0">
                  <c:v>ROI &gt; 30%</c:v>
                </c:pt>
              </c:strCache>
            </c:strRef>
          </c:tx>
          <c:spPr>
            <a:ln w="28575" cap="rnd">
              <a:solidFill>
                <a:schemeClr val="accent3"/>
              </a:solidFill>
              <a:round/>
            </a:ln>
            <a:effectLst/>
          </c:spPr>
          <c:marker>
            <c:symbol val="none"/>
          </c:marker>
          <c:cat>
            <c:strRef>
              <c:f>Sheet1!$N$6:$N$9</c:f>
              <c:strCache>
                <c:ptCount val="4"/>
                <c:pt idx="0">
                  <c:v>NY</c:v>
                </c:pt>
                <c:pt idx="1">
                  <c:v>CA</c:v>
                </c:pt>
                <c:pt idx="2">
                  <c:v>OH</c:v>
                </c:pt>
                <c:pt idx="3">
                  <c:v>CO</c:v>
                </c:pt>
              </c:strCache>
            </c:strRef>
          </c:cat>
          <c:val>
            <c:numRef>
              <c:f>Sheet1!$Q$6:$Q$9</c:f>
              <c:numCache>
                <c:formatCode>0%</c:formatCode>
                <c:ptCount val="4"/>
                <c:pt idx="0">
                  <c:v>0.74</c:v>
                </c:pt>
                <c:pt idx="1">
                  <c:v>0.53</c:v>
                </c:pt>
                <c:pt idx="2">
                  <c:v>0.36</c:v>
                </c:pt>
                <c:pt idx="3">
                  <c:v>0.22</c:v>
                </c:pt>
              </c:numCache>
            </c:numRef>
          </c:val>
          <c:smooth val="0"/>
          <c:extLst>
            <c:ext xmlns:c16="http://schemas.microsoft.com/office/drawing/2014/chart" uri="{C3380CC4-5D6E-409C-BE32-E72D297353CC}">
              <c16:uniqueId val="{00000002-248F-42D7-9EA7-F9CFB7A78A1E}"/>
            </c:ext>
          </c:extLst>
        </c:ser>
        <c:ser>
          <c:idx val="3"/>
          <c:order val="3"/>
          <c:tx>
            <c:strRef>
              <c:f>Sheet1!$R$5</c:f>
              <c:strCache>
                <c:ptCount val="1"/>
                <c:pt idx="0">
                  <c:v>ROA &gt; 5%</c:v>
                </c:pt>
              </c:strCache>
            </c:strRef>
          </c:tx>
          <c:spPr>
            <a:ln w="28575" cap="rnd">
              <a:solidFill>
                <a:schemeClr val="accent4"/>
              </a:solidFill>
              <a:round/>
            </a:ln>
            <a:effectLst/>
          </c:spPr>
          <c:marker>
            <c:symbol val="none"/>
          </c:marker>
          <c:cat>
            <c:strRef>
              <c:f>Sheet1!$N$6:$N$9</c:f>
              <c:strCache>
                <c:ptCount val="4"/>
                <c:pt idx="0">
                  <c:v>NY</c:v>
                </c:pt>
                <c:pt idx="1">
                  <c:v>CA</c:v>
                </c:pt>
                <c:pt idx="2">
                  <c:v>OH</c:v>
                </c:pt>
                <c:pt idx="3">
                  <c:v>CO</c:v>
                </c:pt>
              </c:strCache>
            </c:strRef>
          </c:cat>
          <c:val>
            <c:numRef>
              <c:f>Sheet1!$R$6:$R$9</c:f>
              <c:numCache>
                <c:formatCode>0%</c:formatCode>
                <c:ptCount val="4"/>
                <c:pt idx="0">
                  <c:v>0.65</c:v>
                </c:pt>
                <c:pt idx="1">
                  <c:v>0.55000000000000004</c:v>
                </c:pt>
                <c:pt idx="2">
                  <c:v>0.52</c:v>
                </c:pt>
                <c:pt idx="3">
                  <c:v>0.52</c:v>
                </c:pt>
              </c:numCache>
            </c:numRef>
          </c:val>
          <c:smooth val="0"/>
          <c:extLst>
            <c:ext xmlns:c16="http://schemas.microsoft.com/office/drawing/2014/chart" uri="{C3380CC4-5D6E-409C-BE32-E72D297353CC}">
              <c16:uniqueId val="{00000003-248F-42D7-9EA7-F9CFB7A78A1E}"/>
            </c:ext>
          </c:extLst>
        </c:ser>
        <c:ser>
          <c:idx val="4"/>
          <c:order val="4"/>
          <c:tx>
            <c:strRef>
              <c:f>Sheet1!$S$5</c:f>
              <c:strCache>
                <c:ptCount val="1"/>
                <c:pt idx="0">
                  <c:v>ROA &gt; 20%</c:v>
                </c:pt>
              </c:strCache>
            </c:strRef>
          </c:tx>
          <c:spPr>
            <a:ln w="28575" cap="rnd">
              <a:solidFill>
                <a:schemeClr val="accent5"/>
              </a:solidFill>
              <a:round/>
            </a:ln>
            <a:effectLst/>
          </c:spPr>
          <c:marker>
            <c:symbol val="none"/>
          </c:marker>
          <c:cat>
            <c:strRef>
              <c:f>Sheet1!$N$6:$N$9</c:f>
              <c:strCache>
                <c:ptCount val="4"/>
                <c:pt idx="0">
                  <c:v>NY</c:v>
                </c:pt>
                <c:pt idx="1">
                  <c:v>CA</c:v>
                </c:pt>
                <c:pt idx="2">
                  <c:v>OH</c:v>
                </c:pt>
                <c:pt idx="3">
                  <c:v>CO</c:v>
                </c:pt>
              </c:strCache>
            </c:strRef>
          </c:cat>
          <c:val>
            <c:numRef>
              <c:f>Sheet1!$S$6:$S$9</c:f>
              <c:numCache>
                <c:formatCode>0%</c:formatCode>
                <c:ptCount val="4"/>
                <c:pt idx="0">
                  <c:v>0.42</c:v>
                </c:pt>
                <c:pt idx="1">
                  <c:v>0.34</c:v>
                </c:pt>
                <c:pt idx="2">
                  <c:v>0.28000000000000003</c:v>
                </c:pt>
                <c:pt idx="3">
                  <c:v>0.3</c:v>
                </c:pt>
              </c:numCache>
            </c:numRef>
          </c:val>
          <c:smooth val="0"/>
          <c:extLst>
            <c:ext xmlns:c16="http://schemas.microsoft.com/office/drawing/2014/chart" uri="{C3380CC4-5D6E-409C-BE32-E72D297353CC}">
              <c16:uniqueId val="{00000004-248F-42D7-9EA7-F9CFB7A78A1E}"/>
            </c:ext>
          </c:extLst>
        </c:ser>
        <c:dLbls>
          <c:showLegendKey val="0"/>
          <c:showVal val="0"/>
          <c:showCatName val="0"/>
          <c:showSerName val="0"/>
          <c:showPercent val="0"/>
          <c:showBubbleSize val="0"/>
        </c:dLbls>
        <c:marker val="1"/>
        <c:smooth val="0"/>
        <c:axId val="1575163392"/>
        <c:axId val="1575177312"/>
      </c:lineChart>
      <c:catAx>
        <c:axId val="347169408"/>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t>States</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347171328"/>
        <c:crosses val="autoZero"/>
        <c:auto val="1"/>
        <c:lblAlgn val="ctr"/>
        <c:lblOffset val="100"/>
        <c:noMultiLvlLbl val="0"/>
      </c:catAx>
      <c:valAx>
        <c:axId val="347171328"/>
        <c:scaling>
          <c:orientation val="minMax"/>
        </c:scaling>
        <c:delete val="0"/>
        <c:axPos val="l"/>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t>Number of Facilities</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347169408"/>
        <c:crosses val="autoZero"/>
        <c:crossBetween val="between"/>
      </c:valAx>
      <c:valAx>
        <c:axId val="1575177312"/>
        <c:scaling>
          <c:orientation val="minMax"/>
        </c:scaling>
        <c:delete val="0"/>
        <c:axPos val="r"/>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t>% of Facilities</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75163392"/>
        <c:crosses val="max"/>
        <c:crossBetween val="between"/>
      </c:valAx>
      <c:catAx>
        <c:axId val="1575163392"/>
        <c:scaling>
          <c:orientation val="minMax"/>
        </c:scaling>
        <c:delete val="1"/>
        <c:axPos val="b"/>
        <c:numFmt formatCode="General" sourceLinked="1"/>
        <c:majorTickMark val="out"/>
        <c:minorTickMark val="none"/>
        <c:tickLblPos val="nextTo"/>
        <c:crossAx val="157517731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a:solidFill>
        <a:srgbClr val="C00000"/>
      </a:solidFill>
    </a:ln>
    <a:effectLst/>
  </c:spPr>
  <c:txPr>
    <a:bodyPr/>
    <a:lstStyle/>
    <a:p>
      <a:pPr>
        <a:defRPr sz="2000"/>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entityId">
        <cx:lvl ptCount="51">
          <cx:pt idx="0">1040</cx:pt>
          <cx:pt idx="1">1003</cx:pt>
          <cx:pt idx="2">1951</cx:pt>
          <cx:pt idx="3">1945</cx:pt>
          <cx:pt idx="4">5599</cx:pt>
          <cx:pt idx="5">7636</cx:pt>
          <cx:pt idx="6">7798</cx:pt>
          <cx:pt idx="7">9130</cx:pt>
          <cx:pt idx="8">8831</cx:pt>
          <cx:pt idx="9">11032</cx:pt>
          <cx:pt idx="10">12004</cx:pt>
          <cx:pt idx="11">13656</cx:pt>
          <cx:pt idx="12">14987</cx:pt>
          <cx:pt idx="13">14713</cx:pt>
          <cx:pt idx="14">14808</cx:pt>
          <cx:pt idx="15">14882</cx:pt>
          <cx:pt idx="16">16121</cx:pt>
          <cx:pt idx="17">16480</cx:pt>
          <cx:pt idx="18">19283</cx:pt>
          <cx:pt idx="19">20543</cx:pt>
          <cx:pt idx="20">20487</cx:pt>
          <cx:pt idx="21">19840</cx:pt>
          <cx:pt idx="22">21196</cx:pt>
          <cx:pt idx="23">21412</cx:pt>
          <cx:pt idx="24">21512</cx:pt>
          <cx:pt idx="25">21502</cx:pt>
          <cx:pt idx="26">21789</cx:pt>
          <cx:pt idx="27">23611</cx:pt>
          <cx:pt idx="28">23624</cx:pt>
          <cx:pt idx="29">22869</cx:pt>
          <cx:pt idx="30">23097</cx:pt>
          <cx:pt idx="31">23117</cx:pt>
          <cx:pt idx="32">23132</cx:pt>
          <cx:pt idx="33">23035</cx:pt>
          <cx:pt idx="34">23161</cx:pt>
          <cx:pt idx="35">24230</cx:pt>
          <cx:pt idx="36">24293</cx:pt>
          <cx:pt idx="37">24561</cx:pt>
          <cx:pt idx="38">25623</cx:pt>
          <cx:pt idx="39">27664</cx:pt>
          <cx:pt idx="40">31410</cx:pt>
          <cx:pt idx="41">31418</cx:pt>
          <cx:pt idx="42">33025</cx:pt>
          <cx:pt idx="43">33145</cx:pt>
          <cx:pt idx="44">34626</cx:pt>
          <cx:pt idx="45">35364</cx:pt>
          <cx:pt idx="46">35022</cx:pt>
          <cx:pt idx="47">35841</cx:pt>
          <cx:pt idx="48">36684</cx:pt>
          <cx:pt idx="49">36208</cx:pt>
          <cx:pt idx="50">36927</cx:pt>
        </cx:lvl>
      </cx:strDim>
      <cx:strDim type="cat">
        <cx:f>'[Covid Vax_v1.xlsx]Pivot Data'!$A$2:$A$52</cx:f>
        <cx:nf>'[Covid Vax_v1.xlsx]Pivot Data'!$A$1</cx:nf>
        <cx:lvl ptCount="51" name="Row Labels">
          <cx:pt idx="0">Alaska</cx:pt>
          <cx:pt idx="1">Alabama</cx:pt>
          <cx:pt idx="2">Arkansas</cx:pt>
          <cx:pt idx="3">Arizona</cx:pt>
          <cx:pt idx="4">California</cx:pt>
          <cx:pt idx="5">Colorado</cx:pt>
          <cx:pt idx="6">Connecticut</cx:pt>
          <cx:pt idx="7">Washington, D.C.</cx:pt>
          <cx:pt idx="8">Delaware</cx:pt>
          <cx:pt idx="9">Florida</cx:pt>
          <cx:pt idx="10">Georgia</cx:pt>
          <cx:pt idx="11">Hawaii</cx:pt>
          <cx:pt idx="12">Iowa</cx:pt>
          <cx:pt idx="13">Idaho</cx:pt>
          <cx:pt idx="14">Illinois</cx:pt>
          <cx:pt idx="15">Indiana</cx:pt>
          <cx:pt idx="16">Kansas</cx:pt>
          <cx:pt idx="17">Kentucky</cx:pt>
          <cx:pt idx="18">Louisiana</cx:pt>
          <cx:pt idx="19">Massachusetts</cx:pt>
          <cx:pt idx="20">Maryland</cx:pt>
          <cx:pt idx="21">Maine</cx:pt>
          <cx:pt idx="22">Michigan</cx:pt>
          <cx:pt idx="23">Minnesota</cx:pt>
          <cx:pt idx="24">Missouri</cx:pt>
          <cx:pt idx="25">Mississippi</cx:pt>
          <cx:pt idx="26">Montana</cx:pt>
          <cx:pt idx="27">North Carolina</cx:pt>
          <cx:pt idx="28">North Dakota</cx:pt>
          <cx:pt idx="29">Nebraska</cx:pt>
          <cx:pt idx="30">New Hampshire</cx:pt>
          <cx:pt idx="31">New Jersey</cx:pt>
          <cx:pt idx="32">New Mexico</cx:pt>
          <cx:pt idx="33">Nevada</cx:pt>
          <cx:pt idx="34">New York</cx:pt>
          <cx:pt idx="35">Ohio</cx:pt>
          <cx:pt idx="36">Oklahoma</cx:pt>
          <cx:pt idx="37">Oregon</cx:pt>
          <cx:pt idx="38">Pennsylvania</cx:pt>
          <cx:pt idx="39">Rhode Island</cx:pt>
          <cx:pt idx="40">South Carolina</cx:pt>
          <cx:pt idx="41">South Dakota</cx:pt>
          <cx:pt idx="42">Tennessee</cx:pt>
          <cx:pt idx="43">Texas</cx:pt>
          <cx:pt idx="44">Utah</cx:pt>
          <cx:pt idx="45">Virginia</cx:pt>
          <cx:pt idx="46">Vermont</cx:pt>
          <cx:pt idx="47">Washington</cx:pt>
          <cx:pt idx="48">Wisconsin</cx:pt>
          <cx:pt idx="49">West Virginia</cx:pt>
          <cx:pt idx="50">Wyoming</cx:pt>
        </cx:lvl>
      </cx:strDim>
      <cx:numDim type="colorVal">
        <cx:f>'[Covid Vax_v1.xlsx]Pivot Data'!$B$2:$B$52</cx:f>
        <cx:nf>'[Covid Vax_v1.xlsx]Pivot Data'!$B$1</cx:nf>
        <cx:lvl ptCount="51" formatCode="0.0%" name="Average of Percent of residents who completed primary vaccination series2">
          <cx:pt idx="0">0.93325000000000002</cx:pt>
          <cx:pt idx="1">0.83955555555555572</cx:pt>
          <cx:pt idx="2">0.8785887850467291</cx:pt>
          <cx:pt idx="3">0.76473188405797099</cx:pt>
          <cx:pt idx="4">0.89061518093556924</cx:pt>
          <cx:pt idx="5">0.91073933649289063</cx:pt>
          <cx:pt idx="6">0.91947499999999982</cx:pt>
          <cx:pt idx="7">0.86376470588235288</cx:pt>
          <cx:pt idx="8">0.93699999999999983</cx:pt>
          <cx:pt idx="9">0.80264925373134233</cx:pt>
          <cx:pt idx="10">0.86151136363636416</cx:pt>
          <cx:pt idx="11">0.94372499999999993</cx:pt>
          <cx:pt idx="12">0.93504187192118149</cx:pt>
          <cx:pt idx="13">0.85088607594936705</cx:pt>
          <cx:pt idx="14">0.88917612809315838</cx:pt>
          <cx:pt idx="15">0.86477929687499977</cx:pt>
          <cx:pt idx="16">0.86515112540192884</cx:pt>
          <cx:pt idx="17">0.86513818181818214</cx:pt>
          <cx:pt idx="18">0.85619696969696912</cx:pt>
          <cx:pt idx="19">0.94200847457627079</cx:pt>
          <cx:pt idx="20">0.90698156682027642</cx:pt>
          <cx:pt idx="21">0.93092045454545458</cx:pt>
          <cx:pt idx="22">0.86900000000000022</cx:pt>
          <cx:pt idx="23">0.92931791907514405</cx:pt>
          <cx:pt idx="24">0.84038008130081143</cx:pt>
          <cx:pt idx="25">0.85699009900990086</cx:pt>
          <cx:pt idx="26">0.88918333333333299</cx:pt>
          <cx:pt idx="27">0.86540389294403963</cx:pt>
          <cx:pt idx="28">0.92206666666666648</cx:pt>
          <cx:pt idx="29">0.92347027027027051</cx:pt>
          <cx:pt idx="30">0.94115277777777773</cx:pt>
          <cx:pt idx="31">0.88746176470588267</cx:pt>
          <cx:pt idx="32">0.82628358208955233</cx:pt>
          <cx:pt idx="33">0.76395312499999979</cx:pt>
          <cx:pt idx="34">0.90122833333333352</cx:pt>
          <cx:pt idx="35">0.83077149075081502</cx:pt>
          <cx:pt idx="36">0.82572027972028028</cx:pt>
          <cx:pt idx="37">0.86784251968503923</cx:pt>
          <cx:pt idx="38">0.89621686746987839</cx:pt>
          <cx:pt idx="39">0.94986486486486532</cx:pt>
          <cx:pt idx="40">0.84663934426229492</cx:pt>
          <cx:pt idx="41">0.95216494845360844</cx:pt>
          <cx:pt idx="42">0.81752941176470573</cx:pt>
          <cx:pt idx="43">0.80232653061224468</cx:pt>
          <cx:pt idx="44">0.87446808510638296</cx:pt>
          <cx:pt idx="45">0.87760489510489492</cx:pt>
          <cx:pt idx="46">0.94076470588235295</cx:pt>
          <cx:pt idx="47">0.87614358974358963</cx:pt>
          <cx:pt idx="48">0.89772155688622812</cx:pt>
          <cx:pt idx="49">0.88098360655737706</cx:pt>
          <cx:pt idx="50">0.90411111111111109</cx:pt>
        </cx:lvl>
      </cx:numDim>
    </cx:data>
  </cx:chartData>
  <cx:chart>
    <cx:title pos="t" align="ctr" overlay="0">
      <cx:tx>
        <cx:txData>
          <cx:v>Average of Percent of residents who completed primary vaccination</cx:v>
        </cx:txData>
      </cx:tx>
      <cx:txPr>
        <a:bodyPr spcFirstLastPara="1" vertOverflow="ellipsis" horzOverflow="overflow" wrap="square" lIns="0" tIns="0" rIns="0" bIns="0" anchor="ctr" anchorCtr="1"/>
        <a:lstStyle/>
        <a:p>
          <a:pPr algn="ctr" rtl="0">
            <a:defRPr/>
          </a:pPr>
          <a:r>
            <a:rPr lang="en-US" sz="1400" b="0" i="0" u="none" strike="noStrike" baseline="0" dirty="0">
              <a:solidFill>
                <a:sysClr val="windowText" lastClr="000000">
                  <a:lumMod val="65000"/>
                  <a:lumOff val="35000"/>
                </a:sysClr>
              </a:solidFill>
              <a:latin typeface="Aptos Narrow" panose="02110004020202020204"/>
            </a:rPr>
            <a:t>Average of Percent of residents who completed primary vaccination</a:t>
          </a:r>
        </a:p>
      </cx:txPr>
    </cx:title>
    <cx:plotArea>
      <cx:plotAreaRegion>
        <cx:series layoutId="regionMap" uniqueId="{83C7712F-8710-4173-B365-EF0998F05F63}">
          <cx:dataId val="0"/>
          <cx:layoutPr>
            <cx:geography cultureLanguage="en-US" cultureRegion="US" attribution="Powered by Bing">
              <cx:geoCache provider="{E9337A44-BEBE-4D9F-B70C-5C5E7DAFC167}">
                <cx:binary>fHpZk6S40uVfaavnoRvEfu3reZDEEsSaS1QuL1guUSAkIcQq+PXjmd3z9Z1rM2NWRQZLgJDczzl+
PP7rw/zrQ9ze+t+MFO3wrw/z5496HLt//fHH8FHf5Nvwu2QfvRrUr/H3DyX/UL9+sY/bH5/928La
6g9kO94fH/VbP97Mj//5X3C36qbo2/iWtCMb17vp1q/3t2ES4/D/Pfv/OPnb7fs2j2t3+/PH26dk
LWXD2LOP8cffp3aff/5wvMiOfvz2x7/f5O/TpzcJ39wJwVrFhv/Ll25vw/jnDysKf/fiwHXDKLYD
5P/4bbl9H4+d33078AM4HAWx49nBj99a1Y/1nz889HUKjntOEMIIvPDHb4Oavk65we9xEIYRfCVA
33f877m5KLFWqv3v2fh7/7d2khfF2nH484cfOe6P37q/Lvx6P9+LHBS6sW/bsRf6bhjDo7qPt3tY
Abje+R8sYF4jnKEuvOk6qDjereXc4nXYGvK8ev1AZukhGrA1xDrsvaS3gyGJtB2lHmefgel+bXq0
cr/uNbFW1idVaZOFxZd1mGURiSHOpnHEsxUXa+fJQ4SGBUs2WURU+85p/J82MZHzUblL+GC0f9gs
ExHjh9v9MmwRVtJzMHLs8uJPK4kNqjOpxZgGumlw369LLrZxTt1BOFg8L6rTu8WsuJvRwQhuJ20v
MmdpnuI1RpRH1UqF6DgNfU8nlS3erB4J7NSsyqzO9w9DI35Ga7XtbXcXti1KTZUvI2qSNlir5yUo
rEkzvLZtf0GyJavvxocw3HayHBccLqImjetyXJmlWMSEDqM9uJexjcpTV7t4K2dF/HVus4otmMdN
/2Sb3sPK+AK3bm1nbuetePJdtquZn2xhk0RDqU/fmzFAu0jrNeF2D2OA2RBoSdfJUTmXcUBmq3ET
2bhWFrW9Qzxm3Xux35x8eN7Qd1vmO8u+6/sWs3VJtLOVSRz4Kgm7asBe3HbYTNOcdHYDL7g5OffW
W7+sOzt2l0QMVhpGQmWBMmfPjCsRaCNeyM2lF3OIm8UiZlYj0bPlkqHxso1bLjaNGxcbHUpWJT3y
wqTrhke5hJhbpt177WIw6xuR1kEbY3dRZbHF58gpUN+6180epkQqwRLPD/JGyRnrcYtgBS0s/UY+
sbo6R6Keqaq6vbHCZ7t09nwZvDtr8Vtce6PEsyrdS4DKGbdh9Fr69ZK2rkXQJLo9i0OWaCVtiMhm
Ktx4MSQIOkHRag1Hrho8ugGi7eTS0TCEw2mUh9YE4q8NvJq/1uJhZuLAuwGLoVe0q7pzhdqXshyo
MqUkPtIbtqK1x0vZ5VJHLI+Y5SZujWrcokld1Dz6OBzsiPpopANrsOFcHyvbuQ+DnqB6G88R59hx
ETty7qZD5ToJmlyDR2t51OFanaSWO4tzHwtXRe+8HWnQNgfZBcP9OnQrrWNZJSykrka7WTvNLYjq
Y1s6716t/KQsnQZb7Tyfde9cLO3EWLVmpZs91Xi0u5hMASupbU7VEsRFK9mdM1RNYqZA43l0PiJZ
SWoNNrG5Xx6VEbkVxz0NrWmlbswk2bzDVu3NQJSnHLKUYt51slGEzRtPtnFyidf0KV8D/xA5fMRS
1BHRvkrXigtSS7LEc7HMLNk29OH3/BHw0kpju4Vv97bGaxc9NXM0wHKWnNRetIuaesOe3p5U47TY
a6uerp262EuTxq2rqVEsJopb2FGej6s1DLNKdoVBiV4X6jCZloaRwJOw7tw618E20G5drrNqLbz1
nSDWAK8YsJ5EaKEBcjsaOss7ctVPJDoHSz3mvnYELj014cAyAamNHk6V1Z9ceWe0KOrOhtj2WrLw
YMFauZLU0Xtfv4ReYNJbIBEiC/psLclxs2LvMo7tWZhuIXzQz2u0NYmIZkbExlXKPKfDpaoNnofW
S+upSfy23i52K37pannQAdbcC6jUSmG9lTQqTcHcyey57pvd5NbvwngjTB5/74XeVZ2ZMRqXX31b
M2pz9TGKbiRdX9qAvKaYADWp6/oBnrXHycbabIpDTlrZXCpVGtzUjoer8kFW4tc8u/Atb/Upc4Ia
b6q/tNuWWYu+iPixjsYK1/72FHuWgztR0rVHuYZ4W4fpFHTDlQn92hp2GUQ5kiqwqjywYo67bYhx
GU2vslxZ0TU+jny0EncWLZ6DEKgKlYSFFWGmDYlXbzZt52LcViIrjae++2xv9VJdRC1MgVb7FIw+
JLJx942Mjig0u1qimnirmzW1j2gkZklQZ1dZaNc2DiL3CZXiVYiSkbBaPztm77plfVk7t0v17D5X
vEN41OzJ2M6pric/c547e+GJ7itEB2+tiWT2iDULbewHwxNTzb6cyoUs1dZgbXcMu8P2sLXzr6nF
uhwa4pblne/YHraQRWr0S221IuMSR3k3NuocD1WYBGIrnKUOsYqekQiagwormGLlx6mplYvjejnb
8Skax4gEiM1na22Tues/t8gzpG2aPhnhWXicEob4TGYWvTHGjrMjG+yUpqeALVerHx7QAsxaNuPN
8/t91DfWyQ2t1MTVufKLUpst6VpA7ob55b62tnxp+4oiFJWpmO39Zo1wDvKj43Le8RUGyX6xwX/z
psjgmnlXjUZEuBoSGc9oN8i5J/FzY3v3a6W941SHoC5WVawWewDoiQa4+xBoThfgjVGYfRtv1zVU
CMTDmgxrcI6X6M235p+BrZLS9W4RMFCKBE8WvyKeXAhD64teXIt2fO2phZydCDaBB9d5BRmhdlPz
FLIG1qwHVmt1yOkaohdZzt0Jhtdh211pHAJxhD4/hK5tdsyJOjx+YfgyrVcPEoMumoyV/IRU3XZW
vQAXe1MawBKvEoGU0WEW90ubm0FRUEt7P24kjub2trhiF+t1whObfVwG9vNQ+vc2Z6SvOu9Dm7tS
uwHdglbgSfoeZqCiqsGv91Po9HgLwkM3bRX2e+LU53XzbDxWdgm8AdDVOLdJApV2gYOnmLhOnXSs
BuCZQlJr+Y5icR5992j37Tsa/ddq+Gnmco+Yk7UhSnwPQnaKHkuej7V/ncUaJFPckDYIs3bkBAI9
5aA/Ni6PYd8WzdK/bSvCgzaXWHj3jq6OKFKfSAe7Qa8FGp0iWhsy+d2Ts0ZuEkCI2dpasbZyiMa0
s7c6m213zjbQ6XvWRu/t9GushylTA2qxXHqJK6E+TFms/MOdtqzmkaJOFT4PbXkcKv8zCBGipgxv
TJy6ZbaO4zZXWDVGYuHHL03kltS1YcZqDtjX+fniWxVZo/ayijEkVhm+srbbt24wURAIx6rzURLx
OCIwS4qEMTrX7kYGkH4QsATN71ss0i3Y7sK+eq/m8Ro0VhF96Upbu0X76bnVxXcgrNkgU12zs4kY
hnfq0yoEIm2QR5zB2ilAcGX52LLqlMlnq+OXbZsOsi0TK8rVvFJHJ205MGyWbe8P4iFsfIWdyr6O
zmpwLAFajLQfp7Xf6SjY8aUxZDRPm+ynL3Fa5pGJFA5DlJsaeTBk3yFsjDMnbrYUxUtLNI9hVaES
wJ0KQN9GNnHadiFl7TyJ3oqzcnYSHXsfhs/Z6KHXmI/HprLewzq6951N49YJSLlI3FebT4Xr7eZO
9HhQUb7xB8StBbuB/+j0bUeWZqTlPBzR0DjZKGD556DPW6/d9RyAzmPtmjIx4MAFHpRdsySDLRhu
hiqDkGG4bL9Ixm76YrICXdR66SFFvj760RRTD+pY3HydjipL/33me59pXdNoEu5fV39/5fsEgrm3
yff+P5vvM//shqhOS2dl+X8c/7fHf1/8PbD/uIbzZu+iqc341I5O8n0dMOzw90fA/eHvcX6f0r6T
R+5Sg1gvC19NDyrkXfp94++NE9t98c/u96dADf9+bOrdutA28ctyTeIpepPfz/i+yvs/L/3rmFfY
oFOhTI7aYvC4KqavzSYnB4NirKlf2hbH3we/r/ne+P2oChP0kgzBo6q3ivzH9//ZnbmzkmkMa6IF
6Aj8zxlHBTzTMENqYG1hfF/CkhpQyS2L6PexcDacLGJ0CTesTId1uDMu1xupWaeKWppaAMPAx8mq
Lu0oqZwyvdQH6zh4J2CrzT9CPdE01yhpAgKitEyAqYuoIeZluXMfFJ7PiuiFzHtQLhUerjJrS9I9
bU+gSFGD1UeLoXQEtKBbwR4d3WBPPkSHwMqaoAihCiIMs1tzjk9lg7en6Wi68E48RhfXbPjDbQhS
ab8eHNDDRFDHxnNHuyWdbpC/UKtMHCNF5Gs/ErZXAbbCnL0tADwysWUWZNIpRoXh4/jR+oSvWK6k
8aiaX01JrA3XQC3UfR+OpSIDGTL3CaAEt0sqJjwQg8uf3SPfzzMUyHSRdGQYCWo9aNxMQGlHkUVj
6jx6XlE7mXEM9ZIgmk+yIhdxji4boIXGPBun1HY0rqCYrc+yUPfVmKp7S+FeHGDrH9pa4W2rdwg9
by02NsPRio11hK0T4sjCw22OgLmmNILbzGYHdU9QsExmwsaDlcckgJJ1IUDJbc8LwNExggIzd5EL
pXWBJhtzYHXiPZYzbMx9Y1+tt8ug0rGkW+4PxN2LB/kKAC0uDDu5IuKhfdB3NbGwn5YCQ2lW5SFG
IHJxiOVbnD6H8XklpqtIuVrYKguRyonGQTHahFU15iitQYJ6BEpM2knavHm4zftkffbOXfIBhWl1
iI/jQtfnNiLWq8D8UCHs3z0Zgs4Cs8PYY1N0SQS1i0uhPMSiJBe94D6P6IWTGQ5jr/vaqoZaxLuU
n9FuxhEdc++lfIx2foWz4MKOwS74bN/h7wKx1j8FO/HOro7Oyk9rSscnr6EQquWlSja8YZBfMAFu
Hg8QVzVBZeFIHNCbfWmfJAkuwIpqwcHOSgxWUIxS9lq+fMTX6BJd7DnxOZGJ8XZlVcSKcoSRfwET
KSxxmNYdFTjzJhxWuErUVd/462iR1ObUpa/qdK7un31sHNoLsg8d7JxDhYXS1M8DQxTDqsQewhGi
DjFE4C1z7tcGs2t58E839/6ezTuL3MYu6d+7EYeKNmeWWPB0h0zXx4ZOPnX2G+6gpIXEuzN1Jl56
l0rIpZaAmzMsJE74DMWRdavu2vOajIfurDTecn5dFjzvGSBOtu2ZgZlSR0HN3mLpTl1HMJNenY3+
76NgaKRVIaNkHsFLuZ8UZECq3YYOML1VsW1UX+G+zVln+iY1hlgmY8580i7UkO7ncIAKBcU/vQx8
FvB6yPYBwfZxbA4m7emcIh+z03Tsz+PD6AKErOfoaDyI8Z8sNztN6vTm7fpcu1jElI00TP6KlBsn
WUwE1Kg4XGn/9MGzPrdI9AieD/B3O+KhgaFIEo109Sg/WqeSehY2GIJHfqUzLCZE2d5qSFV8TeZw
2zlwernyhJcxbs9deyyrXQgeR1HJvV34H5bEhvDddtdJXOZTAJmcG71jp/pSYXAkiToaXL2CSdKQ
7YklFRYpf2UJLzS4QwXUOeoOBBPMnMq6CM/yLl00Dt8bUCmJfdx2db1PVZD2iMrTq+ou6G761U4E
ZqW30olsOg9qEsikj2HWVEz023Bi9+uGJ8heuvSv6JMv2HZ+gtIFK0vPCcvAn9yo0zkEErkLMrMd
LIfE3tv86Q+0HY96TD1DY/y6UXsj0S9mnxsXvzu4CgjyqHXydcqvJTVPeqIRgyNzjf12t4UYnKgR
1+cazE0COSFvKustAtrKfV9urb/bUDItCUAYSxjWRwgWlcGsJFXhQzRd6+fpbsnm8Ayzs+01UYR7
uH+PaLhhqI1QS9woFVDGR1+RXq8Hb35RRweWaCDNM59p62cbhmpcFpCFFVEGi+0AOcISu7138yGb
rg4FSvWiw4gS674Bv8ZJ6xqbEcP1MttUYmDpl1tDQV59McaD+w5kCRSoidkLWgE4LNVOvfaAwz7s
whzorLpjQPSpeV9BqdrUdBTsHwBo8rX2YNWoN1ls2OQO9u1Pl0KxtAXHOp1z7yv2uoFY00+ZzeXX
sjOQeA26B+NSPL4OwIJv1Z142CCj7mGI9q1/gBf+eukjQI8pd6zOId92TYTL3ZAuFd1OYz7jv/5X
y257r7Czr5J0uBqbshBvFHzWEw0FKe/ai7qqa1WBM5KXC4aZaFu8KLLyxASZ+LCnCUe3zTv7IHaz
JoUR8C2LRwwCfFDEXoGSZk4aK0MDLIO8ATMAjDxNGjsWAT5fKtKdIc6B3spCYzuxkyqHsGo+o1/B
kPoISk3gqBRCaIBc0RkQVApMCi9osLxz3tt08GBWnHd0k0UIcC7ij1ASg0gJ/pxYcPMwxunmn1mx
84CI0pQL7A8FbItAZ1SOuCHlhoPw1FTJaFe4vNt27OZPAWmGLlHhqQsFnu2f9WM8Alhm24k/QuH9
Pj7ZV0jUW00tQPXC3evXhmoC4AmYoXGNiP8e7pcN8wqn1X56C4puB2nwXL2Vr9be3el9lVoUDICI
zClQbKGGix6gHsfigt6qPQOhAw4IKcPkG5gogBM1YdrXRPy8jDjCYNBphPt4PsHiDNfIyWAKyZp8
LaILlOHhhj5+hanOZnCNcLePXMyaBNBxSI2Px3Un3lqQaIB1FczNkEUNhcyPLt3eAiyEosFywKwA
ObSp1xY0nFfA1pb5Ki/eLPYe8JfFCRc0KA/zSJCbOjIPp4cwyrrloQbrl9U9tu1dBUsbNDvf2zcs
de45CcktiwJi5XtqZz4G7fkQx3jtUyWTMcZOusGSu2nV4+m1P9dpE1+6PEyyMgU3i5bpiAMCUX7v
UtZjlSx35lwu50q/i5DID2099qIi5tOFahK58dHad61d1C2x2EDD6uJMXbFpmVg/m02dAgKxLPPo
rWoGbITJrHwM30QEwTHtOjo6Ay63R68Tib3TCgNdgU1lwgewOP3y0PrYS7iVWe0HeuxXMgZYQpmo
ZxIFCLzvY5nH86tHwUmoIVIAdpxcpO25oZuXu++AbcAnIKSdUGKANkj/CVZO3rURrG0KckVfOdCv
AWNsB0IVEu8MyFPjpS6mmyb6umHA0K4D4KAgQUFQdzOAx/3gUf9eBwfw41u/WF1QkMnHtp9LaMfg
yMMDp46fzQPhYCWjqwupDXSVBJBjdGzvUAXSuH/YurxLvZt3s7p8IMFtydwIZMRLd4Y8D594Mu7s
Ac87cExQRFYYz4bBXcHy3vEhhEk9JmAS92MBVgnvwYHGBizoigYrYAVRQ8oAxSDjF2yR4GGavvQO
WvY+9CLACVJJ0+4QZCsyhfHOYKls4tiz1Lovm1NlCDQrXsPn0qORdzJzCtM3f1oO/Ws+APsEUApP
PBhzBpzQqR3MtjhbUHjsh2bXPYB0AfvRXnbaw9D+62bifq1lAuk/8Z+8aJoU8nkVGBpPwL2P3pL7
1cGPQBEHx7Wwk3lKuu2g+MXsFWnqrxUbdSHFvrZvlndoWCJb+spsYjmJDbIIJWVWM8wx8PT23Egy
nfrLelVLsqDUVvezTjTPJk7BVLGvA8utEU8wggBE2s4Nju7wsFo/S/MSMaKqL3ARDZavo41BET6N
4DCDBK+xGgi6386G4TgN41ToBATGmlXTGQTqtpeZgpj3z2A0hsUELGCDxGiohKLuWH7NHoSSuooH
iz9CU6dYNY6Wnf8+ABMsF5GuCvoHED8YTRQKMyefu7yXd0FdmC53y0fRpC2ggSItNdB0w8oFNEMa
jy0YHO997GJb7EOottzL5JxBzgA/jl0BYLfcotti6ACWbE+bNY3DTHspn8CSUo91Ba0tK+18okti
d4kHU3OGJm01Z00I2EYWhd0+bXnB+zyUe11R2VAz/YI6YQGcfQAvxCsxWI3IxtCjc32y+GB+07ah
dpcJnpZxslqHdgAlnwwhbavs/BV+eXxuoRsWZ9CO4ZL6H1193+zaMHfSwCm65rCu+EuEAY/4FDo9
612lU1EfwI5uY6hbD5xBM2SwsVjvJa/oBAWJpUlgzwQ0IvxrxN0IzcwrLMD2DmqQYSsoOAde1vwi
ebZOVNTQS4Z2yb4GHPTeovDS26m2C6BsB5HOe19ePfC23juLgBxhN2Al5JMbKnNXJeuU2xc/CaD5
dfAq4HIQsaYrwPlebwA29kTBCV7cFGgaWse2yDyWr6CXraufjjKt4zzocPvUO4msP0sLg3Yn0pBG
7Zh5hEED5ogIu11RgRcCVASCCbBuE3fGovMj0APwEx7PkDdR4UILOz07cHpXa/DDU9Ad44PMwb8i
GutT9cbfxsNrt1P4tft0c/P0sUEl9hJbZPzsPEBw7EBRyt4YANN6hEV4CkHTQIj+BFtgwP0Fatmc
HeVd02ELPHZwZqG8e7MemoqahwAm6c2l89kESfMBsiskLtBYeHjs0s6iggOgRrv+fX4CLG2pvmMQ
ew4EsemzYYbSCLpJ0EUGlQrb9iyPvIAXwuODn3+ZB1m/pF/EC677e2OlADdQ6fGiPbddvtybz6kn
IGkYmnFl5yzAPpgRENU6kcOrgajsklKlMQLfI0rMBu0FCugKEwquBOwtePR2LDpw6OdeaqqX4xeR
mAfILXgSVO6ZvgKMqbspg4TjMD5dkQgw69A+QPJCRooUeuXgFwCmG8AgjEA+LXlNemiC75xD3XxF
2XpjSfcpgf8pqI+wpLLQ/KuQJfqXfXXuIN3hKRKKhstIJ/7JFZY3difvwr3KwgTkXXD8Hk81n5sP
O9kOcQq0p44g8rsuF+dyOrfNyxYWA0rhpSrcwO0kjZqTAgsBZPFXw3S6uiCo4qfmGWryMHVm7Ofo
BgaT9c6TUn6EHZ3uUAJKBwCyTSPATLBVzQVCazxDpeo8gbwMyPji2tQDuyA92ztY8TDrz+CVcByB
88TSVic2KFqYHAYNKeJ8gHHEhgG0KJjV0NEXJRQuNYbSQnnQEcbsNXgZuhSypgL8szA/gmjy48db
OKdVgq5mSaFon91EtTR6UZlDoyxUOygzbJ64/NwHZyZ/OTh+goePSxpDRAMd66+fhTRjYs+0rhL7
0UqV/eUebP5hvFQhnu6Xk6hTtCv7GoOa9dyLKnP7JQDvI7hEkF83CKBdmcE7IDIwApA1EbTtZsrf
+kOPcPfo15n1UXbwSw0i4YcLc1Kl8WWGJo5HSnBeNK0OQZs+6Q8/Ww7LY70vn/rrAoQJReeCl4FU
Ea7vSDWShz58UjZ1FHkzRdNjsBOxTKla6QwSgrZEcApkr3vM38pf84OKDwrCq8vB5uLsYeFYBxQy
UQWPLKbhCK79oZuflzfgM3jMq8x80ELjy1P3S47Q/AC/CWo2z/rVDdBUJfxVPDwq4laH4Q7UyPQa
AF0rgtB+BONV4lbl8IsLsBlH0LHgDgy3dcA1gZxdfLrN2L65+yy+B22+lwlUmNAXpRN4mOgFvTQp
LKTNT9VpXXYTSle059DR3Q7wUxGUQjEB9Nw+gBaQr2jNHkPohkGkagIOCBgY4PQATmMG7nP6ZXbc
mj4TqaDDceUZHLXR3oIYMjsLGhrD0d7Aa06aw8AHCG4ZXrsyWbyLAq/mCTzfLoRfw2ADOjQa9vJn
NJ5Nfw+rfrShATzt+Qyveo57UALiXQERaPDgmqrDHVwdHuz1GRy6Nijs8FC2qb+9wz9wZGL4Cc7X
n5Nb7qXr46W7xv+LkvPakVXb0vS79D2n8UYq9UUAQdj0/gatzLUS72FO4On7I4+rXS2VqqV91snI
jCBgmjHH+M1w7ufhbG95qJ3diZ1xaJvDU9H5bvq7rAKhnPmOCcQ/ir/rW1b9F9iIZ0bzYRBH1wn7
OCCgXajxN3xkZ4tDvM9sAmsccKHhwYnPrsV87WJjF7+D05HC12AeZLxUSwCW7UmJ/SMDPaa77jke
gc/98XV85f82xO1gvXoPXf3QgDjHlm+/T8qBwuuGdT+SrERC86neXgXhZ21D0jCixi2Vhlv/UqXY
cVS5NQ8QzOWViMrXAF9TtbGZU6I66W+27w/5Pm+DzAo8+cLFPikuC5+FMUy3CfU6gK5+tnK/otrc
za/KDcdQExBUbRQnED8kUW2oJ4cK1CbSi5usCHqxnw/bgHxwR4MkkEKE7TgrqaI5EVGHZWAYbvgT
Aasr4faRWr19rKhq7Pxm/mS0xCu5FmEt3cJVuq0+gh55afw+PadflC7kxWC5BMhsT1hyDnp+prA4
/ynbIH7PzEdSzBzQD05ogH/8JLrNb5UWCd5jT+AoEtLp2i4UyoAabK0bsvbyOCTXZQGNOWic0q9a
sps/NUhs32iBZmJtX0RHSvvdnKEViVQzEK+qZKfdI6lwvF3+pEJTFqGS3Q5uqNwwyFnn52CF5s6D
w7nKZzNcTl23I6/es8mMz/ERLdkFwKMDrSEBdd/J7ktwYc0H/acUIqXQwKzIEWzm4CWhVkTVEZKM
aMZBy28nVFO7ajd8l96ejKqwfSB38yRlaMVgMKQlKCNysROgSn+k9VpTQxnPySk/vimPYKKEjKhI
T0BK3BYTZEZC/kmAc75NDsVuiWAkmtUnrZJ5xIgiTCkokYoTRVL8vsir8VrfFiFn2zvDpuavMXkW
9bcLQlMEwF2K+jnv3Pfso0iOhAbupnqeP7kSYcWiYFd3nPByui1RTz3ZFLW+2+zd5mJ8mvpZJ8B9
pI/yJpu3FVi8xDlFQhhf8+LWsSIuVg6PRC2dkaG2eDQO4rF6gUm2lkvny5eURcj72+TSsqg/i8T3
HuczGxmwGiXYjXtlgYM0uRw+TQuiGDIgxK6KFKsIKdS3cgTthgw9d5d7UEqRWrxY/Wu1RFBtkKHU
r8UT7wXY6UguilC39sw7syEsyKVwBhKirO7QYt2lZHxdyOfkFJCgHxrePQWSYeojLuXVxwRw1HqF
nXGPtffeKN8j6pgl3mC47ATWPtsftbe3k0NrHsmcB+NcWa8KoZ97VuKg7qMlOZR9NKvLtniyrfIg
ZFNaI35BIsGqrOF+Q+bB9NXxdhWUbWGqBAonAUvlkcTETHwDsKI5cPfcK1fmB0NjPYOnM7sdAGm3
jQ3POxrPfCGRjPFoCSnzE3+ten+wgloPQRP5mZKreVZn39Secqv0TXGAWG/Y3unvdv7NoE7ynY/z
PVu5EjDQI+V5vTPODCtPxHO1pDuCGQkU48AtafD1UGD8eUVes/E5jrjjLGTEGS9TOTBGuRq465YG
tTtuxnGRNAD2UBe3zCIQ5Qerk2va8z3nXqwcGvWNpy4BG7viBdifF9w+yPq4pSMWf9LBrYmUnHyU
1FrLgbs9JiVKs60S5oxnpRqMiy1zZFI55xlVnZsG0NB2XJDx4yo8ALM+Cp+nYm31pMxxwN1zj0wR
UYGlFFtEuHtleCwDKMoPr/J5oq90jz5BNAdV+TaB7a9uctDA0MQenASocnLDbdG6oa29sVZ4CeSq
W9u1//7NfIM3HrkFk7IapduOJ2NNUp60xq5nocqQG+VZFxRBI8VwNLdHhp+v5+CvH5f1xLDyeZjx
bUITnw/x7HkWMI08DoveCLkrNhF/4S1Mh4zmFGp4e2yeVp99bq0cAoaOIeAeM2vH869twOV4cj7E
/bIItklqkW0GNcq23TaB1KA7Jd3oG3UZLvGJYiMpOXvIkgBafHcKlqv84IvFIyyBQsW053t5HP5b
h0cuaAPzWDdMD7hwQdVsmo+OdcuusMwjW74yzqN1nGAFLHVnQgKrAfo3JpGLbRsj89monRVMHWTd
k3M2qX/cPRPLBuE7eCPTzhPymOaOJxJ21N0n+kEhNqzhWt13yCQ3/gAZKNlvILat7GveoWr9Nd7P
sLpeoD3Z5RnwRCkAEx5Z83x5jOpZQcoZLs5dPvqlGjTOHc8jWUrkgwdnvTANvNdbNwAlRpgC/Kxv
S2qTvoK4k+6wVpF1Pss/Vh+hG2WUuQvexzRo7olpWIEUnF3vXFMUk8YzH0jVi/Qu8HWsD6ZyFn5c
RZ0W8U1w7mlJwn3KFbY6JKB3ltvucyj7uCtue71AbLAtitYfpzOLbLybHiBIk97f9mLuj08lEs+Z
MQ7TjrQFlU4ExeYCZu+TOjDSX2odcXfsYysNyRznaT/koer5baX5Tn18WL2AcOJN92J8z5GJDc2u
KY+VeUXSpup7194N+nXk8ut+qaNGPUKNe0aIYqzQwsTaq9Yrc8xtiviJvecMj7zkcTcFV+uj4SAv
j7WDI3a9EmiCdQvNtQ1scvaQ6OghxRMKx7U9/gz/rgpBcGpjx5p0u2dzPv59hImlynhAU8n4FHVA
LVz0vqxD92U+onXjyRYlZErYi4yPNURsuHpjnfz+znwBw2M0hjVsioOmB6xCNAWOHuhKyIDVwyGt
9kwdAwVrbaQhWp0SwScDSwTidW+FWyFVhy33nSMT94v6xJhqJonGtjjYkMOubXd7MLnfPB/zyrKM
4e3MDZ+U5dn77O5jnonCicWYnRhYyjxuieffBEEO4iI/tcMYMH+XNFttij4yM0999byuZ75+WwQC
KNMXzOfsg55bcWSCclKV7WAu9DqcvcjpgdR2k1h20uv8iOjpdwN4P1qgh8x+YzN65/QLlWr1sK1X
xefKwj0u9j6vP6geWGQUuNTAJlVbI58KzzfnizrHYae8qmg8f7ada+5tsY20wQgYO1C+6p4zk9TC
GJDCBS1rrD5mVjR0KCrCbcDtwISR8nzrJaV2IJYj74JhRD0VLGyK5SyMeyT93RM4G0oOzz1rSo00
CoTo3injiG2w7R/T71z0hUGL/O6un07NdOEXTHXXnfuOoiLwIM7RsNzEL4yoql9RduUg93rADmiI
IfrOGw62hf/h0Luf27o27plLgFYVQhTas8v8EaAe0YtS7tlZ07BHcAmSSwSqgUmRc1XeNm7L4p6I
w7ruEf0p8bsbB32/HnieH8ORi4NlRtUYFElIeG7ME8uQpxBJRAGtkKizQfswpyj5oNzt8qOX3owJ
AvB9orJ5wjGPsFKw01Bkuvmxkb+ULxQrhDHzT3dSvMPsPlRNODCmpDfem9Pft0OABnFbSdMRZbkB
f0qScvWUYGB41rOR3MDsJd1ZpOelDizxJsanjfUCSkjDNCNH8Mv+RKzSgZzGbV2zFwvVN38BI3jQ
NFHbHViYTAVLFsU/kFSdRcsNO9AC6yPJcnZskTp55jByG5/VDokn3TN/IrRvOUd6HO6VT1676ZFL
JemTzSO0R2aNk7xWOe1PSvFQwpkt21Pwzqb1t5d20E5E16hOzylia2c3e4ctk2bfK2g/30FE+Hpn
CNh5XBnGiXO75Dj1G53VCOm/bAFkO7NLkLQjkQSB8poFdb1n2UzWPdsScXo8vHQE+mHfipPOpdZw
zMJh/GLBw4HExj1bd8wIdgELKs0fZh4IsQO7QhmCtQtsNdLGE96S3SqYMDQw09mwDok8KMteBTpP
gla5Z3ZkGbbibK4HgByGW6nvYzIuAstPMGKztnflO2uGLcWdEYlWsU02b2IxE4yIHExRokZqeWTS
iDwVohXb53zkbYTL4ReCEAIU551iHXn7FEnqZvLl0q/QrFV+o90Sxqbs2rvojMnNg0T1SRv4Mr6V
sw+wjJeMIckZu0WdqVHvYHAsD9h+IxmYVj5VJRhz0IxfPY3DDktOPstdbb4oaMmszy3f41KkIEVE
CCnXAX8HAuG8AB0WrP5E+up0ZM+Ap5XGrwc0AVAyZGI8vfNFkL8DG6VYp17djm+UJ8CfKItK39pk
BuOA6u+I0gIwmcO5B2GKych7f1Q0d+/OXoWc1DTrnacSPCwvAxXq7OZkdOPMYG6vlb6GLRKWnXN5
AmzXrcNp6jsdlXBOhmTLm9Utc5xCo3OyTMAmIxdBVaDkXKSaRa1t3mftbJy0qTFOXqchI8sRUdVm
dcSw9pGP2CiqcdFPhcKaUrviqMoUolvB1JLZfR0qfSFPseqIUzLFSbWTus5OkobqC5UgPnsAZ72t
ydPSF7dtZit7bWVGBmk+S1uWfhIPDsaKmcg1mkYo0qfOdCmkEr3htIqbk7Nav/sq+SVjDpnW4HRO
1yqanDAnr0kStz4WiKZ3cvTKsHC0x9k1mr29ffLn47FtL/u4cG9/ftUXRkWSoz7+/K2qiuUwg9zU
my2o1ufxVA32eJJdxpBN4pLpyESLf/2jJytCzJ/XY+p0p0lvXV/r2Li92XanpEj/+Y8xRJbVcJTI
pSPdUB/+/Ybczr/cxZ5Co64hgbZ/erGU5e7fr39+EgPLr6qr4zKgoswcCxXjz4+l2vCj0rR5VNfr
WelQdipFvwSzOfe4nxz2SIbePxhj8x936yooQvuuGEtkdvz48wh//+D2aZSd/OXfv2yL+Ch6arBx
AOvpHZSQP9/880++zUzxczs/P/780mq7V0+FSZwN3EpJpXbUlZx07TawP//I7eV/+d3PH35+p0/p
wcjtLDIceamcUtvXIumQunRtKHMKuTRRiADdS6/qwy7vUicY4Tf0ZJCBKizL121U5t5lyl07tEqn
iQalfZYgMytiMcvd4O0cZKCev4dS7an84s/EKkoygu7UxN4Yys6CGFnRtOVAaLkjEBCIOrmtFYQy
hrlS+m1GunQA82zdnJR8wNnkoOPvVMZumdydssi7duRAFqrlT3XZomleKInKm37e3ISuWQSDcNeD
N7uf1fDYWwCCVq/VTypUSEa5rmaV3Cdul0eW3kKEAJKYvX2/6Npdpy5NZJgIXzsZ78aZ9GRBcxhZ
vd3sPAxalATgc82yN9IyDzOTI60R08OArrIFtXKLMr621XS0xFHNNAMSru+CeJ5gDV1qLc8Sh6GU
4FCtGXqY+8JqZqSTZT/U4xj0U41gz7kUidZTkXe/50nhgE5Ig2zQtqSFTM+VAraeQwjvoePDKqSB
llMVKrAya9kO+86tGFThBlKAj3qqsW8lipBKo8KomuylUccjevrMlhC0OfVz4zjZUVvRIDWgzC4A
oS2LGJpo+hANg9Z30gR5fTE8aod6JttUPZtMag5EhaNt/sAfOCHNFCj+jV1qpG/dEisUlmniO1Nj
RmWTf3ogQJZWWIfZUDi8SpLHtIaAmQCr7Bg+agXbUbNVomnLEyxNU32tOv1R36ourBBHFwgRqRcO
WgflkXc7e5JdIxQnUlP53kzcsaIUiAIV9zKNs3WjcnY5U3qq52QlsUfs2abFuzOSjarWp5d71iWZ
OOAqC6NpmyWvmk1liI55Oir6cp5SMQedWtdnzxAYJdQeOZvVBKW2pfdaE4eJrMsrdjDZSHEZemFc
a729X+WEQgqiFwvKetYc663TDaQEQonaKWvYQG7QuVGpJ8m9rG8Hw/Zesw1CtEJPGu65mutjnjXj
cWqtXRG3zdlS+qvjWPJQdOOHnVjaXsoOrQqb1+8U537SMs69bMmCMnGzbRFR52SOAM1xftftKner
xNuWm+bvTiGdSypjP9rkI4qoa9/NHMQM1VAfp0w9p45mHSVK2nxdKpRKEvNePr0XmQILtI7FPtc4
fxfzt5M48iB7jH3YPm4MUegno1hPSVOS/S/xL8uwsXMU8jqIJImWp6pz9sLUvEvfdhf8NOMZ38q5
jLVvYxkw0LQAZxwBcA0IkkbrbFlaHim50Nmu4Vhp3UldH0Yb8+ww9PqpRhyBze/oCgcVm75QJLV5
6felPZxwSE2+Glu/1aqpoqqxo1grOQn64Vn29Ye0SyxtkxatRnmzrXScup4aWkqpX5x0+XSLNgv0
LA3dFMubxKLSaUM0k3+b3kExtIPMWizNNlab2kPr0a8yO+ecI94osmCNMXtLquJNtIgMxOlwwHaW
c1Qm8i1Lb9S9njinqhUcLE68BMWUdj6m4aOmKutRGvVyb6bpIW+tM0uk+ixj/erWiNfHZn7WKuq4
CZubLWHW5ABsmPbv5jAfTHdUzmuGTEPZDJLtvCZ7wx2eF7Wcj4ZqXDqmBsgR9XeSev4yGX8sSX2D
40qCCZAVadpyM8PvyiSnEMqs9dYyjdfe0waQjzU79plBTtgARPXLSE2ICctuC/RmvZiPjWajG0xh
kZU9RlgjaAxsOmpnPy74X09LYsooi73UX/S6Pq0kMnbZXKasNe6nLn+KNa/bE4yLo54/20mj3oxx
e/GS1Tjr8Fl2kelP4yIgdZBiDb2inaXzMS/e73mZskMls+8lrXZI1NPnJkiwnB4b90PJVnHx2uYa
d0sZ5ZiOcQ+ov8pNIqHG8Flu21/Uts0uhZa+1LagzoPJWErtqikrYdMVcq8UThpqVfvCKvXbTmmv
djVSngtJ3uxZZZgNCixgYj2aSh+Wq2WHWEr/5HN8yQfdQE5blf7aknY2MhsvJdVuWUC7dCY0kFto
9nmKxdOY68MxwaED8bBBJHiHkz7PrlnR7U2n+h4cDX+A9hVjUscEKuVxMLIitGz9dawSGaamNUdS
tPa+csSxsxaOWlO395akPHJ6c1+p5YsmDDQaw3KvOAmkmCHWsHKrwGuaGuOjN1702SC3JbRMptD3
UtWni95Wd1Ku73Mz3vbVAEZQzMZhVcXFzNokGrNUgEHLRxPU8DZ3fAaviRS9ynbVmDiBY1s1UOeC
xEUxcEbr8VGfRUlpofSn0cKQNNiACt2ol0/Yf27lMl8UUdwoue2FzlrhgiCh79qu40RFO6/lICi5
Uv+u8yYscyskfzd/xSreZxb7Q21qQOWOe8zI0A9VgqzDTqeLsngPGjbkpO49KBO3RsAdKM2QH1ox
PHu2RmhXQBU1m2JrTdyvbCXbbNwJqYwNTtXrydFWgTSL2rGOowwXb1/MFIeaQGoypihNmxFszu3Y
M6o2RabToDLPxRXX41zU3xj3dxNj8atd37peuH6SxTXVDc9v43hZVy+7Lumta1VoG6b3xZwRsy5U
A/p5WfPz2PXzpVdmFd3w78SyScyTfnxJlQdpoUcvvKHbx7n4nS1m/OjBLKlNNtFOwHWvSSK+ksGJ
I+VoWO2ha6Fu9XEGBlibY1eR0hdadU77yry3iuFLG0XU66QbnQsI3rvrWxYjxOhwCbfLwjb+cIYh
NJN1DC1NQDdrMUfQWtxo83UxsvQytVCobm7speZBEDoUOZThY2NR8Bap4c9Nk2KVdN77zDtKfXrn
wHmwXb3YNVtHiTaS7NOwjWPr0nrledbWEbf5hjGpzePsZc0xRwe3lDMPqWPwtQDoDc+EHhwM/M92
F/bdxcr09dbJpu5KYwJg/YWEBYTATcUQanN7a2ijfSk8qNcZI06R5jhJ8zUmNhWfbhPnlz6eUAfl
RWTbFpDrbNHhQarNQTpBqgfUSNZZm5Vh7yzaq2EXt+sk7atW9i/Y1jknXdSbOYZ0XSfkzAvg3lJ7
d4XNVNIoAlWTbuzodQDPqco2sLV7ELOxrAYKiq6iTUB9rc0hBwEfwers1grLZDjlQnQvA7LFfQu/
TneHB9vugS/MlikrSeiECkvfaTXQcG/WmPeaxzGfKIctDHc4uo7ZpOtH0/Puhk7NDlM+bHliDXLm
DOKJ0rSNBmzYyIF5WbnlGJaF9bF4yN1Ssz9LTMaAltpHb3a3VWN4KKDW0d82j10sIcUjg2vZ5qbJ
JSVVqn1tz8veHHsLPzZphEJkKqc+kA04SJybHw25b2hU6p+qr+HsVVkhCenTc9YdHI9N2uoJYcxg
gcfQtaWctGMsKtc3mgq/G2GyljgtDBevbDw8GWrpXjsBstvozaHJNhsCgs9as7TzHK83qiq0g05z
iAP1tCHXLStAul4k6n42V+SMCMIoqE9a0Rf3U+blUTpBrhebLbJpnAz9/GJc1LiItErYoGZZ7HvW
fLQl9iPXmSj66IZwKkuRcl4VYFJxsTO11SA9iVyjXLB+L8mLawn0pkWNd6zR3pK30sGCn5PUB7az
FpfBA07pZM2Zp6vxzeIUm18A+iS2ymdVBRexTU27a13MsCapzc5MqjWcBxenvEEvCNNJ9sgA86iN
1/qQjs0ZH+OfbnGyk7c2GcjJ8DHZ7XFV6gHIoZT7tdFOcY9y23OG+tQDo9UJD6u6ye1oMLnDSnxW
VwpDSwWvdlVkZAvaDCVXrT0ddN4UJVs4eoVHzpL3x35Bjk4VAeSUofof1/G04n8ZxhtFF8nVVfNb
3ZTKE+Wuwdn5tfZD55vDWdgZiI0L1zgpD03tHOOaQsGZYDXVmOO7HGHRa+eGYiioC+NLFqmNrjlT
d7lZ1dAOK/qt8U3E8wuwg0X55BLlrOHQOH2HgcJrL/FkSAiJ8lhQ3J+ctie2dOlpgOlXejWOiq4Q
eCKZTizNkbJW9W6U1laFquK0DAbCyQTOcCJ1rkuUoZqB+0ST1dGpRuPOlOIogEdEEmfXdFGQtntd
d8P6JJzmxhrklkrsdEfSbVv5reMsOLta9jZnHKtqym5ktbChSWGxD831vtea/YDsddAIo4ud2Ls2
MV3e0L83hjTCcek/VGn1kIoZW7Rtgf7WNy1Tn9McqnAV0PKuJ2Pk/1D98bKsENTdR5p1WmjMCSQl
WvOhRf6fdrAfaSoou6riZs6MR8WRIlK9xYH3WHfup0yQXy9pi1RDsSuSh74M+/S+XJeXdV2wkHkA
wFNT3dTD8Lym9UEpk+SxtF4HIb7m3ENEm1JKtsAcAbfb7nSwW31QT8Nc4Q5BQaI1M3oF9yTc4pr2
F0NTP/qVlgyV4Z0dug3sPMt20d6Kh8GrxH2hyj+GxEbiWrhCROZZu8EpikcrK99s+dI2jfV7NR/r
rLiv5r47TvUKDZTPG+kMEzR4wK2FeZ05kELQqG/ReeIwenB59K0RnPSrF9FBqQBZRNFI/5Zfygqz
oNkyFAveMwUNX6gVrwQssZ/yGKVkTXxvRfaVNeXv1kk6UN3urtfi6VKjpRScqs7q/vYGVQvtrTVI
Nq4vvyZXm2/USQm9ikGib0UTdUaMDiDsy0y/03pxcIqKmkaO+5oI7k/afBEiMY56YpDwp9e1agRY
ggN10a6Hme4a/rws2A4mGkdk9rHSN8xlMybKHhBjGVsA8akLUrmSTOntLR5fqIuOvZt25lvteX+M
Smn2+TR81jYzrmdxGy2rfWuUGoh07uwHhazIobZrXaw0poIbcKo7LPoIxmeTTiAevi1mne1jpsEw
O2g9CguoQKQ6ARurgFIs8Y3w2t8ZNOU4Vt9WLBMU8nhQewTMRJrYU38pFXIiLVmXcCnhkTPIOMW0
YWn6z1rDBRW7+2XommNvNoRXk1IuFunrNAxvs1jX29K68yqcxsWklBE9P2q0izRVUhQy5gEs3eMa
Sjncj0Wf7lM5TLuf7mX/++/t0/7SIuyraRcaVKT/6J/2r5f/56mp+O8/ts/8+5f/8ZdX1392bvtv
3xX9abYuacN/fdNfrky/sn/c3dbc7S8v/p9Ob/+5Ddv/9I//s0ZvDsfzf9fnzW/q+s/XmH1Nf+kP
9/eP/aPTm6P9bWvyRs823bANnc5q/+ufzd4c42+Objmqajg0dXM82/vPzd5UkAHDsQ1TdxzDNP/V
7M1U/+a5tOByDctyNNq9af8/zd5ch2Zzf+315hiGp6s6Td8cOr7p6l97vdEYh65yTSZAHlUOWpK8
Kemoihw21VpDW43j26h8F73x4KoC/0xD0lxPs+cXORG+dku6iSgDeZtbv7aNeYvP+skl+p2Suo3P
ovuep/IiXHOA9rdvCCq4KrNjqSr1zsnFVsJv2vwE84vDoYeXwYzqBZ6ntmMA6vU58yaM3Np6o6XK
fespmd8azq9hLp7ponFfUmju1EReKVvJu+4AQGI5BnqLda9zQJc1brKvqouU+9jQftH2CdK+2ej7
55hWSUibzXtveRA0HOpRMyhr/dSv6Xfa2ze2lX9O0rsd7PQq+/gyj/WJNms3hQZJ1Y5YGqbJVv1W
9G9r2j6lMRaVuHsfQOYWdabRxDgFVey8mEZ6NznFt+i5edtq38om+26SkU5oJGQ+TWHuyY7PvaVd
dDJmjCvcc+L0b2azdVrZG5Ue0TkszGV9M3p9SJPEyLVM4k7+Voo4SjSJYmgdVCrD30aXh31P6agy
bPHQkFnykTy22p3wAPtGqGmHvjagzVcKdagym1k1i4ML/VSkFeGv4x5KAdum5uVBNesgoVqfU9ul
DZx7NNGXxc74Ffd8jk5dLS4bxW9kRaeVyvLTGMwdaIKVoiArs9cPzSZnMPt2X6SExWKmCKUc9UVh
3q9OuTKd+mG7cG7GUPPbbMeD8ttE5bswDm1pjGE308hr0hecyDOu+6a8HxI6dHQbFIwjxN6shC0C
egs4SYp5N5ikIdkgb6ba63bGWqO774fAaOEF6dryXAwejQycyQU1qL8HY/Wowmuy7eQmo/Pdjv9F
oztYVLsD1FvjvPajK85emQBdKNpu7L2nnGY1qEKvidHshnL2nXQCBlDz3E8r5BXm6Lp0KljuFKF9
6f2XBvb4oA9xoJUeMv6pVdFhBJ1nx/CdJ3NVi30PgA3cf5Juj3xg4F4lgJuIUToT8382S+x5qFZS
Ea4dkO+qfreOAPMCAKsEe6ZXvaduTl6ztbwpMuYXPUqlWvcig3fWteS+G+uMhmpxiVZho0bQzrjt
PslNEK24nY96iXKCbhVtLWDv9QdvpONA8qDKidzOc270hlZI7tYIpfT+xMCDWfXQ6kao1UtUmuq3
HaMnWfVt48H+lemc0JTPupmX4nv2Ckh3nVHp9eYVGDgtG7qgFewEFcwaRDm2sKihiQjMHrUrS8QR
0OJVxVwBeTTAv8mb1gxwVY0N9NWhC+iH/k3mNCZSjhXsHrZWtpjCpvNdNera6hIbLIfMeHK8HvtG
WxwSbT2txWfRJfsts9Y7xppOJN+qlnybvYb/aG+u2VO2znut0O7cNIUadtg0vWjhtStk+0117MxZ
4UV8Hg1g5zLl77abfxoaLRmIjYjpu/it7tPlMDGFjuk86T1Ms2tOcEdgJq2X4TunM0lAF6kRdu9H
JoCAzoIwp4J5cwq+13Y6/PfTHKXDcnGJnoXtgMq2d6DhTOzg0j+AbkZbm6xPhUAGcdyhUSOw1A4C
DiCKUh8slK2dutNVY9eqKQKQUnuYKORQw3fToRpyBHSthBPtyew8fduzU0vvvMy5mXOCZdP3v/TG
+9ZpnUl3O/T6aTcHYJG7pgAlaEzl7A7KHI2JcVek66lPDZSYHQ/kpS/DQDgqtkZbizQumcTLUk8N
WpYBxsUbzT3oYM1hUFwNBmJn0V8tic9qRlcRb0vfzTGcR8B+d8WlohVNAOH8TeEc+6lSN3ifrRup
MIPCROBZJ6RZcAEOBnf3WZ2sQ+NqwDQU7le16uWumfKt88kEEuw0hLdK0mIxmcIkRUQm49H050KE
ZMpk1nSE8qXp3WkGoj7jVqmYCiWuQRLjr0J3/ERDBZC2+W+4u0f667SINN5gHKrd6hTrvvm/7J1H
d9xIt2X/Sq8eN2rBBALA4E2Ylpn0ogw1waJEFQLe21/fO0C9osTve1X9eto9wQKQzCRsmHvP2bdq
gkM9V9+q1OScW/dxoPPdSPJtxAL9GUwbElrB46Lbkqi170l5J9so6B68TH0wm56k2fSxkei84bHR
WMjozksxHvGUIwrpUkxkSYNbXR5GMQKMa3HwVV55G6M19HNUf2khYDg5PrZZ3WG5iluyGBxoabTh
ZmjrgsEpcpjEjb85Q3U7zd2z1xd/KpEfkqV/KolXXlhW9mIavIu505FBt0lECNvdxQM4j5YAtB8Y
4CVNda6ToMaZFB7cCU0zrf0ckoCKmFOHtrxZRu96HE2kTjosHA5otlS468GZMjiiwV/MH6bsmPEy
Z1fZfL84OKiWon6Ke4wTVURnZFgpTflECAX+JfakoWnonLIbgIucV+EzvkhyLA3p56Yi/IGbJp7o
J1NeNtP84aJU38A2/NqFNtZQgQNaRs9CCCh21ZU7PhFjyLZNA+gvtLDpNhN+kVHS2ASkZ4Keb3tw
FvdWWxwj4HzbBvUYk0NN+LNQUBHJuBg947EdFpoKP8LL0dv3g7a09dO0X3QDKSe0VUNLT2wS5dlk
w7meQoQhycJ4n5MgMkSbDHnwMJOQzSyYedzXDD4aSW4syro75OWB7cKII9Ojr4QZ6GTgWIhpEI3I
eFzm7suULulpKnuxKRoaW1fcQ1uCsGiqfdDTUyoHAxrEizRh2GC41QeUPe1GBfhnrZDWDSWNImF4
BVEqKg11o4cucWVfEzI1LjzbupkX88v65AROiQo9gHVpzBjIDbnzJuA9PV3cXhQIadNFNMgi29tx
CD/HSX7MhAut5ybwnJQHCcalO3nddlLhnb2MijQ9ASoFeC6xKrRsxA2buPjhj6TNYldWeDrD5653
3d1AdEr12EVgGdbepxyAKNZkhlkyJVCKPq7skEaRnNp3lnjgkhdHW8ru3CHbeF3Uc9mdm3HAXDQT
SWsaJrNDcHLIkfldZaGf859ULeklIvCrbb4OjsdTQyJpN5bZ58yctspo9a89uMp7jjw32ftVZcMz
aRbrFLUsXrfNdiGANySklpAFnFSZ3SYJoJBeS0v8nkzf7LQnq8jbU+ntOx+Gatxj6VtVEG5v/iqK
eFNGhFBQ2/4kcbfCRj15hteCbegQms/jgtzJVuc092+FnN19qoUqgd8EF01iQRZAwxjYjb83YCb7
o31cQN5O8K2sHGiTGUvkZimcLiFqOB9J2qMHtOEFi84BSfyX/AU22ke3wQpIEogP6pRHrosbkj91
pKNlFu5oSJE1ijLSrRFvUgg/Ajan3zd4dYubOe2AMdsgjuRsRVeeBK3Tq570ZwhUJm+jq7DTOCgb
BrJyJOToXp4ChD9KiglHQXfRFMWH0P0hpyL80C4OA7Bg+F6WzXClCHZdLfeZkjdVDX3ZyXyM/lb0
UaqvlR/JkxMil4uG7DLrkgzyJg+M35rTqRtC5FbraurZDHFk9ue6FVcZHoneQ92x4AjK5XhKrAaP
n17LPEAuXnT2pFedE/IW+8n2ngpjYXrPw4o+Tn7xTLgdpW05p1GlzkmaTgA46a9te4rsnSzUyyqh
MuMJwcfrqkjFhhAqY8eQ/2M0lX2yjJD4VaaCcz628ZZhjta0+suhzO2rusSV1iQCCRh5q3XLHmOm
U0EkC8ja+NIHPzPO66LVf/y6OVafnDgM95I0ECJ4UIBl3o3nLoAzZ48VyCtPDufcHJgbegwC0iIe
r2SoPOKmrsB1BHJ4MUkq+IF7rvNCvq6FovG2ojOci3Xf+id9HZ6KFhypTMRu3ePoL8mi4OVtKjBm
rXltOcDWxmT4UXGw1WQ2T2kTYh11TXkzhiEc56AfzmNN1mI2jKtkYRS+iPFD3JFR7nL3XIw2ZBQH
dXLt9daj0WI5t0sJ+09vuouCuauqnQfXc1ORKHzM4sS6ahfcCOOQYX3VIWuSEhFiSGf8Wi0gXicv
vU9dGylnOj3lvZd/qvqA3EbBACEtXIbnKGydnqutPPn4S3zhZyDmVza7pWfjv5HZiQVIx3ek5GHx
A4dowq9k9iww7EWUTX/sUDoc7HCn56pxOiPqLvzHvmFU45hMS4YZ40JM7/V/8/+F5ZOU8k3PMd9F
C4JZ2HPQVf2x9aaP7lLfNB6DSSZ7pHFfGOzbLXjYHthBaC2Hv//fhF7+9dQ9aUkbeYUZ+O/+NYN/
Q8RL0R+zmXminjC2ffA4ZTN4JUGaUphHos/RZv2vP6NLPy/5Kx7/r7jWu83/J2NfjsVd/uUG6Tjc
b0UOPujaA/9j+5yW3fOvhQ5+fvFn+CuQfwgiS3SWAfEqIX1+82etA1jEf5hS+I5wA+HZ0v2l1oH7
RyCE6RN/sy1Px7/ewl/2H8J3bUlkLLCkSSbuvxP+IqL27o0yic25tmlalrQIg7nWu1oHgYliLQxr
45wYwMwrFVa7gk5505OW3UwoOdpIEeclFuu7IRnYGU/R1H5ZcuOOB9HDuWmSA2MSJkBL7+0BNo91
xGI1Z4KxUTTeRfApvBhAAc1x2Pj4ShnfzE6xbA2RZfsSV6GyEv8wBS6Uf2IDVZk/tLL/4iztITKR
PaGEulFTcahrn+kIeWyzXNxLB5x/KPtwk1nBk9l4MILKj8my3Ixi+u5XBUY24MF9PkPUn08MfY9B
Wly5qYWGTnnXaUCA3bTTh7Jj+J+QsVmORYVutzbbh5RSC0BJYtD8vaJTd8sNQP5dZk/uFQOTqiVT
wxyD+bbBfCHLsLlO57jcFxWRiba/6yf6KTtrL4fJb7C9/Tkq/jjOGK52QnzsR4GLL/2EgIOpqsM5
u5AEYPTfL2WEPKGvcXdF9vfFwgrbMStOa/uhzlI8Je6HbkRf7lSdBk4GW78xvnbu8FjVxXO3HQaA
ne2cXFpJA/XMIXWZImA3puajxfxia47bbrHiC7cne4kUkVinvDY87HrW9MlE6DCUdX9hjPm1m3O6
KVcBaWgBPnS4ow8qsePhzSYmd0zNS5lUD10xHf3FRtjbp1dLQuvvg7Fnchc/1zOJKBCzYMz89KXM
7tLIvXWj/oPoo73Ucb1Uz7P7OCaXbJtbcu4JGCIsqokBYS9NQeu507cmT68MJrsXNVVH9sHykMUP
lfxuTvKaHnk8dVyEuSqnh3kqjsk8pLsA6Vd8NtDqbKo+fHSn5U5xr+0wLg8jOETXBKPkT7V3aQnS
sogNd401IwnI1Ecyi/5RNd01hPLqTHDpsSRyu1NZj9vZTfeDx8zcbdt9y81kLkOqYk6szzlw9K10
iB1EfnolyzrZWw3glem+VUWG+ZKOdrCQuHohvPuh+JL71ZdUAR8tzE/CSz9XKej8dBCw5T3rU1oU
3+fh2gyKaztPoVf4jC4FvhbC7P3FPOFZKT+Uo3xYcv+yVAK5bMXQPDK3rUQz50ThnXTbG7u48ZiB
gu13HxYPBEFdHt0FQLzrNP3O7ADelem5m0Yoe51DCOKvBWoeiKgFp5j7UQDNJ4UGk43zl8BvW+bE
u9DvfvQp6uXUR3mwZDhq5jr/iAgLQMkgdx0ZPWsRT7UTMEVHsEFERhXbCjNygQ0o6wZxjEwDnarp
vNRDk2wL8sFBg1/EZZbZmBC5HOQfp9ELl9e1t32UYmBg9kq9XdG3byTdlbarG2MoPf6Xnx+Slefp
0aDcXrytkwd0gdsSNf8Fovv6jZz8sajMDk+t6E/T2FlHHszXLRIBHfG+OJm3jl1CEJtCyd3JPe+i
cAkRiFYNgKvj7wxgUMD0Zt0c2wjm15ypY14ozPhhcFSoBjIM1kxLqqDsTtGCnH5dG53qbp5Ta/+2
a92fNDYG79jbv/09Mbqf35zpS7aLm+P9LIkk2j5uh8pZkHp69qFBmA8kS+8z9WL9k3VRRKF7ibfk
bc/bXyEn5VtxiSfQFNbrN19/qVt/b/2pIU4eomBo9n7D0+0O5Ye2d0MiL7F4HHPjPCPjGtPkufKJ
udtgWyLfeRrLj+HSQzmpY/9Ql159Z1HOBU/CJM75MBz6ukvO41A+jvPcXPe2so/SKm5WS0Lf1dia
qyK+TIh3oSq1VbQ8T2p4iDF22ouGbhsVGQMiiVOd3Cx5KK6mGSFMbJS7YkBpEXqLsbWXzD81nl3j
Lio/IvseN4z2royq6nFlVd6OgfCuU925X75MFrkZfwYfHS5fGodwqWs8LY5vYq5rlsM0Jd1NmbaX
qW2WJ2ovPNdk+o9Ggf0sn8tvYgJG2iHeOSr07KRzQmxOHjB4MvC7yvApUeJHT8DrfxSqbx+kGZZ3
9gB5yB92ntH1j4z54tNSFnd9SNBVTl35WU7pLp/VQ56ocG+0stlVSia71jOxe6nlkEa1f0oDOtyW
3Kh66aupubHVfcPTtR/zACDJXOsp95xs54Ikchh1WDuBpm5oSS6GKI/Ic9TqQI2YM+E6qPQuBGuF
xqM4rts+cTNnCC4nlCT5cdC06XWxxOHtMMDvYjSBvCc2vfSi69px2RH7JQI7QO0QBFJABnkDiOzk
JFfrTuo76En7WG7dKQCpZk/laV2ElQ6NB/phfNueK9NGhj0f1FQCiLOnpjqti44GeKhOPKHNSbZz
fZoQ9EoDQ3/1l+nkzV2y7nvb9Jbqk1FMxs70+I3VVzIX9O7QasddzFjhaCHzIdsHVGv9VFQl2Rfb
gbvA/AhfF/GrqpjJ7vVZfVoXJDnRma+rvutXJ9Kan8k44UJH13ZyGRXYYiguXyMGOmyA24AbswYQ
9MJSY74JI7QnuS+HjGgX8ZLXVWUFzWndNkYx7DBafUfRh+dGolmB0I/XR1+GLCwyc5PN3nwcF3+z
enHKecTmngwuwc+VTK4bR6VX3SrHkC2JX+m7rpKFkjA2SKd5+XmD17vcGzVkc71Y19Z92Zz+cGfK
RwT5BIYTtdPrYn0Q3jbXtaWmblVXTQrECffdKIefi1hvrvuwizB6CRsiULmsP673HmENsLR11WLc
kF1ERvslJLgMz8escGpAoas6DFZA/9KoIGOyXkd9yRa96Ai77foihC/21771esN2tAjcdsdQG37e
FobJJX7bXNfWfYt8qsuku/Q7zctfr+n6uK1rad4gaQp99KFvJie99vYMrh+sT56XiUuTF+swGCas
/Sjzb9OiXPar52pdrO4uanPgXVu30a1XtE/1j1F7nZZc37vXd3T1Oq2rcdHRtKUwl/66cV5k+Mhg
/npT3+6hg6M0Gb3+uN6bYX1nX9/c13U3qb57KJt36415u0XrbXu3zysCZFIZeJy3t1VqnLxc7936
Nq+f2AYB8FqZn6zM/M+Xt2m5Aut2m3i8dzGuAF1s7iIuMnJu6yuzvkqkWH6+X2/7rMg6eK0NeCgq
m1OL/YUCARvXa6dDa43NSTQGzYH+7PUP9D6S0ARR3B6XB+m0k2mo9uT9tfZun9EADTQYu4M90M5G
zB3x3stiADhqaTC7Lwd7bTgGZjrrWhEoa7cEzdf1FlIEgvdfe+3WzVyEtGnrdhUX8tgmZNT0K7i+
kmWrFMDbyKKldOEA9emAU9jyaU5f29mbYKyT1zYXi4ZzgTUk3KyvpGwFc7A2U7v1Fst8ZMi3fqly
rPsiyQGp6rezqKVMMaXztq6LUFtIcAmhmU77lBmIfisDV/Dt9U7/st36Eo9yBpR+LnTBgNc7rG9z
pRtuc92ZD51xSLsEQ+l/Ns+rDXPdXNfWxdpur/vQ41KPog6Ob81lFi6E3daW83WV338qgoh0RNoK
cFV0Mrk+GTmTljz66ylMzqRPbP3Mjhrk8fovJovx0XFdXT9iHPbzu+tmZJseeHFpfBuqSqlvYZfm
VKTjlAaLU1rX3hb/bl+BIIkXWH/ldbHWUlhX3/35xFyFoJ/6c92frd8LIxOzjBNTb0tf0befeffd
d79HxpG6Ni3hZ9R4P/+xmXnP3ojYef3bEtuxbMtqazXdizXq7qiweH1ERAe0LoaW3upt35jol802
jb3Z2N5hInqYG31+cKS+F+s3oplgMJpJfmb98r/7mfWDX76DCHHnJs5VoU9eNc5nS9lAT/X/fv25
178ly1xyx7kayDKhd+nP14XUx/v66UA21Mx5UAy4u2gfR56vykJWS+9W46mQ1Qx8tSya46BTA1Kn
BmIFvwPTygHTSnWy9GJaO/fKQYp+0ZVWelo+IMPGeJ/QVtfreEFJDiYK8y+NKfA96DdiRiREomO8
qoeoPIU64dHk+ACuZoOYJ41Mcer+WqyblE6h5V13JkGOUFvB8Yj1q/66WJvtdZXUNY+QP3f3AoEu
1M3+JRdVs+O4Gbzrhafbj3VTrD1CUnz0PSe/mJngwfmg5UE/XnDZwEzoM1h3rSe0LiLSH4chzw4d
mufq2GpjrtKjhFh3jX6AizvQXWCkxxYGHQNTPd0HooTBWT4hd1Y+4ooLpUcps+5E17W2y9Wp50HU
DaibmU/uuAg0Jy4NsV6sa5Y74N9rid3qpnfSf7quNVJskFcux143zrFu2tPR5hG0dIu9bo8iI6hk
QynoXPT7sR5eeXo4hShS0EqGX7oBc9zG0IPFRTc3r2umG52UcTHmzmLtEn2evrbwrms1J7Ynz3ud
1K6CUgKhH6/ueuLrQpKJ2RahiwlLDyryQqu2TT2gKJnLmyRwKRbi9yFlLFYbNPRZRQSQoksjRGtX
v40zJVQo1zft1wcnwKB8ctGU0Tbp1bCzeSxEeFVjkLpcdK0Wk3gWoVy92uuOurDN+VD0CX4pRmOj
7svXNe4R/cLbTnMAT9U3lFJJV8PxX4vcT7zD0npk8bQRWS9c/QR1EQVYupaypBUVyvaTAaxA/4tB
DynWtbcF1l++YLWfe5Lvu/U3srXvWlfllHPhBfZPpxncYyeYjJ3DIeqPinqCrh6DrwtcyDxqrto6
STYdcT9zg9cPjNJhctDVz6G+NevT5gc5Ovx12y0Eq6pzem6u82wP9rnII1Ad68O3LmJihCalKqI/
CfbVO5swJz8NsoP8eXyJVWY6BdE4nUxTAEd626bYHV7Myt+G2pWf4N4/lf6A/8yivpTOYrI3jmMO
zi2+F0U9nMJgxrkfslg3/2UfeB0jIJecj1eDXZS39ZAjwQobsLf2jnENgaIBYUcqwv2C2W2De/MD
FufkFJsh6m0ytGSTy+LgFXkIOjqv97O5xLsG7fadlT/MJlhhEWhPdf2hohDsOZnKx0WE4bGNKWzS
OfLJtmZ1NdZAW8vFvOupg3qVQUIL/WuG28l1P0N4mSx0DQlMADtSu9HCZBYjpsp85y4gmvuJwgzp
ZTpU2h3nPSC11lGYDo2J6Z2wWcLkSIbw2ITLfUp9wWPdet25wjo7ODLEZKlHC6O7jyMSxIs0rnuP
6cfcJvVRYkzfGCOCxWBqnUvRZjd4DI2dEZDLETNPNMK4/rLr+2MQxTDma6RTEdymhGJvhILnz6MT
oNf3xnlTkLMCODGVexurFoSg8ZbIFgiUxKnP61qf1j9aJx/2bt1WV45aB7k5ZY+MSSGhq2FsV5RR
qnuEygUlKU8FKWyIUyGu20zENxgICHwyG98jsVsyvEmmIwDfZSo6Fk1zs1BtguZsfHT6GP2yneUb
RK5ICQtzPETZmN+mM1WV7EaHQaJ26yZmDR5ggkYTYcjzC6APVT8g6YYBUZVxieHKv3aKpth7NR45
RWxGQKogVHjvVsZjFjjdwSdRbeFSvM2d/rsbl2e0rZiaZnXoNXEDqzL6jU7lW2cKdiIcXkoL4inC
fn/BolSHzqNb5NN1CEzgKNyZug622tUJhuypJz9cqQWiV99/LTUdARc7Vlwi63NifpMtQdxieKmi
ENwecj3cc8dlipeNI/vrgtz4ReDAKW8wPl4tWQJd3moOTq26fdg6MEDcybxvBZ0ldmttjoKJjeh7
79NTbFINZ+/Ig2dkEgeC4Jupnt2Da9g7YYA381w8UaU5O/s0L5eraI6oHcrQf+/M+XhZLfYMchq3
+Ri/DNmxG7oLhyEsZZOTH+jaFDX/iHGaFsqoVsG68/Ly2nEMMIk1/7hyHQP6tqVuJqOaGct6LsHo
EpldTzIj9usfnavHm45Cgs4EE5dQCdm4pbO3I3rzzoRnPuWH2Om6Y1RYh9ANgq1TZlSAjLFooNPD
Cm1joWv929DMz4EhU5hG3dHMqvwyTetv1USypLTwSP3/7N3/UYnywPYp6v1flyi/Kvu4jZ+L31J3
JMD0t/6zRrn/B4k7O0BP4QtMnfJNuR6QuRM+knE7sHQKzkZU/rNMueP8Ydq+DTmBAg4IsIO3MuU2
Pxgwbgs8eFGo3v97ynXL1LnuX3LhGLlpGhxhuZ5rCc+1SRL+mguP52bsy9hqLgsXu1ys2uDgN/Nj
vaQoXBHDSiYzu0KlwWFuAJjRT+Mg8qtNPWxNVS/Xiio+s6cIxPI4+pbLSKO+npAX3Tdh/tFKsm1Q
jNa2FD6ulqxrt2BS4FuhJoGkrS5zi4CE6A51X6LCsZunTNRQBBp72MSVAdKkIRXRfPZv0UumB69p
h4s2hwtZfslkvOwLwoebAi9gMhgBtc0RD1M18moJRqQjNAl+lbfbtEai7PfmAZ9ccBE0HESdP9ck
9o5SNI9N3SKBAZawAYYRbAaBl11Y9iHSRUDrxt9ahdH/6JAIX/YRbHFq8+48opBZBaUpyUl7kZ15
rnKtHK7mE21Ovp/rAN3DVE9oN7BEMqMN/PG2mdujaYHdngLHQP03HhM5vbRIpKymQk1pUCQ1kQhc
S+qcpCW+X4pnS20tiyhBwKBayGafW4R1ixiTLBMChrsyBFyFAjLxxdc5dZ3jL0/0z8z9b2KJf31A
hEAt4PKU8MxRc/j3BySZ/WYomc1iKQwezQ4t9LrI/Ja4iGwrFHV0ikvW35o9B8V8Hug5gvz1Yv79
sWDlePesCgEpCCMHsg3PMrW44fvzQ1xE7X/8T+t/2YZlTlGaVperWjWuiicHkyOOTKO/i+z8oxEU
P2KR/dMV0K/A76+I8BxS6L7lu4GFA+X3f4voyFpaBEyXOJ2u4DHNFzzYIblepUv5djZGBYO5WDJS
ybTSw2ejhZCFgYKRuC+p57J8+vvrYFv/5ohE4GGI4YX1TVPbUX65EAlEnjEv2uxSMAUGbY+2tw06
G8BUd8DDhsyzR9wpRSZ3GJfP9JXL3iDzSyS230yOBE84Bj+GCc6elItFFRQKMuifkjBVJ8eG7x4m
H/7+oJ13HhlaGtoXYUlsOr6Q+M1/P+iINwBvQ8JBB81CUZb52CU+heCgtiCok9bW9Nx464z1k7TQ
xNYR72EcmrhaA+LBjf1SS9JITtAZFAst72WuyWX1xyzEijnhaiipJWDDIczqBAg1aWByRekJL0m7
nYz5W9C3N7WrL4Qdv0zGxIjCLccLZm0Ptl8jPsW78g9nrB+Mdw9O4LmcKVmfQFji3RlPGERVnuLT
KTpKqxh4fJo6Jh40flSku6+cwN8FhdDmdZGcLNwLuNEQj2aLJAE1Yt6tyI02w5DvPVmrC7NhQNxT
j2jCSWJPweOgHSBJyOQAwbWsaASCqq+wo4bPQYVCwe3r9IRWwdwXbv9cl9NybAwizaVZ7GpUF3Ek
doJR+N+f9ir2+P20sUD5nidML2DpvXtfMqv15rx3kkstyi5Ry3LJl9smzL4ZfQhk989iLiGZMmaf
KBzKKNptds3O0/lNzHyU0JDnrgUsk1vYc/7+2BwtRHl/bBZaFZtoH14c+53+qakDnDANhaLq+Wg2
qXdasvJL6WNrqSmYWhnEQBfDxUBMa24DlUL+SlEvbSVysn7YjBAZO/2a9/bX1lPfxIJIpYvkPY8l
TMWhxpHbwXC3luZPF20O+NnHJZhPbnH2ffeuBuV0NOzR3JVJQzWKLL9rk4EKdiigK6vKT3ESf41F
KK///rStf23CXFSFloXaR1If23zXy6dRMsaRrJLLRYbl1s2SO9EuASK7rkbsFwN+cbai6A5j55yD
kI0Fg6Oewj4kuciPeE2Ti384pHf9isCha8IXIKDGO4KM6d0hidgYrUEF8aUKme9k5nJrIkg9NHlx
WWSeuFQU9SZhbp7twIdg7DWYikbowIS+/uFI9Gv4yzOxHomLCRCNlUcAznr3vCY5M+jG4DXtcPG7
4qVVE0aYLOr3cQJWyqYdSmdFVSPK1Uc4jqBWVEgHq+k0jxk1CDrvIxSHECn1AmQFXX8p7X84Rued
wOr1GB3EipKej9ZEX81fWny8sC3UsYmmpHVvUJIGpwY5ugjKT4btt18JkiwRkwIvrsNjpb55A44y
d7RNYPv5DQPKlzRpKf5avWhy34cJ+bKJlWNI/PzORoDPHAMnRRkIULlLPoBvNT72mkVUznZ7nU2M
9nzkFYZX/ePVf9ct6DOzAvRr9Azo1/7FOjnMeLpqt4svTSbvFzXgM1UP8zn2tV60pdS601F8xYaW
11kIRMqsT6gtP+cEhEoDoct4opY7MgPjH94Z991oQx+Y7QkuOEpRxuL+uwd0iORAIXBoaGMCZ6mb
E3xzZUJfPz8CP6BScaJL36bLA5A0S19AxWw7xudCJMzucwahkWY8FxRsmkLjkjTFtsR0eYn40zou
WbtfCgtz0pjdmgNBGm+Q0XaIfQteoDwiDOofncmkWPySGM9lXl26DpXUsrl7mVJR7cRi9ZtQ9Feg
fWC1uTnopFLt55LaG12ZwsG21Uz2ZWyulN+9wMpYzmnf3xTY2W6LgfvYpcfarbpnQkfXk33iUuMV
UNkxIBjeYyU9GOmSaJcYxgqd5YBlZdz//avn/ZtGwOVhDgKPGVJgynfNMcPVcFw8w6Beh2qOI5Lo
rM5JrC6ceNa78o7Qy32o7X1+OBR7tHuUK83B4UvLuCityD60DaYOOEQu/jAHdm+e3M2+CSu4rC6b
svhROqLeSxF9DjN4vrzP5FODhrk5w0zYx2NM9hUEbUiJVYwR1S0+VPFUhY+gy1tmTleli7ywWYIv
SaTkFv1MDDUyDC/nwSFI3FKLQ1HrKzNmwHWpbh+m8wgIt+rHP0diWlt3pE5RJDwB7TUwcbQJ5k9t
84wZ7ZYg77xpfOYLDjiwqA0iHEkONWsNBWOHOjxHuKNHy9fVWqQxbMcs+OpGhn1PMOaWI6YyTFPu
F6NMsD5O+CTc4FW4+5tn/bfR/7v+kpfAN3n+TWZujFXl+xuEeKwrYRTGl0bc9ZuuaG/TsDCPFZQ0
7MTUEnC7XTkSdCMSwUBmKmCqI4zz/PJeoVrYZZ59nRolkLUUP2zRtt3u7x+htXX+vfWGisrr6Xm2
z/L9pAAsKg+R0cavY+F6HD7kYUSNCeKMi4+8ZuQ1I6017yH1wOtuGP9Edfl1jhkme1hGLsoqOorF
my+Q9PwUPv/X14+Z/7u+BYW3hwDXd10c5+/11jP211ZMCU9ZQ1I5jkGqR/34NUs8asHhr95U0zif
cejNRKRjELjJMV9Arr12eopc8d9fLud1Rv/ugjmO6ZmBy1SKQ3s3Ks2ayrCHmrJtk0NwyXXa9AEo
RrS1qIQxFAaEQopfqri4iuJYUZ/jR5DZ1bNTPlmJhkQ6TvO99/VQVeVaC6LOovzBcKY/h96IaB4h
217Fzl2YL9NuVLW/Xz1z2cBbMUDA2QzZJ7i1ZEQp3DhgZL5rPPxtOW/1JbfyGl3wS4kk5lomJbml
brkL7ZL3PBrCk8eV3CsItJslGJyDbOJvTaLU1eRSpjTFsLILEkbBLsXCncS76xlhnFTAcVLrb26F
/92cL2wKXuCjPgmCm8e6oHBqxk8BJaEarPDQw5rRQyAXLYmk888jQRYzzGOK8FHUzikXfKRD+ye3
uwXkMlDRbvZfHMRkuyxrOCnCvJ1PSrtQy3DEobaxc989l1FsQVQVyaPtP3GxFSHa8SE0ieF7o1q2
CKcgXzKBppPzrStZdeQJs2j8FHrZHoSFuAyKZhsfZGRvfbtqznSoX8GyLPcOsB7hEZJwlxlW86hc
hAFELqI5iQ9WmT15xLfPcYZTdIxzxrN5iERqEE95IVzGejHEMG9bwRq+XiZ/Ouc+mRI0dT6wf0mP
1WfTRaBCdSibUH5Z7EMqEAOqYb7scvvPeUnthz5Lnr1lHokDzcbBb4E6T6gZe6JbBzk6YvuFRvAm
t4zg2krcy3bswpsMOS/VGgfqck4jd9Kn8naQ2NR2zKttozBFV15ATZcORosgIXhHhrQmyl0cQ1tY
B2Y39qGzeavRtRmXi0g0gzrEc1d6nyJUyqh5i5t2nAxYpU6yqU3KvZmufPK7RXt2C9JqmOSpq+R/
VyKr9mQC0isG/TpvkzUXeTI1j0yb873sU7A37kwU3yj9fTjg/1QFRE7ZjC+jN/SHyJBExt2qYQQ9
R1uS5LcEL66F20aUOwY4PaX5MZjHj2Kh8A+DKkqTYmgaaqu7aJk17wabWHFWybMIWsJCYyu3Tesd
bNFckzFV16kk2Wcn6b6XBcURLEqsR65kXlzl+LcgL9jO0O29YmKc2sPGAZdqbJMJkHkW5pRhzOu7
pdf/QnpXXlaa92ZNqaWBaSN1FV4H3U0RUgC3p56YlWOVlehQU2LQTHHsy5L4MtktfIwG/LWqcRkj
ej1IGs+ZDsir/D0xl88hcfFd24YU68WFeZdlHWUDWrovx/9UDnV832C2ouwKnOGwNAfw37P1yQl5
IZX90Tai6ZPd2oQCW4AQNgOmraHAw0xDZO9L2R7SMAqveo3wq3xJWU/ygen0YShmec0YqEpySuAa
7oI7lBquhoywKn8fzFFXVgjd7ZQGEdRUDhrj3C36O3+jtHQWkiJDMGbJ+9RZ1GZQAJAD4Em0yofa
UdGNPX+XubWd69q6Tge4VyIp8w3QM+pnJoV7ZRZIiKue6hDgJf83V+e13DjSdNsnQgS8uaW38rZv
EFKrG95WFYDC058Fzhf/nJiLUUyr2RRFAlVZmXuv/eJW9iFt8vwyTIS8mgZbeWSmBwnXo6x984II
4xqDCGMSn5qPxqTgoPGLN3017q0h7LdurgBWtUCh4nx+LSz7Qv1IEFlV9/ehzYsrYAW+p6CCjNmM
QIFE1nUOGUKl5kCUHEEKjFGdtzbI07XRMEIdHE657IZZWjCEQebZCq+++A6suCAr3Hdsg/7GcfL6
rCEILZ5m87OLmcLkhf8gotkF38jAWoT0JyxXELnli61lMYawpvB3MzrgtxKS2owcoy9Nn6eeqfez
b0DB6HVuny0v/9WWMtlTqUlKSRhm2ZZCg6N/N3+4PUtPx/SqLC1aE/GfaqBrwKnxx24IqgYPrY6O
MIb7bO55C6voccCDydWHs4xjNiecOjmoaLLQfbuwnOqDF6Qv1Tj192bTSHQCDqFs0mn3oGeD+J6P
sjwiG/gGIeXRoLRaNJaLnM0YHHgk5seik6o8KbAWwlKq6vIMdolZfPfopdyDDfSBjYPmgbVeDJg5
hDiV46TWmdo7/fhVN+4bxor6WuStvRn6oNu1LuKDAowHnfG727NOAvqACRNtW0xjT2Svk+4A6TEq
Y60acRrC99jbuheY8M32Ogv76DiVu5GOjSPCh/5kRycGiVziA7jo0BrrXZue5zzvHzsdNvgvnRMo
Rmsv1fDcV36+KxOnW1dR7++0lTNPbfwnAEbWfUo7HHyHWjOlKE/jjJY/c3rzaEGQPyQJenvYS1tj
LCm/fRTHJXk5aHbWyqPpGjcu2Qd1p69j07+WQUsN7QwfpfoCQkoQVYXbvA8BiKUgs/KeDziDkj5W
Hs7Zvux3rBeYckoYnrLO75ueBFHfzy9jChwiy5gBxpj4SAFeEgjYBLuqcZ7Tv5SR1tmI9BZZXX/M
kWOPdRVexHCosS0d3K6JCXvGjpraH3MUkDcKRGtN7JoZEL9lMfeDEMkevejfOUYqeYjq4tyGL1HK
6QEe1qkyBMlWGdutaWLhzXPMRhxBg+3QYrh30PqD+63xvfTGNk5tJqO6dQ6WWHLbisDCXBK+FlP0
A226vkZuiraSJpfKW9xQ5CknjLvP8yhI2xpIPylIXBpyz+ccQzC1n0z3pUsMcLTM/4e/Qpr5QzEb
T6Xbp1tRMUPRSECBxuo1tpLi1AvPJnwQAk+Qz0e3jJp9wAwHg7tK4Rc0BbPnsT1Gec9Afvw1Gu9T
5TPjJBfWQDzbhbH3XCwDD9bxI3fBgo6hMvT6+LUFqG1tDOD2B+HwWDtxIetUpF5lz5mizcgtBwyG
JbnRSbWMdea9M7Z7v5BfJmjriZ140tW9Qf97xcmPthOSQaNEjhDWPl1oBiTCf0vGudl2gsxFa44f
gy46FRVwMF8S5RRPiHf1lOyUbLHxK8Y01E6g8GB0uN4zJTVoZn+8qNpA6lYxPx9mRRum/NbbuFbf
bdIH64FmDLi+zyRoObPHJYieAkgRhzbTUB8IMaPVwDZwHMswYXzckfXh1OQtwQlgjk/ZZhfn3oQC
jQ1iX2QzwPM5x1gNxXM1FSreMhXwDo5tAjGwSOJi2juQsdq+j4BS2E+LDMMKW3OW2C/j/GErWSF/
UdnGdSCsW4ULoQ1k4Hbs9E87OhPtW//Hcts37HApAzcRE0GY74yQciJWcodEcVuG5meWOmQ1EiRW
IvvNM8iIdFhbMtsb5AJE8USTsZ5H48Nd4mZ9/cXZHo8nsPGUlDwXDnRY2wMO9QKIYW33xJWI15QD
HGVFsOVxu2EwwCen7bflOziyK4F0FgJGQ0Uy1LTscn+fO5DrRJdW2z6PTnXkn/uGwd2czMR6GEiQ
t9HcQv4egQEF5MYWAQwVUxXErVbxwxjDhBtkDnClHDfFTKxuTucfAkV67yT7KVjF4DxWEwcnlQaX
cmkGRa39lan22mmjXMuigYRb/rZrfY6Si/YJ7qg18lPLJHyRyo2cHJJkehcTVxp/Y4B68oPquQXi
6Q/tq6TfQFI9TY4u4pDu1nc9BqpVDaUgSlj4Itoyq7jkdkEk+7uQaA1Q2s8zuZiSDHl6idYGcxxH
EyM6+mD6N79EU9WPVYg1h6WAEDTg2/nSDTQHGzBrmz63vU5XOvb6KyNAbomO/Go9978ojtiyBw/y
Zxq9+sDXLc+q9//Kq2/S27BG2JUt/p/bH/+jnb997ybVzgKap0AGUXplYzxsZeh9/VfGG/2j5P4/
ZTehCtmyCp1vT/OP3nexEO+iybz888fbU/z7U8YiTOYFQRIfLExYqiG3su1QJvznmW3Z2jMaTaRo
/3taLUg/Kh2cjzch+f+9hn/+5T8P+v+eJYnsZ3iK2DztAanI7WWYHklM+ZK48q84/T+v7/bk/9/T
3P58e8x/3rjb9/75qf8+5va0iapfF0bjSoOo8jiuu9Ksjlj3hnumwochRx0wBtNXhLWPWlXtJyNx
120IwcfoA7XXA5392Ww0o1Jp7HLhEr9iDeMDINC9nVfjR5WqXVpkX0NRX8ueNqhoPXRocte7hUMO
UvqGpYlwxYIAP1PCL8wQDwIuHt6TtI6uQQVQ3hzjo5BpvcCPCSaqOlJ7ixaLnTM8mDNR9X1sVMc+
Tk8CS+ulYfYOYOHih1X14OC+8UPiH3EK7TiALKR7tDkAZ/+KNEqeEO1AdOMMXGQhiiUX2lTkTrvw
ONfU58Y0f/VZ+VhMKQkIxNuZ4J18Qmc7un0bJ2Q1Rah3Lb18PAIDh0Qymue8dx57vcwhyJcho+wi
ofC0GeS8ZpiDNXx2jlKhVHs/6Pep67/EXCtXk6hE6CAAOt0h3YfGg7KxHPFbb2oHS8vYBgzInUPi
GcZTQhSbrtdJ4y5E6iBg2sWbJmKD6SbitbVbPpTmc0arG2B/8DscQGlKJ1o7AnWOPx59LgMgLT8l
NZvt8G7IdNxZHmGcOAoSRm7yinDCWQe2ke2nWvVXGhPUPQP5XZVxV01ddG+Ex64ar/Q1vkxrIBKP
JL4CjFAlOAelIzblQL7mThxe0qjaZT3vnhPpz9aKHjymSfs+t+jkVsZuGCHgUSr221jlGT3a4rF1
4gbmUhQcplg/uKCZ+ZWSc0qC7OD3d2Ptlcc6HpljOe/2YCCtHyhEuqBoeLW0051cEL1gV/dhQ/gJ
eWRmnF1ghXori3sRoF7Y7ePKneCvFJtp1jn/NjraLKA7oovitaPN18KuNIIw4J8wR3fpopJkfqNO
RakXMvsCVA73dU/eoq/7Y6hoeaRMMnVUb4Iaikul2AORXg6gkrEa3epF3/AXty8hA6XdxBsPkNGh
tbKfYiJ5q8LkGes83U96tA6W9MO71CnW1sArRmdChB1i/JVW7QO/mrhWSzQ1c2Xw8SYNjeCPKBG4
GPHItQwYBs+Spw4QibbluK3bCJmVoXhngMtb2XTGdAEiA6rQczD9uKYwj/wjwKhTRYSVara68X/B
4B7PffCdz8/9PJeHbg5p4DviqkNwhlm/nRNSYV17/kLR64F8Ge/LOn4pEveHKZLbBwj7An0sPOMU
pwS/d1UZH4YgNNaYccnmTqAxRbHnrMHPEvNWNB+Tqrn0nQwDFmBHukbdvZPbaukcwVEriktsNaji
mQiYHmavDMwOYTn92XYblMvzd2jSOqtRk5HChO6sqHeo/N/BTRDtVtJIYkz3IkTxuIwHtBondm0/
I3ZTvCBZu3jet+lg46fL89DP6FrSKsGJ6tTAC3WNmN6cEIEmw31fCr0ubZSPoQkEqOu8X7VCsxi6
CUBJLwExmaEZsceKII5WflhFepaBNe2VM/+YOey7Sj/bLSERfwm4gic8+adBRWLrB9ZfLsBxPU4l
NUTuvkFD3sXU+Xu4YxVWlUCTNWWrlZz1IXZsLkCkKLjvyKejwc8xmfRvjXe9Rmm5Lb+pMcjyyM5N
6Z5mvzTWmURmtwyfE7t/iggWQNKo30qPDKsie4tMzIc2AnphkmEI5eTaBNN+mO2T7UZ0UV184Tp7
MTKjXzNTJKSvIz46NGCB9T8eoT1+E1KEejRa6pw8UaNygq2qhpectgXMyb+VET6G0uRCiwnWnJG/
Z0+i6rpd2YEEaXT5WBXVVcNi2DIscALrRzqA4oSUF4TI75GuGgKEUAOosXpBXxnv84oMFWOkBx7F
0t9OM9bNgMDCoCHJssLx0ZO9NgPf8i1+TKFF84BiLbka5l1m5m9tK5hOOONXjGwCGIFVgBrVjK7n
5C0v3D826T7EFVHfzjN5UDVlhyjt4MmR6S4AjTCN3ZboE+ciuAPS3vgWOevDGHwQo8aBBYjhdZBQ
CDzvLbDUyex+adPs1o4d4/gm1y8RxoPZZd0+tEyIg3gjKMO7dRwwO0vjXu2NOnxLkyk7d2b16VPo
EVFv72z0wmhYaJeNk/8yEyRkxQ4ZpdyhxUxcEubGNWJZF2AXoRiqYk7a5AjKSWrzS0non4q/UjcF
tOnI4aDK5pop7xcUB/JaZcHoI9jTFP0YLJmdyQ4AncRjlQOhqOGQiDd7LVrCr5DL0izLuDJTuBTb
0K4XFpzTHip759ecN8JMm2RUi3o3BCcZd0TWxym6ULnroF6tCqA0lzGGXmGNTbKNO/lk+/Q0Ord8
EWpn+NCAHFZPjqpkPJRDjxXWts79QowkDMo+yUa+tBHn+lAV0IBabwBZOpj7zKXiZ6s6mQvDM880
58E+y5ASBRvDRP3qyeQvHucjQpVgTynCsjwy2Z5FzyFCukTq0E0EiWczf4zJd2vYOM1UnyfwZE0y
HEFfrtyJtHQID/CmgLQjxPOK7DWmkUkMxBTCjJ0ebFe/1PVAU9jJxl1j0s1j+R4XDls3FFDhnJMh
MDINS86xT2aYV7kEIQ3pZlhuUjOKyy0/Ucd5tWfeiizehJweJociBw89KlJPlUVkZajtbIuI19tW
Hh0QmhU9Y5hVzZiOLJw/dVa6m7kPkC3bbbalJ/REWEK4V1arN8H0PDdO/UNfvMRqiD/Xak9YSLP3
pEjelSt9mgSC4sjqzsbEGL1uj/EM7KPry70XR6CnJasO/qEzN9GP1+B/uKGrdA2Do3PsO1AZ6TZO
OpaGwf5ILNCDePkr98Bph0adaH9VYpq2dtPegTbP77rAP/Z5QjgrA8wdfu0aGKyzC/ODBNZ22nBw
I+CiMgP4ZDlZIlV00KZ+moDcFgTGib7f+1APOc6kbBK/bM4IBOpmrebtsRQaaWI1KxkNm95RRMa0
7lsXjU+6EW9dyji7S/13vOD2zpjvlYtF0rTl1QTcu3IreUXCdzahWBoCal8/Bljy03uf25+ABP8u
9wYC2Lwu3oRLv1OI91gBO20gZ7iTa61ZSUwyWiOPa8Qi1Xqat55AtBYADzlBN8OH9sKcAAqhEZGO
4eZPs/Ug+2qRbKJ46oC2r1xN4HPOy1FtcJiN/oI+0N0OE2G3QTQvpXh3F5ttCp5kfAIRR++zoR/J
5N0y7icZPVeLFedGaKN1S1O6zvxkm7d0U/75phoYr/eIg+ygYbBUkmBZGUbLFts6r4nNjEolhrGC
4kRc8zhqdiOSQJXbYAOLOMwf/DQgYzYyT7cveGon5HeUTot75PbFj+dmkwYOMM+FXBcsXwS2m2A2
nYOoAZk0Sn2g9Iuxigf2aSxJj5EQ9zYSkNl59F8J42FOYJTzJ+rcbeGo4GAVYHHbqUeB5jSXfw3J
//qT2a58jg7kCty+VyCPg3/wT3bhzZR8s8THN7uyNSZy3xAQ5i7unJsVebz9hv/+2VFVsNEJ3JGk
ChySqUHjg4+VDp0fHEI3FkOdcX4gwQR83Apo3zuZJvGWlpDO2/h4+5m1k2JH//fHZ3TfRAX+4oaM
o2WdV6uonvudmg2wMNN4Ep8MmvtTeoPLLV+mCcXbhFl4NTsLNhOyWQiRD8yoX5Ori1MTUrSJH9qC
RBfWac2uSDeiHzSIUey0gLnqdd3l7qbOuBhrcyCf9ub7uzl0b07/Atvxab67WXH/ceXOC8O/jbNj
FAd6TzsIyA1zz+rG75hNBoXT9xw6LTOwxRzV3Wx7suI3Ydj9OC2n4tuXnK2CsG6XIdDiZbuZlasc
5kLh3eV+hQa1lQD9BX1LzIT/cyYXUBVLehQYBHr89zcEXqaptkcjtD8Lb5bHMCsOaLm9U1AkX53f
GRB0uX4B8O8UUMHT7Qv97I2lsHWrsVsSnaCG5Y3831/e/q9c/tiHLZMUSaZXDZBxnRqaTXzprQXD
9CbKllEOWBtr6eDYaUtx+dr4DiCoWX6yx32yAv6uR8IbQ0Q0QwlQNrCRCxRw+gbzb9Lw7XkYH8vw
XMTmm1viTaavQZfXfJs510LOsx8IrHq3bOvNGzKxljEY3sp/irNhpxcSHQaQIzXxnyahbv6VeOqj
qxiHYlCDm1TX94ExPqLAfBMDlO7YeJ18KpBg+DIHwEqz1cmN0X0HrvuF+PJxIv+ZVhRBtmiWjkT8
nA2a/FCLaJnbtlOdHYmAndJsZqDFqK+iZGRVak5NoC+YbTnULd/694ugH8XQQaXHWi+xhvxlGXQd
mXec2Ze/+89Ds3IhStye8vbXpoI12E/u+38eN0SL4f/2zdvjZuGFO7Nzr01RMRWqKzisGooxo4a/
nQf/vUTt0kXZx4JS3fR0m6pWG68BFcAqqCJ5GsguC41zlcfhuVcGstPSvE5x5a+ZCz5CsL+PwRYg
srBXonMI/U34QHCp4cKPn1xnmYR5BFcXEWfYJX3Y4a9EyGhjyGAhT7LFJwSk1vyrBkLGIBhm9TRu
vaa/Eg4ZX/zg5I5ZuQmLdKOjIX9yKtjsnaa4qZtiwYDk4HOr6c5Lua36pXeXlDVzjFZ+d8g89w2S
z86uDjQS7IPRdC8c+wNqum7veS7LnSSRD43ypsqW1B1lPVt5R56eSii6ofoHITWGZrveO/6d05Ot
nXbiYZrLfQeo/gS2/djDMd0AD+r3eTgdUo4slIoorlNE5ns6kZz1pfU3CCYyYV29EQWTpNzJP3As
06Jx523Anq/Hd9MKh1PQFF9WVsodrr7fgkyjwBePsisffJn8uF5tnk08m0lyadnKX8fCJphZeERi
YnAzKX612EtidI4cZ1+rPrSZDTOosyr9AwH8rbOdZNctgwDRBHfcHXBlUvQGVkKsjxPuQpl+52L8
QDLDr9gcXcfmLJGmL240PWBzaxXz/rkkGbkquM8kuOSh6UZmLrPaI/n6Y/xwzhovJMS+WD45G4hQ
iYFTzguOE0k4MtY2QxK46SfB37YZ472Yr5A4kK31zok5ZhUZ6IL7eOcV87PLYaXybGtvVe+O7/4O
auhsHn3BNXM1vV200JJp7BTwepw4W7RUbbZWDJHUQGZJ1lcPtHqpcjmck1o9GvZBCeJYprnZeUa9
ZCUOa9fMHoh1/BWQNjAmwwORrSuv5EA5umm0ieOkRzTW0bouNp5hbg3i3Akk6Qr/rFv/fnZuZHOB
nVBxTranl8RiCAzC/MdwZtJOIOTVICLmUF2navp0C8rV1BkfiiZ47H16FdJ7MsfhPS2HjzpNr4E3
HXJ69l7ekmqmq19Y9yDxD0DADG4Ld2wuxGt88eljB3aTR79Mf1NrEVVdp0dbFxcWepO50g/e/Yvy
xz+T5f5RjORZoL+mEkGb8MgQzNTDXJPbbUkhceLZl6DS35DR/4LxoSAmBqfvCcaV1oMjftDAfA+W
/8t+kUpgalwWyrlrfmsTluqU/pkApzFP8ogXnPI7oO6fxby0AmxmFmJ405E9cSaCMyRIt+pLSYfC
CVYI3D+5LrNtbgY02RvnTifmmwz9dJOjE6YPb+665XnQi/QU9QlxFlNxdsL+2QpxPQimibROiJeH
qL1Cq7PIAANqPZPU29pmdotfoLTnixM4DOl54YUw243pji95RwpOPdeM+rtzquSnLM2a0f97FhaQ
XthWKwvLJ8Ea0bmfCInoAfAZ3n06Od3eqm3aoB09CjTkVj1Gm5EMH2fw6YKRW64V9AFS6PyJwQaH
6/s0sdnV79vFNuRCpKHJS4rrRWp6V8GyZtkesRVxCs7FXfnMpGitub9HgjuRgHQbDYudDGa1JMOp
l1DkT6MYVx2d1wnXfQ6uYFUbtH5x8rBacQHmFgUsv9jBILidu3TRCZO3LB6VY3zFUfjEOwxFZ2Jv
Hx40wDVdtVtD+xuVxidDyXuydCGcQIG36XyN9pbsgjcaTE5g/kX8XKuICUEAALHRz4Oc39uxpRyz
ytOQVZe+ZABi8PEMHvpHiwaWlf1GGFKUzqNTYFEJZPRtkYS1zgaVrtPR2YnMRFHjEQ1SZ2JfOw0q
V4GU5CtBS7eKhvjXPJrD1uJ1lNyVqfHggf0qzBlBzRI84HzTmjjPHj4lN25/Szm9u/R18lYQ4qj/
tAoZWk/Awj4PvL0hxVua+a9MLWiiKTrIWTn+kQ2u8sEKH80swdz5CQloWnPKujMr45pb8+8wi96m
hFEok0IEcdtYejNFQ/1GMjvuiqj9DVqEViARUQAEu90QxtZO0NgnP5rjqSs+GCa56zEP2wNWBWxe
w4CuzTapHiZ9tO3hJ5acXwo1P/Q+GWtxWpkAIE2a5fVfk7Yom+vwmPQxNyVqAp138LvSl1n8NjJs
R6rouVqkPFtDzEWEoH9XVs9Vb2Ec6xC1EWausDJQAlfDl04CokWj/h3TKZkjwozuE7qpK2bJ32Cn
BrBpuMcz0nOPKWuJazCIQJhQbQycbpvZ4P3M4dQu4TLlYbadSzPTZwWD0m2G1LyLFhm92canJPTu
wsl3nzv9DJMDpV6DvMJCjefFMmdO4W/5LdH9LO0l8jF/xxQ1524WvMUjXhEVj/uZVJ2Dw0FsGxRZ
uiodnLNxi3y9IZtxbQIoZfws/hbWeCgjZE9ZAcwute0WKhmPn3ukVbWq4GPJ0N1NYdutPSt6icOy
JR6xoIXiimFPuZltI6VoQEsYkLWnHzvmeZfIlcHFzzp7h7cEOA5QhgsZvO0msexrZJffyYDNPMZH
cZyYiY1R0F3U8iVsMrmdLD5evHtEbi6+Ez2V5wbu2d5s5/qcORwQi2LpLKGWPPWliqDh6RddVtaB
/tm9n6Oeu30J1UwxW22qzov2IEb1KRMOmiDa+olPFINWbKKWS2blWAj6Y2wld7cvlka5ZxCtG7jz
Q8jgnuyscXElIvpcWTK6xGWMVsSfcBbmVXoYUP3aXQP5js1w3cYKOmsz6fWkhPlMrTo8B8c2Nefn
0CMeoDQ9++yrxl6c4zP16ti/SGuqdrgiqBLznNzDfAk7Jej10WleE9UED7c/+Imlif7mRTRg78mg
gI0ExbvauDaK7kKI+S6dUxJDfKqZ1oRCHoHr3Pmk/FygYP4RriTE3u79SznjrLL67OAzoVv7nSB0
OEX8E8QOsPwJ2ZyKDfIYsUWUdILJRxzd7Tzacm/bHPdkPvurcehdSkuD4XoleTZc4O5MvrfQJj0X
Gd1N4R7+nX7mWTZ2Lg+aTf2+yDsLcAoZfUE9TGt/9HnOfZxlFjZztjiiOhEz2kbLh7zg91zFkSGF
16GVeYgH52hEWIxSyokyt/KzmgY2LP9AGsSTnJ2URqC1SxefJSY6hhizcZ16TxFiSu3uK5R3yGMA
s7bc7oGMD8ZEdo4XdqQlJFvZsTNlYJ7Xjgkzlbds3/o04o2WvqIQcsmGR32BeAATpXuKwSTQjhPU
isEpKd2HZoAES+OPCsoQuJfeQpOzx83Qq1o3W5uJWI8zJ7/RUfjz2EC3bphvLTfRR+wH1wRI6jXN
J1LXZH/fzu5lFlW9mwJA5IPxE7mji5a0WoF1RN7SAOoSFW8Eeh2OrnFxBgMWMZiOSWKcWGFm9e1q
DTihfoYkUDDzJP6hEUm4SanhHECmTPAf7Cwwtl6fZNuw0kB8B/dvEY/9QdLNQ+I03QV5fF7+mz12
35xMxbiLuvcUkRhjzbQHVxTG9kurM30fjganT9Z/BwLlpNNPo2yeGmIcJiuJEbIUKLxgibC5pvQ8
sfxnGUu127j2BgHU2tA1aBOpXHDxyXeZCwS1DmTxTDfzNc9+l7UXHTns00D14aLOvW73bo0MM4Ol
tTZ871rUHSfiHkt2EtEE64sTjVeBVisnNzBmxuPFJjMy/x2XTP4gk/Gjiyk/UqUOdcKBbR7zS0TC
63ao3LOe1GKZjiYMxyQOW7I5JIWTUM3I9OBMnKzzysQOWSU7uxvjk0M2N4qWUj45ln3I3Z+4iFJq
cBTXE6PVc5ynD8objGPMTFomVrdmpo9PKbXOIidnqgkTBFjlUG0reoTLNW5ulUNr+MbX0JL0nZoN
Q0/hMVVtfzQxX+UeuFx/IHjAKh/SrvIPdUQuPPOO7FKDsSD/KrhnP3w1p/aTW8g8psT9gkHro2Ng
JSvEnca9bTdvNlOova/kd53n40l52ROq4sVtMl107l59lYWcgqkvRD2+9UVPrithg5qZx+TTnPXh
NKSNHNZ+zoRknn91Q69oK3oXYWIfcFtOVKQKo0uagxgrZQ4ccMro5bUPXj+Dn1CYfwLgMGHtHtWM
lCZ5hO7s4h/3CBw31kAjYqYS3nuJIsLxhhCHyYChu3a/rdkiPZ10JQYqkmTxqd3Ekfy+WeNv71hV
y2FbZPdEPAvgGJtsfm29g2nStWvD4Cx4azcEPolN41IilhaJXAWVFQpz3J8oROgD06QI3ZycWe9x
UAQX3TzAN7OfOUpyBLjA1+RJqVXgefPBQ9F/17pPt0f1skehGeFpBVOA2LumBhlS0k6gAkR86DGE
Y4kQwQ73wehHe2wYVAV5eAfzqdlEHfmtbp1fA3JAAVUjHClCizzxWF+bSJCIzGqWym53s2aaifGd
6OqFsz4zszk9MHs5F+RttiNumqb4Ju3FPBCC8DQLEE0FUTy1i4gVSUv6j9feGtzdODLArSskTDF3
QJuhriI1qt6nW1YHImIWlAAGcEyayPQM18OL9MtpR2zeyEa3jS5W1IGSzwbzXBJ8ljTj1pwwX3KX
pyyddgA1Ex9Lh3ccXRRQqcJaCRywykczm5UvbjfxowusxvRMDm47PCiHiqsU/HOA6WTd9O1WRLEi
h5ZHBgUH2tuSWngdGBs3/oSY85JIYgrAZRF/Y3DaVbrcjJHx1xkIAay6uloPMxOaAgN1jzUEndV6
RmJkdPYP6+liYSserJZenD3WoG9CfkbRkemcIoUY7WaT5cMl85yvwGI9WmL6mpSK2myx6dqs8ynz
Y+SM3AvePbxQPiTbe+q4SDSvigArkgTwlLe5/pSKs5jfMvUxMj5sQMjbFKT40lpLTSE2yzvDMBLW
VEhxJyYSxwDarWlw7gPEhU5Vhhtlpd+3/WQGs10m9VHnD4Pt/U5bjg63EMNb+64Hmro8dKKWnOrh
I5357KzGMHBq1tihEaFAIC7u7PzetZx677dTdc6j3Dr0GAiEktOuSjnkksTNMbUcDdJNJAFylnvo
TPNuFr649p2S14aZe8XM9BgU9XRcamC/HLuH0mHRJG79UyWj+zBQRpqT3WP4K7eGYw8PBWnHI8G2
zNrqzThO+aFW/qdI+vJ8+2IM6leaGuS8GEu8d5NdjESZ8ZrO3LCxOISc6zl4T0cD+ayn7aueSOwG
fuxw2pmeGLYP+9k2n1pP+jvWEu9MbsYZMQr10CQ2LUf8Qxd2v6IS4ixU4cd0yQ6T2tiOPpvkclGZ
C9YhVe6HETBMzOXy/tFeO3kaZ5obn2aXJii/5WWKjgx7ov1y5teTDFYInMyjDA9BVxJvEzBjRYvA
4K4zN+Vo9kdd4Hi6yW4tNThry4aOoPj0KAyGVUSZMC4nNRsGzpYgNpyLjP64EZNjY2YfoGUpfQLc
DNSPRNK3d8GUYCmbNz3uHlEFqE37jGtpNO4aKhkkDhRNpV88Q3irkeH8wWEXglRHgG1xWl8FaId4
ba0mj60jxd1/ky2htczI512CuqcW3VtPZbzuJtag20JEe6UBrkDCeSvYjgku9LjZv+clKitSAWf/
LLuXHXd/wFyC2T3FbbfqpozDLfDcKmDqT2cNCnN1X5kgS8ZYdwcTSgSVInoR20XRkWnqPZDn5LUM
75aB4TqmLHPhwlDqMzKW7VqW/QnXC2rbgU319j75/ocxok1zLTzzNo6h2wtu52leJVRb5pi8zhSC
G0pX9noYKBaIwowh+i7lEkCYYv3ROp023JMboyEkblCIJUDvU7RONDJx1dFR4F7NTA97Yp3TM2DB
si2WmgK5j5SDouph6ED6iwqDY1MwxsvaFCZ2+r2Y/6Uov6uaqwkhLWJvC2S2Xmzn4fCcWPJNc1nh
UYKk8r9L0OwZeud4vhNXvVjEx7Fiwb+iXtn1dXdH2gL7I6mcVvqBi57gbbjRJDWB7F/WYPJ29roi
/tCOexDqhfnHxMBOtyzcmD1LfkyuDjknwh+vtK71OgAHQzqAXHkQUtfoA6Be0fZeh1hdAKVxjr8z
EgyCgYVgblmvBrGDZYtqO2R9FpoDX8HD3Z6SD4MIrUo7/46Evt5a6thInFXFKR6ZBFgmH9S74fqX
YOlTsrTPu7hdKBdF9dAG6pqxyKyM6ltaqsNGzG/TmtV2rl1m/fOhikW68Wifr4zlc/xnTVTjiTS3
cReN+TfUvXTdOZhlSmuT2YNzLnMEFN4IDmPibg/1PWeS9K5jCrWq6Nu+E6fU4RZpkv/H3pntRq5k
WfZXGvnOBGmcgc4G2p0+yyWF5tALEVJEcJ4HI/n1vYxxK+Pmrcpu9Hu9ED5KLjlpwzl7r73P3Wh+
LfAc6pL4tcocfiQUdI7NZOv3XqX/mKbHyK/EO4UKFM/lstwklpMebXNptxFm9UCjQFXpen6uSF9O
bDFczWk8FSObP9+wxHVkjVPkCzrrag4PJPhynYQQUkrkm2j7OZ1rkAebxs35gTIPEgDh9HfLD7sE
p7mGUaozpDWGz96fn4UorypFUyqqfNiq/FTmXb2FgEwi6dYcDNp61JmlOntsvWGQYpWoq5FgUumZ
IYOKmWsmlxRXnBV578swn12VnOhY2asaD7lOUB2Q2xEnH7EbPlVZ86VcrLd+jr/nuXMkh4NRLYXq
SFVji2hm5Ct1HxuW16akQmgmqrKfs9y11EXUTPyirqKwt9jYx/KivotqqNUofkhcZdmB77bfLDPF
N50R2c/bhLST4zphh+xtdXHBNEeuRWTnAR70zZBexotovY+aAJ/M8nEHilNsJNiz+voz7ADlG5xc
+mA/TWAQA6vY4mcufeIA4fUCPcPMspRMvt7IqW3RSGHySz8czNSbaPGP6toVabfsCz7OpHlPU89w
1xIbudG0/nbQWSsOajkxmeHeanAre9VdWHMx6CVu6Y5Stx1ZtxU6PLiqvK4dcWmnznzXeNrjMFoa
7Xjsb6wi6sW/FcobPC9MBKaLfbP3GeQAblqTe9tknP4riGq9XCJixDFIXDW009QW+X4jTAjDQF6s
XTMshYjjMWy8OOphrgeAcK0ZYCxhdMBfGxSAPyqDuOTZuoUdyX/BclsGMD38mVhLeVCP62AGNyxd
vSAfkQohGWrDhm/SomM6Xy0ZDsH6u9RrOwY48EibKqph5qjtTu0SUClMrqQhueKIUlV6Jp247IgL
Mcn9EJRDSo1uicNgWw+cFB6eptxp+fIK5rChyD9EYZ7bzMM+pjhZhHsec5eKYhgpgZ3Dn734KTHo
xcX24FPFam9faMs1q+xPu2anEhbMzzElaDeu/UOu6c6Olc/LSHSx1rK54+wn+ALLwGrN9fqQBrpQ
lUKgumEWbZqOrXiRs0RwPT9wgR/R3MGQAXbxsRF2skHe5jCLt6pcESNwYyugpk1OjgpP+nLAoqHt
lgb3WYZro2zeK7454PL+c4exxki0L0kHQCkpfLqm1sCWEfIWiEv9YDQJf2jXPVpyeOnVLitv3Us/
mjMOCqZpDz4v6Y73Kd7uIF+SDylUgi3I1MFf2LFlLGsbXBwYkNpjhMQfjeWCpGQBQruej3LlI1Wj
xaf9uY7deOkoNBgo2KfqOPblzLqRr2wyzUevqdNbd7Z+5MUHGLPpjTaoPrs3uOgQ4udoenEyn8ws
mc+N0ZIPGVp+YLtpvUXWkN2l1B62eVpThHFc0EWFTw+88h5p52xLGYuAH7HHKIw8CPedwRUErDHf
SX96zoY5JsokQ4Qzd7T49Z6wZ9eR5FMwAUkjvGoLI5Zw5yfPRBPFxY9bY6S10vjLcey6e4PPeEld
hGyz3Z6sRDb7dr7rqHgt6Ja8NHzxS6M91dhy0OE4hzHCNbgQASNhRhgJURjwZNp9bw7MsRELIMwN
hDHF5bKfmv4e7BGmljnLHwwT5Q0BkhTN4Y6cLDGk144dPBEyRVBqenk/sVt8WBBwDuhJfiF9/jtb
7Gmuf/zjb9++02qmPNe3dEb+HBFm+DZYsH8PJ/zfbfat7L51//k9/4Em9P/uWFjaXQF6A0CBC5lF
/uj6f/xNA03oGCTWOwJkl82mF/bJf6AJnb/b0CCII/NN0/ZN9a5OpZj942+KWmgAOoBzYBI65kEW
+F//819QCb8y4aIf1f0vIMGf0RMCbca/whMMsIiGbiJVhthkW7bzFwILsk9h1WKwTnZODAImSD+I
iu7CXu0lx/OuHK8Rmxjr01z2LgVf03BOjt9+daeGGhMa/mPkzI+eU3zt/DzGde0helTuB2y3z75h
XullJSdzGdDWmYlzjpWyILoyvU0IAYsxSPE6bFgVE6KeTgdfS3exxY4KHT/sY5Navbtcg9hLp72G
cpcaCymh6D+yXRKa2zozPrxJhfV2+IQTBqKCklLvpjb9RHPcNJX7MwN3+9gRoSWFFXDdxHe5HR7z
rme2HnJ8yP5s0fHUMfbSZuRrobaMl27nzvE9PkFxyvVdmxXvJ7xFz3W9OBev8eZgaCT20cW6LWCH
3KcIlamjMwp2X2JH9jeaR1iu7hYR/43MP1Y5mqIsPSVVmtwvNiJo6ZNvLNLpzq7ufPgj+z6FuoO2
0tgKy/HR+dERo4L/o7TdH6FrIn9oqzd/hmKORaq8yOUyLwsx9hV8Wj0nuvTWGDt5gvFY+6G4xG13
7UYyskVqHtx0fpGFeCw0h6m6iF/9hbjrqc+s/VxoOC0Bdu0X+RMn1l3fhvd5SoZno2f6ASOIhrCk
RnwClD8bEuuiQuzthh6W6zMALeAJ5SBqugrGa1hlya4v9ZZVQrgPo2RPx72BAjfui0arML8gjAU6
fLUNpA9NBBPCO4+ViYk3zuls54jXzHaKDoYqyukspFhW0zuNbP+ptkvysVuElYlkGHbq9LjI8r3S
aYx27UlJOFvinJD4+8ttSNl0g7VzCUh1SE6z393i7T77bBSYVom2hmv73mhHv6mj5y4F5Iy3ISo/
6VNvh3h66JlRvTk9DmVBzJk9vccs0zHnGrhrSfEqdONODtFpdtDe45J4gxs3AD6h59b7xnetSZ4Z
iUO/fmpzD0lhTmPcNNxvYEq+Wt6c0FDg26W59c0dcxadMiuD0GMNn2iaeywicS2oplA7C8kYTwPi
y7OdyBzcOf2AW6+xvuKW/LEIAGeiSsaNWVN701RmHTHMeR2kSz/SGEeBLYvo2ygi+5SF91oaTYS+
zG+pKY6C+JhZ9IFsWGvAgvMf3GI8mtoPwkb1h26yP0cUu4cM+3dadt/DOMY/mDNhLr740knvMY9H
c/dS0WDdE6jgbga63Bu2ADSvnHt67ltZbQ0iryFasVRoMtbTlkT6kFZVEMafmdFRhbM8xo+6h6Rk
vlupne7GUFpAspy9UbcoUglSb1nPs9yoNrJ8qBw5HpxlZCYdkpd4II3MsVgic0HHIn+pdetrlbtb
cuEuEXEffo05RCcFWV75myqZXY3Ee0i54gCk3tiJuA1bN90Ie0R66GNZmMYhMHPZHgSaAc3TTmPu
frE0CM2R3M4NfPfJaobNhF5BLNDbYhAIYiSTfsbm1bg9aUF58hRp8UgtT14jGrCbgvQFOolowA1V
t5Kl/IlQZdpg0/2K8pT1AGYRrU3Pnma9s6GJb622PYVfG2eSMWIP5wyyAAJaMhyTiQqp0ds/wyHz
cApM4SV68Gpy/DKCIR8tcXaF+z0vUw8UdoqxocAKZ/fFtoqseKdHTYZQg21jmJNM0NIv9aO3NRaG
OYDT3PI8dgWtjbvU/SpL1MwTCHAuSnmqI1QhMjSvKZtG/hraXSYnqDlO14iyCGFUbEwETbyjS2MA
A4Eyh45GyliW4MdKpncJNjzQbXY/mvthJdfWbgGlUfpFL00bDIg5EKRi32L3PvCtTf6S74shvTOz
JseQm5ZsOLs2KMJUO3qsnw266Ke0VBJUPG8SagPOZeChaIUUJio8Zjm58fn3anJpSkq1f/BoWTlk
DeU6xZqMLMQmx8ED2nunOb53GWT0IPpKQy/G3iENBUySYKy1K8LuJTCJMdqS6wZ+ynDOblFT+3a6
/DAhwpmr6Yb6wTX2CEZe6IeCHWyT/WSm2qGf551BiCgndKxtjbhicyrjaM/u5yVEXcZkhgY77pId
nC58yiPUEQ08UUBDezPHbY5YTmjfJiMXx6kEwOnoHs6UvryDLfo1SVzvxpf97dRUDazH6U0bcv00
DW8aIKktJuaKeEDcTjoNMjS4Hs34DP9idgeywrowGDAol6ZJOJZESE8WZecw4rE7bKfskM6tvxvb
qQ9y037xquhFSex3dGiAn9gFPCObrQAy8HqfzJ5Ko7nNHWEeZJ5FgXQwxYko+1Yn8jmt2uVl8Y6d
5VNzNpNoK7LdaEqaZ+lwVNzAfV9CxnfGozfjEbOmBoLaku9s/0x9qIH74l6dSmNGdJJz6JnHtuRA
b+AoE5kEk+G/jE6MuM7bR7aJG9s/6JZpbrx6vGnThI+KXjygdFttAPDiq2LYpWedI5sJ+a0CpR1d
fBziL43H9OKEPhmrCy+sFw2DewYSMRTnMqMpXYo7p+czagwklNYT7ZjAlxy1vr0Sa77JabB8mQvn
nVbFwjkpT0ti+Bc7kiR0URRoiWENWy7kSs8PBrGl1zB1bpK56NnyoGglNqMuYQbJpPmGTIOq0aUM
Vcettn76Jh0mWvlVHOMkbyhXkkKKbolkI+njaUlwhA5afMcGOL/SHCzZnVOtM6/hAj8hGZwTID0K
CfxDcYcd9SX84fcUpmyCPewK273MjkQ4QAXIixOFL/ay7nxv3w0zJ15mNO+OnjXYVJigpcbWl8GM
amG94CMiYXLIkoPghGP73jK2WB+IgLKAHdwbbokOYTO15AFB3PLm6v37XFnFjR569xWrt0tOy2Mv
Jyu62Jn/jiK03jfCZQUksydiRn1Kv8zaQxQ2J2C9/jnlH+iGpKm5URfSyiDoVjN1rKz1FZdbyiuf
Gjwse73AP5VRZIVSX43dCW/iN9IlqqBDpoT6OdIZjxisuqRLj66+nDzL/wIWHA53zkqQItPrnIB+
dDuFSFxQLZE6hetRxyzCFTbj1BGntNU4PQYj3IaxlwUipqfnN9NpkTZiuz72UHWEJw8K6LZaFtZM
eL5PrALhUninyeRbz0ggCZACATYozMAfE4A73ZIEvW3gnwUAHkSo8RGCUYWgDbYxzPhbnsVyC5Fr
D+jplnlp2rmVOQcR6fSckZygOCFfVclhGZ5wZrD576R+peQWxqm7HzHeBVYk3myK9bsS65jn0TZf
11yZhm1UevyrkaZSuyZBDvhTXWEsxIRNqN1NbbrpSdIZ2MyQjrYL9rBdi6bfQBXDeslMAloUVkBG
Mab7O1+OETPYzEdq9Iclr4992D5AMIu29mKgdu+gIvEltF1/GgzzlX7RfDLSut6nJe4j3XRYSkhs
U2NDzXHwxyPoo4Pt2yKgnFhsi8nxdzOJPCeHzne2vOWsXQ4jSSEBoVXj1V3cd7rpHzgdm6Atow8c
BjsxhoiFUq88TMS4bvBQX+YhUnUr290WYvxpdJFLSb6rdvRcHCTJLiUeAjtYtlksN1lqYiD8OkLo
uQVEaNbfZmo4TWVeC+FQMM29dBMP5lvjlcch663ASvtznSeEP0zeniWid24ojoOU7tq03ne4q08C
cg6boUEPIJY9kFw/BXnRpopdeLa76YmwD3zKNdEddg9HtJ08pd6hgtZiKMNwnj10FcO7raWPizva
tJn6GSkPS/BCpN8SXb8rWayo2TDKXArzOd2PyWn0bXlyv3tutLN18j7JSuY6aYPMk8paNl6q4vsS
+9rGHmtUpJ53YeeqP83yRHjOBgJku0+q7pO10jsrvXKiqEZ1Z9gBJ8OPpqOaRzC16yeMfwI1WSWi
cNM7FTQhzXY2wml2IxzQPad1WFA719m2ICabkfUgozQG50oBCES7DD8XR1b7mTlncEtzR0KasyXi
N+89mF0hGgqQ7vHo7j3DLLZzHLP4yvs7y8L7SIeCIY7aYFZpl4wL8NSa4i4ebHsbpf2rF8cFnrcU
Fxga11Srr+aijJANZmnbLsegG+SF0qz/ZZjTqxb7w2ly6c1FnvyqDzLZmi10pdr8mZv549gwlDrG
1Ytztoj+6GzTyiekWb+Lur2OLOBghR0onpptTGt6Oymc0zi3NyBAT2j9koPXmC+wVOpNM8jq4OTw
3plDkSQ72CUujrijHcRUqAuyLyc65a2eED8N4s7WPs3qQKsR922HBqLLUJpWnMh7smeCVuugq2gf
qTRIP7GdaEOQG9prkzUJmx1jhzoz3gs9Ols7JOP0L+Ozl1eE4jQN5kRMIzSmIJzELMS2WZTRjUZ9
0JQU/C3yi2jv5D8Bdd/GxBhRs/RxAuAuqGf/K17IVxJa+kcA/A8Avdj2Q/m3fCAz0bNb8s1lSYhN
ni17ObM3aR6smt28vwCvc1GSBlENVVCvvxkZgGAnydCmdayy0gX4gTWQiVNlT7473vioLI/VYD1p
ftwAUpv3M4KhQX9KU/pL00Q69QDPMzbiiz4kkKgKvEa+17zMWDQ289zXZLHZH1pnP9cpTtVOvPl2
QfM+bZn3WEaBobVj1B1SgqM36moGEOMEY+6csyxqg6GbTcIBrb2JQHI7Vl97UATYYHXYe7CBkri6
VAwFCcnthzQWj940bXPdquGaHUYdA2UCK5clwr3eERQ8Lj1zHngARJKYkbt4W6WfZRS/pl5j3wDJ
vC7a7G2YLyfjp6+174jvzvRH91a7YOdVnhAo9jtK3WIbGsMN7sB5q9lcwzECQBLaQd8KLLILPkdK
ECFW4Psye5f9nN/Q+4MrICnN6vL7UP4UkqyUSqJn0wf0wnY2bm0J/mBSwmyoMMESSpTPvbsv0bTs
iojmWFfdUk4Nv4Q45+LVjSHMdkMbjwa1d9WTacfujSq4asCi93zIwzY8kqcFm4NdpdcQ7CzxyB9n
3K1V3t/0FiJgeuh+QFr33vX0J4Fj6uSZy2vhAj7KSOxNGVyqEJRc0Ytjz4oHXRFCYakxj0ZeuMFF
dRuqdUkUsm8y8/Jq2Jp16L3ZYDzVX2hxPLcmV5rTvziNB8vKEZ/08HgApBVAphuJ0XczAANB2zTt
bBFdi7p4GnWGqATtsT4OXJsFBOi4wf4aU5bZpnn0mOM1Yy82X/uG0lBfz5LTSRcP5ZK8IXTsHowY
hV5aym+LfZBdWp9c03xzyKy99n7/mCyIj8HI8o0ygCUA9HoVa9cNfNe/bq730+I7GJNKsWTTY6Mt
u7rFOrYeDMWK5Jo7rPfWaMsGCcrBs8J7oeO2K1z9FEI8OYsc+1Q46He/YkWL4dQVlnEK11w0EksW
ziZy0cA5HXpqbwfaYoxk2XBcN5Nea/nw0CZzGzvd+CWWDSoh+bOEgkoDjQjkSMT3nSteBkWir72x
PELHY3c84uJkRP6U2r0T28OHzOsTmgcHhA1w945btNuclhIH2AQT6R6AC1ScNJn4f0btp+NOJ0db
KFjYg2ox2wQmLeXOKHDMGyK7U5frBsjcvNMedRcRo65DiQndK8I21pBzNgRJRDptP1AEQgZXhPrR
7Pr5IdQqQgK63SrR0+zmk6Go3EQmVmqvOGcyf3ekvK0iTQYVCpI2g2roXtrEepamlx2WZADqSqey
wCxT1J6yqhOGrOvvCVlj/BEj+m7CPjazJx5y3xOg2OuvTA8XA8NTg/N5g3piOQBEvQlrKBCOlkFx
B2MSuLl3m/XOV78Wb7VfPDQ1xgQWiJ/D5JPUXV2SqlDUQGM4pE00b7oR15iJ2C1YatSeTpBx0hI/
5mP+QmeycSuYSh6XkCiNelM3HZ0Z7LB2Xj4u2o4l2ZfR1rIDdkSNMuv4ViBbds0QfFNRZHQ1hhN5
3DS3TMQEdF9dG2O51yy4ovPsQjnhFn/TzTxrzd4eiUCURGVBfyC/b/V3Chcb3npYU5tN9ZL1Lj00
SGHmRFdb2TvlVIw74WmfdZELPK7RHV7U6LDeC0m3h+L2kYxUTZou74Ilh463XhyOyvojMkAwyEDF
wTR/rpLMPJMiMoGrLX1JVYYetjk1b6ZKu0VzS596DT4d84V+s+UwUqmPBZUHdsbC3m9xDcxQ6rF+
nFHtujL2DklkHqIxI55r+YI3lF9me2TKqkORRXiUf983+KL01IlP60dcD/May/rrehZHi3L6qWJn
1JspAO0oaAU5p6mvkrbHyXH3bdheo06ky3aN/GW32aAXel0vRpBuAQKp9mipv339kUYU8a38usnv
prNGgTTyiuHS8EtyrSwO619su4NCw/8z9beMaVW5Yn6AGfnhj+ICMYy4ho5v1x7aQxgTvMFcizmY
WCCWU+zHQEOTE81mLJJny+9PMsl6QuwJ51w/6TqKrHcxoy30vdg3tWpUWz96a+ZvDbMVU8zQnX0Y
LIMzWqShWT3inQpGJcNvPEiWjWL4QkYidgM7BS85rUnLq69X832Q5qX/QKeC0MTZOsZ1NR5+wbsK
36+PMeod3SbHcS4m7YBApYU4n2L6o894MVr0jOMUAypTIYO6SiHuW9cJULnAzVtTgNffs0TgPkk+
MRg4sPW6KsjURv+AdVocYXVikaK4ONdHtcJYx98sFv3ZL7vbfl6/QsxnlvLkry5vBL9/+L3Xu+sZ
pyfaz0Wfit0fruiIAjMy8eOvS0VFjq63hANognW6+8sAPtQe3u9U5Un6vJm81g4UcZIOnPlmSNJZ
CVoBqsYZP4aVVad6bmJ2GPaPIhrEucgxlFAp2OvYms/rwXTbamf3XPKum49ns4YXjwwLc1Pqt9SN
wi6i3s1o0y+4Jliqs7mqtkMeHjIATjhH2UkaPbue9WJcD7U6n9dbMVSXYx9hBG5LbD7w/Otz1JDt
tB4WdWp8Ds7ALGsMlXmO6skkzfRZL0n4Xr8HvNZ/OLoXqjme0D4BvrEVdJKPRvrzDVu95aazegDW
UdoSVbg8T8LGTJoUd7PmgcBShyaJ94MmEC528QvCLPM6efMfz5F1ilXQ8U7uVNk3eQjgb8Gl6NVs
mEhCt0B+UenKE+ewvqCUU3cRDmZP9ZxB4GTnhD+l1TNmNBpmVTnjJ8UBIWQ0Wpj42xF9v09kXV0W
t6NlHkcF1e+ohhpjS5iOhrbm2tjUIBAN+zuJYOtmIjSY6tUjtQUquC2LJKE+tN7S46o1hE4FC41r
PLEt1Ubuatby4c8D06M53PSudRm78oiD8Dr4OeWL0iiv4fyzQvB544iOGhIFt80Sz9kpadOjFzn6
Pu3ZPUs5A6LmFDeQIzWokFoCuomFSTZWlt/EWbMch0bLtmLM9z1bLOUe/NqgG+oG6FRoazEAlOBU
B9QfQT3ZX3QfXQiOlvd6ptpj6/nb0CzIO2pOBlhXn8pgWmSAAZEDqVBA1tj6TeLVyy52khsyaerL
4INJEXNtB47RgS1olJ7WJGplqwtc478P7iScDSHLKLjDG0Hffx97/hcKtzpa/LkhS5nQyWrAxN9A
+94OCVOdhwAAeag4o8MVSDe5ZaVipxnCQRWeY0pfvPzXwfUocvpKoj64PyaYvEFsAwDxK2j4MwZF
wzKN83qrUXfXW7+fiLsaD2NY4oSkY7pdn8CtyOqvtovg9+vWn7K+2DKSl476+r7RNVBOlsAEVaU4
u9ab4Ju042zFAdpKeQbhsz76+9DKyv31prIlkpusC0X9MlmiTe657CFnAalhJqFOTq6q7p3Jo8z2
EowjBvYgZ0WI8VICcdQBfLb9B8UVix8Aygjusi/D+FLPXDF+bcKwO/O9MDxGJmwcJs5TzagqFQ0B
T0pOUV46UGkyeTFwfFipnALc5kq6IdE9MK71WoabmFFgY9rGpx3rXN7da9LnP6iuoALs35CHcnl5
/R4V7lOSscfNPP9VZh58XVTd/B+PlFsJ6gjRmiGMw+GHQ9qUQIOidie6wllrmGczy98NeU1nSR2D
StroIAXSRP456U2zM/mXAQb99F163l6/8yfzKfXfrJnCeGKTCNpb8zNTtgCJ0gv85lS6qvbR9Wh8
eU5K5aRnn124BUafA0m2T7GeL1uKGYSbYgCcqgLLQgqjV1B5NAcmWUY8O8ZI0QH87G3KbWV673Xx
Ocxj1WGLn8biPSlGj3Htzpw1lCR6cVcJTQ/qInwOe3WxVzvdyneMg/XJKCGZ+9DYesDc5MwCqnLL
+tajrG20EGPCcDzDZukvqiyrVv2mWf90gbAgiTk6TXpvzhYpHy7L6yXvP5gZ5N4Td7lGjq+W3k/V
dJBp/NbM9Nj8/KmnccqJxRUDvUCWT60LVSJMsgiiE2cAI+XB9ydnw9YBsEWY3i38sJHqYglPBRh1
cujqiopxDjVkp3fWxWVQjOyNLWzczPV8W2RwdaE29UkbjKa4XxgAuYLDXcsGdysaYB36ol+bMPyK
BhTNV7OrmuIEkp//T/KtphPgFvG+QgabV3RztHtN1OeQPonj51/g6fRDjn46LG8dw0cN5J7iyf8+
uuVtE6a0FMbkG8KN3TTsBhSHzGhfQg9zUtaZO8KCyaEwTLjKRA/jlipgyMoBMjc1A288GJT8qhQ9
HhQ62xI3FAIrtqr6FQTHYZDAKUx9RxfihvK5Jabb/KcmxmPS8a3a7edUL1ePsNZMRpdORC+tYzwa
zk3o2t9b8zYrGgphgg2ppLhGA/nUTH56mTVnCmzHtDbLaBr4WDmst9bDgND1MnuMpUUMX3wxSoBc
ZnlGK0gCjiheBWRJ5IY50Bc/jumsx5tCDQH0HBqu8YEoyA41c3P0PVZv0+yTTV5y2TutDx5wvd91
yMyTilW3RPCO4WiYtikVRoDBDXs4Rl6Jbeorprxxk/ezYCtEH07tM6lVrGFFsj23lEzPIpaUpeqZ
+CSBkiuJ3NsBlX2iIsrXsHIDuS1NISAvazb3enAhwIDCb/f1SoVJFCBmXlkx3fThKHgMwcJsb9SO
Y1RkGYWYiRVsZoY68ytZe31yusP4BZhG7V4MdZhWbk2hg7ApFMymUFgbAd8G0jVNh5gkvUbBb1yF
wckMgDiaAxrHVpAcVA6gQhYITgVBe2NsS0EdDG6YVICdRKF2InUoFH5HfzfVeruHyuMpPE+5knrW
F+HFB5GLXn5NjV/z49msQflZb04K/TO1O6JB8V0qJtBKBypWUtAaPD4pfNDAv2ZrKaSQliu60KRA
Q0Ihh9aQerMDSzSuRKLf90t4Reji+4O/Mox+//o1zJ3GHp1uxhYVVl9kYJAcBURas+zXx9Zb60ET
kBe49FkfAVViqQKKE85SCG/JtDrIS7J8sUcjuTAXIGRXeKZKgZpKhWwqh+FN7xJKwqNqFrL8dRTg
iVLgcI4U9GlObJpAjsFspA7RwgWrIFGAIPXzegAysvMUSqpf/8JOAaZyljxUAoBO9ZFGGQsK5z6B
SJWvbCoAj2DkXIBVtUJXdQMQK+JFhzN7L2qNCnHVrbSr9cG8A4Ele/9XCOR/i/V+ifU+q6Hs2/nh
R5RU5Z+Fd8JCu/bvtXrPZdL/+P4/Hvtv/Y9/Eeyt7/tDr+c4fyfyExzNX+V6hiv+TmnM9R3ye33h
OySZ/aHWc42/m0j8TAcyiyF+S/UM7+9gMPG2k2fqMr4I9/9HqmcaSon3O1PIoq1iqLRiwxSu45tK
+fcv8XS5kbalITP7R2NWV4QD5vPU5CIgCdw/GKMjnhk1EZrgzzysz+qeZvx6VrQwp9Zn8xyf7799
7/qj1hf/V+81/G9JRBs4Guvmsh68PG/Ipv3nfX+am4urDn95LI0Wmhm/HtS6Gwc+7jGylvbm9wFP
25/vwnPULlWGPss3X6M6L25YepJJr+42QP2ov8fQnZ3GehVu/z0j/fMuwpRjxPGucumYZYuc36EJ
b8ve8F/HaNrbftqjwtbdxQrycAkJe2/Cy3rLQTFHkz1yEFurZ9b7WWiYjPvKHaNHO8sNqU62ZhoF
BKEblyk3iJ5QGs7Lej92hjutCvWPOiOxHeNreZMucYU/jEMcsj2mjmKBkfiXJ9a764Gsg+omIyMI
PoS6WR99Wt/KQVve5NOk7aJ4SndRNI/ISuj3pl074qcKAfSqW8s0UaH0GdJq41BhLYej2mj3PX2R
Q6bRCJvqsbod1QFCMwcXFJRdwwPrexnBI7QKpwjqhkg6s+9voRMtt1GtWY9GlXSqVUokAHb4xziq
kTXV3TNkrxD7qG6PDxm5h+eJiRIkwMOgXMz8HYRFJAm4fvXYelDXysanOHha7zqLiB7+b29af1Bu
I0lrq+okJ2X5spNhvkgv+/NhfaxGKvCnJ9bHqMg9//Gde5Bu0vFoGQQBtmYSP4ahZh8o5hlK1R4/
Th2epVF2U5AyDx6ajIhOwxAoKV2JIAW9/K09pc6u9JbqAa4mGWJaFr9mORgdOfnjpS4x41ViIvdI
dunLeiv/5y28c8mvx37fIg0Zp3ceOzsDqdDWIMNQ4U4htKz3JcDOQ1QAoB2NGbrZQjeLyOMYVHJW
Hpd2bI7RpHsPdTfSMNaK9HsMw6tv4uK9D2cjiC0tudq9CG8iU/XhexCytMWQxdbQfgGaMj1x0tN0
hQJ9G89xdatT2CE7hkPjwriY/LaGh8ATpOfR9FufJjQPnUBTf1J6Yx2dvwv46oAr/EY7q7twRmE+
VO6inc2heufy5A/65922tNov3XIyzKUACtCDbbIyskbSUumFgC/3O1MuIDDUg7+eTzvjA4drfHQL
pBRVrCnSlJZCa6Kyg+jkuoInisnfeuxflpcxZ3EJzDbysJlGrBENm85hZGfzvb/Y069DaQW8I/nz
I9HE3ky5KkKLlzKPbydLzAd8W8mXKoS4QVpM8ZnI6DiRH/Rqd+2tWzZEJjFarAdGvfBiq3FkvUs+
HoPJ7/t8gXehEsW5rZHe9KNRXGFIuwHTzfLGhvrG6YTzPU5AcOGsfSXeQO50O0whvbQF6BhCfNaX
sjK8Sa2iev3TVPhfCMEN419D9BAUExGp4jhVGCcT1l/Ta12jgL3txN4PfHP5KVmLy0KV37Sa8luf
CYrN682/3v/rS/90/z/d/Ot7O7LNoJNNRCSbi/48NNFDY8/TXZEk6XMFL6KAmh3iaMOQCl9kPRgO
mmtY+9lNmeOyUY8XAgf1Zr3pqXdMWhvu1tf9fts/3/H7cVssCMzXd/y/f0dTttemlOUjWe3wl1F9
fElES8/ewTRE8ED9DST0maZX9AJRjaRED2RvRLPx23jpE1RwXUH6XZ9U3pH0xu5FIy2gQFBAItDj
FC3lvebAJSOpAGejO7zNth0fF8exdgaS37dypNFetF18V/wfxs5ju3Fk2drvcsc/1oI3gzuRaEUn
UVLJTLDKdMF7j6f/v0yqi1U6vfrcCQoRGZlAiSSQGRl7byTPNnXgaLdarcEChdbFO4Usk0jxjfue
ouXHLKnuHeFvXCQD1Gz2t1Vk5S8zIBPp71DwW00tdDF+loTvWnsaptF59Scht9DVJtgm3KQjt21c
Rs+oire71pyThT8E0buhx4v/8u1z/9Qo5dvnOHCCwTXjGsxw/kN6d44NAFqqHf2ItYT9iFteXbGa
zO8mlEW3w6QzZyh949zNLq/yYnpXxV6gErQNPCeTcQ4D5WXiB7ti1QxnZ+on+9pQk31W1h9n0qeg
xEv+N9h88stYqpZHduBE32tzbFf3NUpem38aTvpUisfLsHtAlh2C2w6uY7XNrH1Sg7tGCSl4be34
5Igft+UjTk190osM1UPzIxRq899CCyd1fhSKcR+XmfZi+1Ox1Er4yOqwpYYXzgRlLvN7txu2/CRX
Q2yy2ybO1NSkKDZAkuhy9mfr5zhlpDo1KejxZ1zhNhrcSRRUuLmn7pVp/v2A4Pk2Nux6+8l/jU38
Ut1L04a4CSZ/HzmzaSLf9Q/DSZ9V5Cd9SMeN7CoHlv7P3TJPPSuJLmooUfWc0+mJlyci4K5Wv9oT
dT1R6w7fgrI9gLwKAxDByHhECkVaGTVKreXVZy2Cfk+x8mcEuuKTHqr68y8LYmvjOYqqZx11yZMm
LNEmLZ031TXy/9RvFlf4Ncr1egFXkNavtuv1RNvV+nVnFkrdW+pcyVdpCKa5JeInowWNROaYAVRp
QkRNnF0PiWyAVogapPEj7p+CQ8Gg9e+/ZOdPLVuTtZNhmAiVGbZmemLR8+ciZWQDRw+B9/9gC+2x
nWuo9p0YqFoCV6z8RTMl+N4hhPLA1Cc6VL/8Ln52iz78/Qxep6j0SUwhvo9O5P0WL/1G4HxP/a9R
7Z29Np0FBV6m7f1fX7PLmfCpc4OmSGSbaGw2iDjI75hslgf5bZNnMpC3I/vrhsmI0nkZ3NV8EqwA
IwDxMykG1Vre5L2X7yoxKc4KUXmqUvQoTTV304eWohNpkcGwHtkhB8g3ZuzHW+8U9QDOnqxdWrXN
adAHSjlgUfteWSE0b/b4njFNJvPwd4Rt/fCtu6Z3bVERgqSnZjPJutql8V9mA5ZQYy/SKSjy7Y//
/R/5KYrFrq5bKiK4xudPEex64fAMcn8oQUp1zI2lVfpSLgwLbZ12uvIkjSTZDDAFPZVU1T9G09c+
g6qoiYODbdfMCn+ZpS+YwIAPXFq9yKkfvGBaqLxvrLnS9wbKKpumVPW9Jc4M4ZNn0ndtLUpfIQn8
d5w8o/z7rFFDsx8c+LEckqMrwcZ1Subg4yAbCtiYWBT+7ZMh8HgwOxUNpSWkOWrRD5jcxzAyWgZS
MuLd/Psvxf7PX4rD4hCdB8+0XJ01/Z+/lAAKZUUdQ+OHlbcB4FxozLpfBxuKRkiQhN22JrND4K0g
QJq7q6vK+WDSCAzOzGbDEXJk85iQ3otJ8h3MqTNh1+Qg/VFMyt+b0HT71CBbR49qAES3l1C+Ke22
mCMnPapQksFykL1Cs6FtLYD1p2bsmpMhzoS/MO1pc4lNYjM5mV0CwKfXn2e98O4dJ9rVQ2k8GwDL
70VbRdnFta0RlgkxKHzt05ItigrN2jLeybN4mD7O0l9n19brWTA48S4h4bv+98/G/Y/vv6XbJtU0
ro0+vW4Zn55iLdpg1Jfn/vdkykHoOoBGurlizaKycLE1N9tJs7JQcbIE9XcxM0u+kc2fAmM3ZMvq
Ei6DRjGGjLyGyyGlKYd0S+uUslm5iuJ2OkamAbV366fdsdxJzzwY0xFRO9wI7vmrYAD0mPKYg89M
9JDt5LHglHJSyo+0aEIMWDR/jKKxrr6p6ww6k4BqBBf8eA9lzF6L2Q8BycCpPDRK6u8gsZaGOpj1
/rfga9gkWkLV9XYKJFplyXDSdTn1u4ifJEVCK79B5KPJ82nFpjR6iGQjDtInDxZrLfLCIsYdnH2p
ImkESVD44bsGhl77MYL0eSUYkX//AmjGf3wDEAdzbSSDXBTjkfRS//x1hk7op/GkAlFq8xk8t1N6
QJMm5ZC61X2pwL0hrYvL0QTQI++ovTdc2EAutoiW7bGArg8ORD25qxyMLLT6NTsIvw0jG2RsBFwY
5pkBPlIImKgbnpU3Swf4VtYgQMiQTa3Dv2g/jDqQ/8FHLy0FcPmohkiB54XiH6pSjVFSyqnet0MD
ZfhEX2pDXD8aWQ6PaRMG72JE2DbZq633ph8kZwRS67WpwKbSDlX23VTVdTUO02vUZygFIIJ9p6W2
fy8j0toejmkcQ+Agn1fi+TSSV9878qE1VBOisdTir7pfLdfAAiq3hREIvN1gNA/eyEZKNYaPlL6E
jzo40gUIHiq6he9XRDtWAOVH/1yJBAL4xHyl+yBkGmFKX5Q62arymPw7MuUQ/LJzluoPMlD6FA9S
/1mLmwfZcB0rk5kLwdCAzGh7R53/smrd/NgFIwkRceboWXEUINSdVgXLT34ZIRtFTxl67WSJnrXo
+WtYGSH9MkyPxsuw0vWp+5/DNl7xXyZt1AR8ft9bHmAouf7nC2q4n77tgTfHFlhJ5VvSAGAld2Eg
VeNWC63oRrjFeLNc3yVu741H9106orwkVL5TpgyQTDLPH/HSJ3vOEYx2/Xe+SGLU61h/jn+5aBQ7
Px0eYMmYNQ+ZOPTOOVTN6v4yZxATB5bgVw9Va8l9Ge9NxOVGnkIPSZtaj57SoxEOOeQa0IyFrKEd
7+yKGmPZOmqjhYaFDncxXwPpIuNKB2DNadPkazm3UTyqQXlDFBtpBlnVLXTk9TaqSKaH/t+tMvN+
bZW5ddmqiuBPfbVEzZ8BxGfbuRx/+myj3odqmF8OStD/mAG0b6VLNnZu2m9jvf6ZaU2OnJ4+Q6+j
s6l5kxV5t4qNAAZkZo5x36AZpU/WqZrUbuc0FpuJjR+8N46CZGlovM4zkgxBVax9qi2B5dQhKAUj
fNQSEMFBq8Asg2uMxoKJbBkuBivmEdfBRQ0RbL4KFarxLa3wTogOuidHnJVQOt2QTUm314Yx8cwD
VccwKhF29ctBOrTof2sgVzjfoKzEZINSu3kHhTfZjYTZHDIw9xSxfG8nZ3yd+oJSb82a1nZZTq9+
V5zszh3OSRj+l9+Bwx7OH9NesmKqaaqmpTls2xifuRC6wXdrtZrHb4JLA+RrPiICY5ujdWCe9kDp
gl8CwDYhAgw9xKDV/pG0bbNJnGy4laY89OWTDVDsLA094nsDP4S/kibIAesQxNaDtDo/7x/7yP8J
VLXb6b1C7UVVmpc8F0Wyy2IYlJ3MYV1yVanrhStgGMntNc6QWSyPKgeqBxcKpOBiEpahgbNOyhRW
FjHTKv40PTiyRY3xim0v62CkxaNM7stDCVtW0NflUVo+H8EyNUA+XXYD4tq+xhfaZNz2TFAp6RiN
hTzL7NF9qgCzDCJPI/3mlJh3Xuu7T1T1f/Ybg8rbMI7q20FTA/+/zOQ0S+yK/b6U0TTbMW1DpTDJ
hKPl82fqVjoF3I1dfGsAtFHp5dcQ4XbHGCT1BNNWCH4ZqOtBnhVJ3mztujmynmusOxkszGzwYwpl
jHOKlN/BK6JsU3peeNdCOXhAFNpeOnk2PjKP8m7QPsi+Otm4S7oSOlXg/zeISOs/nGmKQQ1aR52c
4EEgzshwuRP7SryQqlkFem2j8HefU6fgOfO6y3w4cns9if7S2dlEfT2EZlJMtK4HO4yavSsOV1+P
UqCqAQiFkkRberzd23PR20hV1iiijcaLESN+NpWmBeOHYrxAXrD3da88d+k0nKnq2/EITL6Uzslx
5mTPrSR7eSYPsL9OYCn7dlc0qbaRvtrr2SHSA3V9WTaz8fSUlo2/vi605dr8asqFtVx3/4qVLhlh
K+USvogWkdZg2l0PoJ+mXZZmm0wAOwwjKKuba+vFpqafuhd/3lrxYJ4Aiy3gb6gOhrCkq+Wts1Pb
8SAtnjEf/h4qxNUUq5QT/vLJEPZw3rUOUuyBHG/9LTaowRBisVsjt1l+lVPwlhk5Inx2NO2KKctf
NDibpL/woS2awjimrjYI3+AsJRdF4dDJzHL7QTPbZ/SMwzeLBMmKAgd/nQNEZRNpCsHY+NWoTbt+
HOxH+Pmj57ZYycST2WjSkPkjM3RD0SINSFFJ1QIzEnktGQb7RhV74fLf58aGypb2p58Uz0ZHtx1X
d1TLtsVP7vvXc5QHzf/+j/b/RmNAyzOfjW8ZjFtbx1TdvTwo7hyvUJZtb64+M2zhXdRJhF9icrBs
e3551q9eMvaTKeMtdQK/n/Ffcqr2MVTm6S7uPRKj4jBZoBqQSDleXXbUqABN9HxT6YV5CQsNO1nZ
YKlupc8YEuBbFfzsqgdtTDk2oJwRkn0C1q4ubWqZV9IsZ7PeJFSsMuukNQZxuNOKsqU0FbNzLe3U
q+ZBWkgNFU+BdekoPRkgdj+OoV73ou+xmuW7DIjCpjNH0EdiyjqJ+ecnnyp8yZ9xV59CwTXaFGKv
7VM/hEamHTVClOApwVuXZMmXBlXxpaaHvFKmwD9QydQvUnCYb+ocbFXwlD/+DEUxvNuZItSq+n4R
jeOwduvQYeelD4+uOFQUQe9VuCooRg2PtlVlKthBGqQ9uOORub65VWodPIv0efCKHmslgfAjnPLl
b/0qRXfWKXxm+yoM05Mxt++z46lfYptpmpmRHJNmXQ7m2knCfCnNRk9hSIA4c30JTtHy1lFj3Ekz
UKpXsCbdyQ5q7UuYgLcwrL86yadvGdbjZFXRobS1V/kWM4WLvbkdy5vo5BSesw8S82wCctdgGmGu
r2WzelNq5JKuE/XrrFy26jB6rD5N1xVfLbYjHCN33uzz9GkBi95VkUmdICI0se6yIzg1O0Mcgqxs
2DDkbC6ou29KQbz0t0ueyTAZIU15UFun2fm+BpAzidGSDDp3rcMOtCyKKHq1UQiBfXSCpm4I4B6b
TiA0olfVtyBh93NqwYSpe5m5cGxEtqVZtPmuzzX/HNfxm9/YXxMNitHA9qniDIvsuQ3TXZ3207v0
R8Kvm+o/+h2ePXcR7CbU97EdOtoeNE3ClHuicjdUNly3Ta8+Cq035axulUaFrkANkVnWE8D5wrwe
EAr/MH3VokauMqO1bA1Y+opSdJrrCkXGOdr6EPsdYi+mHHEELG2AnjuMrMLAPw/VG+tG8DKh7e96
MpPPJVIU2hhV6AWBBox19KBgcyrfoMc6RLzZH13EiS7dZxH2qXsGga70M1Uyl1YU7yNoGH8rfzAK
qCDjzDHuZPkDMwHt1FB7Lq0pd1qQ8MwS3S5ITk73HI2+496Qg2JxwGbjYgQYsexjNrCkz7I1djCc
Zw+Fh9/Dcus1GVj5UAupeA/mdJ5J7oGd91BpTeDfWgHdCR9Vr/JFYyVqH/zePv37G0IzTOPPd4RF
3thlgkFNhwp5set+fkeoapUXThQ2ZIuZ/HVjJlQaI+q9Byt4hZKQ3UuWQq5Tkzg0xwheVPxQgTgr
tUeHQYny8NVTwUmxMrWPJB8mtLVS+CkIywvQgEEIRYM0CzDriyYWUHUkj25bBM7uZnX4VsAe8zMr
j55l1sFNTsrE6Xz3LcvAteos586mz4ecUcm9b9PeudOaali3NcIdRQXbrz5p+osYp2/96Oc8f4yj
K+Y9qh5KUJZUyYQ2dSNF3B99gwrcgAJS3dTwVRAukjAIOgC6z/XQdUcZJd3SnMA1bMxe/Sr90iUb
5WHqqTWG5se+vVxBOhsxZKOBd+wQ5VpL328Xc0GV87QBa3K9gazPs32rVgsLlOzHTclLWTnluXpK
VbUc5uKTMYpVFwsQM1Ai/sNd10PPM4eU2TpvgmobqM29kY5OvopBH9wObsr8JYGufB+Xer+rEtgW
wVsr/U7aBQQylE1q6EUY0zLlUYN+65xMt4PnRhtYK7JHpwudw2yiEAGA7FG6QA7BJ9yq1hZd1uxR
HSnHRuz55zVisBDWy2PkPjsk9KRftzNn21JrcSPH8MTY6Zjdgx2yDjLCTCv4dwcheC8apY9KmSXC
n+H95UqZN62yCeqfyxhRtfXjmc1cCMiaZKSqiX564wIw9TRneRmh8KsHg2zgdVDQgRFcPibqaOL+
TXCXxygNwALyTr1tnTa+9Up/2rBUk53aAJzQ2GYvMly6xpm/Y+v24tnBNeEYMe8UxKguV5E+uC1f
Arh39rJX4AYKbAR8JvKupM/Q87vcUV0Q2YwRmVEN3w8by/JvM43+u5ig7l22sE91JaaRJm9EcYCr
imebZngQbII5oLoC5pXIyR5kSDM70MsBKIJBCIlXPTYp/EUP0mrSr9TipCuwgFRDUEj/JZ39jcb+
9lez9puF3RY6TL79eFb6/ptW+cnXIIcOKqVg7+gGXnLS/dm+kQ0gyn9C/QGjKQRzbPkDX5UX6C0Q
RL33OhX9dHRSpQNiwkchL5JCKVx6xtvYjuk6LQePei+lfCWPCgMwcne6wFawjDPPSrsb4mqubrsx
RsS8sNBiITn6qEz8ycohZyYwRiqC2DzEfC3IH2SrZiP0ZUeK4KojOITwcd8U6ftlqJrvMOxS2dH1
OvVRV6do5UOPtZQmtSTqKY6szSW2HYFjVhoSeUhMfJejOaWjrFFtQXCJos9HXRnNc8YcVFzp4mGd
SFl5mFxu1YXt6Y5nuwqakxAjnXlMePV8ZzRIuwPD+7jn0uwgXJzDtbyPrlBN9t7yj3sebPcEwiG/
3LP4OlD/ZVF/IIZMrWo+zY5QuBUXEAd536Y+ANQR5r/dswwYG6Bgn+45SBC9a60iPLX5CIVdYq07
BEbKhC3fpdKV9p2ikACCL4DTKaU45bZrKXqNHGtDmo8WVykKvjQpyhaXSKq1b2LLJUU7B3QXHQe1
zVd+BCTWCAFuS5+ag+Dfy9OLt+x19YZ5NIrmySKMeAEYyWPcVNqqq6txATNz+khqPYWC+sXl+/Qg
AzpHNyArL4ANifhSTXSIbRYyUHaB4hfQAWzWK+lrBEse6HRqCpDu6dPbj26M24RtsrC7KlvDLp4+
qjC3nSbNXl8jsmqCrULpYIgSN8KUyTvwFxFptbJkts8NyK51MMJqr47NVvryUR32kxm/zdXcbV2j
Shea6sZrsx2tOzXJM/SD6gYpwYUPKsiFUugZesTsJgVR8Vc4r9LcaX5O6YxEXqZDAwYTT1yDgqGg
yN2yO+KsNb0NHkYfpsa817N3mFB3uegUd9GaJ4L+FUogdjPaOTvLK49TYd3FMetoCnrXpWvX60Sf
4SCOw7+MQa+WIcqPm952rUPEW2NlloG2VHLfQpAXthtYo9xnpVlW6LyxBzpoX91APRZwskGEpd6H
aKAhsTNWqzDSix9KF3yv1N5+RSAwuTWHyX9sAsjA2hlGFrgjPq4d5IB9Pl03QjDpwbfg04cZZfjS
RWQ/dM3/dL2hipC1K5py5U2ltrKdFPg7xPAL1L5Qtu418KVTr31V4NZBGrl585rcWYX1NMLdXBRf
PNO+qzIxau1pINwLye6unXKgazeXniLzGaLqhhJReeegFb+UHbIcWYrYfTd1NEW1dmi2Ion5NHv2
vWwn853f1lo1HMNSCDIpU3Z76egFD7NmOk/87IDOqmEC3Vbtv/vgB8WdMFcGYd/NxZ2mdjNSZPXr
5Uay2bpRcv5wyTT0B90BnlWIDtGggCjuckjewmmju5O9AmHXvSWUX8oAxRDYuULLRIFkdUaXApoA
0bOxGsS7mDXcgxLv9jYkCwvZoFjNCibT+aVzDXPtljXoG5S9XtDaufzvSzjvFnPopvsgmOMHG3qo
y5+rMAwgokz7zrbidjtfg6BcDlnHGT+4JnxrZztYo41Sb+zBnb7Mhb6V/78kMyxmqlnGslnxTnkS
o9HFK+nZyvLnahrym8itsk0RJO1lP1xuilstjIV+aKN5+2ujXAucR2V00XjgbVrDFXcuxcFNmdtV
EAMu5eszYp18Lt3vIcVnlxcqSLR5zWLBQKeFeBnVp+HjxHTyIC0b3O/d6A68hotCXzPN1UBco6Sc
QlCbmorykATlTvP74GV0Cv44SQbjHzy+L3WtjetOzcalbLWzIEUwYeq3srUfzJ9p6apHaYkR9cEN
nnMxYj9T1C+GsCquO2e1xSYEuYBkabo9DISq5e5RqGJ22sPEvxmc7qSLhhpW02rxW7Mylmhh1TY7
IDGZIS3JyD9a+t+nUGipt+08/gi098EM4g06QuiNFp6RsHgVJPi8I9cVeXwKR4N0rYPuOTZWkZ3n
Wg3ZXFXh05XBucLyfETE82LruYFoRVW1W9b7DNbkj8CY44c08tLzYFnwzoXeX52d0qZ3UHTobcPX
TF6IBdX3rmy1pQ4uaRmBBIbZx45f0kCxIa/xirU0UfKy+BYk5V6aIySrERUgZ7jfxCYURExTnrwE
YZ0cDHQpxEQ6eYEHwl3XKkRpshUWMlgyc3/aytZehTO2COuTbFSC5Wyo45ca2MU9qYdneZ0sN6s7
eVOZGJ9ikH++KdmKQOXlphQlgUMlSaq1L4r8fFEp5YnqKWnmQzTd+KxkllefG4rqKVcWW0lvoPjs
zYsg51Iv9WugS5AcMxJBFjRLi6oNltM83nYQ0j8GCF09k0hcJm3ZnaWlQnXVmJH1IC0ovGCNVpOL
RUJ1bwTFcC/b/NY7pVPhnqRF5hm9y7q4WL5hvHSjox1lWx5k37TQio7OPM/Pqs+OVZOaIBjE5V0V
MlJ+G/5etmpgf29yb2r3l4t0cL5EGnLosjXnPX+jZWa9u7TagEUjPXXuWLGrz7bjpVTgHlq7TqBY
nIqn2XZikBcqbCrCDFK1Pbi1/+qQKeZbDINbMPnqWTaqLZcqjMa7yxuleBoTyNDyeGxEDVjxBOtq
tqfKldpx2bddOImbPsnQLM9RrPcCJu4iNIQMY2lQMbiSrV5TFXfsrKT10ByFgtIihcdyQTFqc7Sq
AsxDJ07j0EVpKI6QgJbOKqRUCH0C7R7tUnMLLfIEYkaMoVYAV43slequ7TizS5Enfv6oeUN2hDLh
qCoamOMaFoybRjOcrWy14F3f+ZAGQe5WFY/SpzNPtjK920tXBD58IxdCkxxg0uA70IuGpy+jj1pp
r/xw7hbSlD10kAlJr56lR4N1dTlZKWWh4gKwFAz3XT9dwmXEMEIk2ZVWspEmoNb+EBf9eXbG99zv
2710tyjxopAx9rB8ct2gqRBq5A0DSSSmPAy1/mS0aXqQV4KhttlEvL1urxEwxo5DhgqQmd4P5qgu
DRV6WZ401SpvC2chO/aFppyHvy7/W9j75sVEkgwhOq5DKbR+StJ4rZM2fZTh6G/nt7o66x+37wZC
3tF6YYc6gKJrtlfUGd+aFHndj45h3MPsp+49xb27uuQZgn4CuTsepHVxDb0CS/I4rsOq++jeJBES
wTPyI2MAYVM5OsvUDLpLMkqmoOTBb9yzGuX+3SUHhZJ1sYFf7SPO8Lph1TkOJIBhCZdpEmjwbKXt
wUrCbJGMaGj7W1lrcm1Xzf5f22V/Xs0Zi7+0WGU9acoqKsxdR3H6jdz3uJqyoPdqyi2SQgS3tiro
MSjpvbbKvk3nFosakpStO5beqTG0n1VoTK82xBUrpa7ttSU2oJm1HaY69c4ts1AZ5cfOM+B+8orZ
4K1IhtNH155hqG4fwBlWD3ACfgnTZHot48BdwevnrTpena8hfyzo0aBGUwtSjkl+Xxk9+/xKne1D
li0JArzl8hoSaRYF7NCKLcYQFYppQAzqxvHye1/R463FHuTh4qtydzjYY9ssdK8Ou2051upSL0fB
lKAipBTFlDDMKIG4OcJNLeKoz7I1gaHhtkRwMSV/vEIfFksZCh/2rEI9hIm31Op2ujfEYcqi6Z6c
9LcJrV3Ic7Ck3+30j67SJw+qrYzsOUbOyTKSnkJYKmcnp+mfrEQQQ1Yh1K/CNBXNga8tiG5la2HG
FBzUJsVTNEpXyQaFZ6jag7T8MkThbKKsNm6C30dTtVUU1PYDFbgtZeOHTs+HB81QmjMicfXW8yG0
kG3SB+43v6XiWAgyES99XnJo607f93GGnOLfHe1pVG+k+amjkUNWgrbiYRBXivz540qyQ5zlPtre
rpsec6YNiJxopLACZ6MouSD3Hez/OGOGz+a8/2VGk2RRkEkjS2GqZ5ta4qHqrb20ulGxdqFmfJWW
PDgmpCWxmhtrIxu0c48c6rknnyo6y2H8qFXErztaUDMyIx/IiG1oWXtKDcKzHa4sJc33UTZ/0eV/
KZ50GAdC24WFlb+CPMR1vUsNQzlIi331bD8O2hdp1SDm9qh1zeuUEop9FITa5cBe58eZFXnduk2q
NxmRatWHX5owaN1aZhkfqJtFHVGgOGe2ZOGPUJCjgg3upIqGTDQUJlq8sAHDOFkM3qkfkTuSPeLY
+zmX+qb3rXTbt1F7NrTZfDCTtT/rzTnLu/bs8Gin5pg0igyQvmFEuEIxy49ODbXeD463EtTTFqoQ
iR7trTY3j/KAggzltXMcrPp64qZFA+y/IJEm0YJS8XI0SKnJONmqDM1Tn/t82lYyHnKI7QLLdncD
NIIHTwOjdiMbpC1aFT/47loBFHohRTuwk+mP17NAgYu/FD6UDMOFmXi/t17jBEtRgahpKDY9SM6O
NzB2TUfY7nXY4jzo+fDXlLWTNmvKjSo2N0KWSdlY2l962AV3UwHrsPRfu6OwGlDg6yT3rV67LAj8
4IWFhMsUibNa+OSZ9MlWGTf0dfi5FajbR98CIrNbbwiR0J6N4OC2YXhIQ9gRphLKPuG6+uVZYbfB
oXPNZu1Zyfxkpij2lNX4Q5wkbMDJk7D68Di1AVdmHPTKo88n0cVdeKfU2n0Ku9Exkp+cPG0Qx7gp
3WkgQcJnaouDbDBmHaKLv3u4/E+PdpZRMg1gu964sAqgxjC268GttCc+SgUi9AA5SmGmjdXuLdI2
MKJhNmPCMo2ZQlBHEJsZir6CUTR+kI2eUsCSyS9vp7SG9iQHruNKMCpghjYDezm5dp8M75M+U2Bt
UfBVhvCCyDo5WT6nWhSHmfA2oGnbmsaLGsfzTvDBshuUmi+KnZOtVfIKKubKeKnL5m2yjPQ+IP/5
9A+dFA2Fw7zQ7UPeLRRFAbpGZjwIeqFXBqGpPBmg8+DFtbEN21rB6onYV+Zn5MeB00jTaExWVuLl
K8229arbOQurh2lKTWgnPeWWvf/pVVW74rbvrIya+Am5Ru2A2Oz0KqPC0qSorfTGV8+dyKCLKKNX
ZJTs/E9RhlLB86TZIdmQpH8xKc0VI5RIRl8uK81PlyWqSSEcrpRBW8D1lB2vB0RVCnIqh6sn03iP
31A1dVvXVrmXDWy058emK7q9WvbA+DJ+y7xnniErsjfZVFmrxFSt1x45hbSpo2+xI5g0y9ZFLtvR
T2NvOpBj0yB6+nWcPIMZ+eip+dmlpwyg6PijZ6VnxqVnobnhtyptH6YCRnA/rr5S3YhWRvgT1DPZ
l7K3n60GoZICHXq2TZVkVyujvgImWjySaWFvy+mB64CFkb2SYnrrwjl6aQUPd24N7P+bPpwnFvk7
H8qmc9ywLR9kafUtotqK3H2EJDhvVKWEnz3yKlQDwDAWndNv3RpyXKfNQMmY5KIohUO3fnLfmXBu
oqmLfmqWtk/iWn/LM03UIljRvdb6+gZKHXtTGBqbRBG5QEsfxjfTLg6ex7tVU/y3jhdCp1ne0a+0
4ql3Ih/e1iTdaF5RPKlsVW14W6CGgIT00zAN6qntEzR9iJUR1ogmyTyl99IFXU1zixBauJXxEAlZ
6wqx4oVsJYkPWH50HuSlpMtF7RPgdfcgrTZE1CuJoFSWY0fou6/sIrYW0kTyqzj0QfkuYyF8qo9Z
ZMG1xab5rnOj7InU1bFP8+LdgOtnYVIGele70BVrcw45nVa8Tz7oWL7FfCnKXH0t1W8yXNHcaA2x
0biWpqutnKId3lCerDZQEiCyKQad+nTRmnH2kteZvi30sFrKQXvFuiv4MVLI2CIpZ0DRVRfJOSlM
B0b8nAmE0/fJbdH7vAor3tVkk89lW6SncOqXZOUHtGuCGp4eeHfZIBX2/7HzZShxtX8cQAugyotb
NDB5MLz67XAb6xD2xlreHDqttG6kP9fGGQmpwbiE1Tm8Qr/CWjf9PcxmsrQFBlUf4Pln9nDDJuIP
aCrRYnOgTO7a2XwBp0NmoIm+qKoXnlA0Cm9m8RBlftCvPTjql9K0K8tCS1c39tL0jec+sNsvoVGb
xzELgA2LwXqo9h3Kh5MShmQ7m7rvDbomqp6TnGD6v4thFHk34dcXSHf1XNoOlA9Jq+x8jzqdmpzc
yohK5SGetBpB4SR+t/ruqMv+M7IwsJHXP8ocEq/RaYfn0aijZel7FLCXUwcvcDRtYr9pT9mkdIsy
Cf0vbBD9lcV9+BOFb0s3uI9K05/d1B1fHfHbU8rCuI/jSlsbpt3dteEcHpo+t5YRdBhPqnhQsI05
flPsBl57cmJmAEV/Yqj+ZlKorG4b3RD0LO6mrEhCSBO6bXsDNiG+mIruGxvda5KLOQT8SrNcSRdq
EZvPqTqyWw69Je9XzNaKR0y7uAQ7bFdv0DevLq12HbRoJU/8TUVwWDjM89IQKQBhlja7J9A9dJe+
hj9mG99U+ktrBtH2pnPV8dIKPyj6ZpoyXVpTUUUb9Jp6aZ1Rq1qzxa5fLlQ7bIRElWFcWqkwttbg
NK2LGUaqsVZb276YvNu09dw1yOaKu8rHYV7DqOVdWrVeH2F/QNM7nZpt45btBnD2s9YKlo+qz5qD
PPDxfpzFBhjjedx/jpBhYQg8lo08FMRE16Zs4PsPkTktRt87ZabuHry5vU370j/x8jWcG1iaqR0M
QtjohFPGyUNQxP+fsvNabl1Jtu0XIQLevAL0FClRbkn7BbHchi14//V3oNTdXHdHxzlxXhCoKgCk
KBKoypw5xw8nsbSjbMlBWwkJ/Ypxl/7/h6Y5sag8JRd2P13udTq23UU+nu7XhnShnN2YIkeU4I4v
DwvTwtvUTYgnx3ph+NaMJFZ5FVbUnu8vFmIMd4YtBgJc/fOtjhkPVXijKfRtzr+/mKNnR8ttq4d7
P2gYcbJD5V2+8v3aSQEkiMCY9nUN5yV0tIqYdtZ/bZTE7B9iL8anpUJn/+/uPI+tzpdtvVLvuxap
tJIHLyUYuJGrCCwevnbloV2VK37ctd7XyP9wuS6HsxJGKz6al5zX69hRz6pIts1ZcYMIcB12zS5z
M3AY3qh5xzriWy6btpU5rJvi8qJaHm5xyOVkv4azybFugKbpGKR9aG1HKWzr9pe46s03QTRA9mfC
A20C6/vrah7uR+RIgE8TA2FCi0b7QW6qLvUemnUjm11nobsMKfySfWNdk6Qmx49eGTsKIlOpc0lh
KlwyPJt7z1jOPIRNYmPrgB062LlGRP1X+uiykQfKEaCcX0fH67n3frnngRz9Ok02v85tIutEcciU
MzdqwdHqygOShtw1BdVdbGYzKS7jupF7si8hYQRZBbDdPwZiHsl/nJYqqNlVnJb/0S8vIk8lTR7u
GqbLX6/4315Mnqs13g8CiGtkjtBvDtJ8p67yb1lZd6+9+yrIy23XO9oRoEJZzHc/ZjQi6ICeMu71
FhdGS7OSF0VvMOHBLHsPhyp/T8LsZkSz+Lm0IYxiAg5/HOHF3f9yRKjU3WZesLIMPV08eH1H8KqL
igcd8IdppObx3uXkKQjue/t+RqPj6ofFz8VdLyL7vw7GfhwOggBRYvV99zRXPKFNE0YStRm6R7qv
cQ4lhYR+PVvd01dnVaDX1hEByr5yHYC6nGxZY6sbeZmvAQ1GoI36FWQXNZmyRnNSZjB/edgH976v
Ek7Z/med5z9rQ/8Yl8e3LZ4b/7jcPy8k2/9zVah8a7JIlF8dD3Z5ilvUUzDsKC5ExEPGZfIRzFNa
MGuwmPgo1XONb59qxDTlSB+2er+JMFcD2d0lO9lpN7ZBWGQ2oAxC86mMsX2uE5V7iY6/petlhEvG
Jrvp7occkz21FwJLIvIY3PtsKzH9pMhX8YzVPMdoBZ7LZ3m43OQ4fxxK1XW+XkP2mTEmi5kTtwe9
dMeDJlQ0MEKAtUjG/NIS+zjE/fytDktt5LvrspUj8hh0yl3QaoOx0daj5YCDZ/GuHAyMe1dn+BJK
RfsailRsAVbafEzRCz5C06cmMpZplujIQ9fNbsojBBLQnE4zNI89E8foCcsFXEQVU3vPWDrjb2/O
vwyYwo4HtM7PMeBwJsNDs2RqfpYn/asSksQbjCa/jo6aH9Uc3KeyzrtUmO1bY5qn16qlqiixnfiH
5mbHrytRv05wJex+DT0/Pxwnr+GCw6/RVWdj9TPWHLhZZIf+3ZZ7cgOyqjyYrXE16yi62P/ZEFqL
LtXEbU0krr5X3fZTDt77/3HsMtXxqm37r9e4nxpn7nDqhL6V1773y71734LjOJ7ML/ee+6H3Pvlm
suWiK27xcO92CwS9tV04JB+sFoIOTpuKExm7CZ+eLaXW5WYRN8/prBel7NzXqtCfKmfOHlUSqa9t
ry3+4nT5eRiF97qEfbsh7uLwGTBqtqO9M5j+gw6g6c2zd1wUJDjySunQaBecTL/LQcuJk2ds5TfM
uR+azKqOYKYp8c7kNkyEOJOBQssg23JX8CU6oWjtztY0eW8idP7iRzniHEZL77UXUajj41crNgls
udPTV8sG+bmU6k22vIwIiZ2bz4XhfFP1ctmKsVse5UZHCLstQkNFokBfUZv/GmhQVGKa47rbTrV6
LHTliNbEfkT1+uF+BTCcSM+ieF9gHfBw78di1tsWBupLb6yLDfpDrImpqnrqEN08maWDpx2GERgf
VUhL1g3u5eNFCBJVIasRZqX0YRq7B4SENdjaksemian7DcSeg92nw1Pfb+xUmR7UBE9lQWTrByTy
WrN/NH0HBCITmEEolXOdB9JqcqC2uDMZrfo5jJZBArn77cEB3s+rPSkIdqwA/9hNVw9X0rotAPMI
z0+sMqotCxS4ShQddFneP9lWU71SQ1eSMSsoBivM6lUwwdk32HFu5KhwJuvSjOKdYHQOCoTCUMCy
LWZrZGdh+IC/dUbq3SJPwJTDswW30UI9tZSBf22yYvyz+QOMuAgKTYnORIWis9wLlzL+oykH/tGX
r2dULqA2X56iLd2We4t1aMhDTXFMxmMWVBvHanMeoiS9aVYDk75u6x/tYL96k2q8Zv1kUqFohru8
GsJv+GYRFqiaH/UiesRac3elQsW4TGQ7g7qZiscpidV2H+E0CF8LFDBkk/CotVgFma0OKGbdsGqq
r6NhbuqUcD/+sVCYhna8ykF5GI/o34Sv05O8htzg94IIPNqRpkKXFpvLO5CiXWQa819GVY3bnkQ6
UK0+3ScDivBwLSBJjTS5lli4B5Sz2kQiaN4H4rUpzA7pkzEjvfjPGQoVKhcF4SbkWUpBitb5MKJw
ZNXTOJg7VtW3sf9hr934stjHfg0OkiWofRTM0UFThfLgdqPyUFHk9YBjq7kdIype5IDsk6OWxjLX
l23ksHXgUfuiiMV59DoU4q5jJj/UOX9u6xqLFKRdmPhjUQWVVPnAuyOQB1CvlG36OjMf5JlhgVQn
6nlAgHR/FppKfvdLa+N1Vs7TLjMeU9vSH4lIgssSivijT442kCNwuofUMXszOOKMldEwTy5fTM6V
Gxis+tUrX2XDKLlB+BByKFwpnV8OqLYMiC1+IWbnis39rHo9P1rZg+0cOns5IN9KiPbBJwOd+LKg
kDIcBJZwE+aqyx6HCtsCEvoEnJtl3jt162zlYW5IigA3Op676+j/+SzsU+q3vm99xdCHJ7xEhyeq
EYYniriOHpmkh3t/nxQkipfFZTnIYXIggwFLXaN+lCfJfv7eGTzHuIa4HOOR0gsi7KNrf1Mt9UOA
Qfs79fYUtTq/FUhcSEPc6t1pFeBfHvo6I4opWSzc4YAyy3i0qvZfZ/OJfqAe/tuI+t9cLrpQC52O
vrvuOrWIL7HVuEESAl6QffeBbpgecUZU17pzxMCte5GFY7IqLB10TN4TIFpr3ZjsX7vkUd4Sh/uv
xK9elAj+1jKPatbDmyKeZQGI3CxrUUiKvctXUQhyUSICYT3vcdkeXmO3f2i1bn60FjG89mTdMZPv
l6McTDB53S0xtVlyVHVgJ4piRXutpzaij59ndFxyUHZRaYHU1pwfZcsKiTFAwAtZ3hRY1o7iBAsu
ugwISjc4uxGLWJuYr5D/Wfeo9+Yjk+1pPaatlS5YQhO4s+NOx4ZayRfXxXtAV3R3x5R3eVFUCj9d
b3qb15bsUnX9vajL/CKPb/nK7inz4qmzHuEiI7oNMKHkoEcxRQOCl29HEE96crUpthrFxN2nym+z
CoSqMZMLeSl1wxsab3BldSa2PvfN29QMFeJKnZJ8MVNwrwwfyK0/IkzInrKTzc3m5lCAls8z2dZc
OHsqzKn8wXt4Z5Y5IoFKQaRvQ5sjPXkgHXtUnCa5eSE3dwzuxr+AB3wzOxWuMI56G1CL01XuKRZy
o7rStZ1u829NKU8OQJnhWk1an/gTT2lCsUTOeCSPaogBPcycjVvqRHGzVUl+cKbb7K0zIo8y4ojX
90EElCdDB2Pxpifh2U1TSPahM/nI2H6uJa7PlWpER4wYPr0h+h6nkbcPIRDh56YQ22I5zFMy4Vu0
vFnJnO/tVfDgthPM1Iq/1QPwnlyRt1sgtKv4qaoNbxf3T3oWoj6vtdfe0P7Cr9L1VRRhG7MPiXYC
G2+wFw3UGeEP7rXBAHCYkMClgE7eQRBRql598jwVK1DyhKC6MYRDXdNtET07yqmi8BMY4oSJcM9z
Wc3T84Rs0Y/L7tITjscVL4FNXcA5qI1uG5UafPpOAVKxkiSpOgz0KkHolHxqdr987+p+H1rJEbjw
o1E16hmISeTzcBq2XtIANktmgN3fm0IkAWvf3+mk8Vm0nwUGoqlXfBsEYhK96nfGjLssajV/bGCt
6sq3qMgCq6l5rNTdpSlj83tefNhVtjP4ZAqvIS/jtL9Vpgkby3ynGqAGBQGZB0dZFXLGQMhAUUa4
3EWOwMr6S0/0BcE3c0ovKXHkGuZPSiG3VcEDdhbQcesquyY2yuolIm9nZe2umcp+j1r0uzIWxWsf
/l17GYHEpn0DrVQxT1iu1UQASUC8Yh2T8/BYnI2q6Vf0mPwlS50ecIOZkUiOv/M0aq6YBoy4tb/2
w6C9GVBHUFAGUGJfNepCNiXFmZhcgLANZ/NYNsXVXKZTiSfG85KJ64iD0VajRGa7ZPwzSPQCc0JP
ekqio1d3W0evzGMITYrKl/EGxA2Qjt3V+8SOK38Y+iekHxuzmUdUyOZJK13FV6nYR2nXvzgYvBMO
KpcNxgxwxcGeN+CTfqrYnGF3E6RKrx7GkRqz0iwQvqLrCkuPbH/ivEVlRZqo692TGKye27l9Bfdb
PzsmhKra3nd9cvKKRA1sFJBx4dqHZaGOweQW5+Mtp51YlrsAIagpr0N8j6hYM+tuRsWhQvqK2xOz
iETf1nONB1hmTw1OH+zW1L3h6H8fW3SVjqK0hz1qzWNZEehCHcmh8ioYvzL8dYGoaLCb032xkswo
9oDn15gNftDmtJkwPTrFXqLvrF59VPWqPiEkX/iFJW7zmLM+3rQURe97ff7NQ8ymTGbxbi0W1YHC
zMDn6RedbH2XKWAvwgof/Th3fz0XU/+ZuizgZqeGUKr/oMj8BdNjXyend4yMPtk66fCzavn3xN7y
VJnAvtUKKz4y8GWRB8hmvccmxyG0c3eoX+PXIlnqbd4jRG7638LJCGF0lAAlSlVtFyVxH4cmPIrF
XXP+fhzOyVkz+rfComw+rarPrsiVrRNCg0uFhuYhHC6qHQ+k8ElUa2350ibDX1FjdrvcAumU2SRU
qrHfhUNTBLzf7CwE2BJIxhtRCc/XhTVc6pIPS8vjVzGS19drli5hvM9SsVsIKB/suH0QAm4zRtxv
Y6UGcRqK0+KSXMsjryKjme26MnxoquZlxhB8q2rDUxVqH4nuEKppm7PKeiPol2EA0zpYJ0VXYmL2
mXnMY3XcNF39d6yVpW9SfK02f+tYvfqTmU4BOLyNF0a3rjC0QypOTdRbm6b2S6d9UfP4vTbVBJ+L
iaWvK66JY+P6bYxYIkVoUxtPHHWNSULmZh9d4y18j9w5cNqHCp9ld8WOxV6BJZmo3F1JuufaI1ls
ora7FlZPNFdUu3BiDkXdjQrwoe3fiOnDSB6sD6OMqMgi5PQYq95hzKHbuO2pVObf2PXr2Hh/WqN4
zixjPMK1RYQfky7m4TwFs4Wcr8TFMCAMjYtowffbgVFe56I+p2PHPdidzB0MWd3vlWncGLn2nucV
oIcM86vZ9TZpBdh2zChOjcf0LDdgNwCkDDlY8oa6I8oJkfEOL25GgQWRJXwcFL/vmr9Tw3q3xvln
o3fkwBLzATH2uaIKEbuPFbuIh5IRNt9azGrwCMlfYalZ14nHPYZ7eXOoohae1YwOT0n6W9wv4PNE
vhVM6jY6hVkbz0oxftZGtLSgjnutFdtaj41TVbrZoRFu9JDGZNna0UjOoAqtY8hM7RQnmXZKR4MK
zaRYzmWajYdiSmc8FW1jj0X+fBkSETGZpawVeUy9G8YRbs/catsqzZwn0UXJNsLwuKesx4xtkqlz
bz17FVPiojaKQ4JSPFhVkEGXqeTNTSTxVhxbr7bhjcGIW/lb2x4GxU6Cokjdt46kfdA4Vv/epIkC
Kh0ZkDEPlp+iqP8GVZ3FVT2UH0pNTtTLuulYWaCFKHlt/Y7b5cdkUemTUNfyQVlxhzgZ7QM6VRwZ
etyNeIBBeKRU62Oy+95Pslj9KBOrByqLgDOyBPrmchk/iKezYMvq4UPzwgGyTdyD94X4bC1u8xGV
3CKmMK8/KCGb4JGazVOkGKdkZoaE0T0A9doJN7KZxot+LRSqiKbkY+myKqAuCXzbHHW72px4yJrm
KbFZE4MPGq5dl4zXlr/1PLnNDsEZa2UeQBuQnZRa5o51Ya5NRMl7UpZGee0yPrLRDAabd1mFaRb0
GWSRStGybR8ZaxS0R6QZwxw0V56fPZlaYCMZ36mq0u7wRf7uDjkp5hZrllrF3kdd5t2QAtZDKWQH
NSFSf9CM/LG2Rsef48zYZoSAAWoNe73MvNvE02+3VNchq+dD36bhdeFvUVL7Ac3iW56E8ROB1N7P
WUQw3VDURy3qG372y5Ntzjywy2YOCCSgrovXSXXISlZdiZwUM3Q7A8RV1ONGZ6pG9miPfXn0Fs09
aclibMZq+avsy13XlMu+bkdmFJX3jjh40zdjSuELv/9wQfE71y4wdsjgIcFjikZQa+NTFGYJXOuc
QCtcBHCv7O7SlJKhOKRkBQLAE/TUq77euqOcwJUtVgRTITZK1Vg8uGMKHwgIBEUfWgGkQcdXRUki
ksdDhzvr8wioUTUssWt7o4KwSlCj9CJ3k62I4JbM8rZNKnuDTThwRMu2L2kMbbvKFnQLLeEyzeSG
WjCFxngifSiMGpGu8TArnbUdLHwvqe2o8Th1LN7ZozJM9UGbs2ustOG546fqO1H103SACllkGQ+D
ajxglk4IeXa0LXyLcl9C9wzM9K21tfopmid4r0r1F3dvMsxjPJ8wQBhmMOtJGymPdtX218meFL8g
XX9pYxxGdLgNPX7xp6Sjnq8kzJN1zRPRbsQNPcKfsvHMQ2FV4d7RtPglx1jWXwFUqpZdKW/c8ZWY
rl1LtjFDlXiKQrcIhHAvucosMFKAlrrqo0lAZ2vY8+xrnXLqvPItjm3noeiU383EP2qyNONiVnWx
befsVwuJ7dDg27fJ+qeyb9KHfIABrKQz/HpvfOx47juUnvueaouTUM1wO+Pkv4kHKqX7MDwVYyU2
saP8NidzPOP8ZuwnYLxJP1lBG/M96StdnECcUwJqEBidp/LozsNIkU5ZP5ijdlUbllQGUhHDNANd
SVPEsszIYmGfmwk+ES72Ddi0od1TZLtNJlwk3DpeDsLKW6SV1WvXljcF64XA7Uk7Om37qcW5Djhe
M/mF5fz4PDyL+okqOXxa3Ki+2mtMtMfhbQsdjxl8pM0bldVH5SXxiRollezV8lfbGmjlmBZs+FFg
8DhzV16mKd7YvfeZh+CCO8DojtPtxilvAHDauIJ003VCZFhwg93lbvTuYLQDyEuvgjTOt8sU2SyG
Bz4geA47G0DBNnby91JM06YmZLbNGxTleYKasFSi6yL06qGYkmXbhjyihA2o0Am9fKekA6Q6kXZB
HCZ7YnD5KVuKo63q9pk5PngTqzuYafpkaJqyr/gh+eH8lCPgGEUa31rWs5FFohnLQp751JV0dcuK
VW10Zvqs7CojmvaisrVNisDGj93AsdJHUCkW05sW7iUKyY3lZLfEi8+YfTbbzusi8tZC3YGRsA6L
o3pU/NaYbgIt8XUQa7ve0rdLb5e7hMyzHyl8cuGsblsHzB/lyvkOU0HuJGEcbbu0+9QyG6/Ivh1f
NEFYSFB9U+t67KueFwadYRN7CtNpk+vNC/8qlxiL+53wZ46pXrWJZgOGMxqZiKAcan2n2Y55k24m
HXyAkUzxe0J8hjrXQEEbiKi9a4KBKcWutsC61jhBoA4vu+c6p4TLIBHokfNvJhT0+QSaU2UmbfZa
vt5/fmCzMJ7jNL8pIXjEQdXCS9wan7ZJHn6BWpb2WXzEZ8z0TQU5V0k2o3LODqtMSk/PAOg2Gpi/
oK41sL5lSOlciE4pa0+dDmWynHII6VHth7al7lWFNctQW83XxlpQQZilGDZ4CNxCL1t21GhOASgX
wURWYaU+iRQhgFcftXTsT9MYDye5d99EttmfYCYQsen5ZU4O4Xb07fu5gEPOPxcAbg6z2SbetesW
WCZTtpzimgdDCm+L8Cx0Xnk1tyMZ0OfTvibBaLremeiF6xPqv8YaVLKsLt4bVxBAKcyxOSwJPrk8
qP/S3Xw+YTaCmavRF9sBv1O/tDWg7RYAQj4E8zgoIHGrai9ZtDxFChZBU7i1+vJd8m0ldDnjb8xa
CwcgswyUpMTIdHbDk9wwfWUemmRXi7D7LlTU5rT0WLPmo7VvuB2eGmBoeC0wLfXrpnzF5v5n2xX9
12cl9+THlCyWxkwlXFyfwGO8l6Rluc6Qe+6Kb59YcfD/3kCanXjTbOwpHKGgvVHUBAbd2GorZFfR
ycp6TvpuFFGhBa1aZ8euW0i4Lxt4VDdN8dJtMYHmJflmadXqBMEMvm3DMOAmtb6B+nEo22umcLsA
txwk2Qx7PFFDzJzy+jDiTByEBTj3NDmOHXWJCpM1ZLCTcZLvADMP8sLO8kbarjrxYHBhRa+7mKFV
LH9DA/d/RJRYhVD+/VoWHkur0SRe07raCaGDfoqpMQ8qhzq2+oe75D+Iu7h8suHEN1e3XFbHtAtY
vjjYx0f5v6pWKnGzbmRTbkzMPPiaryjt/zYcVrBS7kdjPN7uZqA9LkporRqDerA/WZz0QWvmur2F
C43BSJEdoHt4JHU4IKq601K6qQ8HxW+8Bn1m7NRI7tgMKP528684TI9kACdN6R4whU6OuSIS337s
K3zN+mS4FWH1kHEfOBXCyIO8Et9ngSGgYgAHFn2vnBb9sRUevpSL4m6drFF8hNGkE6J0eQafXnDv
XgQsjejmkBULcQtxhrdGdY29pGirliVOU+T5U9Po51mDybinEMF56Rt+w97gopcU5asnyyAdQogA
hJNhPCqlDSIevzJ4QwmmNI7SMmsizuhh3lAP+QnXJ/WAGSnTKoqxznw0R7xgFMtfyDr7yoRIyzV0
P/Mi8wW79qKqspNXLr/4Z0O7RrR6NMfC9V097TYJKTIduN51jBdjT1C5omosSFlCbKymLR9VQVHj
wDIqiHOcmfo8Kh+tlIxzWeLq3xd7Cu2XDVkYj6OS0DemWAvUltTxkn2g+m/OYZGaQYi3xqZVlvoh
wzjD0ErlveI2u3Omxj3mXTTcPIWV8mIt3c8pi/fO0u0HxDIvjhOXe34CxSEkjv5eFgDIilT53odm
FWAcP6AYjfOrorLuab1hW+VJ/D2CxkIkKSidyfwcovhmh4nzW8TE03gu6IViP+Yh05ciSmu/UedD
bbb2DyLzLrEA7lEO9M8DwZJnUoPUuPQ1hVZESzZl1GZHXSGn6QgTZnPoLfuF1MEGlaaxWZSu3TJ9
3JTVmO7Veo13eESkCiKtXdzbV4T+B6WOh2d8AW9GWiafIaQfKsFJJugvWaWWa/FKslUNe3luR/Wz
a7WPYuzqczhQMEm2nzxMKSh5Tj18gMZiE2VU/sZpJihuzWZuUttuFvm5FtV4ttbo3YzUdzQa6KJD
o7ypc7qNPYOQah0bm7CHbxul0RtKwR9x5y4XswFZYKgY5s+DOm7dXqBstMpklzeT+9kQv248F219
G85nAp/RJjexUxrIIB+MmQh1wYKq9UYjcDJHe2QFYBybKmn3LbVnWOl0VL2TCf/dqAfT8tJfzcwX
hhCLcfPKvMIxRZgHD9PYmwEjC3xxXPzMq9/YCiTkSKGTLI3tvaA2xsk9cSgYrpeCCXW2PBJi+DXr
3XGZ4+5lbDv31mNskRTomeeBx0IucZ0y/53zZk8y552RS8uB6P67/TUsj5Sdsi038vD72fe+/3oJ
OWyvMFTu86EulCP+hriVKgnRq6/dctSYRK9tuSefN0OicpBs/7F7H78fLvvk5h998jqyb9a6YmOo
Fay7geS8jyS4OnVyV3WYwhBO/XcvYGkmBOt4riDZ3erruGx/nfq1jWfSgIql7KIsrk9yU62P2VEi
P2XbXCGnX20l9phFDlC5Zj16tjSVn4MrjAARUfQs+yphc3dPzXEv++RGpTZdTcbw4atL2NlTxG3s
flI3et7R1JH53E8q2qUhv8OC/4++FDqgpg3q8d7HihNjZtt4LM1c2ybgYfZWFYG1UGrrqlameg3B
ifDom7rvjau9C4TIL7oKonkJY7G1i9i+lfPC8imafWxAy88ExcU+NarsQGKEqmWqE8dc22i6N2yG
JieWEhYXuxzaBzPN9y7P2DOwaKZIS5YfqRzbZyz5z0XjtHvMXd6KJndWd0h1q7Ds4rYS2Zexm1Jm
+Oolm7oTZiji7I3MPWsWNwdUVMvW8DTbnxWBf1y5fI8dIwr4oL0XAvoX6KDqJ35rxSYe7WKrLtoT
6WYgu6KvArvMJmAadbE3m5JMj4ohk6ZTKMfUe5MNg/oG3A7BaJet1RREknJhoYc3I+MjrX4Zbd+y
UkbQ2EfW+zKa1UZQO/ecJ5gUVFP5g1g+JrRrVxPp/dXLgXitLbmhUDjatZR+w0PneNnX9fqbZw3N
g2wNSbmQYZouXTd76NS6eFOKbHwu4rCgDDYZtwrehM+yLymZ7CKOusqW19f1OanFb2xo/nXAMlkO
dhgDGpT1GnIj9L+T0Ypv8jJehQmiCkbGvx8w9NU6vW/yo+yD95g8dEp49SCHlDM+g1TvPmmLALbU
ZPPOcaM1PMFtW/ZFVnITBRlU2WWVw3KO8/KnvK/LrmRc5kCtNH0vmylQ+OeZqPjXFYpsp+gIlaTm
VYpckYM+pVXqHNKW+yuWLf8W3X4d0mKbamrht3v/P48jxA/7WzX0nbze/cBBS14msnGsbHDnxsGp
vGAZaB6NafXPqSFNyD65GUq1vHTrJkoVUB/6vKyeT5Tm/GfgfrCWLc6h0tWne5fcgxxWXu59bip+
gzhm9tMknu+CDL6UOinjeEr+tXfvs5UOEUHjneQRChmmr8MgaecHRUcMA8hxJE5thqt7S/cWEQja
hswZdrKpYdO5Y01C3bVjtZjTh6vIZ40VrgcnYywOaRwjql6bY9xXxwlENMZEOmuv2H4zvBx9G0CX
r6ZJUv2gtyj3u7G336aiGQ8YwNcbeXA+tdmha6p5E5nUyg+d7ZzChkmJnRGdUxUtxiQtt1+doWAJ
5sXvsmUJDXMs8gSylbih/YpbNy5JnbjJrrKPmE2IanmQTRRTZpBN1meNz8NGn7DdtRJsbZU+UbaW
57mvGlOjg1owqZPNEqsX/NeY5MiDDW4XT1QwnOVgiKLj9ZvO13oIxtngd1VVT+p60axjutt5XvEg
D6w9GDnh3IOTDO3cl33AO8Nt3OJC5bG+B4k4UETDI26SDzb5bHJ16LBfaRzQjsocGLa+HJy83eGw
mqP9jJJ9gVvIazTeqqoRO0+ps10+rr6Xo/1CkMAi+av12xJV1puSDUSncvUbXqC5P8+FeLO0aWae
z13Oc+ycubjhnJeEcmdnbQ7KRLLFC9/rvM/fkAiXN68397JVV2Pz6hhH7o7J1l7qvYMq6OToukf5
VqYdpiKM39qJSFZek5KijEY/aEXkBDE5gTXK5wQDSpdtkpv9jjDWGhtzmc6Ll7k3isDURXTw9I29
VqHa6tDc5EbPD4apPBpF863XlWQXufX8yJvGhqOciFfnrF0Ug7LIlORxENkVpYY6HoK4ZpXfu2J4
CsNafU0jnCZR3PiN6YUvgrhWVjNXV5Waz2fWUBetG7kXr3MMuzQvURHlX13aFCYnxRie0zb/WdlQ
wFvDoFQcUJ8/M8U9i1p8MPduf7pmfB0mof1u8G/IvNZisfQIm9JnQg6yc+w65BIWvuw67lPRqr+O
i8aPXM16M9P2mCDk/akJjOGUp9yz8Gyyy3OjqcWu1IjTFkpabBGwVCS9k29M+ur94FLIEHde7IdU
dj2ZQwmYLrGTn038XY0We++12qrOB1c/q8QICzzbQZ64BG1VlLGwcwEIjMXr2KdrdWEen2QTisCF
1Iv2QOW9/RT2M3mofqyp1TCmp6Qx1/qytN2hCk4PbY1HiKUUB2PI4NLndnMg6NdszbWsnJW58czU
n5dfyEGSoNgggtqmCol+klpApvQuIXhj+6Z+G5XuOVq4AxncandRqJeXMS1QfSla9QacuX1sRHGz
WK29DYur3bpW38kxrE+9cw+QxZ/sXz035zczdrwXTJB929att8Ey5pdFCX05NmEER6xZDWRLxW/x
uR6I3K/nwWNYngu92MoWpNbqufWyXRxW1ltX1sqN+P5ejvWepd4cvPC/WpVZ37pxOZpqpmJfoR+y
Ol+uYt106gjjodMJB9Gq+nbYDa5i42Wk29dJ1xzWvLPwiejgGSA7jXUktXjGzLM4C72xr+qoMRrO
3bI1ExAaX205JDckMM22HCCYcvDXpUTdWiRVS8Ko2H0fxkEQlmzjElKp1cQUDOEcJpvleg5JAJuz
V9kzWQvkRDSnTufoxVWXYx/Pr/+PsfNaklRZouwXYYYWr6kzK0tXV4sXrCVaa75+Fp7nXtpqzh2b
l7BQkCQEQYT73ttvRWnR6rK/RFbykKX9F7OIi3OGxeuh76t/EhQwnX2Z2NX2Q8OgeuO9zqWsfVvD
0YxNM2rVBgA50iLLWaIWY9CoxwgGEHrg0Ujc8RD2kCm1VA0eeZMgCdj9PF0j4FVSJ/3cqQwepUgc
wCcYd/nlQ/1cNcgX1baCLmNQs5TzCXI8+SGMU5I8bnMAxlAsh7TEibzURSazJ0JAAXAOu33LrPxT
6Vfhg5Q8b/IXaGXOZpfGoY2VozLYMRvpvHtT7Vy/t0vnM4iRFtALPSpgqWyOX6UQ1viYsjqZr1LU
WqAckPHSoxTLKY/P/uCBHF6ORMYze5yH6PbDUmVb0zaq0+BFSlY2YGId0ESRYjTE4942F0P0cnho
W+UFLoa9kWKqO9ZTDQVXSnJ9baCfUjurn+TaswXnNVqxcpYe1QIsmnSt3EuxDNWZoZlXt7N5doYM
UowQ1PJTcrbI75/SEhMvjmVca5aWq4Rdb+qLjbMAQ/JUMVebRXNSbTxDga2ln5yROToOAuc7AOK7
mlwIw+TJaKz5D3aL9wlL6Neygy6CUz58zdF12xCUo9j07FceQHCkp7Kw/UtrzCHi5kp0wg+ZnwpE
PB/1LH5PkWf7RTAYFNrD8d1xy195VtibwkzGi0bwwUc3Bn2D7Sf6dcYR32DBZ2OgBW78kI55DBIn
CO5wkR7jcX6z59zYIMcJfKNM7ft27op5k1Uaw5s3tU+zR0kU204fsYYaAKq+Oyg8bvsEBro7EEUN
g2YP4AroORw6FY3NDhaL1453gOXnc91UP8omVQiLk01vVlcx7MYnza/1d3sOf+azi4p+ct9PpX8I
7fB31WXJYxRH6NamjnKApq++l1assWhtD5qr259C+4hLLP1szPNwMJQlOKSS3gWK95Plunox6+i3
GRU/ujE0ce9UzkkDMYqXzd3HJUJjYx2nKDBBfvBCI/k24CRKJ8sFilThrHR4sZNq9HZ6iHupAgjw
UhRHLPIxLr/wMLV5/Jq2qBPjJdA+V3PgnSwPzyfA93Rfhchjmg5gpQEsfNP0/tX65sL6fhhy7YUo
KheI6NUGL1RwUAssYhZylxheRuy9Kmvz2jEex/Gb3rJIei5a2z1NWYf84QhAud5iZ1ROmoJfDU5T
dYA7ryMP4huXn0A91IcUC9gOfSV7l9v5xkCt8sznEYlNO/haZW79Out8tKnSHx0c94C7nRCLKYli
juF19OKfU06Y9HFAO3eeyz8zNJiy1b1vQRc0W6sP22ect9rRIjLnJbByrPJR6e6CXDXeQX7+IEhS
+cdEBRNf0O+o6wgw5Sxx1IoScYih7TYqInVEXgmGF7XQoqcKlIqUJKmsVjtAnMc4tvSQxC91kC6j
d+dDVnlBRkUD9hefwEbsY3tgwaOZ6uuEa3UP69LeS9FCSPEhi717KfWgC18HAzL2aPdXqTJgHxyd
yK52jZtor15vtKA8ARAtJanSDAvBtzZNLnLA8vU5G3yZWbtEp0LzF7XPsnudfCCtZlQ+S6nItGCf
un5+kOLIzgZ/dXuRkqdr3WukpCAEnH661emTp517L7dB8nI2SViUHHg1sic5IHCVaZ9UiQoagR6s
quOnTsf7sJxNWZJxwPCnQBo4Sw9M3cPFL1CBWk8ZuOkF8dXkds1ZNBTbyJtepxhzx2Rp+mvjO2jL
1eElzUK+dEUb/7FbG11p1k4vTmi/pMOv0puNN2ya28mwxhe+E8ZbOZY/wwShCWnDRKtuEaf0TiBG
zTdba8Fz9URtl765oQeXipgMW2kdVDw9ahNZhJd/4ntfAoapp4z4CqwgoKJFL5IgjlLsCYlb7JP/
1ulTlG2CykO829ajlykYQXn5Htrf5jENI+PVLTrjNZkVJn0wLWcpxorXnbUZeIh00QbbeOUDNjlZ
dOufN7iRR1RaT/ZyeBXUB+DuPoLocNsqpXNeJEnihtmuGcazE8TOS4s2+sMYK9DMdQBohRnAjs5m
7DzLEVgEw2e05NjT+G2+BfXb7LlB4x5g8z/nq7s/Rab4e5j9AKP0SXmBS6cfFK3pbkWpa816V2t8
z6SkBk1xnCsAdrei7nPUnB19gBuPUjUaM+68Lla3REYLXqVumv2LlvNiSKlulf7UWnVBD35Ukt6e
HkvAIfe3KliQ54H1/8Zw8ujJcXnNW7Sz7ImIgPh28RQbQ/AiiaeGR7Uw5gcpjb7bPBAh4ljoaZRs
52axAteVs5HWIuIrn1o6prMmiQ9rneElvz1V5aPXl82zRgTdzW+nO1hjo75IwjhCwaPHW73W+ebw
qY7U8Yqij/rSB358rTX7y9ohYZ+C8kbTHNc6d4fZf7ydtOkHBCuQEdpaoz1d9Sh+akcve+AbmBET
K7v0kCAuUiI4pq1uJOul4YvWmu35rzo5zGqKH3XrBzutJD49ktDOsyRujZXQgRAAQ526UlUA6eKL
qYddAkf1tY798tVPSsxrXhwdpS6LcmyVMRDzMC/K7VT5RPOJMv8snU3D/RYUqBQbJvCfUrXbfco0
uw+6qH6t5/KlxVB4j95r/VokiNyaoeJvVeigxHoY7pzO7LkBNIbAp3Y4UkFKaXb9qk51/NjE7lka
pUpzDQ3jfeOdtWkoHyZzvLPrsOd5DsanxhzKizfWHaigKcju66Dc5+VeUYdy1zROvdOsYAZ45DcH
UzGc+z6BohH3S0x5U91bdvW5MfwCPnx/9cv+3uoDFNtDfFLwEn74XXywQgQPEoudTsEKgIDr1WmM
CNjj5iDY6rPaBzAnlBBMt9rru5Y1yLZh9ZF735pYzzYzSOAtsUIgkvp8zcXbBz4Gdr0JBl1VhguI
iU9a7UTHgA/CBj8LkHRAyn2v36kzWnOtphg4F2AnucoxHfV39l1MNqAXdqWhPmRdep4UR7lWXQk9
th/cc9ZDgDOMT3EzxGz/XPbJoD2zPnRf58zSUG1XLtg7WoyJRrHJ8qmFM7VRR6NDkwZrPXSiZueV
PYGtZ76RbIbv1f5ZCxvvaRHhmyAx2FNlwnsMjKvZxOpBGZALLqJ3NF3f8AjtolYrD4Xdund9Zkw1
hgCyazINKMDbRnWHaNlnEBbj2Vfb/lAS43UDUsN/6PNfnCa8ILdibNB9HraOaeC5LRTtmrFWzaxR
fTZSzjxU2XxnITgbhIBEMmXeF0RXHSCgnhptqC9159d71XSHXeM4wTV163mntvrnYCR+AIipbh8Q
86VS5/LZAv7xXOnmJyWOqhNh89orMongSvim7NPGaa9lUWAl0Qf4W7O/DaqpvwIkOHU1goxtnWzz
ujx62eidc2OqiPAEIMruzXBjRHAj6r47WdWCCAw6bW8OxMECIPwDqabvzHLZycRLvuVu9VvgcN0W
dTYseIwbu1GA6yVte6eRopMAXAstCXbsncHX3rBh26g/qkSf4NWZ9d0A0OCsLAYPo3mWFbW2LKtZ
ojCMOvwgaYgwS06As3M0tOonPfve28pDmsLzRRxlm8bPoJf/zK5RXfC/qXwJkxrNNfUyFZX2YsLw
MBn2uHvtekjA3zjV1sjD6NrlVXAJRlYYmcb7O4XFFnon8QW9YRm9ZYbJyunRpHCiTxPxAfZGgg3V
rur6GNrTD3cJQDa6xKfCFNiGmEJvYIcGglvd28456EMiQgSQaTR0ObWiXiwlnyEC5Nshjn41WUmQ
2Mg88S3vExAryFvVB27onzolRMyIGR7vA0E52sp6wjCib2LQZTtCjr4S4BaOmdsYvMRGcQ5r5sFY
MYnu1zfbssMmUOdPaJqq114CgC+JY04WrnqoHfkm1AN/b3Yg9UJNZ4eiOB1zr9XsgyRxt4CyDlER
/FLwPKDEEKEohCnjZ28N5XuLrDkf7VOX+8Q9ceE06QE+EHWEnuqxPL4PGoA88zM7knaL37MqTcJA
ptlGxQaZxmrIzzvWAqHeTZCLH0cPA3utdxNe4eAFYRU+n20FQslHKbpEWeo6grwkGBHYLIyxAMZV
ODxmi/F6ToOD7S3qs1X/K3D9DIEyA3ijqxM4GI0pgIf+MZwd9PYhzG86DSpT+3uANBgB+903BLAM
a9vB6uxszLxVtwhNF3u16EAodwoBWDRVQQwSvZgg8HEslO7rVE0vY2g3V0yNxFLsJkTRsvYR9vIL
luZmY6Enf/YmHRSo7ltnx3Yvit97FyXx3Yu14HSquPveuN61jJhmzYbooGpaVacZhaVWC4nGXLjH
quu+EfvAgBNsB3ulTKb7gVhFVwfjcbEQiINUf00d9w78w8QqewkKpw/fRnbtWDcC4EtEDNSNzt80
BSSKLK4wVLSBidettE6VWxUbK7HbI9D1AlCcZwG64WNwgMx8cXKcUnqB5hbSsa+l1blYeQptl8Tx
sZxa89jXlfcl9d7gMnVq6/+c7XoH551vqbdAZJSfkdFvcysLLvoYjFu9UpsdO3Xv1AM8O1rgQMGd
4JJSfDZvHYR7xyoweqjmjhXgvTdaw1M6oFHkUEJMhmDCZvCWZ4p9tybVUDi3os3K/2zXUMTq2Xqw
fNaO3mCBY3QzgJ6V5x18AvhuQw/1NY2pb8uWeaOrAa+ibxp3cx3jNmX18SvN9X0eJNNFnZFvQijq
WYuD39YSIQqqzpUgWjIY2Z3xIV6SRTzHzEftqpp1+zz0xBxu42XmpuSVQftcRyx1qzo9loFD2LvU
4TGCCTsrLfuPrk9ZeVjRe5Lq6ByaxZNljPZhzCP230viu/ez18FDa7V433TPqdMkl5DtwSX1nWhn
FBAAYGNHd5ZtPuuBAXvDGxlRBAEbQFxh34v3g1I/z7qPcQ0bDOMfgTMtOwkGzF480lCFgSWa1hLr
CgTmfxOlw1/Uo21KzFde1RBJLb8EqTFmXouZhXgNDrLniyNAmfW97l+UioBbcCS6feLBsQ560FhT
MEzsOH2OxTRyRVD6zEAt7hpzeloijUPt8O3diCrNlnCVI2MOv19v8rDM1M0vKPWn8Eo6pCdnDXSR
ZxZ3IDJOwwQjBbjSQ2d2z0pL/KfcjJOd3lX5vBXMXLgQ+C3wZ3tnmHI4BbP7MKaaxlKwyx49XHOX
uKneZ+BGn4i1Adqw+B4OUfpJzYkF47W/3MJncIuVwFlMBfWss9NJGVCO52r3kkx8wgBYecrOl95o
gAcsKiVVAHv6IAWmOido7XKGYtbeiA+dn7O4ZMoeO2dXWzHwEFwKgOCKeVugmBY5hc17YW9Nprz7
QYPSWwMUUDqAVUnD7yE54t/HGFhPyRy+h0jBIT56IOpiuXOcEYL7gjcCoL0jzF51Qf83VVDfqv+w
r2nv2iE71mPNZxJUYOIk/lFNIAm18Djr+uyEX4u8ND4jIY8i5/iiJ4F1SgflZcYIsNBbieZuLoEH
4m9qZ5xibwzx1u+8ePbOYWQ9xLjStqmOrFKr5gj/GSDG7TvX1KerlsZvo8ouNawCZBRDKMNLkKbK
R9cmafg9oEDvNwWIIKu7g43DGyxXad+EI9LpTzc42iuwXRdpbGViI2AyT2sLrj5P+2ZXpLb3BAvA
eVSntxkE35MBGMEm1uihipPPJQsD5CsJodiXOFOlOKd6xpqvzABoKkQ57tyQ9ZORAn+xdnnQGduq
LPoT7IjirTPr5kSYT2srRT1xGvDGtbUJG6W5Z7nM/2k7e6eXwa/JVqZjEafzHcIfT/0M2Nt07eQx
QMrlMWi0Gs8wUphO76R7q7arYwkN3AhgZygJEnMZl7cwNdwBqWAnxMlYEIV3HrM9u+hHAzsHs/gu
yx67ELDY99x+I2hZe84WzEy50O9CEBZn03mMFtxobUzqGWBEOM20LMmkR++KYvj7+L9VUi/ds+W1
qy9lwH31Wuh0RAhPSQXo2eggp7W6Cnb+YVINFobhW9yAFPBfxyZIDwF0Xrs14BYN4ytC5agbEvPu
pqshGCHBDWUmGwY3dlDyXrQ3pKHzU0iS44/JbYILuCxr3rNY5UokK2+0VcElO0k2mbEgwcLi7w11
AdrXbXUUhErlOC2QQtayAId64NZBQ6wHf5Mo2mJHoDYAi7XHq/LVUfJdogbO8/TL7AdQzMuNa5Yz
Sm7FJ9rEWp/3AlWUynHOpuwkPSOn5c4gixj8c3y7nER6aaE6bWwnS3dylQla0zhgET5bguodg0Y9
isKI420huQ9nMJw/u+X5jWbknHLUqMUdLEki91+yRFUOcGkR+E6KWVYdw1LRiT+zXFMO7jMg6sZJ
flIuwwsew6gaECfpq71Xlr/kuHQM4Jgvj/H2hKVS8FK5j9fFWkija91Y6t0RqRViMgH6gM2Ky1pG
A7RbPNTjlI57Va+/Cx5YkgEYdVfDr8OeiuRIVg02wYgqJ2WOd5u9OL1vOK9QDb71MBf3XkOse2Qc
oDa2SfMqz95O3McBu89hrg2mdWuI0Ntj6Y57q7ikDtu/NkSzbX1oYId1INRNsJPHJU9DcqXm4taV
rIwCK9R9/Mrdxiv6/EJcRw/0mWSXBCICY0M5Vhq7KPQFkxkgAjDnlB3NvP8rK0c7RKQAiewa+eWW
ndMeNJQdneT3xqbBRt3s4jb5PI/67c7d7hLU0k1hpdNObqnclaQt2P+3GuIry22WZyL3WnJSdxsO
UpbESIkY0nQhEE1EH4fuRR78bWjKrVlHg7TUWD43FRj2ndwKuUi9r7k/bVDoWyzorHKt6ke7hA1B
7vJ2f83c6WeAV8aBgPAWo+5Vq/IWpm14yGeIzq0+vejL1CGf7Sy2neMczCCBCce3UaFzooTboCdk
JXnxf/3wX9cgWcJeQXbXQ/3W8/b0UJPJQZoY+k6mAPm+d8iNn2wAWeNLCpf3dnNvcIq/3pq/QBUf
76CBG6+IYE3OzcEIc23ex274Tekydb/eYSbBi+64ULrXyUXtnzKCWB7kWnq/ekyJjnxAo7Gft00W
XttBV4B5LPPQ8lrLkZL7n3VeV84IB4TJTkZCH6cHljBsXZaBoI9IO5lwrGUwyPBZOtjVTAdT3w5I
sJ1kBI+dNZym3GJbUu1zZyDwkbuAK//n79pFevZDsMJebgBXWAAp69ib43tXL9i6G4VdL/I2TG/L
tCwjSYprXYH1Z5mRLH129r5TDWBW0icnUJgjpb8k69v61xC9ZaV9rrzh5DXmVkbC7RDCChyV97bB
QSBzIRv25ohC93l9w9exLHVSDJZRqPb9oQGkdwyd6CBtpgx26bEe/3EISlmemuRux0j5lv3QLsUP
dbdhW1a2/c/UQ1g5HPypeQ7gym1S4DFFCsitt0E4Lx8O3YNoGuhsVCf9QBwK/PSsC+SJD7ZOYFDn
MZ/bZ4e1AfvDq47FYlaLTQt1IgeUMtTdnbVgVeexfM4HtzuY5sxSotHVnRoU2G56BGY2OHgPwiyY
8iVcpDkP9S6Iykcnq/568PKrMg5ur9Nalsp1mKxjRboUQ9qeesIPymCUpF6ma8npCfQlM4bzJHdf
TlKAZ5zArDDseh9a/VbeEljt1Er2r9rBNb7kFiJKsm+ZiBq8h1T31RYuRcgN62IlPWMHhxoSL/iG
MdE/RT1wd2RM9nKPJZHHHi/LE4Ry2SNP6Y980i9ebGQHdR7vErNEoMzrTjLJaMzaLZzdEvXcXVgE
ty+A0f6ClJ+d5YTy5CXHTN8ubBg7Gn7Ng/dEsDj3hln2E/vVJ+bZIZcRsU4GqqY6Z45br09vR23X
TxDv17tYZg4zabJ8ZjI3s3a+BV1ISCXwAr6ASzZYiXvIj0oXfGtQTgx0UUbN2t90zGSxBV63Ok6u
c54A5uDPPUKPRKM4srcZEcNuq6vbLirSggKfm67dJmG41A+1kRgHOb9cl29H47nVH2cjbw+qaTzL
U10freTyrvsZG1O0GYsCpX8o5P9s0NaJQ5Fvv5RvCzu2pyURadg+gPHfa5mdw85v8+EeQXbzBDSt
ughrZ4i66sJY+FOGWXZ7vvIk1jlmfTB8oH8Te3xjTl69syBII4vhGEQ4KXgJXGbwHQqB+5JbJk9G
hnWgYnu0gAf7BXFD/juZS4d1Rl+f5G1AL/P9ehPWVslJl//3qVirjbCX7uV9kqleLkaKt7X4Wpbc
rXKOCPvBghZhBlnoKp19UomxKF3kZ29LLskSYZNX7ZbFr/0PrP72oZTr/GuVcTu2zN0tsIArDkHC
Y/Chl/UrzhFM1/KaLMHn520wmd/QWsGeHPbJqWjCUN1L91vWX76gEWCQLkhv6zgZqbKiW5O1bpoz
XA4aSpEaMLFlESZ/Z01uKEkp/7WWvV19OY8wce7HAl23nnwDPP1g46Wat+j1FjihfrhyIWZ90V1d
PcvNlkWd5NZ7v9bhCELzOoAAsnaWX1+L67GSWx/j2rCe78OxUf6pQ6iDOYw5UyZOJNzAFklZ3jzu
eMI2fmm/XfxcasUmUgb1r2WkPMLbyJu/BxDtzzJcI5R0AU0vzyDsOiQ3ZKT8e1aOvk1VgHKak1um
u49UkABmyLqF+8AJEYKHtK4N6x5QGiRZ+0lx8H8OWp2fb1e/jOQb2WN9Z27rmdtgllpPzzv8J/99
7yR36yXZj2U56HbWv3p9/IGPRykajo3WftNmpGZlXllXD3Lsv9WtXaT1ts6W7JrI81iLkpPj/udZ
/9rOSG/p+OGn/q3uw1k//FKwTPgEmqu7EEbf8ooTwxlfRTXf9qrywkuCKQVyJjQiNu+LmW1N1ro5
IyYo9Dv6VK1B9tZJpls5+dr1rxbJ+mYAQggX/G1Ey8uyvvEfXqr1BVpfNKlbD5Mj/mfdh8P+7fS3
13XOF3J/EYP2G3cuEdpY1i5rYflwrcltJ7uW/7JV/Fv3D3W3/cRy2tsvyHk+9Ln9wpB4V00Z/qid
F25lapA9qOTWb7TMIWtRcuuCbO38oe5DUfr5PYIB/U+tRhIhKWyIfLyc+N5Z3soQvmWlVsozpmy2
1VmVHXSveF2nd8BU0MbXsjIvNHIpy8zPWijAomRllnszHfmB1c5bmR6w/iPJ2qAMDKB9GVy3ScNW
sSHI7FKUMyRMxN928iQlWadbKcpQcGTTv/ZZh8Fa92EIracZgybFZOHC9BrU2dx1jp7OW9n/JgAM
MBcl41vQDtHh9sbLTVmT27S6luV2/c+iNKyvrhQDDCn/TN9S/nAGqZuzBOyElvAarZP9bWF9a5fn
sx7ZEKuEzVt2tjCMGIuF5K+d49pNjpVEFgZrUXIf+skkutb99cel5cMhg1cp+9m4BxX4VEOlIGqA
9MBSbmggOZYPV0lEvPZVpi4/S7LsJHemTPo8O82qs2kyxzrJE16f6O3d/8uY+ddSYe0qOXn4UdFj
0bt1uhm5cgfREyOOkEnR0coeZq/EHYOaizY9yCt6s1PKCBhnPW6+yIv8j1WrVoM9obNxnTQ4B/M8
OydIBMMSh7QmSd3grdysZd8KFPTPQmtTLrrDzmwRgIwJebV8WLoWHE3dvxPOtoUDIFLRrpG7Ks+l
zqAy6VXxVsbwTIRPri8PeG4R3Wlv9swPt19u6l+P6LZ1vd112bNI9vaaRzgnZ8+c9nKX5WfXRC5g
LcqN/VB329VJy0cy59pTmte/pIehvrUJrbchjCGh4oLcf++KeDwaCAHudRizFKGeIUBanIkzSaul
4zszHGR6llbPA+apJwmxm+rgNdKyo7acQ03q7L4M6nYjveYuG0/KXJo7tc8A6Q1DsWkiXnVJvMw1
t7YHwFMDU3RNE/egRqGV75EMIuAyO/s9VklQw5NzbvSgeYSTha8Z0ViI55lD9KJYvab++LYg2l8C
SCkv8G/qHapxI6ocFKUuQ/AoS3BP1CMqELFdpS+x56AsaHb3U4wWggNs4aDj2z96lj8/pVXzE77j
qTe18n3MTaJqpf63vGRJXhMH/uIHKkjxrHnrvdn67mGtx7PrBzgctBZ1nGHYBE1df65nML1syctP
upraWxR1gFdFyHapxRIWwMSUPOdWhX6Tqu4qJIJRhirBcROIsXoYlxZMSQQTGIgoECbasSns8mGe
kupBcpJkReGge5bnCAtjhLeKONiVFfJD/jR8NXGeHVt1kfLL1MogHAlKHLvFALxxfXZucRGjeq1C
+DR8AomqKBju2qwAE+S1A/vhpnAvIDVwr3kY21tUv6Z+ip6GJYHoEj35avINWU3lLFVlRpBudBdR
5SoQPjMsvDVO8NSghv2k4gl9ShVN207jGLCDoCG2PaBVqc29zAkpSgzZzTQM3YOWdN7jvCR1BmzP
ZmzBrqbH2hDqWbrVSoeoaAPeGXMi2Nw46ujC+L+nJJofbiXQHCj/Ooy59fgqsrxHVGaibRW2G3RP
jb2jWeZumpocjTfA9IWhmRfbAeoMrFXb6baetBtCwSODQQTw0gvLawXV7tosyVpkfB6TAhvqgLSR
DTet1C/5bKbGVjMN7SJJMQX/qSz6StlOHix3L0wxNiNq8Nb7AEZde+y/JkP+xcCVDi4cuj/vlgmf
GWQiaIWiQiWmn3/j7vwc5on+dWoS0AoI4rwFYwbsGh2sx1nDl2xNiXVXuXl/0fu4PaVpXDzwCDQo
/6360owKgytLzXvV6N9qVIPu3Sh5HOyqgfqq1C9xj+PIQexxL0VpwBX6Cfn1fF+Pm57AHZtp6R5r
KUH5YrBcy3F4sKlyFGi3zBm7vw628m9OOpt3cqq6MbUHxwtPkMOI1Jkhi3bgg1Pt1itog+RPGM7J
7by1MbePTdfucxVZm61PiOU+yF4JVDhjtC8a9sq2eQfRonmBe94/YDo+S4lAu+0LQesgQ2UjYk1L
D6lzjPLjQYn7prrocRE1EKA2tB8sFktWgUF3RT+tv9YDZuUyRe1EGhyULM7IYCag2bgVuqm0R8Q2
ta0U5fZkqbp8qhwwYcv9sccRoEu1LPTioz3+uf2dNMn9o13UcM6W+4fgNIi8bPKIQM+YGQcT5RTJ
SlIFMwz3tSyjbWyRkPyrUpqlpYPcsRseAc6AwAvQucZW/x39UCYlvf5S10F46u0hQOM9rL6V5UHa
4yGsD6mOalM1Kw4Ga8UlWjj2wHMTRMG1W5IhQffENfzjXw19nxJO5j3w7XgPhSG+K8eMGIZLIjmp
M9llF5ACUFSLtagh3uD/6CiH3HqvR3cjwQH/fw5J3QF8haodP56m7QpEbp/Hh1LFGrj9cHXSW35k
Kkq9uabtwqPA7WhaLQxYFCnvoyXJEZi4l+Lk+ygWRv4AeV2NMa4vzaWKcvlm7SQ5Iujd8eHr8CNz
cOxiVQnLyiMmxqQoF+fdAoqPspS0fjhUivLDLaqjJwch8Nuh8mt/HZHp5r4rAWh8bFiuaipjyI7P
c2F/SQlPCnJpdtO7dqrSO3eMAJxoKG92GX5GFW/FPilC7VUtw+Hq6vWPPNTU18Eu1Fc9rB86JtgH
fNMwXRAd5OvXG+h/OXWr39lAS97djFPhzCnvU9QM3qNK+QwfOXiURrMM7v0itp+kDaTwPoVQ95Iv
Pcf6PRk0803zo+KTlpylC9+c7FVtGuiXD2GdTtc+0NL7cUkQ99OHjZnUZO1m3jBng8ZbitIHoimO
HN/9rSYD0UtdbJcwl9L3zKvR0daMditFo2+Gk0HU1F1pWijib2yr618IeoV0kTXq+whC5XvTExZB
ha93XPiV70DByp2d+eZpJGTmU2mPb0Bouq9W+X12G/ezpbjtJSsjpJNsvfvazAApVMfKnxDRQUs3
7P8Ejt1+BbKl7+aYKOJ2479pgM/QsG0H8J7k4rDdz4SGhS/8nypokf80fqjTLQdUbDZfy8Gr98Rr
K1GYc4q3TLHsS5N2E5rbffGmw5h+IfT7RhoVYGxvIDA+w+RV76XK9hv8C+5QHqU4oiZx1rwp2Uqx
jl3zacZLJyU5Yzeo9ypabzqM6LtgmsElFFZo3NVoxUCLrn1U2Oz8HqN73O3A4iHribTsvvIH5yIt
fet7e1MbLMYd0U5mn5kHwZjovVerfgvHJ7pI0YlUG5hC1N9J0SYQEXEgdf8qxVmZvrt88x+kNPXZ
E/N1/mTE4Hv8MTiF0aA8p1mr3kc+NOLQJ1zVkFdPAH32yE70z6XXfkriVr0DrDA863rLqxKjKl8l
7lU6SD26iIdSqbMHqZLEROUosiEw1J1OwNWC6LGZHTxL9xg62lNuPjdNcXA7tyJgYb1Hxry8syen
uIs6yHKLWHB5p6gkTVe5yMyq0y72iKKl21HzGGoOocAn6w2FsPSralXeHt3M8iRFODpA6vXivTRH
JCmNHizB0k3rJ3+Dph+omnwkurLaAhSv0q+gqLMjdHznoOP7+Gpbxl3uKtarGWbOfZlYACyWbu2k
/p5AS575tGn3LOs0ohGRc5dk1lJ/iwWvAb/7n7q1i+Qspf1d9bp2/Lfj9RYATGfHj/U4Nw+jUgGX
Llyk70B1mXyJfueq/8kcB/u9cUb0gXK9uGahYaNsXKUg4ob5c1+5z9J1NNJrHRnel7rJ1Z1bx9Z9
WnoEYKlr1FLQhf0EHemngvjVPi62LrChq1ryUrlj/L3TAIhZhts8emYXXBTbSY5RGqqvqKrUGzm9
M39RS6/52eE3AkZkxugwTsYJm22J6m5pPXs2muO87g7Cllq+SbK6QBkXjapryZx6tctw1/t6fKkR
J/+n4dZHmsu1Fh4J4Gdk/HfqHKjxTtpDcI9XOVvsuFTaFXTCyjHPt6I0656WjAde7ejWM9D0Z8tM
rKNqD3C311NYjnlnAy+/OKGl7FOt0AlLNTgnC7zvmVg3zVUzTOdgJ9n0NBHHZde3avOJt1EF+uM6
31g7P6PNo/xpvDd3SFiSjoV1eH6128L8CScRsUiTeZ7Rx0ubJQ4klWDe11VVP8R6W59Moxoukdta
RPf1S8ISdA76WIBVmfhgZuolslh+73+Ng/FTEpnKbwWk5e2HslxDKq6wfk3p8D1UFOeLZjcZasfa
/BraaIOzRAkeoVC7x2wRFVcVP73r09g6Yg5IH12oQGCcGwv7GROZ7c/hVybgb5AP/w9j57UcK5es
2yciAjNxt1WUN/L2htCSlvCeiXv6PUDdrb937BNxbghcUSWEyZmZ3/iULz3AB5nuJCJsgvAkcMTf
DDKyLrvH4ME0mva+k/QswyluHt2WMaHsKu2Gvg1Jew4OS+iubI/kmu/vdd3Ag2qwZ6SBmmanSZPZ
aZmz7ZoSIAiEi0zAuuBfc6/ZvfuYp+6rNsbKRXSuyzkA31uHaX1cFqUBeS63Y3nQ4w4wlUZcdpAl
rW5F47hPAYL0VdWH6qWrSv8pqqc33Qz067I0zR3gtm7eLLu6mn2KNNO/XZbCLti1aZnei0L3n/yJ
WmJhNg+lYdtP/m7wM/st5lW5awe13dltH7wX+q7ua+u9pCMLy5yq3vdBX7xic7fuzMi5Zxx5xuSh
uNa+Ajw/QLwhu1Bb/aybN0QFFWecdWcly7ADdjRyEwFeMyLj72J3aAJTC+1APv3u0Bi14VWWNLc9
loJXOU+4MEavwRvZWxaXDRRsi2sz4baFZfWJZie+OZAV3Q0Yjq7I3RVXY55YoHhPjmJccrua7skC
vMoyGt/HaG70aNFzwIECuZfqr/HUj+9DHZnrYV4fzev/e38H5NLv/r7jcxza09ZN4AB8+/fxf9f/
v47/3/sv36tXPcptV2xEbsbrngH7XdmP9Z1uC31nzevAZdR3y4acwe/PumUXQJHNXTmv+1+f5c0J
zkpxd7HOO3GZmLPa0q0adcuVkf1rnYp9tJuL7e9uy8Yhdt1VXaM3CMobJWtNBJNovgat7oONzb3u
dXBsvGzQiptlMgj+X0X3rK+0ptroYaKegwohHg+pZQFCu3pu58myaBkKovuf5azyOoZrsB7/vXVZ
/7u4fGJZB9vulEc0tP2u+jnS73LKQ28anJuS0/XRYf8Bkcx9S9AzcVGV+cH10ZLqg30/Wp37YQCg
I1vo9jem42A4msBbKVI1ovqKmhjh8aEpla2hu9MLRIZ+JznqAjx9RpZ1WL4jzGjn66rWvGBx7V59
qVHomo+NecWNzll7om/ExHXAMLZ60w5HvQ5hdv/HYefHXMcMC8S5DL6WDcukg9W9cWiyQone2QeR
ihK4TuvfZXai3AGIlp6+d7ERS6YJposBOwYIuS1WhCDoYuKh3ilV1u0Y/IHFN74r0b6DGOlfohgn
+ES23U3UdNpejdvs4A+puIaBjieGUk7PaZh+03SYffPhEDv4oyIEdCysf+/wk9kZgwyuVdE0d8U8
MVTCw7AAlzjvYOizFKmhZcNsy6uWoosHmaxuereQ12X/ZTcMnjaYRo4YoAGnSWZPdlrm8ZLtkrsA
WMcGX8r0FugQBhEmxmiGVIctPmj11QxksquQ1lySDFGFMYjpbDt0FqOOt0521keHApTxyRWReSDt
URzdceqPWTUMB0WNylNmFBj7+F10ThofxFNvO+ekHPF6rUmSRDLxt3HbqjgwqPXWcYsBoSvQZQBQ
3S31iXKTxra886E9wQ2md5AnDt1AVdc9TBKrH8ydh8fIBI8sxaqTIUmpoFCfGmrQ63BQjefBcWB5
wz19wXumW1XROFx8fKhAUOepV41hBAkLfhzvJgQffjr9SRpn4+NH9kr1uoFrE81a+yl6oJf0O7LU
6Y+SGH9I/CIvNwMS5YGjb7OWl7Pfi103H8GJ8e+gD6zE4mFgQGWNQDppMflT0JeoS/Hh0mvAEDDr
T7BRh9s6sfWZxj8BXasvrjlKUMjcAYyMyn3WaIBkgPcN1xhaC0H5sM+FEj36imtfbQ017WIEH4oO
yZ3p9/su7cdXYTF20rTg0Sm4U7QxL8AGqMNrRAPgJij7br98So+TQ2302jG3td4jl1gcUQTFDFXn
zmDTxZDDb1c/q8QIEHHZZZn7x0pr3rKs/N9bfncfsoVPyBf8HmdZV1UOOjQKeOsMx8CrWbZYObaK
fJYYWB4HX83AV3BKMnjb5C17lB7zIkQ7dzO2BT6X86IuRkRLwiwOy6Kf1toKdWK8wuQBkZxlMyiY
J3oe4vdUirE8DW5S4WDB3DL53WeZW9bhNM7ejU6LUp/TjfX/8bkJYFSJQP2/jr0s/uOrbXwEDkRC
q3+s+/3I8v1DVE7HLH1txjB85Jnrr4rYNg+6j7aiy40H1bX9ndGHynrK+TfbbhHfWlWxX5aWDwnD
fWhl5l5MU9mDLpqurmyQFLZ5+9INdrUyejv4aAPlEUGR+yU0bZs7PA7ggK8DLdcjdgDKK7P4m2TG
DXSQ+E8V1TGvnaZ9ne3u14kpywt57pMKxP2CUKC65FoVbsGZTqtEqNXld8OylQDrX/sJLHmK1l6r
8pkWGZyb5yMsH1l2/F3srMFe2X1NzfI/X/K/Dq0MCXoh3X9O6VEFmDl/ye8BlsW0V/cUv+Kj5/SK
fZZDgAER1qE4vihdiIREt28FJMfb1JqfvlpBh4EInZ91KH2xVEqdvU2q4GKrGJfEKqj/n8V5HU7d
/SWaJ8s6WjC1Db5oVEHmrb8blv2WdVWtZlvR4wqwLLaWkW8isDCejEfS+1X9J0K44BZq/aYFI/K3
rhyf7ZJBez02/kM+5Z1Hq1h3p8sYGqY9ZDeOAVQlBuJ2Gc2u3xd01UJwjOjZx7bqYKYuTJD5Kd7b
anTNU7XaZox1b1VYu2QMyF6nZq2QWC+yJ35duCbn7bwkFgQUcxLiHU/RV79Jrc/S9I8qicwAEg66
pqROCKWfirK1wPeRZKCgIb+H0T37eV58Gk38oQiy1DwtaaCna8g0O9ywBKgFE6RnNmX9k1/3DUxz
BhDL1sEOy1OYIQVctuZYeJ79bmpWy9Y4DTM8L2HKLVvH1kqvtSLek/lIVDzym7SuHpZtsXDIOQFa
IiaPbspWVa4xTkLMB+YU3Sxzy0TNgrdJV6vD76plDjfU0Ivx8fn51O9W1c7sXUwharWss5sQ3KTT
oDsFDrr+3e/3e9Q+uzSisI7+pLPvFONKhRLpYUjckhKRT/FES7WT60jtpKKjQrMeabt0AhWzbFgm
gwM1aK3M+9SKMlbb389ovvJZTiVku/8c5h+7mHaMhmw5+O/ROmw61p09lt7PcZfNfhrzFf/Yc7IU
ZY0dlvAMy0UINh9e6WskgihY//HBZcPPVy4/MMxUf+sK8fyzzlh+we+Xj27CJejbUj00Yev9n3/T
797/Oq72lQVwG35+w3wWlrl//Nj5x/38pmXLz5fKMruJAbsiFd+ZraOeinm3ZQdf1KR5ltllyzIZ
l9O/zApHgm7o/7hUhC6K7LdEG9ipDc2lSaJqXWNgEURIzYIm/zCLZoShR09jpx6s0J92tiv/0pY7
eilgRTX67PQE60hh4Ufhwgdze3kI0/arznx3S8x0ckCYRpUeeZo1zihb99NSsMiO5UqpeZADmhXg
8B2XHGODu5VTJ8+MM/eI8J5E07mrjtsOrsf4WPsVzcXySQsGDobMDyJ2cu3U5mzH6C8rGlNI6GxS
sluF0D/Coj8rVD3HAkvEEQRDORf8CoWiQ4Led4+OmGGqm5wiRbur20S5VWOGvCV+RreVfxLEItjL
zav6oUMmlSaXn3UaJi6rqeizw++nAjJ5XlaDXMI3VbldNqBB+2gnFFdV2yHlnB6a6qFJRX/bEwi1
dg0LPWdI3k+0jAAvi/khwZNSYrKCQw62B5W0ITu0w2pAaipc+g3N9NppAw5g82RM/bu6R8efFSc7
6E26/pkUZIvXaMyGrV7AGlvW5RAYdhMuayRM/71OTgQSIE31XYWLXuGY/k02T8BRuKVd3bYWuKa0
hYszEMPcTvMkSo1y74z2uFoWeYIYtzE0CgRDzc+q3/WNJV4iszWOyypHqXS4ZMOEXWhTbJZ1y8TQ
fZ0yEczGZZd/bICYZ4zNzxcvq029oL47Fvlh+eJlnR/2K8ttDa8dayrW849cNkaJmp9MCwDhvMok
rX61bcXrgzC+K8pNgSD4ttW06I6a+fcQVf6h14wLIPL0PGBWdbtMnAnWP1grc/u7Lh27HBM3yPyJ
qsQKkkbfwPNaHhMzMW9J9ps/n5WRtZkKH/ejsG3Wee4waPNTPIYms3R2P8s4JFXbukjFmj5ftoel
qZ/m4DlunJvJJTropopaUSXFresmyo0ZnYJ5wYjif00Gs36TZC2Po0jnYSF6H9z/aMz43W9IoByl
E4/e5UC2Wlh4V0S3GN7Ja1mM3s8VNZVRQK9xu4KK3NwUdRbcCZJkd3pcPJR+MJyW3ZYJIZm+whao
3C+Ly74alHXPrOgcXz61rENRkSJJSC6M4Ya1qwbubZob7i1c7uloGPI98GsoIfN63c46nKTilR87
KP+X3SBgHqjch5dlDyK/WzXSjFM0cf0VY9TulcC1bhGL2rc4iFUbLXTwMhgm+3bZoLXAPdWS4syy
uGwAmCKuVUrAiPOGAjk2bCklG8a6i3j+Jp15/t03JHeKmVlj71K9irfOSMcEOMvwrkQN4WHPkmwM
GzLa2m4rf2u4BuRw+C13oJ6jO9E2aEONhPzBQD7UMVJMhWYvk2VC7DLhloWbpz4NRBtlgB2eglmI
P5P6fMDD/5qbF+HrveQtXn54a2DVjCFFd/Qxhz4uc9g1Z9Svj+2sEpJzC+Myt0z6pVFynjCopXFy
WQm6Vu5cnYr3EAN8KcbH8Kfxau7zVgm761dVn0iztIxiZ+HD74QYGanDspwtqodOZC9iFh7JWUlT
zz8BbyKUR9aiPzIrwG7QIEkKwN09LhO9aocJg6N65m/8Z1ZP3c8o0WFgNDnYx2Vz100oRJfZGOwM
yP8kpswBOJ+iHZS9nzPmjFiQJHBGYseihLicxZ/NwF5Oc1ZmB/sEuwMUZsgXxEYZDQWJnfw7SvHl
Q4tIi2o3YP/lmdpDgK/jsZDdq81pPUXYgW1bTbyHo3A3w9z4mHCYwj3xxMk2y9/7e7aXueU/QA0r
3IiAc6XgknZSpe7VSSD2LUZtR8soyoPFICGp4nqlqHLXC+sp5a82zQGFPqIOlf8wl4BWE5M7AOkn
xfTiGhHzLErL545re/5nLXMZ0IZNBRaE926nHRvIFkFlUegySkh8STqc/3FikChz3iy3AaFoa2tF
yXzy/STcqtD8FFmobAzzXPT1cGxCq/+ZGCIajr4+n7lsfM80vToi+a2Obl4BHV9mc8fttM0yu1iv
LnPLJLH9im4nFxrG3DtfzHYspVEh0CHo+D8vrNK180OUAQKYNaLzn7lMlj/4d1FmBmQZDd9Mf9Yw
TXOP4nI6ikVzusy2EwmvPLNH7/c/s1ynv4vLnKv12Fsh4OXhXcAJZGLMbX+/E1OKcCeFeUrm3vvl
Olgm0bzYU+LYTlFzXlaVvom5Q+AQjSy2Bt3iaGApHf/frijuU62pcR81cjRgs2rsZ9aWen9IgHwh
kuecznyISmBjsEyWxTiCQqxFyndNSNmfMIZsV1Njd7iiKPFwsp3CM7DpaothXAUZ1roh/tSe6lSM
YnTV35H7+XLT4VErZ7Au8Qi+sQWGc0jpR0rnGz3r0I0ml6yowhWMMgqlUxmeLXphLoEv19Tbm1U/
ZtdM4xWRu5XpuVBWT2rVrnlklJTQySyWlTyAG5iHtpN6h/pe3089DkKWgyet/dLWbb4VFGHoYpcd
XixNsI1ajChxAle6jPoIbYIeL1weGvGN0DVrPWqjsvGVFluYTt/C/gdPNz0ZIj3kZUn+DkuiqBFv
VV/hWTimW/BL0cZE6Fe08hwGtbri5YgyOSwKr0GQEcoz4Ff6SWJKuopK6TWISaqgpVoDZYu2fTV7
RLcGXbikKChOr6dS7/E3dhqvBFHROOQau+G7sTkxTudilcLnp849B2MSryMMtvw8VuGaYlEaaaSr
OxXwrYH/+YhpZtV9xz6KbJVOqvUwmc7Oh3WjlO2+1UNOAhy6SFicaRGiFW96QV9M/+w6c+oSI0ji
sebL5tU9P1s0DXaMbR3yZGcoI0JghX5/2Ss7IoppTf3xneA53Dgj+v1SsRLYRLTpOBOxp0Cb44BH
o32TPzzI3XGfOHcDCKQ9FU/1TDNtCiAbBwY15x9dotJFMy8DgMFO4Kh4bUkBcwrVU6h8tz7eMvVw
ma8gPbbaSxpOf002rvOGF2XFIFux/Wuhy88qg46kc4uutb7DrGnsqTeGNo45aiw8EqLnImlwwLXQ
iaHg9lLSCYZAFD4larq22hkpAmt5Nejti8/7woPyusKXGX/QjBKOw3dZlRvBhJi6NV05I0Qv8yIr
ZZsFjX83QlyfKudPmeKqF6jBx9gp29ZhINhrnTcHgJ1lhCd65bamG34pcFhXxYA3sTZMr25FwoIE
pKb8tbFIhGtkRAdDI5PnxuodxAVnbYyp54fd46g5W4xwaR8JacVShEq1lRGSknwmlSa3UzVIbwzT
cqs4z6GS5yszzvxNnebkZ7p8a1pKcZ5CDti3ZAYjTbsJhrgFTTkepPrByD9cu6PdbWT90CRYtdb4
dZHP31hu+aa1HXgWAEmOgelx2z3TkWsAO4rDNS6e2YpoUFtP8FdXLoapq3YcslVsh3tTKOqqA9ll
xeIZkFglaJIE85USH1Wql8e4rzgQQ1VN7jUjMNk2vgRu9+EHVQ3UqfiKp9dJT4CvpeEnzbmZ1+hP
WCg+dfRLUnWBltqfXJCpc22jHaTjkWsbRmmTMqMJ2PL1b9I3IEyst7g3r8VA0T51z0Jnt0zrL4ZK
9M8zPd50uA63ZXP2J4mBbD7usOe1cJfNw/34B+ds8tWPSS7fNYmhvNqOtyIm8pfTjOstSARijU6h
T/CEzoFMSnqGARsGXBPrupAAweKPjpO0qktMgRVDOZQDQVYotGrd7jj3qpfaJPyxFDgZ5bbOTP8O
b8N2Q2knXg+V/WQNmWfkkgeBAoY2TV/xuE89zaXg3dRttGqa7IV+UUSOLWPoIYnwS6J706oxEp59
YumMHjaNkj4D878DneasmpfOgkBXRQm6+/7gRPpXoSRfWaR/NpWBWWANmV9lDEWGe5f3ctw6GcWC
SKOX3UnpIwrH4FUjCzpkwP76sXhQ4+pazYmqfJwLsX+NxsZ6oecHh7TKNp1Ywb2rN4NizXLn8qYL
41VUWGRL5kbdKhgOhcZLIaNHyALeB+uFp6YVrGPtUGfRjU0jxqpMi2uWFN+ZYR+qyvpoIgZeg7gN
nTTzhJruaVQhH+S3+LX0Prp6pz+2uJkFoKq9ig70jTRiiDx9l3iWghu9rrTjSjHzwfMN5dOBbBT6
HY3okbERmErprW3txqF+xOaNMnQmdmQBduZEJjPMn/JB3QpcvbdOaNE/TM9KZHKZKcWrqxbxsVsH
oTMzxO47I4Q2nj6PU5t68Gcew3r6LAbrRS/Gu85a65lVba1guEygORML8lyD/6RmWZcCjLVTNHAG
C52KmmgOie/Tpm3t+kjxnAiv+7cxKt/dIH20SnkeLHoa1f45bNN9Qw9OMnBNxG2zBckGmqY7h4AD
aWgDjFanppeUjMCV2jNq7k+o8ma6r5qiJ4k7woyDDw00AO+KwHwf2+Edb+psZafKU+MAsmkj/a3J
ks8enJ5RDW/oy/7StktfrLGbuuggRfY4IiNfp2pxX0rg5REcpi6ho5rz8SAwEdsVlAHo+TPIHTXT
jgIkMLXmEEh5h6cRHoIO+fG+tf82ogFNwRsWj22s3nMB8heA8koRPZaXag62KT3rbX6XgOZZaVNv
boTr7gbLPbxlDYA+aEOHYjBbePsJzfIj7REhPpq4sZ8wxSiu6IZp4bPBpuvckaVPZoescGt+qll7
TtT+VfKjGPq9RDRhQPpMn91aOfHke6C5rFxJaXPqg6uGM31h6rs27vdD4W+bfdPn24bTwkOCkT+1
w2FFbS8i/u9BAdvlNSJLtW/xU1MbjMUG95wUsD6lkVBPybd9xN3bO/7fNMVCOaE/LR/qF0u2Z91t
b6WTrvFzuCvb4N3MGDciIcO6oU/fbDT18EmLbk1pBpcHgfXnxLVBRQBsfE7YUGs9Ec2wcQyVBmO5
E4wzDi6j5SK7Yj1aEwdEKrkqbhf5YrUklafUGVZweG7SeGhWlQ0RUBU0HBlZ8FhY6d+yHepV1qa9
V7kSx0hEh3WoHjrVvbcNgsgxhJydB93JaIiyS+m/y5b7bpL61gLmbTfdxSB7Bzkl8UDcWUpKNbTy
QYnSOwVy9wUGIY1OASk0g9xh3RmcZJvTiOXJxANdyzyp2y6Cf8dZdXGfedlDk8GI6hJF3eoGzIam
ju4xgG992Pa84Igk79wvdZDyrAEiYzRm7h2/fVTECHbTle+ihTQ+KhF9L/K9btxt0IEUbSI8it3E
9VJSBDUFjpTGeC9XFW4egrBKxOsqICMgVTUjY53ss6lzDphMvtgR8B7e4LIrv7SW2HjsuT0L+Dpx
dBZKgcNcD0Mx5nKponuNx4+HOomuJvx7pqg6B1HxjclouBKapKxkPPmNg1FJ/keDXOdMNSoJDUcw
P3Lw58wvMqhOFsFi0ObXzqVoiL8IqKsLAqJnYu1nh6LF2gxmrwh9+BxNRgCJ0w1Xx+VVY41e4sjZ
YZC3uYWBVNzAUa1eEr3i7ujXVj2pN2aXDQTjabISDjGYldK3EUTfHfns9mQWMyHLHOC9Df2TWfQb
TTcHAitMMyIbtoMlb5V+KA+RktwaAQE5nrS5buY7g8xUVU09AW3Y7RBpG42VeSSEnqww+APfCnZq
Qs9eqFXcAVw0yjdJv4+oSA6+ZQw4A7dUK69ZCcYMxL1YpXTb7iczqL0GIqbbx+t4Mi+1dOlNlX9N
5YjV8jnCmDUnCQ3wkd67pNwgZbyNOyG2al69AVk4ynyC+FzMiOb3SmBcPbgaYv0ifCqFTSRED5RD
kmBVqQFxZxGBmaQFPXd2NC2ZWEPa/Tq2EPdYI6oQ8yOWICC7fsSz3dK3whgfddU6VzF3YMgZTgSm
ElQl/5q233lpC3E424SatYus4X0ajnTOPKV0pK7wBak2mcZ5wkr8ihKDtpGJ8bqFVqkd5xS8+aJA
5pt729bQQ1715qRoWwvDo5VrKg+iENsOwO38kCpWcFCRQo00UO9muhzuHwkPNsU4gQ5860Ljj24p
49bXO2DJSEghGjI8TVPwdkSEpsvVXyhoBwhMsE0M0a8Q47dRCCMpMb4Nq81X1kC634SaxHOTFKIJ
XlBX7yJH1aHK2V6Cy+lKcblKbFP/IOHyFw/l8tQlVK11CvcjVkWJrt0D7Ms8WmUQUBqapyaFOX9g
E5Ej9nSdwr6T7IQJl1Ybhr2tdQ5xQFyuQc010FPa11irwFG3JyXiaitqsWrS8ilOc+RI1hEwpjcV
xM996+LqS5JiZaXhrsdxHGrndLVoYS/F16i5n2U2xR6NbCWXqbyz8/7NbvpPSKL7aRzXlq69F0Nk
QkvuQfQivvCH2oRP0udr6iBqKR66xL6TjYMsI84unSMpoFQqhWz3LTZbHO0z49Fv76VQQXXDEMVB
DMcd1fa9IcwvqSnOQrO4dYMWPyfqGLVq35SMOroi770wUm8xHHnSO1wxXZlvg3C8D32zoxfQvqOg
goFL7MNsnl4d996xFJpE9JnFl7XDum1jAmwCTPB1gRfrhTdCscXmfNXVknpDuFPK/JKnT2DzXIqd
/p5rcl2XobEZYo2RWKexqx7lG0W3jLVzbAKAnST96F3AG9yV9Jzk9qav1FclTSm1SH3nDzD3Bh8z
vBQMWmXLddC1n2FF671pHIgvmjwlwOjtlUlUyeirv1GTA5G0CXU4xaUqctda0Vl8DX4IqausfXpz
88rQ1o4Tf412+BpSpxxHma2VDjZg7OrjwR5fChGlG1/fpYKCdI4OFQ1qsLHwgSmEfE3yYM5QM/L3
Y/5rrlWveSFQK6k1Mq341Sm7GBHpaCVPw8Db28TVe1v2hByd1VImbCgPh5hEu7YLQ/mr9PHISMLy
2gbh1sBIZOuOw6lM9D+pgmA3jCG/z7yhqv2kI+mJgnixVehRWVXc8RtXsRkbutxKfd9c83HrQgEe
R9Lt9HNVnp8E0NkKZIEVSoSUqlbcoP1LfXIhUfRV+OlZtRWg5nGJs5BvUnqKmn0IYGNF05K9qgv9
qzfATqVPmmXnOG5p77am7O1pIH/i0s1jlF9FAeoUXvcXvJkPIup+W+nhdQI5DNk3Sda4wUIhmG7q
EAvX24G3KbcigsP8g5YYWr+7b/wtr76LxXLEM0rD6Dzr7GdXG05jDYwEzhxe8kZ909XiI+efBRLl
LkpcfafMlsthOZ5TU4X6HuVyG0WM01Ri/7Lsn7lHaQOhqX5+HFqbOhh3fI4quAwA34YHbIWeEk1X
PBywds8ISf1VX/l0D325w0vlGC/kth/tTBJt0phqTnScYV2NdOKUJi7DVB5RvkHAy71Jky253qqm
veZNtfT3SqOXKqNngoTtfcHJW+W9caekCSlDYbx21C21oO883H9mnoobnENTPAaTtddSAnQRYMrH
04kIANIeY1hHh91aSYNGY0jCJKxu3TC4K//y4PWp/PQoK4ewu0sFIzWrRk8T99iiCPU1rDFqGPUC
P6j+EQBpuqWH6za2uzNlBYR+SnoVadB6DALP/UxuHY0H7SPInQ9bNs+NyoWZmM94XzzoVu6JAJ9C
LIChgGMkOx6bmrsFWRcd4vvGUF9la/5R7I68Mp1ujYF3XaySjIl5/9tTZKCY6A6VvCYVHHAeALTB
zfBm7c2fB6+OEpwnSIUgtc+Jbk0k7prPshq2la08p1gSr+zQ6Nd9QeCtmnQz+FwtRDEyL1yk4kJd
mSI9Fn77JxdIKEI5AaWk/amWD3YqTkZmNWtdkcRUOe33KoDqIVYUT8z+vNLVNkjBsaKPi88wC/eA
K451FG7VxPwKnZo8VU0VECdVrBSjnT6W18TCULSu0kPZYZkq1XJDV/hHojW0i+o4dJvRJk4oPMct
/W9+DjjY3PATTjK8saOcJuH+nCsafCdLC1eIHv3euPdbJBS+/z3lyqOOldBgFeGjkrzDTMzNSV8r
gUo3Vq9fR9hjntFqn7ZsD7obPRQ9lXUUgF+tP5/sMH0fte4lydFV47YA/argb47665j0lyKmPc8P
PgghPjBWDVd20W3NcnyX5azLU3mRK5lLR+BUwB7X6bYjNp8zlcOOKl7oGSOpWTXSMYDXySaE766J
I0XS5OcsxU6pMO8zpxdU0JW3KejPagVC2s0vOo9wYTu7tiicddYDucvbTdRHr1Fai/V3ZZafppH+
8cuSXku9uMugNbZ2xsPFqnFbMlvweKcp7zc+/vF0OaHV1soTOqMHXeloTkf5i8piP/ZgCUO8QeNY
Jakn846rkZ7zSRieSk0VBleAFiTv1+q6nYYYp8Qo2U6BfUJB+WGJ6j2dppsOzhdlNevCHfJiJdDa
FOm5eUEPphPs9Dpe272k4VjBLSqeroiXjlBrp11lGhsTvAHvHw0/ynTt6Nxd3aR2ezwdoOjTBj44
Esg6f1RpuPeDTfLGJp+yMojouIrzi5E+S5F4GKje1mH7GnaUwOdLcBqxmKKxRN0GFhcK+onrlPo7
MuKvvt1eydze+IDyGSWgQ0srbYML0SkV2UMb6m/ZYAkGeiFhLXoqx4XyJFpejHn0sLQKBCpJGZLH
5Z7R2AOm2q9lG38y+n1EBdoewObjqTz5HrqXV7M816X/RnhAP0ZIiOKTqD8rFHJqDbMVOZrJxsn0
PV1GpPXi0SBkqAL8IZVzYZfKlbHmy5CR252kvcUvO/cK0+oZ0w/uNptA0UwiTfZ5fckLhQIBB9g4
ifLJuHc1ooUQke/sh0lBN5mBrMQkKxic4NhFPYNGyAnU9pV1GZvYFo/mbmwy7aikVLAqlAhUImwG
ak6oIs/QduPoVgfkcdGqHvFgGjQju1fGBmi8nTS7ZfFnHRj6mPuySX3PRsIBiL/UeVe1mI3bWYGX
wez+NLw6IgLGjYGFZQ/junLHQ2EjSUfk9G6RR9YE/ae2IZU9f8920ghUpfDJ9AGxZ2jzPKV1s+uI
0Oued1hXk4CM2gf8hT9km87KLt4+k9IfhNa5O9v/tvHsXI+p9kEfGe+ahna3WBUBPsfpmyIBqhYG
ob3Va3/93OGmIcLOfP+PEQu5JkXkeGADhGsAcVZz/iaLx5JTHaN+DtlC5RTa9PD59mfo6p9dQ/v2
yEPYl/4BEjOAdDJWrau/uAnQb3Nbjsqlmr8umiswhkX7VA/53nWe4eeBPcxxlpjydTfG50m17rPy
poxFt4rT/iEPqD6njnOoS0FK075JdNTktvNVDyYQ/6C6Hc30Lp5LB66SkTYc6pNQg37d1AZ3hIsL
PKqyI/4YuVcF1UANv/UIrntua+OQdwJDHZPR294IQgFsgs4O1YJIoNklTNTEsCE0BvUmNsubOu5e
h2w2Whzibucb2XcfTc2lhbQRkN5WTUbKxv/wdV5LjiNZmn6Vtr5e2EKLsem9IAmKIBlk6My8gUVm
REILhwaefj54ZFVUZc/2DQwu4FSgw/2cX4QeD9jJID9gGL4XqV/iyTl74U+9McjJ1vihuWw4q9gt
mB6Th3x4DowYdSGXPVoUGuEKivVqbNFyGMtx7XoJe2fHGlbkVHdJrGovqcdsjXYsu1tCLGOOP5QW
H82O6Ivdm7fssR9tNX9pcjfzldqMAVqEX9AYgcLu6jvYTOoaoAfT4AI6dLAdInJIkKpbL2FPv9ch
q+v8xvqSbZ0VjCGtNN1hZMpV+tEgF7ZVXft1hsmfD4Qqg57kChIqUNzJuA/tyB5OwXfJLTJ3ndq2
BqOpf9QyBAFVA8mXvqyAVRGwsqq3NBFovxTDPpuIM2uZ5R1089DmbbeaQhJTzUzwyXHS144gH0+b
UlkVgB6arIwOYdIvC2j9qwXFZUW0MkTuZKyvap6TWNGt7+WSegq+CSIsay1VWLu2p4aYJTDZ+iaE
GtixGLkLbO7KoiTY2anwTvrbHn7dGoxK5XuFhUr6RNrDXhxrOkHEL567gXwZNwzKCOmujlCpYHm3
Guu0uxN4pm8a7I0WQf4jcflzaIl11hG3GVHU0AbCmqylqkPSCxQ/eCJEwgzWoovVczuo25w15Wpy
YE7HM47lpnrxKtPYmWontihEHmaROCs7LfxIx7BlDnk4hKHZHAfi7akLwD1Jx2e7AGSqtk9kzfj9
ixnoDxHZIG6Sm6wkrM6+FZ3axMZ6pd+ixYCKhCjiU+uQPxU1QfvKGBVIsehBZl7uz63Bw3hoviDR
4xfWsv4socbN/cFKmUmzuHwu7NnYO3oJmtkspxuzWXJCNXAa7DfA8Dlpzbo2w08c7oZvRtwWymBC
wG4IBPJHY5tlW895VudrRyuCNZIrBVhOWK9VssayrUAAavlLXrKRl0gn/sJGVltr0zQXPwVxsszk
pbX5bgOttfdJnAJg4m8Pzee5tvnEwuIl4RMRiQltpjVSMrbbv1ieBbA4zU9IfY7HsLxTCaFwRxWr
gF/Fj9IGue+mZrvHa2vVtMVopCfrzCrLIdfj225VrpOw35ts3LEXzrFY7cxiR7LYQCNm6/XnMsK8
Ba7sq2qb2L3rgd8n04sxwLrsnf6pCeB6AgOqdwVGNEzR7WWMZzopP01cggjrhN8rw+42jtvdhORQ
CRx6OsIo4UTY3K7e0G/mK5qSa692CubTLgyY3sV2o4CYICrwtDoROh2zkQ6HzYI72QqQW+OPBOu/
OptTy3QzFvoBoZJyZllhcc+ZlfY2htarqv/sx/kN6RnMLRAKt8R1bmwVZZyAOHTwivgWV5u6vVUz
GBSkDFGvaSCZEPdQhv52IMds4+KTRL3fRMpXrzZdv9NqDNfitDyT+XP8bHZxxzPJ6ZD2WqsaKx32
OZB7WbGyr90h7GOu0cRINzy2D4kRTDd2oJLbYOtjFkBynLActwpa8OCQH1olU7e1e0XjgoWhOj33
o7afG5Wo8Fg/tT0ZEXto13pYNOtx8DQWitnMuw/PUdN+zWxSZMZPvY+vLrt9NsE8Fft+BGrEdqAb
SUBHnsKafV/DG7+E+JEoJWbWmDtthkZ5q8v+qxHi65UF57QDW2l2b4NLQL9KCMGDrnxsCQrg9+ah
+1vYBD+Mpz5ge5ig3uBD0HlVFvZa5EzH0cG6IE+SO8WsUM+3Jm65uSpXJVCUjdaz53MWTfymKt5V
Y/je9iorFnvYa8w9u0V0eyiz72A3cK9E/ZR8Lztj3anv+UQJd1WUEH6xsl2EBC5gw02qJPtcxdC5
DoyraLzkpmy4tw2xCfmSV1PlAQ8kCa4Jz/KjdhhuK9c3QM9u3NHEbaN7nabywhM2YRVsrMwK+lxd
FuBAqu2ULITdln0Hpm0A5OfqLYFkxVYhedBVL1hHgtBrVFoxZwROsrDsLoUNM1f5Qax9+KaEe7Kv
KtJO5m3fkGabx+KH4yzaLCZbo7oBWNfzq2jqvAu9ubnEy8Ei+paDpL2RVXYmsDIi8lClNp+2WSxo
gnGfA38Ek6szl2Ks7ioeKv51P20qwTwcVNpj0sUJ94H60iAvsdF03VmHxt61bWtjzt5LGEcmLDdi
2mWTD34dsJHJB3gQyaoeS3EQY/PYO9W80xMj9vs6ux2BjJE7Jjtn1JnY8efB2NjtUnSER3K1ZOJY
wjHHwtJHpoLosG/UTXfbV+59VvCFFnO2yiutvm29tsLDe+vy0HcrNFla0huojl3qYCLIT5ixjcbv
Q6ehIu6Qlk867dmwQRZWzbdKoOQCo4ulUO57tXPJyYhtqtls1ixa/QDqYE+KFc2cxWhjeE/qaRPY
fYt94U1ad+MW4W+Qi8GtN4fn0GavwrZsm+pVtB6UlHiMNtxo+A+wyBnfmXIRj3Lcq2bUd6JLCcPY
4XM2kf80eS6FKEjXyvRzxD84CQztNraMftMWebhVMpwRhOb+dCwwmnn7PLZ9sDKRQV47k7p2mon5
2ZjfzNHd1wY22clPx+YGnfPshxjh1qpOy9pPwcSomMLjYFRPdQqYouXm0ptHeBxHrwbhEwaRH8Q1
Kh6dvnI888fCOGEhjjpJ4+nGOtCdkw7yOiP/4vehffCA/NxAVHzSFpvxsFLItpd8AY751mSQLeER
lQRft2PgImqTZI+eTZ5ad/AoQgvkxi6nS2+QPbDM4Gt0BYHCrLIOhtnvdKD7fX2eujTbAcs4TH1w
wS4E6guxiFQbgeo4jBlO00teWO/1PJ5Ns7uwSkW2ODqmAT24OxUAQc02NTvu7mV1Rh7lYieRyXK2
yYmcGHthtQdtxAc9Hx+UadbOHVggHRzwtoz3ec0St/WMdz01ulVhNy9K2c7EuVIeBnxvOsxMAeip
dqNjSy6NmNurbrbtScMsNoncaau0rbdp5nLtmRF3S3yXocywDpnry3qHrNIBzCSP8lTV4fdX3zIb
O7FgNHCcVt5Dq3tNzfR7W0czd7++GwS/ixljXojf+taem2+hQRAySRY6fUIGzcDjSS/dcG0iUUaE
gYytxdfc1/0W4BMz7E3SJk/8/vfO97qqvU1IvIAwLUH/xlNXysC2ygrfx2a8b3TnvcraF3dqHshC
BGs9UdDJdzDO8lCUEgHbAVNb0DvkURVcg20TSDaWB+6qy2fBll8l6+wExhGhtO9aMLhrUYATW7JZ
RQs9n51atsF259CPNuIPN5Mx7Rz+QUVY7nIm7sBWvhhd/BNxs4LIsxh3pQqsDfp7VL8XTvOCzxTR
6KK8CHOrBTw5mdNRV/b2udmjflx811MXbProd24MpE41K3wZ4J1Wi/2MMgGwC7Q3R38noen60eyd
RyBpm0JDGgHodSxUML1edDNas7ZK4uhclQqulUZ+smGrpYXId+1kqT6wOYvVxbDuCnunDWOI2lgl
sGAR9zoDo7DG3z81b2o2pSGMTtwdI4jXnmiZ4XdTlbxHpVhEp9qDUSh8blw5TZsoDstbNmGLB9o0
PGtz5B2JbKzHBu9x14o1f3SKx6iqr0aHEQQy1byNeDPkYF1douXwva2znbIVEqTL1/GkYlxlpCc0
9e6AfyP6N1ZkrEaSGCPmTiCndqJVKn+oLu2sasci77dDoYQbkbIoq5p9WWisW4kJx0XMrzcWvhvN
5zhnAgoiUfhq1d6ELsbtoYrtAogjzVMa38sU6Mr9l2ys/bpvWAK04VXRWPQPRfkWktATCWaUXqjE
G2XSX+1WXEy13edeNvmtxno3a1ObeJABWShDkSUYrm1ofK/MY2gwa+IT6JAO++mBcShNC5p7773j
kfJK8MsU7jMZlN2IDRyclqPBpjQKWUaMoX6BsHKJBvUSDx1oD+1QhVm+1QgP2Ll9HXVvgfKwHK0E
RooTWNeq1l+aMX4EYclyFB0qq+0hahT2bTEbD4GR3JvMKVvX6XZpPe+8SrsJeJJDFl13JQkyrCn9
JCEaiWNnEtcrXYzGBhglJTdksVOBi2lyouZwueMy2k29tnXallUJwUYPz4JVpWQnc6zfgqR/Sxty
Fcm80sR9JrqOPw2Uv6D8okf2Wzxa711fotevbww1q3aI35MvmxBWEOza7eg7IVkS9lVREzxTLkY5
P0aW85w4417VjYOIWKoqrX5Cfge6hwlGp+OBaDVutzr91EzFF2rFAwNpiN4zt5bgCasO3+sC2cD0
u2mY+LClB4K6d7ZDJC5ry5c58Db1NJu7qNWePHxYhfC+Rt2CiI+jkzIApABohwtEPp6sHN/TUifA
nbtPKipuXVBeEDzqQV71D6InFtOGkGFLxz5DHMPQLqjuc4gMK2+eTkXnbeLZwkWJLmRMTgY6KaRZ
3a3l1veGlb/WDV5liuqgtQ8gTe0fPZPwsuFBK7Dch6HVWLBZG6ZcMtBoJADDNZ9SDDqhmyAvZhn1
a6F2GwWUqsA1dIz1i605eIaiG5gQc++qYL888sgLvMxFaq3MqICbDtUnENadMJpbqx7dNblGtt2Y
1q0UYVyzzm78AkzP4IJ8HNuj3pENDkmn1MoPlByweiS2uhpqFCTBpeoOP+1AvjzLNPalzoEQPHNj
rFU81+Zdp3XPuUoIDFWkhZG+UyB2N57NooSF4gBbZUkDoicVIzuhhhPBAVa/QfNNuNq2q81T5zjo
oVQ4Q6bM2QhaOCUBza49D5XZnrUy7s4EIGbSeoOyBz4yrBqlGg95Y1b3iamk92yrl3NZUTbwH9Ep
4rFpB2hBBlGorWtLbXa/mumojL2PraG4yCrgAOQhLPPr5yDJECbM4+7oW3NT3ROHEffAxR4qFfEO
WWVg73orPHX/0WHplWFguuXdRpvPgQikw9IfdOUg+wG2Hu9GgX39Mqo8wC3ZRxAqSVvzzmRdYzft
GoSdhYzLH3VZ7K41RH0usgfaXRNol4SAtpUOF3Psfx3Y2925ZjHc/FZvsjZASmcgofVHf03YqFiY
J/Kk+u1ndYa12m0IwkgOKuuzcsJ6KrKu7EW2lS6Ca4Kn56MIAE6V1dDeyKLtleniATf78Zh0j14d
ZkddEEsswqHjydG6d3ggrDPoN+26cMbzoDL5ykun2mvWIWC9gywmmZfsIDaYm4+Bw2A44VVI0Gx5
2TpDdS7VPrrKl3K96oWsi3mWrzTEWDbOgRsSkKD70Il8z3ZaWctiDPP0PHj6Uy4U3oeqXgyhNQ9y
HI0rCWXU4iQHsgpAfaLwgq1sbRNrPYHphVWTlXfyYGWi3qY1fy2ksqJo3dklWhdD3qxlM4jm8o4X
jPc1HszM4kufPJ4jUFcktT7HSZtpZD9Q7AhS6Nu2NeILIfZoWw5jdiUFvyAHquoOiTpnU4Zxf58i
qblpUFV4mGphrwPYN4+svep1ONjZc0v0jf+dNbxEM3p2TmY5X4rRKlaZ0pXfzLp6x1QWumRdvLh9
kv8YqwLaYGK8FTNA9swtf7YjK4qcnAoZjnLdqxUTx6xeg5EVzao+Ea0CkpujQmPaCfADrIlZ7vT0
nstdRC7knUTE0Whn8ZbVzp0Dwv97PCRf3SKqX1X2BKzeGu+rTu52lSbZtI2rEGsUTxN3mMmjq5k5
TEGL4bKsC9MKSuWssPjphbiTDVqoOUwSQeXLomyoY4JDSZgpLHcY6qNfFY6+DcRsI4vtMkDp6K7f
jy6Ken++Bl7PJfBp8mjWIMpoPdeOulUMDRXipY8c3yMnuBuF1X+8VdlQNEG3KxpyWrKLHH9UVHD+
fUS+vxTg2WCk7+c+xS6SFOgFt6B83wkrwRK0is78zRS/VcbkARGDeF1rVvstz5Rb3aqGkBzx3ewG
0U+RW68AvL2XwdZdLJBbaLODkxFV8cRRKUrj6OiDu2Xz2vP/z3Xy4kb/ZQj6L1aJlEtk+bAH+IHm
dL4rnMr+Otp6uQ7DYb73tLjcenaO3E7e9Deg+90drs3BBVvTZmOIVH0GUZggmBRdhZreF7Ou3xpV
jtCCYQ+kJsgFdmkkbrlxSBSFZXqbsnXaGWgtnNPUzHadQCUlK0hw5ekwnVPLaHdGAaqgMEn+d6aW
n7Vu0nco24RnzdPtHX8U55SmEAFKJlz+ZTcFoJNdBbV/b1hJdMdqhCWd5tg/wuwGXQn7rWUfvmra
cLqXXWNrVojK/NF17JvfuhrQnO9VPL53fWsx+3bpA+ip5IT32W4I0DZFbZlwhqwj4LnrRTVE/oBd
6KaqVbJ+wXCX6w3Oykkw+3o8D3fygL2sszaQk9jKorb003qYuKFRWbuKqQ3j7oRYNqo+4UGPxfhx
XZQQVHb1oL4hCf424+aHUBWRfrD+17bykL2Bp8Ru0N2XuKiAsRwgA8NLuDNQFd4A2hl9WTeUbnDH
6h6MPoqb5IToJ+ucwdgME/JMsjREQX6LRNleluRA8NO8fYJ7HnBmxpAHy7QCjJv5D33WgeesSeXa
+qH7sx/5j42OtN1FVlWeWyDpVu/LGgv1McvajaoPoCsIoLRbJTH57bCDjHzYiPAxlTkllqU3F4fH
AkCApZLYZLr+KDeiRoCPOO5HT1lEOJ9Q03L4HEI2lFbYXmxS6mhOu8jADM1FCyZ1LwP3hZLxJrgx
/z+VoWWre0UjxC8vlB3lQTbAQyUdvFw8zxXw8dSzD+GyARVRbdz2xH8uYS6AtaAa+I2oYUOSxyqv
eoVQhTXDxyk7Eo6GU7wXeundxSHEG08QT5f1ueM9IPehPnjLclcIaDFK1NG/KI9lhSqUNeE2HUyF
8GV9F7EjGrrqhSyOgzjRiL1qQuoyt7Cc1aJBOTYOd9NKnrYTzqXF2CNlbilHWVUnKa2y/HEqaz/b
ew/iWpYrP3+rl8Xf6izd1Q65SP3BJYaK79V0jPTp10FVm7u447POJnjxPHKsL1oC+UCt0uobSbs3
y6zsV8UpnltNaw+mbZg7V0si38sNVD/QgH82S430GQyPQneZT0MNXaY6i19wvMTUmAkTVIbiN8Z0
dFHZCqbE2IAKZ/4rxttJiPx9qhD17Br9S2g1KgjS0mXHPig3w8te13pkRVVS9yt1MMJ9kBdsrVuo
Xa6ev1ae9hV/cuUewezyWOjIDMbODCBh7LYir7KXXiWJNimZtlWgcH2zgzUD5H730tdhdaOJOtuq
EMQOZRfmz+40HQhGFq/aYJSwnoLgmEd9ch+Y4U/5crPu8guKsbw4Zd7fBiFZhnG5YHkfICjJaSVg
Aws7NHfISX5PkCQ9y4NRjN1ZmB3wWstF4kBhly4ASJ4NPTbHlewDl3M5BaYNB848/ir+OYTsnlfV
S55n5f5z6MwAFmwqfet3AmrAOM4HdFu8W1kqUghoTo/svSwmNSgW4KmHwW1uHRKC7aEhAgI6TI3X
pVDql6knr5oUpvjqzOSt4zFrXsssfwHmMfzAovncsR59b3obSlYR4mBfzqvShSawUtjIL+FoL4Tf
ko8gZNzQXOj2OTzxFp7yIi5XOgKFOV2rVjHW0jtZ/GxIMyXHBxmcZU+4+xI/Kz024gaC1CfXjoS3
bSogvsNoN4fI6G5kSR5kF2vpJ4tiYReZQ0i8rHXu4lFVDoULryuHpc4uvUdEQYd8tYmXZtmnVgJ1
nWXERGvLog+P1R9s6ZWbj0t0LVvXemhdPjrzO91qOEtYteXcQRhikD9f4+P6Ichr7ixeowFScByr
dtiuW3DY92GaF/fBsuWI1Rqszp91btO1m5QQGNAdJOFgrujXWnXdk9CT+gSX5YU9sfWoQqtCb8y+
Vo2DpGwCntzhRjzJRgtV+w04kGqvVuAE296odoUD3jVrjfApDkrHr3rEEfRkhEcFvRPznB6q25jb
j3MGysYrQ+V9S34teC96lqRG3VqPOWP5AGTT02gZ0aZKMghEIAUeiGb6I2NdDcuwHuY6IHDq6Oww
IdmxN0fU3TDbZCVbHYNM59Q6wYn0PAKjcZzdVo1d3zog1kih1/F34eQ3dZFYz7VROXAqQuRA5jx+
qRQCCEsH5+9XkkttCKq70XfwIh9X2sxY62pq9Cu5JSLujsgehwyGEgKe8V0SBOhGaW1JiiRzdsNk
68eEZwRwmLwjo52UJ+a3djflqnNr8v34Tpoad2WG/V2sKs7juEgWoce7EsJ0d00XzNMqXzwYOmfS
zqQ6MwKXqG4tVQUI/nO1HD76tbVZ4m2h/LpCtrTThEPyYAZYEEJuJ8ftg0js7m2jix4qG82KGKE3
XxblgQ6mY3f3rOwXFhDCQ58dZB0dNJNwIBGQ4RB4nYkzbR8e7SKrz0M05H6aZ+2zHic/5E+tGT9j
a4jeEu5VgukTRhfLNS5SRUdzuSZziCnUidk8z8aSPhiCd7P4uKbwMm2lu/mva4QNLiXNiiOUKu+o
tZN3JOVJfmvQSUiIpAi3Kc+GGjdsmgrZ9Pspi2Bjo3TxNhtF3mFSYMLjw1V31fDpUXnGR30KEWFY
WarLsVgqPg9tFmMADOr1cYZI63cjjutNPBqnstBTP7YS5QWS/GXgLnyz4v5qNoPxAm+hIC3e/FvX
IO8uculqRuO18uJfXX8b1ZxVPNZLkRJGfNXrwnhSg7p6DPu/FOL+Vett/aNF8/7S8vs1lVcNu6YO
AKHMosdZvFFHnrEw/kmIqqYvT1MNQYB4OVRegsKke1HR7TrW6bJfk6cFGrQKnqp/r5VllOHrm9kg
ZO1Nyk1hhUcoI+YuI1V8Q1ZeuZH1EN8JnspKLR9ddJGX3iT9vGIle3W21ll72aGRtfJUHoRrkStz
umRVoZzxq79smbTwW+fV0XFinr+G/DX22UhgTstFcQ0KrbjKM1ahzy3J1JvP+jEItb1rkLiXl/69
L2jTX31btHtXaBx0yA674VkeLIQ+uY9y03dEjnZJ28H9lqeffZqJdMfvfWSzrVqItfQYy8TADMNH
BfH3Y1G0KvHp5VRXQHzJM3loQp5dwJOi1Wddr7uTOH+WU3tOt0mOjpm8GIojSk2/jUO4kiRN09hM
Vy45sr+MwcLJWRfTqIKvqeBqIdfXe/EVIYPiGqpRcRXZ5MARD4yNN+n5Xxv2bY+A32dtZRjOhkyr
sZEXygPSysW12ddLT1nRDODDbJYcO3gaOU4zLzPpxjNmCGIli1CZyl1joLQki7oJZVSBq3mSxdiO
Nzwg9cfK0/VrmpuPsnqI0W5tTTzkkqmYXhqNVC9bCOcgWxVLveCkOd9hlG0+NMX8MbSXmd1xSLoK
PSUuIuMx+egKsR9d3paWoSZYWopxO+Cr9KIHOJP8+7s1l3fLMizakkkaXz7frRwy5d3mDQLNApb+
Tiqh5zwutm0ZgotexNI/1NEXPfXPomgimGgeEBrZKhvmMWNml+VMLb5mWlbsZWnKxZGpEopPpvle
wloXWmAcX9F2GzcN8Wx/bJwJKFOUrwOECm5LlkJYJwUW6Yca+SzZ++NCx4jATgt38fWIr5bSxFfw
ZiFbi+Euxf/ihID8sVNG90XVefnJG2Eded5V9OlTs1QXHjybOiWd3nap+zK2RrImEB+fZGtrJ3hi
TOlzqIGebk0sdsZBcV9qSGPbok7GrbxK1wfCkV2S3HpK5j3PyUm+pKv06gmlVzKAy0sFSUIity6U
nSxO6fR1xncWDaumemzCwJcv6bXkxrQZ5+uuz/RnE9ZYGrvnNjPIeKgq5GKMrM44ZTvnQVjkXhLN
DsCFmg/TlJnIDf3ZPCpgGD4vmed5YhJFYt/i0WpYsE6i/iGMuv4BoyVChxng0CCkiOQNBjLD9PrZ
Q+uCpyExsrPsj+tJszN6iJayWC8DLlncZSx5zVDn1hpNEW/nGdau7ab6Mhbw7VkAALWvFf6tKiKZ
nWGHb9FdF/XlGx5OOTjBcPEaMGHbzq0L0X9Iniy7+e4ZSvGWBjrwF1t8MXRL+C3KhCeikfa5mjWB
B5LnfEsUsZFdhUueTx9U937O8Iab1JgniVUP93Pl9Sv5ejYkxay3xWtQAVVUxMhiTEmtYwOp0i9j
230BOHCWXdtE/9q7KhxE3dZ4U0R05Gcog0GsHfZRf3yGlD3Ux2coc9ZU8jPUsIae4kJ8B77bbwOR
mttMTec94IB8oyPs8SSLfZ0WGz1S9SezbX61zl5o/KWoprrYkzTKt7CdyZMYSvKs4pO+USe1vgUM
PxyEljZ7ZJPREVXibOOgm/dlmvoXINDmT7c5Npkyv7eCaQIR8gRCOVfPXlDfNsQzyw7BhcEoXodc
RDv0snLk77KhOhGZwzJqOfut2CHyjM2w2a7ZB9BbiGGCHYENdNDm9m2mGX4wKvGJtJG7zoi7+rJe
uDpYIIjOxcmwSr9sBywjwo4rDC/G+MUb3Y8BhoPhmLhqaYu9nuOoJ9MEC7qURBKC4inr6aOxryPN
r+seRYKlQXaRrV6vl0cSCKjoJySoUALbZnVonU3im2d7OchilA32ccZcUpZkveyh5eSPSPo4KFMX
CdT35dqhxOMosvJthOvNWgqww3R9qhD6f4hDAJONBs5CCqE7c/Nke276QDo9+qivMmfdaXrzDbUN
2Ob9G2rjPMOAv9yFlRnsQ6SDdm6UFQ/pQJKjVdT+zRjUNQLQ3auKatMGGUftFulUHNC6LN6OQmme
a1V7Cut0QFIHo6yp8F6sBA+VRHPSU1eJAQ8QY0K1fwqv7DEgYxfhHbTy4WTorX1nLQdTB7dolXdT
EtuLolh3BoJ5hP8H1rI20/qgzywrPvt3TRNv1ZYtm6yTl/URKPwp7vKdLMoGNa7fka23bj67OSCp
nKbML5A37btMBM3F7ZX1ZweUZViaJdOPz2EawxG7dobUJy+SDV0Xj5s0iwIoFwwk67S2GDG7jvOD
LPZlYG+LuAINoeKN44XWi8uW7jh4gABksZmmyEepRt3LopOWTy3pritkquABhvq2aTvrpZpCCGze
vTYm5pnUBRL8ofoTGJa6S+qKLY2sk4c4LpoTnCtoy/RV59LYBnNdHdq++AoWGOq5F+gbTXWT+2Eq
rKupf++ILUCcwa7igIwZlNelsazL9F41Y3Wjkh3yZd1HQ1B9NSZdO8oSUorW1Su+y+6yJrY09cCi
9a/jJFmpgopoFb92+h4iadt8DeFQfYzB5gK4tpi/Qn5x17VHZjoh9a8tE1CM3uvDZykIPkpyrhpR
ufhs6/9W+vM6Ocn92VNeR85peNAHctXLBPhnz4/XW9oWwZ3/5TpvDEE/hsMhHKb0DLMxPVtpcN/l
U79HjiU9f9bLs486MZIwG0A20P2zuqiZ6Vey3Mz9jywEmI8/wznIrfIsz+ShEROaKnrWYSD2R0Og
qfH4l7LpxPtSDfObZMCH8mOYzxH6Rpl8LVm0+5bx5UGOxaKgX/3zH//3//33j/G/wvfyWmZTWBb/
gK14LdHTav71T1v75z+qj+rD27/+6YBu9GzPdHVDVSGRWppN+4/X+7gI6a39n0JtoyAZK++HmuiW
/W0MRvgKy9ar39SiVZ8scN1PEwQ0zuVmjbiYN150O4UpDvTia7AsmaNlGZ0vC2poZo8eob+bVK61
C73vecAAr5Vd5MHNhbsuavC+YqXEg8dCBZOAbBsmqXlbz5bxcchn7dZkar0hN8x3jVqSeQsqv9op
WtitPvvJBnJuGGiWMZLJVUxQ1Cr2onCHs1Xk41meGX+eLT1QTilYxoE7jdianANdO7RxV95VMVDa
wJz+UvIK9WBF3rT9z9+8Z/z+zTu2pvL1O6arwUQyzb9/851buKyjwuKdjfqAjMmIXYeel7dh7rH/
slBYgG+GiNuEKdnqs3koUetsiuLmo1/UdBBYkbe8icy5PhFtgKaZ8j3k9tTh5bhU9u4Ca5WnQWAu
p47+q1dl2e+9YDkgwso7IKVk+L3bzq9ti00yYdoZ35KtmuvdoctN99EKtKtsz1l8E8jVKwiGgX1b
o7q7bnp3fg2a9HEk9PnIrfnbgBlZ8XvVM8C/rccMOc3ZGq+940SnbqjOsoR23XT9Vd9fsR9GGK6v
imDVGwgSgr4wNoH52YVLW7P4uFRXzHoz89jclwnggwhFC5TV4/FeDcTjNGoavmM9IQ63XT5LqHxx
HH/qLPWriij9HgyL/VG0J1S4oVY+GC7eNXFp5fh4cvX/NupyeW1A0f/Pt4bl/dutYRq2bbqeZbiO
brju32+N2JqAeIax81bj8HuWd8XQqdktxifLHQKxvyH1tdQI35L3R7vcPvIm+VWd1B6KkqIJzgp5
701uqhZaSGNz58VOjboGdWNgWyCN1T6C8PlHuerqHyKrO4yJomcBk+MSA5R4VvXnLG27JwM+3X0K
zF/Wul2bnLUA9qksZhr5ttFQ8FVYrrGgpfhh1tToOnTWMzCcbD07RXaUrUWZ/mX8sfrL+IqhHoau
hoMbaBjiBkGLjkvTn0lM/OcvWrP0v33TKOzYmssEaKuaYf0PZee1HDfSdNsnQgS8uWV772h1gxBl
4L3H0/8LRY1aw/nOTJyLQaAMmhyqUShk7lzbpEzj0/JnJVIKRAu8Rs6NMUuGytzJbZAicQkUjh/n
pmsYO9TX8gx5GCp1MfQxQQx9HEoDw92OUvGy8jEdTNJ4IRZMUsfFyq59RJPTWupibbvKJIzAxTJr
thR0i9EQ1+CL4/RL2Sqzo08Zx1GcNVXzVFpNsLn35wCiP2Z0fw2K+XDAfl0kmg6vIOFYXTM1ZQMX
BXi9UQPVJuMr0flk4yOMn2teObw63chTSO79Y+R0H9Ok0WoPSQ9B2U0ded9Vobx0DfAK9tQUfeKA
5Begj50oH32ieZ8sBkTfx+Rp3r15/2R7+uRPH6r27Z63a/vk9PXRqlQTWhiZZynqXvSSFzqdYoc9
RkgOxNtpRyaFyWullccAXs7XpmFbtEm92ru63C6I9SZdpIFGuVPlrTr9T2uVkayroVQXoimmqQ6F
xLnSEoNzYfKwfCTnNrST84BZy5lamac27+Wt02SW/aCZeb/WEp5iYoo41NNk38yemi6Tt/f++1zx
mYRQ+QDJyD4+LwQGDDnJL2fmGEdXLRqUeV/h85E7RngVBzUJvoyJPuxEywUtfnajV9EQ1/gWFGr0
FNXDve/T5/RpJC/+/QYyVOMfN5CmUtXoKArrlGmYn55iEdr3xPWz/AvFvwkP/dQ/CO8egvMkpnLH
mRuVkeIP+Nvu59OwaNa58VYhDdtBXyW84JzAjrRX0YhYA+cqMMuVaEp9Q9rA7a8szG4+Q/j9o8gs
b9+WtrEeFBSjLqjrDjNBlLYaaOV5Vw7mugibl4AdAG/qkEVqnhMoxZBbIEXXXuyUqInoM5XMOYWD
pOx5aqxEaxz05iEmbQGapc2r64CBj4702dEv6HcX4pfi+ZhSwm/6CwI07c3NGv/ShShtMq+7iRkl
cGs0i3G2Ec3CMu1tV/DVEU3q66Z60aADBjKme4wN57VmD0czH4bjWNQ5plK+DBK7Qd7v2wil52Ko
kuQvTm7r68HBeN7DhWydDThQeH2vXH2rAvwgxwoJtIEa/+ksnPoghagHAhjKsLMixdmCUFe2auyf
hfxACBGE8kD0W2EILQ+9wghBIvZDZ2ebkXUepalCibuoIs63bIlNrBScsXY8EMyNn0K3iGHxi/xK
rabRxncwxWSj49/EAWzvJYqs6iBa9xkUX/g3cdXvzxAzAg+gl8YdDwfwr3VRLHaUl/q8d37/1C2a
Vgt522s/xu5LplhGxZjbfL+vqeKs0A9tZZfmcbq/0ZxGe81Cwu7QuTZDozvISpYsPTvuL63lB/xR
jfC58dEE4jWUfS2S+kzI1f1p1u9tOpgEtZGUZuaofq9q5UtqOumbhyJ9lpq+ts3VMJyrU/htUEPr
EE4huoCyq02qRBcbBMuIHzN9YiC1b6YPl7CVJULYk6nsLG1Vb3XffvdpvMyoFORbcLEpQP72+yT2
wo+e8K+TaahWrJPkYy5syrF9kNhIAr8rO2SmBsXtohM4Cr9EUbv5Ek1GcAlCw9jmMto5v6nhmVZw
QOa4eDokYI3qyupTXsLhFEv2qmAXt7+vfwSezWUwsiZ8LH0ts30bYysl9DZdEFHZMiKjcPXmHe48
yD7Fi66G7lRbS0bPX5Rp8WWKQ4gZWaME87osAZpBdDqars5CUFjqRrIx8VXZVu3yJKUsdTqI5v1Q
FvKq02J/c+9qzKhbaUMZjM8KJVIrw/IWui77R3J+cPQtTTvbUgjgBzD7qrV0KnUyO2yXfmHKMzGs
TxOD3g/3suwdpaAIV3ZAcZ7WavjPxSWo9CRNAUkQ0qRskS8PAqxZZbjWS2EZ38Dopj/yiDItB50g
1bjDWirK/j2SAryImsrFBVgHXNtm5S2DZUdegCgIJfQ3LCiChdxElJxNg1pQW0TynKUYFF1YBkGJ
N/N8I5qSHHc7w5uwJl1U57Oxi5/iKU47Fnk6z41Kq5YY5CWLAKOWnR9DIJd1E5qAOBWd4oCTEHTx
6YCq28gegI79mi46RZPl1lzZek+GzPVRX/d6GWz9IHwl3eOcXEqcT+10RniR1FuUDwsx0EVZv3ZL
LCSUZAQy7gYsK3Y/vKrqsgAi9ZK3qrvzelCVSO5Quevh+DymsswXVw2v4uBJT42LrFdqg+haw9vc
KUP55T6ulRSQdnmvzkWfKldf7awP2ShYHS5o8QBKrfPyr7VBbbqDshAtPwluIondjG9K8u1/zMg9
GUBsrr9q+pBdPQfO0hSeFa3Q8P5oTWPsNLSPsQyAx701jQ2UruDImbigQprwTOkBKYbpfiviKl31
Fsh3cb/xAlBf06rduXq15CZNjkOtSM+GDRMLOgCVtFV7lZV0E8eZ9Iw/Yr8vNDLQ3TQrzDuccgqf
ItNpNA7RRvpVzqtmjlmJ+Gg1i+OzUjcfP038yLZrs1XpohwWzZAakhXW9eEDnDvYQKNKbMWigD8d
gFu14MEWCsKZqzgApTr2eWbAQ6xOhqaPvMWTrYWMWatUyLOt/OhE0gaZUC0iPEZDHmEASBYBRdfn
XGtT3g6l7gRVSfTcu+9TfQVvRzEQJ0o/TZWtqRw/RxG/DjIKxXof9pwDefkHEUk0Nu4PK7GBLpo1
orR4MupTmnHf54qyA/7YNzM2idI8K9ThixYHW8cc2yfZs8pt69l/9Ou9Fh4o/39PvES78vCZybHm
PCp94TyiK5w5QZdfRQuC9qtCauUgWipWKLO2KTL8a5jaelS85dIYr0QzoHgMWoOlzsWnmUM5bC11
Ul9TcbBslSxcqCrlsqNbGsAyBuNUWgpv9xSrvXPvXVol8p6A7dlrOGsapL2sOAwuAZWsTkmcS8F3
Kyb2yBLc3NzRI9nkDwNKc7O9UlLdAPxlShi1FK+y24g7iX+R1q8PI8D11b/vJvX/sZm0ZMsiHIIk
wwBE8/f3XmqyU49yz/gLDpcPZls0lHpK1ZW62mibV5BQ0dDUV9GXW5XCoh83K9EUAyMldZ+u6iVl
PWROLd0MxBbpOLN7J4Ee2dxPdNNIMHD0VMTYyDko16yrnTgQdCuWmSF/HSWp2qWeBZACTFG1k6eD
mCKaIMi5TpzeL/7jGvE5/VC+/fufS9Hlz5tvi+cQtHHTUXRKdT7/vSrUPAhUtO5NBR+HUllBOTTt
J5TpIM5yP+axHsj1taR0c3NP9n3kAu3GqVaWhLhBJAhF5jBRNaTKrcUrUObxMmoqp09nrRqrH339
77P//3mdWi5rwxtX8qQBITZjE6Iyw514LRZNTw+jnXiHFs0IqfIfTTF6n3y/ts5AL36afG96VckP
gno3k3vF2ttZlp3sAWgqhb43caDCDddDR9NWRuH4t3h00pMJaknHiOydul8JZkBakz1oVVjbvET6
th7xXqBpKPZak7zjQ8W/9nczAsyWxH24zRWWZDOHyUdtdvrqDSz5kt8rK9FMe+tRyqz0kqpjcfVl
jbSWloCrygCNSE29+GiGIxCEzh0OXdgOz1r6I0zG9BWpVopmzJ6+2Xy0VCfBPLPlaitGBx3LMD8t
n6g873md4DcQHyYnAVXR02/w0dSnFapNL42TFteqNY6Jh8LeMEK4yl6szMveMnZJnLvnIBzQikRF
8M7N8YYkUbtpcqhtTNBSy8oIyy+29S7Vlv/+6UJsYV/+/fuvmp+//5plmkTCTNVQZVW3tU/rxaix
akoo/Z/Nnm3Hs67Y+rLyQ4p6vHjetI27k0zN3fltcfHBm6xES/TXSWPhXTKNinZIsQFF77m27jqd
VBAM+YeUKiZAIhQ3ohccq43WGv21KMz8DPxkBrR4uIou5PntspVwDxJNMaCrzs0sG3Uvuiyra/cV
zuyiJQ69q+QQEomqoNZ3FqHqekuyf9YqQyIH0CHXXthkgryX0YUYxL5fesB2xFOGp6DVvE0RWggP
WqCAKx2/WiqaLRslL68LH7e8uJWDOlvpernzGlCnBo+lVTiVAKB2/HWgrpaC6BiAw30A8B4i9OkK
a7pCTE5z813RXJMMWI6kqPWaYidPZpr177NSjIg23tG2Df3SohDHCZdiotTLR8j4509xANG890E6
HpEy7EVPxuPocI8o1NiW78D5gXig7AYqqC094yfzRWftP4lWU5/wurWfoKMkF9nyT1hFSs9q4/c7
mbwYRXON9KwMTbACJrKoOoVnXEEG9spaHV4q/kFwbTZuUsih8LuM/EtY7ERfkjurrE6GlRvm7U5y
pQZix9DunFi184d7W5zd59jTbNHkte/oO9FCxXBq/fES5xO82Ppu/nTPnogz3W8osc1wlP3IoXhO
9cc8I0P1CO5pZHug6CeFTMbMLNlBaVNTHOQa3W2q55cMyel2KI3AeqhbHEpLqAefpoUFRHoZXDA7
xdHVd1FV+idxgPwdHe3hLBpEAynKsHX/OWvUcZOOXaI/iBErsP25oitQBaZLHb5MO5uwMCtOeEWY
g96Zgg/Ryk0QOR5xSNEShyR2iiVgoGJiY4RXcdBzijGbHHhf1PqHtBy+V26rPYHpt0VL5GhCafyj
5f/VqjBLe4oi94+x1s3UOaHXZO7l5rgFWSJvxVnd9ePHmeiLxg5yZBejdWjiYmsZNoYRmeLKC9Nq
IP58nMMlilYJ1F7gh626sQsU8H3SgIOH5L0qpME9Nl0yLiRyk1foicFcT/36KTVI57ldGb71bfAj
5H3ym5EqfJ17uDngVfDSCXjpqAB2WZGXUCcV4/NSSPa76Vc/4Yfbr6mTYSqSK8lTRppk7gJM+Y9o
HsVef99Q2Jpmy7w8sqiymDI8Lbh/ZAMj0/XTrqisJ7yz5Afx6O3yBpE+7ImtCF/3EnhSRELxVjx6
xWgSVL9GZQUOuRi9XytGAXFvgC3ml/91/f0CX609tCGlOuzSAoePtAbdlVi6dwgVCALizGwwzeZl
uFUp/Z2CWHboUE6pBtWM9+XuKUdUPcNXrXvSeWlvmmEuSepJ14P8ZbSDcdtbmQzxiSaRQnlhe3AT
RNP0LJK2RV0cxlrJXgwjm1GhTLWXgWjbq31zrdlVsTJa1XyCRHcVL4JDPSLbr4PqhueHsa48UENe
HVpPsDGugWTWa8/w9TXAuq1cZembIWG/QfZVOega7kMg74yFk5ntMyK6ZxHl/j01qdJfU4FEKR9T
bZCxWZdLc6NWrYNOvcA4xxIC+mHW7KAtsNlrMG86qGqYHLS6s9/VZLya3JTvINN+WH5vvlHq1jw4
iTu+uKTxZrlptk/gIaEjOWpzi0N4V0VDkEKWgGzhf6Kf0hQpUmeV/hGlrrzqG73em51urVWpd7aO
jZZckzKcY7tO3tkFfseDibuQE2TBqulz6wglUUItMoxnGPPeIsu65pqGWUw9rF0/VqXKu7yads8s
XBr4i155DSxw51XeSRQeja/8n5Tf2AAcKLGwfhgdHr1N5m89kjbrouN/p0V6fRqyobikefEOD0nB
n1eXAQ8qxZb6iEns2D2I/qSvrVWJzfeyp4jjzfeMNSAx/7FrTj03N4KKIVwjzhkvGOGCEqra6Jte
ABcrIizXCkpIG7PJKQ2IvaWKeHIHFBHlrGckC8x7vZeoM587Z2x+SFG4bBr4bmYWquuBdxr4wlFz
TTJXW2qN3O6scIhYEL2cqnE/v2H7ynIJSundKMalkiM7AeoOcZ7ydxSQkvVxEE3AQVQYl4Y/FwOK
pSApFKdyEnIqJn2cOtPl1K6muyj442PEZDuo8buRs3ijSg7Gix2pYHdirjZ4Y4H7sJNHPHDB50l6
+kPz37rRH7+lPJhJ/qbyRS3GdE35m73WJU89SyBsJ4Z28V55JcI2rklt+2ejytlTnujRsuGrtzO0
vDtISmrNgXT1hKNLmcdimFCd0t9EjaIgLWnTLkX0l814u3fd+6tRuYnWR3ljHFQfn/H/7BMfIn5C
38aviUZpghnYxtySNe+xaYvqWCf2WZVC/1F0mUa9rSJlOGGU6T/aTpnMDWwqVmIwNOxkq4ckA0QT
zhfxOHOlW3JYzSoK8iFRHLV4rE9mLdXAUbG+BMxM7q3F9kQB4NpOUS3S+CFqZac6FRhK3tTG+2Na
M7RUTjovWmQN65wwHZ63ZPXVwibVbwy/DqKZRAP/fsga5oSPtLOrZJgJBFvZcIlXii64al802al/
9Y0mN7oLTxpoHhewy8h3/7FBV/+eyNZt3bCRliAcMbg5FcREf3+eFIguxixMsVGqfZIxS9bafNuN
9sok7nYpJrHFiHGKY9e/WtPYvTWNiZn19Fjv/zbzn9eJmWjrtaffP+H3dUEklauuTMcHPAlIp7hN
R3rF2ctVaxx62xyOokcchjgfVhICqIdPA5UZ8xYgAsW2nchzCtwp1TXcAzCz8MoNDv66dNeiJQ56
BVGThaKcKYaPYKut7Qbmhz1QU46HlWnZ2FI3zskaAncbaOElSEPnJLrEmRSQrmm8EXT47wGiW+US
qBX1s061oAJRxY2UDSsq6XxOXTg2uVZq3Hwqy3bsHyL8L9T3kjjvY6DYP0YQZU+lAj19gN6zVdzI
OAI/9Odq7FWbPOscrMK8DWEM4wqLN79FebqKEjN7MdMu3BsNsUHRpNhcZdWCllz2af4yjGowkyYi
Vd4cpThFqorgek40zOQ27wxkLSXW65V+jCsJdgS6o0WbKF22Gsbxq6FCERwiCvKITNtPTa5eNZKt
35KWFAqoxvJmwnJdI2nm4frPGcQv4WuAa1mVXa4sR/yLd6aaJAfegfMFrhzJM8+y76IUR1Xfmrqp
zpQtW/ratfDmUvXcIHoTG+cuzpRtSKQEPGVlvMrgy/zeSL4pEpVYYga/vbxtBqrCLJP0VZUDdvGT
iC14ng+vhNQRCZe8K6t5ELwO2iyQ7G7nim2K6zfePhj6fS97BUZaZFFqqZrctEKYm0On/vQU/UiY
OXovQedjtui4LzaEtRmb0uhxaANl7vI/c44Dp16mjtQeDD8Z1n0tq9shaP2d2xvZOrOpBSXcGC/D
0gsu/Is181YjoTx4iVkt2YOPB60YxnmmZtrGk6XhFcuumZX3DjFztzz0aLHxlqNfd7FB0vyeadPC
1Rfg0n5Pk6MCbNO0giEf5dNq3BLEtCjClCtyfvJoj150/oSKNpZvXtzFi9i0UeyEBepjJXJnXtyo
71DYY082vwUy7oAjBrEn03PUbVWXAb+sWrxEOAQlZmR+S+L4Ryp15aNVFPl/bX2Nv8uxpqXKUTRd
VQinyYau6J+WqrqPFAtrpuFJNhKHarFnW2tYeFP4RUbrQDaMo+ItCcL8wZTq5tTCwr/0qvIi+qMx
gpiD+0VeYpSQ99FGvIiIZlAZfzbFqJnVuyLIL85ox3tXCbqlX/YAV1CkzXqiHW9aMlJjnMPqcexN
bljFz8rMvwKZsl8kW6FQo1OSDcmfn3VdyTtJrkjeNKDVfSu9Vrqj3sqp30eRB3hRG7602LyAAepk
Qu/ijZ5aEXnZgbqdifd98fpPgqs/BLDbNmZs6TXVHDIELUMLV1bcsrM0IAEcsCEvfwXTrU6ZO7Xb
Yl6eIsnz5b7bi7brZd3e642GrATk808DYoqZm1wiJtbw0BaJ3SOjNc9Q4atLmerlpQGpibzLPEth
W118qGP7DIOYeS6r8sG2ahBp8vQyJMs5vjhB/70OqJGl5PSnZRfX0LWl14QakFkUlsp5tKbqRbDh
pC//upzizl+X85f7uNw0PP1nCY9k1AbvBDO7W1tBn56AjlIp45npa1kGMKUsM1lJZZW++pb51rgY
ogfFGNwcfMxF9+Ck9jqOKn8hLkoH3v50tXT3mO/VL0G21jU3eXUog9+RJS5h09LspeEmjflJKMHT
0j1aoVE8epCRd50CylD0e6l3cpWqeNSw3ksd0GoQqpZ6XbMFZye/r4buz8O9D4Rht9CzUnsQU+4D
otnYmPDm5CXmaVch/FaT+OKAilmw3ZB5UE7Ob2GCI1QBPDhiW7hNUC7sNG7QtRY2zcEv4WfIXgvP
J8Q2aEjC/gr1153ldlo9wZh2H1DRNa+yDws3gWr9VXWnHHCegVaplgM+c1CVULIbHv432uA+NJGH
HxG2azvY4PW3xgtuWjum4U8MOtiuTvmzviIv4DbRRZ5amR2AjzSjixgjo/Mxpk2S4d9jIif3z+uc
qPTnbZeqCy+nEhfHCCA0GWJCfarTnfSz2yz3W2CcUxEvnmAUS8d57T7wjWxu2Htv2MZ7Py1OfDcL
3oiFQPST+ugYO7G2lTXKOJJQtW52SRZ7wu/8wOmMux+Nn1LIcHRT6WorVFpBTw62vefaR69gv1mo
8fCWFd4ucOL6UMmRtrKI5D0Q+PR+QkxIUmgo2K++ZSSXX6wmyueF3YwnzcqH9aip+UZzKU+NpBio
Y4j8P/YrZaeVSnCQYewvEH1FL1oXg0Thd0LlAvpE978OkaXwZjj4WE/2rDQFNdRe2WoXy49wCMKy
6t3qvrBlhkOL1Xl3CHrqk9Al5N1uyk92qd9DSGEARdCvM10Z+ofaoPxdHgzz3Hb1W5k7/WtrD8PS
SnVijZOipFb0OQxi53GIO4jMdhbM5FoPXpsME0yNr8daNJ2xpLLe665YKtWwPaKbOs1yMi1eJzU1
OWIWwTsin5L/LTW65kg+gT9FDlL8LpIagaqTaQ6I5f8WW0H/n+M01J1EF9AOgEeYMZEr0PBk6Y0t
uSBnpecVK4MMnYdivOaR0jnzAd5a96X28kvIt8MDObcA+pL5D1jf7Aat9d7rUWmwcw/0J3k8fmwM
cFVloX52cWx5yWtlXDdJCkd0ajoOMHUJ14fdxyj/W13qmcd/36eb/3j2mZpGgFg1bEtxZNX6FEdX
AM2ag1lIj1QuYtPjYic/FGN7krsk2lZdOfmo+9mjm7Et0dXE+p6jC/RqbuL73MFAJDyAyikMplOs
COnPjx/yTDPv0xPZ/vXRsQQb+GPu9NEGvhoPlVurMzwarRgmIHY4cRzvaiK+P6g72PZNFn2pq1af
QSRIzxSYqOuM9441bkEUXtpTGBTLjS/JEO48NuXiImybIqKg6DRGdBOiQCA3kuARONSDOmXn/Q60
W9SR/J1WEDH2u4Wp2eex6TpULtZ/CH6RzH0KvE0QEM3g0WNq/KfLn2R0hG9cHTmh9aiR2p1HzRDl
L7EBdNkfoxVCsWpHPdmY48DDadmQjqynw8dIqg/OTHR2cUUmchzsmZcYKEnN8SB0LkIOI84+aWI+
NbvOwE5irHEJrrmbNnozmRyTT7tBzGPTabfNTpEKaw9TEhS3qehPQYKXzvQW9CPJsd3IjO/iokQK
uMjCVwri56+LqsjjtvRt7cmKc7b68UmF9Pu96bqFrVbcJYWXzahOSX8EWFFY8I9ecQMDdaDJxpWq
SmORRYF5qEHkrcc8kjeRHPkHA7nAUh+Bnzi+/uy7BNRiRDZ7QnTY3E9BGCkZu8cUuSDPym74Abg6
rHW+IOjx0Hu0AF3xWVrgHf3rIgLhwcdFvLYWvy8ahFKgxJKopHD24yJgyOV+em36+EmuKnWPsmuS
IkEAtGp1sPdgCf3geay9r4phK/tOi8LtmIcOm12ijJXLXrbqe28tYpAFFSgPRjE4HzHIJECIgjDp
Kcc9tZPRb0qSghFc+7OK2+ELxVT9siSesraN0Jq6Cy3Mzp4evWIA4B7Rb5ebqlJf0rp3j6JLHETT
SeIlgfdw/6lfr1R11iRduUiHa9TAoBGVA2RAyr04ux9EX+S1+TpK96xQdst7m3xLcVnDvtM19sqU
2rVM9LSqnZpYiZvqkxgdGtnYl87NK/tqoyaR9hKNzpIknXmTe8u/lH53i9WeJBhctbVCXTLV46q2
kJo+WGZ5ma474u9zcdcq9pCuncFuPppiNDHB5ijDysjrn8b0ata7MoUMyLjooimFyqFA/3l1s+/a
YEn7Cj/qg9jg+soysOTi8LHnVW3MSInOq+2c4DTbGbzTFh3Wc2RKfNTV3fCFt0xvPlS+v89DP7kZ
Y/hnPy5g+z41kts032gS501X9/Gg2YekltOnqPEXuviNgiTfsPW3553WymtzNPgHSHwAQ3VNOW/k
Z09SjT/cNHdIm3yTEB+edZHa3Ibez1e5rYVLkSh0o0Sj0FzH25U/2UsannNZGSZ9/eOHCAatlzYf
NVxK2Rtb28RtJJzga14vw7p4Nero7E2xzjbMtyZw6LcughEGJiQ4FW7gbsDSVqvAc/RrnMZAwdGq
fK/xk4yqn6krG29pdiUYjMHC7xNwQ596/hyiRigFhvPHnLSorTesYp5FygHty5QjouJUJBXSipSR
GuCQJUbbcoP0cni38T4beFd3+eecUdVYH2PMdfYNJeSLGJe5tyYpqSDHyyrJ4GQ4CsXyMZskhIAm
RZ7UIT0ldfsoZmAAzQtrED/VOWh1KnWCjYIz2LWZgm9ihgUmPzfa4ZCzps0xA69O5XToZLOby36i
zG3FB80VmSGdlqnh3WGFT0kfHDU1Ls7i4ZPR4oL8LL7G09i9BX3mj9bv6/Bcav/j4ePI1j+f/5Pc
hsyPQqJOcaypSuKPtI9mSBRSy/3wODrbUlK6ZhMkaJIcR2/nYA3MnSiMEGde4/ICpKtxMA8rV0JL
1rrLJnUNxO5dMVeITewKOOpkz+XHyIrw72CpWoElCZemmxIVnsTEQmQcjl51wn4XI5acChJ5rHYm
K+szNVPPqR2pJ9GSPUw60vAxCojaKGbqblm38a1ILeNtoA7cQih3yZ1KOkZj20+0MPU4OBJg8ai/
+HVbvSd+892A5/5WEllDu9AOLyFgbAxE43M0eN0xC40cKoydHUvHcteh0lWbkrdTvLkkioKK9tar
8riPAxzZR7W9DUWqzkLcWpemQ1Yh51n33TEr0D+ojSIlxJjXrd8HLBCuiZ7APtM9ynUUp/yqcLen
am696IOOo5ZupiuzyJuLb+aHGCnvW5wANZ4EhnLd+bOhy/yzFRaXTvLDTd8H5s5NqUURBx6fKBQB
sLLP9HiEZlnQ/uxUnrdkaILCefWpN1/Umlzu4JfVJ1JiPEqbYFiAvyqWZeTqp5LViSqbwl7iI0vy
wXZ8cKBNZF1tF5AoMrivCoIZoKiTl4mFZRqbi2Um2y/YkrTvth1kD0VXVotwbMKVSVXxjBWge3FM
YB2l7rffPGNYlV7R+Q+N9timuvPTaKULb9Lrmuz8fLCoWBgidVbXCkDdxLdXAKOcXQZCfW3a0hb6
cLpQwN+MMe6bMupqqMAYB7To4paZ2/AGntYnNUe/VyE6fG+i7myTbP1ByomYjeXMgPJjTwxHfgtD
ACm34R+ZkOAmlrU+ZpZjS9lCvO89P7yIQ1GA75YiJHxTVyRJJRYScIMEf6izJmxRl7/2dn4uzDR/
RHj7qJROfKLOT37KJOU58xTrqIZ5dRiM8kwhAJJ+LDh4hfsRyk26lwPvihnTsPGsJNAfyiDT9xIB
aGcx4uz+1plEjfNGLpeiKQ3myc55PTTVtjs2Zt3jm5umb7oUTt6rjb9TneaATNNG//xXHY7vcFb4
2vco970Vhau/6nNEjU1EEJNwzTRFtB2/+iJZuGy07vBEZiQ9FXH4xO6kOg7gsmZsn5Qtxj3ts2yz
UiMNT1YESb7z3O0uid1qh7631kas+5AgzZKAno4EfRrEsbe7tL1lbfMxeifHyIxOMYaNE0Qo7UQ7
UC1MmitMt/AcaBc5keVntjHNAuk9j7WpaWomQFZHaajoGfNl4OTDrKsrKSMVp6W7j1NLx5nGZcdl
z7qpN/J4QNmqNPNhJ3a+s02r4VwMoXGyk3rF2+dCd7TvWYeBmBzW751utOexTvLJAKBclsHbWHIf
hrzpDE1Y/ez0GzDA7qmKfGdfuCPGKbiFzPsIT+EmZEkPpMZdy12QPOTczmeMnvNzOp1ZunJOWPR3
oksMtlmVrDrofDPRRNyUHCWlfKeybpdNlLIykttNV+H6KppW4I1E3qKvoZSaj0EzdNcEq4J4auWZ
jHzTa+FSyr2E6RkH1GS/zuJIa1etb369d92n3ec6Wl6Q2uCn/77SwkQSFe9PkLT2ti+qcGM3rrMj
fpmsA13xDl0QVCu/1KIjqUQ8jXKtOI12acE5lKHOdN7Z4cm8zpIs2aX2WG99bv91E2T2XssGPFkH
7Fr7ooa0ju7jiikEMGW9kx/z+AJ8H9WBPSaAasNw3epluQk9pz4BC8BjwInLN9VND3LBnY6d2aZR
0upLWGKvi1IvOWukXdcIqeR1mzfRrMAqZ6EQRd0oJp/WGdL0yADGYePN8ZVS5oUql+YPO09uCnuI
WUVQ8dxp0qLD2vCnTlGZz1r45rX8hp0fZWeMKJt1OdRHm1tpFal2t+oNtDKyZRNbMH31RTaqd9VM
wp+peUClSSCXm/lsknt+s3w4+kWrVNcRbuqyAPC+t7Gac0Jygq4nVWcqjJpZWpEJKDBuw+ki/iHD
LH1wUvYkJjjsJeWF2W4cNeMAjEqZ+06nvOqgaImB2CQqHYUle1nJ4EoC3xjBWMrFljCl9X+0ndly
3MaytZ8IEZiH2x7Jbs6UREk3CFm2Mc8znv58yKYJmtv28Y7z/zcVqMysQovqAZWZay3axYffwFbw
RUnVnhNxYz9mTRefjQiCcDfrp7vMW44vlvVLrJUBsIx2utLCtjvaAY9IWjQ9dnTp/vRok0N+Jpue
pgwikTSFQrbO++6F9AQFEiKi5cHZrYrsUR/QEurG5kp1gvTamaEZ1WaY4/i/TI6T2tr3ngmxSDRU
ARRkYEgnPYKJvqQdf4w8/5Nlms2DA3tXUsabwYCTvVpYVcc2vY3mSj9SQW730tyFBkyxs4eoupbW
ry5emjMALN+Jt+lg1nEs85Oq9jm44IKUKQJkVt2nW8Psh+uu04L97Gr5N4AYv1F1GR8qD2hHYYS/
Rst3roWub9krJbIv5GHhwLKv+6ifjmOf5E+BPnjkK7vmp+2hUQRF6G+oTP9WqZHzuVLNGcbi5Js7
oe9a5Ib3kC3DpMGtpce8UZHr0BVYaCHgnWun3Id+7T1IoOfZEIjGprdZbaWC6Edt8cWy7CJhqTXa
D+5l78tmqa0dA7oa+mF+gWs13LtFmYMHJgEIZpDn595Ib7zY++4khncbGZyvw+Z5Noxoq8/6zdx4
ZzOr/ZPjufDyAVDZzlOo0XrSjlde2uhIHqbTfbkM0VU+ZfmBw3F0VXJS2IHc119sdCSMehx/pz43
06nMgwqn7VpJ0bpuvWI/kPvm6zINZpQz+aI2Fetx5HvkSp2UeJdWtvbZjgPnyk/QP+Utz+dVS7/S
M5PuZrfhgUtFlXn26R7JDMs5xLYx7gYrQeVCnZybouq6fkNJ7tmC7fBKbOugNe4fIY2rk1eDThgA
ToOUWdO8uM3QoPVqRl/6uih2fWYZD4kXckSlF4J+7mNszEAEACTQ35MGV4NeDYgwt7dDbXAEJEP1
nFFn2lQQX16LTcsMe9PP0BiD4HpAxcn5jVrUDjHC1g/cp8DgKTnS1R+qokxg+Yv5ZCo8CELfzrf7
tKQmKmXgQTD5CmlV+m1QQxrWaQdaGpddEuDhia70/tzNhr1NRrfe2/TQW2FEQTLIkNEsx/w6mnM+
D6WqIKM0I24Rev7T5AxPgR3cgo0OYAmPFRIsSXeENb54JJ8GJFmBMFPRWgUkBk9NQGrrzwgPxbcj
eQ1SIW39OSkL985LzE+8f6DFnEDzAJd1uyC5dzqSPVN+QdEKHqziFLeregrAAqoVWwxQ/a4tf8rE
DkN1XzhDslBQzg9J4IOk0toRZIIxP1xsqmUf9dSl92IJEQenBfPeUm7EUg7QaasWKr6t0tEm4TnV
Tdelr1epUSb7oqfuCv9EsxDXE3O55JuI91Wq9oeUX8Lb2kIyFCUemL41z7+VgbeBd92BtEIaYr61
apsfgCx+RJoGXcqCr0WhPNXmEeUv/jLX1sJ5KrbWLU56Al1TEbv6tjJBdnWpTRV+TI6ziipXUUFc
ZPrGgzpN1tZA6uEx5FUfJ2dKrxSOlpUezKDRpiWFcE8H6663VJOfaTo3vVIHixOb33pAfbdh/+tk
FBRaO+hIPJfEbRklzqnxG57FliuYn5r8YpS5DK1zR5V3OvRd1O5Jm1KiKEFCDkr6zU/C5LulkORH
kqH9wve9tm1jP3imFyXam3Ht39sqb4oo+cHhigJ8h2KM3ln8tCxTGZApoKvW8sgOgGvDpY+Ofcoh
hh5S/cFoniKzAdio2ikQc/7AsRcjMKd6dXrt24gN57MGo3w5kw8wEytFqEQxHmWoQiCBPG11B1QV
X21124EwGvXqekxr8xI3aOiCjaSi4B72DiXc+vCvauYJGZV54/lT8UkL7eZpaJBuHbPik+n0ey9R
lcflQd3vGu3FoGP1hgSBf5laZYYk2jTEh0wvYwg2+1HZl0WIjKCaptRii58o5RXnOIeekc9axInZ
HB8tmICQtk/no+X57jmplS9hDH3PAELS7OrmE3o09aeCbqTSgL2pDJT6k2cMkKRNU8c3LFOXOvBR
60nN+K1/h0rScAt0y7/LY/tXbZ7jlyCL6+tIRSyp8oIEdWnKPebQRFfiBRGBclVolnSv4PUVa0fG
RXlWXVN94veDNhbMo9ODWwwh1LA5aJ4dZaZhsLeMK8toYEHzVRvEVNJcZTQw7cCB258zUglXdOKr
O/L6eNFNOpYFP+9K4likWML6aNImupe1utcHx1Iru/1lbUfTGb/25PmWYJ7wGsQk6YwXb9KT+zPh
ILtMadPiBwtax4ME50NKfXNE5liC1QBx0xqlqONl7TiiqExB+yjBRt/qSNS4/sWb2g3KmHZWXV3W
RgOFt56SkPwTkhkZNiqsyRFJtyvL8fr7PpicA8IX5Y2bnOk+iT4pzbbX1OGTojn9p6wev4Ci8m4L
Mx+vqh7wpmKMwz3qytfQqHpgh5TIvtha7QdKEOXdxdRDVnBnUmz21VJH2Z0TM43m4QlqzeFe9shr
iNo4P0dHNx+3mZMPPOJFDmy7cXoOAoDfoN5+5iSnfpRlqG/o8rDuM9+Kr6LRPbXtnD10VvK5U5Pg
BTwyRD2mhuAdTEkvdYJeErn26SBemgfQ/ahS7yTewqyfs6boH4LINb50P5oqC670EJqockCCDn7O
GurmClW2mCInVNbzdPJKOJERPHb+uES5YzqZ0JTq23cB7y7NTEP/biJ9EFhPPiDMLzb/PAqytPGO
XvDF4N326KfFSWaKNZj3MRIJMovnvLhDcf2nzGr+0cC3I5SiRyjX57rqzu5IjU52jdsZmi06U3ax
rRj3k6++DqZy7ShDcL+aeeAvT6kffJag1Q63prYPJyrFHxxFEKsIvIEWWIMlhHwEZx3bvRnebuf3
HBitWtM+g4c/REM7fXNn29/NLU3Nk5art6pOuove6Z0bc0YOpzpEjAwQvAzVwgQiV5Cau3y8c37D
HVhAxKa9XaVFBvF0D6Dkg0OCxTt0SvDOC9gnoIQ9NGQlyL1edm0a9MQaaM7jDlAxCZZpzpEqil4H
+BTzU7oMcrU61rjV8SHuX4Ss2880xCcIDHHjdZ1M15j1Tv8i5MNW69q/fZV/e7f1FawhH7ZvkLd5
ffl/e6d1mzXkwzZryH/39/jbbf75TrJM/h5aP1WHLoyexLS+jHX6t7f425DV8eFP/t9vtf4zPmz1
V6/0Q8hf3e2D7f/hK/3brf75lULvUPN0aBRbCEJ4tIuWj6EM/zB/56IUxSpU1V9XXeadiSCL7HKZ
Xxa8W/aXdxCjbPV+lVj/Mn696xqjUnee96vn/U7/1/tzmOHoPZgxT+frHS+7Xu6z3ve99f9638sd
3/9L5O4tGAirGtBLf/vrr6/qg22dfnyhf7tEHO9e+rqFeNLlph9s4vgXtn8R8t9vRU99Bxcvkgdm
PDV33Rg6+5qOeARYmaJADmWAmTd07jClRwtlk8r1d4rbFPoxbZBObGqPJ8rFLYHjFNATR/MKJLJt
fdKLdjR34g5QjDdT75aeXxB0YupnLz1XHk+BpV7qR32C3dukqITOdrWlzEDrJcnps0XC9TyMcNZv
0BekHo5I8eulNc6JshWrDLrzunA1XVYv63xULpVt3aQ//AgNchTgrG2eZcmRmhT5KDUrnujKvDKr
vL2DbCl/Usi+3Fhe+yA+iar45CJuVY87YOH5k4TpML9uQpItJwlBqINHpJxHU3aVgLQs6OEyY22z
bvQv744+zYNj6T5J1L+4szfBvKT7vwS5QQZuIVyc6cSiD2whW5S5ozshbH/eq3t1mG8htqkQUoyE
oA93WSZrZZA4720Xq0qQkTMB72oliBajjqkCyKUMZAmdGOgMrnW4BCWue0v35XR8t4bO0z/C31kh
XEzd7Wiow0Zpwpyzpmnf9Yjp3clV2qSbvkeJ5oOdB6Jox/Mp76EPC8Y2vOmTALaGP/aQCBlKjrew
QNn9cbXJVZg6/RUwyN8+2GWTsnHPdTnbJ3GKyUmHQ6ZOC6nzYNEzSZ3QWgajhv3err2LXZxil6t1
oL3OPst0FgI8uXQppvh1/LpWljVm5O8io0ZnOsvGAy0ASJPEs+5t4NdrHpDZJkmCrIXCu5YWatJ2
9niIvaJ9GAK1fai10jk5vftJTKsd+q1PUEK7nDUIlSGjHflgm0G/nZaVYrvcQ3ZajXIf1wmmy33E
oZbzVxidG5RVgOnKFaRQj6943Q/QXUj4vHJz8V2uBbMr6N2wneh2aHdeFd2G1HBPamsYKUz+Vdac
lEpBEH7jK2r9p+sWiXJ1K+F+W/fjudVg3AyaHnWb2HjFTidK57lkN4BRr4NRNuPBIpsvpnchH5HX
4g9iFzj2u1BD8QdZLkBs6As2kd9F38nelTQZA5RuUtc+h0tTBNKG6vesgB1oqIA4vEWEtqahpDxk
W/36Q9NPktF8fhCjM4fFDfhXiwTIrnjrDYLT6IyYE5WjJQPIJ+Upoop6lryeDA4EWld22vYX0rxy
Rq+HI0X61FINu8TRajHsYT1poI4rm8eFoeAQtXW8C60Yrko6BXPaQdBcHnyvfiyHqX4Um7bYOkDd
4bYhR3uQubg/7DOq8T0KM8F1bzfDTQ/2+cYbFhplmcd+aJxdHdHeYsx3FwfJJ/oBRqf7JTTaiMK9
3m9VJSh36w5dHr/u9cGGnLpx9vW7D2ZbjZSjoqMsvPw0yM/Fu9+Vy68NaKJ5Sw5Be/cLI5H/8It0
+ZEZ/EjdBjQ9bUH4OVtfoWKaITAGo2aBGnWdUF5hSN+uJtrtm806F3c/JJcVH+wy5QTdH+n8/9oM
nYuklcl5V/EAMWdmpNyuQ+43r1MzaDcdbSI34hT7ZW0PGmcbzPW8X5eRVfd3fVlpW+iUYMBFuRlJ
IbrTd7ppRBFNwBrCcU7zzZigcz21uTPc5HHOwTRqqut4TqvrxEhd9WmwyB2oSLJsJaZeAhOBKkyL
cE9H1Y085J2Y3BARSR5GB+hBGk3Nth5Ex5t5dOYrfua0e8Cs+r1cZRCr6zNCvqtdt+iQy3QL7iJC
PZWm2o02ltbR4WUD8cO4DqT1+JfQ9b2LFG+pDCzuyETRWXu7m9ia5ZZjoVCS4W7rCwhrWMP7Bh3H
P7+wME8rumPMLQhW/XpOowqOjxwVvi6DqFJBWFKHizrssuEXF02EbQ2o/8F/i40MZ/4QOzhfa26T
VuGdHWiUALoGcrTUa0gn5cGVAV/TcHFXdkRGkk6HV1sBsKoYq/QgKy6LZR/EGknqVSFKHsteNTxm
2k52tMfwSkI+Lln2BlobnWWFeJGP26W644w2KmOLemCDdiv/dfavdghOREuqH6Edw+thNel9VSfN
adRDBLfBuXySWKFr+XOs2s8WZRpaHxQdWRZH4ydJMAON3iuAYRKmC6BARWv+4hW0gXgdl0YH8cra
oqMO+cp37LPP1qROvkGgTAc8bJKBr+ifWqfiraAguXizojxHtUlDU6MdY1o8YORFqRGiEhA8y9Xq
WG3h4qWDQzvaMWgFiZNhaJ1XB9iNX2cqfPMwUERdF8gtPuwkt5hgO9mIQ4LXe6fLi6L7qrmtaGsy
HBPp2ol2vMge42/goLx2Ur8F/AEoFkbmngZ87VtlaTRZldPzVAzg85QEUrM+gJs5Vx2Kn6p/G6Sz
+qRFvGGX5bJr3ub19Ui+99/t6qPKrY2K4jhbHh6vrcG1jprfg8ymPwuRc6W/ifQoeEF74DqoyPa3
bjx/KqpiOy7EaODnijsdcZZNsEQBWuTZ2UZbV7weohr8U9hSvLIlqLzhRryRqb7bMp9yCsXs4bbF
r5QUUioMXkEHvdM9qUrSXnduaB8yEvZflDm6k9/hNSKl8fO6jBzrEDYWihkm7FSIrM5WdZTn5Bn5
57Pp5NsPz8qAKnkCn1XVOFvxq/fVJp6oqd95ppGfn83lUZ2Cz5VRNGhRw7VgpDCyp2ZzQpteGe7e
phRFg1sZ5ty5Bhxd3tqKR6/a6BZXjeZGTzJ4NHiUCb14MoPbQkfMsT0bvdkk8Cxn4zHrhp4vWRbM
fP6fHFTWtm0UaccCKrpkO7XqqWw751ZCJt0f7mx3Pq4LdFShrvgGBVUvC3y1sLatVUWXmMt95+S+
LIrwsokBveN9OFH4lFfh0IZ/5VW+tZFYGeiaTnf0Ng0Hc9l+Vlxozs0keFbSnRrD7Vp0zfA8BbW+
jQYrvBLbSMftDV1RvyIQNzyLqSpMqIIy9dZZTAPd6chq2zxFLtOSQ9+TYX0Vn4SbyMVtvQzITqv6
5mnK/G9whwxnD0Hj8+SPdKHLpQx8vStKe14DPkah4/m6VGJk6hdtUG1kDtVZtNetub/sucZkRTz5
23W17GvV0+tmly1kXmbOJ3Wog+OHELtR+UUNvM+hVZvQJHvmye2ViN7BWeVShnUufokUtwNV1muk
zO018uKSUAoS01YL4BmRINlDrtZb2tDYGdu/vJtEckYNYR2kM1HVm/HegWBwh6Rmspdp74XYemO8
h8/e2QxwUBw+OPwhRX8oTq8/2ovxFJaZdq7zOrU3ssnoPutTOdwFetDSnJQ5B4+T5aOtZvXGr+fh
WqYyJJ2Lfkcf38isQv32sbPGXZ6E4X2xzDwzCB4BZq5LKlg4bjuE5fwJjZ+t17WwDHjZDw34d7SF
42XmI6JD9ifLlxuPZjgcmiijT6mq4eBvh8faUcNngAD0VfrPMhix3dJBZPmndLG5DY2q8wyxu3ip
1nf3eaCfKtN7XaD3tDAg6MuHHBNQtGzvzD20sctyem/zm75wfl/jgQbS3mU3jxJQ9dW0DfpwupLp
3JYdzWh2tJWp4qbGU15+yZL09W6ouFWkL23n2kjbhK6bwiBp4y5qGXCJomeNqs8OivXiVmwRGsoj
R/k/5ua1AVDuVgz+skiiZCqDEdkxfTRFsPvgWKdoaJmH0EI4uv5iaG55O05G8AiqmGIT8gdbi8bH
XTs084EqfPjsu1H4qEbuBgW67D+8stbsvI3EpoYbPMt6wP0f10tECDntJWK9w9v9xbnuQVMwXL40
oXtWBD4ghMMrqRMUFWzAO7eu0u5BZgQQCVjDz7qNg1O89FhvJLqzI2c7hcb4IEMLa+pt6Td7vW6n
h9wG5JHFPtI9y78QiulvfmPVN5eZSxmtUaxxk8if480rry77C29KSuzd2m5Zi6Zw+JwjVnhFrToA
4ZQCvUnK+kS7INxSNMA+jeE2jZaC/2Ip1Ng72WP+u7guQYted1q50X5dEwxFupn64HUfcUCu+v9x
n/Xe4//+erp+Vrdowlf7KrVQ4mz0Y482y3XrGzxvpX1v3EwV2/DolRo3qW3EpxEIcL44xDSI9xIj
4RWgnL3WemBJliUSKXvLVBlnlRaBAMKnNqmmvRjFfbmjhI+AkPaArxBhd6Pk9Vu6nOjz2ZSmMV11
c7tXzSoytyQ1zFNUZRat23zntwE/eTcy9+T7XfzkciZ3X1Zte/X6XOOP0TVZPuWOD0hw73apiypk
i8TOm01dHHZUg8yp9Ys9h3nHvFxmxfy1163yWtbLKlmg8fbZ8U6BFmVZL46hz9wbW58URCVH8BwI
ldErUd3Mb7plH6biENsEqzXyjUBr//dY2TiNgh+ODSNabT+XiqFs5cqkaeVylS+2MlWsZ7n6F3Gu
4yp0BZPMdNP9B24smeq08Sp5RMPsG2eW2OuwD97xaKW0FqRoXiYI1N1qTlC+gDXemGZGj/NoGjQw
x8/GYkbWNUGkl5SoTK0K6D0cSQoNzHPxomsk4ckCQTi6BPNEf9lj5pnmIXbC5wCw0gtDwsfW5DkG
hQsboXH1WJTOU+Pb9fW7KeCQ6z6A0OSoNN7FG0BW9hjbpnUjwjAosT5ak9GdRSvGX9RgmkiBBbuK
9J0jYjFjbCc3KP1eFsgqGVwjvSyVmawfrSTeO7TS7Eq3Ssl1dtOx0CLjsQRote9K8mSmZSFovNh8
BeW6srCbS4g4JjZAA9rLT6U+/dYFlnYiNWw8Qmp6UuNQvdW61kUp/GUCK/bYLq6pa5VbzR6vWsPx
oi1fodMpUfTfL5EmYC26081iK/dcX0wawPUd0xZT0sN+Fnvaeu22QuLjeNlqfTHilhcYO+nlhazb
FS+alzjXeawHECZwYjSW86QbKf0Vrf7gthSO9JvVqE0zfbdyXpRwer6JhLT+ErNusTpW27rNvGwz
8zlFrnj8QgrtBUCl8qktJutYdGZ51WZ1+kmZ4Syj8fHnnwPGCMGLOiAtI1RAkwpOxoDIS8gA1dA2
dnaVvZ+ay1SCxSvB61S8H9YWNu3pLT3W22HRa8sS+oFG3/1Kf6vmnwINunRAPLB81SX6bSLWRm7X
uJXoZkSKvDaGc9H+nhaWeQqheDqDJOW/qlJKCHaUoUAFa7G6BkUlUkLinZYQuZKhbgBJXTwf53bU
Gie7/1l60Nq3EifbyZwkUgcUGrWsKYCuPUj6DBg0gzFroXI1ViTsZ35Htr2FHNbvaWpmZ7qBS1Kf
UZadGzqitugAI8q5LGrc1NtHXRfxbJU7inlblSqo9WECAbjoBS1TWKOmey/0u3DrIAYsXkvt68cZ
qvJbAHgvnDqLr10WzxutiPyXrqMdSeuL6cWvImuDoF7+4jupuymKwENFoUEF1wKz2xkgmigbeCfN
MZB8W3DaZhz7l6kmVA/Q0Lybrl4J/rdr0zSIts7Akbxd0J9GR3uMUSMFHkWec2svbCeUz+hin6gZ
noeg2ottpOVyRnt3cS9Lsr5ATHLZwQTQtfc0vd67tVJeQZ/i7hNgu9/0JP7SADF4VPtKv0cvM92I
Pc96c5eptJF7S1Mv8GcezbSv/ly1J/4ADUolWfINdFuzaQLPv6MXcH4qlfZR7IGeVYfUNy0SY9wk
atpDZ9JO1MKz+RJ9N8J4/HWYA+QK+Fp77Mt2vkL9pLpSzSx44jhID72d279G3/UW/hOJhN5serRj
aGFen6zhmwT5lE/hDgqLFAxUStaoXjB8YgRqkO6nyUlv6cZz7vMKhUslsPg1e7sKclKlYoverlbv
5Soei9suhxwrCuzHkKfXa96Lxp0MgNjNOyv21aOdGsUiVv3eIdMp9h/LMnOvJXaNgOedTJhFz2mf
Bk+Q++XPWp3Ge1+l7b9oAI7FSllurd5Jf7ZjvJ3NafwexHW8n2ukXdeIZimR/GOE8ESlcbTNonD6
bgYKgI8cqs0j7DYZnyJFDe/95QTShJ6zsxAd29phG5KJlcOJsxxDxO8H4BuUyDp7cIZ2yFLjEK+X
unxoEJiflLIGFLKcad4tW/amBjyem/q2jZLsp96T8DUqr3yaaEy8HlxFP4xzqXwhg3WJMAD9bLIJ
4iE7BhKVUx/WFr51NMZ+UHrWzjDrtk/wKE53cJ9fGTkve6sWU3FAoGzYSawMhpr+gMIOcchledVF
M5hKFBY5lD5wuNz2c01Z0s/MXTs549e2IQ9XGGRH5qadPjt6vhMINPSoHIeRU9kJytnVHW3j2jby
fAgGpqHWK8+RP017WPcLG6QMtLgyhLaqnhRrGeg1z/gW4ZLeWlMHUtD9kvHdSKVg8Uj4gmn/u8s8
mCB5AQ4L7rWaxsdo+b6G7MuihpNaHOsBLuS/zX6bH5oymCBwZZjpuz3PyI2m7uRcickwYBGHv/JP
IXlsjOd0Cs3NDAvHbl27xslVkDTH+G2rD2GJe694Woa6OpQrerxrM2vXtnb+YJUpB00ziY+1jkJx
o0ecNNUU4HynzteWWf8ylJl30Ht1RooAEbhkzJpHsbVeP29Xdbi/tanLWhB+QFPXGNkrrZth2yGU
t5PC40oQfSlbvqtjhqgXHfxh+CxVy4v7wh39n9eX8qZpGICEZcuu6OxDX3Sf3WgH+eXG0sf0dpj6
PtwnClBP1OU+TpMFZYxaanaDCOJRZm+h7fI9Jl9mb3bZUWZil4i3eLGbod7cv8XLLSXU+25XEDCV
C2u1DEXp2/umr+fNapOrhT/zVi88aGwlxnLhJQSv/7qudQdAQRI5JFVwOw6Jsy+qRVj4LWbdsYV4
7Ug16leUD+xTVVl3l7+HTGG9AhbNH2D9F1Flu4SJyc0dvs/fll6m4vlgI+P7ww/qaqPpg7pvWr7Z
hF2gbIxfaajv7wNai+lhRblyIStvgipDfRmeUImSRU7Qw76weP9zUdskt6+lEi3Sxr1n5sDdymRC
Qyoopk1S2iNKqMwD5HEO/UQpUWzKYnsfCOp6z7fVIp6KR9zkhDUqi+Tf6L02IB6KfzOpvF0r+WQ8
yDC3vbNzBqTkV1sNvI4Sohpsslw1ORb3wW5YhMNkIFsN32pNzjsffRgcF+Gw0E6Mu3r8LgHvzF2v
HaCzzbZiW/cgJ0ffU+M4lz3EYeead6sHPGout+re7kcXUHqYZxNRxD87eOb4Sem1v143rzw+BqXZ
8ebz9CsYlKCEWWjVIDWsHw29AGftmPdNDslatQxLgJgkQIbYeW+S0GUhzcrWZeGf91q3//NeU9F+
9aJYO7l6uHFsq3mSIdYK8xhofveqa9MWkCLps2ded4ukTd9n3kOfhUuOCi2ZIRjMo68SfZmTuKIW
n2uv0Q5wnIeCo8zH6PV+skJd9hfbZI7ew8j+MutK7SXKwpcxiZzHceBxr0qM8FqmAt3xZucMCq25
FQxPFntIYWtnmUhQCDM9WEbzU2S2r0Afov1j0tM1VVuAwbYd0nk7reGTIytkLQjk11utWy23ckji
3kqY1hbho1+D81v2UEFe3QzcJvOWypbq5+iBhzRZ0Kf/EGY9qrnpdBaTDCWsTkdnTnTIHAkj80in
RUycanXTOVGc6lSNZuxUB63o7Ss5SiTyEyeXMsDh6O9aTdM2ckwRmxxL5Gq1rSs+2GQDk6rfRnWL
bh8CAKVlCFqwd6RhgEWd61pNUWJY6MSAu74ShhVTvbcsHYrMHnHBgwJ+8lAvBdI5KbMDMIPkUC3V
1NU7BfrPUaODhpJetAWn5Ow/tMnLVLwlJceLd22Tl3Z6qrThZe0Hx2WrxZvMvJPRNiS7BYoITaMv
cwlTl6/B6O/2mvXF7/TvCDLl9+LsWn0DSZ7+qcqQwJ308CjmMEOIzxjA4Y56ZH8ZC7W5ztUy2YnX
ChplH3gxdbTlBr5Tvd7gsuXofLgBxcR3N4jcxj1AZUrXKzCX9sYKky1T0i4yzSwa+iZN36ZJf1Km
3L3p/CnaNVYU/VIB5Jh1+E8RgjMPg17YkFoUyedRqR8lgAZKB7KLwLhfVyIPGP5SaRyCPd/8ms6Z
dUDchbeVBWt9Ombww0S87fql2WUdxJYjvAK9bX5c7V5UD4eKRknyXIiDfVgqU0WaKZe14HTRi3rb
eHqKI95MVhfU5aZb9ClksIuORJVc1jEtWO0yrG6xTXMQ7uaBRJA4Pm5x2aesKRSThd4Zem3frMPQ
9c2pL2lderMHdCPdGCNEe7s/LoEc9nPzLqZoo/GYtN4vot4LV7J+WysXOeiLwrO9SP6KvcqOEiQW
uRLZX9SA9VuebVZzgKAknHYUWf+06bv9VvufNg0QxOrzJnKdrQ5yajlTyAHE8l37OI7J98sRZbHL
1YfzB0Dhr4h+0U+7RNBfph+ieCRbvEzXWGfZrQqj75cTkHgv55m+GnY0OLnn2MgqUjp5/dykAPhU
ZQaMklUOPMKV82myQaZDWPM7EnbuZ43vT3J4mn8zx3V91g0aIdEvMp75mw+bUGnVX5X2XnS+ljVW
pb+u8TXFv2mCqD7PSYHk+jBtp6zgVExG+3vL9/Omh8Tlvm566DzUgNNXmM3fGwfuB/gip23awOXo
DFOxo6IS39N6PF7b7qQcdacpHl3Nqzj5gMMyPOiWF/KwKRoexr7Rv35YpLW1AtuqWTy2NbwH7qQ7
1+bgTRmqEzxAgg+qnUNi5caXpB7v0slNfyZGApKSp7cn+DVrMKZEhIpqfKmH/k7yZ38V8bbH30YA
YkOcHRTwzu2Sz/BSZA/S6NDtVapbX6ypqQGAhZ+koaIIVfs0wrF1aXPISoNWT9QwDsYIe1UH3+6x
NPJ+W6D1fpJOiDiPLpvK+nYnm050S8qm0kMBsNO5bNppiLrHiJbQWsxjiuoMD4Fa5TdoG3ACQZzs
MgVD3zwKb6yGidwJDCuLSeyLqY7V/Ea2eNtHTAh6bp1Y0fgzQ99v0/QI8AqSj+BmtvXkvlmE9Low
zH92yzm99bzviB37u5SD1iXCatV+E9Kk49Fpd7CbGADVWz4VOoDmvihTDQcycpPkT1ejBQ82MpcK
RxdZTdGm2uhwPiw/yIG9K8aZ9NqUZfdZCZdovfC9dVU80lD1n47aVjhLLI6AjNplRdJ7vIsXRxCX
5o1uwEN8O5KqyopGbZ5f8zuD4WSHkQK16N3t/H5Sf7TJC0qhcBD1obqNvGm+0+hvugHADkXYa0De
R/s6VejnU2L3OLXdwVJb52xPvuXsSJckhxwiRbqMtOjijhTdOUf8e6AfQq8yBXp3neqA2OVfRpv1
3qD7/6UbYfpY7XDj7M00CV/+It5e7HrkFXQ2NnCRFdB7pEnNp3TJScpcdYN6Q9nYQtCO3IVXauPG
tLMWydjKeGmovNQtSUiSA3dh3ZUbYdmc3ARKKwW+Q5matvnPiyrNpDkvn25JUhXQ3y6DAk8l7YXo
Z7TzH7bFESNThiLMQNuTiuA87Mal5lY3cTNNj+Ey5KO1b8oCdvdlJgMN/2bU8NC5WLysU+87asUy
g9IRPg46+5BEDs6rKR7r7Dz06jcxyWB3XnHtqnp7WdlEdXid19ZvSPR0Z7g/kTHqxqRHHLTothCh
W9SYhpJ8+2IUj0TK1SVc5maQ/Zanqkq/TDLecGTS9tXcDxvptdQG0Dc8l+ORucTIlQywpMFbkNys
Zuh7425Tdt3rgrpBYrua1ftEd5AyUlrP4TtZ0fnLdbW/n6rA3cWJMX1q+pA8quU96iq9XOFYwh5q
a8pZnPOgqgAqEVoXr+ta1RWi1f5WvC4/Nbf25PwAWTx9suCCfkYOoKjrutsWtXJfDXCLSWRhgc6u
ply9ln30mo9OYw3TXrx60w0nDbwrbJi8Ivo44odYL0+yrUTQCQlhn1I9ySzKIaLkyFndyG7krDpI
7KsJGi0bvVETPTxL6zmGzaH+2QfMSsEjgiYKJdKrgTfytQGN7i2obL6a66D8VEGOsVEHlNkK/mg+
CZ8AuaBmpwbxeNUFOQ0XS+qU47S2jaKwghWPaaYXobGhmyG55UcJvpbSBGyjmM4ubmNtm/rZnwJD
BxEAv8oOal6hAmz9D2tX1lynzmx/EVUgMb7uefZsJ36h4pwEMQ8CBPz6u9Q43k5OvvvVrbovFGq1
xPY2G6Tu1Wsh+2boFFw4OQPg3moZ9EN7IRN1uhIENmZgqw15UIfbgciJxpPtOonldMDo5t2F7KY0
FCRpoJmFen3r1HR1satEeBdOhg3qL6K0inIGIisLHKlTmHzP8S4HuYruETLAKbRg0o0L7eAFGcHd
DHc6nV1BXVmsuw5pKchTr4LgRZTteHMNAYyGjbKAMDZ2FDigjljaA4SwZbPCA5bfUkfGJHLepfUC
gozs4JVlgQdfwLZ23gWXqoWuQe7EEFQIp2lpNl7y0iq/XHhTHn6r/fqiFALyi2F6rbDhw7datqgg
6esfqZ0/OyotXjsD/1rUL49P2A/kK0B85V3XlwgI2I519sUw7cbI6w61GSio8rJ/Xbkc7M9XdvSV
DVFdqrFEnKXMXpG0/3zlvkufkyo3l0lh95D+LjYgMQMb92QbW7scjW9c4T4PupSBDLvx16D4D06o
+e8PyKNDVFAl5m0KQrOlJ+vqiyO7Fw3axvifoDZCpnNKvxmWYb5EvZeuGH70t1EWGlvUbyeHOE3k
eWiTae0EU/noiRCE0cK23iCk8f4xLHwMI4yit44jCPjHxxin4F8fI7b98reP0WBhc+ZYJy+7Ab/n
WkG+AkmI/BFUsOUdb/FY0S07MHEAlq/wxuJCJqy25CqQvNtSk4aLCVglarZ8mIejrtuTSz0UhQGo
MQcpsjfZ8arnwoFAvJXfYasFYELrPEBPwHnoIx2EgQjSkWxNFGnUr+a6AsnxAxBG+Z0bvg+HJBjy
ibGDaILdmaeutd8PUp+lgL+7Rg90qW65cT8htpJxBE51D8h5oNpjmXsTLJUrEmywLUQXkAKZTmCD
haae+Z3MUBeFVIz2Ip0a8iqmcTxVtXmHdUu4jKsKfJijsptTrxlU6MDavsf6GGTQMegf99cOSCPA
2/zwHodmXbbhDnKd3ZIjfran5F2WgvsKDBM+yFCBs6ZecF4He0r85WyCHK8Pelk3DNczcGBSQizC
UPnbMrYaviLxd0sboangb0nYncTi6Yx6GVjcFq3urVtgZzrVQnUdJGE3k+CPjFhqdWt0zUeisKU+
3br2aU/zw/P3cRAYnj0r3nAUkgEWFipnXKctOJRoCTivBsk4xBV0QvRikVLldJi97Zajyhep+esh
GI1xPVZY/Srh7hLb4AApxOMrgF2rKgvSlzFuKpT6wU7ctGkcgMmizma7P2qGMT8cX7X96m8x+weW
bwrPMMReBs3YToc2ZagWUV2McBts195I++VeOwHsQLvFIsvFJbLw4mpbhUoLneYJgjBaDTxnB8ru
eOXtNI3y5Q8v5SU6t3jIsIO/M/BP67iLxIUfe/bKLwQSnFqYVXE53NUj/qWU1ugZ9myUXhu44d1l
tskfwLKzNvC+gWaK052MDPs1UqphmYXlHBMoItI6NpB9KQBNF/JIvW3mHEbQVtxHkbBpDjL3kBY9
iRxz0JQccTDgkdJ8kYsyhYJVJx6qsa5BvwOgUs1j8VCCuB9kLf5yGsA+u6x5D03DMPQ2te2+96bY
VtNQMv1tvPagTg8FdmsHmjRBs2y8ttJ/ipwJzL3Srk/4U+TMWW46ojlR76Qz49SL7Dicdd782ku/
JmoKj30e+zdn+q3hqZae1LGIvWFZuIHxaETjv87Ggb3b1MfZH35GAi33QTbDVhYpP4rBB+mOvmmB
g7gfq2F8cPqWH6tuzKBqiJuzAd03x+7lk51u5vCXv0rABTr1pXLNdeV6CBCBxOQ4ScGOI2vdFSTh
+YJs146/NRFLYPWCxl27eTG5q1ZAIfuPDkvPn+GNu2p9DokvwxI3dMjL7BH1qx4Qj79MdAZet2AJ
TvlsXZJeJhmrRII2xfVBgfa7dywAds/ct6uZj1F8vULule9X8BxgtzRrXLBkkcjWNOLq7Br5Q6Ty
vWGAZRPVS8mizodk00LlE1pyPtu3k1lfTJ2qNUQeHM0OEAOd6cWbVt7LABRv3Kmh26o9qCOX9t5C
Ddk8COXF3UpC3Gy0pvACOdJ2YWRB9bWtkI50WC6OedhXL9Ajm+3NCJUiCBLZ6zpt6q8V1qqWVZb3
vAjBVpSPQBpre6+HowIqug6vIbn6ELndM0QuyhW099IHZSLcQmdkU9o2ahud/f/4GSXCC4UJ6vJh
ENYy4BPo9vUTzdlO/dh+sZkYj6MJzDJZ0yy3loPCE6USHPoV624CCXYAER4DBHmbRibWloQuJo9f
HKs079N8SG9jyf4hM3n5sW9uC9sev2gvM/C2PAcepjTsB6w1Uc3s4CGAfLzzQLZSiNWAIsc77kCf
JIFQ88oD6npLHjTAHhHu1AKwD2TTA3oX7K1zHMBnUQwQX7oGa7d4AVy62Yd9w9ZCh7482J3W+Wwv
sS161f5/s6spg/psHS7EILpLWih/k7K+XJeFyJ9AY8h30KUMliJs8yclGhQte5G3MAI0kylEUELr
HJGzxcHn0+fqQp1plUz3KUjIIiydFHS2VnlUskfWqfhOea3a9anrmwjDue2hwssyWygrCvc231qO
lP0/1GGUoLs65mxoD7M7ZPugNwMRKoCxarCwTNVwseOye2lX7mCrF9OQLQSnhgxqJmhGVacZJg3I
wOomVEkriCuglIWa+QAFs8hRD8hMB3d+557JjG8XDEURQO5V2mBKHypoOYRgdtTrWeNraI/tJs2w
v7u+bhEdycZFjAgJtAA+vYbpbXt9+YbDWhf1fnKgPkEKLOicIPMyv6tpIEMMOgYZ0skGuzv2kJba
9DrLlndDex9P4abtRHRDps70oXcsmn+oj0zXQVfb74PaYaqPVqf+If//66C4A1oMbA/4aJ30ESf1
hpsgiQD1qKTi9dvYREcjwWrzoQjb8rFIw5+WXnXVXhMvfCwmz6AT5HPT/b1JvVdnRKzk+dpUKSrO
rCyqV4GxD21dWTxwf7pFK6I64/6vLe4VxUJlbn0PSAhbOrlgdz6zxg1kpZsTiOD6g5IQywk8X94g
vsxXBgATT1MNIY2xrJs3vxZ7aQFvuygB5wZJAYRCc/4G5R3xxWUeW6ZIt81T9oamffSK9ynVBMBS
p5z3KVFSfopw78atVF+MkvWgZsTZiBq8BXQO1JdC4pp0prTtr34ln0ATG4CwdDm0udiQNliIsMrZ
9UBxUYM4eU3NpmsgFA5FTlIKI82wKmfe+cNO0mIuAhh4GacJ1oJnv4Bs8AIndoj3zwJSHfPJ567/
xccE4OfQTzHfRB3vVmLywn0cBOMXD3LWnSqrZ2mVyTkDQ/RigK7HF3KLofS4B0cwdDZtb1GxPtgl
KQu3AsWKKxQm2+tYVfhfV9nUrXiZQfeD2mNrd6AVse31AFEh6IK605qb3hZYpn9CZ4z2xFsP0FV7
Q2cf9quJ7JNjzf5EcU8mRwNGBtjxVo32ZCcTdf5X+x/z4x7/9Hl+n58+Z0CIjo+5FXM2AaraNpbh
Qi3849CDyHZk3U1XpOB9r5WP1EWRvDXcC9M1sO2I/zQdSEb0gNmHTwmEXhIPqjAJntL/nupq+Zhu
Hp6A0tcdciiEazUEu3T0XSSrZWD52YZspJ3Qgfn0ojJzwXsGXmy8SrkdWXukRs0ZN6b8zF440u/O
Hljmn+Kav7+Ak+rdbYaRabegLbszWEPcp/SX29QO/5rtdzcaXoYR/sUu7n4+YWMMBaabtnKgSc9r
7y6WsX0HtKdC/TBu9NI8ZS2YLchT2rzduS73wZXIsCnR/s0Ug+pQNOC6JZ/RcNxFI4GmY8ixzD76
CmBfdj5dwVzN7pkKpxNoI27Jm6YdAjy3+JwcMuVwGDygVuzQyHcZdDCfzQopidALozM1QfW3bfI2
fjCgSPeQj3w16hrXNOMMVU+yXFBzmiy+AxmzOfdmgwAQZiiKHfXSlAKCG2dq6inHDJx8NGUBep2s
i9qzE4WgRTECBCvEklHcRB9kkwMmDjm4E8VSuqiaoIkXRxtqWqlQR2ZCs6ivRfEYIW/0YGdzKIUc
mhqUz9fhUtbmMvC6tdVyqBRGSXA31ChVY1ottFI9aCe8FkDjrgf7w789lN8emwGv+j88gJxCWFyn
PP4yh4f9+2qIOfThsWbJ2RpIHIRUXG7jOGna/T4xNkSkP9vmfpDqg2S/bsAC6xSGtXVqG1kJBlZT
VATXJ4+aSJnMTULYEKZGKGc2XTE1H4MIrUNeHyZqkevHQIZyhJOIUEqdsPKmy9Ij5Ae9B0CDvQeP
sWeUcTVnkMR6kCyv/TXi28OaOlvPCM4jQlat7iRTUWSX0ssYWGkxOo2dZI2S+mZDw31TWtiJNm/z
aD0IUhpbwPvjWzKZfo9FFYift/QJht7vjgJ6wAvqpTkYcnCFyfo7MqnKQAWR8tIdfQSoa9cHh7km
ACC/PhGYfaD6ZdyTpTVzqD5Nb2ES93sKwEkQ5G6nuqvmAJ6KeXvBi/aOOukmQzYWou+JuKMbTKQt
yj5+Hy7zqloJl4G+uUj9fYz3ALC7/r4N6vzRYUnxmGOdxId0uIlqjnvcYfbSYULuqBMI6WnHQZSw
pAEfw/G8ykHiOnpr3y2TC+cPBJpgeAmtAOmdwL4Dvvu0RlK5UUP8Bhrcb24HfR8QjQT7XECN0csy
6xUDqZ8GjpXhr5wEoJliZZgJ2zsagm8Z9bhDWtzS0At5h7ywswirJtv4YC1QkEH60qUxB9tphgyG
ziy2WspF24GsZZ/sv/sjZ3hmQSO6PUqXB0BYUyAVdOTvjxhg5cXVksdIaFw7PgULG4oEegqsmkWM
Z3jfl+DSUOEdVLzCO9dClgXL42DbQ8b2DhwBiPm7KP1SfnAiDxYm1u3QfZtGx0mWWSBcTR/+I/SU
mywdzQ7c6CnJl+agKZ26gWafvkLdMwRvO6h3hz2K3vTODs8lFzJ+UbunZsPMlQAr7FOMnQeWLf92
o1dF70BBO8jbv7rVejYCMn+46X3MPBvZ6aJGZ8vrRWm2rgejcp8qACcgTLZtpzQ9QhcsO+aWYW9H
oBBuhCoBYy8t/6ELEbqumVN+ZbH4GgtV/agT6N2l3iAWfAAEuhHljy6ov46GKL7mdZFAGif1HkaG
H3NliOwGAhXvV6mt4fNVXDtO1siDNaA/fq25+c4aA6VpdQRmizhiPpmhDTnTyvzNRoM0BYcfWZDY
CPx1htjbA0RiyoODlA2EeRz7gWyR/NIqu79XFl4HgQPZ4WYCF9bVH9JXgDRKE6vUxmru5sNL304Q
LS3tW2cc3APXi1UX2I2NlY4J0tiTvEGyfQDa9XfjLB5PRq49k7V9GKTv/1Om5skEy8n1xHOt2RL8
OvnNp0yC8Tlu61daI9NqmRbKYw+xeRmae7KrwL8R3Af2IZu+dhFkB67hXQoDa7vNIHZuu9GGKg9G
9VxFUKqAVIS1ipFnhORcMl14KM0lOTjBc9rW9lIUKFZvZJQt5WRGmyl27IsBxO18sAImToG0130e
IrxFHeSiILe0LPAj25CtR/3fynTiCMJ0nbzpFehCWicdNmUh8f3VpYEApBwPWDSOX8Ce60Gi0jEO
nW4ytqmDwXupQEtzdHyo9wmtHW3lk7fsJCj8J88owIRV/ahGbrzqEz+t3k8s8OOmEoIgjoXsYmFl
1nPtt+1KdNK+URa0BdImzg9IGIDRIZyCdcWgipBYYbHMKpDvRPbU4A7EWecD7Q0gD9qmhaRfMpjW
+j/7kCMdkgRsJ0J7XyejM5F/K4o2wHaLn2jL2ZdiumXGdCIZsjRh463uox0m9TUMd4venH70/W/j
wIcClvvBfm0gy7AA8ZF4EDz0N6MPjI0CjeGZJUG87mppPZdG9y0vh/AHi8GDh1Xdd9A988WgBxns
1yCAb4czCnoSMGsa5vM0DPMgyKrOg5oSAS3ATYywT49x7RjLbFLJEjGn9BiFA0jaqacNk/H9lLqm
1EQAxcmnAx+QQCt0WWVpoBA8tiC8Di2w+BSEYNAwctncG3ZSLctKitcxVzeeg1qvRa++9dJvf6Bk
6qfwHf/Zyzh4mP3Bvkk9M4XukxQHfLPVOR05W0vb9x5YIl/iMNpOOn9EB1WOAbA1AnXj1M440sWp
MxwsykB98vnoFr4YD9RqTSjOt2MwbQkSVA7QKe8bRPRmhJCGD4GS5e826YKBgkSpyZn8ho+xhDqi
+cjvP84Hbq/o7KftCfwbKE8xPWN1jbD0tvkIlnRgbnSQprABCiwdF1RlGh2tDzQohLbT+mqbkuBi
Ga81tt2H2A8q7JJNY8B3GK3m5qBy92ZUeYLK3ThAuADESbE+UAeY7MIFdwqx/eSN1fKqGbP+fHV2
PE3snVYPn9wg5B6vBydvwAX+AoKY4CzLyuGLFvGAfcDDl4qx8DJK7FtWgN9vXA7ysdkFNVfTIolD
A0+XMV8BTwRRg+vzaWBZBTLrNT2YWrLbY2dfiqzNV0o7U0+YIQO3MCUAgomcnf94+NHsOeMWyBZR
lq7ZDl1NjxixAnWZdGoS8eG1i4zKSmyg+oDN0ENIA++Tn+itUqzI0YktlAfxyuN7ZqvZNs/Ax2rX
QKbNFou8yiE3YVn2bZxO9c6J22xfcGe8mSAECY24pP46QO7RMyLjh6/qnVsy77X18mFJg3I3qXcq
s8A8EnTjDceU86DcdM/0RLCLdocYkTsPCoFruw2Scc2g0LfIdaWCqysV6FAN9RJBq+DMbWUBV6O3
9uDaEKC/QukBCBnf/bBrAnOJrGrgzRHyWXwMNstYbaGPBnljpHNugBkebvJU1WfmQqFestyF+A54
VMy4GQ9lYN5Ry9UmOgNvSbbrXF2eoIfSJNRRGFG6MSvA77ywKd5nCbKsXbEOkdTY8sN4XdjYaA4p
AyHh9VLILeHTAEGzo9mGMdmFSSIvEqQKa99X8Zp+UaX+WZlx8QAlN3aiVhMG7bmoO/D+oY8OQW2q
tQvExTopg3cbKlfvwtLw598iqmqLczXxG/KnnyLI4+U6EqpeXydSobzlkC0+0zwIDoN+Y/QSBJlA
qVJp/isrjX9KlXi3Tg/xbhmCtZ7s0nW8pdVY7NhExfDEErFtR9/6mikLStZFM27JLUUKPbOwsW+m
nh3+07QTM6qFq0DDRdPmoSoOnGCBjdHxHaoGw3XuTO2GWMiomSC2/qkpdJMoy8ymDtfX3lAhKGEW
PyO8Fp56aAodZIq/kpq2QLS8dH0UIujexNEckaICLlE3zQTYQ6lp+qmJlEF8Tqs2nZvRqMxzVBk/
5pmQ8bgkUfGNWpF0nEvfms/eNE1PbSHbGwM6YtQnLC5umyy4UN8A5OJtM3JwBuCKYNSo77DA2oUg
WHmKjckApmjcUF/eM+veBWEgjeucrnkY23hJfdUUxY9u/rPCnbdVCbDuXVj0DyovUtByZf3R1eRO
gA3zXcLsClo64IuaXVBNU3PHuaNWUmQMGMDY2lCzt4byUqTBhVo0qMACfYEAQX+kJk3p+d2dlyaP
o6Y9yfomvTd01LaohL3FAqOH3I2o9gNq9y/kgqSMuECDYn8d0ObS3KIQAAgKPQkdujyW8yRRXvd7
DujyAgwTAVLZlbtI6gBo5sq2jQUzHAGRLRms7G4Kb6usDG9RLZntYsgbLUzyqRnK7Iqqu1AvHch5
PBRB5N7OTmmDh0uDe2CeNw3AlGQ6abS7Drpeq9CXsRJQ2AZp4axQcAUMSRCZ7Ojgy/lYC+QqBlqb
2p/e/kM8ZuvOQxC8as1t0mX9zkW10EMknH9EMuXfCzNA5sArn3LQpf3NIW28p2Asq9kBL95+V43Y
dOkZMmyW7j3wyCxiF5r2hRVVZy8z+AuTmynM45eqHurLEEfAaWtzVyixTQEc3yAZxV+ug96bWK0n
iGRNU3mc34wDC/AbiUWJ8j7II306dCEAb6IfofKLjka/W+kMMu/eBRuemA/BiiwBY1jnpGW5DbMC
aniOHUDWNZNrR7LkSeZYCsZt1P5TIlZlMNv+KZHGqrwx+eq0CGpkwGdjp91he4jl98GqGhTb6eEh
xG7m4ZNvNk9IefTrJMNqv9FYCFfjI2Rj43XpdRdqeSbYFKY2lUtrtIDv0L2dr957owjl8rVTAjGl
h36MD/yh2JgBGExjUFgjFoBC+F7XqGQctCr4gTwgb++DKwp7gd5j5munHqk/BLfbivFgOtLATA9s
qbhlGh7rLB4Pni6rqFu/uDj6jJqRG+J3GvYna4LWNlg4wM9Yl+pEbuQxGVG5bTuQxe4BPuqWvpPX
yHiOxlwbEGZJuYgtU91avV9dgH0xgGZF6tRVVYn7s9LipL9G8CgN7kAICA7zzP7uSV8e6eXUNXFw
gQzathV40y8bFvUbMOk1q+tSTw9wVdYeyaRA07cxfQ6QNMKjMnGH1zCr9iDeMX5YjnWCcOn0VYJZ
YOmh3v8GvFnGzunMfofyUqA29SDPQd1iYtb7aRDlzRTaxSIdC3HOdMVpGgMerSAJNLc+7I50CrnK
VX4oOLgUryQzgIVC18foPLCrmsWBOjLcXusys5HjZyGUXDtzPNdgSHvpflbK6l4iNkTgyAUrWlAH
/EWC/2uTWGrYkBNYW9/HMLe2X6zvdpTtVF3Ed13NxQPLOYDxmQn6qiaJHzJZNic8cb5S5yREdQZF
9bkY3OzExzRbQRkXAou6GXR4Ay7olA6hkeARpnvGIUWPB+FOLdTjrsnYO2+AxGV39ujVlwz40UXb
B+YX0QzGqqxZsadmiowF1DHVU2rpLRhwtgsBZpgvYVIPwFaY/t4TfnJE1am7xHJo0aVSPk95JM6m
MQYg0AUMAEKy7coo/ehQ6qZ2k9rNjGpxRrwSmmhRg2QYUFgrUNmIAzU/3Cw9G8Bi4EYjUMHUvKGy
AwxbVfktcBFT1xHzxGwUkFadfxmCojyhIs5dfXggJYESgESppas9whaU8uQBTaLyW1S/z0EeBhTn
wEUEjmQ8kMz7Fsm09VSjBmQoa+sepfTWfSaDTYMo5Q155HHCgTgIhgWiU+DZ9RJ3WuBpM+7J2eYo
zJZjA8wVhtKIRs+JcGSztks15cvKNTZD73xl0NTap6BjWrSaGcaZwupITYjU8Cenk+/NaBjjTYxS
5dVQS3dXFRAMo726i796J0sVr2gjT73UpN361dluVXhEUCdZUFartVtQBSdFv4kb3wBIOe8O0ub+
0QRqa86OpSEouQZkWGkA2Sl11oxDvB2BAZpnug74c05EiqBKuEoFlj0sA9BN5H16G6R4ow2Td1eH
BUzAEBwH5r9eTX3iQhLBztUyarMuWXoil6vEaNPN3K6iSXOWx3w/t60QL9+6LC40RZm76e04dNgf
6sHA283zZyixBUndcMjiYx6p9ITVzvth8hOAff5si7IC83pzJDuNaMOAg0bVJKoZfvE02HzqQwgG
e6il5KHBFmRzdAf+/eWyAChqfaUBoTOE0ZFGBdJOxPnD5IzO4yABkxnjmw6Uc49k4ca0B31Edyu1
qedmvUiqzjuSR4GMxKqRUEJrjMbFigqlkrIGhxQNFZCSPaAYK1hQEyWx1uW/XMnjdXcbA+LSIAsf
dJmDSumpzo+tPsQDR7sbRQ7M0JQf6Yy6S7sbQE7MB/A2foyJyJ36ybOaKvD5/HlK/UbT12tIacVb
O4vSFemG73NdHVbhPlmxxlTnDgD8s5Nl6SozGT8ObvlDhml3slT3fogSuzuRzfXBr+fY2ZE6J+3R
ga0BcbQPF+oZUEEHSmfwquXG3TVNNfWeOJpj/VV+VJbbSDOQidJUdDBaUFRqL2qRKw2cRDsPnDNa
v+a6Tv/7XGT/uOJ1LvbrijQzKwp+RC02Hp94GNUpKm8Jwet/NLHdYU9Ji8fKtRfLic9N6kVCXGSs
OduOoc4Dk+Eer7ZDyxIgdsg2n/oAqOwTyzqQjQ6FW6GeWR9QZgCS0hfRYgcB3i7pjU8G4Pd+YrxU
bV2+Fdx/8XEjvIEKej4BnnQ++a3LDAfvGVIZB91d6JH/ZYr/dx9IgKHKC/zda6dznFM9uPaCiB5y
kYlNA53amR2Ce1B2qSrTubT4k5+Z/xhPjL/8bVDos2Zmh/j3oCGp+EvE7fikChRfdrkx3NKhjb0M
WpnLq2VCIO7WjfWCPBVa9NXUbJZFZW2tGHtUV1njp6FZtzTCugznKXsLXB3moIMS+go6pndbh8La
piGIYMlmI0O5aFqvADVoUa171NTvQ09mz6MxbYuaAdSq7SZPg6tdReW73QNj274Gvu7ZKbGH/LBf
/X+3lzXq1yh7NSe+dPYKlJfQZB7nZFkN2tpTFzSP1/xZ1rN62zv+sLzmzxRSmIjCxv7mmhTr7Ohr
FtnDkUyzXSzLEBVllHObjDA9CV49Xi/d4YGzrWsxLq/TNGH/eWrqGK1snpomMkHlfNu5bDlZqBCU
7oTAYAZIyiWrXHdpNDJHHcAQXuYePKHGPepannJtI7+GhVBQBIJkSzPMY2mCj1kU2H1Q0KQn/Thg
eTrPdDVd56zjdIv3jXekTuDA7hMn6049yvhXQ+5hxa0XMvPKAy++arSRmtUmHzzTuzIbQdWlm7Rc
cYoIuTYVpkeyuT4IDgAKv6HO2U3P6yIVvrnaCvbzOq0x+p+npUGBgWBWomSKfRSWQTRtD0Zr6qRD
+zFtKLFVGCusqobWcPZVi5UdrWf8CDgIatJ6hpqu3ysUIiE1cW1SL2rZ8HtJT36EXU+PCuJtOEzf
ghZbosgz+xMIxbHGo7anjXRGhzgsIBGbNlsaGoJlHa8NPYTa1xnCEgT/vG/u/7DPM3+6yJgF8cLz
C7VBiKPfD170wOzefPUgxBqETvw975J+2QyJf4EEcHsCjQfKCccy+GbVZ3JwoEq8LD1wytdDVZ0L
6IisqMPdcmhMvUHZuV65tYrPgYjyi5iAPUBqK/7usse+sqZvHEXpK+jYFnrZHG6RIkbsQUK4E+/c
8TU3bbmIUx7dFoVrX6gDWwDUVugOAyV2c0dlgH85ZKijGOqDZwlQKzoaAjVIdU821TpA2Y39eF8j
MrjhkaFuwkywG6sx76Re1CZIJVFLtYbYGGDMhyIwRB4jz2MHRFX2VNRyLXShJtSdnQPIz+dO8ic7
HUaklg5O7O7+tOtpwQ5tHEqr3X3y13a6QDoZ4oiCnLnzj+Go3kX+2FTzx7vW25AbIJHFcaqy7XVa
Bkz9OfHVsjbkcHZdJHQGYPJv+hCvaxSaxfcyDQD7LaHYMDRBsbRsq3rxZIMyPtVkr74PFIBSxfcg
BXlS4XY/O7tYpWnuQT/0HsmgBLuUTC6rgIc/kToDjDtL34b4H9To1U92141rgUfjqTaL8mghu7qZ
fBuLSpAPLKLcb79zFi2NKct/goP7uXNG+yUwBgT3EXm/uIZp7qGKamw97MnuksLvl6o1rdfR7vfK
tbKfpjcdujGoXwHahEAX2A+9Ti6E6qcHkxXJNrTr9FB7Mr2xfRGtrKBXr0DSb8cqzX6Yo/jSZcn4
3KthxO7TKk6B1dkn/LLLtdd75YvXIRyoXXk77WPPF8e6iZ1lFSUdKLAdeYx9a3popfUAng7nFRrN
UHMK7fYE/bDqHjRtb2THH4OoTF+rcwHaurtGCgCpY39lBCiuAwFmdDHyIj7XlsBmn/P+rXHWbhIX
3wGugUyWdmDSHbeooRTrhKXFLYpfitsyRIEXAg4V4vVOfmtBe81fVDk+8ZTdkAk1XAYy0yrgYjEY
5S4y2mSjNOgD/2rjjvlZvEDYWB24fu/NHSGqBaawvKWWcMPynDNxvg7KSrz1RxGDxPNjogIJ4xV+
TMnGIIgIFtTvE5OPJyy5yP3mO5G9TZqPs0q78djmi8LRlG8z8dt8JB86fGpXQzQdJbCuneUfIGGz
cFyweJQZv8yYhQnSGAgOJBvCOEQFk2cUaDxTJ5lcYZ0Z79/9JRDuSJNFztFofGdJdBR22XwpY9u6
Zwianf5i7+visz1h7Rcnk+/+NQBAS2KvwH3zJQgTdj9EqKaaI1lF2Mt3flckQU6eC25QwiRQqVoO
/oW2acE9Edq3+GLKpx6STLsWJdybduTWlwkP3qjzxBteYaBPkalxGjtnuoFKtQ+iDBQk65HI6ZZP
gx4pSwSGIreaR5KDE6IIjEZyICpuugSi496vkXRN0wNEkUY6wje/SICPyAErPdReROs8aux7IMST
Df4ZwUmlMfiGIV6945JXyAsIDrXwzoQeNQe9Kmfpd0gXbcbKmyLUJIo1OLqs74mNykIgZpNnZzLV
KmCK3ZQqMrb91LcHt27HE/LsEB/3yvq+xmMe5Xl98RXLiMcwBbh3Ie6nrgFjWOVVWlXE/ioNs1j+
7bNNHf/XZ4sq89Nniw0DIru69otKt8Qg86Xkoj3MxVm6CdR8e6CyL8mMe9SRyH2l0lQtEFkFhRyF
6/zGq9c8BmPAbHSRtl37gzAWSGMX2LW23maAmNlSDCG+dTLKMsY7OnJOk1bxGvSh6ExvIyOInXvV
sOWDVxwMQELOyu2GM53RoUtKMJSFrru6dtR1+BZLM1zkjTdseBLxve9V4t4fdUnbCKpfIE9OKPGs
XshjtDlDfpM/ofpHLaHHHh0GPEr4Na3/KcY/n5LTBCdKAXhJ7GzUILDtBxvdiOCu4/moQfkfyr6s
O1Jcy/qv1Krn5rYYJEGvrvsAQcyjx7RfWHbaZp4R06//NgpXhu3Mm/V1rVwUko4UERiEdM7Ze3uJ
W05pxbVeN7baIDOwRVrQDaNIkTbi8Zs08whoTmlRwAPXYq8Rhk2zbyaz1geWb+r+K7MeT/4iQyoi
ZKy4uK3SdAEoN+J6ePLmGg3GRToVu6RwIuiG3MdZSdaxxiA7rozkgdD+dYgs84hAc38AmzYQ65O9
rlrMqQVH5GoaNhXZQtoPEX8fNoffeDmmQLaDWhsMu3MTOWMOoovhSm5tZbEgUbQ6b3ynViA2wg9F
+DLDVVQSRKJLoEtNmbjqh7S1VbWlrpVZZEtltiteEi2bA55xfP9EqNNs/AZ+mmTUmi1AJqCXSEFU
vYVAp6fN/QKg8pz33Vy2y4PCw6eIFdqizzQBDAsOYea3u7wuc0D5EwoGGZP1tqwM8/rdRmdCOEVd
I/o7WcsGwf0e/JdQWogLBG+htS52ovOQTAh9KafJIdHYxcjmR+gep1h5NXMwvjW2Cddkb8vKamqR
ZyYyZVZ5yQ+X+kLVQP1xbhX6TC2QaNhjZUDxGt/U8kHDIxTsmtjAMydPA/O60JMICmfwm8sDYlRJ
B5fu3+UG/EIZeP1lzYeesjzGoQrNckeOdekDISG44qeDlnLdNfqEJXvQgzVzAi7wfaF6+o6IW3VK
95IHWS3PxqDTHRYNmRtipcKxB/HM7einjjSJZd1gZRX0ewLDvYxQheQWu5MANH2myGwFqmRrazrI
Mz+mTQYmBYZK7OcsV9Y2Y2UgfXeyotyA0nk9LKWNrDJo/ndvOeSlLG1kMc9TajiXFqbyfKYyCEpW
HQJGXRa+HyJ4Iyvg5VFOerME4ZD/eq5LZIs0pxXP522qvEkP5AcnZRyGUPkJQJ7eIJt9i73jR2/m
F+em7GxS/1YJlTtkQes7TQE/YKcHA5Tih2hXDkkG7iWhnABC05yyCTT4eBLfBmNk9tL7sYskxQy5
HyGEa6gXvIqofM591nyrBsTtFRaQKyx4THBP1gR/xzxe4aXVggWnApqfxy7DyxXPA81wLaJu2J5P
FV0oa7XCmiqLSyCJphZ5YB0yswbQ4vXYDTahBtAe6DAekHh5glhndW2OhbUFWLByZL0iQL6YV0F5
iD19PFq0x/pl6hCAKwARo5xuDOCLb8wccrodyW79fKzsHox8W3kYOiXdkulwqZNF0YnaoYk2z0ck
hHdZvauZn99ayIK9qk3PIVoVIK9lVrEsuaV9k9/C84r0xkJcSUM/T/bIkjIPslRF1UuflcN5EOjV
gVY1CfAcTmPm04YWE1G3ksVkpOMMuUDGQhYbs0B4EA7uuSwOoVdjN1aZM336UHCFhitEN3RHtiIS
r6zLHPQWstVkbbhrGqxQZSvpteoAl8FJNmLpGtoFHcgyVRR9BNtyXAGQUa0bLA7gSkpjb4d7y9vJ
M6UrvoEvu1tqak5HWyu9Fg74AUzwaoqNYQpl5ulMHnyoAqy9EIdL8Vd2l26yhzSR3S7F//tQl4/8
MtSXb3D5jC92soHXnVi16rUXQGRZgUpIbsvTywHEH3SW60VvQygh2VwaeAhK+jJP/+4iy5dmcxrx
UpRnXz8gaRCRVDlYDn8/TFD++GLyU+Q3OVdePlVWsqo0cpsZ6mkUIfZu05e4dJHFs4k8lV2KIrqH
8ma5UvQwPzaQhqQIBW2zibFTHoqBIgtE8Qpn0PT3uk6eRfFcgajRbpieAORGi3peiRhYiR99ZY88
QrZcz7XdpX4kwG6PCWYi+amXhgH0Oh3r4n1mBliZi6BlblyElnP+xB8Dw0sF4DY4vDv52YnIsEsu
1Wh2Hkp2DsRDwrvgcB4qEWrhBqFSnk0sxdrrICFagGFCrJkgYn0+40n7fvaLOmnSmwZP8GCjnzxk
P84udWwa5jKqbLjUlWAJdSIDTzzo3ayrouXgpgrApC6LHo2tK6FBQruLtUMwWZSQV1sGDW0d2Vga
pnWVw9+Slh3ZnTt1AkqBAPHA84UU0UzU2cHU9T1oUsqXYqR7hZHixRB8H3CcZKgxvaje8jABN5NF
vBWv+luZkC7T0P0pFx2egHP9pUpayPq0HA9AmdtkwIYgodERBHrGKQojvseE5MqSPCgj2JwTvXlp
Bz9GpK9BRl5hlbVjMg8sBjz1N1ViTPv5kj00P87iSH2vk2dtYrCHIBgSm+Qpfzi3+guiWtexEPGJ
UhqfwHvNtnUzbmQVxCHiU4NE/IOHuQyqeb3vSLO2PQUgYzpKK3loqnoZ63m3k6U+jOJTleX3Oc/A
pDGNLKv6GpwVTNH81aWuzfXKMSMSL6SJbEhECtBFDhCPrJNjBiXkRP3GiGeXT/W50BdxDwbqy3i+
nmgrrvbI11JNfOEoH82NwZqT7CZ/EvIiSsicFh9GV0vQ8Ebnr3D5CTF2lB3Yv/aXqsyrjr3Fg+3l
mwnuhbYKmkRgUnHBpG3NKs9WFMY//KpS85BGqoGuSprIgzWCA6RWa/X8q+SgvLUgupemwrl8LGky
c6mUyFu//NK2apU1MbtvlwsHByl4/0Wyuny7PqPWIfcf5Fjnv6HVF5PXdTici2NhrMGw0U1gmm7F
NYgkKHnaP0V1c6MlaXwTQbJxzQlBhu5UDz07Xcmb/Yh1OJI/zXregMpoZaaFcStAdCeNCNNUp2Gk
2oU6VWYKzVNbQIDvuu3Vu64Zsl03lVhhjXPkioA5ubTU64r11dEE6VVjxuq1rGpVUHv5qR9uZF3f
+sUyDXPinDtQzb/u1bknhAomTqToYV3dRis5ODhx4zW8Iqoti7KDhZtFYWp/klXtCFdi0rfVQg4O
tEm6jfTsVTbKr6uE6gYhXP9w/vRG75BtFjJXDmbyuNsTo9hLe3mwougpj7m6laUey8OFx7UWdCL4
QaPS+ydkqsxko6zKIZFpG5XXr2UxHgt9yUM466SJ/AodkHFkvJYVCofGi1WOZCm/AGg9yNoXPbaS
2FN14T0J9fY0Glwci7F78TrL+gZp98GFIuCw9HsUA6HMQLqFHM3IsrZFlUKBDwjqb+ApNECJmzab
og2RuqadztUtFPhEWYIvBD4a533HDQq15TlP75KbHyP0sWmzwv6QqKdHNcTEVf1KwdcufO9exq99
kj2LWuQ3BYJsS1FD4gdeWutmMpChbawBn436UYGT8zmiSICMO+Mt1pNDkwzag4iaAXqgWnZietgu
zFLr117JYvgpYgLWQKO/iQco42YQ6Pw+dYdGqfEWojtP4QzGLerNPT3BrZEQQBImHHloKmC2UGOA
z5Kgv4NGBbicUX8x6yb0eWJxhBHhUDubMWDvpRnQEe+jDZPZZbQw+u5JogNIHg+g+Qa8Q7HT4SXl
AbJLLe0essMlkhLVdFn3TXxXtsaWF2rwDDxP4hRIj94LrpFdrg4IrelD+PyjZ5dAjEL2zJmPtG1d
JzMlihAg8rPkTp5lPovPZ90v6n5l5xOVYN4skg9xNoXpwwbMYMsPUb1zjI0O1wod2UqG186tHFEy
lyolYCY/YnTSWI6SlPVS1vdRYmcjArv7oi2KBQP9wL2WFmc+K5aYqhvrZrVCFhLEeZP8zGeFtTTq
owYE2pql3E32JvxkQKkhTYFKAXGt6DR3yp13AmaBB7sM4v9Q7pxI2F4ovI0VQ3YEqTJxvk9HioCL
2s1kA+KE+T6EhqA+i8Z+hhwqb3Mx8wYazAc/4U5vAM3ZIVFjI9K2vQk6LXPBUtbPz8URRGwGq/CV
NN7eiE4dQeCabGWjPHQchGEAdZ1kSY7Wx+r7aIbavY/m64o/b0XWwONlarEtObMgP7TtTLXay1JN
knoZWWnlyKI8wMkLYk6/3hulhYTNyaIGgZhjTFIisu4XY5wtpg6fx/jVp+gltF+LFtyTwWAU10qs
biQ3gwd10mUMrJXbTw8FNPrCyRfdHUqIdl8b3bghEH91MTnyTVD7gdOYo7Gt41y/I6BLP9PWiSxf
g4WymPnImvsmzbykNLYq8RemlrcA1bNn+cTUNYQrSvgsTg0hzabxW3NG/Dh8FukuL3XrsY1Buzo2
Y7gmaZJdTx1lexXn0NDRkC6khzFbxQnGYbXGXnw4fIKg6Z4RLe2c1rCCY2yqKsRcR7CM6vkIEeX4
3ZZCkUVAjjGbqQietmDoBfeHQWa9PNOxVe0yYcJdgLNz63SmB0+06aHibgImNB1Aiin8RY2E3gVt
DARlBWaiBssI8PvzcWFhnjmVHKH1iS/t/McImmFWMzhd5d8yCdroBGW5SYPrSC1CHxNw7UJMsXvU
xp44Io46aOn53bJhrbIkiHQeOkDCHcTlxoey77eSQ9vKwN4Z5t0jKRPIQQJ/oXRRepMBeg/oNs78
qoBsKKbkGyUS73WXVnmWEVK7XVaBGcjARAmIRrqWX9ljSbJlZfV0/sbTT2EFyL6kRRqIJRQLolsr
LbZ5rlg3EQif1phRpqewGx6n+oTgbaEFgbFmHFQpn+tHBDLsXK3LJaa/focFf78bKeugD23ki1gr
QrskPUQIZAsPwtFuShos8m6ArpkCHQTTmpxaU/FSx+NkWCK3rTq106EGsT6iF6iTRdlwqctrXs9L
T2sdmeUm892wBz5xg3krmd92qVd4NC4IcoftRNK0XpStLL06IbZWu5nA7OErqnbIYqq44XTms+H9
TNb9qhWJpaDPQa7kIsLdszYROpjXIy9uqyp70eFlfAnLeg5HXPeopl48Q/7UsBemCc+emtfzLOHM
0bJRsT0zVbemZESQjmJZpvDIYZ3jr2WVPPDJiyzPEKaAlmsxQogWyavziAuglSfAnUziknUgAID+
jc52cOTke2uafjOhPWhQlltGBsWUXCh9vDKIgrdEGUMDva19A2I6avTi4akwNUafCiuIZiql6d6K
ibkJxrx2e5EJYL2BF4ea54tRp29D3jY3ZhA2C8/L05WfUiilTYNJi1GH4npY0ye49qOZx8dsxok5
LEEhKHPU5cHKstL1ONVcWewA3rti7waGThcsTZEuPjTXY+YB2h+H6QoxDQAMofBwgjLIe13Jd4oX
rbKAub/SrPB0vGqnxnEKxfMsIDOkLHbKNbxruApd6Bczif2PEbpaItar4RUGlScQKVanAM6Yc50s
ygZktzdL3VE4CBBao9VuAQNv14ZWTNzUJtyHFaQhLkUGAkVcV30X6T4ypE1mOfHEMA6p1jtWV/41
p02ybYfYcySjN/u7XuR6ss31SZ4JHngXXL4JRAkLG4+t+gy+DYGcfy05csEGcL3gD5HQsL0mZgXC
oWmqHYJ32zYAo7GuieAqUEFeLTwEsrA3HB8NAmWeXgz3kIt5r5eJGODIPNdL+zGLPNdXRmAMmiZe
Gl0YzBHkQFzPHDEvIlYOdhuAQuIkWapx2nyTFkETGosI4nw2Flupc6aebxTSL35ZlsTziJcBJUNN
a6kxUMMFrIb6mbykovpYlK3w+Hcref3LsPup9Uvfi3E7DVWailiM/rjuBgRdIYVebnp4AOZZperX
GVLCIHOcjS+5dyj6znvVx/JNp6Z5KxIVO0u/97bIAq/OfURaKG42AKkknzcyGNUiUoIcvqdpDSSm
BU83HRJr1B1Cni6Y6QuuugCZxCotIe5jAHndsbSGQPEg3pHYFztoMmBt3qa3BqkJ7tOuAjdNqs8T
iuTiMC6LHUDwmYu0p/Ku4up3CW1U2HdMW/HLpQ8Jx2CmePRBMPwxJWoNGcbl/FK06r6cQx45mCfc
97d0APSK9vcy+z3PW0jTBd6wNw2z22oCG5mw9NSnOj4b6P016VUb0YISGSJ4JHKsMOEWNoqtlKFJ
pyKdirJVb4HtlK3YK2q3svVXfWMWIHKRZiBQVbI9lglYV0KAVit7c1MKgqXmVN9VDIQBQ/NQCjPX
30TMzSvo0c7AcOunp8CfAAwi3IKpmxrfM2CIZ6DVMA5KAdW/QeHxrZ/klQslqXEHyFeyZkXMFmOR
60c9KqjTUhY8tFp2lSa58QZgP/IbLfESlH9354FA+kYbayDyx7sC/AgWXDFWuqVN6yF7oL+Tj7+s
14yMLXhRndWHrEFLj8B2b7IMwkgXQaK0CJoFFQHIcEcIEl0a1MKA4IdyBIMNmKgKZO3DuWKXNOw2
stgM+XtRQg/xdvjYOnwuytaIAB72H/vmI3J0yiydgdp2S2ueraxpgYVsRCiymWUa7GRZHiYTLx+z
VRTzcKti8Sn5DCLRvXo0D46s640rMsZ7SYagZ52+QNpoNJdWQzq+AqXnH7G2PVvJam3QYdUnsJpW
rj/GAn/F2SqrCzYXZq278FAiQbivyH2ogxsOz7V3yoIafNyY/HfAyCAG5bUBnC6dvhuRKg5xxFq/
avK6cXI1679Flv7UWjx+1coG3ac4FE1KbJVI/MIsCK32PiUQZPPxTPs1uFG6AWGSVg13nqo8JYpn
nBeUbaym2zwKnuQyTW4QTKBcbVNv47VcrFkG7kGA4QtXsnlJXi/Re8lOqfCqmJi/ZH3TC0A7pnqj
M52LqayHTGeCF4NV2iDsHRcAzaT3HPLimWoGz6kHGDQHF9s+SoJubwJAjVSDJniOIA1ACbg3NB56
i889YzUcj1mq32dY2exAwZTtsOrNdtiBREvaK3emHoYbPQrnvpaW10kStUcWcyS0dFAG7eFzcSqP
kKVsVVrabH3ffDy3koG91AB/bLA4wq6FGQokL+Ehk7byAOK6Oe0y5SBLYWmx2Z9//Pe///d7/z/+
a35EGqmfZ39kIj3mYdbUf/3JyJ9/FOfq1ctffxqWqZuUGuCwoBbYRxgz0f796QpBcFir/xU04BuD
GpF2bdR5fd1oMwgQpC9R5vnApvklXLeWsdStiVUBSPqrJh4AwxWCvyB0jvB59r1VZud9rN8F8QaI
lUUsV1gdpe0SqWY02bMxSBem5JWDXKphB0MZLs4qg3HYfCoDR7wPkAhzWWZEMY1miMakEAgBM5E8
+LH3sU4al2kyI7jH15AnRvbsdKBZ2u/06dBHTTXPMemBkenv1qQS30Cmny5pS7BipymrkI9ktmcT
2VcaywGgpkDs3196Q/v50jNmMNxZlCIGzYzPlx70eLnS1ZxdN104LBEE9pE1pY5uaijlQxUjaDIt
J7oROOjSNKqjtGDAPAGqTZAm9murKvOUdRqYH8bpyESzofcCYsXKmtI6eEjCSptFetztOCQxN2UB
nowBsam7EaTPuLzsZTIF/zRyvCdT4kFpxE+GrXzM1Go4iCDS14ahYc4FpIH/w31p6V8vjkHg9cXV
MZAawiijny9OZ8alidT57Pq8SGcFBS4/N+4QochPUJRtT4Dq38rpMKwzZS6nPFmcrJCulZ2GAlrF
WmA9wQcsXEbTDKxpmJiCrIZYA6XNN01UOz6tEfFSvMoikt9TpYBkUNHBdMiNTc2PgZJXRyTazxGw
p9f5xKZfgtsWdAext5F1oAyLF00B/kfZKjtUYT+nEy8/vGZQra1CA7g9PXXgnIpWI8/A2u9lgDz2
Hjgz9C6unNoDijBorqFdT6+/2BrqsWbayoRyx5elvVSY0wS11lOjlJ8bWx/opA5ODyx/yVY1wteq
s9KbZjrAU1hUNAIBGAppyFq7BfRwnVpFdqMJtZor6pi7slX27rrk3DsHee/h7G80Co24mtHEH8jl
24ZPs7LazGVDqZHgH+4Iw/p0R1BCTBX/KBSzOWDIXJ8epw8zFWYWbQCVjH9N8YqCfBzp950KemWJ
MwzLO9WqtSe5CDOUtt/61Ov3SmBhiaZUkIKM4p2UgD2rxErx2LM8rDytrKIo7GZSewuRBAjtnTKC
uExcbmQn2SCL/7HuPJhPYm9R1yaybAbdTJa8G9UNMUx1I8+MPtZLOwsHZFshUESWhhmtLs0/2Zwr
jEos/mHu+TztTxcTBFDMIMy0NBDRWezzxYyDiqhJSrwr3tcDQrGpZavALxy1ULGQ9J2qbptY2UNO
qCvXutKiqgKg9DqjA8MtiGcRRixMYI/bYlkjzjDNs9U0u344AGS0awXE22Agq6HxAaeTGsCd5o+Z
U8Uq6F01kp5UKw5t6WyRDSRV3hsQnQnhJQCtu2KIzImKAlw2npWcGPJcfn9VLP7TLaYbnFCuaqDc
JYb+5apgRWX4WZOwKwK53J0+CWaA2iRGCtukcis5UX0WRbO+OIVsTGYfqJdzCBpIumRZB/48AGNN
UMlLamWPD8iD61kzq6tIARd3WjsyFTCnoOeAFLK/oVPGYOQvuCj4/cWqZshO4wTSjd3kGiq8CKQY
oeIvZVFMdZ0JhFIw6D/VSbticjWdjSc7WTfUJpbahvJQTfTeNvdH4xrTMHRFND8CUxcrV7IlLKGx
5VWQ4ZKtH6wto64hkGtY20Bo0y0wPOJ2KuaRVo/LjCJRZaonec8wR8CpCNYU7PhB2G8iGZ+adltb
/bU2AUgKAJERusVOaSpNbd0ABaWkgVsOEmGBn4HeuVO9FcS9i71oQtDMj423MVP+LclEcyWrcry6
ZgliGHNZlA1qAggVUZ9+f49o9KdHx4LehqVCXMCiBnbhU/uHeWiwCF53g15eBYE6eZ2z+6iuwues
Q9Kh1zNyROQnRHoeEoDBrxc8F2DEQHzfeygQVppDNxUsGZyFN597WlVLsIEZtlaqhMC4gouFdVEF
nxToamXRDEc3KMR43QYcrCJ+Ng/BBHpf5Eq+A00sUk2nInYYzdLkE8vNVEwrkI+WJu2Xsgig0fuQ
sggpZDdEqplr6rjLJSIo9LTaDUfWfIBeAy2OlVFVnYFDcFSNq8QA1O0MvaYpiCSgBKaeoddQm8sP
nk4/QK8Lv69d0aXi/BHycwYAc5D3rcX8QdO4ODHN8g9xC/xrDxDPgy40KIUTkm6RocBvVL9ceUGh
PoBVpJljTvUW0iyKwH9eINbVNSbynVrsIGQ9M5qny7C6P8IDPHWXwxYi9+GKL7a1MEbkjUK6cSjb
4Aac6wbyc+Ctq3i9GmpEBAAr4A7YL8IXLJ8yOx1L7zZuR23mKX1yyJAbuhR5q63kSLRBBPAyUkdS
/8oqeoCToZPVer2jQTQOzmlgk83pIOtp1QxuTXXhqGx8r5MN0q5HL50Q/TyGGS4gYlUfTB8elMwQ
6SMI4NdSGbKJmg3tR+sBSYzMifgQAD8B+VTeVOqyD+GwVzVdxzcw00czrNe1l90CzBAfCKbD04CN
ETQvIHBN8/YGcS4fcnZ+fpOnYw2ZgKJdyCIrE7GqWySOyyJEmPVjXZN5JPT8BA+7OstJwq+0Mk8O
pOQLdej5lazqQ6+ZeZo3zvWpTjPKGsodZ3OvS7K9VmQr6ayFaBDYDRO2kg6jQEbIprqm58iNbgkA
4VgsmaBue1Ay9RRWFE69vF7pXlW+tVr8pEejCcxr7TnYphvHUtXrhZHUCvKBRtA1AMU5L0KRX/1q
nCRe9WlRLuCwaN2yhSReFhZXxYRGQRokVJInIEqm5BBtrJMMjxTq5IFCOEDashGzlBmWiMn3wzcz
z2fjkA+3UQyAhlkyFbEW7NixujUA0MjxIp3IDWlSzAAs6tdd1VSIwHVtF+/qKC+dWiXWCfykwUI3
ixCKM/mwjTV455GSyK+ZhkABywPzGZgqN0l9480X1qZtEJGR3ZEOYJ0MPwgXSGga57+fCfWvb0us
GgyiE7wYmKqqmFM+T4RwQ5WN1istBONVuFg7D+ElCRkA3dTRCoS6BFUYPCKyroV2VNC0N2PDSgje
gCWf8UI9RW2G9UBXpt9z3JVILjPuLxbI4fcRqPbCJZ8oViTPigDJKvY/reVKUhXhg/xInkHCEcK4
jl/X6XkdoSP72BHGEO9F0GhH2UAQATn+/jKoX9el02WgBOuG6T/G5A77w/uA9z3yvE0i9u857dya
kKR45AmUj0HiBTeAro3gy7w89Imvz4xeL79OBrJHkSDJXz79QQE+O0TKIuf3X9lQv6xzuGqqpom/
nInJw/hp5wmkqQqhwTDanxf0o8crMKH74SN8wsnklAfbTrwoLY8s/q6W7/hKRSrVz9U+eBvP1UQX
4SOkNi7WddTwGQ3LDBxNrnRzptwKbzUKLpc8cYegBnEwQh6zLFaDK8Uv388ghGDMOgGYR+arxmyY
zi52GSTy/mE7LvcPF08IxTsd22ADGwudWQZB+fPt3A1jH1YjjZeDB6gXdXSIsrQjpLY5FppwIPGr
buwgqDsBTjoRH5H0Vt1dLDzFGBEf0nq78z2oNmqAMoR9DymnAATTCd45QIHmwTUlabnuplZZlAcf
geCB9f42MAi0qn70zzoaAyesqs+k2/z+HtAm78Lnn4uH1+RgCTE0zoHJ+vxzAbVIB0Sy/OUZw6UX
ztkjA9++tdP8DIFLcKhU0yEe/Ro84KhvhwyYNhBU2zEDi6MvWhDzEQ63ta/piwFczgH2C4Dufihf
2iUmzKzOd/N/f/Jh1dKn9T0vhir0g+ZL8d+L13z/lL7W/zv1+mH1uc+/8brCv9+a7MLvFV74b81X
q0/j4tPfv93sqXn6VHAzrECHk3ithqvXWiTN3764yfL/t/GPVzkKkIyvf/359JKGGbLW4SP43vz5
3jT57jQdKj4f/ujTJ7w3T9firz/3r90fy6cU3Khh9fqLnq9PdfPXnwon/8L8bWIWQN4c3Czd67la
+xelJtMtiqAcw4yB5wFMlk0AryH9l06YSi2L6yqWwDrmF0DnZJP2L2YBDWVhi65SUyP6n39fgXdv
5PlP92vvJP3sBcIzyDlGwi0KngVMWF+9k4aCh6I0+bi0/HoRh2ynp4Frhq5yW26xuWbOCLpgvvY0
F1BscdM8Gd/9m+YOedZZNgMDuDfM+9Hhyn1TbIS3UJmtZshvdSjEX8jSimYQlQD7XnAbN3D7rQrv
KlmkM4QssIyAX8ZVI6SmzoJb9aXcWDO+skCV/g/zjvplP3H+jRbinZTqHP/74teoPLzFtdQcl2Tk
d0JVryB2tChN/Rh1xndRiTdFgQZzEYcPYAi9+nBD/ML9C3/v12kAV9jAXwpRHjjc6FevSp56PdSb
9HFp3kL7k7zlV9UB703y2MzTtwA+KSSlvfFr4yr3ZsYmgCf+WpmbO+saSnPjoSxcyFlUO3VbrrWn
dD+uphzVWb0Hr3B3EoWDvcR+eDING4nI9JpHizGa5cv+e34XbPUjWRQmmBkZcxVrvItfY9BlHgF6
nHUQlgDfGfrsgKIFeQbC6bZ4LG/T27ZGXvqKQkmPu2D9AWpCLcBwacOZ70d2vU233Zy89HYLiCnH
O3eW8ZkS2+asui4RLHPUTb0w1/osfQRehNjB9+gGP2fe32dv40K5GkHytPOWSIaNNbt98s1ltxWH
yCXmPHodlnghY0UH/SQ7Luw3bYNM6cby7UhZAbVZPyNiKqBMNUufa26DBFtZVY/IFYLoQ3ULxTbo
imiai7xs/ybPbesWOJIkOg1HcFv7O585lXmTn+JXZA/0qa3s8hvwK0Of3c7u0+4GjpM8AlzNxovk
W/bE5l3sIDmYvkWlw4F9B1ZiHfsu6Nl9f9macxBv+XBVIOTN7Rgbm+FbC4ZoRHmQup2obkZOBoHq
kM1P1WO3Yc/50QN2ba9dd1iqgEE6X4a+EyAj9CpcKPt03e19yOks/ePEYusMMwaScN0pnpJ1OYEB
7OCUz/S3yPXnmpiDho2kdvfcRG7czoPYjtiMOt43bC6L/IjNb7BD5jRoMoFIwH7FRVx/My6MeeAC
FGtFLtK+6AOUcHaFZrPd+A1bMTASHjwneQSIDcqruLR1MVPAB67aKcQJwAG84EgwsgGLHzbmvRXZ
GZYN+Qz+y1PS2/1eC23jQB601qVXPtKW7ACUo6GTa3AvONZNiysBkaHG4YDzg0dxGT2JVeWkB+0K
q1vz1n9mewECAMUO771b8zSGNm7twoFChQDWZ8X26aFbEUj16lt+Akm6krjFMnue+CecaFkuk28W
4Fe2BSCpE+2so3U3lnYuEPd0erdxUjwddvLa7iH2KTZadBNBBPKQr9ihhk4vBeEdAGBIC1p3cFvj
j2bUM9Hamt1BUN5tntgynIFpTnUt0Lu4UCbP59aJ4g1tg+oc68nUpt1KdYEtZ98B1pt+IJtnLof4
iO2PuJC22i2i3bD0iiWEj6AauQdWV6yCHWABWIAFt3ozG+BMbV0PqV4MmWauT2z1BU54N1nqDxBO
TxaaPSz7Ywzps8UQOHQV3TaPw2w5LANE6h2wx2a+4x8mxjkEvm+8p/pNqddQhtJ2bbsa7ot174I3
ywLPqd33trIYKqSK2T02+06t2eZBF7fWqd01D8E6YjZ/GK7IPZlB0diwyZV6qLp/mJynKMOnRZKJ
wBhWhhwbHLzm6JctjpaMJu2QVr+s/WaWge1bS/k99s//4Nv+aRKePoZaGrcIXnba1y1EVSmDIJ4K
Pme1u5k+whr61eD3ryOoNOwhbRwylnjF/y7yp2k/v11NFb5VkyKyyE2olUzbhA87Fx2LbQalz3qp
Kimyp0PPpX0WLQGAr8CBDHZ9ldZ2YiVzr7iLfMuYqeZTrnfZzGM1BH8VtjKK4Sb3vHY5ImFyBsWg
/8fceTW3ra1p+hfhFHK4HCRmilSWb1CWZSPnjF/fDyHP1t7u031q7qbKhQIWAJoiwbW+8IbF7zVC
x1iBeQgTeQqFBpRJ04LTnjUnFmPVMxGb8xEkqXykSkc7rdtzNzFlkJ67Fj0XEf7rXbGQHanjDMcu
Mfap7gc12oVy1WuOftP6HUTMobOiFDxc1u7hkQQ+Tzmy1/MWHQQbJYGnTjP6hxCd0pOVFYc6qQYk
TQ3Ul9QQbcuuPcJBR0YvZCELxOrNGkrK2ndZCKYs0370IaIiRY/9oi7UNmp2MA/8Ero8mREG1eKy
M/pi8fWUCpRaNBtBD6jRNgDCLQHtiJsNFSnWJS74E/jaO6YD0y4soHuNhDgKSYADDe1FrhrBbayl
ApcR/+qbLj3LY4MuTCk+pLiqn+KhVoEz6wMTlYwhIz4JKQAyzEiuehYj2jvn/hTXka1qBZYMpflL
foykgDkVx10UCACVh1lXulooKTaa+OpGrXPTn8TCF2RMjJVENE5da5wSdQWnjSx8hno3N8q80QX1
fbQmtGk6T83k3A56I9sOA6KkYqe1u7SVvGlMLkop/LBk3lmhLfjbfA95v3Zp5h9NqQZbrULca1rk
u2ToTpGg5TCrdc3Hluu5j7XFU3MWigAxCZA+DZVhYrQG8uOi6w/aEj6IVeMkqXQWzWgrzNpFmj7q
SbtfKkHZqOH8MunVczVl36O7Hq9pr53a+ykqHpIgfJTj9iMxITCAU3xe0H9ztPbltq+OnoRCiYdC
f+JrueKG0yKBfhP4E1N1i33YWFi9B/6ckpmK2LJM7TJPEsVpEkpjFd5h8nISBBHsGVBw8IL7Minx
FM9o4TfAZpJhRNshFYHm9eNzUUGXNsfSmarQ9AWo+jzqopA9TpX8QW8A+FWBXI2FPTD5tYB2iK2H
fcNCoV9EA2TvzMqA2ADfwByERBFIXS4niQJaVYWYTz9UqEV3VXSDbrtVn7nqHG0K3HNu35mIMv6U
/bSy0Efw1qGJCVzY8G5sls6st+pFryhsapY9UGArqDlVae2aEIQ0KbDHybCTZoeirAPzwgmkb9og
OEYj2imBV6H9BNCxTA8LHBtlGp7MdjwixoI8A5y5KnaMdLHbZbZbQrRhivVDbjT6QQlDdQND826O
NORuQTHLHmwXFo2mV46B0JtoRxrnBfBtOY87wMo4g2FQ4c6FVO9kvZi3Sd5vW1RBKrj0U38oaowi
yjDAWz7EMjpNGqcE5bkP20XC2dMS7UoxW9cc5HA7D8Ne6lv05oIpcKqqAOgvxvu5jH2jFeT9utFJ
39GpbIjZZLyeN1SYLkE3FE4haK2bSC3YQjSdvDES08Okjune0L/TECZoXYdidPUGCLllnGeHdUSL
rPRzb5B/8ItAvVUrNMcIJdEB8DZ4UAEym1o80ycG0MGeBsrPOpQFX5bpg1xiuEe2eAfzecQCxSEE
qLam257Kq5Xb8QYNNULG4E1+WrbyW1J5rducstN0kr5nqd0e2tTRLde6LMh2tE76Nj/w26+PaMFN
v5oN3T4ihKNyNt/s8grASnwTJqKl6Ht7VP3p1IOxO5fvqLpcRCQxMlt+5TvSX81D+xBtVVx3bQPj
adRGqw3dDmb6XMJEmQ/KETt3VBHLdIyzeLFSaOYOUpN4uBLOIn2NVJBp7KQrakHoqKh28ya1zmwc
JeYE1TUIEBEfsLV382J+mLv6Zzy8RYubJi4CiGrPjcOvWvG05xv8zilmDNYg9BD1OGnnZmdrg87h
I4F8eMHj8dnYGBvxLt5Q7UKALygINJRf2bcl2RQONdRvyWIbm7r1SplIG196wmbEA1wA/zCiSFX8
4QAdqAzxGmcCvcHZzsgLNCB0pcOYeqHsz+N2Mn2F6Gr0lPYgqTsMpjDsarqDBWH91CDviS+3CH6f
dqJd1V482TRRic8Fb9QvGjUn/rwrtmp4znqjh+IeSivGyITAeoK7iDPVLtaBEAzDl6zbgNklOD2b
vHOFIBRx2eZVrjaK5BejU86OCZdDc3BYwBRub6LasTdPBX8eAmOBrZm+CcfAHV/5jFN+X/Omg6Kj
bGU+D/049b4MlQXhgcFDoLqjnuXF15JPi+jypxY4SnNo3iE48PXUNiZwYgqt387uLH0Pd4EsRC/u
R6TXrDfhzBRmnTVtr78JyB5ueSxyYcdHDJchB/t7Vj/w2xGxjsRQq9o3A9pCkrMQM5qPxhkNpTah
rH7QPzQPydDn4I78qX1rcrL2+w5pL5f/O/xG6PuKyPBu+CAnKwDq/lT8+Iyzxfe+dETsRF7Gp3hy
Yt2xzvxsUq8rt4iHAbYunyq/eYhItZD3eOMXoLznJGuJO0hOjzIKsiQ84E81Vomudk6fNELVxZWl
g554VuUFbvMyQKQYtxXvf8/7FXv8dm5pHCGU4E2dbYj2YwOdvLbhVtVPUmRjCsqfyUsPw6WUXkvU
amFqmyAX3Dj1ktThQzRIJM80PLSjVHvGIdjTQO1N8hq+KZ/XqFOXL6gAn/Pcp89Y1+UoQqebrD8I
7yqaHfehtO0XR7M2NYHY2bpD5lCEbwskajcc05vors+Tq8JRsutNc+hTH7bgPj0loUtkk33MlpO8
itYxOwbQ6RDADOg82WKxK9/hsgRkc3ZEbBLaxivP1YyYUmwDyW4w/NnKzBmQ7Dx1Czy0PUbbYoIb
6qav2abTHYIBEjBouM8x9vR3AOhz+B8u2Ez4GgJWh7ItmM6IkBM5g+6hok5CXrgL4Mrbw87UvHjZ
t0YgcXEmzYmuZOTFPk0fBzRubOvRtJz+pbx5mG1MR9khUfYq+fJGf8o2FHPectFeWD522Sn2laeC
uoJnHA+l5MGGzL3pUot2fcmu5DNvnZ/sEARTT6jPG6FbAR5yjI8IibhtflZ53eFV3Zjf+BuuZLpm
sY32A5JPdogy+zHL3cWzdnSCcPuTnLlxEEIqSl88B/ddbXdYqNikgKNLWt7d4zH2Vh+0h56DV/Nq
lfa3aNceAgophAlX3Jkx/cUHchoektk3NwuT/s7yrXfZy3HltLsLAE3piNXWOTw3PxbFng2yqzR2
rDtBQXbTU5+q997VTsyw6qNyjp/watqq8j4EzTV7wYyiko0gRZYeq25XiRf9qp7wZXyGh0aASamy
CF0IHYm2bT5IDSIKKs1OejXa/XJHSndmhaEUQo4Yv3eW3cm2FXqgwBHeMfAYUZ08d6tgz+eeu+pr
TdPMrlSveZUUT1F4DMyzdsOZ+gaiWcE2ErYQcPmegsjnbynTqzgdS3UnY56K4wwVhd4HkKnaY0mw
cCSrlD7a+p2owqrdsjuq1+hRsHFUlXzzKm8svEXdOrNLnT6cA89NjZ3YQwyw2UWyq/T2dIy3MRGB
da7PgIZE9VzrjsSv8tfQuMqOxw7O4I/8vE5zqhfu829UV3Aplr7l4ZawyPLmC9JN+/QaxntFeo8E
JzGv4XiKv40EXtlhQdwDUc7uYFY9Ee+Jyb+nkA5ycnzsaW2Fwi8bkVTT8MoE11bXmmdSsMd0PzwA
CPwhvQiWS0YwnrI3KhDKq3RHAWRQbOku2y1+fZUwIiWeu4bfWJeYDBTluzX4/Wm4K+/j1tZ+dD4E
4PxFFB3TcnXcUPkAYKSylDE/hqSCIYKxXvY0VU+hSRTupNrGYm0pfRYVidnuLfmGn0J6h6rpfJ1e
g+BBiKmGOd1O4YlNwMc3LurtMCC/haGNEUkhedV7/VR+K/EQf67i++RiVgdL22pbbCIIPAU//o5Z
GDIDQ+w2AOb3yd2ibBcWihdpW/nqBscRgNMURLZ0pHakp4g+pW7UbGrZ73+amouaENNmWNtiYvdv
5oO4nHH83hpe8Nb/RAKtIgp4HErEpUCOufxQwrPo5U+G6ASX8qo64X11zBcn/a5jnPJL8ftvFfWN
X/M+/y4ruBc6LUndwsc+HMaRR9rOHljz4qvlzJcBU5R41+1jb/4GCLB+YlYH6lfwqtTGzumheRiq
PauIsjWfdcqUuW3dUVD6rvjiTw4wTxzD3USdmRLrtAkSO6m9THKCR5nq5UG7ryiWRCDCrzkUDKJY
L/+pGegTXxfrkEKfQ9beV4wzsnHDZdBB7JAniN9Uyi2Z+j4sIsmJaKvh66IDDExZoDBSaLHLooJF
YjuqzHQjvuF942aEQDUEzlj0jGpk0Q0oq0myrZ5mEvTXonCCU6P8apsfTeQ2F/6mmTUK5Ytd+JMY
prhrCBKuCsaTNGmJEvZG5zWNZ6VO9Zb0xLi2+jPgayz2Wkr6YfdPY2rzHEePw3H4MH6M3wLdTkNn
ea9/kjVarVs2TvCr1f2JhWYkZ95TS9ZewglvPlYhR9oY++U0u/kxx+XElpCNs5FUIMxoKhyeNqXg
S4NbHTpgvWcE2kV7lnz1Q9wRIsabJnfCg3qqtxT8mF5qLzxnb0D1N+gKte995aGbFD3WB3xF0OBi
pbgzN/XZNA/iZvo5/DTPPJVC6OSPyyk6ISL6CJX/hF+x+m7t4ufmOPAUAN59nrB3L35JywXt1iJz
SL1miFo4fWBQ8MMwNxVtCotUxg5NHnQBzEWcK85ghrKjTrN4WGSVz3mqtXC/kMVGmiEexjCT0O2/
nZDE7gR3RNiI7dx4XXYjY9zOrpv1unVvvc0YQybyNG2ZlHvpYE2xBBTxdnVpLNU+mC9Z2G3xeIuu
rYguozYprmKKdhwxz3R1q7r4tcgwa/m8KiWcNnmlS3jl5sTyJuj65C7EI5MErR2cvMIjQTPSa2xF
mO6avDcYA66g5qI/CKwgiyFadlDQ8+3SKrUxIcqpH8lMHnoJuikhooJe5gez6LWG2dhpI1KMwtHT
lgKs6wC9YHylR17dt+ODlCNylReZX8tU2EWLgLujseXWQTKRCTcPbauYOHeY3+VIZeESIP7iZ21k
TeiGDbwe2TIaCN4NRXM5yH0lnqLnOPa1+iZKlhiSH6MQ5QwgTfxag9BVFyyFZV129zXRkalErmUl
pt1MIcnapJKutSP6DqzrVbpQSDHHQ5RkVwTDF2cQpeAUtcqbroJNWpgfkj6NdsVMJfPmrVSV4x6I
x8FgcQoiUKgw8CVEeYgfiZDHMrhmcfBNVTBE7eSCYv1E+pww/7WL5mepjzQ4altGuUvDA/n1pavE
zJXVhZK4nKfeHOdkIjNBRd6pu3C0niLI/04S9340mPvWCI9BNb3qaSHv4PnRJ+v0S5B8z/qm2QeW
9BMCB2nZYE7eMCfJBowG66+AZoCavakmyUoAu8dZzApJgqVrPCGY7pfwmheF9pr3r62AyMYkdm9F
v1BeHt04CR5r7ZeEjzG94+x5iDLW1TqdqKlZv+rCOEjt1KB6ElA5KXgP+Sx59aR6o2wKpL7Li9CZ
w7ablBsDN/qFCCtlJLIhM8xcBHOjbUAtr+4X/JpUc9vjBIRmsEntWx/pMITjy3z7z2SZ7FSaHdkK
cirQmYYxl+XpUeerkiU4cSKLdhvJW7GiPB0r1mZJVRr0RdTZjXzol5exFl6GIjrrrKGDpVBtHMoX
pE7Hz3vzRPuFe0sqVUzWI/k79bTYAFk2ZSa+OrhMNLP42InqazGl2772dPTdkBERa1YdTIqemZUj
hDhD3oHxQwral1Ib9xFUMbcqCFGVsntChDFj8cHQxhit92ZypTh4V3VC43joD0ZJwFzldBDgu1rq
m5VJr01PxTFVaWBB/nNSQIgI3iK+SMogR7RQkjo2vDjLNlKDc8Z9pNFUKmcyujSqN6UUk8y0Inpk
xhXWFqIQI2mT0RBPi29pNb4nEysN4FOch6kH5d0O18J9IwPmtRJk0tTkqdbLzE4UphTY14YHuKp0
4U57Xa7MXj3LIBrRH7KtItb3g8QCYISPPbIjG0PZDOSlSQcTTxLE68Qy1bbo8gnxYxAl3zVVKqg+
oYGHB+FOzhAkV1qA3hnoaEcZqFsIoVLs2pqKXkwHkSnSU+YaucCgh01Cvy3sqzvTKq5QDJ+kGjuc
wZhNe24he0rdvTWCg8Xl7ylXMSqIZZ1Mxph1W25pWwQdWp0l7WTRwB9lpgSL5UwllVeFj5anUy62
jUpIqzUqrlRp/5LgQOQEGb0Y5vD8aNXPikmKJhXJm9GhFKcmcA3BWTtJaD5ig3lc9BZUnZpiyy1u
ypJcehoiGY0MYXYTmDp3FX1AQSwHX7eQHc8Qg0gRqbHVdHpITGg2YGQxBSZzRfX4aepZkQa+K0R2
G3ueusVR0xovtm6DD+fPSIfDMPQATpPEaWc1Qes1wQF6prEmqtO+HfZmK3+LJgLZqnsT9UMogdgV
g21l4MZrdu1Pa6Jxj5eM2NYE+MWpxJ71pr9zcu5LU4P4WT+IFmZCVYN3lk6nrRPHXd40H1W2t2Yo
o2HOclr0AvygJbGFNqPYZGRv2Ii3Kd3fRkPmEjwm5dGMgIcUZ377rs/WDFeewL6NaqcYqJMqgnzs
eqoijXDLVc3xPjaxiUyT+Co2CD5lWr7FkuUO0/feWUrrIWyS3M/6mYU1Be3eLjskDvZB0oiHshFK
JxGz+2no3oYqAdmeL4QnckiyTEyUFwPutsL3CQ7KHCl34VAcgE7cjZMV8m30rb0kpJJISJsCSgtZ
G+nArTnUc7nZBtiIRTeCYhGGLXFUZrillT+V08hQRVmtGYdDFoVPojG5bTlgKqBJm3rMMlqrI9Xf
Qd60zGboYKeUO1CIlhb5Gby2vonVtLeXDD5QsXxftPgghYuwS0TpmqM+RsG5ehqnjCRa7x4mhQou
Ho3XnucU9z8meNnaKGqbuvC3yZvotYYqadVgaJs2qPy0VhA6qbaKImziikKfkllQNaRih0jZYTDj
B4G//zmmeJ6W6SsqlRErcUS0yEImFUpKt21E2wTAp2gJpS0rOSXkRGGeatTYjyoSe2TcSTADnWVf
6MtdkpB3LHEBDxE2Hs6Kw106lfshMVEtHXHaCmXLjZZR8hX6OjA8SIBjmdRQn7+rqZWgP5RnTlml
u0WUtnlp7tSkwzJKkAQ76lMMrkvd1RFrwfB7dkdMLHAsaZ1W5PvXb8hWVP9s+A26EyTCZVa7fKdV
2JU1ZkHKnpd+jWLZJhnlX2M9UMZFVh6zOQFYnImNRT0jul6jVtvKUUxnN/KQj9rOZvfQ5iZ1zQ4k
fm+icIPdotFo1zFnya2WfhdP1hnJydKJA+NYoYjuViGLDU2rLIsf6hleUd1qL/IEaVdM87c0EJ/G
Jpo3cK5o1FkvhhhS6BvgK4ELxOe8zXdDqL+qqDvgBYegk6SkNGkKw5ZUw+frHv1Skl879J1tXacm
YN5q1pqc3S+CcIiq5aFJ6UAwsWsIwlb8jHN1fDSLEiVyU/roc0hXatJuqONXdqRWtT8E3X3Y7srM
eNflWHTbQt+H+fwrKUP0iPUBwi+fED5kXj9RX5MEIrYYOTlHb2cHiQ/wD/UPo65Z2XQeiQiXT7eb
Wt1NfSlPa0ceCgkhKukpEPvwOPQkCiroiDLoByfD7i3Nkx7/O1pflgkqCBFOqqFAIBY/zgLLneho
zCN1jbAzUFknMmBiOxniNNu9dQ2CtgQ8uSybuBjuBsUXTEDscoR63NIU6h6PRHW/7v1xCDRw3kXg
GMM6fY/pDHmSUmv70Yz+vlnHzGa2vFgMv63CmOumxiL8NmFJXg6c2Q8k+U1EKWHf6sUPrcRg20ot
2R1EQbTFOuz2WjRQ4YtCklKJRDYxFYzMBsEDVEVNMyNzC6tuP4RhuVOpOmlZfyviZr83/VxdhVwx
/MUS9H2bzE1hyzc9XjlS9M9NUYA/6d6+NH5X0d4YeIG6aPXuZvW6z24b7Cp5O3WPmLIm3ucwpyUH
2+iLGIzyZuhverp1qn4Snn7D8P4BLfsL/vcnSBDwH//+RPb9AzD4P+L//nHV/4Q2/P8QJAiLCbzZ
X7iA/4YR/D8ZagRQYD4RhzdY4ecdv7GBkmz9yzJkUGkw1mBj3kCAn/hAyZD/pcIbFmnsypZs6cCi
f8MDDelfMGS4nEgacPiKmvgND9Q4Bd+Vs+ADVQzD1P8XeKBi/BM7d3s/kiwRxOnMqyoOlX/gM0xj
mNEyFFWAEt2vZppB0LKSnaGcgSVosGCJgYlgoph8EDUQ52Pre22SNtlJhjFsSoTHp2icrmE0LF7f
51RXNa18aJoBYZUYARQzqx7WTdh3mtNnuQanfK4eQvgbp14zL4Yh4U/fDVTx21QkJLjdgW/BvO/V
iaV9CTPHrLKKbHIIT7dCJrHt6WtjoIhxMqMumuwZ6p3TAoV3v06ve+s1694wGMIRDZiv4UIOnuEw
976K64tLgCO9ZoZ0Bh7Q/5TS6TBLff82N7gWDpOmn7F5y/apqOSbUOtiuLVUqWtUsjyUaXS7EMsG
O4ygPqkdMKCgDJ6+htbxdfM1VpuZR+xs8ZvmJiHW2+PYXwWlpEuQ1dVEY5YNodl0WA950rKt1eT/
bZzGdU1WW4FgWq9eN5/H5ZRybn2h2Bx3iKH3W2O9Hvjp7a6imHYIopPRNDQOgPe21FvD0FFnmgh5
hhcFQR4OelE65AfM7HHD+3M3oBt9UCsh25EVkCysVEX9L0LjMpbpbJttmxxuZ9cTuKaFm0LrTF9M
boFk2tRv8RLADBqGcK9aoflapZT6LJAlQRVuplJyDKufztGUz3DcjOpNktDOLQj+DyZ587Mkl/Cz
KwzcaXFvDaUJ/fWyMRavJVSbezwux7/dXocDdQklvCHUe81w0ZeN96ZZXz4PA2T+zoQDNQhWfWC1
FXFHVM07Xcftd4BdwxNRC9SSbyaRN093hJksWnfSAeaGevgaR/Ig2BtyeF2H1k1/83ZXM1qGcT7+
fo3IChe6SVPut0UCZvK2GZDROC75kHnCxPP1x4n1kq8xoE4oYEdt6VVGYhxahfwOpa2X9ahf1K6x
190/jyMh4xRQbLy4spy6aK8q7teVRYPBi6sNWHV9DYLh9tAFTO3hRihcNyJpTmMIxjlfWYWV1B0a
7GHr3Eo+Bqk9z6BLvitVLNnI0IRPcwtsJC7xGpIrlCb0ScoPSEdVSDpTFNNKq0fMpBLGp6jrgwa/
41w4kyWjhI+613Ya5vjyucmK9Fhk0v5vQ7eTgllrDq7Wlvd1AtPW+PIhT1P0+97bhXnSYqRe0FlJ
ZHRQ647ecSKBZ+QPul83qsz33OvI83+NxcFytBJBOeX91N03KtZloil83hTECfhISmlgcGUVWaCl
OKb5Zj3ABjcGXnUb/9yN5lY9zlZl3gAMv8+Mt9OJLESDrUa0rGZFAlHYitHZnEP6brV6SnrmvT6r
o3N3GwedxHhgUoNA341m2nodPuG/z2M8/qHk0n4ekIAROlW8b5tsvgfZe9v/3Iz0vcN2pk1bp9Ln
2GIwO6ZBc4TOK6E5gwJAZ6SvXzd1UaM5f7xo8PkCZTjc1YCmPjVpzKyjeCz3qOj9X+mZVVM7Gal+
hyJj2U3/epWu+evar3FtLlofjffBUfhN7/OFLHtRhwChWhltw0nLf5ilKwjZ8i5CkHIFYtSTOWdc
oP1eFf7zBehklJUW/gcIpCT+ucha8KxkCVyihBqDIv+5yJatLpUddcWfumX0W7x5RUxpG+kIrRw3
DyPT9E2dd0+CLN0wqmpFnhkv5aa6fea9KbjzJGt3Yc8XhR1IuRNnGsjN7eQ6FsEesimBRftljG9t
yWSXq01q7ookeYcSGDmC2GyqJfyeUup7zIZ6ulZozKxH6waIQab3OR0ezo9VfBSjJb500Sg8ah1g
FUrBPaw5TlZYMzgFSi679VCEldTqpQXw1yzusgwEm7JArqsyMUEatL6EESpvoINe07SXnko9Vvwi
Tg0fC/djHmG+XI2JeIkT1dg0mRLvA4RvTmpO40oPMDqQCkpNUTulmzmLERBHN3wvjyAMomFQ74We
jWFKg82sFezmKbkdDhlKoSC8b0frZWab1W5W8V/PraHef16266UY2gJZ8aU0W3Uz6YmwsXCzfKI1
cKc34fAeUMi0ebqWy1I3y6G3wgBY11S+B+fRkHpPymnJLllF+NOl+vlvQeS/4RXI8j9ZcSqPgmFJ
uHRo+J4o0KX/iMyMRJ7yElm3j9GgjYBtRHo/hNJC7QvtIAr9Tn0zb166+qKbQBjnoO08hTbCo1jl
WEgVfQiPKpkOSp3xBCxqcGA+EQ7EonQMEAdwsVgIDl8n1r11bL1uPfxj7OveP078u4u/xogwAR5M
xi6LEV+tYlU7VWoq7CBVBJsU5bVLLtSYCauC+joDObUUFIHR37CrVgl/9FGOaJIdKtoRfRwFY5NW
gecpAl9YjyNChBz0FKOfu+uoDrxyQyHg+Hn57cZ1HEepCT2xPkMCWgdULos4NgV5dWclSga8VbHg
nHZ3KyU4FooNhjvVLrf03JEop5wzuV+8MYFC0Q45h12+wN6/7U5ZfZdUerpfr1uH5kAvPS1PWOYQ
VWRp0N6nGhXjTuG3tpQQcag3KR5CSDS7UzZi1dGnKYkK1rKmMgjp1VSR/kljo3bWsfU6hGuEbW6C
91kP181o1sK+T+bXryF1GvKTsSg7hY8cM+JR3vK/JDcqjPKUNpWTTzqIwttGVerRCzJYIMUtdPg6
se6tY21M6+Lfnu4bAGKTHMHa+OsF171ODlvcU1vl+5KNzVG3wp9qNknnyey1Z4PKWKiE8aO0hOMD
VXLwoZpwX1ENOlY33qrURdK7bqjbIDTlF2PJNVorYbZDmEV8YHH5sV4gp9nPCkWeBwuO5E6doWQA
bBVemt7cqNUovVsBkgyKjLStnprVkdVncdcT2SYs0k24ICpIsZ/ySLCEp/Tm8TPrctm6WiTvRqRp
zoTG0UMddJe4jMQTkO/oQUL7dJsYAxD928l1g0rKZW4k8bQefV2BDym33+766zXWK+SiCD5fo0vo
xY4yJJea1laB4B/ekJ+7CQoIewGIdmH/bXe6ILaK62Gv0LrTeuEZBbLFJY3TtkpkCs+iQgdZNVkN
1rM6PQzBMIWHKC2Ee2QENtrtKpQJ688qwT+YhH9Xw5JvXKsvvD8cXhY6TbUo82g4Y5HX/hMRH0Tp
FAtpVvxMZQtQljxU9pgE7XuVIj+eNoCUUwyScqAhQzgcobbKT2ZfqvsuEY5RZmIrHyuT6AZVVvrr
6ob4ITWZOcr2VNZLy0+6cfaXFeyaFqP3v8+6t2z8j7evKGhSWLqGPIXJX/HPtz9neW0t+hR8oKN7
qq2ipPNckLaayisudv2uGEMT70lFfU3EFXdWk1CQMD9icrIDGK2+whimUF4q4A9vh0FffmRK21wU
UxCuhhY+fN5d4d2ndlG0WV+7tkqaxSc17nGb+RZPS0v5rmoPNIop8a27n8ed0R7WvVSrb4Je1Qyh
puwFr5yLAfWkMhnuIqt3Wi3SUT9HUjkA5Jma2oBh0JCahzgzjM9NMrUj6sG345FWhrtUMjiYXJid
dfVTg9DDec18VelN+ZNcTjurrJoHfkMf6wUNv24weYJ5vyyZsQvKJvVbyBBvmWY6amyl39s2wk1h
YorTlg5crSWKN5UpxRMH/e+H6kw1PFGEh9xQw1MixRHCjOytmwivSDB9Zu//cSLGQ2v/v3/9K2X3
n08v6puyIrLyoCACLf2fX7+EUo9oTYn+MSDwop+1GBz1oDenKRfv2jie7xWrYwMhkO6aHPna7XA9
kQkdzpv6/HlZ2I7BLgqp6+sQni00xhHV62TAPUIaXFOMrw5inz+v9tC//ZqrdKOFVPiHrDQSR0TG
8CbZh+7A7Y71wiUMwerrmEHdzDjXcTp6t1ddB4pQBVbBq65H6x2oCqSbXKLO+/UqEcQEJ6Gbs1mv
i9NyX4etr9wqp1LapSqAp9vubbPurZvPmqpO/G+vu32yuGKjaFvK+oX/H76FP3+EEqGyqFgW9FzZ
0KRb/e3vrBpzKk30drLxPZPkdvslEaSZKAnLQrtbZYIEZM/A/JUSEO0yObdW0e2+rl3HxUp+qlIC
+sEMak/SapQ2tMl4rIM8205ymwHC47CXNBmTFmSA18N2HII7JUiO69HYBsbj/Sw0+uPnWQWgTZSY
d+uJklIsFElKE7VJj0glUe87pXoNzdjcmUsGte12GGQt0GMzT45olVavPc6uSv6aKlFxzGATOutF
YjoMroWwxU4t4qfCLM5Lh+GGpFJJskIkMySlxERyHSxqc4OSZHBcj9rRbC6NhHVg0Vo0lOq8uZTG
QNXyvwg7r+W4cW0NPxGrGEHyVh3VWdnSDctpM+fMpz8f0bPdtvacmSoXilgA2XIHEljrD7/ymn+z
JJXv+++/jvlzcZDscRxT0yEWf7q3j0WGhl8jmm8N/HRK4znbiKp76BXsv2ZbRiPTvDXeO4L70qzF
1KmvchYZvmSHJQ3aElr2U+opycbqtHYXufHPqwqTlGeK4nb3a5ZVF/VD8d+Q6guTDQKUEfx1h1cE
AfaTl0wPsgfMzvWb8BX8f/uYTSCC5jm+4tWnyDJ/WvHln98M8ad2hwmfDUY3q3ZjTqCSq52/xL9R
v/QAXdcO7YFvU1U3a81s0zWF5eK+DLXkhar12TEj9WvmIFRFcik8xVMQcWtOqLzOA4VjviCa6D21
fh7tuhQXkHgowaJWzVNi9g30nSQgrxIlKAXN3cCmdhLNjco6bNMqUUzNOWmpRPwaGQH8HMdIeYj7
KrmXPTkoj/DM+/1cOXC76G+TOV++7u1UeeQNBQnObP6+o+S7L7LR39soLHF3nvuBke8oezsb2RNz
6DaPDGRwPcOVZ9yGkyiFvtrj8vwvjEBd/7Tr5hNyodAblm6zevvf1Dbgqzrpk9j4hpFBue5TlXLx
VLlrx528o6vgWLRQk+QUeVUHUtd1/EWXN8Bw9XBvJB2ABRzRH7QEfF3SuyZlV2LXpsvVOz8oxq32
KzbmSrpwyZNu5JR2FNlDX+ig0bKkWY/yxT2vAF6Xl90qMaEKFgH5ytg02M4OlVKwLYg5LK2mWKah
A8fE1oqDmxRWsvztsDHNYBtN3sVTZ2MNPK83Tp9YW36b4jCxv9hQ2Q7POTJG8CHa/iHiF7EcnCp+
9ruZReKR0lEK0DDaMCnvSRB8U6DAfVd05xDhGv9M2p50Fo4ikwl93PYQ6tC9KL7II5Sc4Ft50/0t
lDdht4sanjvuNIA1n08oSh9ALei1ze38udx5QEN9E+JTe8krp91OgrTS17GJnFVnCzgZaB5Ruu+d
HQkPZyePYnti7SsP6yl0r0HZVYB97Jr/WDGVF3jWEaX0zkQRBbpRcLRl46My7owKcmEVdhGmAt0a
QTFj0daddximxDvw3O72+Qi9ee7JuPArVB1/O4QcuHJ6fYKw8N85iDlO1VL2hS6+oXpXb7y8uQ/V
IngJ1BZWCRYwh3wynZPLdo2keK59a1N1lZPu+cIjJl+LzDPvizQaD4EHg7etxLhQFLN+ks0AT61v
HOchj5PmaURBeIkVa72Wgwbuwue+wmDZ8tDHNSsy4qMaQZeaJxuNm+30LPywDbs5TPO+VW5KZZNl
cPkH4dub3zavEaZ4+0Gl2jtPFtpPdWwCWMaxcxxJJGAxLoIPd6ZkxqPlnNquti42KL07NzfQvOly
E1tzJznouak8VVZ9IjPnvdT5jJGLdh4JipOCJoy/6kS/dGKSP7VbFmeDLJ115+TZvkcYbC9jQAKL
8zRpgIZC6uwFaYMqZhe2svqZGKGXPebiSBitCgsgLlYG+UaeJ0+RRxgFQGRN+N/crjU5nbdL+LGs
kgBf0D4y+mRlkh0F5IHHl9boPLmtpDtlaZfvLa+CNI7yyxmbX/3ftIP+lOTgyWEYuqqZrPoMU9N0
9dMic6i8tPF72/qKdOnKyMZ2r81NGBXtXnbRrffhBv0Kls4AVlgjB3GLydltjQ1unCuw+G59eRQM
MATVKe3vQ3jA+6KhvlWQGUMqIgaXz21PNh1s5ZO7kMdiQuroTs6Sfb9yVzZGLXt5joxfp7h28ZJq
rX8/QV+FiGVlm7ZgV7X95yesXE78sdwAW2q4ZL9IfulAHj89Ya0yIl2kiOKrYkbZwo7aaJOz6dlQ
OJreO6tZNXYZvOZsDfZNUCiLao47ERlDtcD8PJkU7+Jb5o++EON7rxYYkhZ1vbP0QX2LSvalczzw
2K51INrWsqvhiIfAWvmsRZlxMIMBGv982VIrTEByKgIdFjYMia6hU0FOcq07CFxkWWy/9QbYodkD
5VM8pZBWtPmHP8bOqveq6D6p8vYtVPMlGNPxIyo9+xrHXL59S4AVyPin+RnxrNSxWIFyu+qKfVg5
+VNqdf0MXDTXsquMTX6ua2WL/jA/glTVPdCW8LKjNi+eQJHANwRFNo6K9m875/9ZD/GstQUceT4v
S9f1T59WVYIN9i08c7qgdWFj5W9g69impKV96nMIEo3V9u9DG5gL4btib0WO9hJO6bqa41Y3JBun
1cONZaY4IwQOihC2DgFwbhyjqSkc/vdIxgJLNxa5be+iWUOO9Q57XZWfTTlrzSVo8sFX5ObSl2px
8LSxPxRsJF+a0ToHVTSdxWw8S2X+p1v4zVH2ghwMJiTgei+7aQuUs3JtKqbzmdS6hiWygTaVKk4N
Ee1fGSm8fN/VUzKPlO0yvoqHjjTBQYArOrSLpu7rAxBv0dzJiBy7zSp73VtGDrsF9JTvHNyEfnDT
F7OccqoD3gfdETzyHCswaqrVrUjUfs4TMtWIu3lqDd3Exm+BO+doHzHlZDVombl9zCvzVOXWeF/O
A3JUxrVG2P/ywcsP9vefKegF1LfVGd3AZg2F4T8XwmTjh653feNjxBB6mYtiOFroWV+bmC/8tknd
17yKqHTYenQUpSMe0klbohmRnGUP2EFytpAr09DOjBZJQT0991DayGrIWGMfehfZIJaUnRybe7/f
mAqLUcO9OH281BPKwh1L4n+RszU/36pRfEAyicbm/2cYn3Pw6LAjI6RF2oeteW91rubHhtvBb83Q
t91S4YfLQg6RnVRJxVHvEC41M8+9lKmer+OCap2P/NIW+2gPqRcguKqou22XTNPR64ZqXViVdRHG
1N/1xojFX4iaNjnKmko/96kqmVaOl3rAikS7k0fYyYMVnWPZr6O/G73FbvMcw4z/5ZHmfP7xU6gS
OloYjmFRqABJ8ud3gAXcxJ59rD6iNP2ZZefOcj0k4yNxCtkwnvy5QXwwXvYOi9ZbTB7FraMfNMdE
2ns+oewK404eRhMIUB5f41peQE6WAz18tBCH+f0ocQXD4IAu6GaGSjAGh3KWUL7G5KE61NrCqsZk
1ZtdH6x08M8Ijmu4cuj12ZbKxHPMDlvteJ3SkI+VXWOe4jdeB8cWPkI6lyirOn3WHcvcBXPVUrmW
M61maymAaWVMNnJujkGnnJuOhePcWWXQbn1lWFO1rN1i4bTaXTuUxygYnY9ABbQ9Obh9z5tPNrHW
F7Px3Q/R281iGPP2WGi9c6kSyh36PIBYyKwyFGTnMQ79czFD9uVANrLGa7wxekBnnSrxoPZY7nBG
NBVvJuSSf35S8zTm8/39HqCCRSIpgK4vABQDvNOfn78eZklchJb+IylquE9eGZ/TKnl0nTDZ2YUf
Q2un6UYtPkehES3Q5C3WMibnyqOqQeW419xu8WlgKPsGnu/45VN8HKr4VPRPn8Lx/OrIMB+afAz2
t+vLabUSIeKRGMr11WXs2uCisarbBm2GX3/vX2dkCAI0sHM+DaBdGx99CtK3+O3FFK3Ar0FT9nJQ
xkPwrLvAqdBHy8qOWm1A08RuAsB57n8+lBM8oTHh8+Fvc9l2l9C8P19s7jdKoSxFAd2xrQb0rdTE
OcojGxcls+U2HbVP4eA/GX7lHMocOj0IznxtYVoH/hJVVJ5djCB757Cyp8vPrVg3fViCm4QX7ypB
/1Lr2tvk1v4jkKEBNj8sbVuZ1PckdSEMY1pymHwney4SfS/joB+iNRubYpsGofaui8dR76ovAljR
faGh5SJn/c1VcZqd/i1HINeQf35xXY3VuCMsnXshCeg/v7hRnmtx3+npD1AqfMLCG6a7ttWdIxmU
deNV8V728DPF7SvQ02TFswrG8Tzlt5E+2uKnUl5DzagCwTV16NOaS4ryNhkvZPc6py7i9DBCDmzY
+23UnkSzHrebUBsa8OU9vGXhULBCE8LFt+1BhrImq9n+xuBBWUM86HODiVu1TiMFKvDclfPixmkX
6Ky2GxnrE3+fUkC5d6rM2mdab+3l0a2RMREE6GGTY76TA7Y+ewt+mnPr/jZsQXfZKi7og9AzP1//
/32526XKmhrGKDAu/9+/zG0ae5fwHu0ndVAOwL+VgzwKw/q1w25v8yk+zNNuMaOiZIkk0lxLAvh3
O//TvB5FI4gAwlp+GshzfE3v5AVrP2tJrQKY/i0oryh4YG9dgE9Ba5l77CjNPZgi9EncvV/HLBGV
hrgcdIY4rO5SI7Su825nAJcCCa2Om1vodpq8ZoDmi0dyMFUPDn/LSlWa/hVL+3djxirGAzobAEO+
ii7qFuxSyo0H1Owy+MmqEk754YzOtEzQXj3abWkfgtq2IBJ64t0FWSNxGiKZjd54DD0Neh9v7TJq
tlmEg1tSemekp7eFYxevSl3zrEma99TLS1St4uLQlgiYy24bBvZ9Glf64jo3bXWsNyc07ObJfXWv
2Af8oeEJZW1/MQakcUZVTJvCUsKnPgeDmNmJ/UOFI+0McEZLqLOeEqLhV07OPUwEmOaxMZdg2umx
MG0YIlGFYtAcs6IafmgI1n0+QYZAZ0JvD/Ce9/1oepQDnm88uLAfjnJGN+T8B8EkrXwPxwEBoWrZ
jRUr2esdb7CGjpwWsJ1RK8FecD+UjRy93RlvAzHPFksHSHgL9fIitxvq7ZVuMTlb+3V5b6vdy0KL
P02A2Rs3zlAepCRz7c8I91GzAKFCgryFbvWavyvfyHm3as6ny93O5S1I/no1U+uDf6nuGLMm2h+3
XAuFNgsxOHveNFifqzuKBiMVooLx3TeUvahyVL2KMO62ceoUCBjNfTcMgktdQurCdijfXoNO6RTH
YcISrWEnjferEVwmdRKIrgBmkac0sYb3IUm3BWCH6FyaabfMKKEuDUVEZxmTjUhcsanJ1cFjYsCa
G1xY/U0HZQNJlX9eHkkF0D//x1TDxfyPpR5Q8E87JKNK4NlEcf3drHzUl0IsUgsP2n0Z/RxQLlMh
yNbF4XrouyitKvaOZ4P6nfLFc85z61ULDHXlDZbLTs+uj9RgzWVa5Tpk9DLY2602E+ZEd5wGw32G
9rQOA9X5kmlZtu2wNV0NduB+acz2a+HV4pLkfvLAjuQdHObDP/9fZ9D6p08XhxkXNTyWg6qG7u2f
D1RMSBx90NXsu4gGE7GvQTx6sXc3xYG4yJ6qOvomA2oCvR0LuEUqcCPS+GjlaNqLaofoVnXnubYJ
CSoKFrE3efthLL29PCqM/typE8ihOQ5EXUA2mQ9lY401FKNR3fXY14AiFey4lK7aNzGGh+T30cYP
BxYZwEYwHS39RYsJB7nXLFgEtaPwulaIZZ6gAfqm7OWRjE2mHt23tre5hW7T5Nw27qCGy6BSzdcK
w+7kj2H5wrLTWttOmK2nqFReG+oBKHl4KH7MXdPQ3hTFtc6yp+rLcpiaV3dQDfQBpodaQVLwnz8m
7TPuH6Fa7IVJTTsYl5k6lb0/PydP0VRIgpbyjWx8sWkz5eNa2pgLGp41JCBqo8u1bAFcQz2GKuI1
c1FDVkUqrOjPMUJ01zJKg1HCJXQWXdiFIzSAr1avUEKdryUrJI6JnIVqVqfba1ghn6nDmlJeT8aV
sHqh9AeTXZ9QvoVTFZeei+qwBbU+aqZ14gn9kYJRsAj7rv/aN5DMZu9EJ+k3WSKgpffCRcXC9Z/G
aGrWnZZ5ewTrm1WHM+PSFPnpht81p5I/dXbtuMXCSjy6rmUcJKZ3dLP2mGjl354Utg22KvMJmJwY
4LTBCivO0B7nV2mC2eS8GHEgu70CvuuX0II1VcyE9zQt22MVVqcwVptHGeJHAVc3gCsmu1rn5mtw
L+jzL8vRFgfTq35mMeKv1Hfch8Fwnnp+VV8qUaMZCYeLX1UrvrDDRArUjZ6GNEjQ80T8tpjjXTqE
K3N0kvvMQxElipMQBb0835tjshZNrxxvTaCKv7pVM7xARAcU+RTonbEHePhXo3umsU/wzULDyK/N
e4xDlzImp4wQj/END7RNrALuqCIynvr3yu6MN7Upx2NaqjAN5q6iFMMarUSxFlVovFUsCe76LkN7
53pOjsbmo+YHYhP0AdIRRmki5OYk32tUbdVC/QhTdC2EQlW+avMnMYJHoRLyUY4WhOFQMXd234wv
sFW2KSDZDwO47Eox4vQ+b8PwSwRvRM5PAw1yVlSYLCk53cWUjZPfSbtKknH7LymTOdH/+UnIr44U
3vwMdB2yJ583H5bfFxVcvvybU7OHMwpHnLW5KSfUM5pUjdYy1rdFBfpb1beVw3PiNi9win7vUZIq
ewM5HNA6aCcP2sYfW/et8/tV1OnTVxxDkYNWHf9g5t64M8bs3lf06pJZggdSJu4x2a4vMtSYkbvp
LKjZt5gcQMeRH3DSHT2PM8sKKnWV5traUnU2g6kBTwZ8Z7/XAgd1rw7ij+z6/szmFdXY76+HMirI
cHqoGTL/t2hRANKNIkS15oFmbq6z57PdCrOcyIsRTjYhd5uKVzyZQxAiYYhmAZg99ZGiXYPMJ6kS
K7LHdVTnwUE2HhMPYBfQZQwRArjF5JEzj/6/Mez90BUSz7dZciqgZoTh1A42bFGrYMZbe6UopYqm
UmIjBiI8/d6a92PevHkTGO7U+EWcZAi2dX5WUuzl5wkyVHdZsgNJmsB/99Assnse+2xEjRxnsbJK
UJfyZ09dWa8Ig73OAvLZS2ITnLZBaXGexgeDMooTh6c+84zHrjIfZRz6Ur+qRtu/l12dPR2eiO9k
3+9gnFGdy+N9ZMHB78YgeG7mpkOTFDrW0zUSpEg2JUOxC0RlnWMgDvvAapDxays+AhplNjLCDjTa
TZBHn+rAV3dVBP1ajgZTBx1FHYt7hYXDcoz88ASvqNrVsDc3TRa3j/qEhglbdO9bj0MqdpbeTyHK
N0gI1VtfI/qkzieVAYITwhfROvHDFvJkFbM1lId2xi7x2igQJ5AmpG+onrcpompAECKASz2rFO/6
yt36+O4hm07O/c5R0q0E42YdEHELYtpGInXVNOvvYSxBx4/9NxYRCaKCbnL0MIV8AnN3yubUhe9l
1ipulGFpTk60s4YJr0OzcQ+apdzLXlnk9kUeOWq+cNVcnJwkBEbqDOtYHZHclvdcJxwR3tDDd3nf
tcgc/zUg+3DhEUwv9P2n+3NoGY99i5FEGoUFz6jUWwVu3j/YCKkix6KHL4kLMr+J0+DdzMUPO1aL
70M+7jonpXbg9g9KPHWLNp5rDjgKn2SDxU4KDkCsVLuzjOuAoliIV2baF2qJsA/kgNK6+qkou410
lPfGSUXAJdWuBvOOdKOX/aoW9ba0i8t13ieven4e6vUUOY+v2EVeaqiTc1iRDtWCyFxMkdo9yQa/
Kxee3qPIgQx7UZmgVhRXSOIzwc9JdRZa9yJ7LfT1p7KKvllJgLIF0Ip14VjYcM8N1oRomcIbWt1i
rYiVM7CztZ/W4nCL27E971q7n7ySctZBKKCJr6npYhwsbS2DcrKaddF9FWWn2AYHAHMn+TIa7rax
UsDKoAAvbRt9k+EI3YAN9ubtWnY7vuh3ETezM4AA59ltlKWMN46d7ygxUt7QnORLPODUSJ63Xzsa
qqwXkWsfuYITA3x785ANo3spMqyjyaBWX72YKih8K/8Bsho8k5mXPlKmWWP7iTeapzR72cS6MPD/
+tUfFCwF/b70l90cowrFsD8XpmOhN3utsJP7NtGVVRkp2cV2wbzUlRL+QOjCHprhO6D8YWF6YQv+
pBZA4VueYUguvA7p8CBnhrr6GqHk82Jp47hWEg9dikD9dC3foUQRi+Ii3Rv7RLNRu8CzbH91f5SH
gxluioIqtDR/FN33Fo+Wu9oV3b3ti/KlTLUGhf2e6i6bxhf0dRqqrOhgs2ytXvLR4Y0ER7CSoy4U
8w3pc3UpR1FKiu/hgZtItzG5Trmlmdqg3Mlu0KnZoe1Yp8huxgdmJ6Z49KdZRDrrgp+uC5zD65Hc
Vz2SNY5jf0Qewu2h5mRPE/XZleVp3gG2Zb5TnADfQQ092oWWxPapHItgBbZOfzazBsEouxi/1o26
byvkxGPdvLdVw38WVEgvE9ouILKjepEr8TuS4ulRV6LgOVcx37Ja01/kmZmhRZCM+9ziCTOmB9lo
ALSvR7LbYnl36OfmNkXxxABiMiP51fjjGgWVlQofFydOGjLfzd4MIrDJjSNAIKcO0s2V2W4NEgZn
2SCyEd53WfP1FpJHk4I2oRnm2lZJ0wYVAmP8SHX3DHMqfm7ssNzLuD/HI1U5K/H4NHSVse/hWC0r
nHUXFHlyRFX0/CSPVLvKTwhy/DU6zl0Zk6NuAneJKuT0xayDYqGPqnUyxFAfUcFwEdSvy29dpSym
QqTvI5rR61pPO3QnSv0Jda6v+sQKGH7vNnCb6pSPUXWSRzr5viWbbLEgV8bnpDgMyxFHROCvfavi
dkzsNiBPHmu0twx7zDZyQMauV7D08MlmibYx9frg8hiDUh2eIURCMqAKee2OGOZdux6p+jsBbKyv
Bm+XT9W4b4q+JCNkx5epABaAcj1/OtvlO9EO7aVu7GiJGbdFuiVCr9OxSnKSlMirP7sgXXsEw0jr
pV89J+dLXKbGs6rn4XtnmNjcZZrxYOLxuR7KxtyjuFPv3XYMN4mjFg/wa4zFVAoS4GGQb/jlJufO
NV+zMFOBYdGTIdyzk3Nit9FCtFG1ziy4C7wtDKdBXCIoPb+xVXl0ChE8an03oXeKJDYc9PY9SBP4
f6J91sIOwQ6qZguMw7v3xgZcObThcERGaHpqdPPopk77rmcIzw+hDttnPh3C1Z3SZdFDqUQbybQg
QeHsJLtCNnaQudeuHMglJeM2x0xADWUWeGKlNZ90M1p3Sde8Jfw+9yn8uIVnBs0bACMgJYGC5PE8
ykepoVfc2wc5qiKtmxmp82w2pXfJSoiY0agec9VDDijJvQs4+uiYCwgHc0+GZJNl7+MgjLMJsxMp
arfAhtG9qHEWLks9ze89KfKfWuZdk1ao3c7dRB++NmNvnWQv8xDfUsvoUfYcZeXbQ/ukpiJcRGW5
NAohDvXYi8Nco6OiOh/KvmzCfkANpaqT1W2iHPjUbW2UNDz8RT7F/27u312zKQGtqz1mWCp4uXOr
++HWqEK0EUmsxCv0UpxFaEZI8cZvo2jFj6bjZ2UaoU+NtT6XYaK8165VLSbD8B/7+dva9eq4H4FT
7r0cCRttxJHdG8hzD1qW7q0C/kQ127D6KPBVvlI8y3gYhH/FMw2MAuukR7372qRhcCkH0m5FMVTf
Gqs82dHgv1pezWI9Yw9Wj874ipP4Xk5QRDLf/c3hHI6RdhATAEEz9OtvmYU5B2TCj1QRiLhGTr7T
gqR/FNS5r9d2ouiHr6fF0+DXxr2Jf8C65jv+PiFVJK9tVIq3QGqqoBhp2qfCAFWazX9Vn5jbIA/7
O0qbSD1FkPclbV82krAvuf3y6Dbwad6nrpxchkGMvPXgL2+Xkkefrnd7DZ0FPVRKTBpCAS7PAnC5
rcuxeXcwle/a+KMWBpzlhI8p0pz4gyTPokPXn1yoMUG6KcuVnJaiSOuSRHn2sG7YZQbaLCG+qvuh
t6t9qMY13tP/7XZzLHaUlgXOfCj714l/zpGxAkEo1HErb/l3kwO8xbaVFcICRDY7jA2+BbqrPbd1
9B0zgwwHZnrV6FiIv1nTtlE8rCRCHlnBXd4gfC0TSrw9IHYF0N9byskZwn0ZiuCaZHJcMm9RHb5d
M0i3E679SPH39TxZnQp1yU862CnotlHhwz0IQ4W/juYYmLnyPyaedLBW3ANIO7YlcyO7tybHGnDf
aD9vkU+zJuACi6lJeniJKOZXef0Yz2TGEUAI/MumRS+artYoJovLGIV85CSeBZJNEOWU96gnnV8a
k7sI80Q7KlqsLpXczd6TstoFoNR+4Gb6aiAf+Jr5wlqZVa3vo9RWj21YomOUjIA1i1RBiRHhPNvD
LzgzhHIWZvdXM5jY/fTsWtCQT7BWmgcapW/OaruWnTEyPfvOHqt+TdJuV6NTlTXoqBo4jf/Uml0R
uMl/ujD4GaoO1S0FlS/0CKZjQDFuV019upmcvniES4o4Og/ob8mAL9F8EmskZCFd8UWtUalyM2s8
t0hI3huoKmookwYe8quBMjXfShycZop6iBUbWoslkuozDVNDR2XMJ+RzFdRRdTPTvzWTcg6a2HvR
mtDcWKrJ+jXWqhfT8R7rTBQfg229TGqaP9pxlz2q2NIs2N4mG9mVA0pVb1NENE4ypNgp1XsKgY3x
xm4Z3INW/NDi+q1KgehmNuQFw/WHnTrF05mt4YCG5ZB9N/O9M8Xlj7QrKVK7WvyQeEqJwFxYb1wK
5s9BEyFJN0+pkUIzGq1/R3tDoCBsw0pxQZP3PO7Q4Zoa0H3pVr4uCfFZaywKHoE8iVWdef1pENNf
TQ4fb5/6HfoX/427zhCRTIqQZCjZNi1uk29zxp5yQT5ittHG1kPoqdEmGkCGstRTl8UQpNtr16md
RRLwn5DdCYTnIoI/spNdKzZUrFNUd08yLXi1GvANpRZXRzkaNt4XEtL2iVtp+Mo2+AQuub1cL0Sh
HQW++FGeqBnizuub9KEdh8X1uZ1SwupjRbuTD20Za/uIqmkljreQjCOr3ONw3DUCf+UhiJpHs2qD
Dfzar1rTwfctx6RE5mv6DtN72rZqnZ7zkh9KmRvlazvijoUwrftjpMisjzmgldKogWu7+UeYWQi7
TWX7iNsQG0EFbjTW6NneJXmxKbSsQaGRG4cKQ3iJa5O3FB5S62EJOb5wrehRNm6b3KuQzE7XXliT
pxU40U5JfJ3gKNa0MSJEAe0GZ5JW34H2H46y8fQGCw55OLpfuilaT7XvveaeHez7GryqGU/ua6iP
7lrP7GCtz1239+wFXy/3Xo7i8fGjyEDVy1NBbN+1KukyEh/Fo5FY10nCKfRDYaCVKc/JfZFsszTz
V2rjrzyTpcnUm9WhzzFBXo+FXWLVnWg4+dQOMuekQw8q3sHpUg7lbq7dyfmG/AhAcqHqm6T6op6t
PbXWgf5gpA+yl1t+c/4zruo9Um4ypidJL+dKWJkMSQzar2vIuAwNIZBVUlUvGB3hLsBmiCqWvupa
aui2noZvcA+u8VQd9JXI8+oeIGr49ud8Ge+qPH+ufLYcwvD2bddC+5+P9BQ9AD1BXEWJSZYPozJt
8xIU4vV7O688LbwrD1MPgnzuOdhWXuRXtvJ2DRW++7IolYrySv92WyP+3ZJPb6yfRa0FrIv+WE/e
5rZxr5F7Rra/Fl9ImvTvZMC7rWdFwNDnbhD2Z/KjLISSSD/6NaUeGTdily82KrOHUBXZc8c6v2K/
4evGixKkIapEJnIgqaq8x7ryUXmd9QBPKT6FbsVGYI4LrD3RHcwKElput9LzTux61fV2fPVIdP8S
2kAGNVlgN91s/VmLg/WGcvF0fDrmnhTrKCK1Wk+9DlJ4jqX2LMUctfVKg/QDGEW/VENlPUWJDUEE
cOeGt9d6Immu7kthYMBRKOaTnPLrhAH+LVvlCE6tq6bPA/5/k26HD/rciyvuiXkaPUcKknR1be86
MZG2A5PrnVI79dCFSS+Dpec7cA67LEmaPdKEd6wfmuM4w/Fko88br9iyv3h9h2+7hOnNG7RgbgRJ
rQUU3ZgCDSU8ZcLoYsImzF1m6F/vDG84Xrsyf2jGxTEshL6TvWrSuaE6CL1Dt9qwCPKeZAMH980Y
RIkOhOs9TbE2rVi84/Iyd1uPFYtZKB9m3GA044PNZ3U1XuTcPER3Nppa5Xo1I5zzznZkIf5VKk+G
3ulP0/ehV0W1UEZoWsKEnTQ0vbV2Kxe7teg1A5/zHxX3ds21mi/QuPylnYkfIkSZW49Sttch1jeg
kcVJ1aL6AQnC6kELcHyYQxmqmNcZzdDYJzkop80nOZ62g+uC/5+E0KHf5hxs7MWrZaiFT2ql5lsW
NMhVg5RmZB6+ziy1aUIl0cBw5XamnGT5/o+4b1FoJq32WNVI6Zvm+GVS2eqTPurWsovAw0fCzetS
h9N1ltaQU3MadAIAT8uGNQ1fxqmD6f0rlvlZcE+FtER3akZUq8l012E+EQ0Ry9K+DvfeIIK97Mpm
yv2MslKS35V5wVJYBrVECYK1PASoDhNTHsozmzX1zWLb1AL7xqCrH/0yQDDNtLsfQKM40LtvaqIC
BqiM+tx4bQ/7k8eT1wughZ3yQWmi+6FH+s6LtYc0UdVd6qfYpLedRQk9pNrvZFVwJFfHggr8+8Xo
1X6lV5nx0iE5kSaWerEy1XgZ6MVzT471SKTIMXWeOY8VVaxdx/73PDmmzaT1X+fhWobtTBAHizou
cCobMipqo9feIwvQb3gMFE+54eIOM8OZBJYQJjnBSDSrNg3xhAMXdTe2qQ58uMqxPirzlQYe5qNk
bVZMxrfWnz9ylVxG14XxCZipvpADmhEshMaOqer50VR1YMABa/iCljaPwvnaSdTProFQYTXSJnqv
5VutiZUDIKaYRa9p7aIytXZ10v11NIh86yl9sDXydAb+zFNuo/LodhpyoyoCQF50YrmOoL4hvvi2
Pm6KOB42A7ZbX4YUZefMTL/ymGoAW6d4CXB7fuZtusD7JJ8c/B9n57XkuK6s6SdiBB1obuVtqVS+
+obRlt57Pv35CPVqrdOzZ8fEXDSDSACkVC1RQOZvcCMro6l78SAarau4VTfuqHQvUFoHMudQpWVv
p9bdpSQdYWQ2StAllMi+NeIngR7aC0xlfBNUc8KX8J8r1TYCA/ncZDyweQN3JS9uTylU86XfRcqy
kM0aVhzaPc2pw70ZX6L59DZwPouV6E3jk7SV8fuhRH0dtB3aiEX1xmO//lXNOQekKH6w5O1w3nCT
l8KyfQC0bXGqh1A9miFKz4UyYEBkD9fOTsfrkFQsiQAKyJA8iAGF1aBuL7JFBnu43nrlhKACgt6p
zfJ+jcrl8Z2Uw+F+jRCe49ENqjcZSnmUPGhFD0ho1m5DUcA+drO+WzMf7s1U8SEiNeHWlxJwsiNi
V41ae4fcm2zLA1ZxMeoy5VJe4O+r/qsdhf5TCZsLBUEkoDVQwyvNVtQ3UweGYTVat/X8RnvrtLIE
ejOIQwn/fT/OyXVfB6kUZGG+STLEtAMbt1BEVLVVYGVQqiE/7a0ABuvYq8lrJ+LghHYuMtuyGSAr
o7v5q2yVCuhdt6ya5eTG5bGKoMDJs/tBCR1KJLIdUctybiNrvy2PUTMrkRettraU9gWzBJyS8Zd/
DeuoPlRwDZayGVkiOWZ6JpAvTwcY8GhneqaJgNc82B4U5wSpCadgS/SveCWKMxqg37O5lZHueIii
8U32NWViXNyweJQTY98zHkc/OMo+iMLiWtrKRvblRWE/eZCcZJ+LTv1zk/2UXWi5x6jIk3iOwhG7
x11mp+aLHAePcBFVZETlvW1c4SizO6ugrRHVbK3s1evHfYwW7SPyDvnrFDTvau7WD7LPiYAB69EQ
n2QnX/N0mbpVdJC9ih3mK5MV9U428448QTYMeBdGGnX/wjlmXhGei/99GMcVFBntJMNTW+GTgonD
72GRhuANmpur1g/1Gqcj5qsRhGUKEdO0w4bi+rspJ8p+ORt+oLrxAhObmwJBzcLq1QPLAXJO/GQD
6RGJcTJaZ1giWF+uGs/AB0oG+xKt+sVtkBOCpFYnkovwfc/3wzT4KnZkZnIA4bfX5pbslPF4JP+N
pJ9bbfvJDBYymGnIDsJS4TK3yXkYruuqnRc0yq+uAN1GyRekbq/Fq3ywkpM8BD7A8O6GfZRHp23S
W1daZk/hiDz4v8bIU0WJ0pPNHzu3x+GCfH631EO/OJRmVL+FJb/ugyt88jE0K718mmI1epQtE6vL
yejGZ1YvbDXyU+yXaGvCcUIVnwJ5OCnG/MTCBaqMsWAJU0zN3CiIlix1MsTsc/hNJp+5Jb6USLar
1M1uba1yLwGe7KfU1M2rvI5T8AOeGY/TfL08CpsHMXpAzrmFDKGQMx3GuPklQ7f4lCAyG+BoLV+E
jHUORupO57froNPymbFssmriGRlPPlwdlONj0zPOzbw5q+aDjCswpAMYuWc51MQNQsxGA7fYfZic
9WesjCMeXp40nc99W4TjFw/XQ0XL1Y8htJvd0Lp4m82szznue9b04VQTXCC1bDeuiWo/C5XgZJZR
v2zKEh+mtOueRjvtnwJtFziNeZURVij6jjwnToWT6yV4z8LFVRwsYhXf7p7Q4zAfNfb/t14AQajF
hHjJy8lBGv/sgBKvrHaM3+AToYOS6lejTWKUoHB5ZpP2rKEp8Bp8lcE6dNrnCsdLOQFJh/SaW81R
9lms9y+uMr7LPp907VnX62zRNugCOJ3AIq/6oXt59xKVvvVcWJtawZRmyeVeFddTzubcZyW1jXVi
3uzkULTApy3qsjUPC3rTyXNPf66jj7W8ThSzXu1DtN5qTb8Y886onHdLRWY8a1FvnGXLVxtyQc3Q
rxWIz89u6FUP83jZmc/j0UX4ezz5234tOz1jqh7s0bzYaQBoKUGnf3IG52BBJ18UfWE+8SNlPqEv
KRbR6Ob7pgrEU6bp/mUswp3slMMCDXf62icdf58l+uccdaGrnKMXRou7CVae90mDVj05nh6d5RwP
s2E8arixOd/zrxvLph9Fp7gKXy2rw5xbVDg/xIH3hr7tL7cypp+B8ZIrBoz2Aqk4zdGnzybEmGmY
DMBH/MxsykpMUMQ9EmsKm6AchOQ1tMdm2duOePOKdOdnHXqdQ/pcz4cKZjqoThAyWZ6kz67DQkIP
xUm25Ai7rO2F65rNXs5yO1RtUFf/ZkMPzblszpY5LluQWlBnLRtuuh4H8QNON/o+tbsLiIgBj0x5
DD3XP2tYys8jbiGjhtUl2yVVJpBxKsY1hGTcmticZFE5rNS8xZDNqNmCJHH5OdWYkpWqNh7wKPLe
++rFSfXic+oxz+g7TAhEGJfkIBNIMfFU8whV1GXpFsVTPh9Mr1EXwRQg3zI3DU0j4cs2CJ+YJ/SX
8iePJCzoDkR4ZJ8cVaDMCTGjPIu+My7GfBCZ6Ja9aPBEnpu1FhsX1D+Nix3YVzYu+uEeKo3WfAi1
q16zLljI6QVQcb7w6ZJvNJSaH5MVCyxKOCiOS6pLnuYdfiOLHOfmVcruaHkfVA/t7+HUewUr0H+a
gd/iIar3e9OLvvPc+IlzBBXPYZpO2ECFfIPz7hmFNptyvup9zSwbyzJD+SU6d6MgyvFttCxjkTap
eB6D2F1Pim2dIqPWDiEC2DOs2r+ikXmIhA9Oa3Yyru3PIMElW0MzaavNTYXiHbLW4t0xPHsfdSg4
5DFF9jxAQzSZPGMnEsV4d/3sFYqheNSRJniZqK7KcB0H0VEJsgFrEUb5Bq4CaZea/3WSUcTZUkwV
6C2S04UWfLMCoa+KpjH4Noz+xc98TFnRZ2Jf+WmqoGo6U4insvROMlxp8BLGCiOeNkzKjyy28Jod
eosC8xC+UYm5zR50nTSinbaPiZMeBooxn6RikFwFJ7RJitH/NMbg0evB5Ck8Ri+k8fGWmOPIE2sr
vhhzctMPPssJYqgoPoJMs1hoTNEqyLFYRqZaW4O3PKkYLj937BjPnaaHS2Wublc9KaCxMyL4tmi8
8PNylGXuKgy6zeQ0YiuL4/Dblj1VnrcG1PtxLDCAkMMM2D/w3qrsYiK9eh1H8SEvW+ZxikeZD5Rp
vgsuHq1XftYJAuK21WBiOEe7yeNf2JP7rGHSouExe8u0n1iLY1sGOmBfj99Eh84R2lXjcxQHxq6g
NplvAx0z8gzO02kS1BHitnG3ahOY0BqarnloOigMQ9QfSa5qGp88GcvDc+PjPTm3hNl1G9bD8V6x
RuVYFbjo1n3qvoTlqFyEm5xkKzbM6WUWqZ27nK5vj3meYnc0RLCJoOid8oo6fdjCX/QQIuPTlQcf
qeN+Lzqh/MCZAt8yCj+LhoWO01fjd4RhE/RDe/Gma1Y4A4xwnFKHbt2HQ/U8KcOI9nmJRujc7IbI
enTVYDVqWkN62wCtmUFYWAeG5z2gDgRqDWgVD/KncOhp9GmJfSuqlLJPCeDSB2YJSZPOoI4ZEWs/
YneMMZ7FeJ37UtSKjWZZdOwvpjI1L0WrajcQmD6UvzJ1TBF8pKhms8BdSXCYhlNJxqb/XavqYmeY
AszbYOD3l5NyreuvfIsHZFLQ/+PR+kv3cDrpHDw/Ed+Ell4bI0/gOGQRNNgHeYC+ASBTnjKQ03y0
7EM5H/7u/9fQ+3yjabvf82VQTr91VzhP+mWmX52WvNFQxN1XWwUWYquzeceDUyIGClA7uISuEnzV
fRx0y850X6oSiT6QMOqF9Li2dWHMzh7n9VGJatyLVCs5VKnwrmiEd9vAxYAXITfvKmM9bIgln2Vj
02UqieGk43OYIJicFVO5bYE8f4yV9dVBu+ixgsLwnKXGNuABwW4Vp+B4skAi89yzMFshSQSKoT2h
a9CjpVMAY3CDfiVGCpAZ2I+nBpDETkUJagfuRnkKer5DBeumVwOVHL41dUptzavep9kvTbdEfBZz
U3HxInHy8BWNZiCmnf0kw002uPu4SIOVx1rhnd94D1C+0e1kL9puv6Dlug+yU4Zks8lx2UOi8XUY
+mnn9uiUmH2rfZIRO7edJ571TPPPdlC/xIOD05XaRTPIgZvrWrRp88Fd63MTjF21q7wM85q5CTFB
OSgelXAUycNXA4eWBy0gr6+IzywP3lUxipe6zvQNWLF8Xc8Se4Y3I2ntKlh2tSJeHIoTD2YRvSZ9
7cJt74eNUhmnVtjtczcjPDMkYgD4RvFxnDGgyH/7+wnpH9AD9MpxURMicEOKTLb6UUfAMwVy6ZTu
FZBwcQBnZz0GwAP43NbDd60t2V5k6RfPjII1a3uWN7qjPrSF0DEEZ0SBDYCSR98bslbL2qEe702g
OuzK1lcT7mBf69Ze9Mr0YJXhyavq7MOOsM3F6b49CNxvPnoTW2Z+hl5b2+oe+iKghsAf4qNLhLdm
JapvjWqsFoiKiAMq7f5i0oC45FgaJSUf81CH5mabhvIQgew8DAU/M3z/xYvua/hElUVxNZMg2qWG
ouD1rP0+qEn5JBBR3d/jDcjLxBya/Zj1OgyEYfhUpvzSgnH+5SHXUFlq8j0LyehZFWAnWJfxpmvZ
J6pIChytiRuremo9NQVCM5hk+d/sQt9Euhh/Gb53GMnGfKl1HEjV0XdPQkT+QokxZFShV7+FRhYd
0FIecVWiWQWWtQWzQpVubuoxEqpB6okN+LTqjcJtvrI129mNc6+lkzCyzJLkztzLYgjecsP/hEJy
4m0C84pUUHyVVypaOAh53b8A0xlfkOybEW/cwNCznVfk1qUdhq8AutpfnrM3VfRxKAZjXhhrxasF
nWaNVVt2TjWS+2j/ZNuRPO9VBS65HAORf42dagdHr/mVlmLfk2j5EgV+tczCarrGegipW0mbQ1YE
49lU4xxF1lZ/NeZSrQNZ9Sf+hKz/ml88An6kVqy+NQkWZaClcz5xcOITyLfbAanNR+GCAEbhbyNq
/o7A+LuDkr0AGtXCfWk31RF54Zqc1mhHlEjMuDrKg+y6N/GHAlTlIDT/rznZbJmnla6y4+cjf6jm
Qw3mZKVVfbfCJCR/IL8EhE12a7UT/6snZE/Hip0xshdWy6vLTqIZ9jnaa5fbQeQ+q6O+2eCsBl51
7uhLD2BGVuufKJx7+1Y2qyhyjlUGYHUeoorJxM/E6yi+aOGRiji26PJ09LX5dMrqbe512EnPPWXn
hceu88pgI0//NT5wLiMJlqtr1puQ7Mj7hJbMmZoikLK5GTYItCDcRbrS6/x3tdUNTMr9aSd7+aUu
F1Pe9mfZS1EdqXVFfRZjWT7PlxwaTXmTlwzbCT2/uSkv2VP9Wsmmz/LmdknZRB0CraPS3vEdVA91
Q7bKh46FqjzGh/eYPOtR3DuIvhrSW48M/jXmP8VYsOzwcjxT4TERE3htihRCuNE5j61vO48OXK7E
yqfTPW4Og47FM5gJOYL9rYOYEqhERAQtKlT/TNUr/jS61aGCNQ8ZDqZBUZbnc7ztg9Y5V/OZ5kS/
z2SMrdLv3r/G/adeQAnO7Xp54p897HfiWLcPzQCpEOloGLKOa2IrK09Nc2LVIU9vA+RYinn6InC6
+jZVxjDHY748/dckyiX2odBEsxoDO4UooFS7sAOom2Jt+zilvg9nQ2NZWQHTKTOX4uOfjjG2/Qfo
80s57B53Y0SMeF4AtydVjQ/4fJXG1M+givvjfZwS6eGhDsePQQh733iuurFrdTjosTscOoGm6EK2
JycZD4iGeeb63m8iyYoYzDxUBm/jb23d9HVwgYBAkeleROoFRdnpq59b1VpNsuYQhGH/rGvNh4x7
VbEQ4zjUOtR8lnmJ7vvXtNaUx8xB8p4Pe7OqakuZLdCMekfpERNdf8AlaCob6wjK8jZaTmFx6V7i
4kU2qP0xqxfKxqXEdZYxeTASsMVAeHmqqIG36Jx6Tp7OLNlFX2cmSZ7Y5ZuVKYeuj5He9MdXz0ib
a6Hq5TUp4jekdEfc01XsJDZlUKivzWvl2d1r7XUG5zp6uq8S6/z73DJwCkn96QJN21lGVq5veqPA
sLZD2RvI0s/KaO2THibDS1iB0AxUdk/46g4vLHX9XcsKfCV7lTpPzvXkfpOdSWloLJGO4BISPLGn
aqMZ/sUYOxCNZume5SFtKXIvhDc2205xo8Wtfe+XZ3bZ7lQz0Q9tG6vttlFCD3E3sqtuVHRH0ZGr
WHie0h5l256D8uyvmJPoUOnJTLIQM5AQ0U3wPo4RnprO9i+t0/8+CBt/pyGays1fHRAGECYvMa2+
d5Df8y+pmUVnPi/Lv+Lyml6QPyMbyZN8vsNg6T1VNRLJMzdIsn8mrc/36JDB1fqH9iPjgk0aVLQ5
eCMSMWZvMO4eup05EIzul5Mxec0/Y2Xor6uj1HvUrLLemcMUK0stRKxDeO3OjdOogInQjpTp+jzf
d6hIcUpbnmVY22C6GZ70oODpY3vGA5rr5oOpT4ibIiqgdUrxYI0ezlFamGHhrUQZoPu512T90Hcu
XtJ8UMAq8+6qMXwfdT5Gmdmla9nMPJGvEG8p9+CGo3eExn7qM7RJdsbiiW+J/coY75EC42OpKeE7
WEb3YHX4T8hB/lCiHuaUOugGrs/XOlmCh6yPcvAQ4DVPOfrqWBb1ND4TMlynosJHyEK9c56ko7Om
KF9u0Ici+yxjK36UkAbWKMgvZ58weJLHO9IBDPpfkVz7jOIufgQsXN/wEv/369zuU4uP+zX6AYtu
6MqHNhvBFJBoDo6V6o3oAgcK0LD5ALOxWWXory66rGihKyptdEohrJ7kWSOD02SxOdebgJ3bPEj2
h7Xe/B5/GyUnxCkVdbTpgeb+dRHZfZsU2UF8ag85O6LjbDSLuaL7QoIXk05zEBVWlpyGfebDsOJs
5AvJQwNSA2g/uwNjB9GRz0GI0aiIPIaSHVnk2cPg/mhwiF3NacRiIYuOshL5n4uSsgtAAAKp80Ex
gk3TV9nBdAcEUiColvqMJq3Yn98k82/tP9212iv9w5/mEGIstpBi+hr6R/UqmT3CSxEfBy1q/O1d
er8xxtsNIkGV5eFP83YFFIwG5HLSHlLn1F+1T0sI4yoPlaW358gMgNsHPL26oFb2oV2l/N+1xjWr
E/Malz6MEcVTl/eYyzN4VaN1vJZXkR25XXmLUafCeI+pqvWBEXZzlFeScZ6rqxr8ODQiXoSBIPyj
Yle3+8lQ5ZgZ5dn2Sc6JbAi3XaPvQ/ZYkPeL4WQ0PK86z+1YoZbRIkOwo+XGfcRRrQTFrnnA6Pkr
pYiGgz9PLOQgeer5FB61yKnX94VYNa/s7s3/hwXbfx9Sx3WzANDVboaOjc8EvsFv/eriAWfGHmo+
WP2jP4rh0PIzLwCmEcM0940MLCb1c8uOq+qSGVp5sd3yxyBKUNV/QnLEqBsJSJKp2I0C76i4K5Qz
tji4cQfd+J5M0CmH1muehj611kmhoKXddNrORG37oOO4daqdyd/io149KqboV1Eapq/TVLJp7oSD
bPvQHZVWRWKMAokDTJODnw7pqSgRwg3dk+75dLad+btTjtD1MTqZerBQ2RiriYge87mwGIWR/YDB
7Vq25EHhKXBIjOZHN/pxtLSbsN8WblnDWPCsVW0l5qH2IZv7YaBszXHCCFyp2LRm+rERYAopaT+6
4YMtRIxfB4eYX+Nrg9dS6tjNRbZucd89sBdUThQgpplrV3/xrFAc5AiUxZOrg1vWgtK12Jm2r/pL
CBpAEuoK2/U/V1dTnFv6jML5PZbXibKejCRdycvIC7ZlO24pq/OO5rliPgxZ3OyLIMgXt5fgqgZr
A0t7Metp9JcWyhTnoOm299fcWkb2mJM+/XN/2dfjxKvXKaD5+WXLEMZ5t3d3D/15h/dXEJkOJZHI
t3a3W+I/MANVWD7c7xnZNgo8GRW4+127UPHWUOF+v0N5wSrMfr/D218rDBy8meZ3d7u2LhAjnt+d
HC2vL99hjXDa/UX28ztMm9v/3+3P0heQwOPh97uTs1VbHBTfARU1/yHk7DzNvkR6JQ73y9uUHWdt
9gjneb98Bnc0813V4lxYrfNEqey51m33E/INGnuZB8BS88r3XMuWhaWkD7nummvE5g8I9OcXHkzi
OdPJyGGFwFMmjKl6JqZ+UjTjq+yUhxIwhiHc8Ta+6iDNNyRAN7Ie2kdBe3KK+Md9vKuRP+Q3nwWn
o65aQ2GtV6ITHqUDfuaI7D4Ffq4/IYl1coZGOUdzayzt/hBE/GllpxxmeXgMstoOMC5hiNcEyFE4
eFTN15AHvSmGddrZxb9iXoxRsmXXl9tdxqgm5+/pC3kbOasxQ2xcrSLF9ZgrDdpYPwBuvrXkrKFB
zqi0Svxj/rzeQO9BH2jOowxFCD7sEJPIl/fXi8nbr1xNYKPOk5ImQvRdr2+vVIYw4yMPOsQB1T7e
kIwZn7Hftbc/CWD/YqtGKTB+48vgng0vyx5qRYPAOvrhRZ6JJIU61VdY1s8dtkiw3it1EAih2USr
v0a7sTrsK9iO9wvIEfLAHbxs/H2He9iKiwgy/j93uHckZfv7LjkkFAz/WA+pHaZWapCugTKT2mbR
sdGFYpycxo/3LOdxH5vc4UjV2aHcXpUProu35aAGzdUAXbCinmO9KMFsdWBkw4eo+wAbAGP8FuXN
uUIj/Zc7UavJAqTWFTzn8bbDRi5xdOBTavDdNrWfje0rH0HqOuiRtdmrDq9nlWKIc4W6xNbUMNQH
Xq62tYLOPtpK5+zdzKn2g8In18ht6ZvLykvzvvPlGk9AtYp2UcujxpK/Mbp0L3sGw50ZRxm15IXe
pePpFkUyfDHwQ7AGUZHxX9Dwv5wtw7oh369oyabVWJ4sy2wuZ2vXLK7NpxL9oW1YF/uw0kJypq5/
UV3wIOCLFQQou2QZ62lznmpLfYrU+lXGHT82VtFUNQee7tqbjllpVtjKJ3hWbePqnkUhmelDf871
Fpek3gz2fDW0tQyzQzz25aC+RFcxBQ40MCtpcOtx4VluWCaShKTimxz7wUyOdV00cJTn00lHtcIR
2qHX/Jz8YrAKna5YT2OWvroW5bN2wM3Ssa3ktVDwwbRy8B2y2bVQrqJc/SVbk9I4Fzdyz3Immi/i
CVu7JWZW/BbPByfbgSxpXmSjj4stVnvNVc5No+nV9EMVpWVuwzvBOsoLopMcmvSAAFtS9XvSB8pL
yv5zz1cBU3mzqENy9RyMQQuXqp0Z6ykMf8emFD7Xgq0JQGFB2k8OjAb9n+55oNVOxcEbc/DGf+KF
mBMNnRrzIJ3eYuxxF7ZZJu+dMur4NfLLL5tGQc7TwIbh4APSemcN8KaKMnqErj69tWIlB2mZm1yM
ouNzzBUcPYLPZGmsBOYpiSMo5yseKIG5d9R4OPb25Jxl70T9GxyS/zqCrroKo3momiR9NzUnPE5N
WJGOZ1LeTdg6gLHYyEmiUBVQviGbByxxj9gtehs/hoYpD5E0UnZDjJOT2WNZBg2whGRHkYKZ/Kp6
jkhrjXGrX9vYqLDHCuN1zl94Izv70fEu1BlvLRmq2t5fZsnIV2ie7lLSPmpoAC+MoaAAiRDqq9L6
EdsErkQi2N1HkAtAMP/SRP0NZQdgP+FMEzft4jE2S7G1vGnmzA3IHir8ZLutVT83uuku8GIrvtY2
9CltLqNrLe7eQJe+Wx6S1XGaq69FYFFqMXWdRLbp7noUovauMs14kiJcoyWbv9YJWzM+lP138mur
25XKLN4XfWd+jU2YChbE8Oe2IevVJGF6NtScyl08+LtQtb1LYBv5ytHi9D20lB+pbYufyXC9XQeX
8quCN+5nK/oG8FWnXF1UH1beNGGrPSSvEz7kLyEGni9djbNNbGdPMhTVJu47UQuyeu4s27Tc5KTT
17KXZ2N86sweiOjcW2CA9dIc79eiHjdnteLmJPttN03Xrc2HTPnM3LZ7Gbt0VeK49d4KRwN+ERoL
2TQKYW+soC3xWmvqd3ZieG/HA/SJebCRehsKH92z5qXVE9SqW3iw0uCIqjjo6HlUkvOdgz4ybEe1
FcdeaZKFOWuxz/oUK7UOkIG2puEsY/IAFGE4J/NhihprhQc3Q+YZPdK9I9hVemRbV5FovXfLmOyd
HWgOVmYd1TqJlm0/eQ817iLnJreH5WhMzldScAd/8Ka3YsJxM/fqcgsnM/zwzQkz0MT5qkBoXmX6
hCNyp0WPGeUbaL26/TWLxncNt1CfysYi8LIeXGMfPt4PduOdaxY6R8iMpbOIHTfeT4oVLOSQJLR/
D/ZDVJdNNTvHFjymhUWqboHRTs33X7bZXWzKlD9PKLLxsUbQ7DD1QHkkO6Abk+/VhLKSZA40tID0
BKg5wSoY3fC7arXhg2QHzH3NPPL/Y568iimGvaNV4UWdoAooNYV4T8TuUyB698mpgY84FvJ8REaV
pA8yOc1K9smY5TSbwW2mi2wlIo53dZ+3y8AKWJJaXv2ITO9wjuaL5Z7ubCZsv0NdWE8BprhIaKZs
TIzGetLzybkmNjAX+mSktoSy9uCzr5K8RrUxiqO1AQHkrIHKdqoqWkZRXL1pefb7TMagWbXP41As
wVCE+Mf8Mqy8+rALK9vbENzWMuz54dG1W5NiL08rvH6RMkj7EK1y9TuU/e4axG3+MBqjvZDj68xA
KiK3+wcM5NKrp5s/ZVy4hcc6oLSQreF75jrlScZ5tjZoZ6btPhKp/xGZFOfnl6P0SrJNkGDbyiav
Tvx5dX3vDOt8fhUozBzL1v796jqWUktcGzY1UipR2ec/S1u7kJHNP6YoFysrHtSz17jlscwRe+z7
MH6dOiAK5Gnyn7DBl3EzmJfW0NNVaxpY0ug+rq3z2f2Qtsq4tbr45Frtv+NyrKmab77pBK9dZx61
xNI/vKFEhyyLg3OptdDjVS9f66lnvw96cvFCR/sRGfkTqLj03fB5W32VK8fImPoz6hQwR82g/gQr
v/dZRv/QvOILXurmq1op2cYpSL4bYaM+9P4UzqKZ3pdY8ddyKHJIWHC7Rf2Sw/7edGbrH1So7BfU
o4alro18iUezQ3x89EC1Taa9NyJ3xwYjXs5iQe9TVjWLfhqTL6IIvxVp7X0jk/CQI9Dxs9Sntcpj
P1i43RnRkzxatBbyNzBGFlA/NmaeVj/dQH2ss6j9ZnThz6kLxE6x3H6jYhX77AHey4tn5CLy564q
2YCOnraRsW4yqwvEsV2W9/ltBHKF/tJNTNIYnbkc8/ApyCL3UoQCFPN8BhO/XrVJHq4bBzmRdYDC
GP8D7rHSKUrz88q+UZTx060X6f0aY48mXMc24kWUu1uu88+UW4y/6m2KvH6AX+E6GsJmkzidsoiU
RLl4Tq8fkxGgXOzn1dcuegN/bH9LqtZbIjaunfkPs85mAaW8mjva8XsKD/lrhMXa2q/YB1gjEJVC
7ZFXiyP722QWMDLa4KPo424TOpG6VwqhPjlRgMf3PGLorBcDDuZrmJn+Dn1QB/CeVb22qfYsByBJ
lC4Q9QNyVtfVVldCnT8B9SKgmMDr6g8bTPZOSdJiU+Hca7dx8Ibiv46JnduvnUEVX6yxXYV2Nr57
1WDuHB2jVxmv1G/NECafbYO3YQv8aKu5ofUlSVPxxXDIKAyJam/Ltk8+x+Sb7IvhOG/YVhs7PHan
99GoVzKuCTaqUZ3q5LyG4I2E8k7egvyOvQqVcGtYCX5BIsCbnr3EUZ4Vc/Mekx1mUP0fQ3rTxQoI
OMTqr7kDSPsDOvbLukfiTx6qCJxyGRbGv2JZijkgLyLaUinAPPrP4GTuwJ/AQWdb/PgrrjdQbgO/
Of8V9/w8O7cg/rsY+7Aa1vKy7/v3TNTVtZyZiw4aPsc/IVjv9RU34VuIKltFEglWrMK2NjBHbVXo
eXr1c2GsG3OYTVlcd1MYZnF22entYMUOR7Xh/5OyuLf3Lbc4pnnQ7WpUPs/CQ1GniQsqGIrvrmO0
kB+DqEYTwKv851TrUIiNWIxGuvoADCC/VJahbiyt87ByER4b69vfQh13aCSwM7Ws7CJj8sxLXHGA
GfQgW4Yb+UgZpUF5rilIhUmfXW6xqErd9ZCqySoYR/UZMrh/aKYKAKtnjiV7vWAJALq/yl6RNOXK
Do10K5tG7PSnYsy/5VWqPtdm1T4gtnhKfE95a/QopKIr4p1smiYeUFkR4SE394b9tDXd2Huieuq/
NHq7kmFnYv1SmazjVdiKAL/QmhnFRJ2wx2E0qMzmLTSrZTwayDHbZAons2vXstk28Q+48eOjk3bx
NWPvKZoEkKhrGuvCKht0L5mUYi+eUzHZqTh+bm1L1E+VQxbYTMJzO6vSxo0Izx0//rJPHvy+qdat
HlRry9KmBCB0+2gKS936IEj2WeilF3nQzDJeqaWlrEDNZLdY2EwpbCU/2KiRBZxxHixj8gwGZ7VT
Wwqc95inBN4KtRdtAfKwmNb/w9p5LcmNK936iRhBb27L265qr54bhjRq0XvPp/8/oiSxd8domzjn
BkEgE2CpVUUCmSvXauOe3MjEwZM4TXIIKWraxvSvzIPOrm0aHlAO4kya+yOID7ww7HdEsn6o6Ji8
JKU0Akuq/EudVfYORvgArkVTv+sU6ndzLS9elDAPyG8U7TtYXkPTnB9aGT6FT2kp67yhBuR3pqZO
LBjq2uS+iDJ782m8nYyfxohtoIvbLGLD/1EYXqXeOeCZKcmQx7UOsOCMHIsCNjJ8h+B8gNVlGI7i
am4QUEq2StRQRa27MC/Q+OxDqHqcLkOtfGpVMsQFR8WjGBKNKlGnL8Zuzr/9hHV27kulWMey7u4k
qtG2isIWayQk/aoqkgR3oGzsw8oLXv0o+RqYTnXhxR286lMWPK5ePNfqCQ0nj2LKWFTqgZRhtxRO
MSdYkF9UexCF5Z0y8NoYOyqL0M/Vns1QV1ZJNFSXWFHjnSIXCfgFzTwVYRxv/LJXHiyKxJYd5SRv
3Wg9EGSfgPxsv0haLVwq2QOXbYiva+itqVX9oFe8QZJCkU8KXLWH1Ja83VjI4yX302E1uIX30nWc
kpHWnYqfdCMnBRBW3YIAlxytgLfGJ28qpXIaSiEXoi8aIHkhCIdmXA199Msi1hDuwuc2R/RVyb4f
uvZtqPTk3uesc6/0XXbq0+IihsJpCASCcQ67eiuGRNPpanMhVrAQc+ZxcaVOxNi3MTxurr/Xhxps
e1tQTojTJVF1sf00Owl/eQykjWuMFUAszdkaBLaOYxEWhzrrHELwjX+2K03bgG+LrvDi2ysOLsNj
Nhg1CWOtmN65OWramrdCegh4QKQrRxhbIDFIJrYQpayjjRgMldQubpe2B0OzSzRtOMqDCgRN4Tyd
eU312HYxSHDdJVidyMlWbjqIEftc3w9JWezTKTIZwsi4GZ0yvuaSCGWr3pMuZ8nSlKviS0jh+MK1
CS22EJNSzYncVzxs3ekQtQBYuG67AqoxN7O2lj0shKxwW0jBgQN4tRJdy2/cBfUS0imMk/blt1tj
gS60eypmhDaxcHMr00VlHjeH1cS4WM2c3MC1IDE0rSbc2IWY4ATG+BTVdbmVYpvkfjSoj4Fplvc+
T3Cz9o1i6aoUBbQwEhxKJ1YfLTNVd5lnUMk/OduI2zymlPZMrnqeZEsFrNtOuCpyHR8aCbi26OpW
rW0Gp1B3nUVKCNog+THxYdY0HCN6yT1OPc2oml/qkM0w//3K12iESsKvle+oYLLniiHaJlaxsAlz
hQuv3HLMSOHoCdJ1FSXFvSRV+rJqKDUvwxaOpiYhdEgS4CtF5OfMb4hbhPbOKzP7B/m5Z7cPi7c8
MdDSlAr9QQMlt5kkas9mGGn7Zki0HRIM7Z1YEaqfFFIuBKiMtve/lhm7U95dU+z4tmKRDLcV9Rbd
q2EiKdSBRe3FGeefTkGfxsiIFQc/IbQ9GjufIsUw0/sUhZ0hWSfwD8HSLWl5ch/UefZcNMVz1mnq
3eC26TOfMgPcaBCRmYyjlEF1Z2vlQVitpgrh7zTanbCS9Shgd3LNjbAShjU2FbHuvmruwNAU4N+1
+A1p0pMxqa6YFscTz3W+pLo50Y0GzZ0TVgAzW6Swe1B9jxS5tItKs+r3ceN6Uv5exnEPQARKLDnv
3ijtcE6uVP5s6qYa1nEWo+v1r4ZPXbOsOG1RHCnGxyCDO8TR0kUy6s7JrwlDQ77OoTU0OOEXQf+d
HRmEzH33A+bDl7jjEOAk8ARTV9RdwhhJsIq6HGpd7PySkBBeQbNtbk19cJa83vizT01DgcHRVGx4
5HrNyBZiEAlGZ+0WQ0Rm2nB5f43BItA9/dRVlfvket30Q1HrvegmrVOuy8ZA8mJyRiXA3I6aDt3G
1PUbBx7nIdJvS1m509z5UvMspo6cih8gPFpak6tZN92SrU+wiTlPUBfpjdEqjzl4ZprUa69NwuOn
WnFu6P0FkOQe5YcA0gFjlUdD9y7nymNKlvGr26L6rlqm84KC2bDMRy95lBs5WEM8fXQSC55Af4Cz
NRyzfQ8SB+YTRcqWddke2GrY4NmxKpYebyXDjldZ5KaPydQMZBbINKDeS0d2vZNjjXsZ09n3Tees
KpkxLtKG8mnZdJMVEKFOXgl7ORARzlr4iqvGPYfE5ZeFjrBy6stPkUX1lVnx/z6QftqYblouBY2Q
IA5CLw8OjSxfpEUOrFUeUbIsY/XF0vnn2ZF6ET2ZEDrI66eIqperAufwoczScuWllvE2tNl3KzGS
+9ypJCTLW5LeRsfvCJ2HKRp5Tza5+pb4zXeDv9kbL5dmYUfAAkKtCZYwNl+jwevuMoqY1oFtgyR2
LHcXKl21Lz3KrV34JgfUghAYkscTv5a/lJEHJDog6jJEIHpjOiAs4XsLvjv8x2ilpOwiJZR2BAC/
DSXE5okOAXkBH/rPWhYYIlM1t171QXe3SJ2kW7PIm3vfzM+xO6jIkGkc/cvkb7mG2YWgs3+1wuK+
k/xw3/eBeYTEG0bIqTHii5d/zQq/9hZeR71oFrQ/OnUja/K2Dwrni5+53brW5PJoc4C4oGJaLcOG
TZYGg8OmjFz9Uo6oJXfEIqkWKkKYoh0fJb4msij7lC+a0oxfFa+CrizP0oVr5TnfqGGTyfarD9fu
N9sOQDF3FJzxQgm3Zgkziisb3atjAtcqdb/92zOGbekVJO4a7alNdYcqPeneM9NdrUO2MFiQjgyR
uqxrhehK4tvbCE7yY9ZX/c60pYM7ZulaGZzjGFftQiboQSCm6TdtoJmbzG2++FZaX9TcDhZVOgTf
4GW62kZhvef8eKBydpYeNOgbR6rrA9SvB4f65jscEnlBaa9/lw7g0iNgIL3nh/eigaBMOUoRrPTT
UCRJ0IoltrEmt6OcO2tQznKXf+nt/FqYKdH4rHyifDy+6LYiP2eS8gJLoXWnhnl1Hozy2oVAefIk
DI+B8x7KTXqSIZ1wwn7YexYMKMD7M/0k3bkNlYq+mbx1oDK2YNOhZpq60mBepsjWg6m23V1j1hSu
S4DadCkMVqXc+EfVac5K3dhw1k+IwwmY6DtcsUX4HuU+GKkB+gIxLhqKscDTCxfRd/zqLzb9KSza
w3OPmtKliMPnWsmqOwKt/JLGjgxfV7Uvsp2GC4oskm0ZtN9tMiH3CbDsc99blDbqfrBkt5GduLoX
Rkjju3t0EYArj9E3wvp4dApCr04Q5YtbP1CtfjFUagyoLm3XeW8XL4UWNmvNIuEtuqZm8vpxFPhl
vZH6Nycfll1NGShRNi093i4tTq1HV6fSbzmBKo6Rpz+QCpaWfofsou8c0mq4FkNoXOwEVGtXr3VH
+865rljIYf2t0432OtYJaacMms8yeBtLfoehpC6HJqx+dPpjZ1uw/ES+cypIMy1goWpXfUTxTBPG
iKVIjbtDGo+AEz/nawKT5zWdrkhDXxM1LijiZEgY24xCqa7jWSm6sqond5JSfotA9WQonT2Vkdzy
DoIWSnStwBvPg02wjPfcE5jP7iFpsiVlEOZTnsnJIgAmQOK8/6gmN07dONJ46/rm138SkxMewuDw
ethrA3f/rVlnwZQ9BPGPws0RuC/gfrQb9G2oukl2KMh6Z+ozqUwu4SbjyD1stFwrLqNdWhRbyg0x
HO/q1EW2y9iqH1ObvJzPz3/HO4TkXAaVAoSH4wVS5mztBoH80IyRhcpQJz/l8X1ZsgGN7TG5b9sw
3LV6We5Dz6kvQzAlX5y4fFPd9CwX/NKjuN83CnAmolza0rS05Ko1hr5r3FHegZWOlkWmxmvFsIq9
YrIa4O7pldEVZKbZl1KwvFbl0ny38+RRGZAJQjpXRrZGWndGmP/glHfn8yx881o+YedHGRRNQbMr
h/rO5qe0jVS72/aGPVxly/ZWcECrrzIJStVMwh+peSaTBXScH/MVLWbrzfLhOS1apXogwdRsirjO
wLqUYKMJY7Hnqq5ZpTfLtLKib0XWL/2sjN9lv0QEIQ3iZxNo4KaF+uQ4jhosLQZYXt/pFHL6w1mt
dfvJdhyFR/aGKFfxNfANyjttuTi4eodMa9W9K17Eg9K2gOIblQkQvgmPUBGHayI3w13imPmiNYxv
oZJ7T5QiDjsF4tQtpKfOM2d0qCJT729oLAAQpsnwMKDTTdlPKW/KtG1e4UU9CI/ArEeq1ojPqV2V
bZu+2smWF+/hhDD3CvmHE/+XEam/2rxAPeGsAoj8101P0H1Qg+GUEvZd9IHjPhm6Tjio7A8T9qTT
YAguetCCfR2fA4B6VNSU9RpdbunF42+5MlH83PNykV6acPQXdmuT/p6sVWOjOGPoT7I8cZG6GZui
mhdpCaRCQ2t33zREr0dbSd+c2HrvQJpeCyfUr5nmfw+mZy6prEUOjnpJHR8MC45s7hGRGrZ9G6UP
njpFrrOm+tuEPCsJGuWdU857IQfWcwH101pRojd7KPMVeU/nmkwNmGWYVMkd7VxTUiX4PSplNZZg
lny3RJd88nEcE2h+SBJ7Hsul3iT6y4Nl8hBuMXGlq31b+7ZYbCKu01z6tiPYLHn+2s7y9Cx5lUIt
XAzxU6vFJ1AXf1kAJs+BZqwzv3qEgjpYqqN6GivnqCfEcS3HVs55HsGUPvjKyqjrfufElbpHh2S4
5FMT7NKBkAsog2CXe06w0s1GfTUH+PTLvv9BMdzod5zYobV6Lom3L6raydYdBEk8LmNvPJBBWPq6
ZCAUlWs7eQDEFhemQqzGs3ZuJKVLvvL8XpX4i++o0MDYiMBocj6cRopVl4lGOjo0tX7VGRERenmw
KKlrmnYR1c0jZEHJTozNDVVhv1wqW+3WndVpC3YjZ51UwauNFDrajnrwMrFRrtrE0K6R4zsbn+Js
NzG2ZKTGEwVG6c4zULzp1ALGn6A+d6WWPMKowL4alT2wV3q/F2NKAvQFdlngoJJ95ShgvSsqYahx
iRyZ/eBp7JJRm/gqS9Jw8PVsPIDH5q/jksEIKOo/NWCP2AhGX6SKtENHEe66hYB5lxS9fS8jaCpb
asuhRzMBitvESgPOOH7QLGMvCU5ghtN9MBKwsIF5rAprVFea77iQu3QPHtFwxzBJ4Y+hZJ5rEIou
9Wr3UuZl9+ylp2pnZCNGk12TB3r32UQIAHFDn01eXJfPqHwRRI/0J74/JhidJQzv6dVuJiXl5tmi
GPlK5DO5NQV56VUBQ9h6mLyEISwq967O/xYdpF3lNQnTaGVZ5XiFYcpZaErdk2XRxuttTDbMrRrb
yF5PLsLAaUG/GEAkp5G8C6OlbKRsgKWmPPWOVZyaJv55FUO1AEM3NIyQXgNSFj63S55EfK9iud3E
vAnPpYGesSQb+TZR0AgXDV8DZ9/UFvH7dDwbpckLIAnv6wIVaznjscgO1kLbFoZuhE0oISkN616M
1XZGoLGCtjS0VY5JlUuSjqguqL/tKKfpKiuGuwY6oKsMs8FSc33v3udTbwnNxWQLO1jzvfFqAyY6
8aOrOmUFr6DOa9rVj06uJts61N9av43OfvudIHh5FzdDvnFsF7aYAAWiyoV0U1zBqQxNjricm9q6
64t+IHSK/EhvyiZCExZ81VL85sJ58peBvMXC0KX6hee9sqxD13ss7BKltrB0L6bMlyKIIO0JoqPZ
oEasNgavlqkrmg5SD6ognazPFsKk9sSt024ldbF61aqHQJAzyWZMaQ1/4Bt3k0w4bk9VGOmLkaIS
Tr3qFOpDwE0QLImm8BW2Bb7ZbBRP1m4ETmXdIL/aq/ALTRROwq9D1wq+aPMUZfAI5KEXrxpL0Q91
QL2+A5jrSfHN6oHj9ELuk+wJ5sc1MEnpftqou02lvGqxU5zKJCDuNnWNPEmW4dCFGwhc0FhJ215a
I9cqbWNgug+Vnv1N6QQYsbTrDvzWgkVHpureyCLwck48bpGeB3BVSi8+2lYP3ZAs9aasnrxhKJ+y
xL7mkAnf5Z5UPjlaZyzbYWh4wtK1bcXdkqIIV27t3hlZ3p3bfHDv0tD8Dj9n+OolYbkPZD+ncMOL
Xs2I2CRxyGAnrBF11GDkSZUJqyshXJVG0qNs6/ID74+dGO6tNj3FfgayiYMmAMnRh7yBDKahVfGK
egjz2YgjCLxVuMOpqDKfk4rYN0AzeWVPXWOQlW2e8XqXIst4TqhSAhKqxGsxV3VabwvDd7O+zW1A
DvO212D4xZkdXrXJRteDJ42lorYPIG2n/kt0VUQq1zDzyxvhnHZg0nVoR29W2YtSQjd+vr3N7Xt3
BeGPvBXOGsUUq9K33Zs1NqtmZVFmvxPOctABemqnNKy47+hL6NHX0Rbc6M6wnPbSeoO1SYIxP9nR
MSNC94TaV6vI3dNUSfOUlP0L+TnnnMEssIPhAXZ9re8uTR3vKWl3jpYmwcYixmrlazFSmXUbarUu
utNBKrhyrgZQl6b6kezIwe7Q1xb+aRnEK87PAYLtqJtYaccWLyBPLIcxAnXkLhKl/zvNjfZrnvsq
wuiacaEuPdwF8EbVpMOujRE9NzJSYaaTqgdi6u0ydHrvtSR0vNHgOdgIq1Ih+1EXMeoikzXTgfRV
WXv1Alt7ab5WReLtVD+DtLwjbBcmZrmqpKLcglzmvWV743BwkKkw1qFh/bqMp0tdSQp1+cHhw6We
KPkmmqq9POMBcVvvxeSfR9HysJKgAXrR+LbduzFCRFNPMjr9EnrDg+iFY5rdFaDzRA+MlXHSUOhZ
BBO9+lhC8mT3PXzn06oIdGqbiV1rFZqSdhlc+WejS3tLoiBwHmbDnx9iFzDl5DSPxzqci/4QmMtP
hswL5UXhJsN2dhYuxCM465hwzf++ndtyYDRKRXlGmGBDfffwZo+muxprpzsNSiqfZZVwV6MCHAw5
I/sDZBPBpCgkmmKSFRJXsWZMPBgIw44WikJiTPl9FWdTkrlFnvaTQTgLK6y9iH5MK4tpaP568ChA
ZLEeAVHfVq2ILQN7IinVLEAyr6JhTA9ZFfxsqA1MD0S+04O4mg2z32z45PdfuMzLAzeD8F6sP88T
3dlnvtN/4fJpqXnuHz/lH+82f4LZ5dPylSf9+vh/vNO8zOzyaZnZ5X/7e/xxmX9/JzFN/D2UdkDf
0Q8exND8MebuH2/xR5fZ8OlP/r8vNf8zPi31T5/0k8s/3e3T2P/HT/rHpf79J7U9v2R3qGWI9g5s
7YLpZyiaf9P/YIoqn1kpOcLbrFu/0aPsY/824cO0f7yDGBRL3Vb5T/7zXedPLXeo0Kxny8eV/tN6
/+n+HGY4end6yO58vuNt1c9/h4+j/6/3vd3x479E3L0exqtRdO1m/tfOn+rT2Nz9/EH/OEUYPnz0
eQlhiaf/8k9jwvBfjP0XLv/7UrZTQp1bal8HyQiOjdRODImAzY7x70ZYomEoDqp2FcNiRFxVYsLs
a7pleBTmkgTS3omRZdM67yHTGn3pVQa1VbUh3WdBDIFa3T9xCobIdurFOZWEwFiEXcwZA908kH3/
Iexi3IUnajOWMGKJMdFUPWwZpg4IrIZs/wRd9AVSj/hS2FK872wHweeOOl/bjG4NDJXxOU9hIJ28
tChCSU5YA0sCzubJp9uYMKuR/t4CoCJy1kAtI5bK/Z4651yV1zdHF1bJVWUENjzJBvUl2YjEDid7
cJiIqW78CC1XG74bg/r5rrjoBA3I24dU90zdIbCKS6HExUVRGm3r6QXQdTG71aph5xYgGz7MtnoH
YHLavEEuyIpiYmXmyBIZ9f28llja77SKoKZ3vK0XJEVzCtMYWt5ftxRuad/1Z5WNxc1NHzmiWerO
kcueImb0grxJ3f4mVg89MiXqH4TrG5n6q3Hotgb/r0dAud7JryYte9dgkhgU02dzAU7EkRz9kHQN
qAo7Lyg6TWH6yKx9Xlj+reMogQMaZhrPgeNCcEXw6jZDDM7TJGuMliQ96vWHOTfPaijXXZykx88T
R2Xw900o3X9aS3SNzDwT6Tb2SmV4EJgjtDbKnXcXNIl3J64Ae3notpbe1gUyS14b62wQfp0zRueR
ytLJdZ55W0hrH2w7iombBvpBNCOhswPKyPpBXCGYNuwTKVkIY/LbTXRdXfdSCk6YkVEcjdistGgd
GXgZamM+xGNNod61kqTcidEWMbk1mFptKQw36+QurrpRJuSteifhO3uQcTI3Ug6lB3iNn76zNVL8
R0SGVAK2/2LUxkzf6ar9dR43wROq8GmlGVkeV94Ky3wzBw1DUHUdFCbTp/79uW7dlFI9Sg3ttfgQ
huWp/EXKBIYt2z2IxsgyFOtv7TzaRSajGTUhRAsn3wRkC8LXA8p3Y9xJHxbQi5yAQdzF0m3B26QP
C5Y9XK8SDA0rFWb0oz41YZg3R9EVV3PzaYw6PWhjOYgtZ8P/tMA87XYPtXc2GdR2KQefsj8lHBFR
QFaTqy/76TU0Uk5XIYISwkC8LUKDGpHaDI50eGntA6UAI3xGUx/s6c9By/CfEFqQN2Ic9JhzmGfM
vqUQthTLiLmzz6du7vVUYzj1fpSjN6lJyWTkBkxuehg9BgDU9rZF0EDmG/ZatNpOeFDA5XDmdvyr
NcHY04zqutyMSyBVFhT+E5ykneAkzQCoJx9zk9TjdCkG68kirmYfMaXqN1aPfNPsKob/qRsIiMq8
UiyPd25bD/ejY1z1OumeCg7ch1xXy/VQxulXTzdIKQGwInQ2QPI2paDkyP1SGABXowL6tbCu3YVU
D3sBNhYoZNHUle0uDcNJ1vOYgC2nVNWtE/BbS2G4wZNdxw23ms1X/wPo2avbaA/z4rebY0MVdxXA
mIvAlXtwCsc5cHLV04W4FA1c7AYQggpN+9toORVXF6qx0WZPyE5dZDgnH/JGyMROjZhuF3UAwJKw
QG5WPYyhKYTq8ujVyOYE1V2Zw/ssrkSTDwnVtqkOqsOtfhqi31exB8gBJmd9K5xlTUMOOvLhRK2t
6tKn8UvoOhbkwzGQUyke0A35NRaSyroIgz9d/Wk86dOX+PcaUftE2DI/1U4eneH+j85Naa0qh9An
pF4/h4RxLLoRPEml5HtIaE8Q+w/dQvhUHQhq8p4ow6dORH3gtFbS1lWwFZdxY7zbgZptP4yJW4U/
cnjBT+JaImTa91oC0Z3uHJKp6U0FRsq5L67QCUaXxKx2n8el1jn801hv+O5BQvQJTffJ57aqGBV9
MUc07UDpyVJYimKQd2SVW8NUrrru5y818WZfBshuxr7+TNSjNpv8xfNSGQX1Dly/nL0oSMhfjM58
FDPC3I7PZc6mMdeJ1poNDxadkuujn/ruUVwlXf7X4NnmRvS6oXCPXgUkmZf7L5fw99U81gEzRQ3H
RX1iss6G22Sxjljx0+1qqnVWaZ1MnPj/Mm92/jk3kFGhsIKN7AfZthh1716SS1joCyf+QvTuzeh1
5Qfi2o6hk/q1vfAxtqL6zWkjUjph6z/4oc0z0wilo1mb8fHTOg2kX0e/K+G74Ut8UuTK2ndSTvwJ
2oFFjXjOKUBeYjg3sAJu2hDoJVgEs3wNI8lZx7B1LSwC5SRMk2gN71hzaqaGZN3HZh4TLoqsrKPS
lvbzuJgwd4WbGEtzzdyNkYNW278saeTjxzvM87WQdESdJFfXMCiEihF3sGAl34puLOfJnZPEd0Bi
o3zZpKhZeD5qW75Ww/PVo8ClaEG/gFSrI3H+L02GXi96rwbc3gthCjsFHmtxmXsJKrAFYbUPg26R
mWutC0G5OVWzCZRImUoO/EfRNDoEEmjd34ueV0CAM3t0k1uHR2CNvzzYNYF/VJD3Voq0WpF29M6l
IEkq6phtu5v1azEIdaZ/HgQhUjw5icE/+8xzZp9qol0ShjDUvJ0MVg8GoVx7hiskcpX8ua1QovvV
+WUppELapFRHUQwzPfc0L1uHUDksxWNwfipmA8y4/mSYx27P0cmgDy6B9OmxKpp5qdkwT5uXmp0z
BJuI1yYpz/V6fKTWv1/YZNwPY4RejJpYHrlWSopiy22KZQVXid+oD/1khBjDXjYKyGzh20umcQyq
Se8209qCtEpwtEs1uAhrkPM/kibQmIuuRWb+Tvf6I8JB8mM5rFvqYyqQdEAWJrlzO9NWbmP6+xSh
i1NiwcLFmSiPVuISYvGhWtgZyE7KUMtNPaR9tSg0+afrzT5PFVddMHEwDJxVRJcoO9VMPSC8SMoe
bKqN79xaU54Gkp5LLbL0Pagp5ckvLRu2e89FcTqHKkzWu6U5ZV8NJF/3hlb8XYyyzXF1GgPT6AEC
a8r9OOVhRaN7ir4P6vpv0WumnK3wDSjd+Uffac15urgS6yqZVO5h6YqPfdQV1K+zn1L4O1z0EsCM
GGsVqjVrx3W2Y5FJdzl1uuuhblGb67182VeJchhFE1cAnLJJTnAhBj6YJnsG18fBS9qfV8Llg7cW
BV/STC53oHfKgypDLPlbbVBIDopuFmRH0iL+UQzVQpWwSkidmXI6UfD/0icUzqVJ5ZzUq0CPkSz8
MKNX8qNhWt7xtoCwzKuMKXTXq98fY2grEuWjFy+NIH8nlZo/koEqHiUp/otcf3vSp54iG/0OyCRS
VpNHXqjFYxY0K6jPx6vwV4oRIeKeEilhlAyzuldrQvfTdDHJdWMFwBFa37cb2HFyTlKD2n4tz5cd
oZKFGTnZUTiDIhj36kClkLg/ChHyfrBJS0JcbbXaa1OV2tmSgMeKruVBqjzWVOWIbuFY1ULWI+uc
epL8+nNO2yraWUrgGXcLR3ud57CJDa+q6l59H07LwIq/JWBwLtnUkMJULr6aGOt+Ui+dx4Qh0TN0
EiJUfkRXNMLF14PHHnTiYR4SV9SM9ibBmXkdcof2wU2h/P19u5unSq252ztgXaePIJre0mFQT/1t
50r10eDsmcM2oNZHtS93ZucNO1upa+hpGYpVU6NqRfTFpRi9zRHTzYokIlDcolr7I/jnps7+YUIm
U/MZBdJOaThCiCZuPRfU1dSvZEm9DVLu8tM8O34aG6cZjdk4PycLs67F6lYBl/95aSN27ARtz39Z
Nqf0ZacN8DdS7BWvIhRnviiN0/Gm1RHpNL3si2I/Q4psvUB0Vp6rEMlAq4/TL6k75Gvbo7ycIzZE
z6W8sDJZWTkTMh8p6PRoTMhNcSXGRoDowIoni2iy31eiC00aZseIoeXpphdv1u1l9swneKmbq+In
7VVVDHfVdSjezGOmXHjnKne3Yqij6BKW2YnSVRvsfi8GRRNCDLE1AXRMPNfNdW7Mx7B2syvoTIuj
okERZ1aVDoB7bliEpnxODNBslJiuQug1dznZ6pem4i9UhQaSw5MSM/W/VFe7TX3Up25Xg2ClQtg9
Catp+1+7wRnuxFQQsJekVIursNl6vm10M34QtkCqFyBw4ifFUZznDvlhGF4cU3oKYMq7AtisjpkL
InXqJVAb3K4aJ0aEQGmrvTD0hldendJudjBpsR+ZnGdD40t7WdEbBC9wE77g2LxN4wFMmX3F6ojI
FZHv32bfbH4JHEPSlLXkee7G6Xx4CGIvu4hGNpCGGmsEdEUXQeOfhiqvoKaRZW8zO6eTFcmJbuVH
OdRzv1eJeiW7eL7qrLsmRyDot0HMMDqidqFkQcakSxsTpu099zH3qYJqzMRLKU9Se8hyoRUsaC3n
/mxGuBDCS9Ef6rrYVTrFy340bjPy/7A8ee3V1VS+b9OVFp1DNAAv5JR/joRu1k1RH/6DhMNkaPO6
pIIBMCnR4rUrxdTphw48gRDQ7juntq7D1FCViwpwSXQsVgLr6ieGdTUU19rWfWQt5jFdkZQTFU5H
MSSmCl9obBZ1qvpgFFlNGBXPC263mcfm2zgtFcct3DRHx7faPYXZFKfH+fhqsuVeJXpDPHLq2rBR
Ubav3/etVD1GurX1ZHUEa9J6xxiE6TIQXd2K1nHjVTthDYr+a+hOqXrQOc8F317hBbcKxPccCBGt
YOmiUtINtBzBVnTHsABFqfjOWXSVEsSnlL6mmt/c8aaKb5PQZ4F5GKaGtfDKNUNalCV4ftFNLQg7
VQS39YKvrZlnKC1AB7Svcivd8tDVHkk28CSHSOB7YEK/DSH+NzgC+6WF1Pflk68OTwBaLPimMSrv
bB9XFO86q1oetWM7NeJKNAFSVEer8N0CDnQsEnCrRatFNYSbdKOyetCcOnztotoJn/K0qV9zuXlX
mmBjW0Vxn3ey+kRZOvDIsmKnGPjaUw/aY+UZnbsV1kDnvI9qiQYAA+cB5e9j5AKTiibnkhjilRLw
gzCK+WHxd2xzGhIjfh6+eaUEw/XkLeUQ+48Qy8uGIa9ifmoPoqH4Sjb8h85o8weKOUdiSTJkl6Mb
xUs75ria6jrEqL/96zbbar5h3KmW+u4mCJL1nRJfuownJdtJ2PFBI16aqRGGPk3Nvdcnz7VZ/Bqa
JqSpnZ9LM1ze/BvTO4T+eG4ERelEPi+u5qb+h7EhMf6T3zwtDPn+Z1Ldr/TYi8BKuzDuDDoVw1PN
qVr5KoxBNOKqzcmTLET/kxksaLDzA/ckxm8riCmf/OaxDz45XB0bfg/vilyobDK48Yc7zVPE1edP
k+rEhnq2dYs/OooV57WFn+ZLxrrgqQJTNxoBy86GVZpvbZRvjIlbWvShNgkADwNonMe6XkPD6EN/
mtiIQTFnbkrbCg953kn3AAeNx/8j7Ty23NahNf1EXIsE81RZKoXKrvKEq8qBOWc+fX+EfCz73HO7
B+0BFrERJKskEtj4Q1dn35Tc7I+yRspVbNibmauO780TxiG7MM6HY9Y6Gi45MDVGKxL4m2biImOy
6DITkUtH5GtZLZQJ7G7ZTXtytnz/2yp4BQ0dwlDTWrwC82xjuGN7iuPahacS+gdlVn5lUhLXAISC
qfLBoPvBRV6ZgqdNrrWoI//dgMsY2WPP/CLj1pRGyFDMXbTkZ91zkCTnSHMnQBxiENzmFAsHWbih
14ll32rkwMD7lmBMcpc2SX5nD9FDaJjpNvodkvHSqoJi8e/LAUY7UT7o62jZ/ken37PJ2P8+ZeG5
/8zeFP4WkJOz1no3O9VJ2CG0ANOggGOyCK0u+JEB84RE9JO/zJuONtaXScublac5ySXPURJE3E/s
RqvULhZrtJXVtcUS6r7L4UMzHQMDePamCqAS2bU9rP4IyktZ6D4A9a7RPeBaYLbBdovpeGsekbhv
F63Hx4Rv8setIUQeFo81PC/VNH/kacvtGDlSWYMpYdzV+fQua7LoC2P+0vTVWtRj/ihjaogQTDU5
/LgJeZhmc1QbrmWbMYeQPxHbSdHb5S2Wpo2zGDvA6reJhvjT0zAwv84KHewATS5ayDlkLHPRlvWS
IdrIGIujcFmKsNmhM3LJixGLD2yWHjvXGk7oZp6iuQZNvnwcUeHfIJo2rWRVFuTwfwCUj8hO0i2p
TfficeItB8lQA9t6i7JBt6wQhoYnPIwgyTysGYdCXBLQ8UYxhedmrsm4CCzjjrXDQdYcdTJAKYqx
3NpYbi1k8FrUqrh4AqswvUVpTsaCXtXPxhgt6rSK1parlOewMDmdRZp3l9iafub/7QB4trWXzuIA
Re2M4PtYaMsUMRTI3J1xyIww/whKiKsOqlSIHSnKOp5K+2igUHJwa9XY2iRF7jv4kCskWNQvZh5+
csJV/bSjLY4a/ob7TLW1Yc/dt66wlnnpE7Pa1l3krM2PbeMeZKulxCjeJyNfcbxGrZ0KFnKfYHGz
0kVlHaHN/0BSIYBAoWHpPYduxS1modG+y9UWvjk9ZFwZxqJDy/qfYXA3/3+m+69XlbH5HbLvEmsf
pHw1H182c9HOJ6+ygGy0igD8Hm8h2cMXo7ZphcofdO4rY3K8rEIEfQTvbu5l7TYvLJkMLZBtDl3q
0AIrn22W0+eySyCL2l+RsncvNSdsY52Vu1yo4TnrG9i/pm49kA3Cecr1EFfCh3SBLYb5dTDbpz7m
G6wM9dLsOeNkl3931Vf9Q2pVXo5uKtZVaUCVmZVVhW5SyKu5kF2mWZ21nbPW4ZT+nEQxXrijIXM9
BN0nZJVDCa3yi4+40RZ+ebcrQy/Cxkb9NPmO7TLHRn4nt/PXAQLS1nWmcS2r9dB0a4yasq2selMf
rVRTj/ay6opZ/Aqji7uRW+Wrj5IVdCOkt0pVVU74P4NrzpBfK1VHvAxa9qtazflWWXVj10OKrPvV
KqvpfWGsR1/90U2Ti/KrpeI6lBhgfZssBh3ds4OxNBxL+M+sUqVTT7ImizRIZyEL8SPq9SxdD/Ze
WCT6SRvo0GFU/Xo1L9YhxpQ9h0AQzWSDITLj2spPzYCiNPdOKlOsC9GjPfu72S1NvVjJGa/Twqxd
jJmnrBusYpZd0uUHM07xCcQudjWBP/9UTUQYhPtVmXpzPWlBeGgrJ3vSY/0TE890W/g+OJ3Wz0+y
cLyhOfbORVbGuizb1a1RV3xtaVZYLA1t2e8QNHz1shIyoVuJhSts5dzMdh6cBviXLEFtydT0P+JF
mfnGoncQnwyblrwB3eQoFGi7/dThdMnxRfTeCjQqLdP5aHqfB11coBPfwcto+6ZDMyJ3P5AJ+tCK
rnoy9DE+sFTS1kg89x8xy+NEdz8MMnWc1BYqWFihPRqT80OOYx/A4xvaycMA45HziNbguRuaV0ky
dXgyNEv7CqMU704gInu5dZRFylYosAseU/NuUhZhCe1TbUoMwjPbQWm4mOxT4VoruQl1otmuLfOX
mteolzqO1Etee+9V6Gt7WZOFbIxib9HDjTvd4roQxrEt9KnEqlKt3Vdr0qeT5YXjolMxFZwQmVu7
YnC2spoq5ksn8iVurHhizLI1hhYFfGoiOMqreArSeiEvfd+J68WtSXUaNi2VBjKcIX90/HWJ7d/C
aCwXNcdpOEZz4ZOFyVaV3r/ZudVuZQPuWx7WJ2H+xTIyGIdFFdT8rXvQQ/IymGV3otnUYn7gHK/F
rORzrV87tRy5aXh9IYg1Y6YlKrpGz01j+xnYeIyiS62QKsbPdRK7ZvbuqYHL81SP9F2TCvGidt6v
VqTvosPY4wzHOsFZwKXzPyc73laRYfxEYX9fRy1JPkQa2D56e6u283uZyE9EOS1UPwvuZNXXgmBd
qkiTObH9Ug8T/kjx9NXynGKTNAPJR9eu3uZ4XorxK5RZZFn5CnO8syxBSB1ydQjfDCdGzNitn9sR
Fcg07H7IsJP2wbbQh4WZ7iz2aAeUu1Fqnq+Mv6ujMvSzfSHN18tr9wC4FdbhiOf+HvOvea69NewF
ssVtTt+1H2x4ENsqs/uj4uc9hvdYWZm9dmnxMjcw8yUmW2N16I+yyKvsWRl8exvXkeWdZAxpEDA0
oqgWcgQgk5D09DxrmU3xTuP8p8D8Fa9vOElF0m/i32Qu/oD2tJCtZhi957Xa7qZGE7Aa5hFh0HAS
VFghLL3fHSULDEkfC4DZB9vYOEbasmNBU7AIqRoOMbZKFVubAj0z1K6Fpq58v/lZFKTylaTEJxDe
C8yKf8ze+b9i+972vxqkAfw1Nitk/KvByWzIr7dpZG/pEn81jv97/v+a5ha72sf/HpGZKKvw2+Xd
hPO7CWd7aNn79l7NQDz6RqYvNKUuV+QY8nscxrJ7e74CXwCBybrIiCymABe5qrfsP7q6STOyH9pd
h/yeYSjHlNuY167lSDm14ajdeSSXJUNG2gU4XpgGaeQwiDZTZPruQuO5eiqcfq3JqhyXFknOcaZq
bFQf2jg0v649hiBCb+9Mvjp8X5sb/tRtbw1u03Z3NUnH69sw1NkETFlh5Gw/pKSdWpdEqTBL5yGp
XeME7uUg29Q5lPc2Qh36yOporsqGpmj7daW57kpErMOX7OC8RU377AZtX/vwR71YiPcc5SzcFdoH
3Gxu7WD/mj2qLifbiXdO2JrnxswTnq8pR6BarQLRQdngHE2GeZZXjl/pe79pnq795BC/T75nXjbt
Uv7pJL4ZYfOT2DW1Hi6seVbZ7zbVjAsd7SI/XF9SQysjhJW16ufTxr5rfSh4RbGTVbzOMQI2oSLJ
qpMi9VG1TxgGOHf4S9jX4l9V2SBjnRuFm2IMIpQHwf7pUZ8s8LepHvCYqx7CiDMvoxAwvvqx4mOm
gGfyZ0x25inYrJIetQ5Zlf3k2CZi7WGQYL6O/dd8dR0026KGi63hen5n5N2vwm3tu55FAxR4lJYg
U/3TMFuWlxghIMdpRnVebdAuR3MCmcFSK/2VnOGPSzmt7C1bPBRE+KFhjTSpmEdhvoklZpHiCd9E
7hHKNEm23sQtvehTdXWtw0J1jtdeo+ujYGEFn3+0mHJQPo9H9ZztNzxBluEJ6xWj8pS7CVYh6ysK
My4UbJg59UPQR2iHeCjCYwjPFfV5/RClycYnx7mLbGhVU1GaB85srZ1v9I+K3sOyRhV5oU9ds2ED
NX6NySLAPx3fhI8mAt+QZlMl3TWeWdV0jfep+CMu+0/ASa79jaRVTn3QIskyIJ/Ul+W5mt11k5jt
cVOM4WGavXd7G2sBDQO9TT2b7epsXHb8ooKVbPWRZj16VswDah5bZqN1ryrhrp37Yn3gHBzfe0XC
dHqorU5f1BWqPWjBLVDs1j90rcUew+9C5MwNKK6iFoskcuNzFxbJE45LlxI18XdgVtnG8msFgTW3
eHdhMpM/KiD74dHOgT+uiekJimZ1QroaA6ESE6Deqa4h3woQKOIkvzpplUIuLQWeLTvLPrJBVmVR
2PDYPR9HHj+YNV9uHeWVMks65/232/QyLCe5xfog/Nra78mQT5tKr31tU04WpEWF7doKI9JyyX20
Zhk1N5lRXB6HVucunrpRsiGBlC7+xyiwVNFBd/XVdRI537WTEXdfNEWvdpEehedbYeWgqPtxeYsg
jxSe0bHEK2EKzWdSkv5exm5d5FVdONPS0zRldWvQRodhZE39rdml8A7nF7sG5WVegexAvWmlJ8af
70K3ScW1RfvhVHF/8L2xO7iq/auQMVmVDbfqH12iUkkWf9R/T6NMnrH0sNVaytbb4P91Lnt+YaUp
gh2ezXukPaZtONjBopoltBqU/ZECcIpVobj6XRa4SG9Jqa0Y0ahTzPnOcjRDkr1eNaq4XDJGzfmj
jJO4k12QHwhRVsKAyfcLczckts3qsVLe+17bw5xDjVsNBg6/Zu3yOV5O5Q89RqkjjAJxLhrjUAft
ple6Q1Sb+WeQOjVPSV15CSOjXA210t9bqhlubbQ17hysJ5ZtMhZY2wnE75vmI63t6EUvFPs+h0ic
Iff24nEe85z7B9kkC6QfgDSrNb6B9GZd8VDXxgLP3W8lXsHPMea2OFcoS1kzMTN6tgd+ZE7crkbW
2itbX1hKGD/5Qds9xUMarZzUa7ZJanVPap5HJ+6Ar7JRFoPvfXVYLR5lDTkOe1sbcDcjlbTQksmc
eTLXDn5NNtVJuyURfBrbhgO/KWcNM4v4dChkgzmZqyifrO1GbMsENaAwVHoewv848UhjHC2pEXY2
wZfeGsq6+MDmxUZimSyAkgacMg3xvURagTK8lE0a30sQ1txWzzXZ5kfRpVYTdTE2rDpssyk4LozV
BVj94tHOjfyRtTRkiWzKtrIqG/QcnnAU2WcZqs2uOorGfr72nwf5ymyX6rPpScYuSpa90XxGrt/e
yS6cZDiXZrKWtwGa2ixVbpLHWjMWsc0iOC7CzkQqOPH2bqpcospX2CwB/DxjWdad077m/F9NIK14
SHludRvOAh5F1dbzNJ0P0auXpRlwRDY/TBMRo20cYfsz12QhG/O5x63b/z02drjwDTXk3lhZ55aD
OiF7age5kfUYpc7dMATlBY+ScolLa/rt/90jZY7h7zlarcSTRM/9XRknzVM9Km8e7/GYz7Uqa4Pd
1A/aUlGM+knPh+YpTt6EkcSPMmLiMYKTodlvZFs4uvbZGNBJ8uvmIYkEsObSOLM3xZk77brPnkd2
YCrRW2O7+qZ29XCfx6p1brkZWL3j3VU85iroulwOk6usnQIAJK7vDnKYE2ZLUyNeRqSXrlXRWeKl
7Tz7j+qtVXb+r7EZub8dmrfpJJqjLFwV5QMeujlSjv/E5JXaonhBKtjjFCSbAZ5jiq2uirLk6hps
ZzRp1Nq71NKnw1Sgji1F2VsckHgm2c+dNim7sWuB6mcifFdLfYnoZ/AJcBI4WOi8CDvCIrEAgxN3
CLvq4dnsFXGOUZCB3MTP5Jj6xfraaEWNvbd89UsApYGjHu81r7lFuNbUbjsMbFa5O+nPZWDUdxx/
dAtZFYiD34d1jElPpbRLXf+iiaJ9km0VAguxUgZnWdOKsVg65ynkVn6PBo5zN8ZKvAQAgL3IaI2n
rpz0JXZLwaet2xtWSuaXrilQFREoZFmjErwWsyHY3EGOjGdjkmpA0UmOZGkdfk6luclG2/zS932x
7eJ14CP9PYEYrr6HJT6HY6Mpr1bXf1ZmFV9kTRWvdduoL0Dq2gcO105JkuP83XqcZIrEX8qqyPp0
CxTYWoPTe0vhx+/LysomUPbKtCtAXYuE1JA6F2YwoDn1+2pIUcpgM9BvZIMstCKxrv1sBD/uEA1b
3sYnNYco2B+1NQoQXrCxM1y0BqdlZ1yN8dltVcEdM9EeUWrul3FRO3zok7+o7cpAjksfloXj53dW
W5bO9TL1ivxOc0xS0HaBIqPyrdVR5ybhlmM1NAADH3lK5XqPLU7b9E/Cmz3DUyP6lnjektRj+zON
unsDMar3aeQHY+hlcd+4cbHreoscoZaKsx6V6irQOLBHs/tDDhqdfYEK0Q/b7NNFoGbVS9ZhtF7Z
XreofBzAOR/sUBTlN1ePRrVrYqt9Jicxe42BbZetVR74HPIY32SjnfvuEx+MbJIFduev+He7J1nT
rdpZ6k4P4myeGuni/5xLNpbK5Pw9V4jhiaFr7smYB8u5IvHsJ6mxkmm3zmwT3I3C5le+7o96NyjO
Mm1RHKrntXUj0P6Y0IPZoRVhPidaZG/KLovXzbzW7qIK6VuFO3A3V9VBn85krTn3paZohXga4gc5
UE5mm8UeB4+eZx7tGASVsLVS907OperDf7+S/1L4IY8e3feuhS8aE+hoEIebtqvbhWxxu/JXs6xe
+6hpre3Beexvg6OCnYWPftBCG3Vuo9UsaC4svM2AsXIWmHB/nUPeLHuuBtoYYsvE5bV3GgKuVbTo
MCGRpzrau6kGwIyb1tv0fj5+1Se0p/4JtyVKuzKs2v8Z/qu3nCSbc3p/9ZbhIIq+uznaxoPqdDt2
TuY2Ro3+2Rj9b51Vjd8QCXlUECB6NURkQq4yVZibFdufdpoWsgcyi5u+c2FzekEBoL39okfasNQ5
gT+xmkR5VVWa/CTrLbjxftaFcvtvLK2x7cqNn5lfnPGVcd57UeF2VJLVtsmnbit0dg523SrHrnPF
esr7+hlh8x5duXr4llf6fOMxfpIY2qI6vGgzd3ruALagT6KC8Zo/NbMC7vEfcTzUTo1RqM++gxZs
b5q/+ocYRd363+Jz/27u79n0l/PLD/Tv/rfX9ZnnX/3l+/m7/3/ML99/Nb9/e8zXAwcoz7pr/gj0
tv/WogI9xQn+MM4CJl2I4L+Z7UgZiG/4p38fIsM+IHLbseA0zR3qQdHGc7zxK3ptSLFVyhdboHlc
znHMi8evKPIsjd/xDKLdNT73nxyj25E9aRYphit3tRFX1SJJFeuu7HUbA49OrGSLLGTDrSqvqlpn
yL+a86g9tMEw7G7xUetNMmWB+oStM7pMaSzei65+cThV/YnebqrY6I21U78b8KhZDsiwbJLCrZD2
o8BPqzrKqryShdJzXO4bTY0SCo8kBYpWMTUnWcSF25zCuZBVzxzMJRIvzeoWq4yWPLas+8oUbXTD
nxZynBwiG8YCVVk4nRXy/rb63k06Vm+V/5I7Znjselu7xscIiZMhsbDTVHEkYW9gnLse+Zc4SQ+l
3eKinoDm2roZxt1otytHEr3w5myoyJM+699l09MQsr1xc7Zb9viEO8j05OBdAKW0w3xxjkG7GTF2
ZcERWtD8LHEPuW18agYXCVxgGSgfu1W59AcHRkEizrLVCmeeFSixtaYH01OLENe8G2Yx2Sx1VXff
omD8oqFL+DOJ722UDP2FZYGPmGaeILL66zZh3SJyYAed2n4VMNz6Lc5zwRkJqHmLqfdY+aLENexU
OwAZoCHsppbFQdYGUiMXeVVe6q4crtcKz9iVKRI+swEgEBx+WEOpD/W8hJl4qrJiyLdVN7JkRlBv
yeHkcDKhbWVoQaH0o3efXp0vh2I00LstlLWvpuEh1vrpsTYjJGcRltsNqumunSaoN86AY6ym+MNr
E8+Cj00W7EXUDq+jE2kLNoAZPgy0TmXMEwUDPCMNB1xKSp4YvwtMIH9V2R9FB8Ut0aNHC+gMDap7
qe12yVqEU5NI47YR+3jizFV49ojeddkqGnT+S7o9q2vmYIlJwa+tohZvhTJ7iNexe+HArbozQJfg
DaV08CWDYMPkzaJsYEdkjiMeZMHi/qKrGlKGPtpl1ziyA4ZS3Ncgtx/yBGJKKCZkt/8ZYoRlT94w
eLuFJkQ6d6pOQvs2DeekGNvwZLwOrRGmXCZTm600DyPkCjDOKZ6E/gUp/tJXmy+5Kfyzg5jnQobV
WOCgYVhvGqqWnPc7GyzYwU3FJBRXipjhymq2r+LKVVZtVLFHyjNjM3VaenFiP7sWKVYnGEMjgW0B
RTnnICu3qo4Pm1m34yX1Owv2jWZ/RaJ5Uxh+/iPvm7e80oZXw1b7tSKi+ojDW3/Mm7xc9aJtnrsy
9VYckYe7WgunV/ILwGj8CvJFr42vgdN+VcCaQBOkpvom65u0fzKyxnhWwU7x551eM5x57oPJfZSd
yvkrA+dBW9ghSssia7eKOsSb0kC/D+7L8KJ37lHhufthOehg6gPgnDDEdRJKJrp0Q998lCMUutxO
nIcBZbG7XgMHMILU/ihJvumuXXxBeT/Z+bYfbuvGbN7nIyPZAZdeNHDHrDtUnRBPIixfW/KuW59c
wK6ahV8bV9OeZ8TRJq7s8IC3LyRIxKyWmH2Jz0H5WQpl/A6glLsffPHHwLXDnV6E+s6pPfWh8dH2
Rnhs+g5+CAEt5VvlOwm4m1rc+za21XVnYzkL1CHL6+jOnRWkZeGNk3oE+5NuxhlacYtdrxxEpp2G
L9S1xZw7Bhofsa0bBO3f8/DZWBihYq9WFtlw8Ceb1OK/L2VdFsIwhoMKjeR/dlIbReXY2e+HgxmV
zAKAMQAjhFSCCshMD7Xu7Feh+VBUQ3cfuR+RoWOrnqRBdvRH71G22W5jPgRFp+6qDExqD6UgWsZm
YKy73NI4w5rrPiqzS27NObJvdHcNNB4LZ5uWqPyNhdB2U8WRNGR2m3WwxolPPYH/xsCya+/rOgT2
r/ZnWUPwtr0vLIcMcxaLtYzJYtZTwKtAO2NkwlQy1njiLdWU5nDtYb6J1D+QoZjQEu3gbuVgLfCO
mfGPpbAfOL2PLonqYjITOA+pXtoPWWo2Bzy1w4Ws+vYgLrgpksLrnOmj1vrDIEC6KG487RrFMDYs
OtR3AIjInyr7elAeyDx1D4NdxgfHFO7C9/yfRhHPS77Zw9p8skrWJg3nZosBBeUXEUfJqvbKmtdP
MAIAJXiyaxYstg1lXU0r564N1JoT27y7eLNdARKx41PbghIcDSV9831sm20boTrLQl0AnvdD4dXx
Jy5+/qJLDYw9eiTVYqcWmEFEQDPsLn1GLhYvrDayH1oSf+txAH4IbVzbNGUNGwPgwc7KhH7Xsejd
+x0fo6PO9wjVanbG1Mcn6N/ciqwhvmC1yGORXcDDOJuZlH4xPWFvppIewZBtsB0T7ZVBe8M/IYZx
yI/aRsi2Cezyu6GO+yKbRfg9E8ZwO2FxkAbjwuo0+2WysMcN24pNtV/BkBbxyq396g0EEs4Qeo74
sG5Xb0WyYC/kv42qlR+REkmWsldiw/nWEwfbkXkQki8rJ8mQRRV1dzZrr+I3bVVYoZbKqxO4kCJd
shO56J5MX1mq4zEwz11ShHjWDNlBYKH0TS+y76ZqRu+qBnwxjBx8ZTWLc9ckmQDKWkhdpH51lnY9
AtF+23LKQl+ofd1dnJlGJpm0knELFrNDDr97dGY6rgz1sY86S9KJg+skxdMEd/GAyXS3KKu42w1g
4jbYI6mXuAlD9Cu0s6yBlAWYMhcoFzbbGH1inpC+Ea1LvRcLpUitR+RYxGIcLO9r15YXXCAcf8Gj
1poFbXnVU5jFMEfKLNxkes6TstdjBXBUgqeriGyIGY19Ik2lTysfwhXrxPZ4rZadJzaNiSCTw7E0
f4Yo2jixpqoHNa7x2UJmdJEIrzzJIp0Pbyo++eEajLMd6jXGUTaqqYH6CDmydWli5pE4oEIaw4/O
iZ5uLAXp+xEcGD/j3LiPOle/D/KuPEMwRNX1n1A9XzUoTHrDaN/d4kOsGEur7oqNFsY+OtEYdu6u
03FHBLszmtep5MRYjrbHuup/avWEtv4Q5D/Sc907zQ8lNtuF4ZTjk1NNLv9Toz+ws3VXfZN/sgKw
cNHgCLlTs4CTMCh2snpruFY5vIrdOjv9Kz4YrbqK0NVeyW63Is9JYRjZvYwYTlo4q2HU2qUw3Gw9
eAdV+N2jLAKHj9YTnbqXVZTKNRR/UeIZ6u5R4Vv4iMxltvUdB3f5eZSMoaYJe12L3IPs1zcQX+LJ
21wHzN1yEWSbevLGlRzVV0b3WFXqK5ak+VGGBgev2a6OznIQ2L0ct5FgV3BCcdZ6EnGjhnOlXvUk
Y5Hl5+4p3hU/9TeGpfsH0sraozYh7yp7DHb9SXZLfapVp9pXZt1vvAavYDWP9nVemDomL8I7lw18
/9Y1j6iSIOGKl8DKNGaRKqwJV8jAVnvyls6bxcMlLGzjNQi16NiDQVsWnuW86UHNrVCtInbZuflq
etifpE6wbHIQ85rmxPs61bUj+LRwG0VRf8mbplijNqo+kq23lkZdR69lGWroy6To0lvjVwVDiG91
F+2LWNd5tjnjNvQmD14JRRtwc3azUbC7IRtveQjrJ+O7ZybOspnc6a6MO/slTKx1UEzE0V/ZahO6
qWamD++ZICvdIevqkYnAhVznCGQePubAwoJiKC5tMVUPXtB/yOGFI6xVaiLLLji9jsP0RLJZ37su
UPO2GLqzbtvZOsBt99ksNRMKaxZ+1Bbu0XLLU/X7sOutn4gcvJhWnL+HeV4u1VoTj9kw+hs5Y8/W
4zqjjW7rWUl7zKcGK38uh8EE2q+FH2bQnUQs2EQxYwaq4rvGidf4bfae0UXgvFuhzt+jt/SjngbG
U9ADw+gT+73XgbIoqA/sDVSkn1Q/YReJQMFUqBmGXtkVRednRnvHnaNdShQdqNZ2OWafnlOGGFB5
zrLSKrHzXap9lyCW1Pe4JpOvAUPdGNtQwSJctg4xO7QASPZStuolpHYbaiHefuad4gpnhWax/5kE
ax7+2mfZag2mXal6NMM6uYyKkc1UteF5RpgVudhXtTW+sNcvDr6IgrUElv0dD+e4BKL9HS9YL/xX
XPZXhqLiRDI1d2oS+ZvU1QIs6PXoJeh0ZdvG6B/YXhS/9EIpDpbA/FK25lqisO8YeSLNra4rcFMf
ktOkzYc4Tf0p4R6G0iWHvkem4Ib+kDHOOzmO/43+UAYjOciYBIjIhtrkXKAGHGrrCB27OLSdnEnn
GFmJxHvpcGevhYXlSfHe4Hj9Ws0C+iQBUTibuyY/zHjT5qAaZabAGFvjLK/EfIWg/2VQpuQgQ7d4
nlnNtv89SjZwIP5rqNeYf4wSwfS9mmpjJzQturRpbK9y6D4rs0BlXcZk4UNt2InCxdUKEs+lrrqW
BS7cP3hexrKb4o7/4e8huINt3bJ17q795FyeB2mymYkrfwQV1bNW9gTeoTXrUFl1Rl7tKoRuF4lb
Bxhuzq8Q8wpybjnPdfT8CkbR2avU08g76a37YE0aTDttqL67+o8ij4ZPs8j0JR9DeuFo2TwEGIRt
BHa7l0CLTTzSanutpC47S63LXi21g51TinY3zNXMrJBejp3qIFsRc+iAMgX9cVTD7NVs069u1Ftn
ON3ZqxGxledXdWgCvjZqwqvWk1q8g+FD3igwonOkuOkTzKGLjJtOnoPQgDQ84aj0bvfFanSt7BXb
d+Ou6MNfw70UibEQFfWzbiX/OdwH1PJuTfl1OCLsxp1vu2JppzpoDD30lrFLtifWR/YCTht9qds3
F1Gjl6aqlXs/4SA9daIvrR44B1I8DZ42RfxlYNe6Ue0atBR/k4WrWPVWjB4Oc3oVnIcGd/YBfehd
PWKRpPhjt2qCwnydQutnkeBOUSYPUJNZYs8kDPgai8jKz45uDEfptCv9eOcQ33fsOMx/LHp/h6oS
z8I+jTwgrFW7r5LyMUKdWt3CCWj+qOId0+6xinosWzU/B3EFw9Bz05VuGCggzkWatl8T5FL2Y1di
HDg2UXrRUBxfRrbdbmRV9lPnhnQUHCJWenadoBqqlasnoPA6fXwePLIIkV6/4UBYckI+mivQSHNC
AcFtNLmT08BD7dVskkVsxs2boVvqwRscZSlH+b5ol6mJTbRsVd9G5P3eSLSExzTBSQ2Od8PqPUpX
Y+0VhzpUrRVpzWDTJTzB0RjoLHiM7MBs43qZI9RdA8g9gh8iS9Jx+h8HdbrXZ5mcFWtvZ9H0Fc93
NMqWZB+jF6eJQWbhlfojrUHqedb3CBgCaWN7etIzbGiHwfDvDBM+G1IR4Vqx4dybVY5f0US6mdN0
9BHNz567MEeDPtKW2CZsB6+w93C3rXMduuXKHRPxVgnzIl/ICINdDBcSazgepIU6ATXIvegir6y6
/K4ogc1B4F/xsmpcDOxxF09Jfe4GhQ1np5rdsbPq/iiv2iz6dWX3pnKnhkDF6XAL/6sr7uj9tbXt
Zl0VqyAxGXNsFrdBunOxsroem/X8gU6liN5kYzHDRfJwMSZO8iwPv2zF+GCplJ1kE/4B2Urgb7GV
jSxBkutcZegqh3TgODmIhX+PiZ25wqgJaFMIm13GvPmKvPtaUQXHxbgUXuOlJ+pdx+ntQva4DUhC
pKVceyhBaf4zSZjyVpwQkZ/5ZWRcjoo7x1i5MXbksuGP2XlB4xJG6v/h7DyWHEeyNvsqbb0e2ECL
36ZnQa0ZDB25gaWEdmj59HPgUV1RFd1WZTa5QLoCyCBBh/u9nyhubCXap1q452jsQILMNVfLnhQ1
8i6y5tT5Dz+bNTnGrHtycHTHa7KYTtZcLcAzL0rT7YFOcKaKaM1SD7zu0NZT95R04bjM8Mnby3OJ
eGMtGZvTTp47qEzYYx+a2/f3oKEw4ne4JshzXZJcm9ZQ043s7RPfAvo4++uVWHBWmY2FYtcXz74d
7yZVd77YpmKvUsAPkIfC4hH+4N17O6ocq4T9/EkdRHPvmvpX2S6vE4016pxeM93ZAu5110zul6E1
NWbbprqGUeJdbN2yCUNoaAg22bCqB2wlSzfs72Bh9nfKTM+veExOqgfk7Pd2S7fCFYlLixUaI2RH
YGmYVQgUWOamoFAVD2HX8SowKznKtsxM4gUzprUq900M+FtjFb8uPX3cJyQ2H/t8ujVVj09QQyxw
dOru0XYgI+IQcOrn2ntTiJpJheasrMXw1fAyT/ujrI5+LNZBGo4bPwGD6LatvRGSuaOGfrso5iLm
8Ruz6sJ5CUNbO7N7NHC9xaqJQ0A4Mw5Xm5Jt5k0HUTjKW8OUamWsyNla7xAZ5e4CEfnWZN4OE7X8
iYdEfUQhdnbYpR2NoO8jrjeq9mD1Ig9X411YltoxYpl9NODJuC0Rcp1Je2H1Q3UvFOHtwjEetkOc
jo+ZPnwn9G9/j23mEfQSXvLCTDcuyIsDwfToDglc5GTsxP7uintbHdpvjY7Fr+Pb6cXTAAXUNahX
xcnMI9oI9cJn3cM0R1Ue/KQ3j3NgBrj/3PiHoidbjbbMNuSH0Xyc+xtLS5bevNVkeb/EkMA/Eb82
3VXvqNEqUhRn1WaNc8HBu2XPE/NrCYty1xmGA76GjsCqAYx21gBJkcl6JxvJaLnv3VYYQjbx7G4x
oNS1ajX0TlTDnu7xzrW2s7EUFl5jkzEbDz8xd6mwaYin+8Bjw4nIykXW5AlkD9XVMG9VVaVoMxa2
7bJM6+pODvF5hu2nXLMXBmrA99Z8CHTENwKReHtZNbogvYTqDsbzHZR7wvrVs4X6QrCAOH+v8pbf
wiBJsEuKcmw+O2OtZlgMFKiy7B1/CvfsloJL6kX4IRF7eQiDUlnww2++dGX62xV1ciD/vmKNbtbW
m4S6xipU35lagqZFVfmvCDH/rGyjugthEmD36D3L5tFQCa9kk7d151GFY2wtPdIe2W1PmL7rFt81
7R36uKsBLPcBZ6r6VWQr+X+UnvrBNtjyQqdz8gIudjr8sYq7pbIgCWUvs3HCaKk3q1OsQDjdjHOx
m62A5KHWSgfvEMYUCKA0C9n4McZAuXdrFZm6jARhR+kMrOnjTjQkqmJ+kwsLjObT6KQ6eaAJHnCQ
B+u+atznxp7voPwFYzHvEvTRr/caoM1dzWpvFZpt/jKWWcPU6ot94CvRyvX9bqOU4K51D6eurONJ
5ffdlls2fxWInrRz4NaEArNKigT7T4Rob1bgJAuszaavLUhSnmBZetOTJCV9GsBW/F2qUZak4OK7
KuN7DxttVrn+5mNcF/fZMrIzYynw5utb0d+N8yEtXeLoQfGzzdAAkTXZbgQRLNJyZC2K/vL7MC+t
ymthvcpRH83NyALH0vNs99FRFgSwYgcAo7yafL1a7TTwroZIvhZ9sDaZGi5pPeBz1Y7RvQDLs9Rt
UKhjBYChD/Pyi6Y1z5heRj+FQTZUb5l1PW0rWq1gC2gGB92tMZVSrJ/GGBqvXjmGRHCy4VHvk2El
itK865CA2eh1XJ9bHUaJ3pszobPvVh94+S4c2qVbeFD0SJiRYenD+iy7a/igOMP0P2s2iNuScDBS
PHmCTVx+m1obHx0NGJdQCmLviY75G0aTfNtRc2jB473CzJPDY+Is+6Srw2VV9/mOWQrZxTo2V+E8
4cpD08RF+F5PrEpUC6OGSf7Pf/zv//t/vg//E/zM7wilBLn4h2izuzwSTf2vfzqa/c9/FO/t+x//
+qfp8OkZukeexHFcYtqGTv/3r/cRqMN//VP7XyMKCKmGNMoXeyARWdYRnyVidetY6Z3n0vT7FZwE
exfOVaUnJchWRJxlLzsLzGCYZMbCsh4FOFXZPNqE4vg8vyEu4Ty3GuEENzfVpez0dFQ9fWNsOMy9
bn4L+/4RsdvyYpWWc7aCSF+2CPV8I2sKQAfH86kuCCIjwrkXUVA8Vkr1Igd0iqgXdjs2N9QDkmMY
TOk69QflKz7KckCuC29VeOF49AvhYTvm9+8dyLM/5t5oPzqg2neDoSBuLXF8bmZzFwU9yD5Yc1tV
i+sbfn31DTTJb22VMKubPMC8+WObHPxxrhJ39fu4jzY9hni3/HStz9cvHYJMolnobMYeHEe9hEAM
3lIDtdqkxNEtrxXntY+RIaudt64BkpV2GMcOrW+/OSXuUiDgnki7EKZArxLOLO2g9ch018K+68SA
hFIK0tDzyn1XsI6Ed5ICYDMC3IdAj8egsaqxP8Zt3ofPXt48uDqhFD2vnz3yzefJbNwHoqPGuvfg
CkeY2zyMQdWhmo6MbgwTYoniJAnLob3KsZjGsfurFB8QJGMDjbVVlU/pQva+H/JmaXrxdEut3j1Z
g2Zs9d95N5I+84lN88HZwZdp2uLsc/fRJE/4dP6n6qfLtQDEVqWl2wt5rmTtfFwvQ8H6oBYo5OZO
s+763LizCq3hecnLGnNpmNtkr1p4+nvpr8flSFBtPJUlmz+nTG2ZPZXFIPefjBb/R1ljqtNOnky4
yro7j5alYgiIdTAuYckxGeTUJ5ztScqp8U0ecr8BG+9H2XIOzry3NZY57R0xZ5/mce18UHF/PpmY
b3+cGjutctGndtnHo76GLPdkut54c9SpXmp9V29lVR4GobWLvnOzfdcU0022aRnZJgUMjazJ9mL0
0CAuxvNHE0ZxyLG18Z0wrAZ/1Z++xs6jThHINYtifEUl+ifL1+DOUzTzftDCSzM6w6tV2gbBGciA
CG7+cVSfMNOA1LuMWUGaFwAaLm1GhqlscPFhyt57qjI81EGcrDpWoNugm4YHvRyN0wxnc71OlMsi
QFKYsAmBZ8Z2ueKCbVhgNZc86EAlkXkbb/6c6MIqrl3bWq+vZXX0kugmxnIpa+8jxlJbmoGOLVzd
ZhszQNARnqhTbQzfNI6R3hnHuhc7XAdwUjbtvt7LDnlIe7IIG88yZmpkXy3kaNnTOOo5TIvyXvPQ
YirJY50Tx9Xwkia+RU6i/JbCZ81QCXjJs0xsMezsdpaaF08oSd/kgC+RHjiH0KmVCHIzMAGvMc+D
6w7XPB6HK4jK7EJuefE+QqvK4qgk5uljhBwWFAJRbrsh0WWq+PsGlQtoI8TparCG+TNLq6OGhngT
ZlRTu/H3QvTGGvB/iVBDDTh68LNvBnysMrGHH+jekqfCoeG+mwLYVllj7/xYHZl7Xed9SMpvzrOd
7zZ7FJmsvxPY0e5rr8ggQLy0AIfQfB/gk9f5bwdvrn60FZnJ1zjj9jYETLFXZWvwivL7UgLRs8qB
xq0S14/L3LmGqk9GYAagT2N672Slfip6PuWp6BEQQgTgC97HIGA0ZbhkKnwIE21K3D/VFxKJy6LR
yi/AUAhmhV4ONKNt30B62qkov0zkjLd+PRVbWU31QzH4RBuHsdxNo1lv5MkoDCxzYFMvvQJ4qPST
cS3bQwz9mliznopJ7Q5pb1oreRmtci5qWiWPvuhBorfIGKSWbQI+84c3E1ecRelIvdtpvOEL9kW2
a3htrkgXSp284TUZjpjID286oIudh/77Wo4qVOtq1jY7CBJqZ8MuFAQg+uFttBoQ5eUiQb572Seu
9WSruGMPTT29NkGdIB4cjV+tOAAGXek/jFjsSEAGxPSVXzlQO8x942sZo/C2YNe06fOs+pkE2U0Z
OuM2BRH23pM13AmysEvy7/4mSfRZKmY23h71Jge8M4T12o/TRQUd/+pZivAXBk6my4qPdJOIANG1
+E0PVW9aWGWlnP1eU86DA6000cujbPpolyW193v+qD5cf+owQwyiJ15sW2EqxwYmubppBAvMVPyn
URgpCTJPufPyIrhh0usuDBABLOxps4NeXCw9vLHiPcWq0R+NQTOvahNYV+Qnk5nlu5ZN8pARt0H1
c2gPrGzNvdGy/PBULXzqE/I3RFIwelXa6Anih3NNupL5ik7bT4aHwPiZl1H0VKh6tULFFQldb2jO
w3wo9Bi2gKh2qi+as+o6HOaS7JTDShOnagtM2Fq2fRpXpgMuCvYjGBDtVOnqdOy9rESPtY4fp4Fd
VcBe/meEDGNj+j87vGgXPkxGlu/BtA4IQL6fBB6s3MSptgAabB+dWWhEA+DUoX9gdDvFbO7eq4iU
maexhmy0cNYm8K2nRqCHVxX8TGIrq56w1M7W6EyHWzewyydhoI7ArO4gPkpVL018KdwcDYW5GjmO
swuRJlrKqtt25YEFZvxehaDvHYG5Ec6aB2eTrZ71IviR6o9+MqlfySx+j4n4vw116S+CynIe00qv
V7lrhzfAZPkm7gf1PCjlsIunUT2kI19SahcwdpCHXdqq3t4B2AQ5xL+9rY3NBYyXtQqqUXvOq+6H
poX9L34aSpWmv2JWdrjK4kZcYtC3rgoyTr9coWerxE75Baix7Z36UsdX1uYHUJj2syiFcSj8cURN
xn4um4JPKgjFE0klDG01Y0ITQ82enMAkwxYoaFLOvZ4moPAjk0aGlV69G3pI0960kVU2IfG2t8p4
PY0ie4LeaC6yVklOXl6HV13XfjEZdi9RmOW7AtjG2kbn4CXIPW0JekyF5EOv14UnPWzy+0Ywg1gB
PKm52SnN6gg4Vk6o3UuDfMq6GGp1K3u5WRBNS6uUcB+X7PtVRdTr2YSVfXV68w+vC8YsW8tzjHbY
6Kj9ky+q7xGwzsl0lShAJ3Z0CWDur9wqq19Q33oB6ML9GfdLNlDeN3fCb1ieZAFl2A6hhfPUfFLo
EvgzcMl5mcL0/STb7ZduVbjfgj6D7+DE9X0wv1Kmh398JWKq9YuoghdbCZSfWdn94ZUAie4mxV4w
l1okHea93ce2r8qazd9s8v5jj+eYuqnaFnIwuqFpqvvnPV4r/CJUVNLzThxiS5q2uPRWQn/O9Pht
CuL6Co9cfw6NhIRIXT0OJUuffvRXchDQXlxyyNy9nxI2RPRMglSyOsfft5CaDb44LuEOSr+C6mLs
5BVRHGDTXiTdSfaOUXxNUDS90xDWOLjgxy957otdmCLbx2oNHok1RafAS/NFGLOlzKMBsGI2ILSc
2o9yRDC8QCHuHmR/iIolr91cZC3SeBRlo5oeRi98dmvPhn9jOPdCtbd+ZShzXNo9AVUEbTJXa0XE
uySJY8JXVL20HFBr8LAen6tmYwM0LBr9GLrjAxPxs+7a4t5JOnGfsOUgsI9xfFfwW1gGMT/eSGRH
2UsAoj3/9TeoGcbnbbpjGp6nWjavAujEmr/iP2zTYwy1gbi5PTu8YdxWOYDzfIHmSbfwM7iWDd5M
8bm1MIa2K8FNxd8KbgvHv9werTtffNNVN74vKvyGSzyR9m5iNQttiMEpe0hTqOjcbGs1UtZjXnSv
aseDuc2M5hrULuSdYtqnit69TtjK7yaLrEAI1/i1NCByTIVVXWwTwVXSje+ngzZo9m7NT6efr1a0
AC491y7PPWqXzyPZPnl6XUz5oUADCj1nhpWTlqItmlWnjGTGi/vba3penRxdT5hLOSqw4IdrzI5H
eQ0odr4DxEdx42E5OIZxp0NYvivQ8guY3i4fTd7sVGQMcIBlmzz4KLtuTMRa3k9FHUg7maX9ouLJ
cgqQ69/lRgZ9eC59tP230l+Pc2KcXeVVvN9Ln66SRJ61JRPXdIF6qzvF38ZhFC3ZoE3zLm26aVmY
bqy2y1cfbYHWTquu1Yy1PE12dKZeLs3M6bYfbY7lwr8d8dC2+ukHaUXUFmrN4pcXqHvLGMrzZPUI
H9WRe4+cWL60Rdi+6Z31SDgyBI+prGkAD6O65cUou/rLX9/fuvrp9jYM9gieBu+a6cl2Zf8fbm9h
s8mJ9CZ8g/cUJQfb2dWGeAQv1Py03XZrjbX2RQ1caxnqjnEtkWjbV+Fkb8GO56ccMbVFThx6QcCO
m3w+KKjEreyExIKs6nVz+eu3rP35LbNUsDRLI25G+MzUCZ7N/X94yzk4Nae0AvFDOOpw16EbDbl5
VkNuTOcB2VgNawjLXeiTG5PCycOb5cbrv3kPzp8+tvf34ADHRZfLgwT8OXgHFkU4XuWJH+wU9Jd8
ZAsEe9jplOmaNni0RUnon0ARrAs/JrjaWcUvmJPONmwtAVM2QUAzSQ4JD8Y26kZAGK72NwFG489v
0XQMx7McQ3OBxLmma1qf4ou2pgZRWNT1l2kcVrE31ddwPphpgdOS4zQ7ognJolf939rUwcFYCxX5
hZ6Z3Zsj6iOAOpK8GsCmQNRAlrKsfwvIki8yK1PPPUzdB2XMrnam9m9FxX2sI+S6y8IVYOUiEPp5
bCoEPvAJj7d5ylrI9lwNswJ6ZEke5EBDND1q0VH+N5+C/ucnMF+UQ6TVI86q6YZrOOanJ7Cm6mmV
lUX8c0AhAWoL2ju9mt/KVMvRbhv7ne7AJi48bB4L04o2qVYvjJ4tooTTFxPZqXiEXGOkG0Oz6w0f
QbIooia75arwcMVCUXdSLOMgkj5aenZqrM3Mggufhy/NqG7/+r7jLf/pxpu/R9exUWKyHZPfgKF+
uvmB4uN0L2YNQ5vHpJWW+Wlo8mB2A6PozIdMD/KTXwBcB16y/9Quq3LEx1jZllo5gi+piWHAfJFP
4z6qH+fmHugfoFExwjJmf2+gkHYMLe8N9AGRr9ocUXl0AmvjmjW98xDgpMsB+P2dbDL9Ytjz/JwQ
uKFTXqRX0YKu3cjcwWkf7tWi7GHk3FlxziWVjhkpqFqoX/MJ8iKKX4aLrNCCo7wIMLXxkqA/Lzut
uk3WftGbs4Vnh81p3LHRaLpjMh9kqanNfIFWU7v+1CEyBN8WcqDNBLnUNdRoqrZw4OQn0zI0IjQy
Unu88IHct1kHRXg+lMMbsKvk4b3fJiDO1ghV0LkPwT5diOaUpwjn2mWDIEwQagg/Guop1crfSrJN
HpK599Ng2SZ7a6a7vcWNueynoDiqXkvIaUxvllYUR+f3g+ycXFTzNrk5FkdZ/+hWY3SRgBYPi3b0
MO1RJmVjzOstbT6o/rSPtTa7uPPqS60tfC4bce3fF19k2jc4vrQI5c29syQwOh5i0ZeeOMiLdGWm
3qx2I/vkqCibqj3SLSPL03kF999eFcfrfeSbv71qnA3q0h0sbM+zaUKGB5eHFN7+W+2lpOK0wruC
/nSvstrro/Km9ypWALA4Tt2gi2smmq+YFBkXpOnMiyzZvsm+H6lNuyxMggNTYCxkR0x0By3KulzL
6sdBnlEhDvPRpDqatmi1BK5V0ytnU2tgdOvC3YSqrZxl28chtINwGRRReiBnkBwhAmMjMJfkoVb8
MV/IouujCYXAyjVuw/QUBwIarVuItcvXsKriolrjNJRATUFUitDmAHqu/RWUOSScvhMPdTN7640Y
1r5X67a9eWgP64bp50tLVATcyqJD1J7Bode3FxFPJ0J+6TkwLeCdI49OvzGNl2HQ7TUAxGkrqzkO
AwtzGpNrGdbBc8U6VfNS8yWdxg7U85/Osru7DKQNm4wmJhqk19/4NR/G1opefDuvtnnPpjfPwwJZ
jOheDoAuPi6c0LfvhsjrjlaRo0M0eMU38X4Bt1DclTDBPcNO1O/a0ZwW8kTfL27Ex5qnzg8KKGqo
0iSCFHjk6gc5wCoRtlIItXUupizFMsl8s3vsPUIVPkRv4iXVZkbyfB1WqC8kX8cEFBwbJWPnR7r5
bNbaVnbHbkJK2GaXmvWVvXZDazjMGUrAY/DXlVA5lpK2Pqgr4cDAleiOoEj2YV1kgHu95jjkwW+o
D33ofpBFKm4IqY+XqiyBPASK/1Zjn61FjXKFtDHej7g+Es1Uml0i9OFeR6rh1pon2SdbKs0ptmkT
2ktZJWJ1M02clDFmCPd1ZBibRNXy11HUG/lZ2EPbLcNmqi9ZWmroRFnW+8eLmtNKiFy8aQY/aqR9
1f0QDuWDhWq0PFNoeBMDmwPYUHsQOM3AW/PQDL8A+Hj/InQfpn7vIvRhIPh5VdNSYNULu0Lp0M0Q
JgIpdQnYDoRs6b0XRllAjvi98HvXqP7/jPnPl+A6om6reZXz8RJKoFt/t8r4z6cy8taGymKQdZft
fX4qW1bQeJndDk/4R7rXJG2vaICWb1qLyUYH0WsrqwLuj13phEkr8sHLviXwPPYrPw+ULuHjcYql
gFUP0lCJyav/u6SYjseiaYy3svTeW9q7v15awHX6vLQgIW05NsslLLBd4/NOlx1jXRaaiX9H1aPe
gXSPWhnazsHE+r300eb9lzY5zsuvWI8sRiUjFwnxLN1HpCQOWLUSb049/9DpxX4UU2xscf1zNmPL
k+e9jsQtzogpxKohfevaJl0ZdeUcSg9VEqt+iB0lZZFpi30URhnTM9V47H5g4aDdgYcyQA5GP+Qo
4j7Z2nCRQ5fVyn90isJ+KToWI13tVjbi6KKEsB4VL3rL+qMOG0wk5mpU5KvA8KvHIJvMG78/lrBa
/jKNDvLNuYdtR8j+3k38dBtCB7325PZPjj9sZG1MWu8qS1XrqlCVEeVPHDSs8L9ksGJnb9Bw/f3H
YHk+scmNOp/6Plaem7Y8jWVjN2BdFgUGUFtD87dBpJasVfrihcC/sxziIj3IvyT2vHvy1SYh+6h7
6hpBXJ+/yEb0cAkwfYC2Kxzrrciir2E8Zd+jKX4zq9xkszf43KBusmMB3D7OAyKeE0+RVTLV9R4q
3/Ny6b0o11D6mPDNamNbL02DN/GxsKq0tvCXH0spZE4QbgRit51aM9u40VTu2V64j4ADboYRGV8L
y0+QXQiMi2GExSUoax5Cc0cbTheshJsnTxXB3omqblP2TDh1/F32AzgI11OKr53ZqLPAo9+vDXYz
lzRlXdFrXvFV9+IXoGId2gC6dSB9r6xkO5/6MsZj6HUWZNn2rVNvncJTXkMYcHJAigj1Wu+N6oBI
W/woIsJy8wXVwKyW7ji5ZyDIxrUuOhJxc0frk+aHDqvcdL/2j1OWlSs7s7y7uAcmg7jJc13lNRzo
Iniy2OoUgTa+dI5TnMYKM+RsFOOLh9DUpokMgUY3vVGBOouCfvRF9lYApxxTvEDVHC4V2ovssBiV
RNO0HQMFRmUbTS9N3CZLFQ3dozzJ8YJ1C//7Ual75c4R2NHIFwY8s3e8sFvJk3BuSFeN79p7eNH1
uYoheE3jBHehnjeBUWw8fVQRm/6tWhZ+dZSazLJXVmVvVBFokuc2s0RzVAYE8jMyzh5ew9NsXxsF
HQbFssijr5tNrkqswcGCK+v/6JPDFN9aG4mt7gJlnwjft17Loa7g/cBaT8OURE1CWq7T7X2az/x2
v8AKO3LiYzH61kMyuffv7alnE2vF79fFZvDGavqnbK9ZkiyzGlYByKf0LmuKZhGGo/tFGdF8zULX
vNpT2V8E3gm5GqPN07Vgk1D4WTuicQ7vRURvnYOs+6TggIFPEO14yMKoM89iRAujLtH7fW8rS/sc
qZNyQI2vvjpSaXhuC7TbWKOny2TB8hU5iS6OvlV9cO/EfvSz68stdkd5uCgy/Pu8lBhHe2Wjb+Gu
mcTQYoLpZz36V7ty+29I+P6Yqlx70ydzgFoMS34g2bFAag6tHt9x0CVI2UGAgvN4Dqk+ohydS2hz
LspBslQbDYLTrpstZZtS5ZyohFwjk9cgbxRtEQH5Jbs/znN79MtDbPfWnZ8NCw+tNACrSbBW7NK8
sMfFk1jRiNd4cXv2WZetPSusH5SQtbKLgdcX6OZXP0DsdqGsAtF150GA44zyajgH80FWgyDTjuHU
wMWisxnRt7SNLF901eCcm/lAiLeZIxL20gtwkVFAxOpc/g4adncIwvpVm0Xe5YGIT3fXBtkZlznl
KJvkUDtEWcJHLGX1MdYJsS/QrHCXxpW10vUxuOpZMyGBbY/I26fmuYnVbo3BnnhEXFsHwGsE34wB
4FPNGnrRJcUqgRv4PR+SmcavmU9ehIKCvFIVaL9dKZ9dXgxb0be2UllnApq5hTWtO1dSlqHnrJ9S
2OF9GW1qR5nFFelxUjMGzIjJxzJIVIJAcbOjkJ2GuRRrZXYKiqrZ5dgYvJfC39s+9eZB3a9V+ABg
QtSDR0Q8W8hiaKvqQbE4yKo8WIYr7PX7IOQRLB21Ts5yE1tb5loR3XXod6Sukb4A9NIPrtnWK90G
Lw3pBnpxSHTAMszszk0NzFzmDkjVxar3WvdQBqH3XKVYMtvmgNAqdCfRd+NGVpG92SNHbz0iEBwD
Emh5GSS8CLjFfNSsvvOo9r/g/BYts3xmOStGtRFpJE5o+yRHA+0enKGD7qZ507gMQyDwakrKyZgD
ZsEcOmv6yNy7onr5aJIlt+zNVTRbIqioBmtJ5p6wNXPZ9CPdBV3dWupzVbbJw0RMCWcDqPvLzIXh
D+3wVhHPW2pkQVHjmX1uZX2a60MdgF2TdZ7i/64HWfViqgLisFBf1dq/ZZUqfrFBRPlDWN/cAnhJ
mJj2vduiKxK6RXS0nSw4t+6cZlSa6qnNBRQa5IF+tt/SNMl/CR2Cd1Xp7pPCtAdcJG3OQV/ph9zJ
km1atuU9u054QlmZfutw7ZBnaV1xDUZmqwzu1pKp9W9iXrr1HwFf03N0lWSAZ1mGyu3054Avkemw
c9XC/45pNByKyQiOGaHLQC1/6XVQf8uSaf1q4Y/5PcalbZlE51FHX1+rwSYrlhZhtzPskVPGN6D0
DVZk+SWKq3rfeivDKaJtVuQYfIv7NGmuuRGYB3UO6BEtQBU2L9Jl1LXgnkw1WLNrMle5OkIdHlKM
cEMuBwwXoZBN+6KZirlqRkjgxO2aLewLkghGtSeWHqKNqR3sGXLlqPh2oEr1qmswdIXxGv8sXbIn
U/6Eor0HvgsZJJ2sNvLTrjipmq9ts6p9UrwJteOAtDWAfWtHDj1b9jVa0078QNADaTC9r6/WiJy3
34G1jpCiOiqqA9ACmZWFwOxlk+mEmXsfkWs3TJe+peUbxXDUTe+nxmayvrc4j+w7Qi1rh6zI0kIN
ZUPeA4O+qmDtbbV7f4rSHYBeEFITaLHEwlPTPrmejxC7EvGW65zMXmIhBJWVi0GNpoce5alYwQJi
xJ9pAUYYYpKeOGvQa8oauGWxGQ2Y+knYA9hImnKlwupGPhJCmtLrX5Mc3n9ni3ItAl8sFKXEITHQ
i/sYDChAEv2MEpZ+bhrmUi1qkXXE/TKLh8PQt94RGwTU0+qyW5MpDh+SePZzH3RCjojDAz0tqz1k
/hWiGkA44mY/IYYH46NY2AMRg3hqv2dqaZwATX0LQmPrhKyZ7DKPxcLvxvJADiRoguyUGebzENvG
IWhUZ5VYaACxagmWseY1GFDYNZm1R3Z12QlGQHYqmaTHEOWY1m2P1Ww1HJrFo2U12cGKACj45pFo
/BVurf3K3LsPXRziMC9zQ3HODTt+qZR0qzl9jzJ2VC9zktA3EwhlV5mLNHTAvBQhKvLI8KtJFy+6
rmvOrX2YAL+sZ0mQDc5A5zZ1p3OYA0tSHLAQJl9T4WNVoyIVvXEG0zoUZfycZ35/9keCsgnEG1er
/B0Zj5vLfnTBlOzu0T5BWUofHrS4ai/yoDvILwylQMc/rIDaQaM5GmMNQNJwTgU5+GsP/mg12ji3
aQ5eNvGEM7I/Yd54DkrXekZAYuGG4RFzVf+gZMqwH73uLQOEfjb1IZkFJ1AIBda81A3cidjRA2kF
NbvqKlgW/uTq24GV7CrTnWWkGN/Vvlzrkc7jZRyGsyqyu6bm7xYtqGqQ9nBsRqNZJaLFTS0L1wQs
vG0aOPkKJaaVPQRfbd3o/mZa0/4cM5ApJJJYmuVqfDWma3xKLBNZ8/LErLIfGRzdAzIC9hHU0Apr
tBid4RSKJ/qj/kKMsbIgeOhj5pXi0qW72EFY7vKvd/+e9qfNv3w3WI2h+uJ5Gglv89McO+j8ijpu
7x8ea2KoPDiVt0r+s3PDmFz72Kwm08O5OoZ85A7uL0NJvrdNM5za3pv2ueluS9VhBU0Qa8dKZTjg
2APorYmcjRaWSKVNCCS0XfgKDk291FN4QZVZA2DSRees1dNti7iktZabcdwXXpQ88hd6ET9GLb7a
4+T9P8bObEduJMu2v9LId9blTCPQ1Q8k3elzjApJ8UKEQiHOM43T19/FyOrGTVWj6gJVjhRi8oE0
O3bO3mvv4mYqgXQXVtipxte0ILsgMzEim3aOEXprd2fSlbxd+Opka6s7LR6PZdnrfmKpo7/EWgd+
2rHuPv/Z2Xax6yfnHOdQp2VVeuVMwAHsiV/ukCahlQ7f9WqFFtDUj7Uw3ZMea6cpVZ6wu2YvOdeQ
pwn3R1njfzcWqZ7RBpmHKmY5q5UiC61I786M/rpNWy3lL+It77g6y3Doit0ygUTpolxedHUY0PW6
cAjV5jy0crgWRIkHRDxLHwRP7uWqSOlaaPfwABWmCSnhG/2y/vrXn7/+T5//NvtFo8JFYDAr/H0O
rClOP5ucbH9qdfEOJHy4oN4oMCuXMSpVjEefw2k9764IPUJq8fiYLNq8o7mJ/HmqxT619B9w7uR1
JnsFp9GinItVhNlSqcE0jfplnUiZ+NdPW/utafU534NaZ7pC19xtKvbbXaTlHCzQNTk/iSwkLSy3
3lw56aQlanhOorg9Vo6NRGYdXqxkR5f3CIvLeK1JoWYRJxEKrD3bUTPdlLHx6MO5J7wehZcR3RrA
xvM1htAURUJ7xpCn7pakPmA3VIOhj+HgjgE7X3qz+zIAx2kf53jtA3poIpwEXZ9pKLDtlMRPwPrd
qFHF10iZq70zAfdJGMKeW+SjuzaKMPbE6XiBCkJnn/noXlFIuJB11ntttvwgb5RDWyMpbpRFElg2
O/vaEgknknoM+mxsd1O0uPtYGvuktroHYxpKD7acs5vBQO8j08zYm1zqFiue6POsw7XuSD3uzHjw
o4YSxs3eHKTJfftDMU3ryoDUChSFNBhNkEPRFhNhMFm60BWJnmt6FsfJTH9JKgAXhuFWRc3LEaJL
c2h6AiWZ7akhe4d2AsmSwqB5Vw1SYqKMvI0RTHM9JEd7m7qYHLwIU0gJLEiICp7iGfDwUjJJtaon
F8jXwR3lB9gBpWR7AwSmOY5+3/TULHcIkKj0VXSzp2i5uHqTH5J20giKNNOVc3PlW23hLyRp3RsO
yavQCshLUd2k8uhhKw8peekmAgbAhlp5Jr6BKqHSgnj6BbuqfOpr0z6YY7/6A81I1dLu4aVt1Fw1
8up16P/NEvybIejPS9kULMJM7F1c3OZfy1ypRi73pRP9tLs0YV8dK5DvirvPUSDtNTWVjB/H8Wbb
1ngzY424iCw+1wXwNJQI+9kcn8aNX9+7uEL5UP71nfbPCwSDdNdyGT1rtu5ov28Qhj6taz5P+ceU
yjtkw9qT5iJ371AY+xFrZrDIrrgfMNciABh9TV8M9NlC8wcLPYRiEBLV91r9OguJgjZ3DESQ2fjk
TM9uLX4s8dI8x0x//41YxHB/39cY+Rs6PXnDEK7JnffXN9XW0r7sIeB9KPEUaCsO/al2vgxFxqYB
DWNvz/rsJUpUH/HsMChAFvsEvObeKdxTpdnW8bOsHlXjqvQzer3qqE/Al2tJ5auBO/Ri1JXOMPVX
Q2uOGS2kUBOx4gkTYw0GXPfUTavqGVEfQpp9X1CKfTdygSJj6K5ZGXUhXcL8uRw7GiisPoOcv/7r
T+43BdvndSVMynihWjpaV/c3IchayokaPs8+RKn3Oze3YwQy0fpd9OLBSJv8bM+avcMrRb4p3GE5
n5Slt87l3O1wL8GzmZKrMavdxSqTBlyS9s0hB+3eEArxvOdRGcyXBmFFsGDWAOcXpV7bF6PP8dr2
OHu3t7WKXqUqWdQiymtLmb5E+HrOnQRt9a9fK9fPP33eCFvQBOmCi9TW7N9uom4qrV4Q9/5RWGRr
o6SdbkOSuOQ2jbFzTCk4CGPLAxQT1dVd4ydzSH5F7ar7uapb+8J04+vnQ+3S5BPqoHu9hbISu1Um
Zf7AUhUdG9F/J9Fnvig0/sRQ7lKlu5HPM+9wKQlAP8ltyxW8N1sRplxbB5KKiUgrFJPAOcu45dX3
1DlCaCwIRwALaL3NlWt4ViMOVqUaX1qb7EqmtUZOKDUZV2j5h5HwTLbVXKKgqMrYbxz2EjoghyjO
El/CoPT6uNra4BTb+JXLyltMW4GRWQ60hvLmTqnAbg4E5CDsdFsS0eBLoargiVlSeVGWog1oVt+h
X6xv+vw8DGt64PAR06a1JyADFSHV2Vj4CMF1fzW+oLhC4tlPH9KWZ7ftQMOyWsOW8hgv5XcFBZW3
ImjdZQA0vXLDutlWR/JNW92o3tyzsOv0zDiDBMPctA5aEs2nRSy/5lTq9J8r7RRtASGRXn0ksm3P
PR0tDwbdfGmAPkYtMQcDVvGZpXBvUaZgkePoq5LXtzXFTGvrxYyj40EyPc9jh0c1K15ssyMiYQt0
0QXdF9QjeGO0c58s/dUcfzGqHe4Kqgdv4GyDdXgKtxy7F4T+p6ijW1gvP0ShxBe0Q8T+xUCiOqR1
XrbEZkiXVD1b24Oh2h6BH80ljpof+dx+dKbDK6ytG5wg89GUIPgd4BwTmJM7IonPyWyV75XsrqYN
5GwQ8f0Etvke9obfa+UjIML6lxOzF9o3urzO10pbbW+hCX2uVP02W5r+tGhJuIgmv584bWChXYYD
yxKdzimZINImwrPQ6x3slCYwtAs244bIxYyt/IzifbnGkqbFKtz+Pgan/W8Ec84/9XAcW7MMCxmW
42roDX9bh0eCDrjqTPlhQyP182Sh7CnxZQlXsoZSMtwJ0XJB9nudaLDGy2JNXAhpCxI4/6Gdru/l
nFphkcMvyyw4Vq+cfx0Phot7zLOtV0ENzf53IXAAMwjOapa4+Io3w8vtagImGtmeboBXjKdFBFq8
QIMribFV+9e8qA4Gos9HI4cS29VE3Gkaq0FWa79MaxInXCMhKEzjaM1MA/R5yL+X/VgEWMfYRWSC
yo+/NZWptccTo4eYB/CGxml9nkTY5Ft8RNV38klmuubDTymZgRznas52akVsbrJWH7NAc2LP4xDG
EaOFfLuEoy69jdm4XDde9bA23Z9j6//zFxNy/2lKfifPmlFRMvz2z/96rkv+95/bz/zP9/z1J/7r
mr4zm6p/Df/yu8KP+vZWfvS/f9NffjN//R/PLngb3v7yj101pMPyID+65fGjl8Xw32bq7Tv/f7/4
Hx+fv+V5aT7+/sfbzzKtgrQfuvR9+OMfX9q815QDGvvG/9i1t7/wjy9vL+Hvf9zqbkj+w3/ratq/
b//Lj3689cPf/6Av8jfOSsxUBRJ/Xbe3kTn+8+1LwvybobP9qBxOuN9Mgwu+2n7t3/8w7L9ZQmgM
oIWKflS3+ameNIztS8bf+FYOjjq0elXDZfjHf78N//CU//n5/e8ecwMCyl+2Q8vkMK8b8I4t5Ovo
BZ2tCfH/aGUd1p6yK/rskKqWGdpz88USC9PeDPpwo8uHzHCShzibTlWpFSGeKC0wGtV4rCTt77xc
5ckqkcxgkn9slNbdrb1e7dNVqS7Tgu1/gl95P+IKi5vx3pbxPo6r7IkcB+EV6VReetk0X43u6gIF
yRl2vUayqoLKndqbTpj3OV85g+GDWLwh1ZyHlgkRcVtR+eTkMshjO/YXLTIeBcDl/aBrxP8xUj/b
Iyu91tr4JBJiWhrUUpB6yToYXOWaCE3hmdvFGTpocVhxOoYgLqZvatcFUZ/O30n78hTsmzts00OY
lTaMiIUqEKTAeOSUcprLWH4hoYUtBT76VQ7r8KUvhfRqQBNBI0i8sTfTVxUT3mYVYVGu5bmf69uy
PuDeNI+jaN+QDcMtz4EytjPxbim7UWavSUjVs5+mXVMPGhPv9KtLUPzOsZOgXcvx4pIfje/j3Eec
YXmzXtShC4rGNo4oeJ9r1rWdYo0Emtjmh0JqKCIq80i0QQ8FtHUwA86T1wIgT4g7q9bpEToVE0r9
aWLPTmMm8JWq9XtikuoQTE7WS/dFPWNERqN/H8v5WzSVtInngpNQiUdn6WR9cMN8isd9P/WVh2fp
MM8jtc08PlbdqN1KmbHjl0z4XV6Cbl8UUYC1ytvdUCuVP3RqeVgGxFi9g+tTml32EkkRcEKr7hXR
QQpsNRxM5k/uo/aQZ6V5cBZbvUvdqGAkaTz3uRJ1O6ffAQ3t74ReQnKzouboNqNL7aLPYaMP8x75
6rAf3CQ01WXco9HpjgV+GiwiueLhVS0CJWslxhRGpwrT0rM2YYTs1R+Noi6HJcaiqyqnmNzpowa9
4MI8oTnO/FKStFJk/qodnwxdpp5I2yIYjVShnKVfP9ii8j9BsOB+heeOZe9HRvGKqDO/NNuDsw7n
KB9TYEASnWZecN0nvur2xqmM8vrkuI9r4ehAq2b9ikSnDKh08iA1s6c8bfYpV9aJfAoQOtnCvCzK
7lOS2uxW2A+f4adaUvHPvk0p0jDR8TSKnaum0Q4txeQ15jKDFCnpmisc8JVR5eOHe0mHzQmSVZHB
UC8vcEbhpfGW+w4SjTCDbmqXk/SyKFtDvcTyYiz2uHckGmHyhLzniXbZGfY6LuKhOHbtWnuWPfiV
gE5dqx0FSKuEq9N1h2V9nKhw2rZxGH6UlV9q28tfaMeCD4ZPqbQr6F4xQB/jYm2IKwxgNZpBrzX5
DhCXOKdT/lVNzA5/p/5kxySAR4Zx1WPxsp3czsWUMBQh33ukbfatrBHsdcjVEd4yIEX4g1M2ZeXS
6EUCXl5nGtk0Arm40+y8ObT2hmIku6Sqi8CC2RBKoqiCLEscT6ojcYB4rUiczrnR6D5THzR2MDFE
uBlp2l7pW4RZV72aJm27GvnbSW39fmZeU+wGk3ZYrROTsHQdYGmZ7RTVGE6Y25bActeXaq6aO8fE
YavBv+4npFLq6n5DK5iGa+WgmbDK76RwBrVtkmwvFMiqGbMD1YEGYzTXmJj6m+3O82OTaqVfMPy4
OAulIYwtuA70oDCUWMBnlVLeDfiAH8xcvdNbNLx0dR440ZOIXZP4hPNyvLUuyn7ROj+mkQTs2jqC
pHiJJwykG0V4VwU17qQjLD7LQ/aaHtGv0NQvHXdXdGnKUQfTaaor2SFrlB9ItqenLNLvEP7vse/K
q40Jxc+KrqbOaeqL3RG/sMiv6sLKr32oW/pFw9W/S9SUFjFeEq8StA7ieUT17XJEiyVsuXQ0o1NH
W9dsnbcYCvcLPvboZnbaqcuNKZibaDqQ5T7gb8ZBZJeKvl9USGo2GSWlg2NkTUT9mlmTeedsfBvO
S2Vnyy+1s+t1+ACMJESgY3Tag2f4laWu3MOjoyTbnO1W1bJ5qByNytxczq3IvxWp9hSns3IWURKM
eZE/EwfUjNGdTJikZoryrXTkuWG4R4yTnZxy5nRkJ6Fi1y3e2rJ02GnXtrvpSXkCgMA/CJ1Z1ep1
gUzgjWUJ+61r3WNsVS4RWohDSBNJDy5XPKodt3sAJG+Yxs+4Zjrexi3pN2p8n8JKAE4okqdsyXV/
Auozq3kbVh3/rzLlWiZGUM5GFKCgHs8AV5ND2lbfIiyY+MlLDGI5fRxgSGU4rwgSx6iRe7vLkCEk
+qFfrfpZFhKCUV/Ooa3V7p3AQqzSn9s7nTP41mgRbNAipKmVQYRitaedM5fQ4St1CkQCWK5bqvg2
KUQs5rX9ygAYcYWtf5m0ekZ4pd2vKSfdzrStR5NrKJ4m6LXaCFVUi5jr61bITt0QFKmA1G71X/qy
vJUy114W7ayOlfuyFNMjhdEbh8bKb5feBcXWf4lHN+GgrMr+wvl01+TiLTEX0NzK9K3pwacYLjO+
pvahG+RXnTP4nxuJs2RM4lAELJmj7cy2A3XRsydKSSxlUQ5akANs2CVmX967W6zHqr/prWo95JOq
HYttjqjnSLyylp06MUlAMWENHrpBql5Hrieuy2zduYJtXeqd4ZX10h0Ko6/PnW5kx7qMkZvny0mN
CnHgdveqaHq3i8diw0W3Mx6bQWN21LW59pgXIN6GkWFmW4fj1NHWtqbuhIUrlqb6OAy3uW8AW2op
CfR1DYF6MDxZK+cR0RIjG7v3rJ785t6NzlDioksdGdIHT5GHfdfbl7FKTnZLOmXWlJzCiuKDWFOq
AqWiGTE9tCVXdhP382OsyqehV6znThu8YrBVv9JadS+GOFQwK17K7LUwyDURw/KzU616V7nECyQD
/fFUZNd5C5cf+q7h+RByEi5qLb2RjDDoxRoCmrh8nUxb7DHEg4WOhW/nunpLC679uulwuC4zkYay
N/ClAxqJe5ZGhno7Y1Di47Qi9ufEGxBKKO9GW1I8ZtMlAh9yiKaIHLzOIq9NtII0Bz252Fb9ITvY
BvWs7e0EqmlvmhVNa3oqhqJ8neqECBrmVY5SP6EM2sqIXK2Zj2iPWVlpMBtbhpe5rL7RsJcIsuAU
32tW/o60yziaeNpbs3GuyAHSoEGdEyYrfX/H/V5Zj0piTndmZL4hyZZhuR5wBPa+uiGSNEa/8zA4
Zxr++5bDzwXB1GAWFeaC5RdGuuQyRETVVDEiKdOBpOumRChkVZmfB63BghYtjOMZnNNPH+5LSq3Z
hAkWZ/KempXxNu+ibzvz6plmXBzwKyMyVMhdGA2ijAvHfqGzCI0Zt/6hxCHr6w4SgHlUB0zWhT8S
jOqb5FkcaO98MeFihoaOKFfpoGm0ahpa2XSXULt5W3hE1cjIXwfu+YFnZOvKcyZPeiS6b07b8BuC
ZswAn5nVzoinB5cAlyP4GSKl64Oam1HgaiAALEQrW4WNiksLKGTWoOsahvb2OD+WJhnSiC5zSRqe
GEv2zmZ9zLXKU1P6IHXa0VOa53vmML4k4+TIZMw4KjOCd5uJj6FQhHdT3e/wz6n7pMCIWLHlRvS4
LzkOHC9dGnzUg2PeBjHCqpntNeTUxUBGMVqOGYqz78Va+0SZJ5eeIOeyy8zjZzHE8/WaehY70D1P
fSqb7RSg32Hw8aNpdS9OPkHSQhEVdnrzBMYl9lMtzfYwXx5yYhavfP1U2Mg8oLAXvpLrcOastdvB
DjLQ3sPJ+SzKJmeaL1kS17wlcFUbkszP6lQCJmFu1ClVcWllBqWqIjCBqNv8AveFwEpSK10H4iKW
4mWH6844yHlLjKLBkbUxf2ourKfOEAww6wV3HLvlzlqiHY6tGg+YC3G5czg9bV9MmS3ztBpvLZsl
rCIF7oVVQmpUuHdZjhGXDUdCGmt/wezttRTbe8RcKyVGW1BVukh6KHxlSk2tEHInUkgI85YG0ipm
GiaGfqAbeyXTa/L5zQj30OKJRVQ0719HnQrL4hzg2Za6y8z5lyMISoC+kAfFkL+busoNaTTgLxpY
0VmeKFgY7N6Pe2ItkLRAYnQFNr8iH/1WKU+FOx51NPpAegf9VjcasvK6TaKDoehcAoneBkWcfcty
Ee+injygz2WAj27Xw+6y2xUINr4EmKvdcWhzdOZxxglqmg6ow0wkgfHNnarqWWsqYNVUwPXoHmIK
xkCfWeujZU7O5jw/wdAZw3pQBfwpgzR6ypVh5sCiFjjXSpk+r32OnDzv6j1egNaT7iwC56mxiQrV
m5VVNAeZ5HQ2/VK4kqGjKGNYZKiTsxbU0eAUPvDlibknl2WnMwSZjPFU5vm1WZDPJ67N5VeB8qiM
9NxUy/e+HFd/NJf6DM7G3ot+xgmwQlJt0/wbInfQzS4Uglyu/R6HztXSlepkTTU3SlQ7SPuy+GTO
+bnSzfaotdZPTXQjORZV5NeELjIQL5QDedMT+2rPEGKswQIg/dgO3KlYcj8ayqdlyXnHR+0X0kAI
h2i6yXMd3xeLGPmicD2rNcVl4PDpJ73JiytbcZB26l7UiVstLVVAW4sS77vWUYMmJzcvz8lgq5PS
2C9gB/ykE4e+b6qDqblJkDoYi/JGp7DT7CuypPqqmMbJdqhWzDRS95opUVn01ntKxmqktjVj1VgP
l2ggbjR0NVK7wKXQhGbdZnjbvtnW8t6vR/rd6WHtZ/fajOj56wqPSBspx2bGUNXNBHVLx5gfNX22
+QxByS1Nz7EcDInf9AUynTW6ztFI8kTGNxRjdFrF8FU4o31sdFBgXX1fpaiKiNi5i9iPQpNWTtA2
vC80rRBpBMZauEzyR8cfttBaNEvFXu1yLVDj2aUZt36IbNWCuZ0B4BGQWGWLILFF0YB7QXdKxVqE
RHm1fs7ZlN2jekwiJHKWTtu9EIh2hzgJbUF0jyh7JDC3udbNiz45OEmqCG+AU5EMrzm98FBB9DsN
Yw5d4xKBApN4HDLFTKVeTt5iEXmjIsdQ3DkYyiR6SbQ+lGqT7+OMQbhmUO3UVW/57npZ3TJMwX3e
OBEMoXQL3Wtw6O/wKzT+sJBfaBu66mvbFjh3Ohw4F8FYh/6l0djnlhx2VHe/lMNyLovJX7Oof7YX
r0Q47Tt0pq+cOyDzVOJ+mNXHplC2fs5LPlN0qUxLjvBVamqikkU10YrAzfL2K6iZRotGn+1yDdvI
kru6n1hfOn08MLo8lVUyHQmehU+AOqQWr1sSq1Sn+r5hIKL1g7ur15IhPtvBEe6F30nzbK4VOc/V
Mvmlbs974hpZ303Yy9qUHhdEYRyHr7hLvhWD0r+0YqVhUP0YFCV9Mov0W5SN5TmOktfPHSsjESzq
K2enaW21r1fly0gjBsx695TkrC8GoOxcZ/qZyGEMWeT0I8sKJfuDEQ8F2BMD2jETecPltXULYNW4
DDGv6HcMgie/7qM4rLnIh/2kJu3JrvuDAGPwjAnR4yACJUvhomavvunbq50VA4INgucjIQRDaCRO
ewSI5JBfuIsnbTlM8HgQHFDOtZlOr0mLf9mrs9wXhX1QDaV/nCkB9eWxtGTzPVPqQAxoryojj/di
LuhNmfUZNfEvAL7q1UqsHQPR1kNRo2OSxX3mzjpNjF5NbvbORBx3hBji9fiFGFaFZTKR95Wu+TmF
mo0m2x328dw614rAnkMrJFHXE8+/y9XjWHYHS8cIgn4/oomY1YG5JOm1mCw9bIqNO7tgWHdn0/wh
R+IEzWNjTcjYGemZGl1Nj5X8ziznTZoeUeL3TiC2WCC1/ilIfSIcdPG7nlklcK7vEEaHUNCf8Sn2
YuYja3ffl9ojiEQSdiSnGSqb6b59FeZa7zHFIBsxqpPJiPIC7c56TJIkyHr1azIOxmtMNHukyHNq
WCdXs6MjaoL4nAkyQLCb3tnE99LI7UIzE+qhSFnn2cUJOEQdeQY29qBkOBma1BlvkzYes2Kim2uI
/KmS7QY/rlk1mxk/AddsvTVrjal/tNKOZqYY0e1UibNbM71CFAlU0CH9pc+h7y5MBS37XTeS6TSS
lHpnmjXdyOk5BSZxZ07HmB76hSAtfN5TdLD6GQe7vXC0+fSs2Jv6pGReUwoR0W+UdLHgYfk1FMXT
HCFEjIHc+kqM/I0UwtirJKk3VU6kTDNOKNmQC+2tzS302bEYV1zS5eSUoZLWplcj8GD+rpT7tuvy
fZMiP3S41deaXrlTJve1sjzWYEg33fsNIs74QrToemR/vk2meB+t2kXaqrlPjUmHYKY3IUzGgMri
a5ribi3nbN+X9lGRiI8VEbVPCRAaheIOiEP+tUfhfmK5RBhPn+GB/ohfz3W+m9a5PM7UerT1sb3U
i3GAchAoDAhOi7ZgyiCEx0tbwmMn/TvRefQLJZ7hYki/2k4Db657aa33cSRRgQ6HCEZV/WXnLs7h
rf3BmP4n01z36Ng5UtqGTC17orDtK6Iy5vrJXgcnpPqaj8Vi3ih14mOs5snBTdD+JWPdXyIQ935R
63RcW5w/o6K7vpTaycIcQi8YNWxEQPZBweUinIr6iL2CEVzu42v6MTap7ZMGyp6zaPdzSW6YUKo3
oZCXsuZxmOr1iR1noRxmSdYLUZ2G2VkOsMf8vGA/ImOWIEwyaLPYuTlq25/Gzp+xW3kMMAe+51FZ
Dc/I3fmkbQ/qzzmlNVjmC9CJsTkNqfWk0kLZD1H0CrwMUHzNMik1ZpCUYphn6bjCv38Cl4SBQiaH
pRSq37Uol/uRYLdRGHtQ25LwZ5NJqlTwXIKYP1iSUeLA9uUAhCepRCUwJWPkv9ryTsZU1XMimOW7
C22jdDcb9XSScUxSIbQCwdtG7xbPrNNtYQxF0LWWEholfp3YJXYgI9RC2nk4re2DuYkcOdgBOSvj
evf5PPPRXnm9Fmfsgmw9xNwHhVReR9bXDNUSumCSCUYxHyipWVxr3fK11MJ1qRqJ/76l/J3sHml1
tqwg5Jb82LZrf/p8iCnXSYBUmcvTHCR6qAfMgTp1iPbWCPi+K342dZ2yFsWXEkv4qUo5OhpW8Ysh
7bqTMXJfGs0ItLtqCJIhh564OOE0t+8EULGLIpcAsJZ17vc1+pZkUXnSV8c81DApLASSJ2d7iHOs
+nFCMJdRVQ1eAdF7tMBkYG6XyOcDLd+B7K6Ve8VdxpNp1cBm5XjJ9aw7LbM+7epk+jEkbgeFPH9y
qIN8yr3eW5ZtLmGSYqUKP67KiUPDyIlQ0/ikq/yxWkh6t1OiMwhDgcBsn+gOkprD9X7Cc3hZxGyE
lLrGHHPxLrucQxZMgnzapSsVBtEBP+K2+FmbgHsb53nNio9IVfZqPcYMbxhksEvaXCvHRUn6k2bE
yV5P1Bd88uNJxyyKtG55tRKalI0bUAUWIQmW9z2JEMelmTyE1xqNm1I5LWBe8QjNPW03Poi2+qLC
5wikqvZeapvyJOZ7rly2wNq6SqWtTraZgWrFO1lPMoEz1awh/Qkunjh+Gc1R/4LkTsPRArGVReDo
tLj046aO9muzfHELgyCRbUay4v4hV2L7W7eLli7qTUFw9l3UQ5ApVB8W7NVTo1nPiTLrkP/RoanV
8qLDut+p6aCQbmHhGBBEPCsTa7aMzW8bV5vT4wnEohkYOV1uOlaL6jeMTzjL2MI3ic3gImjinWbN
5Q4TnuFh6V9QLyMa5gGUYrfnqPn453WJhIAV1HA9xbS/mOl47RYH0d5Pa3hB+/eoLEnkrbJ9Q0sB
fa/bdM2VfSdAnfqrzH/N6hKY7gBERFFYhV3UJropjrSFFUR2A7rdPBqY65jGoUGtc1L44UTHumj2
fMb2ZlhkM/bJJaAo4qIs0GuS4GdLzu3vlCmubexc1HrkNZhoVMxHOo5+IYsW37/7JvTmVU1Hbt7q
jIVN8+ynub+Hff3KOJqlwGk44EzjN6VqvvbvIrmVGoImJUJqsTmx5Hao1r90av9kOvZJmWjLLONj
I2RQ6nOQsCUgKEy4umWgarLz2tL9kndoXRXxJeFbT06i7SYjyw+WmzZsv810mFbFL2fcw61xZLoh
T2Wi8xbblUmTTjIRklS8Kx2ytsW4TUebIbNvD2nvQc0dOA622tJ61lI/oOvSfJ1JUhlYeukGHFhV
r8z3CdpBendJTvc9fgRgSjcCCwum0fxmEoSwsoUv6VNM+4nyBdeJy7YTG9MaJAaCjnp11a2loZ4c
XDANfqldL+efGSawU3VoElD1XUfLQKl49VjtGvjJx241Dwl5dkQw5oEGTORgLAVir9g8aNvaU8Ts
UWpGykvbzHTRdOWA/8/HDrG3MxfbzMS+3bQtxyTD/VkmSr/TUSgXqLEmDvm0vugP+Iqdcah0XWQm
zjcK4jiAiHsHmbE+SXBuVNiWdoi7WA1TzehPRUSMoM3Pa5lIfWuJuTeAWZ+ZocS7nuxyKqXJPLkN
uSDQOC9jZHoz9SQ9PIly3KhP62YBLlvK6tkxMbjO89dSc0e4M8tLs/3Yn47Blk+nVx6oEEg3LqI7
lfXnc7v7fGi2td1MCXDJLHHfqsl51sFx6lEN/99s2lNvFE+tZbHERgYFcY04kZSCHWtdy1kFMaJb
IOdiQr092zbifYdjz61dlXeoFlq0YRR9tYxvqsqvcONTY8q7ZoAbbufc6Hm9vImp2cUpc7Sh6jg0
b7v05nX8/K+peBvTSMcHPev+XCvfGGDWPr6Bl/nBqArf5o1tIC7sFwrfhnKG9qwgc6Hqcdp1wKhG
LyudR/aradcNLcn2mbnnULqeLFUyBNA0TNqlc3VnbcZQNn7VnfJNxvbsp8u0+gqwY854uskJ2fjh
btWJtXMNlmejYqiGoyFQKE9Pea0JdHZjdYTf5Zs6/HepTS+WxZ7Bcl57a5TTjyc4CQGj+X/ZO5Pt
tpE0C79KvwDqYAoEsGwC4CiK1GBNGxzLljDPM56+PyirK52ZdTq7971hyrLkpEQwEPHfe79LTKKq
TZ+W3MQVVAp6IB24dWUzVJHVvZpp+mdtioMpmGNOi7H7um8zwOoPSvvdUJVHM54u0Xql2EZANYu1
ryGMU00Z72QrA7fqyPLBsYxgqc2Xvs2mXZBsJ9VCnKygzhn10zxQZWglOC676WQwETqZakS8qzHv
qZuoUSQIK+XWdMMr2WEEGB/DYbyws73jtGZ7tmhA6DiW4ppx8Sk0FgjOyp6jmsKVC6lU3kl1X81r
wOs8mtW+e07xrh6WFscYFG1euXAofFP9aAnc+hOpUpeVLtjFA8O8MQgeGo6Aa31yc2Ei2gQxR5bW
3mNjzDdOVk3HsZ92RHlYBdfBnCHLcJs+1onSu0UU3bFOBIwVGWMIlG2byXalsTJqIXnFZgz8NqU0
o5P2huEt7RO5qvIGVnaY+YOdSFs6z7UYIkMym66uKKQPBPWudruldoJxQW6/xhlRHFVjEyPny4Ak
cmpim2kCjps+Hi8dvekuG5Os6b9Tj/Su8hLj6JxnV2ikofBvGEDn67fC0t8Uur6NThCSMRS4uO+F
hoWF9h3cArYyHiaRro4RrXULTtY0WpPoG2iHHQ+ceDTukpvEUcFAxgZ5etQa6rkmhZuBHPDQGk/O
aM57rf+pasqeJtHgYOCAy3D0F8B7rwmF5F4n02an5TLZhHXyKBFs9+3c79OB4MEoPoIyoL3XDA+C
s6TbWFnnOuVnUwbZiwOFpaIaTm+j9M3Z1U5GWo8d5H40C7oPDfHhVK3lJ22LgXTeML0PTnGUwHJY
Jtsd4upg4Gb3+QHCrWoxIDNFumG4rHsIoKnbObLYmJMK8RQiMBeBay4MhKK20jkfYQwIqRRflXmq
+S7xmIV7vbtXCSh4SlO4cxqzwTNxBjJ1VsPv9NcVq5zyw3JSx1P5w0jHPH3dM/AfAJND0DNqVBuL
sg4Cy0V+cPDsohBpAb/OMWTS9NCQFjhgwZpdnAztbZ/QuiXBnaf6hl7Qn4zvxdXuZc5R6twt9JUO
YaXsxphxHR1kGyS1i8YBW+SW5bVhuGOBSvZ2SZEeR+mXvD9UmfozaIj4hAax+Bh6qIf4BZtRFLuA
wRCrFbsUNfGy5WxjywwcOfhymfFAN2xAIIIpDe2Sk4lryzCxjekmAbwmoHXTtshgCJCFuiE/hvPi
TzHzvyanO2M2TXLlVoJYvniTryKgbYPEfNObR0MSvu1HPAp0CFLoLCecP7g/fLUFnacx5CoNbC5p
cYe5wt7KNGsQlLEw5PY+NVcMGj7/Nf3jCPoYUGU4xveIjt08ojeOyF2FeZqwLzc6Dp2S2l+ZhRCQ
yxc5UaYLbGrDKgjgCYEEjAinDt1gZsGioZiITW2avzsjZT3q+sRE5eSbep5vwAOZ+7ilUTaO9J82
8+CaQjQxUVQWpY/UD2inuRSuUSuc7wY6UGuFTTK3OYllBjtYsyFXSQy76b0ipCOS7JYrgDG5VQxa
ypy9DGTlwYQ1toVE6gs8+NFa1RUv+V3OoMADbPcuG/GwdM3gMub3qio5wJOwjZyhKbIRc0c3c/qD
2kSw/aYGsIruWzOk1g5mEU4ZfUvfC+qhqDaZabTbiaA7fPLxntp1x12hCVUqjgijmUvCc5eYirYL
tAJ3Lax1fJapF0p9xhWs/UD6NVyL6ipCTljaF326qgmFkNM9J5yGtOzi4jGhtsJe3up4GDZlUHcM
vaYXqzyHTtug35jv2UjUyR5JOvcx7/O8HF4x/9BE2BGwBEtyQgimLKLJfezPLH32dN8U9BCBQcaG
tP4ro6Wa25o289rE5dSVBKty+5AYSnVn5cU1yTrniH5jeWYwf5ZqNO2NwjoTSYGk3SNHcFb1KDDm
xpuW5lYPqcymyYDcl7nvsefl2QBi09ZA9gw1oQnTrepq9FSlRGhGt/BCEt0Ng5QNKUg/VMLXRr8r
umL5Rv/CwhVljmytR13XtjGFhG4ruReJXGXWK2FfTapzg2/M8NDEJz9fdGL/1kuRzVQttT1GF9j1
ecLhHky+O0FBcdV8vRpaiQqf6a4A0t2M3eKravLYW9qzjXyUmzTdBdhEba2MeM99y/AhbrFocEzn
+sBEZrR3dKhGJ2Sq84jxcFPDm946uob1P3immiHw+k5uEyB2J8tsjim+aIonYmaoFsaYPjSoUsBG
oTTeoqEY5fNYsj5EKUybgTBWdgnk1G41bW0IMkkmc6JXtnUeH/NmjG6B1b8mtzQY/jAy3q5zVXyr
uhqVd3DeYtPRt5FTg3bJZmxw2jqGzAkscrQoho73BG6wYQPxoT+GBhjXmnAmsy6d+7KDFMZ+Pn4K
hJWw8dBDek6Yc6qiO4405BKeZg/N2kdDabzu0Gu1h5pcWd9ssKsHdd25y3V3/fXw2x8lByeLwIYn
4qokf1OnDDmyzZjnYbYx1sHC14P2r4/+t5+jMDbfdBw8F2B9XmQzuA3o3jwOZGFd4NMBy0WvbWnT
eFA5ElK/NuM26uB2p+MxoYGP2AMfRf/66OuP/+5zX1/y+3f8uy8xzYnDQix6r6W9jpWm1jdwzyPI
tIntAzyZXLXscObNweIpLeOZaEkAIDffzNH8GfZhQ08ndXnQj+SGdM2JWAPTEQsMhokd2bX4KnPA
ZtqtmNfAx0NUHW19YCA4I7v2HdPCkXpYrrwdS6y+nWb2JD3dgJeRRl76UkyvEFDjcJSiVK6MDqTa
jdmTU+Hv5zVhgo/F7Zc9w7bg7U1LNedsZp+smZNbqixzfTsL36q7nTCdcaNr38OEXus5aEOvGJki
aQmrpEE0lDMhw3ftWAb6q83ScaDzuZiMt0oPrnMYyJ3kCL+K2Eo/vuuVpZ2CuPO0DhHUksyF5nHm
13MhX2wwMzQwPw44inQL8PG6o7QC5anPP9XWyUFXvXba/MFwNaKaM/gW1mtxnjHvjLarjiUk9k0/
4atZGt10G3uXVr25DUZO9uNU/oQcc2bvwm1QbYkJVcylF5aC2c5u2S74lOKlUDhl6sdaf58Hrj0o
97iIDI8f6tvYWDtO6TFfoTaursc/WgYUxGXiaTs5Q77XG/uxUIDjd+M4e1ofk4Q1houx5K92Pz5M
ORsHVQCwGHMnw9NDtMUMw5MdgeQAfSWOhlGL49Db4miW9mOmaD17Xk50Uz6BcErl5MlptrdT09xm
fa8ca0f2btCT3Ai6n2CkA+R2/kFacZRjOSUMsu5CJrC17JpTSSUPWvWGRbNvaDjTabDMCXzPJf2W
0ZTfLXMPRNNukdf1wWsGuVD3MMmjRVp6Y8957beiMA8JcksaM04dnWyXsgry7Jil5/m8cxqVBcXR
D3bkZKfZKf0uzUnorme8oazAPw5d4IYNXgkKwYixhbl+MuXyzEFxs3SO5ofOGO1BcR0r8q/FMmn7
r59fay6GJRmhTOotajmTzBkChMifZZpexWRAJsP3Fj2ZAS4g6Cq03SMv4sMX96TwMQMwfvr6hxxx
Y1j8TMrIyDmylG3HzGCIGmuPb2PeZAuzWEdqtF/ONmXfYIryyRn3dTQM+2Gmk1OoM6KVjqpentJY
sJzdJnRZl3nP/3dgpg/4M5QrqiU4StAYDBYzarKZFLaps2WT99pEnAVN2eJOHYnyV2zfsnSiE+ps
C+25A1jiGk7wva20GyOxdl0mX5cie5maAU/jVO7lGLwaQRSgYif9w0DljQoV70jPMacaJDPTMLE8
Q6pr++BFq3t1K+EUuHU8v6ZVNaP4M48aEgWYcBLwwqqR+lCK+kPN5a6J0uS+x8iwUWvLTcZsN6Ym
BYrAKjb9kj0BCHTOEAEkUIfElyhSSNN2csnTZK8qYNKV0ozOSWc5JIJidefkTF1G86acHGXfxw2K
Y+MwEqoFHu/oAlKS48x3S8/Sm2L5XuAvmmt5PzHKCVEcK0wd23aO7rL1FDXKsmQyhW/BRnlAd0w8
BLVHO2POAYtGuu2qOlCI9p6QPsDN1Re+ZmfzUV8vv04wqndafu1hQfsY8vIp0ukvC1OmWyo7Ujdg
nwEpu72NQgvdqkqek4qElTMmhbcWNB4X2XEXy+dwYfXTWf80K3cTGkrd3kJ1mCc/I7ziLjNMqDER
Ics/d9loGF8HJ56ORj+Nvz041cLEX2duUMXNuSDXt9NQImwDU1BGyD9bkmPQ6SoyQnU3aOLQrYLG
10NfYVARqqLiGwyeppT+IHIH8LaAHfrGMP2k4YgsmIPVue6XE1umMl3vIGnnmTrtSTkbRZITI/lB
pBaLIOvRXB+WcmBECJuCNT8ujpoePy0VX0syjLuapfcnvVgPPfR3xGnBcJXvwQHAwWpd0wjqfjq2
3bkwpZ7MhqJLLo29AwzvkAzN2cbf9FpVKHi0SvtFMD03q4Jd2mnqqWP6E7tUdBjsSr0MLe532ZsM
A2PlCb9ivgTxFZMxPDTFHDldpOYWNgH0MgvyU6wmpVvZsC4Yx0WnRfmcmddzkqC/oo2ti9MhaReL
1nzYlV+4mRjoWBo17irGy9gjFKsqZixCcfElNWsSsEa2w5FRsC/rzznPHih+eR9I8T61xgOFN8sr
pccnR47TR27EZ4dM4xK9Njma9qKIGAWnwp1sJ62HavekA3hKFniYQ8IEfyYysESIqGT74xe9d16N
UTQ/5/ZZRqWbFeo17Mjox+0oPLMwPgOJGTUBp7pJGpt2kUHnbFhg2DLIonjaipUz4uAjXUx81B0Q
7xkbYFguxZk6aEx92uI8yNUC7pSN/aaNh65qr50q7q0ayrVowvTQ2jaduvU3ZlQIV9maFsiXLc44
qrau5hRHj0WjMUangiNG1Oedwcom6+Q7HPrwJALclF1nrBAvRggixFQCbuehxCNXBWqLv7hVOc7W
pNRx7TvG8MPu7JFbidM8VlF1TNjZbkRxbwFOvaHw1K9nrTgmMWDQIcLYNddVSAJGIxTF62hFsgJ4
wQxWnz8cI7spQkD8NDp/6uRe7QbLN4d3C+IYvyinN8SltzXtwFLY70wcFg9kvjjnkmn6ECGUd6Xa
L+xwPRlCRgkjQWKm164gANBPG2RFaVk3el/u5nKsz0MEd4FscLRLdUA/E+O2s22pdx12aezLbQHr
J0VdTRimDo1qs6b32murL/H2d47iF0wx50x4TJ/HqKvORZpU57yJATBXTFd/+yOD/B049Bl6dXKG
DD1e7S56iWYyXrmNwtNX+n1iBxQKOQN+qjqu/Eyp15iIo5BFhYChCMl6N6W+mLpmhS92h062L1Iu
6U0o1t95xeTGTDXzpk6Vb6LXHZ85QOETH9ektd4i5yfkIJgN1OVag4lbWiAH9wFyE1vWatNWKSbX
bDm2kQhuB/wARjYe42hOr/bDaKVYiERRuHbZY5BwpsxtCg1CDXZMwhtsiXWTWVJFaKZkMd4reWHD
r1ayv4VQiL8kBokxmsKxMIlyZPmiVPyaGBzUihhRHe2hogyXOQvtc99A6831F0t2HdVwVgSIL/4h
TQQfM66exzjwGhnCUoBB4BMur16z9NIN2gOYdqxPuU5ZEN1XmxrenK3F00nUDd1U8WuAtnGFOPle
T6q61+sZc7xiqk9GIj1krL1Q2gST61xeOiPA88fsOyoz6rac7LLEzbMSdrEbB2lybJWmf3DkMQiK
6rFnG+nV+VTt+768ZjAALg1z55spnN9stYX8j9bfVvMKJ7ae2jkRl043zUthFy+ZCdzFAvbPnCfu
7hEdjRsCird63QvuJzmeUljvPVZkdwGY7sfjUl1a5jteN+vnL0EKH+GhzdgnDEB10ZTq5b4SGhy+
qjz1dXNvkBO/mVBR73PuIJWzYFPCZLFjQHtSgDCzyS/ind0LLJgAdPrFOXVqzXxhVOMje1kI/326
U6xOBeUdmv6o4GIh2xBWJrY1Wdk3umgVlE40swk9esum6aecHdUngpVu8I0X7thnwTXLtQvblGxH
rL/xKxv7UVuEjR9zz/dVDYTt2jZHY4OSbmM9La4wSPb4VND8Y27mwcIJWdDGslmiMTlhBKMUWOGk
LSI78LVaIwjdpT7dtMSj42OacQxQItJS7bvQKrbLC1yTcBleVUnEe4lQrohTcCLqSUVUBfHLIWGx
aZbos870K2aPs4bOexlzTlQmsRQS47hEWauvMCEd35LC8KeZXVo8aynz+AIDgUSimWP1kXBaeZdF
U+yOFt8JaJ43+GI/IS9vDMnNAluKdZP3M1OhKlC+/RIf/jdtz5r+Rw4Jhz1OZSvZRbOBkFhgVP4Y
xI00hd3kIJUdI9iJxoZEu9AkELjYwPTNvJg/IVRG90WVBN6stZlfwfo9jpH2NhTk/qeJ3b6SEEYt
HWe6tooeQS9E+Mkj51E4drwHppJuBzlqexp/nruCYqVqzs+iFHArZwW9vx5oNomy7tYJFNcRdsld
4TpFaXRdZ4R3QFQwZBLf9+MCq1DARB/KRrKzh67b5N3A94XswSZZ0DvG7uhslSgmgxh7mB+qOAsz
Z9ZeQk7InfI7s3aOt3Z57qOowhLI9RgLTd7qGa0XhhW322iE3TNr5L3yuXvOR11exzT2DSzqq7l/
m0fHXOnbH3JuD7GDZUdTrrr+zp5n2INKR4alQbwd51tpkinU23HckzhGtLISbxx7ShAG/i+hbgmG
WcGyN6zw2hUJOh3rNvO8+UBYlvrONTwn5MmANErSs1r2Ods82gNH54nszTmd4Rsq5l2xINRWM5nN
SDhkCDpZ78nc0T0SOlS+kN0CdlEYl7TAw4eaeYN5w9UUgGV4Y45Nhpw24mc+WUWobvG+rUr4Kp/g
yEIkE48Jdl22y3buDQEGDlrKl71jp/VtjIi0kHX1zRAHP9aKJEzyH1Bc4O8l0JmaQD/pkoDD/3zF
ij8CG9YL1hQE23Xy4yvuR//TBdtHQRZXXZzsLR2Kqr20+nno1CNVKM4d981tj0hxTE2KezYM8H3L
nFuOc1jAloJ0ImdqUk3ZDC2ytpMnqOu8r3PaVuM0Vvb4GPPcta0c4E5l/DMTa2SR7paNzLywavfW
FCfHmVkO1jEq6LqMUvDQ6bWTsUJRSk1XmSiri4+wEO31KnjNCmM8t06dHPTeuHwBGX5/sPOiBcjQ
P4ZajcHB5MA8YIVWZ2ktGC3ocatU7b6XTvA391Pzr7dT+EPa+tuUNm8h/U88mjEiGbfoXQiLQ/6E
QK+99k0yuKmR2BvSlxaj7iF+WV64tLhwZAaYRJuMe2zvAl9gVh56MzPuMeKAiDaXLeY1koxc8cSD
1eiBHRypzF4+qnMLF9tpNhgNwyuwH8vjd9/6pWX9yLSmPZISie508uh476I3yh0xl05L/sTtuPDM
ErIKe3XpkgMIbqXWH2wKcU9kA64dxaVwo+tDhwGJg3qrPdkwe/8G3GP8kdvzdbk5tB0JFRaiZUr5
J0hRYfRBGWEQ2/d64E1FPvgWyKRqLPlxE31mpiASF+tpdxpUMg3RsE24Bnaj0ceQyObbr76mCKla
zlmz/0oyJ6Kr9yIUjp9jPHF/Clh2F9uvp2X+BkzkdlLzyQPCZ3hwiV6VJBkelNEEd/Q31wD/37/s
qdiq2zCobIvcyF/YWXAcyXzRrbyfrSw7sD9AR6Nx14jfoqolCw9whbcSLwQ2BnNr0LK2qZRYebdr
jUNMyTSkyaq9mYjMZ49SnDDSDCvpUP3WONCJZJOjeXJZbdqlxMWIdecSGjL75aNURLdSN7pb8IhA
VPW0+zGwV7bUuXi2uqDZ2tR/o02DZ9Bul7ItvDBU5SuImAO0fvLhk/qkdskrbdjxN465/S4jCrk3
Za/fZySCNphSceSPs0VWSXlm/G89kJlLN30Sm37D8Mkt12rSGgF9D/L6YBmeRj75pEfXxobHWoea
/cDphw0OUvFYZxGIHSu6ZarJgkDVotskUwBLtHgeWmv4GLj5geN+K/t5JuzEMquL+47+iI9UihpC
Zmc+VIi6uwoO0dFmsuopGkSBvMbXLfvBgh9fXrRmER/ssdlpjpSXWhNkBdDom663w8ckMDO/14R1
S96a6J2S70nfxxwYEKOiLQe4huovsorjlj7p9pX8Mwmi9sB7F5DD6HQ3ekLc0Rw4l4xN9QKJ0Nk4
uNUw5ZrHJAJR3BnNzN0UT/6Q6BKLbWf4GefNKCi11/95QTf+uhIJKTUhDUdXVan9+R2G0g8KFTjD
3kE526tkWAw0rrMcnjM2ArGkstIMG8tHVdJPmZaWaD9puCdLxejXHjs2cphPYlV/zwWCn4mJYyep
UrNVAPdDPs/e4pDz01siY/0ar1o6eyM7CET5jBjVNrZvlA5CbhC94nDGvYdMRl/icoaBCS/EHsU+
x7TyNz/2ep/CPkB77Ip6+dp4CZX4s0URhaHBH/rjxksRtbL0EGn3iywvMZWqF4oOQ9fKFJppRX/K
afaF21k8lpTdbsxB7R8ZbV0UthAQAtr+2pqE7QdJnfoswrMSZNaqWhn4JYFXVAMxoDAfsJCvjvhl
+q4RA98YClHwMEm+8SaqPAdzRNq0t5YRHfVS7NEl0202BRiVZC28TM/Ftha7FiOEt+Br+O1X8E+Q
zh+4MD/K/8f8fBGA1tdeU1Xjl4vlL5Sf/8y+v3/P/4D3+e1b/kn3AeFjkz9TaSFkF6TZknfUf9N9
7H+YUsNtoNm6pfH4C91H/IO3l5DQSA3TsqRDzc5/033Uf2C4ok1WWEAaVQMI7/+B7rMii/54ZQs0
9/VpqOwrVGN9Dr+yfdC2dLM1TGXf5Z2zBWfGDZKzohKP8FTCrZYTR2vrkI1Sm+ebKZMx7Kkg/ZuN
4r99GtIxJOFXQ7X1P28U2ds387AMZFgq9PE5021KQfp32ao/HWzWGHOwn7eV4gMjIDWmYjGIdMB1
v7x0/7zG/wPq0LWMi67lxf3L8ibWClPDYL/qYHUQvPS//jY4diWtMxjBXsX9hwmBtXvWFP2gBK4x
yMM4li+Ud10J9b1kc7MeVTq3YqrBfrVQdq0BWXOMoYz/zdMyzZVA+4cFaF1yLQ2cE/czMIzry/jL
QIVknqg1iToth5nUh8p8zCTAjGhu3+QS+YGw9USUMFKOzcK2Vs4T+blENzEb0F+IrmeVvmDXhIU8
PA5V6dxoU9bcSLlLp8C+gci04ITNr+OalJv/9UDgs/Eias/xktrku0dcI19SJ36B+Rgr83NQ59Vp
Chg+Q7PBLsHRmWiu+qGAljmadyK8Rx/riRmNO0zcbBsWvMFE9j6dAHYezg4V/wYB1q7dyzo7Bxob
Tmu18Q9N2p3VvP05TGQrl7Fy+bGLs5osDzaOnq0y/wjgzkJSLrcTW7bwGAxrBklmJYUYA1Dmgwbb
CD+H24E82tZKfSuTnw6zMjMZoxMJKIeCcTo9jDqbiYaOj5DLk63dEz9pSTIrqAy6XtxkqmltNQdg
jZB7Sq+ozoiZzjTsmq0BH2w627gxpIcjDAFOwzjC00rzz7lW84NSkY81IuejW18QbMnnMX7OhTXv
po4uPqoimHfggSTaQri0xfJqQxGPYV3g2Ah2TLM+ihx/NmNRDIf1pyyWa+mE15osXkJ0AkdXfZc8
FFn9ThSI7MZQgKguHa8BFnZJSZ6w0Rr5KgfDlUCpMkiVyAanCKVFLYVzWKQXXFMmW8ZGvy5Bs5dF
Gm7Aij1ohmXtgJgchj5KduHABLOKZk/k4zc8+qiUc40lG37hsZrqd0tTt4G8aot8CyUFkJUw9LXf
5dmZYhostKmE5snkdupucUl94CIyN11OP0eDp9ptDaBT6jhEhJVeteoBNAUmiWKOL4n6Hg4VjQuM
jKmEVSMOfDmC5M5Ixw8SRq6oVohC62h4/RlN0WWVbaWNqRo77rlnELK1w964ct5ZvKyJuCrmaIeU
Cx8wt37A9GYwmiDIkxf/zCzU61QDVZ/1ir2hhCXw2p5wkpaF3daIQ+klZiXORQDJNB0D5vOEPyuy
aHviA0ydDOFFazRBETyYwN84uq8fqsn460PeRcKrk5h6kPUv2GC8c9TCr7Ka+hm7X6ywFdsmrLrj
16eGsAFP//XnrwdMUt9IrWa/fMnX59P1+7++4/fv/frc73/8+qgR07JLFLH/kp0KNuSLO07mM7FM
slerFNXPCw/rRyb5Fd+cs2fOiYgF3Rq0QHAq29PvX6iNHEc4d1ve119/PbBVj9iprV/OJQP4nV9p
4xaKBhFh/Xd/++Rvj19fxYSG8+xomL99U7N+5+//HMEjm+nS17f+8kxmVcXvgxMUwyzZhFoj8b5+
4+/PzQ4VG1rw11P4+uz89eS//nn59dmvD+uvp8sSAokL/CwOQnUjEuejN1b7v8LlqYTa+5iCJNZN
3jwhsp3bhHh6otBGagrAiXKWHNXAn8PGa6YGx8s0PMZm+xNw0hDMyZNl6cx0rGMxFgOtjcsTI/7P
Dn2yykpw1YITCNnZzsdUle+NBcsk7wv1oLCwI9qH9m3WNPtADe9NxdJ9CnzoZZDJfWLgQLOMS5Cq
zn6uuzuoVs5uKPo3cum+7HFGWG2Dc8fJsJKFeKCZMN5GxRzcFMUbnE1w64QDugQ/L+s3U1mn+ugG
SdjbavaE8PE56A2mcEH3bqRqD04BcKMcqltlCqLjEmUHDijLo26Uu0Bpf0A/95fY1P2mGBkvklxi
ea4Zf7FFZ8dKR2Zk0nxlVJSWOYnwVDkz2pur0JuXzJOUb8PvAso9qq3fRsycywzEbEoQqIln25dx
rrP8Lhd6WT4484nXur9YEdUNHE6WbfczlaF1Y8VW5VH1lwD4m3q/76bLwpwX0Zh6zMYmjtv2/bbe
lJPabXOHmKZTQdTCZvhttjRuZ4XebAcYjdjVT+0Uiavk8D3qM8RAU4ht3P9sxvzDXJb3QW2+CTy3
9JYz0dMVZ++k3OrCMa4uRabmZNRxwanQRU7mJ/s9h3LUeVOuPrIhIoxRp8P3dqKyRTY93noZQ7ey
uI+qjX6K0p7FWD1OLe+wRqTu0AHcGBaNO2nOnNTCR1YPOnVbGKKyq62WBY4hWZILiD4BPJCR0E6i
qUEeVON2Dm2/qi/1FL3Ejm54ukzWGBRRF9n7coyNZ6vHDxDrJ80WOYbdemJQqjxovdHsBjPfGVoM
kFmz3vW8/iB0oWMJrWuf4XPhEobocAeeNGuiU8pcXLNcbhewaJtFgN6ByYAXqKlcNQnwAXEF6LWx
bSWsvETsZ6HfkAGgiwkEy6KaHhf2hczUvFVD9psgbau9Xm41XT9BNZ/8cI5WfSdVriW7mcMwfeAT
sMkshcs2AT8UduNbXKoLg5EMGyhmhpiJp4bgLay7OMV0JCtBa1PupbL4FjDVZTfXPFrithxohRY+
GWecSH2Co1j/3gzV3iDz4ysVBVOxHb0YceVaqr0W5S2T71SXZMHWVw/lyWBikU/rVL7G5K3o2U3c
hFc1wswtlvvBMu7nfHgZA8N2pT0BniecADNburoF2047pCJs3QXHiUKDB60d+Eg1oIsWxgJecwPF
H0d8qFMEawBplPB3h6raket6m+oW5cGpfphFCrpM1gzdGUJAyeAulsYPo0MVnDMMEB52hTxbRnWZ
kpYuM4FhoodNo4U94bWDmndHPbevtqyvLfTzDSaADRun14keF9WUT03K0oQVh/HzsbYpPVjG+Tph
JSdTbt8FTesLbXgsbXT/Ko7wg4XZ5NqKcy8DhOggigxyMr0/ScFNuKHVRZT6vmKKkKj0+NkhtRxG
g3IVZZB3621X0K9dQ8ahrvyILRLOHCDEab6xuinED6feFOvMc4Fk3Cz3OnXqvg0Lg6666q0ySGj2
pvaUILwR/TEe5XKy16F7HERnVc0e58T6sCf1+zxRjBB8UyKLOVpzK9jSRklJGCtvNgFlf/RH/CzG
/LmsjAzKz945zT3FCVYuI8+gpfQWghXN58U85bdZTfotpnbF/fqbr8/99tcak51daBGrLKtHmhvI
rw/6y9dXMShDQeunzgUb2t4qbGJ2uspl0+l2xw+jKdskzQtQ6A4W78lEMsvnW70SfqdTVkqqAbOj
5eSLt6CcxE3FuxHjjidrwOBqzajATBs3sNVPuR/Ker4xwlr6UVzcN2ZwyKtWno1Ol+dRY6dXLtoE
qpEOKGxXLpl+wKdqNZ01hEIp+QnXZ2KqmPiY9uasqpJf36Cm5IMYyDfL4FW9EPyePjFJFBcCwjxM
yDXmMHynoW1wdfo/eeFnOpfsKUAOnQ30fkLe/LcsSUzoXX52Kv1Dx5zmKsr0plQGgw5IsZoR3CTd
ZB+w3VzbOLag0VGOKFKv1pf+1s4RgVSj+lQUiz5UYzouXXgZdcPgptfR4U1DkQyy7PyuEsbgW8oD
RvKDXg49iQ/42aPW3oaTeicyXT3IvM1v0MEwviot34tCGa0vYpXnyZZW0mCj6iWAoVabfbseyB+J
4TA3EhWb2I4yWafehLyH462nsGaERgLztgjSWwaA9Z7I4HtcggU1g+4EcyI9OtNyH/SIUuZkm0cN
B1SYp5+RxXN0UuyWA/8bpmFuCj3vdqRNXRv+i73zWm6cS7PsE6EC3tySoDdyKXuDUCqV8DhwB+Y8
fS+w+q+s+bs6JuZ+LpJBUZTEpAE+s/fa81KCO68NmdGoTfW9ASlI9N677/CqFO0EQMmdh6vZgoXI
9T3npRl+ZHVX5EZ0qKiFcZ5UUahU43Du1xYj4xyWHczzYIZtjnrkikdkvAbm+D36nb3FMURtoF6K
gF2ns8/GmGaop3KxPQQkOpp0ZFXpzyCe2KhFPvxS0O5lodeHyFS/fDHdO8FPiD033/jtAr7XeGQn
Nxvr29VOGoq18XKrtYjSvIaODoBHbdc8Icu1LHExjf/5+najXbc3dRnfT27fv9n4bt+6Xfz9xg4P
W24BHq2kGNd/nOO3a+litb4Zyf/Tl7fb2kWhdrt2u7jd+fZjf768Xfvzq3x75lhVoO283fn2Czh+
O/AND5Gmt0dND1qij7j25+J/vc2vbEnR+B9+ruHAn7qCvDqbKLI/v8ozs0ZHrPLX7y+bsvvnX/rn
7/rzp1Iz+OuednJCQ2kf8CP3uodMbvnxf/t+TFIia4bl1tx3sfj8+f233yel/Gj9GWyS3iI5EMvf
zBtCSze3q8XAxDs2nwsFJMmMsrsEehiFJwGPrkPckYgNxNWASfoccqVJi3fI4g5SbI5bo/L8KGwA
Rmwg+d0nWfyQop1ftYp3NWSEVeKWImxtUV5m6bUruy+7beNHxQU4ULvFo479ZfmSvVpxSTWWsBqx
7NtxEVAanfWS6Y69UxatdEEg08Zm8Ug+oiv3KSqtg+/71tlbQI16++TNqzGxs70c2gIyWlqc66SF
U2txDoOHSMZRNyCZ0u8yL2Ajrpy5PePiBQWgm8l2DhCGKHHGnfxMI64AJGpghZZryKwoEgQxyrcv
jeU20LTogAjNg9r733eLlaEWFVG7zQ3EtBXeSfjUZ+W8p6VbXbJUoLOY6QmAzgFsg9uJ8trY6D2E
TMs1j0MRxed+uTCYXbDwcpAdNzjm4SOGBRZl7WLSqRzjqrFOZnxfcGLjOeIX0s5zelFiOnM0nc5O
XP5oTMfjuMw92lgbz7kGdW7OY2x6wL0WhzfuYb9gwjClL57Z1hfl+wW1GzsEeClfEI/M7eJJwzvT
7P3EPpVKJ0hk6PdRQ4OnCuKLRZCVO9a8nxGbmG2fpW8tIDCszkI/E7ypn2/XbhcWCoMzwHTAggW+
vcwhJ5mCyuIlGFRuAo9Yfqieg2rLZAZDpx84p6as3JNDgHkF/ANRhfcV0M6fPfyfR3K6Ntry1U1q
S3/BnNJ2ySz5120JzjRsy4A2xse6ouolMhsv/PLGul3z8VZvMweDrDTMmcKxJwpNIlkqlcXypwfD
kGWvKrDNOozXU+4YZ2/51u37LltvAoj3bQJBKWH7xcwWw5Qu1MGp6Shn0Z80fcK8BHaCUsuPCAor
tfPtGoosnwYsrTZBWV/S8uxhY9+n0tGa0HK0ilTO5pWVx7F1R7Uxm3EGnTnk55tkmCzKd9RcgQ3B
8nZrrM3svIjLBQjtZ/AF/7rn7e63C88/Za78YQdOvmz9+6M14Iu3Z87E6fK8JziB1v7yHLLIUufb
BQosAfbSqDm31jSCTna6iYRuFxoRzxiLF9HQP6/C/pmXrh2WqqZebt+Qy4+IDAHXv9/x9q3bb7t9
//alB7URyoqFWm75mT/f+PNXb7f9+TLoGyuEwAac6f98YLf71VZXHuESs6HHyNqyBPu3h06GMC2A
jfzhz+P78xf/PLzm9siLgclZxC4AnB//2ZE3XGBn7Plveql//e2/Pby/fXm7898exp//KSq1r0I2
F1Iky11sF+h+LJAQgO2ecumd/THBPNz2aJkJS8Au7Dl7q7beRGFr16yFkxQz+WHnR0xwvmROBEm+
xTKprpEITpY+fektPEaVB3waWow7lVOg5ChM88zw8T52lLunqkdqqe7i7LXz9F3BzGJjtvmXSZ27
YSsOB7Kn08WeEa0sPp14X+UKhpC+9JbJh1/tUvx0KyQm/mYcJ4Wrn80+Edy8g01jZ0v/PQK3cXFl
8ZbQ1+yYbtCOWmi5+NI88CB6bPaUgw42oq1m3Mdqji8qqj5KffZfh+Sz7pNt3U7GnZeuynbAMNkO
D9XAcbbvU0nIAGNu5Q/tJq/y90TjtKxGNZ7thkHSKK0vaXdfRO/Y8MQWtWoGKKefsmtvD+9d5N/j
scZ6i6g4ybtTZrzSpzmnYi42itdyw/E82rDQZaTqj+LUQBDWZBI8RYghUDHNHInKhSU4NWAccaIA
6VvFLqqpiGTNJrAJ/gn6daOP5GQ7+aMpcocJelKu+7jNd4EuyCQYuztg7OW6EmyjLeY9hk0SlQLU
syxkf45N94GO2djaJDkKZVvbtH5TCO6fwFfsiKNwt7xJLiNEF3JrsvuhwVPptdOdRlgbWAuITUaN
xJw4BRu3SKqtZO+2D3rAVhhG/UYOWrWPimg8Ochfx/RO691ul+nRUQS2e56Qs+NNhaLilLK+9h9Z
5MLdGMj86oP02DO+PAgU3ysJcGnN8MvZJjil1kYt3Dtb0i6Jkuh4G3/hMNTOowEBoGoxMQ3CvYza
aFwiPdqBIraORVVNYREl/qlJx2+YJ/OOCws2RzHvp36UcN7Bx3mBUruoNOGlRIhZBmeJlR8GsYkS
bbMAuDd6qUM39jRjmyyeTGZk2kM9J1fpj/LgVjjFBgkAykFbvBdz9tsmpPVOt6GK+byjmLRZDPnG
HZtquQUFMgKKJYJOFouZy1llMGE3ue+YhwYfKZTI/p9ruf+/9P2/ZLsYru0jv/nfs11ORMTIr3z+
91SX//6hv/a+xj8I5yDghz0iuSn/tvUN/uEg4mSXZ7FvY8XIKu+vTJfgH2jkAvbHOpsVSOXoP//a
+rr/YLwQEOhikPqloxf5f9n6Wn9PdPHNJYDPdwJr2Sr+j6BOdA6wRlUUH0eStdgdscRqaiOU7qQd
RB1dFlKJ46n2WHj2j7KGBQjXKdnr00OqFcdMGyeawnZYBZwxtqQNQuUOxLSZ+gDd+rjkccD6Cvu6
1NcFaFjcTU+5hpB+nEoosrxPiwjL+xik0WFsxu/W3OL7U2zZ//WS/IdtLr7///n/5JlydDSm7G0M
/e9r5alzZic3YWNSL+PicPrtlOYl9WNHc7W0WSmG9FUfsNaBcNYCZ+K2mKhW3BYdHH5FE2LoL1Vk
4XrT613dMhRVeZaesjagsYg2bWDJI73Ps4vUf21I8VRp+k+bcub+dlGUmEvRh+KMC6ItU0wyw8ZD
CqaPnAUC1CrYM6U7lGI7qxzpNmI9DhL0Fgrf3+xRvumROZ4QewC6Se3P3KohJ+agj3m8P3wtMY7u
chGw9DiiPu31Sj/eLrp+1I8zqLMDB50/NwceMxhVxiBvegzxgYmqNTXV8XaRgPReR8Be1pyokJMt
F8OCnrKi6GFKMZJHTo+P0nAZfUBzf0ck4Jnfg4BoNNuIuAVVAvkDzZvQU3LBEvhJieQ5qwIvYmwH
uahGLL2r3OBKL1IBpFhMl5bEmBY7hfpi0DlDLH7AmZejVQcxl5bFo7tAZmuSQAnqtZhlQKUG+saX
qteRtP/r4nabVjMXtmdvXwM33aVWdz8td+h4+3XxKPfmlGg42Fh1iAKHL4nUBMMY3Hkl8jk+5K2H
szOA5lMMzvF2bVbKOHavudYMtHFyWrtOhOgc/k5XIOCNFfbeeUyGY7SA2iDQ9OGoTQPHcOCANnIK
xv3Np5lLOq0m5hkxICDNlvGgg4LYKN3clshKz4FLd2omQ725XdTubXFAvN2AxYkY125BrcoXK+am
20W8eN6Hkl0rGVAPmBEZsN/sqbeL2v9tiHIIiyrAfGd/1HkxHMQIgJ43VUM0eHizvia1akN7dIxV
ThCl2SqMDaBUBxq8VrTnousFmCHzw3ffQeDnmylZzIeIqplT8N9AvtzCo9BehEbfVo9uht+JlUkB
+XAFuhfWdnZsh9O4rBPZC8MbHsjzdLrgJXCBtUUL8KhTxaovlUvH2Senao7drRWkP+IMbkPhFHI9
3ctySRlI80shwfQ2AeXiBF/ZRLqIwzPee1lFQCjJReVKD/jTqUueA2zcGal2wQqfzSOEOGutATQ+
LFGSNoZ1FfkzkvIh38kFBGGxBzxOOmNio1ngn5N4YH2PYntZmyWaO21c8crPe8wqaI2UC4Wacpb8
4qaY9ii7dmx1EeVBrQrLITFWGBGxQTZICsAu2QFiQ7c75Q10QbPugbT1n64qtOMk95PyWXohiKik
N5zkmBS7JG2e4hohg2NBq4dIAuTsuSkV7PqafEKsSu3K9YgWKP0NebzByi1qrG2JtTXLCg+s0+2i
OGnXWCIEpNh4z7s42JmWwREP1O5LhSoCqkahDkP8JWbXO0LZ82CQP3LgQNjuQC0OCgEWczlQcsJs
9jaK2qhxmh1Mz4fOk15YoknD+oqlsqx+kBGG+zVxEOgIYE65X7frfpocoD8DJBRQC1pnzUfhm9Yh
iJ+TerKOU16d3D7/HcQ5mRisbXMY7qSIf2dC344qRo9hZufOGPG4FsFb4sHVMwxSEOLihdmgOCQL
/H2OQHP4HrC8hQpGaalWZuZ+9h2z6Jt1M2k0c501+Y8xhjXRWM+VWRzV7Gu7XjZXIUlBKP3oe/ae
7Lj6gPbdkDwR3t7mc1Edi7Ttdq5fflS67m6aRcMYB8C12goXPXJm3sKt+6YRzbXVzGGTeXbP+0Hi
hsXDE5LhIo4dvnrTxUzQmS8RWZ97jhOPnvXSGW0cDoXWbQPB5JI3xOPAGtw0PeekzLlZ0OObuoJO
1Zu0FBoxF0Er91mS6/DTdS9UmIquRqKjgjSMMKt0MqeLcOLFYTbs7NO6UWsJ+BletAv1iAicdjb3
jYfXzpa8vSqE4ot4qHL1Jc7l3d4FqJgXZeo3hv2r7WuQQzq04O3UHIjuckjgpCMvJRjSnmyB3Key
rfkJa+69q4FqcWOlLAKjHBC82cKaFKxxybmrASB73ioCe7fT5+DnhHAnhR+GGwyzhB6DrAqc4a6G
9Evi1aFhP7DNSFh3FswFA1+EaGa1b+ft2NfzPisZmxlBRNBmQRRr2ryayA3o3lgeWTOokZTyJRla
MDR486zYQuQyafWm1LJ+kxaDOiCc32dsFRMmQ6S0EulVJdLYi0hd2N2DsWjyNnSaEFmXt7bqbtoo
LeB4BHyc9TQzO/bFC6NkxPVobwdV8jBm7ZntLaIbcMQPeGH5Pg5jUZrHBcbqawSIuV9RROYbRxZn
3Zl26Ljc3+gJCEDEPyOCohPKIfUUDkhaD5CqZEqGmJm8V53KbARagz7HFVZD5xrdj67ZPLl1cUFG
venZ9wNfsNtNa2kQz+Jyi2v1bjLd8rmS/Ln8lVaaas8dmbuYjrsZ2vZeiZl1QX5M1MBUP6frrbG/
eAZUmEk+6Hpb7LSb72z4cHrnJS0sxQkl91ZOytvSsHMt1HsDOnygdiJuV0ROACftlxyANGMN1rvs
2SuKQp0IXRJ08nNDxfZaiDsneYz6frwbY/+9Id0y7Aga3swthNYRyZX3VgTIlexKaxGl4K83Z1+x
NPXeMjNYWBwjo8nSNe7nDm8XcOydLWCuwl4C+Tv+gHELiWiwfxfIgsScdufc17dZQEVGTQNQQwA5
IqJ8Djuvcg+0fnHY/dby3j5JOJdZH+163zEOqIc2VVU2wLJs8QnkAZQPKnHOMVmwnwTIVScHzh0X
Xb4uNUpgAOgEU8f92QsaTiE/bLM09/C90Nw1F4Tqap1mTbBW3cHHa2VAOlgjXhk/mE/YI0J5X5R4
J6S96aWGhKHjfeqocABhdPIguxhB8avz0cN1qnqzHVb/dV6uXFtciIq3V5XWVcgvfHH04XOQtZG4
nx6JPrjVETAg7TtWJjPvNm+mtRTzuUa1vaP8gzuCxKBE40G2XVtevGzd9PJNtOVPJK4JSacFVNxf
vOhPbJ4fcAOg6S7Ke1tLVkVRVttukaoPgV0iiHrubnVenO2LAuHbXBGBF8w/FaNWqFnJrnJQ5DUR
HDz7wVOEk1SegXJbBwSYo3zIp+Aujqq9UHTdkhiAIoJr6FUDLiKLoFMS5JrYfQCjhpC6Mi8MRfAF
5+1W9MTGAcXd4kz/mAqfWip/mwvytrzs0+27cZ3YFpDnftvzkMPcBc0Vl929ISJ0E2OMkhpkyEqv
dYmU5VDJCIVIaqYUDiBbvULmodmK137+NVdoA+IKYX8ToI2ocNVmsnlmYPUyTd4bNL8nYZIBEPTD
z94lrsXDxr8PphdoqvDkbX9vEaKZLnS2DFgtXi10eYde8glOLUKYTaMMrY7pMQtsxiG247OXMFI+
Tv3WmU0wgcakh1PXX4c63se8ytvKL6ptrjr0ssFGRna9dpzuRNrCC2B2YgnsTRSb7GQNgpVA3Jzt
CjP7VJnVyUCtkQT+t5CfY2c+c77ZWUHphq4jf9fmcGjUxPs1HV3cIao9UHP+9hhDbOOyOlk45laa
G1wCEZ+0/EFRZj92lGPCasHRpIooifQxg7QGsCCGR+N8qeq9ln0ZphFl0GC6vA9HLNL1Y7IYSwr9
mUxDnF9+ddBNjCs6UAgysFbCHUYEET75PtkAKS9qoW+V7Vbqylxh45yTmNfWUCfO+/UDG1YYDk2c
Z2e3tn6ORv7YutD9y8Kik3PSC6jfmQG2e2/2Ns66seE43CBaTKifdDWyGY4PU1Y1e+XiNBg9jcap
ySE7sqNf5Q6wm8jIsrXHXqNP0oOZNwHS5cZgxQ4qzNINBEkxHqQBRJS5JGxPOoVk7GfPTSEeLGcc
D62BYZF6vOX/7LSWt7Mr7wpzHNqbYNdRm79UM6zRudJVOWynybwjbCdNdl7HTj+m5Z4WMgFO0E2d
dG9Ae1B08N4n96EpKWIAizy2U2lDZ+ZY2OuKVMci+LCt2rx0MRCeEXIfhgoCTO6qqXmBv46n0NEm
JBtYh+lvCs6Y3xKghRUgAq4iAjyWnVtNuBYanonOTsNpordb4gD8nRa0AFs9krPa1v6RN8tTuoxg
gbx2ETzMgAG/V7HIy/MlPhKksCAXYD0V1MSya6++LBb8eZuuzNT8jCuEPpZh3lWKo5efG6dGc54L
17rorY/6d3zwspp0woKjhF2YxSbPvzLDc8Ihdd4dG9nsohalsJrXMfrTY0W9C0GILKNqL8lrjq14
3dR6BmHOFVt6MyR+9nDl4KhiKsfYgPSZ9ldcgZSCM5Db6bec0/eRbAsEOMZL0DIDmTsYMOMXItT6
oM37ABz6LhidaJVX8XrDSkqconEpSgzbXuVj8SW7hIjW4EssHg9JiyhItcKAB2YQXn+gNR1PU3AH
RfXkyexgiN9j0c0/iM8QKA3gKXcHoi+ouEu33bWF+HIiZ9zg5bzXEE4zAXA2WGURKTisHYn4Zj+m
nJXP8X2WwIcwNI6rVqb2qo18Ymay9GCZaca0cQAOQMjuiqEVah001GtvQRBZDmqKHGRtz4J/N5D7
wECjfdDc+BlpoL/O4A11ec6Gq/62XPlt0ovYZQsicWt788cwdTowe48P/fhRSP8pbeEfavnVzAYe
QwGIEktPBID0w6OC19F/rqrJ08EGam9Fp/adTeNQEJRgt80Tv5iyKeMA1vn5m94Rgpt3wdqY2inU
fYq8XuTJtu9RXYgeTOlYHcp4PhqzZuLqJagEmommx2fgXx5IFHCsHalIkl4O7A5Qkgr1OEhuzv6Z
uybWMWFX3ScwbcE+DjSXbjGjCIthHepU2A6e2gWXlYViItVVqfqHTnjx1i3NDZggtPKJpAaM1HX5
Vx6KAK6YnDBQJhUZMr3zzgSRtytbiH6u65WkIJmlOiR68iY0xE+BtvBbCRtBdVbULPrIcc2pGPg4
UBaQageIMaxLogTr5YkkLujVPw+14slYgpksmCqOyThcz0FuOSgve0aPwL7ND1uRAIJLGMaZqI+k
hjT8iuB3keRPdbqtk+JbYxbQTICZMoLWwoSQZkcPEEoMyOxcdjYrs9QP1PYvmfB2vhM9B2yeN1MA
i4sicm21ERZLET1oDSeyKUKoTVtEwkBxByX+V6Sl+lo9BgMYn8w4RrOg3BgrF3UgwoUq76JVqlVo
CAvwKv1eNweyFBk8cnL8wodKminOGoifjaT/B1moOE/E0zTtI5fnLSL8hSLShy6EP36cQVZOJots
FEyI4RvX2SpJiqJNdPV6dJJ4F8E+qK0SjpZb/wxM/sNakj5GyycSiX6JwC9DqAcvDI4J4xOTE1L2
Usf2SzGACZiC5lyP2teIgn8T9R9posK09vaiHy4tKPh8vnAMGaT25KDlRBRV/pjju9q1N7DJMijB
AXcb96aMrkQDMrAbt1HuWx+Aeqxhq3KU6ZQWidY8OpkkaBX1NohVZa0juOJNTvpgp1n0Iad2VNvZ
4gmkyn+ejOrY2SpZ+ZwoOevB/HV57drYAnrLQZTdECB9OoGiIQfKF3ggx+g3ddVwRWH22JAbtS/y
KD+WAflPWnuUbbfvAnE2bar5QgzTPjDUs9VMT1GX3vW+rSN+T75rm5Rw0SEDm51Hp2he7MR+yLq1
5cgX4dh3Hah5ubiJqCm8iYxtL3/qLT4tA1V/UpqPJZlokUeMYxmBAo09PMR0rYq4FPZzZhG9R3Q3
GkC91IIDQn5bmvTfiNboWm6WxPIghSTYp7/Tl8+aJb6btnoVHr0Eu6fQGfovJTRjhfu3hyfn3veL
ext4wo+2Mp8j40lzQYrbQvvd9fPFj314rpqEV1VP7IXKkjNvO33lqt57kM7XA9xFo9U+J01fdoga
jNfS+knBBpepLlGsx2+NSzKSJCy5nbC090N638nQzdzf5kBelMiZlRnxZ2IF9xEdZyrqO6jzyNfK
J7H8nwnXeXZFFpaSA7mvp2RXsQnseKXWXoY8HVHGsan8ixmsjCkBfGT3vwx7OhQ8i9dav0xxah6s
rD7klKlrtAzRtgWAvCVRKkb06G4JAxzB2zE4Y75PBwLVAEIdIr5uThkhZmQ4Yc23Gsi8DjI3M+0H
pvo9Th4teErpFaxG5yydvWjwhPYoztAOI1FuG7KngCLIw9Qqf1V3NYZNwoPjCvqbV5J3CJ7X6SOC
R9J5PQHBRCRpcqaP+ZQSqIuoue+2hTLeBWjY1VDnDWDB6igItNlDE2GarnenyFVoJF1eUJZuX2WP
HX+Q+cYXCyR/pDd3S1L2CEalemXF15N307zkWwMKGI23QYJDar/4DhUNwdYuzIvi2uQBODhN/cTP
rG0IoshXoEDslUErsV0Er2na2FuC/l67jHAzrXtsIiSoLiTQp4mQh4kkiKJDzr9Mn/aNEB+iL5+D
VohtMotfNrXuWnso3ORCEjbPdNWmYdIP09lP2l8YCqCop7axEzNawcbKvUtEkU+tpT6nMpgOUVbY
V1vxRmj8+b5UtjoFYxxqpZldIPit+pbkAXPmHMIRtOz9uwREBzP9niBQS/d2pE+nUNPgPEcKIhgJ
sYAOr6kiPUsZ1iqRGDn8Xt/ro30xZV5jf/ltJaIMA5b862JmUNlTWvL/thja9gP/zSmjnmbcHCgb
FJf4YeoSQaFdYJ3SsLmUQ3Y/awE77Hj6MSKaCwUMT/ZEahOx/9hwjCNRq+Ln6nEM4yqqSJoZajxs
JK+VvvMUmGVySqG5Jll2rPtqPlElc/iaJT4mr/2ZltMvUBMAUSvn6NUF2iQDd4Qa6i1QLGfnuUQH
R5n3s3UAKqKGeal86+rF8ufE7OfUCNzl7MUADY/aKuigSUfmIDnc41Dy2y67NNRIrgmpmEn8Z5Zj
ERpM8L40jurc+eV3NuOsjxDBrEyfjgAatLPW6uKh0wz74ubM5xhfb/PMKMhCT/b9VNSP4EsQV7vW
IR2a8apryUtUaenRr6dP1A7Nua186t64JvFvItLd6xE/aLp+l4zzYZ6WYaUtiW9dIdvtNkjIxlXR
UsVZ2eAQA2PdpY1X7Sozw0BH7Nwe4hDlfkKCMRQ88M72/AgWSRvgoGV6LR/SSt/gOThwmmhCkO9J
ZTuHqv1902/x4v0amwzUslAsMwKNnZ129vQhPXn+m8VOZNfllPgeUewX2TnP6G3FXVBfK8sk1kZS
h5eA31gnlHEOWUWwavJhmR+ngVST8q7xi/7I+p9K2XEJoWEiavkodzq9+eXJ+ZFczEd253DF3Ted
s0duy7dcm5xdM/KKYuSh0576nZt+N31pP9SmfKZdjo6R/3tA21GA7wbAlTYUwM1q0uHRxpoUcH3K
RVYvH20R3zM6GneLX25RYz5Vg0YokPJ/RAFZAmh8x4duTL8B8e17eqQwAC1H9Il4gYnKwIuPpBF0
nxVJY7tlWxim4wTbSQ/ekGH+gMdEHOJUdysCjFfSmuO3OKLjIG72AakAiSop2VyxY8JDTtPXmi3B
Np5fY7LekGiQ5FJ779KwHhEN4+MBrGMV8N5G6VgXKgjpUxvGlUcqZ4Uf0CIce0jBkBvesDdRnB6G
EYkXc8zCyTTQfaO9SiKyiPI8Aawwk5RgJJdpnPeOg0PErztIj0LlG/BCfmgQFLzoRWqALGFbjNfR
VHwmm6tzJMolXWVR0/IWpOc0Pe9cX3LWEo843iF6MgJ3l24yySe8jrW9RpHsAxzqvm2Nx5lk9RbN
RhRCxr60BtNQosK/EB6vcukneysSpypo3uzR8kHxMl8p3S3pSg7HxA7snHTvnZFQUOo7FWJUdFnk
GRrcG6ryBNCIb8HXEg62GmIU9eg3+hlsH+zsDGnPzOvyKyi9L5oreFJpDPw8+JzqxRVTC7BTQoZZ
nGYHr/1egL+hlqZYckxCeizN9q5OdN+Wln3Wm+oxz2nwcIbx8cyGOz+QHzFG6qEj32fW/NemHD5F
MibnnG03wYxsOxHgbC2eraEkp2OuaoY7vY4mvhV3OW3zpukiAFOuHlqYGwern6FywuEcCOrjxZt+
eM4HXONrWtrFlvWbPBqwk1acSkBsNVsvmM21pTvuPi5ZS1tdt8WnCYpQ1VVY1OJJaulLLcd9sLgw
GSwWIZ7gdVYynsnkMrdXWOaKDpDIgrEL3anKw3fBqJp8Ppuf7uSmBYG9SWUZX0u9Hk99b4dZS2hr
Mrqc6cdmE+VE+xljF6pUACVERxqa6fg45rF7yIHxENKR4TtxR6s8RbxJtr2e4LHFb/0wZ5C4ZhJ7
CrvbT2lrhkBNdAynYmeaOpsbPf2ibFBh7yMRND3rIcfeEKaMm1epQQVSD4IWzisfUZ1S3DsEl41K
tqz1MWS2Iv8V25WxrnrtsS96j+fFi+9xpY4bfzAYNsLNaYsHxJqQSFLQkpXyHlEd7eYgVVebhpCD
tlwPIGiOtmd+VSOF+jT5IozI2H3N+7tW/o6ozR+UWQXXTlObyop6Hjb+ulzH/wiEdOs9CG96soa5
2fcRY7kxtro7qRs/wWAUmzTX7sCqQwDM5BkeMGO+ok8uDXxet6lC3R6bl5ZIAyMuzN1YGRjN8l1r
eucCD0Uqg+88+Ry9/FDqfJpqu7FAuwH7FzaBv9SAkoSw3WxWkP59jeKfmJidgc4ssQmH6EUGUMbu
CmBMxla+Zqr+XbWSEpkwtqK13gNHVL+gXeHh3Mi5JZUt8UCrWnLnQUHftdiFEoTHJxxqYa1NyVY5
Hk1RROmNkpRnyucDEK1KFDRrTeluSHg6E2kkYcU4PoolorWfELA5WP7QfnIwsuKf3pyRiTEYZlhn
6pJrHWP4OYAqNw9nxyVlLJvKs5T45XwaB9YbgFhmJFlFLYeTkaudlE5+ltNbWwFY0amN8Jmmm8lN
9HNeCpD+JXO9mrSeEEJ0fxoHLaEl9XilZu2DkbF9HEv14GIBDYdR/aTa0FZt+1lI0jl7mL2YyNxj
rKfA4IpqDFEu7nI74+Q3G+WDtdQ3bo+eo2vTTU32xtVlXB7NnPCywSruIBN6zBj6Hdk4Zu5C+K6/
srYXG69FxZYRQmKmtB9GpOI1sIklrw9oEZtg/jwRHFXxSHDuvRry4U5qDClsj5cTJO9P1pUXj6Ad
DHI68awhJ7N4MwP6DClwukfi4s46wMDacbyfGSZxTiY5IHoRXzEuc+5T09IyGpsst7Y6o6ILZw0A
UKq/c92Wl8/gI50jHkXgZ5scKzrdDxkSEIYHxvPeTBideBgzN0UDYm6I6j1bd5bGJlPtasI6FPDJ
xRT8HmTVnSPQ6ndmy/IlOxeTQa6dflQkgp9vF2h8y7PjRXQWgxkm+K7ZzqVABI2OrWReEGjGhOCW
2NeSakMKh5myOfLFSZELZBbesPVqF1+gx+42UdY9mUYcNdkrohpgE9ERkwEJ+i3uq1NQJENIuvld
5WTla1nwWvcs3ys3JZKrd9CRLJtOg32VObjm8yJpnu9aVoRY+Cm4Zmx6HJmhMDE0qU7SdVdB2vyw
5OxtujrQQiZ1pQyOGgZIGnpz1ziutR4HiBLpqK1Rn3gry8snKLxqbU14jR1I4q5fiF3eaVsVWOMG
WfaBIu57grW7F8wxRwmzzgrYHrh1TCyZ64hNbahok8wUKC0TItsYkV4SBhwQYBabQ3bFHf2Y6yVT
a/gblMkBg7veZvgF7HBfT4gOkSJ2pkhX0EfnjXTNQ0AW7fV2gRdkk6bOZnCs9GDXNq5WK9F3mJFo
iSeyM9l/tq8JFRX+o2qnA6JaN9iRoTNGV6l31v1USPOcYIHOLUau1pDQn0Y9tFpPHZRjBWcLMh94
jfY+/i/2zmM5cmXLsl+EZ3BIRw8ZiqGp1QTGVNDaIb++FsDb92blK6tnPe8JLBiKEQjA4X7O3mt3
1TxZPhQOc6cBpBg+61tIVsZWoCcAD31UcQp/2bZPRhgFoDCxzId6+iltq9pk6RzTLYMRfaxnrI0+
fiWpZzemib6pOuM0DAxM5IfutZfYQrtRalm3pe6Mf6nh4m6YPifZ1IW7FGhU1pT+HQYxolh7kFXk
jk0PJFXKlUCdH7SJ+4gL77u88VrDeilNprWlhlG0xADhtBnWNXloHX4fM/F2kZNlqJXdu4A1Qm3I
CgcdCVRaRSS5PZS/zCT64Va63FY6/GV4HBaaUNzKbWZxCkyE40wcTYVhf0szD6FNhjAaZekdsYSn
pkaKkgfuXibOex5FVJeUdwY2HDzGNB7jPFsxLWZkTJ8r0fQXxF9GTI64HVzphLCiy8knkcwHBAM/
bdhNPQWovcu5WFiM28I1hlWTxbelwY/esFq4STsaalHNS1pc8QYR4moK7loaZJTv4Mvtmgp5YJ7R
4KjySw1CkdVmcwzIUvMpFt4QyhGua3IVb0qFY51yd2pKY6eNkMgMMq/QT1N9y8Y9bUCa1UwPNDq7
27p4IBR32pISYIGlasVaG/N3Rz6ZgtaQjh+hSG36NTnVDerqXry3ier4ACbIapsaEDmIDyz54fjH
dGOEh8ABJuIKIn794JKXGsfNnmpLsBZxzz4z7ANQuTna0H5mjYxUN9HHKz540nrSe8hnrJSG8BAi
58MmYVLhxvhDF5RFr4PeTw43E5BPArbIYBSpencSqd3qBJj6baRdK7tXN77NuDtllM106WwKqwyf
OqeHMV5O9xbg541p+qgwCyIUW7th6ga1J2sjHy5ivh9KAlAiZUE7YW2fLil+5Bfm5KMgVhsPcS5e
EhGnWxbw48GbN8utJTFAOWGNylGHTIJZHwDlQAjTHEGybBY1BtKEblql+kATOkRjVJsxmnwDlRJ+
RVJp66hgwhqynkIdloNvX1GNpi/EQ8vjy6YZqmCryGPko9PyjedYEW/IKX2K5m4JGVnuCihHVx1h
ALghtENkIRxK3WJrpSBQa8YMCvGJggTqbCawJwzKzWGaN2gKEYDEts46zGTFN7YdmAWv/dq8pIov
LWf1Wa6R+lUTIxrPqbPLXR6Rmf8foIUIOlLjf9BS27aHjPlv3e6/AbRWn2n0q6jzCHXv1xsuyLXl
VX9pqYWw/iVMSePOcyzTti1oWH8xtFgS/svS6TtAjkI7zeLxbzW1ZfxLh6zFT6UbMzZz5nj9XzW1
8S/bNCU0TR13nkve+/+LmvpPLK/OxxKGcKRD7Qx0lDVTpX6DM6nJ5LrRtsOFZD+ccAjXSjVYJyDY
wy4glfG5AMsIgzOS6yqyqRbWtFaFispd5JMk4RfZU6an34MMmu7gEYNk5pfICUk/WGMOy6+Z7mkH
3xo/Ik2Wu7BGxzl4FpX48rmXcrjm8TjA3JfO9rcf4n8QUNszV/Q36tT8xdDksGh3LR2Kq/MHdcrK
xzm0ou0ugWFmu96LV3TKv09Wbd8Cjc5PhYv1nRlQvMtrEFktM61T3Q/iAt/jpwqnksJ9dy0cbOOG
oN9qtuguiNJxznVSbvS+bu/cGQ/gWf3c1ArmiG2MmEg9fnRJH6E3zx8KtxVPblbUK8GgQwWvBL0t
cwo9ev5Lsao+0l2GfmxhxssrMti7PD6abR8fE9WgHHUbdzdiO9w4g/CPZtjf+ZoGYtHvzGeQB1yj
Xcyt4YY2QrDPWQwRGV6at7lF+zMI6ug/7FOHY/Xf9qnjOthhPNsFdTZjPn87WLjQh9iZRnXBX6S2
XRsSZtVZ7SZQbvDUBTo4o4nReLL4sJEW7aA5f6ii/yGtoCEQrzKOjSq3KfqIa9e15q0qVLvJHeIi
qngHdMZ+RDOXPAh0WMu81PNkRaeXOW2qOgyeDhkUZZcfmb1sAhLP5hhAJuKR3j8lRR0gao8fhzTM
HdJRgghCJwk+rpEVuNFFyCTVr9ecdNBHCpleO9tf622n4jV0MuJWjF6QmMe+9KY7qhfZy4ighkJ/
v1Z2GZ4TUVxHVAxuSTpYNE7qNjTshySSE3pGlb0Y6lLZbXXC90tTwYFs//emm6M8xjGOvobl78P/
CX4W/8MxLhiM/vg9XIuSN0c5jgvn39i6LO2CnjJtc8ntb0kwFUeZ1BB+CGrBWdlScyKw59hZtnMe
Ojr7c4aw4+ebygiPqqrjg5Hbl1ZZ+ilS+cYMtZ1HDmhV6S//+7n4BwBuZm260APhbjLGsJkPq98O
G5tGjVU2QX7RDa05xCDxcyezN3bYI5wYHe8//LvFGfH7qT//P0+HLmFJB6Gd/OPULzn+J2ZqxYXO
ogivGqAdvNc3mmagLoBHchlVkm8ixO2PFSfUjW41a1QyhHTQAwtaS39wH5BhBi/KxElMU5/hjOUl
3dqUZfMLsWbI1ugQ7wpfzzcN+J1zgT5qWxrEH9Glcc7/Yf/NH/i/fyHONcM2rBmoOF9N/vsORFoQ
hYShRyxqzQ83DcOjG3LwkzpeM1wF1Yr0Geojrt1tmq7UTiYjETSRlhxCkjSiyEClO4twBS8yR0bD
phR3yyaxvJ+COOw9UWTxbhRTQhtyCo7DhOitCWvmrTUju+DbQW/rt3Sk5pJpDzmlzlZR1gkmLKY4
6HNLqYFdfcFRQ67fFLuvMFbCVRiS8+2HF3KHXEHLfw65VqvAmxqGgBJJcdlL5ovJcNb6lKk6wKRc
GANTLbBplOp+gcYKL1qNF82fa6xtFImTlKyiyzGZbgMnpYdWkCxWWiq//O/73Z4Bkn/sd8xOiFVY
OFIPs+bz77cDV3daO7dtXzuP6PL8Adi4Zvf30q7f+lBj4IVZu+prSbkkHH8kQsY/TYpGrEL6zyoh
OKBOKMKFWqzvk17rdvBJ/Id4ZH0Qzc/tyPo0tfEHZZ+LlZj7wSDFMy6Q9WdQ3oiaGse7KoUYV9sp
I1HuWJ+W8KlMlw9EvyH2q+n7Q54EvlONdyhA+9OUTMS0WB69zVw89gbJN6NRkaGNt3M1VXpOUKZe
bXNrIGIzdzBe5j36/aiCZpun4GAVUar1e5cM5RWlWf1iufe10QyvsrEBGor/AIc0iMH6cxdDpmVE
QLkLIZyryh/USqeWkY7ImUZABlm4Eqk4ehLKud4MuPyDSOxS8uVvlweWzSB98P1k2otjrUHx2/7z
GuFr38sJKPE/d/32FNuNRQXIlxf+827II6h1w28m6WF+3+VhP6Vi9XXz65mTo6F0jKS15kgh2H7+
lFpfQ0iEYvfbC5cHvv7l8gFDCvdbz7Jevu4zl0/wzz+nAMiP4butvm9Ctf4fv9M/z/7rfcWPLJDj
4esz/P1l/vhaX59pec7XP23L7BqLtahpC9pK6gDk+Q7LE3yrltRs5r+XR5bNuOz+5abFKQuGP+Qa
vxMIFIlJC04a4dURIRC3pPwUTXvuBENf5w3mJtZKf6u6FoY189iXzp5+TalKtqN6HrX+V1dYYt8m
5oml+y99UJRPx+hJUfBNB0VUfDJ8w3lnU8nv4lXvwqiCMtV6evnst+6Fatdc2neC3YQowoiYrhb2
dM5bfYMyK9i1RFhywUeMJFIA6Sz6kf/QE/YLUhIVJaSgYpqQ+MbFMIjSHIf7XuNyHmAri+jdq94h
zIEW1mpS1CwT10LxSJPC8Os59Gx4JMQz3LQd7xFJlzDz+Cezs2kFYdnckLqJAHLV9Ibz2kjj4kQ/
qri7dIkbnyNTQ8ol1TZx6jvRGdc28KAoxb17oyv0BJmjxrXbaruM02Cdk2exowH5EJotFyQHFY3s
Pqz0Q2aQaOxZbBUhJrbNxqLgGpbANNEXEIzBp0IqlTlyVRIljE6xPBVJBRE0CgFvW+JtGiZSLUzq
Ve4lCJrwSOOG2KECD4Httbe1U2+avDZOdhVU3J28Jb5+EzZdQtLT8IM820fDIle3cIyHOKjPEEgl
0OvsgSQYdnBTYm5qqDJ1By33qb6W+OaQhxV6v8nb7rtLCRjuPmI86gaboajMq2l9JKpc+XCpdqjI
NLIPhxvZoKPUnHwnA1IfC52RUawZt6N9Xd5qlXOsQ8c5cMU+Ji3RqG2YEpuDSsJOEAB2M+U3Hr5H
VfqQuTnQD8koWVgmbr9hGwiNOrKLQRKTW7zKZY2MQBF7giA27+z9EOKxQU8M9UxRY7K5vIfVqbLH
HTVAf99WaGbrJGdPK/AYYoiNG6MJg/XUxsxuMobixH0WSGRvJiNA2IHbPh0oNBs0ndwJMBQIYZb+
HQxAV6Of3RNwRqbvLxd2Ujq8EBv/wynabUFy38a24occb9eJvuOh0GETkSpFKQ0Ld2x030w3POGo
Tlda9KC4zt90iTjlVfKIEULGFMUjSGo3oh+NGyu99TVxVKn9MsBtuvY0M8uwrfnJuru6cuq1YqVH
h+cxRFyLoNlxNkENIdE22k0RUzSOcDGd3cDbdpUVHMi8hwGQP5ldudNlhPOgKGvKXwhiFNi9m3HI
7RtlMbQClvsxWZQZjVL1eGxXU6nDVcvRuVaiu7SZQrLZ66cAW0ZZaynmGudiG0hyHRc9kAzRoCcS
r68YtzkCiE4LrgxYVMKa5GVstYSVHYaa3DAPoz/m2Cv1Q4ZOfGW5aOoiJ7jHVUECZhtvQv8zczQF
IiThOBjkltW6OugjmhgnGC/dkxunVzxoG50BEU9k7iMxppPYoKknFSu+tA3qkKzFuhbbzVM16/DB
PJEAVyD4cTmVh5x4MOaXSEyLZyZb2zj2nnsHHxjKzJPQSVtXRvXOMYS6MSc9wEwwZtgZ6piqx+ML
weodPj31Hmx9G7QwxtYqIlpNLRSGITlJp8DumWbipmitR4MZKsyQPL/tdDT+hlZhDUUG3zcV3VCb
BAMtco8sh77ZabYq5j1N2hPieam9aBG+OkBtr51r7ViKDauSKE0i2nd2FJ8xJ/YroH40gAdsEwW9
L30crTmIEbkxq6IptuL7VEYbYtWau4ZI87i29uR6RPwAwBYdh3p16cNu9pXnbae5GqeI3WtV8gFk
AIGJsWoc0Aypeg2bZD/QMb+pifcgaBTfktcS02DfFfje9lTxmpuYVI5NT7InEr17NRmA9EcWjSrz
jvWI8NUjQnHUQSUOqW7uLNHeuFWlHbsrBW7jmJGp7Sn7MdLTXcB4uAprJJ7EfmK0q7PH3E+ZgSoK
oayLZoZDvhP2R+t1JLlhC01y88k25Mn1+YUnRWpcF8rV6KMob6Lp0ajAlg1qqGgKAp3rzE9OsG6X
ttFzwsBJKbYx8OlWO3S5xymJ8lXZW5hKkgAtP2lCHmEBI+1JYuD4s3bLlyrRH+jkTe+5B54soXeR
ezGtRtN5q6vhEjJ0lhllb99ot65bEspt0RLNsFiAXIRdAtn3xoq03RADVPS1YYQoLvMNnuZ9j457
3Zrmo0CfSwGnYAQwIPWD23lqyUZgZgNDJ9Mqd+spD4p5ae8oTNy58fAYdwgpivCsd/7PNk9+CqTg
NwIZJcCLbCXE8KbnhLpj5uO8o8ELey+cMQ/tuUIDgnQZOUzQzjH2BG7UuM8mDnLk+kAIa1ZNoV3t
w+zUePWWASYqTet7H3m3BCGLN8PWug2C/f7YBZ52yZtCXy3PWDbLn8mUB1fdCQe68VO3WV42v16w
Y76DUJ6poxMN86Ed6K+n7g4fWvwUKf3X8h5NP541CHqvFdfTrZXpxqH3XO06zsGO0/weubzvslR9
c+IkWhe2CC+DKppT2sKhMr1ae+/gHy7vhVUGIRHX8HtDG4o9S7GMiES4J3FI1R9/waerlWRiZuJI
DJR60yyRg3zUihNll/6sEQqx9vQ2+0Ckvl2eyq5HjIfF+TEOu5HVW5/sQ6ws9zXhZjdf79adY4xk
3w2X9JYUSMNVJ2nzIEOt2wpKLc9+6b3Z8/+l4nzufDd8Iz2l2WCzC099q+xzkMx9VMsbP6Yg3fTC
qX4MLgr6EbfZI1Oe48CqeTMi973tOoH/G4/OzfI03Xo1aZ99o0OiEy+Z19cxGMTBblS17fV6BmTJ
l+WZ9mRd4iw0XumvDJsII9Ex05rgEq4TzcrXtKK0j5wmakH5+4cMkDjqjhk/YlXQsM/h/HRRSt5b
lSEQOfFdLBjCtZ433wYoK4hsZXht3cI7OKNPFhi0Nlbw8mnZQSKt7rhcVa+pTdAl50F/rJIKUqaL
8rbQjfqzKIbV8lT0hS0C2sJ+KBM/vSXmq7vN26h6SJGyfO1uj9muDKX/ibvdW0niTC4IyJOjpqUA
CBFvvvhe+Li8W9AGD308lw3og21qlDDHjOPuUpuZxlSttT6JdvprR0qtJ3o07x5olDe3MgjLW9Er
/YHAcqCP8zfuOwxqrUSIH/AedoPNqRVjeUJoZl3UOIxYIbLie2+9alNqfHZ+qK8rwiVpIRXqYlAd
/HpCrh1r00q/xZFq1xpR3qdO00LsYDqy89HMv3sF68sePYcTIuCz+oJYyR7GZSGQcM3/gk4SBuHv
ujNrTqSazr7jNmcIYNm6ikf3G6zUr49St1RXleudpaojJKNts84KyTW5IY/T726XZzHls0Hdh+Wl
GDTztDxBB2b0OWoPy+chDIkoGYLsLuhq1MlrcJb309R8zqqirw+EBXTO2PEvYylipE2ut86VLXFm
TF/PoA5RryThpVcGT/sYzkY03N7qA6fa17e2PTpkLDrFNWU5fVSeW27wlvjvIUfl8l+aOohW7KDw
LpB2dszmoWle3L87gI+XZ0yKn8dAGHCXBFDuplQ3NqOVhu/kFW2X7wI9F1pBQW5rrEWsDaoJUEUO
FYPe6FuM8mJ5HwUh+qZyneTeHmuwkVxzt5CV47cuyPfL+4QDpYQwrof7xtCCA/7SamvDrXhleoAp
gV8xCRSsak6Je0xIxGrCnt/GBKu2RKS/FCJYIcYfPiOJbsbWx+hYwbJ9sCudiLAEGacpyQz2Hf8q
Q2b7UIAFmndegLHtRF0SOxOt5VvdYWHjh0b/IZrj8kLDjoeNoq5x4Hqebkw9bLaOzJ+XB8sCPyYY
KQf+p1SXobSzr3eNk+kBBHn7FNeNs7er1NoUSTR+klRuMBZ+qgF/VquHxd5LdcyKFPiWj687qif4
NDPPeeAPV5GizV0+ZtcNH8pGoN82pnmIwLttlvvzsGQRqfp3OHPMTvJY3aJ2NF4m17pdPmKBwnHd
B6Og2x2Zd3YQoo2fvzi9Ttr4birvEWQbx25krP56ALG/AfjrTQ6KXiX2k53uOckb6mx4GuzLbiB9
QE4RhQO99u/VmEfYNVikabLx7spcKMIuKnFXNpF5mhQqiuW7D2W4p8wzvRS5zfqMaHWUQt70XqIo
F2Du72hztNhnfeAWZW0cotjKHlupvX99KjA6KDKL/qpHtnWW2myLmr9Hg/wuCdz8uZuccq+8hDXu
0CafCtrX/Gnbqbc3VRPZ+xB/101h+NSIjeLha+80bY7FrmwYy320hGGDBHN+11q0zz2F0UdX9Olh
IN716wdMtaPBhf5DBlW7Nc2cQ2YonGdZRyxP+YE1oQnktBxibdD7RJ1y2I0kv3wY8U43wu9Dx6U7
EMlwgCZYb0ymBMqXpEWVEDIxnZb7OnY+4GWVt5lpV+eCnOMbkZvdDl+xey4TLDPShcBVdR1X1fbB
o129j10TzrTOYhVs0Q7PTXhTe226YuYnr7GaHkaa+MRNIk6WpQcMkjykevrmjIl2Z0Rw2M0eFzzp
09baG5xxTfvlw5Ul7RkRwTbvZfFcSG8fxf1wk/kVuIhO3tY5a8DIVS6uA1bVgdUaK3xVGzr9hK+l
1gdlDEI4pP3SGmGAv4MM+dZRxjZ0OUcbuwTY0ZHCPamkOvqVW35tAsTzNy71pPlHyw+ujHCNLzcH
2yZPvTOOEBDCnYz87PDP/X8+b3nyskEblB++/mytcEf++XF52fIGy/1TV/M/lpv/3Mkw7q0K1wZk
ZsX0xRuL0MikC2De4XXsNLLeJtmMZ96rWA2Elm26BJqHi2cUXY9YhZrChi/VSxS+IWiDhOBi3K4R
0x+algZ9NW+SVmeuWyIIHnOU0II+/6FXETtX19a2nP2C7KJtinNcAQPRPKEOyGXgQFkFMsAWJgud
xxi5JImCrfP1hG7mOiYFXtVs3iy3kqNOcerWHIxH5JVY0OjMK/1noWl8oTDCzb5sRiyyk+1hskOd
uAV9uQlbSEBR1b0hvymOIPcSwyeHwcXxZ9nVNXOhrgZ1s1t2D2dZg2iuj2H4oJV2NBYMcdU9L1+O
6mh5QDCOTHUuORbTQVnfEij6R3K4/G3uRs+iA73RNOpJj4kTA45aHlRfs69gdU2rWIlTJAptu9y3
PJrPYROwiNYhMMt1PlCkd2syz3McPqzES0UM7fy7hWTLr4uSVVyRZnzjKdYAeTo7pmNPTcLdZqPd
haB1N4XRXaw4wuLD0pKopI3Is+YgJaCdcgS0U8wslyJHI+w7Lar2BPsF1Sv76/j4encbuSCOL/5v
FglvFQ9IXkJL7YUf3wIiIR1atPkmYKiixaKnLJZbXEg2JYc4Qt9mT662cjokJ52q71srb3f6DJmM
23TYGY17cuB8YuxJXP+GLjQNEXRs26nuXyIL0l8Bj6cIPO/AYtFSdnQI9bgGVqDXAIAGipAdXldb
Dviu5rZeWQKjFbExbkRoOgdt8L/3TfMjdpEEyrZG9l6ZF6vLy11dONd0QntuDP1LN5+c+nxGNnPM
x3KrpnNGiR9AzlYB2tuoxJkgtpovU+Q5Zz89ObJ177SiIqveSJkfxqXct7z03PTEA6WNZ23rCjhH
HNvWJnYJYsZiCADABdPSOpDkfTzqWLXI2ROons1OtBctmuI9ycMvym5n6ZmZHvPGKh+msUrWEQyj
M3Jpcxub5GuPIBxXNCHdLc5s89Ah5D/4g4KpPzC3mAOYXC4NK2/UTEjDkNIl9EIYuz7Ma2bWJcI3
fXwKrN6/S0DebkxCPTe2nk4PWk6Vkf+D5qalZpuEcXQgvoYEext9ZdoLAQeLyNTQ8s6jKt2ts9BU
XJtogbYq0h1W+WPMEvmwbLIBTWSjC5azxknOA1gIE/S3TTLHt6B9qvk62vcgiZ51TyJZNCsfenf7
4oA+bJKBZgMFEVevmgOuFowGoEPwb2/HwbgLTaNCvWqzBJcx9BUWOpuKmT/ndYcbNUzYQYaod72J
fpxA7MM/m8JBIzDVWJm1rPjmh5kHBwzvROjIr8/fN5wBQ5eiMCwRksEfQe8zbyg5tYfIffFwLe4b
TtCDUvE1ylN7mxpk5ix35X/f6jzCGX3Xfplm0lWKODDFDs5pGM0bYzS1je4Ob0FCT5xqzR10KkzO
VlCu09aPKQc3M5V3Oc5hx8xQNG1mg9nEU6tg0vc99uqjnQ2nJAb2qBsQ9FyXy2g1C5SWzfKnjoYl
RaHAIzrlc2cGHvXzN1k2manZaz/P52IX2KNp3pRBh2M/hxQk9NBEuF6QZ6E/eTWjfOjzEZaN1N2/
bkEQ+usWb2be5BW9/CRW/UE5Ak3mfMsi9eG3P5cHdCBrWeyUt0EFIGvZQOziulJlz4EFqzqcSXrL
JvubL/7PfZKgBcwKgYXMcUbxmSBDwzjDsy5dTMOm89wGuPj8CUO3ZLJ3SGYSewinfWVnYEvwXwz7
qWMlKUryRjwJ4GPI8LzRdaM0KhnbDX1GPdECNbZTX7xY3UShxtLvEWmTgOwTo94LjMJqZLwge1Ec
NCiuO/KhaJSyr5aNw2wdelFERsi8I9oswWmeelQp56Ni+TpJzTnks1zXNXjlsgXSl3zqLQxhG7Vg
NYr+Fu5YfliGLWK0KHxQM6QR4t9RXmvnQI90E4T9cLAtazggdME15/XA6CZCX2IcGfukaVYskRi0
M5dTzcj17K+/vZlA4rfpHjUrlgCqakCgzFVWeSVeXRBCs+mAWgEHe2sQWpG6Qb7FxfwEa73A0Mm5
sgwHy60/7gscDkQgx3RcOS5aVeCPRm1wBlwdb9KZap4A8DvRKwQvJyTGUbJcUQ0Gw86Fekp3l8WY
UQCByEnw0IdYXgfH2LYscz/pwWTrzEMu6iUwuDPf7+FAamCBfHFuBwLipzrgfjO4ddwpOZmoeA5A
G7fREFYfXmacI1qsT5ldD0eJdn6dPIZzoHbeTN4lR2OAI6aDw0ZD0AzpLVm0xOGGiGZHaud47aty
XDlKy9e+dAwKhJ6DJdDoadNgnqAWa9gnYRe7LHHCu6xPMsnsPQNcgnFtU8bzcsW1Lyhe+nuDCu9m
kJUOwqsHR2HbLKOE7t+Gzrg1Ji2/y+qcKrFj3vmyImLco3VTw5p2Kb68Cc8ioaWaR+sYh/PC0saa
hG1rNIutY6TkJoAXpDsjjXVHSPhT2sU/at0vz8tf1OKZAkLQQEk6p5t7tvU6YNAcNVd8tGREbUxL
oL4wsuh1QAO93O+WHV0EIxTE5yb1S53Vu6KI7QevL97rMTDWXmJSU6qUc2uMCGCMyX4qdbt+tejz
78tIpOs2yJvXQkz2eghymkLzoxL1MuYazIclBPUG6ALibxFqGC24NrvdWL+6Dihf6XnfKlidzJ6A
12ZFMnsCQ0o5kB774UFdEuwM12VjNkg/Ef16QOgTlBJlIT6VViMeyOynoPVbFgZMPBo7He9AZlH/
9V4qBKUv5thEt5hyzjRSSKgrQuMumG+NUDXJOyFap7bI+6FVnxyaxBrvw7TWVuCwxtU4jQWGjU6x
q3GhDGk83nSxjsytnPyDOzECpThe9npoG7dNnv7MagzdbV6WL16X0NuIGopt1qStDRPRmZRWt2Xe
oOCbJdG3Lnj0ku42KE39ZZDRoRmw5cZOUD2hpE5J4ujQ0tqP1JN1KCSazYdwuYwQqIRGrpmQ/Q3q
HKYpJMIkJaMuJtsN22NzX1dZexzwov40E3hxTYOUaCOadt/XVflS0+CAcJherSlG9DWYF0gYD3Sm
jKcoNNWTEzE0xDlmWkWu4dA215xv4bjjHC6s8tNypkdEdx6jHDMMra6R1/CrcanLH9I8bc+mUZ+X
v/CZ8tZ6RefGrcDrQxgy/Sm83mpDar1i99/V5Et/6z3qbH4XB9iahvdqKEm0sWgug8119660jXt7
3sCLOtkxdfRMt6DisepbGcAWSa1P1R3ap1WLtALzfd3DEnJGoDpTue9Cum2+SfJFgVgkH2loGz5z
T7/LzTeDYuVNOOgrtxThN4k/Q4OOQF+7fUd35QBUasB+Em/85HmULZxKfgRzKYFSZXmiQdQCRfGc
bZnYOq2PcfxOhMFGTuH07nkdiqg0zEgSMKFy6AWuO2tUj9AEGUGrKfqOD38tS9f5qcXVkGwhiszZ
0qk8FKXaMJCF7wggg20mw+zQt7p332LkmezhVXiB+VzZOuabgAuBEerGs+1Xf/25PEqHkyapzVSx
wJ7xiGXvVA6j9UbE5rSr/ADJyvxnVQ9vXY1FLjb6Xw1xCJcuhJzReel1RAxwxLvCBBcE9cF2soRI
4iJbOXVArzQaqZtQ3tWd70QiMSdO4/DJ8mkE0CUZbwNdug+T0Oc2TAGp3Zz6p3yHn9T6pYPAgtCX
vpIG0YHSGbJrGjBLijwoUVmNVyMbk/itjwhcK7v42YqGdz0pYmgnifw0GnlfSaP62QPp6RMfbM5U
3FL8IaWvmSl0pc2wXKSUSOGwYcMMoKti934CdBPgWhqCnQZibB3A4d6YGFquUSre0yiY9tbUqLM1
uWvhxOVLyciexdZz5zj9Y8Y5n5uWukYalgdtlGLPQUTmki0LvI9Jtm6bVh1Gy7GPZaceiyp9wjOh
NrE5faRGgckFzqUDdzZ6gMYj1jV889tgKrtXXvOW1LCTVMWJUdMqXlXu5K9GRX1r9EqWaJYlX8nR
kDdWs0ow2b+ZdPgzhP2VLq5m1ezSINS3leWDIif/0KSUdEuZKVrZTm/d5l2uz9fXYqOpBE+fQV3G
9NPmSleYBSO+9ZWV+GpT5Ib7WI8AVpoidw5pAg/Jsgv3oJI2wGFBL9NM7XOc6OF7GMRkh6Tat1Bg
1exiiAgmYa/rkRH5ezP8sIaeHmxvlmfcsQWMiU4QcNS+DNoc2FRk9ilum4+6FvVjiqH94M/1TUfW
9qd8x3cT7AD0iqdeGOnRU5l4yLl43jCapsx8c/N5mtzPGES1FhbqxoGevZl8I9gLA3x6E8fxrpko
zElgPXu8SPImrvF4BEqmO9oiXMT0YDwhlaGugPlrR/erOFstqD7b0s5AIMMN/eLyoaxNUuxVYaz+
+gWVkZLtZTw5Gewc6SXNZxPFW9TI2s4G0rqXxbxXdPMRgoq515O0POIZsfZCNJBb7OEhnAbtIlS3
W/6ync6nwRo354ZU4wJuxQxnIQXLjcwfyVT8qG1BuBK//iZoooFlhPvZI4mdbhKmYvDvwuqiFI2M
qpqemwHhhZCR9e51z3lIQpkDPBBBZaOdTd3KjuPYzFIi/diQnPLXpi52rtb+pJNx18dkN7LiZGoR
TcMRH80pBVr0TKqve9SQz+Ghjr3rmLTelbNyRPwtioZsr+wn9i48MaE13dKmih/TbF/XjTzUM0A2
0LXHxgw4ChsSIBLHmC5FnhDOxSqsIQF3NfkEKYCWnrZGCI9gWUw3WauOfmoQsdx4j6nQEMBE0V2b
IXsYHK+5MES5BfmXPcuqcv6G6J+0c+Uzwar6Tdw/k9LQnile/Bd759HdOJKl0f8ye/SBN4tZDL0R
JcqncoOjzKyE9x6/fm4Eq5IqdVVP9342OIGAISnBRLz3vfu5t03rZMwreuulDsMtzo4zdSxauSdp
XEJLbQqM2Ti2tSrvwOmeE3V4jZhUvehjYEAOytejX5VvIvP4HoEdXZkxxSVTQ0m1lZFA4NdA2yyH
ftESXzgow9RurTL/ToT3Dh6Tfk+Fs7vB0yxelQ1GHZ1rYVIHGXnR2s0hN6vmBU7XIQqycJmJ26Rv
cqARUTXeJ5P1TS0xCGUKP9wjsc+OJkP7pQ/JYBUUzbbtCfAmhv8cGGC4UnSs330xolTGHQVFuClF
5rJw7w2jgvjY9/03lxeLjWPzmnhRijxIi0SJKPl7H2inPnfPCubLFNxHvOqwWbRm6mCB08PhyeHm
WY3xaDpkWWyQune6gpHvgAh7F3ijv0nJfZDCb96zgSRQV2c/idGQVdOc7GaALn/Q7eihcstolZpx
sbPcfljmsEyofbKA/mRgTzuD2jRFTYtd42oaf/sOuRj0o1lU7xo7uEGr0inSVytXCbEQr89bSEUE
c71vKi8LNQyyxxKfyNpp1JXZ295dpBvttnTC/jgVUXDMtACz04J8qt6Ry7L7t6yoApK3WXocHW3b
eC3vsCj4YgXOwBf2UX1TTKeVzUmgS1OVihNgA31+1mOrg62WkH/SmArxs/lSxjPmdq0gvd2XcQLL
GwHumgCW9pBVsfrADVxDCmzJjJomEz+zvpFSccDk9VqJmmRlz73GcyX0t2Gp9lveH8iiOr0GtdPW
xzLiLV/U0z5AgL9lxOFTmgbmTs2h5AEgrI+1O9ZH5sq3oN/2E3WTz2OdnqqkM/aMTfJVbuqE+eLQ
ODLM4u3WvIVtFZ/HzqqOaqKc0lBPbt0kbXnDmeGJyBdgjVSFVJCmWzNrmyMIjb2mZsoZY00NH2lu
5ZRo2GuN116cdy9tsImw1rxtXSO9Bf2h7VsrPMuuLNGQ02b6Ui/T6bbUk6cgUp2nHlgs8lLvtY9q
rDir137cjoROHuIIBq9iV/oWyxtKHU3B8CFO4mi7Niy4YUogqEadbwOFoU5mbXXSFV8Nm4xvXFhf
LburHuKSpz1W9fY3tcJKtQiCx2RygCG0lNEE0de4671NZdkgPIJ2fG3RJcU5HKoMkMJeUczmMbG4
YEl/7FwvaOxFYQWE/jKjQu2SP/LXIChVQylHCYPZ5beWkvdMNb6OAT4w8ej7u2H2xgOoCGy8GOcU
+EZBXyvq9xZZMf6IORI7R8dhaKRasecvEU/d+ErhybyI0VOQYHLGV8YsCCn9+qEzBY0iSO6ZQ+Sr
Ia/hIhR48loEMETsIDjJRTQanDfXwO/gPV6brfMkFwmh3Ylq6gE6zuuQIYaq4iAGih9S22J7lOAo
6sEPu/TU+LyOzRwFDKiBZAdqQD0k/qCvMmpdvxKpOreG/0WxlB1z8Z6hFY+CuGP66oIeuc2/6hOP
u7gLhHGyW2wa0jkIUlIF2VZPlS02v/xnJ7APM4kaj5lAX4EwUU3t1qfSloi9yVwdLJriJcVRJVob
B0i3YYr85iUKTvMdhYhuWZdHXcH9NApUNOSYee5bRHt5q2mnqWGaiQVQxdhEibeIbC2uSeZt45De
d7bZnuLeuwlsYAR6VyAyy0g4A4Ah7oY2uy2r7KAS+PYabrSkNw5mEjG6xsV2TRDTe3Bxm/PS4Gtj
ON5LB0rskDIcQSNa+C/zaOWbFyb5OdUtaX6HwGTdO/pwE241yujvgrBKnq0wWvWaOpwqXWQDs0a7
qwPT2Vdu/kWrQ+0OHcuRgrtqb3R2/uzk2gEgZ0xCpgrW0TSWBCvi6Ns4Hdp4O7i6D954Gp50eLr4
JP0gj9WeFJxj75kBZ+T3PH81+grhhawoKPaJq5MzkHhVm8FAm9WRglBbZ5k3TrRLCurxeXiku7b1
agYYLOwmITgGXo3KIErukzreMQbSjhD2CJ8VOHs6g2o9hW0LzMvM3j0d2EqlI0ipg8cS5OwSBFfx
lpcBCRzH+s0gzW7nXslA1GIUb3lbeGXxAW9o7USYCvQ4qZYTcrz2MNQK/l/VOics9eb0CGsBbkTH
IvBfW2LCOzJ4hPuYvhNzPkc1ZUyVkT35rd7dG3i2W1lOlp5xaKbW6jsu7ujtFHLGnaYibiNrurdc
h5BRlRkvECMj+BEK4f/E0l90G7nASKnx45BhdVG4zY9oTp+dEplO30Uz01cIZiS1zQ1xPXg1PmT6
3n3MnPIUJtmaoJV1GAuCZFM97TAWoBaGoAejNzUAy09U527s1YA5QfNqN4UJ45OuMMSzikLecmeV
gEBBxT2koL7XvFbhXZQDUU1kljeTbn03CWkti055zQDyYk5RDWcKYsezZpXBxqMEkMxNh4iIbHJs
uej+Ic6+MOO7pVQJ25Coo8zOU51Fi/ByR/bdIPKBVXasV3cOEojW1YPTQLnWQ0s8g4pGaObUxc6N
Bd88UOONoRjYBgPeQ+BcPuAkEW5ypVjpignRxktJikwEJ3OCqjtXC7Eg9wt9RRH0sz6n3Hxzdq6o
TFmbUIMQvGjPNhi1XRAkDBg04WU6lTuyYogR68hfA9YKTtAff19EXu0dknzOMp5T5XuWKfZRLpQG
QGdEXSAhFxxlkWMTRiiqR8T+2r3TwctUoxSj0CC1M9gvUYUAApIP7GgT0Ay5g7q9j8UCFESlYE2l
OBU+9mRVV5p2DAc1edNw2VxOkwbMd5q1Q8tohVC3EaPiVGB/2DAZjSwGKGti6AGv01rWgITuotpI
l1T7tbteIWw4DcqwbeB2rWsiqRTw5O4hFx4nGlYPne24R0La7tELwnjVxHO1VuxC2M00xY1AYT42
8ZMpnruBFrnbPhvqJ6QhTOSbVl8qLS7zNjITc4I9WQ5jebBSxBq222Q7VOoHrxQqmPwds97gNPVS
DDp1d0PEjemrz0bftSdwoJgvVLqyV7TgAR8a53YsOvtparnfIwrFLvPqPpxmvH55is1o4Nr6q1f1
89soHLotcGkbuYpA5MYuZjTihAgWuJKHB33UzLvSmCrkpTM+Dlb5xWha4zwMP4ZB684zQENIMKiB
OkKwJ+aS2FgCR2TMmTI79fB4QF1imaH/Gptjv0kGVd3rUXfmRiOTr6s99fPoRe3ad7aauFTDAo42
NRGHoa+atQ9BB4a7bx5HuRhvifrg3kpqtViEyHl26G0PdqKrt9kQtat6yF8yfaiWCI2NN7uad9ls
2PeVTeFAUeyLwrAh+QXoirt4fMBu+4bRgbcbIhW5bZHEz6QD8bkRcnLXqA9WzdjaNT3zAYoySm1i
eokRHkAhhDXekI4fo4U0ym6LZSY5fj3/EVUBU56ouU3jAQPuIOz3GgGVg9P1CwMnqQd00xicJaG5
k6uIvfqVQ2nuGTuRmxGK903R46ECXcA+Ao47oWYu1kRK7SVWZuqpUHv1lMJpW2Qxr0QNm/rHsXvL
FHjdutM0jwVDZCXQ3/CGUJ8jmz9FoOS/t2Sf0rs4n2bG1mkV5JMUXT0aqXcijNK/zRMhLgxMEDZp
9RKXYc9eBAWPDA0NEsWokOucYPpKYPTRGOrxMaoaqGVpQgGAjWC5G7L6zmp0+GLwnYHl99az6SLW
BNvffuEnkRiL4uK9a91nYPv3Ebf6NrRm4otqewZiBSzPpQRq1cKHXFrh6H4TVbJ67KDQDoN0n6po
ntQc8Q7ROP/JbNBO65h/O2E63hoqxWZh1IjKgSLdU2RbH3RV8w/JBpDqcBOnfQ4isfPfWytGG1/a
X/rYcuDP2z/ALgVrDVLFCQC8ucb/T3kghIzx/YwzIMLF14Dk5DGfOcXAbHxvt8gTCk8J7nl+IreH
Eo0ANbKIUZIqSEFJPMoF/CvKb2bPOehDVq1mDOhWQ+lEWIqyiDoSHFVovMsIbojOUoPBvyo7kMw8
IiGhn1ueXjugefiHEH8ln967a98mzWwoyrog04a8WqMKMqpi1OxatkWJVS0qPyOp24P8rBDuMMEz
CWy3TrtVY4X4k6lYW5vc184i7LtMatJ4VegxBSIzuXO/UYPm3bcEuHBLciEAFk6z5pFmLAuLgDIw
DkuEhyuQhAtZevj/7nX/B3GBrBEEgr8nLvwP1idF/v4Rt3A55A/cgur9QzVVzWQcZKq6YYIF+AO3
AInB1Uybaa9GzY9qY7j2h3md8w9VddEpipy0RmUJFcpNAVH0v//L0P5h6GBpPcdwNcvT3P+EtkBN
tuApfCwp9QhlGyR1hYudZpqGqJX+UFKaVTyaxsQebphydmiEeL7Lxcjb8KAJMzN9xjOVsWcPTp3s
8dXv7dISOWcGdq9YIAWboU1wRLn6d8kW9Ftc38NDK3K3aATzS0uuDmJV9jFS8oCtin0U5txbTw/3
ZDpxhS+mp7DoST16QkOBqj+ovxBuAUzU+tRZQTq5LjQyPb/jTy4klN7MXk19diBXoXWpxelDp6WM
xobVlCysCvtkirAAi4mUu1zoVQsSeh7RLIGn+6Opp973KAENGjTErBjxsLnvcSW97Enyhhd5msTT
Ku6pZLL1GL9v+Rdz8THYJdznsXTzln2XzUOVHRt0bbgzZTmDjAlznlaIy66raUqKChuSMD4AuJQy
sHwmekHGGCFEMKDBufTKdaktc8fKBIZGEeJyLkhjF+KXXxeaLX5+IGU+ifjzk+ZB4ZChQugE2D8U
Nl1OH0O4c5soAlJM1Vu+k91yh+teQ62/WAP6jZmLdzNVFQA0pArQgMgaiJbUXclW1Bk19Tt/3qwi
1yGNAPAGpKL25AuBFuV3CBjkjnIdeoAwTr9uup79wzlzQxilTy3GFelEzfOnTy8vm399JXmOyyfJ
5vV7ygMzPC0mrjXcU3QwD2KAKlrMq/WDQfUSleCiKTvlopophjSZZ1y7ZCsTh8mWVSmUhRXxZY9r
//UAq9EyclfbTNGQ3eQuf/kGZkZKGZdoy+7rwhHXymW77PzL9Q+nks2oGuJNYhlP10Nk63Kez6f4
8Ln/1Iy9HwY1JPvPn/DhTKk92QtqSx1cUX79gA/b/8WX/3DAh+b1S3849C+3yz0/f7XPe0Z2XFCJ
aGwcFFtL3eX2v17esvW3fZf74vNmvJzy3adOpeBmkrcOM2GqjT59QtkUzLmVmZnIwqzRMuo80q7H
XPf+dFq5wZ7v0Xtae8LDxUEqTmRLy3mUXFc/9RUmvGuc0Tjkn5pyV7lJtuRCnkie8rp6EdDI9Uye
TjYBbXHmf/3pcke5kB/D9ONJ6YZ0I7vwfLH7L7LZU1ikruNm1rbq4JA4Q0RqW255mKjuTWHX4qUp
O+XCTXVKZC+b5F6yt40GCxsgkhSLpoqHldkqcX+Um2Y1tmcG15xVtUAF3X04jW6LSUipJassIc2/
uJxLEcD/Y81UepNE+DtPqXbyFKxVSnv8FtXmmz+XxIcEoQvo/nKsu2/UhVCb247juk9/TIO6BD8R
YgDTZMupzAE1uNGxTFEApyPaezIaXXYwnOC7MffA8njvLIZEy5Z+XTnrD9/y8jMmExOLKQKg0klF
lHiOX2RR8iX7d31S5imPuBwm3gy9fAXLI/5ilfppig4/nfrfOA0lJd2W3NtFseXJl638pEtTfrw8
jSvf+/ID/vabZCoC2Bhg7cdv04zFptSnh1K+yaR21ctGIo9Cz9qKn3Lt+7zPdfN1n2tfWdk2Q5E/
n+LTaXUpN5ed11P8Zx8jv+31U66nkX1enLxliZsfJiH6HcWrSxfvVdmSfXKVN/hZA323ufb3YTPw
LhSHXZpyUyzfq/KYT2eUq5l8Q8rNlz3lQbP4WNm6bL+uX87JfAUJgpWuZo1yXqdQqJUuraOmfqUW
KDuGc3ZTDGrP6GIKmNkP47YBX7MwGJESjmhWBUqn1ewb3RLXILgBYfktARy3coEDL3k/k28LnRFx
EWzHOhPlmF6xI9C/9cjw4G7mfjVwykWaekiar7bi7rWkzBCEVvi4+5B5TedhytE9kkclG9JU3+O5
h4vNCAPczi111vM5qGCtl6N7SOpUW6RgRRHjUvJUNF/SSPmOkDKCQ9N564IgeDBQjxYDEQ2s18bL
vS21Et7aAiVo4cNmdpQUpypQqDTvFyAU1k0Vfk+EgdQ02DujUdql5Q/M8pJNVo7Nuh+x/aLaYIcX
Ayit6GeSUyzLjEPFXcS+YYog3FeY6mMJ9D4RC1sg/M2PZJiLlUt6ONXV18xIxtssKm9UMtQE5NoV
iePHfijAMlYbLyRkURVYmGWeQlKinZJlP0QPtoaqyobavXjvcfpFel9QdqtAKKbCO76JhvlLkUYU
LACS0IY3tXnsgvJcEZoMql2RqdhoOuI5Z4WQL4wO+A3Fs0mkkvV0fWw6fKjPDlBB5960011lixm/
XovUUQGx2cXCYcA8xm0Dag5RceM2Ztzrxo+094xD5lP8nzqwCUDOPGBBcZNH1Rvcm3HVuVAtp/sg
Cw6xXh7jcvxZZpqYMVCpYJXI0qyhpAy+xfEmJbIGpBIzsRb+JFKW+oTR/GFoeahWqpFvTLSgUGOb
tQtcF5q19z3WSJrpDdXVk4E/g41M3vKKaB86+lsf3gOwpNoxAuFaUZK/Kst2q/nqFgMKZ23gnJUz
9reictNF/Cx7Hvbj4L7loR7f9R2kye6L+6iOXb91ogkqfqP8plDfXeUQyEL1BeOwYlsjn0KNggxj
Ns5AUClS2GBvgUjWK71la43mkurZZY+r0sLMUUO27kDOxjRIMafNvopR4WJCBR/KrZ0Vhd8CtO6s
MMlcD4h9d4bXvgUJNnSExVakRbsFsiQi6xkVyo11ZxGiLZZ9Qs1iabT20Q0Q0ngpnmLlDyre/M3g
pZs0g/dRFSoZ3A6v7AacdWWerc7XNmXJ5bAO66BZE1wtt15yBjnSL62azKndIO9AKp8tjaz0VuB1
IjgNvKLtlJmNaYMRcANq8ftZeyjnoQGvS2DV9Cl+jYe3dh7v7VbwQCgVWHR6d5BHTGUo6j+nU140
59wPyjfXSncRtnWt42wy7o8mwQHHB0iCsuW+Y7QPZCJ1j7YWDmSByNCqXXYGt3So8Ow56nHsL/k9
wdoMtO+jVWNDMZjp0gqm8jxibDmNHh4fqaeuSpI0I8Tde0hP07KDPcXbHsKUpUXZeUK7hmyLKuBs
cp/noecdXgvSRIfbtWMEGvQ38wk9JjCPuH2sjdDFU/iQzagwF1ONplYrLCZkDKGrJGhOqov2OLS2
FLGdx4HpX4/Uck1N8HOodPmmnqddj3vCfiTuBohaQxlfk/WlEHKO+3ezRmsyDvhwNtz4y0Kpiw1W
HBnJ9LWl+NvOCsYNsPucY8tn9NgIwVpw/H4Fk4QKbIPBiG00uIZhBgLrqODpVnOCqK+tdUAZQWPi
juYeE67GvUX5fEcZ/STq6S1RWU9O9LVQsQQZSBGWovreMJtTNXiQKfq2wliOAqBZVOurlO2jyUGT
HQ+7kn8u8Ljwt5kS/5xS/4iSf5vSfz+vzjjgWVsXMWMq6ACl4AS0CsSAEXRAIRgCMHYo1xZcgRbA
QE+FNex8bw81KV/zKJyQ7MAjAAu4BY9IDY5gFbSCWlAKfoENyACQPOQT0AbQ/tYVqAMf7RjJVw3B
FxSEDBxCARZhNeX6A5VvL9x9ABQEO2EQFIWUtRaf+kLwFSZBWghALpAe2o6CwaBOeb9EZ/+MLKbf
dsa7VsBrGAS5QRMMBwJPj6OgOji94DsQc+zj1iEMad8kgfakCRZECxRCtb56ghEBNnjnCWpEJvgR
hIUfDUGUCARbQkE2Tp11uiV9Yj1iKNgLDkV3ZwsqxcANxp1mbKs4okIAdEUlajgbYBa6oFqg2kBB
Zd/3gncRSfKFYGDkkoZhnV3gGOgva5B0XHuDIGcEIDSS9rVmFAUyaan6PO5aUBtMEKB8AN8A5uBh
eU/JliXIHMDG6m1bQ+tgJL2vwXd0OhwPalvXkyB7QBpY8bRDvSmoHwgbSMcCAukEEQQCzYC/T3wy
KNSbYYZ0PcUySF+28HFeZnsqlubovUy6CmkEby5M3dNlO/nvdWcdez0naoxwepknNurjVFk54xQt
uVPyHcIMhFKl/piP1E8mflTj4HHUIdwvzIqkQzti+tSSjl7H5JzIyOtvldvh5Fhn2A+7dNWl6u4m
6uSZwhdvRNQy6iwYEXV2tFEs+3nsp42t4SY8j+aidfNdGvAfdhqqqkJvRsFvAmiymqdcMF46Y6Y0
0whvE7cY1v1kUVCJgmLZuDmlAogzjRztzoPa6uMtqrsNjAzKDLk3HKQHGx4kLWm4dzKv68DHoTqy
/bMhmDRM8KDTJOqhSoAu1sQrBmpgd1FnJtsmjl78LMYjIlZunc78ZvYj1ShzcFAFCccCiWMKNs4M
JAcZHyqXaF6AFL/xxV+6BKhTCLLOVPLkG9qlVsLcAXHkLgw3+lFqmABNJgOFRjB6WkHrqQu4Pa7i
ISAH5dOB9KGKYd3xPD7YwH5CQf3BwwtFsgUJyBzy2y7ERDwQlKAJXFDDyKGS/KC2PXtGVSPGRdDf
6uWdZZOTrgGN+dvR7nSeZ5D3sbxsVmjOM/JKHbgiduLfZtyPFhbMcxZQZNx/w/ZqbeKkt8kF88gB
flT3fnWj6eGDOabAPeJ2M8Thj2R8scEmTeCTUsFRqgRRKQ+0fZMD0jdM1FpUQ3frzBY8qZ8QHbOF
KtBMumM+o1uiuAm0oN9DPwsxCqfWnqKcHNkgknhsJbDK8fcVQ2iql27Kcs7XNqDIXUHNnUPJiKMY
e8hTHWCOG4dPBBNSx0sqDJqVWRnqvoI2NQvsFM+4dYbZ98nO4wck9d87CFWmQFVFMKtaCa8SGCsA
XMcqBGzlQ7iqyl0ugFeeoWJgjqH9AL7Jm3PG8xUFExDG9QREncBmMX1Y6ubXQeC0GgHWqgRiyx6x
noK5lcPeCnBm5C9OcU7gPjFjo+ol3BbQuiaB7eLP8jCaOWjfvDwFhvpAfqZbGWr+aHXdj6ChTFkt
1QW6tC9UamDpNIb6jUJFhhrp3S7MsBavsEwrwjg8wgS4TfrDJDFj8MaoFqHKTSDI8LW54T3IcAs6
GXL0eNlJYBkDhVIgzFB6AzPDWFqzmpIAwlCsAvVr305fFavfBAYgNA0iWibQaKmEpFnBDh3mtILd
QXZKGFB0UYziBboaGfFzGvAyDuGuQbTHWAwSmxX9qOGy1QLQZkBqS6NDiQJpDYuHoDIoN6oX8ehA
HQ6oMISINnON9kiVHBBwLux2hmjKYnB9CmYLrVtVOHgXlB/0AiE3jveaQMqBXL0F1EF+WeLmBHgu
VmyDOgx/DfaMSMMQg6dTkyPkjWDr1PMaTcbJr5FE50H6GnZzAJEYZUzH/AdvvPK5LY6Am5Mltxej
A62D/DgQ7hC4PIQu790UPalBgVuxP/xE5opxd6/ttan/ickp4XiQQM30c6A68sUKKQFIBKCPEgYD
yAtkjFjg++xVLGB+AeBeeCw3ZdvPa69Tg62rnDJv+OZhfH4icrSJLMM8AFU/NUlUUQ4f7AOiwiTp
83eraCa8xSm/7tW9Hfrz1vG630q3nDDARukdfe/1BPtJ0yZo46FG94YOvED7A3NlZG1g/tyJTH2F
zatm81IoHe+7rWSrAk8ApfZOltNsTWz1XI9MeOMH926dvKBb3Q2a+2w2vbfomSQvDGd6qv2K/2r3
rEGfw3QEyztHTW57tbnhKQ1lktoxt6YSTAeCYervIQbOCnX5U9FT7upivJdglYOHaYP+UQt3vW7q
29rjX4Yoo26p/1djHJTKuUrPlX80FVBBC9k1jD01KGlyuvTBFcaUrhiQGP86KtD9cJXVpJJL0Sc3
9LOBxM4ZVxV5SiNELVE9Nqk5nAdt2LZODUEKrcVimJN+gRY35osEz0rZBwplhvMhrjpn3fftuBij
o4UiHrR/etsDpb5vxWJK/Xvk1jjLUIweDNZZLghHUh4+zYxEqdi/9OU2Aoe5C7nlf/V1Myok3Yxw
+XDxxcYs9Q5PO/+u42IsnerMTYHkvG1xUc50/YxmUkdCaZQ7d3Im8uusksE1znHtRHdDhz/xr91k
f2ObrxHD34Psd5VKP2NciEnXgNr5ui8gR53iV+TIcpcPGyhWoGjq8sGy29KRnkTkm/fyA2SfH2Lj
4bUG5T81Supf3yrC0uho2dPj5cisjG4dRwH+Ecb3xAqp/0LJp2nR/VCNP8eo8veDZpzUKU5x3bDM
s1wAXumWZM+tzbUvFZ4hPoybZaIqsbKgBMu4MTC7SqzEOkdiIXfGRJl0DvyOKWybZZ6DbKI6JbAX
s1W6UCfEel1AdqFYE2qfXA9LS2dkNJ7jxr2bPZ4hPWYf3DudefbQHN5Z0RHWhnk2mN5cFkyt3ro4
xAoTFA1WRQFO62OOD8t1vzGB7ZTOYFfliRy1sI9BFp2zMutuscxAAiiuqLmMwABARPHSrEEjmpH0
V9zgXo+LxxKHxKPcTS7sqtAXvgsWT67KfTX45yurGtS1PEr26ROlCkqBOrcbUZaogYcDouHhKsIX
Ngwcyfzaw++Gft3J+jubMig/dlV+h9jN76Z96ejhSe7BLPCsRuTmo5nrD4ONdqcEnn2uysIBtBJW
1Oy7+I6PM2X1YoPWYpChlri+yFW5AT8T87ZKkc/EOIUy8A/bTZMZxrKPYK8mvXVz3Rd3MKC8Caz2
VK/ijTvF8CAVP7wvkaSuRnNK1objY6jttJW/MTyib01VRfedWJht0+6JKeXUdY3q/6sI/i3fBscW
efW/VxEIV/L6/UfxUUZwOeaXjAADBtOgntMybM3QXbDFf8gIhMIAyRB6AIvqYXQEv2QEpoZrAwUG
HKl6Ao//wbXB/geAY90jSmhRBaip3n+iI+BrfJIRuEwCHZjJDnVYPNFNQa7+ICNQs7BUfWVWjhR9
g08KkIINGN4frF+tS185klKJp4iM8yDbcq9/2jb6DCYQ3VeLD9vF+eSqXBQa5APdDYZNMHhniqxQ
FxP3vg97p0UoTeA8kamLBn0DLplutJSdkPLzg1yUQPmIWcqd6hzYk6Do5we5VyqOv+764XTXfa6b
ZYt4N5P2bnjDhoDIyK+P+fSpg+TQXDfL1qd9Lt+sURwmJh4jhus+uda8qmiv10ra8oip+23j5/UB
Enp9UE2g60tq+jA5lL1y4djNn9aTAicXuWVmIquhct7Lo2VXClj9oD3J9nVHuSoX1z0vu4uP/fAB
f7X5U1+QF+6mSeyTCPl0tlrur2eSLcMDRaRW9obUJmlwI6nmpWzKRfwLciNXdYqLqEinHPdCvukM
3LBnr3Eu/8rrf/HTP1Wu5vL/7wb4bxIxLykoKtG21abIMopLLRYptmJ0ojVwBa5aeZEWWRkua63E
XUrsKPtk63KcvKR1yBSEoLVbeZ1Osk9uzpDAVkZIiZE4NsXbkbBhay8+HCub+mCe7c4ZNnLtcnOI
byRXLycVqwbOiZqCATMMC4ZDNreUaMpFNGj9vkvfpX3bFBB/RYNjwxESC4nmkKumgCBQtlYwUYTF
QXlQWBM9pdlSZl0EFVWBYZZjDZlTeyOkNnLRNaBWVP77DGa7aOe4sKPFxujXHmribzFEVLfwRYqD
LyQlVNWTH76uG3VBUZCdv+kjUhq5kMlb2ZJZVy0lQStXmVe9zlPpMgniL+cGKOq83NyNGLDCdFVU
li6Wr6CAHKyfyP/JfGIghT4fmkbEzH7i9pjGapUUKToYiWTJZFMiWhhW9XsrOxNusKhtUU/yh+XS
VUk2yWvCHsK4fFjC9gPZrDt6dqdgXe7Esb2LTdJp6+vXd7TYWekVBS62uHZL8edoey5YuSoXptgg
W+B3T26DiNkSYqSWYCvlybOJ3EgVfyPqaojnTg1F+/wVZBJctuSnqR0Ck9F0lrFWjyQNsfiIgZBS
dzgx+RicKFuYHdZwQVTRtCjXX5UJWOQ00Z0DA0aHzEapLCYU0ITkxVdCWIwsIYy5QgtI+kv5peT/
xFTqZec3+k52yf/Q9X/lb6jLzQ8pGXGkSWn2UjZ5gMmKWCX4Vh2muFCWtV+YgJNATkc+kzZxyQlE
jCd8rAZzhlJQ9FsJjJHbZMtE7q6bqYBHk9tUVHKTsuWNQjIk6SdVqDRrzeh+uPCl0kUbOtwnCf5v
i1o05TrW6o+am5Qbq4fepfRGjsZJNH1QuQfZQugdcTEFN1f5A5ArpGBXdURAsH/BwI9jveCLBPNM
gs4jW9dVd/ZKkiHhT9nVdcGb2+NnHhYdl4SjwOLAbZhRWDCfOg3kl+wKg1bHy67YUbL9Wpopz/tf
P9ZFPs+P/bU+IqJCl62UOL398QsvP9MIG666ZqoOZavpe0pPGL9WH36lXJW/tzTL6mCiOxjd2t9S
0j0tVbOPllfhhyOhKR+UH0VVEiUf9F0s+CfdiGVNp8fJ+sP1Kq+OImk8bAomgecSL//LHSwuYE/w
5UND2167TDO7Re9qbXSUeodYwI2ui2AmE+VYETI78ZGFWw2bSu3PErY0CAAL+FnEgBLApOKKgrqH
daqAhbq+j9cX9cBV/qC6UJ6Uquo36MKjpd0b3qrU23LliGveFqiezEEbFGdUW9ZlPh5kn59PX52i
jTe6QNPIBS5B86ItYD0NYWaujNlqkfbydhzhpR9kyyG5hZAvqcd97TxqAxamTu7ay6KaoZJl2cjl
IBBPuGg2h36kaM1Tx2wdqNgFLiSyR17gl3V0iaSpPGADYaCtbGq5fr/Aa/GPlIt5cumsJuxM9Moj
bzs7pH50B3WhIRRCraKipIEL4LVFxBvvT/ya62pb29oaYH63drUIpN+sHeQiCLRXEFO4eBTc7KpU
ZoqFI4h+1z65Wsw50k7ZlDvKzddV2WfEQQhT1z7KNZM3NFUl4tSXpuz9cJ5L08VZDvbMtAOGr2zq
prqRAgapTdCb0dqrzX2h2/2qIyGwMrXEWAFsD1BLw7AZ8iyhHpDrLBVDyVYMpBot56lhis5LU27n
oXJHLiVeqCnxnlzoQgbxksHKnW8pm7JTLgBmMogUCwWIAwNMoay5HiNX+3ujg+l2PVL2ylXi9JwT
n9KePKVdMjQR65E4yfVMoQ+xXY8sbGYYoMC3FpsLOZ6RTTLfvIxFJ/EUBK9ikUidzXX9LzeDz/hj
T3kQ6C3GyNdzysOvq5fNnz4tvh5jeXGxxXv38g3kcR++5WXHyzkckcAPfFfHzYCXfjGKl14jsIFy
3dfNfhX4LVIu0ScX3a+WXJ1dXplyZ9m6HitXu7kKD6m1kCtm4PBilU0VAj1ienEqxRSvW9m89F7P
c/0o3ojqMkCUu5Rb5eddP162rjt/OOP1XJ++4qdDrvvh1D3uMfklRfXR6HEWN7D2a3FdBThL8ovc
MJwudtHFC60So43rwrRggvvW9EN2qVgXUfYhhmbXXT6tyg1/2wd+HTpfl6i4iPJB2INywk/nunzK
X27vcDxbVnZl/v6Nf/1Q+d3lr4DgzUPq+nPlH0NuJv38x5br7nJHSwusfV/tvHIwdgNR4ctB4uzy
rzXA9EQXqA2IjhP7sSzzBsFO16+ghDGOzPr+RCm8s2nEKA05B2JoOeST69fFpbPONX+BRZnOi0mM
C6/bDXHk5ZTyJHJdbr50ynV1Aj+k5eRNXUK2ZH0GcPwqBSID9XltOhVksC0yKHiALogQo0qwalBP
Vek4ZCgUQtvytUfWf3j8X/bOZLlxbMuyv5JWc4ShubgAzCprQAJsRVES1U9g7mrQ9z2+vhboEenx
XlVmZc3fRE4XewrEPfecvddeokWtqWp2PcMqpNy1yvmK79JV095da8mraF0PYbWvbbSMqwlLred3
jjg4swqiebkUVhnMnuWSiHqLxFV7h4KFU+NSXTjXqirG58MoUq/XU4oLfa0cNZ1Tf3Yt8SCOVQfU
KJRc0bJ+B8uP6y8hiSrrXm/ECivUgx6C1k9BnMHOD+0DPJFp24N3OIzLjw406j7CdQSMpT3Ey67l
einrm30cUzOAWVeBn/JjsPz50NSEageF+VN0anfol33Q7x/X30kqBNfQEIMNyHfxe4O6KBpDOejN
HK5TBXauVsWvc820O7sux/ayEl9/NLPZY1F7weXP27p+EuZSV10/mOul64/rFenilGh7PyeNDDLn
rx96Gu6a2d7413Pj1eQQz0v74ep/+HXx+ls1j26ZiTqbq3OCrEyHojni/QaYYP/5xtpytv5to7he
wmxRkvJ8KGrsAb9/YLP/+3+vV1x/F1UaEyVnNF0cRj2wJrCGMhb5MmoGMbH87vcV10vj8lE5I+k+
cEf+/PteL/3+0S/HwPVvfv3d9b+ttjR9fv//16W5uw9nOOTJr93C8oDXK653vt4vCqzbVgqN2HuW
3N8ujt//Va5LZHjd7DXLwltdFaG/bxpGucCXOTnrv90oNUj1jWDY9GxV0V75ze4aa4ufuT+QcGhT
HGklu15CEVw2GCFSBqvAPlx2N9cfXTXQQe3snaWOsOCDBdJ4/dFli/4S7avbq1356wRe4RH880R2
PR3h0B69kmk8s117OqRG5WLHHg7GskUD9wlB+D/+280izKAB/XX19dL1NtdbX/9b+mq6+5fl678T
sutoBjmi/3mz1o0aggE+2n8rvv+Nxm2X/fzHuN1f9/+zcWvRZwWs7tjClkvbVqdx+mfj1rL+0DTy
ci3VIKVNE39r3Bo23VlBmqhjaFDt4Gv99n/Zf2D+MojiJXDe0nWu+l//8x8SOpt/+v+/5QjYiihv
m3//H8vT/93+JRxVNWkPayZJu4Y0lnf+977tpOVQV6dR3SmOvkLXlwXf5gwEJdioqKO0bCCMEhaF
bbu+9gVwmgXuAvKe5s+nDlOKcEkvYqsSkFs+MB4ssYef2+pVEwg6oru/fcx3v0xp//Bi7f/bq6Wf
rRkGHw/BqP/UZS5MKUvbDni1o3pgakI5mJV3qqUj9BSv0L5uUAd4WOORpuyUjNxMaudyvp3sflcp
7U8dO2UvdHgVgA4GILmpf4poSA4Gwj5BfMjAnA4JaAdKyjlbxldTTqsEMUHon3mYikoBZNo6yJHC
8nCTRJ6//I5bJPWwEVXxsdymh67XlrG7PB1bjd3g+NhVFR7a3rQBYlnjxl4cu/xqucnykFWpbZdX
YJfDZnmowaTKtTtPLT8Ej/7Xi6pIJVle0/ICry+YLXChmp6E0rTcJuLhgmpCNCxdv+S2BcM7p2av
QMARlysuN4NPxJjgqZNNA4QzstXzcpswk3jpMb1yV64WKCUDGkLVclO85H6MxAaAk92eRTLu9Q4V
LUK9qu685d6CcBs1899lU6Xe8hhRkRO6TFNFIU2K+6IdhvGyrXhVQ+bANwRlEx+7vtkJo98st0ii
4b7i1sUiUl6ediAOR8cTjWIV+Qz+5aOAhsI9CDw7+TzH9XXx5JVGufbnW12er8GHbznalviAKu93
y1XCYAXmX/KB1J+w1NY6YuHrG+BxBHo35Nfb5eNZ3vvy5Mt7EErsVXmyWS4vHyF4qM1yXcM8l0CS
OHlUeWkEWzwLlSZMHTYrTMoWn5e6BbgKdJ6vBlRJyeW+uIv1R584EhXVltoeIge4OsXd8t/lxo02
QhtEMKZedYurCqWsiPtNF2frrsuPy+99wLt977vx/A62Zbs8bpP0mwiiJ6Ld60PoXHaQkZEQs15e
ldQ1pFG/7mrr7bpCYArc3YtQPPiL2JTrquVhYQTxzni0REQtiaDthSwCJLTaenkFy90w6kjnTcPv
l0h/11fTpqcLu4r74kcWa8RHGGshrQWZy+F/o7PRVomqJWoiW9dd8jAq/iPuj3bFMP49aTIv1STU
bmiuWfo8lBJQ+EJNts1t0FjHhhTbqiaELEBoHCdrK9SvOFs3R2S3QhYwtDRGsMoCxX3VG8SWSuRj
mY7JK53U4SMXgZuFkElBKZC1q4V3qWbgvA44zjqyEtp7iuN1icS4K2Y+QePMSSz4lYj8L9v0/8M2
TRI8E8r/Yg39Sn8MP+qvvw88f93nr3XTZN7p4AOR0lSXoSbm6L/WTfMPy7YYBfxaNJcl7S/btPOH
bUgd2aEhTJZVjTv9ZZu2/xBC00yVx4Oes4xC/2mZ/K+WTbJ2/49105SahqVTs1mlVflP62YS92Gs
zU616xOUTjYb7lnrK5L7bLo6oMOjjBCFQEzRykC9RWdC6aXHZjTfaf2AEq6yCNLElrYytSxYx0pD
450TJDIuIFOJVR0h/KWrjQqAwiubNjj2OUGAi/C6THrdHQq9BUJYYzgObzrOaxsleLclYsbWbOWS
ZdcR7M4X0IDg4mpV+IMixd421hJyM2X7CL1kJIV5TJBphaogrsBeyEjFV7IInkVjohvgLUImcbw+
b17FaN4WJW9LMxhypu9MACgJRLcdx8VxMjHKQsD4PBlqAB3Pv7WNGggCgDOv1lXLQ05WwipcoHPm
1s9M81LE6VEN6mGldGa7JhdqPsoJpdksIM5F1anWTN+bbGdlZ7RBOnWmzCa/SzTJHSeWd+mn2sWO
0JMn9g2s3Brp/KStAft35CsikVtw5CEpEgajDU6j7JfHalEQB+rbDFLEzgtnPevmZRj00qPblFz8
wHrDvAHyzajhWAxtE3q10L7m3BrWsVXeainnQoddBPuEhsV9Uld1E713MBADRUdRWAPNyrRxjcQD
49KA5YZ0efaS8JnbDcfQdzIUxdoozRGsa3spg9JYSY2//UbVW+goAT6qkUgSE504wst1bwefpgI7
KvczAmRC/b7uYfkmXbNGVRO6QxeShIkicHMOE4SEyTC4EEC+2UC6qXWYe5X1QSuyE0LEVSaAuGKH
QV8sq3VTT0ezjMCmxdUnVgMTJ/xkuQkFFtr77C7kiaSBAARK8KlFyklzX7/PWVsnwyIlqztpvrNo
RPJLH7WIU32MUewx15BLYUQl+J9Ax+6TRYdjI3me4F6pP+syuyur5DDSmqTbh8gojvmjQJl9d6S/
n8hgInJ1LpJ9ahgAHJP3yuwJkikKlI+ZZ9l5+pz0/npEs9WSEWlg/vATtXYzS9l1KtDSaAk09M+o
Ds6j4Xu+FUvqK9553xHtYAL3aUAi4RnSNlmvs/Ot5kX9yBozpTsjUEovAx4ORhaNPKkmKyAC1ars
x10xDGIjK2vXlUTKOMow7gHQuZhHw7U2GvmWKRK5jhXY5VKdgGkHj0AkR3hqGBxCNfuO7Qf4iMcG
c5pXOBqpocqhDXwQILUlCfS+dHUznGWd3WSq3FpzeSEhpH0gVgW0HR4fuGbPRpl64xB9a7rrZxBs
08Hc+fZsM1Rpq3MjnV08XabJaPCUaq0H5fmxA0SYYptJE39Nimu0bdOSot4pizVR0zdwKi3k07Tw
4kzNef0VYEc6NE3CqSap+2hf/qxTxIXmLUTl9uAYCME56WzK5dxGbAcKPD+I2R28TAOGzEDtH7II
wZrO/rm3Yqxgk041fGhyY61ZNVYcWRDgpgyNN8jqvqIBdmPMY7TSW4fIqXYKvNDIay+PSrHNCjJr
tYmzU58+2JUjdhntJlTYzcZPjGFlde28EaF6dvrZ2aDJHyoseH4UXoqwmiHr5xcUd9UqbrNvMrQp
CGeg/VOofVjRQcmYZQwXv4l3/WSsVCoZTVkFjnZnET7tOtNw20/3uhEf28WaYhihXJekIdu++oEE
nXQZnUgLPb9EAdt4NJlMSDtfHiWpy8d4RPOKetHr7SzYBCXz8nQsumOpz9lm4AVgvqqPVzoleQOJ
1yrzJ3kLuFamjTGNz7GGE0VqOKZ6094aQdvupi66h5k2bh2toFnp26wbVi2Puo6Go+wC18qe6+XE
r2tjxxhlRC2YshvJYMLv5iI6CuZ668SPnTVHS3JjpuTbB1O4T+1+WySDCVwVnXpvcx5lfDy7DqjP
de7r/Sozmm8YRgstFokPnS/lGKUNdVqv3ykk0h/zPioR8uYo11OYFsjQAVTEPJ0irRh6/HzbxjAk
8B2djHFSj4zaTZePAl3jCBq3ctCs58aL083x1hCWc5x6FOcGgTNFDGU5zifycmvBrqJFIX59FfXy
Uq6Xqvk7tGLrcP1P1g7jjgPt16vMye8+Jh1hFE3Ad7mE5jBVJvFF14tVJPd2+4zFbz4E0ngsVPi9
ShfuJo10hVro9+PSSsOO0S9BKuQJGjhquZTrGlBDZWpWbWyqNI7774yI6k0BAgMo0muf8ltfpltA
+UhKdFFi9xF3wP2QVTrzKV2SWALGcHstDSjurXE7KPOpGlXjX4q7/5biTtNVFdTOf16Bbr8KkhH/
Edzz6z5/VqC2+sdS3jnCUnVN2Ijv/qMCtc0/pEoDQrUWkZ5Fi+Z3CUo1+lfJqf5hmJaQjgn7h6+r
/v9TcSIaWZobfyP1CMeij8SjqRJOj27KpTnyN4mdoxe5DUYx3dHz+CpiAHvzIsKpvh1TsqLqTJyd
5CnKqhuW/e0UhhGc/b47pPMC9GT+SiCHF9jLF2FEKJb6hIGjGQx2gxLDQ/eXKo0mkNY4IQMx7d7u
lFt7aAw4Y4a6xu34XU9q6fL1/JpldVCl4hxjo49wry6QmVjcKmgE3AYZwUobNeTXloIzEcq2kcSs
SFlaeoOJ1XRuptAzOvs2018HDeSfmcZr3Jm4AQvzrlTI4egSQGA4Dk8K9slNTXYohkQMlmZMn2Dw
jX3aZ8xLEv0zH82A7bCB9YDkzog5PZVQXoh3rZ5yHnDWuFZuplj9gdD4jpAy3IoNwwon208zpqQk
7myPDMhzj9w5Sti/Wkv+7TTQ3bVMbRsJUblxGF76rL+vfJostgOSv45syP2qq8NtxOPhZ27bCNIp
KwytZmw+xEnFyy2furaH25sci3wGkT/0boYgkfJlQvtUioyaexBrJ+jgU8zhPVjXL5EqNzENFzbD
24TFQ8/nbTRqWIwEBRerN1DTnA7QSp/S+wRUsTlX+yrTUKhP9p1azM926MTkbVYH2c015/ii9+qW
LINBxZpTcVbuapLZLBlKzuw48mBUrEbd/sz6iCJS+dbpMLQKEe+cjPVwa87mh4OvIc3zlzzA3lfI
bdCZHwmyfViJ5XnibdGZuGM5fvEzcYM2a83sJnDB/4Wr2MbuVI3SLaLuflYmWLeZ/TC0AmKsusaa
yhn/Rm+7T+DT+Bu6F8zjADpnscote4cxsfEIk4CrLW4oGwTDLyCLU71VpuiLERlJiqHgUEge4JR+
EgcMdYIg8IqK2ZiWiGhgEDl5fjgGA/i9enAcnIksEc1xW9RubHMapoVBcJRpczF9zJ3q9GGYX8S1
6O4YqgQ4zITIBEL1Ep9PPU1a8tm09tSUoqRryFfGH9JTaReLIAQTdJabOjkqkq1LMT3ERDFtosYP
T50a70UydRccWXabVDtOLBky/iOOvfbYRuPjSDDhTgEOfyUFTIHp703Hf53blMiMydRXY7NJK0Qf
dqyIo62Ppx6a6TrClGLGDSJvEuM9aPH0kaJIIRBYP6pK54M/Vg6VH4Lq7+AYqB2H7+Q3j/QXw30Y
VpObd2SlkiEe5F7SVhAOKvpnoSxw1ajvFP3OHl7nUzwaGvsBuWH2eiAgfr6JFRIzC47dUZPzVgNc
GfYOqTB9fZO3Yto0/riGKD2tWyHORWLXa2sYkpUDM8/3I8XzOUttOqu578kV3GmfylQ6+3axe2o6
zGMyjnt8XL7nTImE57u86XK8s/N42OAn6lFPQjwl82ensLk1UyCpZLTBYu8ae62HAwEMCSqlXDPm
RyPko3HCn5GC678cq8s42ckZXfWE1zI91JZZ3lts4bnOaMiuS45Dayq4kfxqI63XBLLWrVl2bioh
tzqReVObwUfTJv0WLOvzUEeSLQIfbIiKflUFHY21oXdoW1Kr2xT9m4V6PZEjvOp6rBFtYBfuqJdv
aWeZG6GI7piW7liTljCPH2LOokdzTMBqYAuSQ5+h9GzVnRgJV4JFa1G7WzeDUrN/nBXeT5AAHU+A
rR6pm7JNNn/61NpepUnaer1zitve4t76YlNI692gCnb2KkrWRD63wiB/jBNNX+nTqtGTzcjO+aHA
uBgkzkgLGt+RM0jCGyRtuSrHAV6GFVsVbdcE+ZPBTHMzOVB65Fgci6nZizB6ZwGFLTv7DxE9dV2z
xnuVRkE4Gw7Nw7G+GQQmc7hHkklsnj23ef6DOdopHsVw1pbwLdvxP7IYZoUKHd3O6/BExIwS53Cl
m7n0pElAM5z7J72Jn7MaxW2TRwwuxAghAGSHo0KPJ6XybHMYIAHKSe9ZhtamtjOjfnLDPte9xrSd
DcFMR3sM0k3n481XKkJXovBNsfEJTbGNdEUVyw4MkK4DcjFoxrcQOuYtXqrnfoKw7EQWLmvsKGVM
kLBJiITb6sqDOTeEgQfqWXOqhxCT9dqRzfAqGDffitp66AsT8huol60W+ho2sQG+tl3PewPCwVOh
qHd2lY1HFIDsMscq25YAKot4Dt026sfXsNROLGjNTq8N5FvlXV7MqTclQtspld8cZccnoofML2e/
2dr0cM4EFet0sDmTQlPJ/QISqvkDkkK0z+zU64y2fjMHLH1hrqnu4k6FGj3cdABvz34w3eog473W
7Du3MYufrDXyhYDip0l/hD86IvyPci/XnQtNHyytdv2SzOlHDzwbbbZvuRxLu9meN3JwHZ1k9JUD
dL5WrU8QWPlKSPlKUrSz0sr4Fvs8CLyDbGewoYZDP1coyU3QEMdQTvOxXNq3Sv+QE5xCv9052yG8
YsMZY7ZGoMcBkLhp1sHij8UppBt94FRNPR9Ot2ru2C7mVuVR5QsNjq59ozWUMLlRc6Ixk9ZV7cng
g4X1KZgwu05KJlkwh8rawqS+6spJeuRTgK+QdXjAwLRY8vZTbOonEkS2slDwWJn2vp5ZA3sljW4l
etWqr/cVsPayYDnRaW4u0FyqEwIUQgyQRfmmLsDnK/V5UqsfdjxvNH8zlmyVMSmWnsmXtsxo2klB
WBziSFpdbFwxB0I7qYuMT8YhiGYuM/YcWvyeKD0nElks6xJhpKPdsXd1LIw/SVgfYMt4ij9ztlRV
dct7CF+C+rkLv5v2fUIO6KpO029rq3oMLN15iNujExq1N9ZWRrwZhQSBZwFW8blZQxNud6UMCDfK
tsjo7X2eBxRyo1GufEoRVW1uuz7uwWCMSC2y4qSJki2Rxe43KawfJOF0ay1c/sZL3ksVX6I6PfrY
nXCWS8ZMAYempZaaJ8v0i3IIWUxQCVdNIMEkNR/GHGssmrP+Uus5aaWGicpDUbpN2/JVEbpb1zR9
WjBpJTJHFT3Dt84QTbN2JIWEryIbta3MmIWUcEc2w+Kf9f1eofrqR4+60t8RrdytdH+A66KXtZvk
zQe8yWBHH4/hPtmiQ4ZdfrBWVWcOEIBvbeyiR9XP7PvlkCmT1Lwf+wcy+TKvmgElKLLVPZnDpPb9
iQhptoAC1x2iA/qVQO8fOkOiS6C63cDiPY0WpT5Ohy0jEtKgNUvZTgt/gnhHiMB5fod5xU3s5l61
2uYu0+vivEgGZ4y5C2P50Ta6R0QMwaqeymY9axX90NBik5waYD6cGMd+2hIkYEEKanltW0kEKm0y
aXEIlD/pgiXHUToFwQfczKS37omQkKhc18+OfM/CFsBMqac7KyOUL2zG16Aob6ZMfzMNzgTtAM4m
7nGKEqa2ttXAJh6DRbrvyFe2/Vx4ZclSMKo4T+zxXGTELfWT9d7TaNXKLNnOc3wO2tTtYQnCE+mM
tUN2E6WLQnhiHjkPNBt/yKLZK8gi193kn5Qy/1IzsauqZ6IxfloooSzyd+lg7pPB/ukPxVeIOdWM
3hy7O0/QDlAHu/K5dsx+XfzoiRlXgnZLgs0+Mp0TtelZUcXe92nJ+u15HOHVh/jgLXIj8MwSELSk
r8zYPhl00ZuaQlyykb2ulGarzPWmVdptK+dnc2xWShHrLmMxWCeO42rzzPjTfDBIGVvZlvWTeCLX
Dtob2PgXbkjcbU+vTS/v7Uw+stIymIu+egpvMJfNC3bOTd2BsQ87/5hUw1ZviSFvycxh/KedSrc0
q+flRnqZPNlMoscJ90E8PBB2dWNnhHPkQrsUGt2SJdaKnOPF8MxKa8BVmeR9MdkHjuzvznTAvMBQ
RjQP44fOHpR4xC2bMo0YHoqNXZcX0N8vQ30fOOWWI/YRcLYZqxtFs72ZfnZliC8p7gi+p0nOE1ZG
wyiEfYczH0euNwk1BI8AYV8ku+V52VCvQISB0GeNV6bALcSlnhT6slq+GZRQ9+xRWit1KLOVZfjk
1i+Uf0nHqlKXL8hJOhmSncGVU0TkdYR+y1lC3UmQLKPd1EJ8rYt9YIx0HdWCOaNwtsxOVrMenTLR
tB/4EyKbvPo8cZ77UffoAr4RaPc61M3NSDapVv1o6v5JWXdN8mD5mk7vutxM5vhBPO1+tt+ZKr34
YejTbgbhET3kMMoaMRLsMjKon2/CutyKMdyVTfHTmNS7XtdPsqZgAR9rS0xkujUBH7EfJQyzBR3+
Sl7dSU7GLta6fdZfyPKF7l6eKegJd2F2OhjTutQsz8zTR7NPd+G5rFlcZ7/cKJkxuUqN1UHJ9+zI
UujjSkx9W6LvLWlUkwy48es7Rc9g63CkwJNZ1yoxZK1lVqtmdM4Z1PXas3AuLI3XI4AkZ41+3RyU
lfIAkoovpH5XdfpBkkgZcIogLuCEONgrNQwsVfDQZIB2yna8ZPb0aMOGs5oIRHy3iQmUNzvzdsjb
g5jLs1pN5xpn7TotlF1rV7eVVa1Ql+KhiVypmDe0Bl5601qgK6twMHOOHLhhTfSGGPWe8EVr0jLX
QjRIBvWDVLrXJumPnIQA3zRfKpGcQslPjozW8TwSphPeLK4SYGYrdObvk2WQvWDfmqL6SsbHWiNp
Qc3oGtCzm59atdnWA4XeDKHKtj/LoHKZY9450A2wc+wjK3adzDkUHUdar62o3TYxTB7SQvottqG7
erR3gSHcIE/stS8myGLx9ZSZp2LTpM0botcHaTOya13pZ7vY7D6KIPJUaVyyojlOQ/FTNczNpHRu
3TePtr4ljurs2Gh2CBMXDdutLNvbIrov0CuwYXzitX4zT7sn7PwdO7Vjj+94f58DTnBzIj2c4o91
Kj/JqYHDpNtPfSaeVK35dFrlZ9BOhxzhW+HT6HScGxhprhw+SFHaqjFc9OVgCcz4rYjLH61N8RaK
26w16LGGr6b/mDeARQy13ta92GPuOSHsJOOPEMhxQG0xm3ztpwyZvmEzq5q+9YGvnFWpL/lIfyox
lwq4cEtLgwtlP2Uk8DWKcztSTOSl+Tqgm+Octg7K/pYoL69M3zol/kGOtws66QLUzosd9WYSTDOY
V207hCEL5C4zuwsnDNQZiuYq5egRFHhQMLDLhDCkLNw2RrVTUaTGbCwMtA2641/iONzHAimmPp1I
RzyFcvTM7m5kDpYTEwG7worZEunKclrcWX3lheQ/uKPSHBXxbt3SaDyjwICap9U9qw8EhSl6jqoS
5lQKTyTpws9aDzZVL85R4oMEUoRrpqMJ15gTZtrv8KpLXFzJQ8XZlTAhcIIOqhxl/MzS+LkM63gb
2A6wImKY6ErcT3nN2S1RHmuWzZWflaep1g/A7zaFZj3PJUf1VGZbYmk2NYOAQpO3rUP6VnUPJBhx
VZm/NYTnWnHNpm2+mxGI6Gibhkl9GByaTka1iWT94ozFfWXUFY0vyHWZmICm1uWKCRGijGHYBcQ5
F8ChwEABERpBU9AiHMuh3ZK08a4V8l5L1vC/bvMoPWdttpeKutXa4Zz3yjkz4aVqmLoStkbY9szk
iRzNJyTIx8nqbzqCQybC0+Imf3Wm+THOtIsA54jz5VTOCrpJn8wmA7YVuQxsiQrTIyfezZZCr4IJ
QmyjJ+Su5WQiY9/VZbGlneMuo3Pduqmy9jU0GHLX7MHEg2kMd7WVv4YY/qL8GAtWXHZ/KiFV05Ds
apLcO+NVSzvKZHFsOEYwpOIi9A9xCLO8jx8J5K7FNuAc0Y/WidbjLZp5vvZF89xSntdRwxg/OFEA
U2kNxBCjy+3lvVmTMLk8Vq5ONyFdinwixraNlHtSVjOLrMOgIyzzeuBbQ7CjcOKvktbuYIovlR0t
ydbfDUa/vDFcshE93ZleEm2473l3HQuFlh9HvfdQO38FiUSNoDPyMueXuspPI4rzdAa8aPR3Ulp8
bgqKGomqB2Ps2hrHm+XvxeTtrZf9s6O371mTkpJjbjFUbBmPY3B80EtmgSR166zHC4jxMxXBd8R8
q1XTH76Ft2iuReICI3jwE7bCpOtGLhZDMCFIqbXYcNHyJCsgv54UHRW9wZRXsS4AMwHdtAc7jsEr
jdVMhVVc2vpCBqhJRN8qVVDZWV3u6iPCMdxEO42YYzrZ0LWB7prdMG/ykvZkDYSKXwQL24KGClgW
szv5GmAIJx9Mlw36JRbvjTmc2blSMAFusq3pPp33lpNfCgA0q6SfX+veAMYEx1sNAo9stLOqyLdW
L5LVCEwFruRn0kyI3L+CKl9O4M9pL4VrpLCiGIZuB8PhuwFbiu3EDIQiro61T1+hs3NtVbOrd63A
cYXUbzsxrLQWWVnR9KeCYxl/Cxv0BICcFfX2QZiIK5iXnug6U9UR/TRUcmfNdLcLcnyKmPrIsO3v
tM3pgbX6rnFm0mIUX72ZOX9KsstWZt5sUM45d61Au4H/H8nnjH20Ygu/ScoA74Pp68x4oUmM2rRn
B7BC9tw6FjvnFgwduSdjAWVwsIPQMxsQSdJHRBoGj+wIfs4LCbVq4nqPF+QhDlJjbdUhMZZ2GJ30
EM+gVonHWILU0EiyG4RxRyTruQE9smIS/Vw5WHqaIHiclfGOSLln37TQL7RJA06jU9ywrcQuLpNx
m6YEhaHfoG7O4dHEMaYSghylVtvrZGieuyR1XHWyXnRopJsox6THusXE8RUzN+UPW72IWm7l4/ny
RPVAPEeHJTBuXb3rUShm9SYL1HRdkzXEVIUMyqwEutTbZHNV0P46An9ps7e3K78kO9EJq33t98ZT
kX4wZPhRD7eCSWEnrKe6ZJoMpXCXW/wJM99TdUWBYUdWS7I1IlPeOHgg+foxwwkcNuOwixD4VYtC
Lhj2QRH/CEtkoFPW7U1QEtRvpdgnqWbiYyQQLa1sN1BUr/XJKCUvz+KvgYzGaeyB5qD/buKAXgUR
2EalQQ4aWuw5Rw4lIxE6eKleUENhazNR/eq9zI5mkVyw9X7FwBnL1Gk2juTl1bJlUZN3YT1+Z7bN
cvdCdho7gAL3pvGkxOKZJHGsHyYBp8uRXNeMRVpM3JhSRLFKCwI4ybdfjYGkuUFk5aq2NmHCwVbP
eJx8lqesC112qiEuySGt77CFPI5a8RxOCK/u6rk8WmV+BlDjJRA5cfgCVGn84W3S7E9URtLOdjJF
HFAo/kT1v5+L9AvziJsufFHN4RM0EYAkY/5cDlB+FHPad7o4lm31kyXupA7TuNZIIwTcDqw0aOoT
SApK8A/oxLogNaj8menQ5cADuTSWOSxIC0z85oH9dcYOKn0GvEbrsNTmlRM6JFHBvy2Zh6VGCFdc
MbyIIsHcpXbp5ZnlqqECatZYtfwJiHrfZY6+Hxk6CEXZDiNRkKJ/85nRE8q7mstkT5jyXgbaE2nd
9OMUbc+SbeJVim6HRUHJwHCnY2H2h/GTbRWjK3ABkpyupBgYFaUacLokf9OcHsD84A6q9jDE0ac6
ZOtgqi5BbPwksvsU+wm1Vj5+qKO5g//5bERsSizLozv0pA6sPk79oRQvRi/Cvc/K27SyWQu+ybSk
AdnQsNtwNJKzRF8W75rN7qJKYgK3xCYGuLmKdeWnFaiHJi4fTIi3NEFWYQ/jMHReJN1CElDHrzCs
7yO6foP9wAzFrVR/oy509mmuL8GYPupZd9Z8n8ojvC+69Gi2fnmDvHhPh7lnlwiskX517ukkPpaK
PEzFyChE1nua05+y9XeESB7YJblWlK9qZ4CNIPVT1ac/Aup70ixNgmqH7YgEkDRFHkzbj3L4SmXy
ZvrtKyL8c6uglA6z9BJAtpbx55R/BTENjZy6UaDeAdRytDLtpDjS0wGZGsYMMnvqbmsNq80E4JX8
0x/YCMYV0ljQHdESix7D1SU0r4kW1nX5wxjZajnqTB2TctDN43JwnoKhn0jHbY4OqpAt+N4vJaqB
4mlwY/VbUYT3UWsRfOw8LZqF2YQKnRURmoWBYgSMLGiTO1uBQYlj6DmoGCnGxKs+Bdl4jq3+f7N3
ZtttI9EV/SJkYa7CK2eKEjVYg1svWLIlYZ5nfH12wUnalr2s5D0PzQZhSSTmqnvP2QflXx0e3Bl/
SzcWb2leHY0xv+nzaYuImK4sImjRGg17uCE4gyhIqr0Nwi1d4DdSLx7KtR9Ly1tNvf2w7sPbD7+2
/MaPvxc1+2SyaD1lkqGo+4VUK2Onz+zCuurF2lceZU/5inN6BbSY57s89kEjKCuVqV6WpX9f/hfr
Rpon6cqnLCKGKDkudAeC45CFCo7Gvxb6JdlgeesJ0R7F/FDrXd+eFgN9uhjWJW7ejRNm4GH9MoVI
I6FqaIsNeszkvF0Wy0zgHFsW51YJyeS482XETXkhyi8vaKGzix9LoLAL1wc/nnrtXi+ro1ycisvX
/LG4cC2W9yXUDwp2BKiVNXmJFayYfx3si419WbcsLf/ww9W+vF9eAHTWFwjE0jXPCwgZtix0apas
LBHJj31LRxM1LB00HOi2yYNNhwe/gAhop+ImU4SCf1+WdZlWaUevI365B5I+vKYIt49uXSCWksml
DCjHCSv6NtO+OVvw0RgAoJqNhoC06UPiTUxFKb6lOrc42VCrMoe3BG42s1ReiOY+pk1RnUpjmjae
p22nmduk5eT+JhtrooETwz8GMr9G4jRhrZ8OOCu5uU79GS9/uRWOGElpFP+MTrkxAh6CzJaxZTtP
Op6vi55JQDw7xVlk5COaTT9BV/OSfeAetTR51zFVWqO0L7xumM5ynO9kDEPUtP0WFDec1an6VoOl
OPS5nzC3XsUN0NOmKrtza1ced1T3RJehWFGc3xa4FEWl9JGNwceYiE1Rj3L4s4wYJTqXjEkFjyqp
NWcUmRtCSDMqH6Z+1Ab91hqM5tw79RXysg4Lv3tErFYcGYevHpDbplc6oOcgb61zb1rWeWoDrn6L
5EzNvZ6t8l1kSbTlV7pz5hCekdtXdRS5e07sm6gd5VEYln+ZEGDvl9bG18Znw6OMIkvzrTHbDIA3
4/eZ5kuHclfw/1iOPtWCib1KqNSmD2vu1F7zMoxIRjG95ddaM+fXc/RedOhX+3ruN5LqYowuc9u6
HBWHfEaYqu28TZIsP4dCZGddu6e7NF6hsa03YZnSUqHcls+wl3sDOTLzc3GVUpG+okYKTDK/MwMC
OCixEQl/8KT+blEimGmxrdzKw65gzsGGSp7C7kO2oug4bxJAbTRSqfcbJdPNMJvOBoTfKfemS6wa
+Znek0Z3juGNoYt85QuJkNoNOCrdSDRuiU3bDLwUdKn5leedfqBMd88AZKurg0hHCaUJDZWMnhw/
BeEFoXblWttl3Y9/Xv7FyUS4GTvkgsRhRoe8tMAADdmT5cnXzp0vi0wRcuPiC9kzlNDqM6aai1jz
H6De4aF5cSvrTe/i+4mYyyQjxN6qTsNo3EdtkK1a23gsrATysVc+k9BL+WamKlvNd8Pcd6cstZB5
6pdOy0jRIGCsoAFz0KBLV+lFaUWXTc44LyZANFTQegsUqwgAZ+m9sy5E/2QXJuL6ttmkugmcyW+2
XhhC2fcZpwrNu6uCdFwXUUj2pcTUYRv9vcezShvl7RAF9JOG6aYyYLfO5gXT25U1FgzBWudx8Icr
OSX/DJrNMJWJp+42N0aGdMaoL9IDrW2GJaOHUb4CcRkjhnWs8joTVy1t1B6ChGfSS0miL2Xkb9KO
slUvqnZl5QmSfq/8PlQMwkSmP3clYU4i87ZDYQHiN06S8AYsPNa7w9wO05Kd7QCv36FXJa5jLKj0
Bc3aZexguDd+H4i150Q7zSzG05DMElh4/7VzrTt7vptDThs4+zedZqaXsYdmIx39tWlid+uLE9B/
iLzaWUclzY0QVutcFdi1tCe/pPNqhjm93aQ41M784vtKgd3Xd2TVbYf4ziHloqjvvRbrTCzyh6nO
NtpkXVaVkW07x70ljPZYtvF327gZSC+lSE7PopDtc47iAzfEtJuw4jIWeMvLwvtBGtXGUGzKjpaa
bponA/o8rpzDHPjkRTDPQwMSX89Y0IFsshvSaT865iUE00PSmABzzd2YGyDJCXQfirxEcA0U1WKS
Y0UGJ2UxI83QFSdsuCqCk2AUh4kTOXOaJdWWAgW5E1n1JgL7mxC+gy2L2iV5ZPs69r5MTTQeQsck
zjYn/6AKXvrQMJ86nFmW0wCAEcEx6kYLW4b2BG6rYnxWFihQ7Lp6TSuVmNBfFGX4bhCvCsKFVMk6
vfEYnPUoZ7spQCtGZDKRpNgFCibQGjTTtGbEEDbzhRpKNpZ+mgj2oEwRFVu3hiFOFJRiyDUvsWyp
1JeQ+X1cA4FHhzx4lY2bn0QOMlgw+VkhXS2uR8oJK3PCjezO1YHZbn5XN+UDiqlvvR2/xd0rnhln
15uTv3FnAtlL5igZOytzKOrlJnI9Zvz0A8YHWUYgcr1JUDtr292L7uTdrqK8jA173k6VB5W4Ha+N
cMRBB0R6U/noApPEci6dl1Cz5p3DjJLDfV0GhvOP7xhvVThfu1FmIomu5TYeAYvSoV/VIaysedC5
tltqhVjVjiNFj3AqAzqanUZCgW9vQqv0kAHZHd+HCNJs5uxyg+o2Zeq51UyyX3Of/kwtJsD+zXcT
zmmgpfO9NsdH7kghruz87BSIgIHnfAkdxszgCsY12p5+LbrqELY247c0fxu1ZFg1BA3h7rPgYyHM
jx0kOoVPFot9toMS5ZuXUhlrapveGdovJ5RbYdbP3aR7e0A8t5RlvQPZjdcRTSmyie9Q3uMColOx
BQd6R8/6QGVIngOhjIptqR9JvSHVeuoykBUMXKSjYT1Pi2zdYAOHNvpOWu5jNuQ9f9u9AFF+2flT
/Jh216HdvAZjf1+hPWCgVm/6AUNuTSZJF/s3VFnkrgoqqs8EVHC3sYk6QOnuB8a3WhsH4qrUbKFy
3woqwCsGpcN2NNvdqHuveosms+/gUSSJ/t2vNDZBlAc7t+UqatE4ZinlCZ8pdeRW+q7KjwlbhgPE
q3HtGGCbgzfy0JHXSaA7NMbMU8Rzd0deLnSbUJNXIeGXVxPEfWNAOa/Pvr0tsoh8aQdKatJa2kEX
TbcJJCapFmr4hcip1ZQcRNFcmQiTLuKgP1N9SfdOh05HH2p/W1XJt7TrtAu78UnNAeK96eGO5bvM
jeuNaPn2iRbFSA+C7GIonkYNMu2PNWo18AdmAeG9ZbGFud51ax9x2MmtKx5VQdmMu66unn68RXOy
xx40HCYfZwiTbJqLavA3BXQskvC0LOEJR2jgxNtpMYWlHhLOZXGuKThnaZBtrNx4zGeYlcv65UUQ
9b2L8+4r79qDPoRoNPT01ARII0K1FEmmLm1mHSfqqVyC+VGHB38qm6bYRLCpMQzNTO1b10WOLtxy
a3aTvSLnjpnYOD9P+CK5bVV4SmvE+rmItxygy5KtP9XqpdKIDAgd7WlZlYTSx/mQ5phyHTs5DsDR
jpWG67iB0S2DZoeauTktL/3g66TFOJh2vO5gug2JCjURm34eQ+pIsbillEE26WhSqsLak0+4CDji
6AE1ZFg5PxDH2bDBqFGe0r4rTmhLqhXhQ2QT+Nk3sj81Hl3JoYvkuatHmosZLiUbe+om0ZPmhNxR
33T4pADLcfo4Okq8COz2yQqwQJgi/s60lfMBFelpYHqyJku5Wse1XKUGwCjq27Sn7KkkIKYsT63e
oegozT2WdOKvZy+pTn2pVxuqCx6Vx646mYT87Is2uGxjRkddFtSn3GnMtdHAARFdQCNkWSnifMMp
RRE88nJm7qLeyrziiTGF5KbY1HaWD4youFUOACSrOPVqJwQjDQNYFldV4HXHOtIxD/LdY8pPp2Wp
jXi2dir5p5nqa6xi0W3dq7Tv+js+5Pno0fNNzajeF704wigbd3o1nEIbLndVMp7R5u66zfgCkT5+
NWnBbypZX0LFIVZC71312H6uXCpgTeUkKFIYzk2m+8KO3s1Dl17R1i43Uu4KdEKB5qCUklST3DEA
Dhk0K2fA7xjQh49qPdrZt/adPzDWm7xqH4Xus9U3j3GGEFrTG0KxkFz2c85Z21AwB6j4vmj8/9+P
+4kf1zCwrvzNDrEDQBy9/mqH+PE7/9ohMNRKl86ywSMG88F/2XGl+A/uYq6jcMIGZArxkx8X/rAO
tFi6Ju5GByvE/5gjTPs/HBPsBUnGrnBNbA3/J3cE1o5fvREEG9uWTWA7niBLV8bfn70RwTDq1FuL
7uAkabupsjq61uIiPjVldd1ixdpQ6Q33EbGrxMrrCOBNxsNFlWzi8gY9WgjFrztr9A0AMECmFxQa
mbgALSCMa+V1eXNsjf6qcSp5ADxU7b2wl5uf9vcf6Bbsi583wdFNWwIIsUyocOzgxf7xk72jqsgi
p2BHiYZDhfwq2iXoKVaajw8YqRWgvYo2gideSdlLP/lsQ9mVf/KW/PhwoqDBSMOl0d0PYA0E3b2B
Javd11WIIr7YVyl6JnrCZBLQM+Favy5dYBAJCi/fQsv6923/4+dz2LzFTePaH1OomX0nJTyLdp/J
5sayh4RRAWy/hnZ3JghTq5NjFWFuhW/B+Ii4zE8+/8P5s2y/xdbbnN4ArJWh5+fzh7oUDSCHne9Q
O+Jp0N8FNVZZa3IMACihpBrbYrCT0fe6lymqRx6nDKekTmWeToRV1tonu+TP3wgzjbq40F1BgPn5
G7Vj6PtW2dIiL3C8GTEukxyqyuUnG65MQ78eeMfkcoHeTcvQQnn668c0gbSavvIpP8zoOiZJQLGa
ezyWPiM/t6UAFeT+eW6KtTR749AN2nAjaobcqagYMVh2uE9H1z3FkS33f/9uH/xOHBPHxFqlm/j4
OSVttYd+uiCcijJTaLTdvqlehU/jw9XC78D0yYb27yNb16kFxOUnZ8Lvu90xTdMzHZvprsFd69cP
9cMkHqRVdHtshw7zCi9dl7pXbP++aX/a62R0IBgX+MicJZT9p03TZWPGRkLIeROMckOeRcnUkK57
ahnVJ+fRn/bizx/14QC7tg7E2UGRIKeIIKEUjGIXv5bE3zCgt2lyQeiIwunq7xtofeAjLAcPJrzr
WGAaOIE/3JCnMHHlMHBBm0LvVqHW5gfcUrhcRLbDe2mveu86pPt4VZbDfStsRshVf5Aug5JSE8kG
ByV5MLG21wbXPCSp8Pne5g6BgdzIrh+olySXlcPQr++8fquyM+uACDDNN6/8aezXeR28N7hSDlNy
U2PEWQdYyhAYmdElQ72gvTU67dmunOjwyZarHfrhirJ0TIOGi+3P/O20xV/nmkXLhZuabbIzxujW
anMLTitbpYX9bat4K0OvbUXv3ROqQtHQnm6Y3QlCzZweYTAGITzjSqC+6oSxwlk0IMePm00QUW/s
OVnMvtdXTQ3ZgDnwWQrmHdhoq0pHUGpal8Ce4qux+R5lGHIDOegH/+tE/CLW1O5SM+Onv2+yYfz+
7HIsnWeXulk5/PfhUo09Gl20jdo9eWMUibr5NFTx21gwkW6GhzkuKEDRB11DOB0POWpGuqnvk9ec
dbxUJeFil0Hxmif8X9f/MelXburS+IfIHoOY1iKiDmbs3M6BndC6ZC+l4t7r/IOnf4s1GT5kCCtW
g+A5qVUoQ0zuZm2fTXTlKPmTbXnKvAZzpMa/2XGGFlveElT10HaXRhLDOSJlQFoCmS+Vt5wsNAbX
c4B1JxTmKhrIHOj626AcHmR/SkYkPkXWRUqNSlfvgbTJL3XsOAfPRZrq5t227ZktFbiGkxwBpa2J
3SwoeBfmwHPURu+1rqVBalVLHJcMHqw4uulEfw1yAtAfMyKch98nFL+YbOigGUGVse9WqaApIG8E
VeZMO/Rld2/rcDMGrb0OBqawDbXEsXyoIrqJJKpYK6KDLmwsN9TUSeadnNpcpb12ZxRkthXe97B2
vheivnHse6TTziqrnGfTcO/t2f4qspB2tzceM+gsFKdpwrYY1lZ13z24gewJOYUjAAmfIF9DCRDq
9pqw1U/Oqt9vXNJxGLVyK7Y9V4gPd5CRaB309FxHHdBzJnkUX0kYM7DJ+SPskSDU15Rs8k/u/3/8
VIenrkOdQT0Ifr3/ezVnhzcnPHb1x8Yabrsife9q9zzO2gP6pKfEc79+cvX8PvaSEGvoBXo0cl1c
xb9+ZBN4fa6h/6Oa0LeojdHkjfGXGmnctn5xhEq+0k96S1GodOabv3/47xeuREethueepzB0Hy5c
XJx9PPQFmyuKr2Vt7uLJ1I72nKBhbM0LwAFCe9UGkX2ymw3rt7skH2y7mKikRTXl49HNCAvBqc9+
tjtxJnir31oZ/t40mMZjkkcvGXOGtdO3wKLC+dxw86TAjj6hf0QOa3z2bX5/6vNtMItJ2EGGYNzx
6yFIIm023NJrEPoxCsIUs9KDMtl6AaBQtMpcmUNjnBuh0wCzi2uAbaR7ynibhcM9QoAc76G++fuR
Mf90aBgPYxw3HMugr//rd6oqFJMAWJu9aZlU91NtWyoKJsjtxzKY3vtmoMBVES0NqyDguZc+4eW9
mygzXzap8U8yGsHq0NjtBVRZCmqdQQHIRS7Bcd20enBvxOZVG+nizFCk31MN9Fs/u6og1Ye2j7A1
4U//fZOWYc2vj0Y8BoKgGk9aHnO1D2ORAKUKMURWsycpFAfapg06bHQ+vQjAr9RfQK33McDe3rKz
VZyOyWEmWHaVOurCJzBw0+juizkzdMHP16xReQ0ljTfXa7ztnKGMG9J0R7Va3yQBHvHOlvc6WWIq
b3Beco+Qblx6o2gPTsEGBzbyfx6rI9rvgH1EMyn7ZPRlQ736MBpgkz2D8pCgvs4M+tej6Bu1h1Nu
aKi8Nus2DA/oqbDWalhOKuOybyuSxEP7GA44Pboc1W4RvseRhgaAAX/f2dqB4Tn4Mvq8GyaAkCgs
hLRzP2GDj4uv2YgvMVaT2TZ0d236TZPDQx2m8iIlKmaLtpHxj2ttEKNZK3MJ5DVLmmh9ckFyTrAt
/WZGMDS9zE2moiBsiFL4RTam3nzBC/X69xNgGfX9dgL8tDc+XGdDmw52gEMU+ziK3ymd6rWJxRUe
MCW/MpHZlvtCicE/WbmGih42KaQJ4TwQfXv99+/i/OlOzwCchzR3IUN8vPXJqbeHyemavZeJfj/Y
cjrZZoL5HIFpZdCodZCLlFGnEMQBN4TUuM7GIrkWXnnEs0Vas1Ff+gWySKf0Wqaq00l4GXSsWZtp
zjLGifNqDVnqG1GlhLpXxUtrdP3RC6CBEKkpUSvZ9/zZ+1p2Md5tP12HPd0joinybSaj9zSnbO8L
87oFwLNzMsKHSwdriIfq3pr9cZ+ovqGlH0OTW5S0JDZwHUPr6FFljPQny/Zf6Ek9uF3Ms730tmj+
nzooB1YVRpdRBa2vpplkkO/6yb79/aR3dR1KBWNg2pWq8vTLzA2Ho8LMYDu1kxeo7QU1RpihxcyY
/u+f9IebpMs80Qb4BjBD6Oog/zSRatLEzevCaPZlkL/HZbXOaFJw67yR5DCsQvKj84w0Z9oW93//
4D8MeamFmZKGmw3TUP84ca78oCvpJXJ7zp0tDsdm1ckRnWVLA8oSAKqkvxEmqn6XaOGVE+gR3Xlm
8j7j+nWSKkuDfLWdLtrPiI/XE9r9bRHtfHLJP7nt/uFEJwHMdIVlMbhgYvvrPmoDIiz9GNdKHgaK
kHQqmvil19Mbmh/rLIreG1F8VsxaBi0frnQqfuSLGSalOZh7v36o12vNGEVcXUbfnXVCY7n3b4SI
NrMrLgPpt2t6A7iSPOtAleHO9OXRbPJ+M3iJT0PXvhmtGrt42Pa7Gr3Iao6m+8gYTq322RDo9/ka
B9Lh0Sk4Lrb+cfgVAehwwp570iAL7L/0/LgPinDl6kjAnfC/KtC/EHh/htj+8YxlioQNg3Iblb5f
d4zrxUmQdWMDL+xqaM0r2+ZTzdw9c3O2iBVCv+zNhFtrn52wv8/IJeBcBtO2OiAAbX794LiBA4L3
ttnTP30aJvvWEMwOoUIkKGjra6YrkEKYfyYjZmc3AL0eOw02eXSogx/g3CQwCjFNv9NlcjHPcOI+
uaJ+L4rwBQWTR52LWeIj/fULDlPnzGGTcEVp9gt3FQhyNiErSYkH0HHewojRcW/LnYpoRnj/pQTw
6eMW24oa/i93sXdrYhf+/VvZfzpejJA5Usxupf3xRG6D3jetHP/S1AXxTkcEc4R4hWRsjnEeMXhF
lOCtY2isu6DXgw0DR3RTFBHpSWY3E+Ya04m+WOP4hll8+NIZwW3oN805yE8erfJTJcPzzJ3msvKq
Dr+Xk+8jBprnnOcCUfNXrUS7EqEPvppLHhN5zxAu0nGhh67XPzXVVY5xGQYzFZ5j07Yv2IW+zl1a
HDUrFo9mFbzOVbRNeiPcD3k4XqUGjzULdTR6nA2xxsEnd2TjDyMeZKQwunRSBaX8WEqOYjQ3Fd5x
Ep9TcYjpvx0izScNzLeStSxcdMh1fdH32UBEFFVGy6LdFUKB/fuB+8NxY0bjQNVWPYHf7s9lXs5t
Ke1qT5j5dW1nPapiXUcMkxeoJowXFCTGmUjWy9g2m09Omj98tvRc1+WBJJhPGB+ucbrb0eTkbrXv
A2cNPSbeEk7Yb4e8g5PUOfdR2N26Wv0eYzT6+1b/oZAOjRTXhs0kRlDL/3CVmzMwvqJjs5HQIXRR
mTqy+BaXQXCZBZW5jTS4BAEoorgPdkidwk+u4j/cZTydkp/tGmCqHO/DpjNSylsvdKp92s3ZGpqL
5a8BADVYLjK8+Pqn+5qp0B/mkowpsUsL4ict7uO/3jhkYhddgK99DxTK+1bQ410PZevejBRtdhFW
oDTvUUOPlYeGTuocAv/VEmF4EsQH7oPR925i7YUGdbjtsinA546aOhks1FVme9lgQcEU1GnrVoQR
XE1Le5A+zJWpdlaMk5NLLRnFY0OJCRp6+cUM06dmQnAtmjp+QUi2Iww4vW1SWOo0kR2egDrT3nyM
HvK2HLZRmQWHzBytp8S2v/Vu6GwHc6RXzJzoKjDUH7IN/yXB9g9GQXHP7qjmaPe2zzBSDM5jRK7e
kfKXf+VHKfTswtZuHL2vb2cT12k3WLc0NqqH9t0qZLeKxt59ktYj7vv4raeuXw9YKrroXjCDuC0G
R7tCSNHT78+Zc8vQh/8gwDMEwXQKu+hmBrP62OSGMmpY3lcgFKAvBanirQnjJ/fSR0Yy9KnjYD6P
pg5ktDMu2tZ7ZhKUXJXGGF/KOdVXPCHzx3GK73Wsa8i+4Dd6Rjv9EzJuy6Z2fLELBygJQ3K0AKhP
Ej0d4HV0xZc4Et9NJDPf9cS4zWX6T5tF2i4nEfpqEl10hYTytZyaAVP8kCL5y4puS4zyzHyPZAew
5MzA2nSuN1FST6vYyIhjg6iyFikZdHNRMqrv0qdWi7u9od4tq0SIAA+NCnoNXURnnuzRuS2K9mKi
TLKsMmTpXLSYcdM8Gi5j9VLodv9jaVnnw3dsepWvNspdrORSlB7dy2Xp35chC/ptOVCTkw4onwkA
K3DJIrryhym6CuyRWicGjC3aueIUjrqGWEkjkr0S9fPoFsxeZh+4eDB0F8vSnGXpNkXki8gvmK+1
op6vO7RmgI2ulzV0/qbrKI3tg5yxhdXuZZv7zs2/L/jU1hFjFSTMyPadBjtVTvn90Ew5hgiztB/G
BLp6Cx1kaBE2toNvA+dgSnUBN+dx4gjs0N4G8L4d/wuKcOBNufGkhUVxahAQEkLdrvSy1O7a0tDu
xqK67VOws0WcazcGOvTZi9q9P2rWxoGJdY+1nOiVpgnWy9uMIf7VhGysa3Bt9RpguFEkww3DhBo8
CWLOOOpummQjdNLagBXdVimcA/St6bEvK39tVC5yG92Nb7EJx7cUmPrtOAHAnCeX8rvbhydLj/oT
ESXA6izhPabEbe+BswigAKb/6MYE2+R2mzG2kvvGHefHycY/g0BpvsohrTwCZSdfyvBuM72uH7Pn
VK20mzAFZJFzMZRiXzF9eQjIX/nitkgIhVE9VFNdwbUDWVrOFhyoQsGhmRJfu01kXS9LDF0H5hor
QabNzhhaxkjxZNWXoprFTlTJs5WSpiNk615kYepyfkP2x/p1BsoerGmv1XvHIP+dbXlQNUrl7xWr
0Al6BEiW8UXPcqwG/Q1AXER6M5vt9b730Ie5u9FHCfQp4YMJaklhgA3llTaZ8BzKBnXzCTk1giMq
9bdt35OZPdpf+244GXOek5htWuei4TwpTGw1Wp0BVBvwUrll+Bq62bQy7QA6c6FXuyJwsm3foKqN
8zYjGL27nWA//JPFMgfoXo5HDY/1V2d8dBwYqFZkb60S5EaXY1Pxs0r+04UXlTm5z/R/x91Yz+2h
0YLkqwMtolHrXYtRbloSfNmP3FYtWTQPrq1NkHbM6dApO1Y9x4/5FD1zI0mfc9DCaZlA6CjqG2kA
0QqhggVR9jh2Q3dryQjuwWNpV8a9rL3iWmbjQ9DV/gPhhck5brXvy7vUjqKrvEFPmAER2wy5xtGg
9nrLQwYxtOt/8dTL1NowM8LZPqW0QMFMmfXByrt2M1NcOpSmMT14Ph7SKCot+m3F9IDOKtlCLvo2
Drh0qyJuvnRjaFx5dnRXN33zpVUvxkj9YMRotw4UP6xAp/alzr3hYkAOuqrU27hrIfLkJY5//dnL
amw/WFQOg+t9HRE8M19zuRbNhHPEFgcD1+y35o0DPRx6beh4+Ej7xncF83EHf23jnGnLZascqNVe
Vi1tiqGuttzw3EtHw+bmoGXajKi3r5H9TdfLEhJjuOgYSpxZi3cTicAQFJrkZiSJ99pNHz3YfbCc
HY/SWADwrreMU4nwCYiAmIFFuIpHwbPXq7z5gBlEnCzqa0kZnsUkilNgJOXJLgkEaZoYIhJSeuCT
+Y4WbXNrRiCeLUJVT5Upy1Pm2pylYg6vl4ddgSd2E8YDE31fn8/LC77QR+wK+l5vSA+1PcAcAdmb
tu+/zFF7ckP4l3H1Vmj9dxfWoIA5OCj4oAeFsFM4QmbU3qYQyLZtqO8GUtGNkxsI5eAYmvAMa6YR
KwfCoQbp0IJ4GEE+TBIfQDcsxGCO3jTYiDWMREfBEnNFTYSeyAOu2RZCHmYFVuwhLDZh89SircQe
/xr3lzbPcSYw6xEuYx+5d7oCNVL+umUou8lHJClCwRynHtxmxRhSg/Mo4T2aU3szw3+kHHKdKiBk
CBmy8G2UJNCFRPIkIUeC0vpuQpK0oZ2N5gWQRm5r2jvU4DN06NcZZ+wqh0SpBUqdLSQUTyiVo8JV
0gqFN6UQlkLBLDWolkyG4gujmB+7yb2p3H7eGGl5TBQ6DSJmD0wMTGOkQJmjQmbG+NwsGJoNwMGp
N/cJbE0HxmYgpjdmnLclwUqbSdS4KhWQkymexW5jyOqwWaXCdurJqW/BeLrlQ6Kwnq7ie9oIzrsG
I4ah4J+WwoD68EAbuKDSwP8RRRAo57S9zT3/zsVUtNHGydg3GHjWpNqpIqNYA5nn8pTXaQyEdFY4
0hwuaav4pJbb05vUrqNxfIkgmDoKZaorqGlsGc95qZ8plfRrKfe5bm7EzNzTa+ZXSHMguXsTG5pi
WbY0VSqFT60RdoIMqZDOkg6HIgQ/QGnd6JDzcDcrsa9ynppfTZAEkwK09grVmmRAW02Fb63C6jwo
oKuu0K60qgBqKNxrUJhnR2MekdclvvrehN0MHRYa9pvW9iXGAOtdywHISqewgNF5mFrmW11BZjsD
pKUPiwwfWLFOciyghJdHgLKVtTmsMFZEWredwIKSzH0lQmxJo8LazvBtq6G4NI3ogSw/ZVN3LqgE
vueUkgNya5ouewMI8G4pFeGg9IQdI4uV6OtdorSGNqJDt7eeK6NEYIAa0bkDuaHRjA68nnsdikVE
0PUqwqAmlZoxVLpG3N4nD52j0jvqSvnYKwkkUkhUHGByFnWki06yQjBpkW2yMWLCV6upvbSUqjJG
XukYmHVhYF7XSnkJWhbgHWLMTqkyS+SZmdJp+gg2LaXcbKrue84DMC6n6LZF3NkrlWen9J650oAm
SgO6LDXIQmulDyXs+opyjr0flHa0VCrSSOlJqTM6Sl+aKqUpnreTp7SnlY4K1VN61GJRpiJR7ZWA
VS6yVVMpWAulZV1WdkrfWiJ0tZTild5NdTKUCnZY9LBKGYstDJFsNqCX7RDOCvWBldLSCqWqJRnB
4SqVeONQ3I6L9lZtRaj0uBbCXFoDEWZItLouVQM88Oh3e6XkZT/r2IBQ9zpK51spxW+vtL89IuAC
MbCpVMGYvb71SicMJalaZUo73KmdkCg9MTk1Dl0UNMahUhsXyI5Dmu2Z0iFnSpE8Km2yplTKUumV
LaVclkiYJ6VlHpSq2VIi5+WFvuBOKO1zjQh6VGroehFGV0ojnSq1dKVU1Hjbn2qlpG4WTbV6YQp+
GSm99YzwOlIK7FlpsfH9PUulzraUTptCVLntlHa7WGTcsdrLldJ2G0rlzdfLjzPCb6EU4DFS8Ehp
wlulDk/UkoFgfFbK8QQJuVRact75F8tLoZTmtpKcK+25rlToy/p4kaYviwNydcp04lApLfuktOzL
koe8XUPmPiu9e2OjfI+QwItFG98jiw+VPv7HW02p5jmlurWtlPRWyCwPZX2qNPbLy6R092PxhE8l
+7FaKm1+rlT6w6wE+63S7mPgQwCo9Pw1wn5cpP6WZoYkJQ/Vf4L831I+gBBDQBXtYYRKemg4BULl
GTAEp0+qfAQGR3xVKm+BoVwGpvIbzBgPCL6SV6nyIqTKlQAoqNyBNjG5yPEsFMq9EIRvs3IzUORT
EQrK4ZAfY+V4cJT3obPkxaR583pIpFzZ9B6wqnIDwzIxKO8E0c0wGrFTTMpWIcMRhDDe+qHN17Vn
hATPqoxeuSTzLotzZEN44iLOL9xlLXlJGIN6FeC7rO3ULziVEW8tn1IFJL3trOvhYVkPVc7golC/
rbudJCBhWb28LH9+WcJwa69jD47P8vbH5/x4XX610Ix8nQHJXP9YufxUuXzdZfHH+1oQiaXSz//9
buPy5Zd//vFNnCl9csxZ/PhK//5giM1wO472U2H2pHkvn5pozqFxRh7TQdkC2B+JjFBLqVr69+2y
tKz78HNIOSC4dvnDsn55GYLaVNrZ//5TImicXTX+J2Xn1Rs5km3rv3Iw75xLMmiBM+chmd4qJZXK
vBCqKoneBYP219+P6sY93TWD6TtAI9EqmTQkg7H3Xutb8e3jn+DuzBtZVN9bVVIqg1ZfFT4p0R9f
/u/DnFJIg4ThaH/8L2t6R6QqeZleLo4QH+Q+bloCMYcmXMuqOfe6hvMVTeS6nu12m6m02I2FEa7r
0fVW+jILHNPJChDHvY+pQWIKJqklK/QHNyI89yzOu0zGB5IHZlgvnXiAYgP3GcbCxfGoxIHqECpD
c0a2RJxZNSlYAwIrM4M3oI/6bo4LxqfeTP+eMAOmvYn+3aN0ucW0Oqiznwr3Kzu2eC1ZyFdNMS80
YUG4tcXa42T5WwumRNrmHcEKss8xyddhHH6GL4caGdwwbnr3m+8+2Ia+rcbmewg7d6GNdxvXBGWh
QvUpTynpOty0ae8kO1gCh1jOzk737adSIS6CfQm31nzA7rtN/B6IGGEwq4HmiTDUOZe5CuBATIGP
2k84ENszqFFiYAicVD7MHHIpepf0oyJvvidPQ9/cEwsySC0E+6foQVTjg5lW78qyN0WBzYr751vf
G+EuVhQenlDrvrWO6dxQVaRMEUYUFhR2NIvosdARk+yQFEWp1m+MqvLOhai/jt2t00vgRGAWZUQg
Is1I/8Htq+99mcabzGtAwXXPmmrgX0AlDIDInKI0JhoN+J6EEuUtssTOWpsylpui6XZuVfqnSKJN
SNgbGeVAiI355pShsY/7TzHyrUesa6RuJOFZQ59ygrAz9RVqJKGffV/Vm8xPyd7pqmStN0W5JtHZ
4PZ8TeuflRVBQqYE3hp2FAFSq/JgTghc6/WeVN9Iwk/JdCiSUYVVZTFcyIy2lpFB8ZfRvg3nNzSO
2dW1iDG2pHcqekJaJrsf7gLhWVLUnzVs0ifX6kZmHR27HeIPL3lS7+3e0g9TlhCzWLxovISTTeuD
1I6eMWDojZvZAu5RuWm4b02gcRZ1JDOcCmeX2d8gQuvYQVelxli+7lSEQ8fF2cZ4E0F6w0SxcCkI
K2p3WmDFRtId4BvJMwXNhKUk6Vcpc9lT2N/RMQH18dkbIDXAxeV86k0yIzPMwRq5y2R0pF2hAX5B
fJGMpXUonLI+kzzDnaio2QfjBhQLaWamk4gqKv5KnBB3+Fkka5FKeVb0h1oPZZZVwDavse9uvMH7
Mhp1fvS+Z1Unb024S3HYBrMNsSmiw9COWrLP9OqqG6g/ehvMUBuD40+nvtg6duvv0L766zizvg25
3get5cQ4W9nvE/pI1DvbXyP5LEbEpUnZ2eu0onCKKzapMgLNTe7yVtPylu5HUq9dYotoY5XTrqq7
B9vMJVxZejL0uQ5dB8BQbwfOmtzbTCCLutwzr7nJWDjTYXFFZKkFYcXCnOuviwas1kB0anw61HV0
9PP5vWSUrFXJV62q37thtI6dQSIQO3lnVzjItchZ2UY2JGl0h0QmjoBvSeL7ARAaR6/dbNhyg3FI
fPcSD9CVyOQFnl4i57QlM2n6fmd0Tt66RrDNrdMKMd2O015W1bxLVZKtQ3P4mSTVdGcFRAjTd3hK
m7E7JhnGcgDsWSDnAtIC1RwZH8apoHaPnKY6GT0bMKGbL5ZWhNsCXwv0uw6Q5Kz5+6kPT02XDuvI
T+MnNYqfoX2p6mubMkHSelssneD0Ya4M/xJDICrgO6wNWXBpL1cRUMLh0IzGzY0kRZzfF8wo3Z0j
JmSZup9dmuWBTLHYojUHOuKoXN/aaY08t36dXX57MFkblfDfwybGfMgQYqP7A6M/csD4Y24Tn6sS
mYqdpIHLONBlBEhzEBOwPWTdqUU4f6KgHNemx/yiiEJZoaCDg1SwUi27SXNny+gAVwU3bFKgR9BK
cpqiYVO67h7iqLaVSXNQIXSEsXy1jNQIaoH9ciBWYP3S9qWzJV2IsTC+8y724i2ucSCtJqu1NqU0
hvxhb+nd61TO8cENe/5WEWihD8nPN8wN/7rBaFxv6s6MAq8FYqW7Cmvjwgwu42QLsbj9MRT9D1Mf
yeVgs1PqxMtLnODsE6e3ysT+6AhQr5NDL9SDgKHVZ1TOu54d7IOBST+llsGHzhlpdgJ1jZy/JGYE
VygpP88qvcRgzU/RUKQ7ZjkapxtGj6Kr9hFdry3KKzk9tyGrbB4rm3TM6CvNRjtgc4t2x8TIPc4m
0xwfw1+286W5K5W5pONxZfr8TcHyeGv4+Kb4xjZ12NbkjK1wQ6VBkS2BpeknWt6Yj/xtV4qbP3s+
ylo3p6We5IFbD9chqqDmILLYDMXiOfRycNFkQbhaNz7E7UmBSCYI0Ltl7ACjXJN3KeofSQZBzrf6
7DJm7ZcM8uGO2It4W3X91qZrtmGfHBHPijAOIjQO4cy4xBZVCJDRYKiG7OQyTN/kLNpgEK15O8ie
2CMc1hOd+sBG/XxryQVoRf9ozBH6uRRQQr1YYvo6MTbTVywdxWPPAImE1NIKcKqXQUXLa1sB+uo9
tYWf282HPsp+DkZUB6RAWtCBMgY8ufie5765s0hUWAt6XdBW5nCjXPASDNQO9GWmg93J7NRKl4i2
OoQ6OxNf6o3fNdsXp0al/plw8mibo6lEjWUybBt9fJbo/q60AvRzljeBQcjIQ2NRw4aTCaK/Gj2S
CKv04a4nI25sxqv7yE7JIZgN2GO2M5p7nFvyQYSPvRTFU02aSA655wGNQvmENj7bemS9rY3uq+zC
+pmkmu4yxslXLrfmWXkd23ob6rMfvpt9WnxJiIE46bU2BvryJco4EmQcMzuKvhoPcU6PoXGj7TAO
xruW5ARfqI30x3Xf2O6XYiLFBxEgXRI4EAJa1Y1AQ4m9QVET0EqywzTdm2YzrF1jmG+gXaKVnVrF
ISc9NZj4Qztfy7dTE3+zx/6Qp15/r504ujIzvaoRYHGSd3taUAZytPydUMk+EJ2MtlZBiqG6EchV
nhvQAmneXqCNMv7LkVbGpX9Mi84K7E4QiJiMB91oO64uHfuG1oHgZZhF3Fm0KxD1MNti2zk1Oib0
fmBIQvFSRmECWd1haWebYnPiHnXzB4iJjT31hLTlkQFOMqTADdU3U1RXB6b81TZoF4bALg52Ox+G
tNyOCWalbJq3RFU4D31q76yJkGeGtvteDY+2ZavrlEpSukyj39bVZMLw4+4KQPCAdi/eCV33z3nD
HnYov8glSMGkeYmq0t8XtfndVbo4+KkAjkkbQYxi4wyd3OlT1x9z5k0rWN0U8Z51LsboDWsdDVEX
f31GGNEmL4cFi+McFMn0gHlUh8Tf6QIAFdxwwymnnzBa+4W8SjDmijlKeutZdY3EsO9JYtvQoQrs
43VqkQ5ER0RjBIbQZNo4iSUCfWi7/Szz8ICUBwJCbq5zL0dWxUoxSGcraFWt7UqvDzKzAXmG00vc
GPZJ4FhYFSZS5ngs/G3pAYke26R+MvJi0zq0lCvULbvaKaBkhn4CjqJg3aI9vjKbdlqDcxsNvT2w
Io3IHpyexkcfP3qQxXVk1a3tvxlW2B/6hTvfCnulpoRN35DWRMF53F7ghG4jj9so8HZtY1qETGba
tC26BjoB5fJppvpF7hoyJLCTbyYt1oPl+d+iIewv0t4YcRo/RCNmEbAs7JMcvWBz4dJRqanuqGhB
LyDWhiJbnofpiHCawi/9iMayJWzFZIcIE8U5uQNhJnF/tu60HUo/Ww8ZeMHGvcrGIR5KHz/pbRCm
EiDIyFTGlfd0asKtJsYfE3vFc1lReNJcO3tpCHwIOQ4xUkQJSOtzWJFrCp1L++YMhLSUzmcj/VFP
cB59e5zOltcTHlHOzOGikJt6Fl/iEgeMYZWfYFa0l1BlxmM/PNcZ9MQQWcIlTr0MlhUrCa38XYbU
5V7EHe2hPHEufX61PWq5yEM1TRRhy862VfeQHcz7lEv3qiUTHWwb8aojUI16GucvEELavyFAHvID
zvby0FqR2kp3dldsG/2rr4OByc5EoO6JPoF8O8/PsCvSMyOK6VFac6DNGrVGlzJ+sq0vTTt7948H
2nb7NDPf6kowvNNzFxGqmwTs3TEDRdPzHKbjhftB/2j1+hF6x7eBNjFd654JTYwqDfZPe5k7yE7l
qMF08HU+VlECkM6IG3S7gdZwx4x9BiZa5WifvXoglcKZiL6SAM7NeU1mg492cWOVYtq4jl7CICIL
U8TtRmXefCppFG8SUxekEtDz1LWecY7NuLmx450B7+GeoRsh9oFg89E74x0dj36EeDuph7ekGQCC
j/MSVFWOR5uClTQmOBRxg622iIx1FwN5NjzaisYpy6P6qbQX2GwgMC2dpxz/hyjjrbTrkNx2m/07
EIpAaWF0TrzyIYtFso8ZMNABnQJH1F8YvrOKWGWyHWEnrJ1ETTdRTSpgPkImVR52m7JLZRBPDIMM
+ztaVO1gx7W3G43kiN5Anj4eNDn4QT3ywUBqKu7FBIwG4c1zzxV/TPu2w0Wg98cp8b6WYfQG2d97
IKcVqWRZH5BxVaRKiYEtY1lv5qwo1tMgunUlTSbHjRMdChWNgSyaaOfOUFfsGs5k6NC5myYY11q8
zPiJtYBSo1Iya9TA7rBJvC9zO19gsCB7F4M8jW5SMxQpv2CMVZwSfrKJNeP7ZOnsf6d8OCpq4l1q
eKS2OcUdHpm8Emw23sKwOhFjZa6nAnp6ySq0K4eMsAkHhiQRyZ+nViOHR+XkjWkI+EKPECg3Jdij
piNxs6NX33xv3F589qsBXZ+Tf600/KGjNaZf6avXQcgpNljOgcIa3F6F4W+ISX1SQshtXAzPhZEC
CWVLYRfJrnOUAxI09A9YYOgO7DLVJ3s89s9lHNfgy02xxBew91CeQz656g5kyiFd8fXm2p30wn3z
OhPxZhMSpWlPz5ZTWIdOdVCWW8QKJiLkoiw5okpRd3joBDqkdkhtFCEPmgMkOpp/OhYq3IrhONUj
aRYm2Z67SlOgbXuE75hBVFTV24/QqLlxkaxTFWUqQ5SD/I++1mxy9MmuEBLCcpYYr024aQ2Tnb7G
2E/V/i6vTVjkfrWvralCaEDgTY3OdJeHM1C7mtCrGtF7Vq9BBDP9rHcwYq33gVg7m+heOv12mIgH
zTCARTbavtLzTZbTuDJH+j9O2F1koX0dixEiPb2QoiPKt5wn8FezZRwqbbrNvetfai2TZ6NS3ho1
VcFAkyFqQwhwKcxkw/1+uXTLIBvh+IrxS1oBciVRtFEF6z35f9JpGm71bkSYd0owKdspgvs21VCO
eyVwyDuhieSSlgx7CfR19RCoimluUaUQZ9L4S9NpdGrp8VOkouepQaGjArrmcp6OtZ7BhZ3cU2Rv
DaNFO6615dotaX6Ztq/2mp9A8a3IgAhBoDANydWxstVP+uH6zhNNu8IoPWwGhmx5Vr0yJnN2UwRj
D24nV34GD9eMxSpx9BNkvnI1ii58bGguTSPz2g73wkkj0IMyTz02GfjlLouQQ3Sa9aRI5TKtnMwd
5n2qmIx1E9f2vlvqeo3GWq8SsZ+w9wZagmvBphWO5zaljd6wcyzcz7HmLxzOutw1ejyum3qGLRqO
oHwpwjlYI74GSW2iN+LWl8YR+x2UXqCQ7GURiUuTNACMUFYQx604Q5SfD8VQPPiuqs5lCVJctlJe
XZc9p6PGM4vwvBrDzL/lCX2QhN5akoJzHFv1zA5KcrIKxDJxexCema4tvPwMP6NNpKS/m/UCOcW4
8prKXWug8a6dOz8bTMqWjpR7NMy8WFsdSV+mxwc31BPlv6OFtDyN5yab1ZEV7mhNTobpZnjtBtMI
0rTSglbQ3os3Vghx2mzYvkWV8T3OVc6Uo/zZUrTvxroMA616A6YSn5HYeVvXTn8O9tLqIhd8n2K5
t72hWpu4CLeWF343zfIWph99WxrZk8mcrI0x/3ac1b6mOwejjO1g9BdWU5W3QaRqonvtlI0s1sKA
IGSLdbZ4Y85LkUWI3jacU+7bcFt3npbSWKjHi1Df6GEEKRuRz+5wIIfAPWaGMgKDuJBAeg1TURK2
yLTSj/4sXqVL5Euix0R81w5MvMrYmEnfHZoy7SjQWUrYR97L8N1wZXXXLZCGKbSZTVmn6Q5YMaEd
PtGDFuuGT7VR+9hGIrHcWAsfhvXwVREzdiKS4g5lM4hkU59znAVB6lRMCGfqYa9FhjXYS2op+4Ek
pxlEKNqP0KBFY2WKo0xmduWCRHfsMV9lvS+ImtG+5xiJdTytW1qO3A/6yTuNgrcHeNvBP0J2XRFa
pAAwcrz5U7wHNFosBltywppQ7FyGLRnwxKjwCEqajOrgaU6+g/yJad36qk+ad2pGRaRRMiQH17pW
NFmExoqjaffIsGFKEDERaGbLhZzLz8INCUBD97CrZ52QFcZPo+Uw0BcNaKK4Zt23lA/FhwdSwH/W
9Nbo/SXwh0k7Jtm0fAi92iJjRnxnT6n/yKV1t0M9vsZT420N+OpuP6TcX3tjQ0uo3wIO4nruLA5w
G+bUms6efkvyOfWr6zx04yqnCZbWy3hMRc8KOSsbpjw9mmVxaLI2P0Z6JA/Esd5FSZ6x2bBozRlx
bLy1dRbDDs3RefwgxVB20vsc5nAF40FkuzGDT1j42sg+QHwCObgvuvbVBKj/DCVJ7RiXofDoRXMt
OvnMpmo6EBaFlIAw+JI90hQrceh9ki4wgpP4nlGm1XHLikSyag9umJQ0DPZN+EG5j49S5y7ajSG1
YWNjMG8zSoEZF4YREWsJ0OCMZG67iLg35Rh59xbAX6CNtb6dJv+bi3At0B1IldaI9wDrVkdKjdo3
ZiVOI5mdK59aTKW03zKwCDQaBjDLxL3oc6Vf/NngPujChYRCBdCdBB5aYy5ZRdmurXxKHfzlHOPw
8ZqHubNN/Y54ioarvK1NOjRxGV4Kfdzro+Ufc/bShz7HZe7ULXonExRon2v7MdryOqjLtfRxqtwS
vc0UX30sg3GKf8KMjHxXMKdkBDW2h7m2KJW1S1pBZ7Z1K10LY64PqlTD1sPitSa0YYUdpKel6XzJ
uVYeCoPQFrONDyUKqlsBaLKYZH/onKy9+lEE+oCMqMvAdRmL0TjakN8JgA0BIaCFi7NrrKwuaHM7
OWchnPmpV+aOZCJWq1JPg4+F31vg4K5WQ8JTxHZx77gmE1tFvakfqii9CZOm72z161xL+xMH0+UU
Uizkda3v66y70JVvAtlI5yl0GE7E0nyqSvYo4YD4qM+YDPWJ8b1M6/IhcdtNXzXWV49GS4AViJeE
v2NTNoV40fu96t9UraznBpTsg5cqMm3QT1EPm0EmovzFzuO3ynH6t4qMAceefKIs0MPaGqVwMk/n
XnPEoTXH7OKZ1m72x/ort8ESDaKZAhmvyBEUku54N7lXCPfRNoyA/40ELUZGkx80RulhYj63RJ3F
xcxJpFOdT5Ug6aDHIYiSU1yV5P4Rpsq+9fXcBzEggopW3q1ZHia9yHHLyvHBGgeT/oBufZpRjROd
9IJPzl9qXLAaQ/4w1WLct2P9XtRZE3ip2zgU/QiKrGl8GHwjukpdLxg3PIJctE60btyTTZ9z7WGj
oH0fgzjWy3ijRZ27prS2D00rE0wAeNtmcsFmiZY2ZVOLDo5IIUtR1JmDho83yr4ZtnHDnaztsG3G
W1MicmO5/+Yas82OvFKHpBoi0i9lBts4c3BQxe3ewuv0lBXze835nXh9+Wz5ndg31NGrjGsZhJl+
G0aWn9TN0KzOA/7HhHgweOgIWyyvY7Q6h6eCdNA4mZMzhsbsahrnSDLcrpQoEJD4d5VH1W1wKnnM
4OyvcQy1J88J9Utvle3VbPOD3lRPwtZoP+PMOXhSsqFRdmC67LgMPxKfxsl/pNmvjr1HvAkWgdVU
ReETGuEXa/AGaPtNdmogLd/Nlgu+gpG9hmtNh4xu3sVPK5p/JgbdMTaLMzNaaqy63xe+AT6VAK17
NX6Ygu110+XO+QMn3Ok6qamQrNuuMjf5chfRclq3TpSgvEPbNDDAsnMozzl60sdIq/S7Hx9bZ4fZ
Kv+R0Z4KnFFvH9r+oVJ5fs4xF1B4ZsYXhIkYuA2p8ILNw2fqxX64hLXlfRWpqpj+cFM0aP+wO3SZ
LpGnQ8+yey3HFOmiU1vHwmi/URHoJ1NyT/ATsdGxg7vDVJ0UenKOCotTlvfxwzCK58pjr2cZMR2S
5cFjQAVyo7un3L8fsEHcDUEmBoyQo5W2qIhSIzn1hNIGqsFr05JfQck6cNbyECnqbW0ehj2oyF3f
Z8ah8e30MUQY5+gAY1kXg0L088mhgbGfnGigJQMvUsMWWPsiepEJbdeoaMGCNlWJgxGMMl7X8lse
shEB1pHci7Izdy3T0Rdm28j07nT2HCu7mQWCu0IRJuDWL0W3VM/QBWS/1zAsXaxI/xQy0HyvRMMt
0LUfnI5OX9+CJMhDT1yZCt2zgc2Qp8KJJKM4XFddca3mPmH/RIleZbV+0en1A1XvnsidkXyuZfI5
bmjvNB5+sWGSW8uYBBWtEdhsQgk2ry/EVEqyyTOIO43PIpza4YMsnFcvIhEpdvonU4tuMkZw22Xl
uAudlqIt5Gmkld/tyfNOzOkJbk+HlD5JHu7LHPBPb039fcBdMuA7+OJIGp9ZltwN3IYMSkxnxTWJ
yyM84P7bgpN0fhL/kDnhJqvoTX08pLbhQl619As0pnW01pgHfcmtRp6cnBPeyEr9i5J9h0gt9k5i
QN7XtbG7y7W+uNQJ9PLatrtPMSc3zd7sBTFVuqN9SEk1R+6hbiODdGO//j4xIpoSQz/HgGGh7vj2
0RRzRyHnoO9sGdWLQvzwkAp9amnhsBuwSdpxPYmmYhgfp8kBvKzCt5F20GMSEuEKtlcG/ke/qkRj
Wtbwqz/aV44EvO5N766rjeNaCJSdQGWMAMJdt2vU4jpIUkFsG4D0xOzFsV2yYhqDxOaPL52a+x20
uGkrYWTu9QpZeF6OJNoPE2aBIvo2dSL5lNePfu1XL70ZRo+DGNBcpOkd6rp2A3ywq+Pwma7OdG4J
xkae57v3rAzjF+NjFtGN9bEnesnH9/kc5/NZ+bZLOyWbnjPiEjVMZieZI8KgzBGnwcUSFfmy+TKH
jLAwF9RLkh+IVEnPwUfNBlig87dZRwltI8IuF3n5bMtxRyqgh78kh9E74YMsBZPcCan5pgcsuGW6
i6LSbqurWRXvtBq8XWPqKBjMQRzYkXNJLIGUY8GAP5w0lhl2uoGuxnnb+dSy7K2ni8OGP6iroWd/
pxl737DUrZ8peessMl8mZg+q87pHXtj7JKW/npGHbLosHvYlMrSVVFl4RvatNkw1GbCG0rllKIo9
IhJ6kjf7iA1v0XbvHE4ahBEJ41NC/nJZZMut2BAPVLrWA2Vlh+XHPhWaPW7UCL3Y+jzZRfbcRJp8
Zv8WrXQtj3d2zf5oKKmxh1nBth5plCmyiTqhd5+Q2FLikiZwZ7RjXOewWneZm16wcNhMIKdvRO8Y
l48HrTcY9uC+pH/BvzEm28vG73deMp84VvkRtZ7xGNrHpOuye92G4hQWI2uaQVnjuOJ5Np6Ur5mf
jR9525FO4EcvsWZGN4gin0fHr9e57cLyJu/01sl2uBFRccYBS+QzyJvUWs30DbblxBZ1xvjKmLjU
t20j2w+iwUnPZu7KYkmxqxPzobPy19RHezmmtfiMTipGZPdE2o1LYLERbYGoy0vcljfXWmLhfARq
fdzT45lTeTIi7djWHHmgKZ+d2ej2Vu+CUHT7r1QWxgHjmDjRsov242gUW3/EMyPzudz46EBpnGQW
YX4mytqNGYXNusI7h9tMvsR0xQOG3a+5Zcaf5u7BUXGxwfg/bOa2e+tr9TjVhrcerWq4QKo49pWw
gcdFnyK/0cHBKvDxkzavuU94u8G0+t8Ml/8R0XT3Vl1fi7f2v5ff+kEGtkyiWP3Pf//pqwtswqpF
9PRvf+q5Kvjv1x/5099t/+fj29FbtX5Vr3/6YlMqmsv37k1Oj29tl//2Gn7/yf/fb/7X28df+Qui
6UIywAj6fz7e5e/P8PtvLp/FP/52eW3b1x9x174p1f7t928dfv7jb7//5u9cU8f/O3w6j171An36
I9jUFX+3dccBaIra1TL5ib/9F0NUFf/jb5b5d8/zWNsdCHemsATfaqvu41vG3+EoQlPCikp3HP/x
fwI2/cVOawElcnXfXZiryFP0f8JRicnRslqr97ocrvhN1qEE4xMzO9U8blIoWIe/8C7/q2fEQ2oJ
LNOClfsXM21ewsqYETDtBwTVePDBqn4ynfNg0T8eQpq3fzgmD78RIf6IQ/iFvvDxBnkif0HmmaBH
FyjAHwAeEWONWdZZvTfyrZVX+EpcjFNz9rowz//jp4KBAl7A5gl1nu3PT9W7OWN+jO/7qc3eM7JX
Fmgg204vi77/+2f6hWSwvCmeyfZgSnAO/NNRU+CG2tge6z1pNf7GRwBAa47s7mz8a3Iq5/wfAUMf
z+UYvuW53H4941eveVQzK8UbRk96mViylL14jVzXHhHzOjZPpMo9zf8DG3U8ZFPDRNm9iqihgir/
gvn4i+v9t1eyINM4mgzofgVMuH3hacof6j0hOls9Cy9ONz1O0fhiaNPLWI+PLZ6QMIn+4gz6eIe/
nVjL1cx1waftCMdxXKou/59IqRqdPeHi1N0bWnZIdXUwXW4r1fDYqPFRduixywgX7vySeg12Qy15
lZbc0oHn+mH/sKLB95w62fO/Pwf+9ctC3i4gXlkOEMw/n27kE3VmHpf1XlnIK6Pc3jsuz6ZI9UQK
qtjoXjrZ8A8p4B/dUewz8/uUFc0K4PaTx2CeUfJ2cCKgzf9vFfwXV9y/PEw2tBxYu7rO8vLn1zXT
sGLsXiBV7xq5r7EWr2VHMOUEn3CwuCJcFbim+lqbVfMXa8uvbIjfDtUfnvsXGpbnIUvSurzej7a4
DTopjF0EsiMaUWjJ8QXPDR9FOuIvdL4n+ONJPf2Ls+VfrDcs2f/77n85KkNW0M0reQUEQyyBG+OL
M6avHwrQlCXh33/UkHT/+dP2Pd425yUSPtN0l9fzh/WtCgsb+3NdMLeq8eO6J6fKGG4xBZn03tha
TbFrMN3kyadO4X37GKXk3vBoS7FXfp+tkEGfPH5nUbD6IeeO0Pwj0clbWn4vNYotP+uvkc7mVXSP
pAGONqkGLHB+kr46Rou5qx9f5nzrl9W5jpg6FvAkaQqtlp/vHCI2exGYQ7WrJvEEWZdtsolI1WOU
ApzE4QTNMn7IVhRmoruWs2wIEmDiNRDTE/btxwU19sMj3JlDD7QvNuJ9vgQuxqLHwueXGLcS5oEW
EpBmeh3a8SFpLKx+4hiidKp8XmNJi5uO2INyGezpMVyagtJ45cQZiaIRCQsE96Zs0ht9T+JF1qWv
mFtPNN9E0PvbhL7+qh76jemn74Wdv1dm+r6cT6bPKWyUvIekRLXc/vCWpXj5ZPSMPlhsttt6qFfu
aP5AbEw6YB+/O3GCh9a9IDRDkc77MkZnP5CxgUpnY0PEkXyeH4uHcvAuSUX+kaxJs56KV4PntCh4
mLBML4Mv+QPT9GgkHge7ex2WyA1v7tZmCo10GbiFLufBoKCHVQCwIV1zWJbgwamojl3IArZ8/KGd
vg9ZtjEr7dkmd4kpUfEuC3I2JdNZN7qANYpX1lQwBYl1ZM/1Dz9WdKd5q9rA0mPP+gvUwGvqv41e
LVaMkV7igfuEOQ9Mk1kXa//YxPTeqg4KoMUrCb35PgpmUNyEfa9/9LHOFoTexhkaLHvB7d2zxVrn
1AzFbT4C6rJ1mfxs+vHEHP51eYpyHh7jYTnRkm67PB/9229tivhYy1/FDBli+aTY/FwZFV3dTH/R
wKFolvaeVdmrkRavvYvpQowvTcO0tI9XXhXdBRzV1SSNx9STa0sHLQbdWAXQuO5ZQaXoi5a4aJ/z
kwSQgpbXuS91CAlefLKcnKRKthczrygoY7Vt6oThXJO+piSSBNwdb07UvwFvYbq8eCOk40+7JrtW
b4WxMR5sV4WBKh38xO3549WDGSDW1+gfl/tu2rTVKnk10UfPTfM64DkGs3T2FQmqo4EzzEIdmsf6
y3IqD8vNWejOVevg381LzLvBsUm41+2sJgJi278ImTIvY1N/yNLpk5GU8myNvLYuj7FWM7tiwXJC
iWlJB9jI/IFqV6S3j9OxsaP3dLlw54LzQGr5F2FGdxdcAUQ5nvpjKfGS/H1wxhc/51qp9iy3xJgO
L4Kh0cpYpA0N5TbsNnzFVUg8jx+/AhjgiGbMM5eRxTQ9tTN7wo9lq19u9TGQ3WHkFKojKxjH3Fml
anoxlgMVVBFJMjOmTveug7hadW73iNk6fnerGsqjzhRZyWjj0mBxZfaqNda+SdQ3Ozn2E9cAHrMV
DvPX/8vcmTS3cWzb+r+8eZ6oympz8CboAYIdKDbSpIKUxOr7vn79/RJ2vGPL59lx7+gOjKAoiyCA
qszce6/1LV9U4CKMae/2bFlq5Ag8+dAWxlrQctT/g+r3YT1yk3nDi6/XzE6zfyeXXx3HND+FZ8EK
mG0wv961eogJ/G/Cp0kOTwlAtwGss1ua6cZotFVcBbcG5v2VWkS/B6bsAJyeGk9uCiuediNzsZVQ
YbyjmXFLoCKMhkm+uJm+u1wmnnrFdLueWELNCZwaIJONiZCp6ky1jTsaeHWAxeZ2gWZxTqFS0Hvy
hy0ieB+97KmCi7Y2Ip0EVB+9TgvpKr1NllOwEgZP6xJpd52NJK7A4Sv8tewwxM2CMAOCvtZhZT9F
+HDQK8MAzKrkmW44ebgFnTKlY14z09gmgvsqi3iv3HF+gbXib64X5PXw4vbJp94OGCN8OqF7EAZv
DUtc1zEanzvjBwFQT0lUrAfDfBwDHMB9ssvgym4C1yfP7voRzd1rr7QVKjxdL/6eqK+NtvIJlLfa
/1IkxbtpolYwM+Kd2zlFnoomQ9uOomkot+Xc/+yxjm+d0n2qydI7jkFyJFOg2MWMRbCyVO5q6oMW
EkPzXPdMi+C37vw6p3UlvA29jg+3J1A9WDC+mCrt8HrJGjd3LfHzcs1bodjDAon5APth7Uix9T2I
jnG1SHRRbrRqrPDkjdw+juA+JKNxM5BZveqTBf08PC1t0E8IM+DyRA9Zm363Wgp1jAsNAO9qsqu8
iAkwN2HjlpC7cHb4A8d2f/5Z+x1hRqxbM3vmKhh+Il4EA4nNmWlVjwTJwjBN83GHoZJvsZjX+HEJ
kxlAtYJ5vn52ZcY9RGPrs7Bf2qa/p9dRbjrMRxtLyfc0mn1CcvCHD7jRZYP4AW0oaXqe+c4/vJPa
nl94yPbtUKyuZyJbTt9VArbRV4nazEj6VGoRkaszkksHJ4kTUV8wxt3YKBDp/nKWDXqmQP1PZrTT
ms4eLgV8YDYTo859KSZugSjon5ZifJR6LXfcu8WgH++03KLhaL1hiEA4oJcgp89jzefZRkx5e4/x
Dntb1TovGOl+ZhO3reUbz97oGZulSMjsXCrgTvjJ1kT2kDqawIRBinquKQ92IB5OFJrdxrJD5nbh
uOv6HhKhdMDQFl86t4pp63Qg2BLSFxmrX/EvJRl159aTxCUrDgY99zLW68k5466BLfmE1HV4KhCF
2syrb1Gxfp9zZhEQDD6S0F9HKYqAEMBIiCUMxX8nxi9JaZ+HwaoOFN/xJhnjN78dUOaoZDwL37lJ
4yzYW2SXyBraBvPR27CejI1y42rd4V7Y2LC2sdSW32MFuXypk3RfiK0Rmy+KqbQL5n8tp+w5Zivd
kLhD4FN9nGvsH8rImJ8uNciphYbiVMT0XpEr1I0wUA3WM/6ReVum7rGJrFujlU/F6DJX/natyW0u
+7EgWbP39n4bmDsm2NBiLfxSLkumIx+cqSk2+OXuU5esNYAehwohm5qHYkvEY76NZ//FjOfy2KH2
qlO8UJAQHwyT0YXj4djGb35j5/WNluXvepdsMrebhy2zSawcdfeDKAA8UMzbdUhZbMUK1Qz548qu
uSnSi8q4ivIXf4QwUukjA+msnF4N2DxVgEcrKt1tHiCqMjnmOd73bmL7MPR4HhC1HuLfN5Z5Djy7
WJOhhSsuwXHBeWuY7Dc0JnDV0Zus4MZw0AJquq4tdHW9y/0/K/swIKIAphKhBOEJSdpmClw52DVT
toBBop8YUW+ipOG6nBFKNS2+LOXvvTnG9EmWc9igRey7cqTm0462xHAO0dTsRm+uz5HZnso5RPbX
kEE2t/RwVXOfaoOTQz9wU3Q2jsXU26JYRh0+DF+ZFndrJnPILoaGY5SfbQo/xqcii4MH0mDjeVFz
GIcEEW6K0hnDogrBuo898hh4feuGHWbTRcG8cSvDXgm0kThy1NYUwcfQYtJRvKlrWz+7C6W9c8AM
Om70aSER4h7M9tedDqoHRaYdrzu3RaI/wVxemoX4W/oELGcK2EFxkbUt9xjhT7EfWodeWZuIXWE/
iXATTjK6ZdCHDy98zgLCwueh/cgIKEPjkAMukum3MuvU1srearcQ2GWGXQqCcFd3cbi30aj5nfvF
RxWyo3pzCWobbt25BXaUlOs5H2rwx1EJwWXaGJKzwdL7B3/SIsKCY7rZ4yg1uQgWfaT0TTnsh17d
OJQPcHjNl0KCK/VnjumCY7ITowKaK3xvbJi/dZc6sGOwLWLOP0nJ5cO9jtXFfh0cScg4HiVsnd06
9eiE45y7KUXN/i45Z4EfxSpTrIwxZRGMI4RL+tiK+heNAynNZvuadQgqA6qZBB/MrsnHh0mRrW54
ai/Mid/U4gMaCe3hjLe+vieL5X8pi/KBNem19MO761G3SygzfdmRKx4nL9CYCOgLu4tJJIn8ifeY
G8mo31W11yflMpCgAwhck1VI3IExkBrWQFsRXx3WDhZB3M1BWGwXyzno/5TkRadN8rngiuEQnxTb
MAvumXL4K1XwrWrE6IcZFllK+t4UHDR0erBZ+/FBbCzG6GcCFm0K010VN+vEniKG9j0/n9OFTyov
akKxDaKcG5eJpDDrbSb4GBNdbPW619LrdyHyiQzoY+8ZXt0HQpwXB/H+OrTSd2nz/o9LS8VJnSbg
s55qPrEuyZJVRkUC35c3t8xw+k53i+c85b57p+gcVnbFstRtB7++KwN9iznLi8M+jZOYAUJSMQTq
6yedQbwdJ61lKuqDqDFvm34LmKgtb6yhOAuP5IYQqtI2iIuvs33nSOpLZH9mGlDrUa6EIBxQ0vHO
CpRZKKb1kaorHj0m4lVB8YWDBr5BGwCOZUPVZakLb08iHLVjPlPb/O0KDXucDo1abpI8QxQfTKsm
57PWv3bvkz5RMqEZTKoF2MAHaRkwuqxyA+SSiPl4NlYQhp/iTB1SHHvg2IeLlSsyJCPzEFrjxRrn
GxLeDk7v8cZzsqdA22m6sFAIDpJ+uJAdJXFsh2jkSiZyPZUpOuVFypfrZ9DHeCDg9ByiXv8Oel0t
tFh41vWxQbyE7c7vPfY8WFzxvPUDRaaqhRDpWiVb2XKYPBJvHY5arqGhaNyH5pBxcelfgjy5jdKl
beEyFeYwxfvEQVwXq1Wy3PTOs5cAfBHlDGxAnt2ae6J15sdaFGfPm28yTE8QTHezuZwEic7gavg/
9I/WDUVwaR9j+WzjSa56uEkJ1wii4gdFS8+S7qHs/W/V4DCKNqczWjO2DC9+x4dSw/LjSBa8Xttv
11/e1HtOheN6I3MaFQmblBnLz84tNmPJvxRpTp8X1AudZ13vlqul5YJPY/cuyOmlmNONn5uPSPtd
WjBIODGirYVzzzh8wzv/rBeMvqjeMoZeqBc23oQpPLYaLlLeHkyoLGhZe+agwSGYWq9HgWvVT9du
MmGiGBydb8J3aZ5JysvUnm/0viwxnnVL8ZNBPH0Uivqh5Mh+DR3wSnW2MTZ1jM7WoOdwTYT+liOG
2nZUwlzB/IvQgo8d7rHWrK93LbIdk7o2+4F6XSsnuOZROt9Uv91oO386FX37LZ0oQPRCW70W8fCj
qYeLXkr0pxot/cEtnfcpi94T83tSpOuwdUnezQqWGXE/W/LWUGh5l5iXrVsQQ8vdE07TxfG+pH30
vTZ3S0FXpUGGya5+xAkrmGPyngzB47RMb/plukL3lFkUAY7itKGZ6Qk+e9247FtJNSn1RvIsuTtq
l0bFaNvpdsrZua6zAauDkhV0E68iwCkgzOWlFu3nVGWXWsFtwb9L1BxrKgf1VRgVx6lGT6wHGImJ
IxYJ0ykxaHoNBQE/qHftjLpDN3ycMPqcbU1yHvmto1YcGfXsMZC9EBBPsqJ+iJniEX+N+bfHrBRj
NUXX6mbgBSYuwVZnSzCwwNg2PXhoLbbXxkL0JXOgzQcY6TE7cOGFMQV4h0oA/3uManuH9ynjWB99
9lqKbDn02cHSvORZ81vHw1L5e9H0d0OGNJbeievo2pqrUk75vhVoj1qacwTt0D5L9rEi0h2kzu0I
DGxuWdUVb04ieZm8RHJvP2gebutmRLCOOL43OfjlJobKwby93g8kCPMRNlT2xCFt0eFu3Nz94RAi
TE77zDOn3S4kodLxXy2ipvxu4RK/3n6t98UKBmpDXWoHONMnKzuZ9BgHPC3rmdiIteSC1uU9+/1Q
h59uyMKNnorgBcoi10+PzdhfshFpayUt3O76fGDagBcHDAr6RO3Qhb1WWqFulWUTK0OB6LHrcgR5
en9k4LK69khzwa4b03QrnPMoKI8SrOfkIHN6KxRC1yqkORXxgTgZl2S9SBZSOnc5gE3oAQfKU2jf
pkYsolEAUUUNqjq4QnP81Lq12sOQ1T4i/OBE8lIgG1b5GLmcJrHji1WAyC3hZ9csr0PyjCukRZXE
EpM52Y+iGcy7a+1Z4G6ME/RtWctbBBH0uenmM6YRdqmgF+usy4HeOd67Z+acGO5Ci1TlKf+8dmmE
4EU3WbypybxnEQdt5sQGDHa2toLW5HWz46iYbmuYcDijWNId3EoJSgMxE4wYAXfARawdBhAT8cX9
9FNKXgwi7JRob66d7KqiG91oRX6qcFFlnJFXhXook9zb6aVk1jSISjFDIjX+1Z7cz36yaSBiIS7p
IsQWAR3VA5C46LdopaV8a5fuvhKU3kGZUkRlDgsq25sVzmJFkXdzrZkLi6v6urelLsfoznN/1q0Y
kfdzONKtqWs8B+oXjxPjPV2GFcPqfOW2/Qay1060HEikg5/O7vP3ZohpGmiRMpit614lJDVqtdxf
T3PXF8rRa95Ujs3aTJFHZzZX+kO3On4oELAhlDHK8/rS+tWHYsC4z+pbczbI6+a4XTEECMLsG2Yr
ECyRFdByMH/rCVwtQ2N9LIsQtSxX/ZRiG0HQJfCnb7hC9mRhfBUBZ5UKSu6iHkcPjRVqo+7GyqhD
sTkXp/62ZS9lKW3kIUZcl/DSTjaGYR/tf9DMPwLLexV2Ue0oz/dO2LO4qblf1yp/q+ruFMLGzRpe
FjQDYNsgcQq0NvX3KhMu0cX3iNGOwqi+LqHvrWePWjfoWm1jrI4FLOUVy+WwAVB0M8pY3k7G0D8h
k31GsbMSOSllGjhZCQU6a7pUKiKujfYdKB1BnC9MsHVfiualXXbL5JzKoPWRjFj12bSy5D4obUAT
8Ggn2e+Mob4bcC6sRKZDeeUAwB400xZWjLOu6wyyj8mxIemne6CuxlkSaRUN0bIzfCZzVRAMhzAZ
vzQ97mUSjdcjx23Ko/cCitMm8J8JZN45eYs5vhLfulLpHmmYHBb0a1uMRa/E5gCD6530bAYjvnqn
eChwWplr0gkubt13kJMBJCHy6hD+8+AsTg0dHIuvnLzT9SEw+ar/WhaDeeJacH9/cErv1CUzx39D
CRodheXthrl6BEHinq4PbtYTWM6dM4ZhebxCmZyswJvjhqAYBdAcixeDQ50kePrFbsRKg/aoo0PI
aoeNR27QUwKTzbLvrSHkqc+NrwVUyh0ea3wLEYblcjTz0/UhToOvqpnVVuJzO4Hb+uPD9Xtw0P1t
BEoMCvRqzsr5yLtpn7p8tE/Xr375oxX1FvHUDdRoUG223SOdVRWdVM2J+/dDNYYZDcUK12wd0MKp
p7g9JhpGGMA0FSj0LJGW3P1YQ/OVxypgIX0Prad8jPzdqPrdZE3T1iCVJe9miY2Ihz5KrVPT6vuK
hv/233+RBDxRltLRMIVlnq4PtPvlb1/1aYrQc9F/QxwSDQpD2rsRY8gDpiCGe5VxaVPTuJR1Eu7S
gtZgFLjHqCi8cyrjZ8tt6rPddcj6RJwfRGaEJz6lSwmHB+xe9WS4YG+6ZrpzTWj2VpolR4UGkUZk
Ea9dHzKoXzTWo2MK+QiXrtq6SRRvlSq0Whgels2JgEWH8D+Gv37HBaX/SKO9fhh5juufphFfBh1+
dOEK1VTf8+uE41xdFiuvLrON4dyHo3+4fs+jDOsQGD7Y4n6Cq/O41Hc0xeadt8RfbaPM7uPNRGno
WrSABrr7i53abES8xW0vXNrf+kuniH6YUyi3rtdalACmdbp+NehP4Q/fM9x2N4T2mz8umhEf9JtR
el8FPpXdpEAg2oUX4rJbTSqeToN+uH41DXBkcJNh42AH91pjOoVu9pkwaN+mjA1P129dHwyNtLt+
VTU4kbysyrYsetlRMmeQy8wNFX3jF3xMB65yWXYVO759Nz8qPBpMm3jw5/k72xE0L28BHyz35dg8
OaJbAYGZD75tbaW+iz19d8IQMfa9nZzrvA25/IKtL4puR8f97Mwm35Gh5PzvGAgW7zwN3nAs2uFW
g1ElZqnZRLU+nzbbuTPDEyZSuG1xI2jdVTDOYiIVbcTQcdKfBiJBjTWke6BueqEpA1zxaQ/F1q6B
y4Qptv5KRuCfqClJlZV3ERFrjBLlISAB0Ev9HSymG/5flwPdoIB08KNcclp3Se7fo4GPsFObyzpe
JoLEFgFXwi2+1zXPPe9tiJSnwW76U6l/mRADAfJ+/aXh2wMUpzDZ0oqYyHyN7ZO3GPbp+tX1AZ3p
73+MnUrucuWzc/bH2atmkBD1cIpcmycZo9+/un7PCZ/HMFiOdI9hE2PGRP8YLwWXQIzRNvC7LaQl
e9Wig59N3tbYY4ueh4cqit8ymHJra2o2UdXMGHW7Z5l6fPLTKppnA9OIldF4GMNzEPsn2VvT2u2C
6lwprL0hVmubkqfIknQDN+oj8O194t20iXGIyumbqquXxele04kTIzrwAyGSlJWcQ04zWSWrEBeW
QzQFoNEGJ5yI7g28YdtWCPoe9jdDNvQJhvZHzaG8a8gdyUJZbT8t4qHhU3DPjr5zjGbpbk0PGZmZ
bnzXAwSbAhRQXvuWOPlH6/ofFCYrB0ojff7wY6qD99nG3OC1l4JINB0WxTxk2oUiOuoXYEiYGevK
55aYImu/pJz1kpnDbe+TiILy4ksXkSFmFOuKZIuYBbkBQhcFNZY7y7vLIla7xv0WZ9ZX+N/J1dsM
kA0Tfg9BLaLVaDr5a1iFJTMN/4tU4YfldR9WAbK3foxTFwNcyAnOcSi/l7x5G8kSX6zTUkuGcZJ5
r4t32FkKilkyAc5A795YhW5B8zRHYWpTQF3tZd8/yLoiTWfqiYADNpE3Alz5ELT0h9ngFlgPzOKQ
1T8CyIIXMuJbXlw64IyiPhNJTsG1y2OLflNgntAW7UgXAlnyZfBwESFI5ESdXed1gerkOikPedA8
mgYGLY/y6drRS1T4qVtB07WgMuiw+Hmx7mRwgumbrxNnfGmUgdTZqFYJcgujCygg8YdR6EhB3WIn
NQ0Sr3kAh7e13PQ9VsaTpclpxBsxT81BxOGR8Af6AuTk0kJCStDTFsKX+y5rX6wOdq3+IXfM1hK+
P0nBlEFVgKxJMRW0zGsa3x/UNu2yhHYPVALzvXO45sxWaOa3JnygiRmJV+UfnPQCypiM7QyjwLXd
pRio9RIDVpQ425ZTNw2K2FyBFWLGp9/KkDajDfMJuEEoKWc58ui2cHs3JZhce4fiErXyJ8dCFCPz
p2txEfQJZ0LDO8SlU61Guj1l4pqIn7+SRvc+OYlYCyyJqzIjBXYmXqNMNjA3zy4ylr8XIZla0PWX
NwUNqemRNI3+8RfdoxfKcPZpiRya3HzpkRM1KSWr/pVwoN+a3s0yHlCDkz7c+5u/f275H56bEG3J
k+IeQBT7S/ZYaw9OTqs/O1R64p0HdIx4IjPCM4f0QTp3pZwvLmqReTJfiFM+qnE86SqMseglUCFY
AiBOnCMYKXe3TaaOE17cf5CluX8RhSnDNDxHETauLIuh4Z9FWgVMMfTfKZcNrhoGtRSIftuOK5Zh
islZt9cK8gort1cwb9BVIRmrx/RTiznimE+RnGWymjPY0FTEaA3eLYf+ip+h/oTx+J40+XtGq5Br
YmdLDmVgIb+Vbczh9uEqQQwNXbfrdmBX23f1WzJDhJhCisKrToMy4ZNBsAvSJSL7mUJeplkF44Je
6gIGWv+WvhVJhOqM4qYmuwV8fhhnXMW5M1zmPPoZF+P9V+VmF12w0ed5d5vxkjXtsLanV6mbjLFb
H52C8230Du4U44Y1P2VTdPj7K8L8NQQUHo+BkU+SQeZ5hvsXwWoF61L4tD4OsZuCTTXsLRpVql+t
N2n0Sma3WhWVV0d6NJA/iznfJJkr78zB3mFGK9kO6Cj7XszJWBMoUZOPh3YQECXYuWdCZXdLnnn5
KQrpnzQKkkzAALgyy/PSqnw3GMtnvggYg6hSdm49kyquPxMsomsrjNZ59B62AiGcSb865qPTA8Ui
pkmWjKz9JIysDDQqKyvn1CVpiFqJPFSe9s7nq7Kh3eayhW6T7mGMGEylJu4NHPhv3kJFzEz7PZeQ
NmKcRdXMytME3res8zgV6r8H/EWfn65/1YufWTKCWYBFYAKhI/vie66u7fo8l5wUQDSM8T4yivde
0m7MLWAQMFRsDZcvNMo/sTw9GomhiBXGMwc9+lV0fGxac6lszoImFxoGXjWQicu1116J8s720mNU
iZ+l5PIpCng1ZeB8hZe4jklbYzCSUmAZ6MrasEXIUkLra8e9yDFz1Uld7RiXJCuRkIL2Lq1kPo3I
pgg8dF4c/pIJwSksxw97jDSLYRfY/a1V4cLSIgE3Zp/QvnOrEd/CnPtc/6r1MSyjnwKHVZ+Ww/3s
Zv7K7A3EAP30YsE+mae6YsbVNaeM2I5/uFz/w44CXsg1DZwAjiIk+M9LQ9ijMbFFmx4s/ZL1bgCS
d+QMp36IDlBQQtFKYhGKHFg2pR7e6YFZqZV0ttYwEHLxD/rdX+OuuIEsxSbhcB9JOpLyl1+pm93R
rWIzPmRO+LXKkweOz0fd+s5GgmKb+RhoxRlmpxctvcr97D0w6lfLd/7hvfkPi7ul0FtLLBI2kshf
pec9CLvABU516KKpQnnDXdWvjKSt1ihbCHhU8ntDqTYszncMb+UmRHLe6v6Gq/Vj6CnWLZwCuAr+
FwOLoLSjeUsnLFhDnvgHJa76i0xe2QZrDgp5HT9r/6rD5YBtMwYfo8OUJsFGMEVHWbExhjZZ+6Bb
WGcp65fM9bYOH9tNYdxEEgKDZ9jNVvIPaVCfQdqO2z4mpRb9hLeWuhsV5xlLrx1v6LOCp2sR5pW9
elm1jCS3xphTPBalWFWDao9jOj3nc0LA9IIqVuZNSIvD3ijhqBdFLSSNi2yeBEbM7bUnHsJU4ayx
HCQ4cjp9ajuMNNay18rp0kNGLBPwzDjacVusO5SVz24ud26u7txoXm6xB8KoYW4hLECmduWekobb
Bn5EsZamuQBeBk9ftdmGSDCaq8p4mzPEusI66J7jVSpa0FPzlfhCpNenwR4BjuthcFmQifB5UhHa
qNDK501uiaMynIeiDz/hyvV71zpckUFl69PQLieAMG4Trd2lJuawqi7ZXGjUNKuVjvo6NHH8E9pT
+dvp479ljfrPfqb/gTHq/+ex+l9ojTItjEx/WOe0TetP1qjD+/gex3/0RP3+T373RGE2+pfP3uxo
a5OHu2X82Xb/9/8I0zX+JW3X5mDt2453TbP+3RElJbYn05OK5DOU3sSb/j9HlOn/Cw8MwXrMjD2T
vzH/O44obtY/nWdtssN9An8dV+oJwF8tQ4arUJ/R73oyqkQcshlQpaCVRziUeZvGqXjNCqpscE43
Ztfbz/4CQ0bSFzylOa3lgRFbC+hrA1B9BCVpEKqy2NOpgxXYpbW4MQxGzKBomj33bLCeOgRoDCGP
Y09fraDRdhnpkJzJvfpCubMzuvjg2Z04zSkZC0aQjRsBpwXFIdBf9mVqjFAcQF+323BsDzNy8m++
0qxj0/PWmdK8IX+0DnFHqTUXo3egesCWOLTLw4KgamW4oEnKaEp3qd8/1iGx2IvRyR1IaoStbeLf
dn2IGdF9rotoI1X7VJfTwXZpPS6ic27ClIyKPjwsiUX+UUi9XUA008Egpp1kO66lZm3EAYrYBmBZ
4A2kndijfd8O4/cWIL2YK9iVSdXv82pE/yrcj86ZX/3CbgDUeo/SbipIB5wlMoBxY53mjzOu8qPf
MgsrE2UDUYidy1iBW6q97rX1g88aiwv3P4exyXI5TtmkzMS9u65zc0PF2x4kMIwt7NDiAC9glwxj
f+fY4S2s4eEIlILAH9c+leX0eYVckLXwJmLjocW6cKF5P6MqbsOnIm52jFkm+q52dTs0DCFkldl0
Zo3Pkdd4Q13xPemUe9dwsAaXBYgyNDpYLtAM68kL11UXFfuq9OqHPCQN+A/33H8w4rjaa/Lvwux6
IeuMUG4OClaE3b+4YfLFthPGJC4CwoRZfNAfmAY622hi1ho4Q3B0TKCvPG+UZ8k3xAEbAgFLygo7
oQco2/tBoTkVpQlqAwPHSMjroweAZ9Mug/VQr0pXhV8wRhHxMfsIV6uBPgaKnSVCgQYYaSdNxiJj
b95lhGAdK2b0JAnmp2meaLfWyPyaRZOnSW22GC2dBzWa3GVbA5z2XZm3+2gWNMQzGigutAjOxO/e
sLSvLeo/tXgvQ9Y7l6gyt8MyfpN5EW6GlktVhS6zcau8Z4SNJ4zJvqWZWh7dlS9NRqlNWpBWTOfq
6e/fcIn38pd33DY8vQhR6BlIDn6NwsYV54eBURVPXp32m2juGGBw6BgH9I4WM28VOK9FGIX32XlK
K3C1s3iYquFbZ5BenXIswcFihRi0mu9OT3/fy4YCGFzenPF7SxqSt5zLkl0CW2wFS50ZCp2EtRnO
y7atRvOU0NleNwF6DMJ0HsykPPZR65/i6QMaVwp4c3iFwOAfkix+qCM9hI29aLP4+Qs5MgxRpviZ
2sG84V1COSStvd+H3ilrSNFFJPrg+MFLaE/AdOoiPrmVOSJTGYe1Fy/M7rzq62i05ywDxpb3i9jb
/rkFOrGZMb3SYp7IgPKrr7HR+g8uAxEOofnBWKwfhdufx0aaB4/FbbYQCefohNYwvcqXORzPdkAw
Y254284W6GtRpKDsq3ZRUnlri1TVNcE+aMLnfM1YnJbktV2VRwQwSPPIPnSXGehRzRnqvdWRyyOJ
5OF8ZZJ0sLtyCAlme/Oc/nsJngUBXHCu7Oe8LeMnxx6OadfCveP4o+Vc+6iMLp2PBn4xGXaKMVFb
ow8NMCn9njAwFN+4KArC2agpxd0QtSSLAum6qVzz2S2W+94e6x2hrpMuKyDatPG4AwtOtRpz/leR
RxLhMt8YC2WTjGmYVFV9qLPUBu5PiME83ojIZycZuKWXoUL1Eet4R1meCPUBsRP2R5uwq0D543og
rmNXe8I/MfWl72pWPWE8tvPk+z3GvH4+zXN4O9BC2XOj/+jclKRWSfnZS2jpgZ9+B4DTHhBWyBP5
T1nXYSlMLCZ76UYCajjXDg3kxKhuOKgfJdlBt6PmQ8zIMgKdmgeQNb2f5kcryonp64G9EPy5n2IH
AcPsQGJUXgWaigevqNDU9jVxpygmwwLDbpFDy8f8c2tnaESX0f8GSjHc4ZRId2blHrgJ0kNf5AiA
nXYvAk58xSgnEqEttR6SENI1sSmjDK09fL92My8e21Manq9JAMTtPSAZ/d43QBj+fhlA2PKnZcCh
RygVJZ1lmVhVEVDoYuEPbUJJpncQDp64JBkZvmOEAEoWtaI7jch9cJbjouwGxivhPhNGiMbrFcKf
dSS8+MjN0m6Z0WAYiRcHeT+3F6PnFwI1Krrp5gTWfPqxhIbzFOcn6M1V30/n1glQStQnv0Dfgo6G
XJKKSYmA/JxHVndX+9XbpMhcqJepP4KvS/cinCF0MZs6qzCLmUvtacR3ngYUILvmdjyXcY8Kv227
bS5NsQWC+xPqDglXYe9zVDe7VUnmhlbYMTCRBbRwmN3RRKBmk02UpwE/fyKc2iE/DnqUksEHKCnC
iA07v2lae9OXEz0x5Z/APMnbemDtHwXKA8dy5jOM2B5boAALz411tioTSK1BvBGZkUxW3AwKmvBy
puBdvussaFNWIZiNzrjR8ujbUMUfrgjVXg4hXSCXqRlGKHr35rZ3YGS0EDuizl12har9La1NuVY0
sZiILuukSirSeDJx4yqJLmqwhl0cdPSwzM6+HQsL1PFMomOuZs5l5GrdxCEfbzcBLyWVPGEBALfW
8IlK3TrSmQvd5BJPXeLSKsMxPfug6Usq3n09X2Kk/zvbc8TasER7kUSaAwZ3v1jFOrDL/Gwyoizp
6Z/7xQsfrg8H4F3/UMG6v1SwXLQWh2fP8F060LTMtXH/DxftWJutCJcmuLTBpDZqCNVNgHj4Zulk
ezBsFGgN81qxTJfB+Z4sar61wYkKWYK7Wup3Ax6TKLJ0y1iMU7Cc2k0sS7mLmKKdc5pmK7FcxNwm
p6lzBQlE/qNwsvmrX8DnoKcXXarcQxmvjHhv05eL6zZnOCdJinYatVZ+M2zsIp9u65K1zPIapBFE
UpxlSNM0d0c8DfHy4cYwjzsnXYhNW7Zda90OEzhIzz9PEIUQFPfeisGlcXHgA3KI5kNzG+NFgTla
PNh5o7VAC7FD98xspOPOeUjyKadDlXl7D3NmHfdi9/fLhU2984djml4tLJx5Jp+2NIh3c35ZLYoF
cpoZhd4lc5duS2TTdFdXrJ5vdr8EDzhalr1hR0RfQA0c8a4oEd3Q3O3PlWPa69mGwgeiHhin2NIN
mqHewyHr0+rFCAznhn4sEkN7UHeCSS77imb1mjooFexaHJHmxsngGJRhtvZZMtZIrL0DEjtqAmcg
z2+20i+m4dxnqf+1KaLytAwRYYwyKM4ujgSf7fypCwPcBrDzIaIaR4Ez8h8GL6b6pdF/fZM82zNN
Jm1KMmj45erMG1ir9uhcOCOyY0L4vo/Nx3Zh6NpEg7HnOd9cmaRrd4DIafTLRLlCnnk9mMTuDCx1
QjnFPm17EI7ORBJEkHOsxQq5qbyq3hapMjddYt64ofov9s5jOXIk27ZfhDIIh5pChKZWmTmBMUkm
tHTor38LUdWV1X3NXtud3wksIqqYDEYAjuPn7L32inCz2hwBZce6XVlHckTGU96DtGyzt3oADVbL
S1KOF/q09U42iXacdLT0Tjzsehoke1faPxHxmgdWxfXZdkH8zIZ7bAz1vDqS0Bm0slrjMH1QN4wT
FSPI13IOgHYvt4VgkctTPDtKKneKSu5F7dYCWHBFUpRao7mOJobDFUpEyOxZnCbfgBQwkErfcL93
l3QQuwXf441tGXEwLIl4VjXw5Ea+WudSYlqhkGAhwTqUjn5G1NLdCP/cS8Zp2uvzjg4v7hOpYTNp
wAtD8/9mTVyWE3udcJ4q0+uchJjnWsaHqbS0gHwG7VwfdY2JeOxaykGhaLrXxJSGitt1gQLN82bq
iDsmXTOQtXWph2J4TFd1B9DKponZ4tKqI/I8YLteXDP9NhiSZUPC+a/zn/o89+9OTre8J3asNSOH
kaMRTJTi94CrPkek8HNZMXrE6EhUAeL2gYjK6x2I4JF7eEQtYentbdood8WkOXddq3Q7JynqUBCx
UhXyVphk6qjIjGpX82u71k6M8GoTuoOe2cqJlIejSrjwq5GjvsAEtTykLaxPK8nogqlvZe9oL9O8
QWRx3kCOX9h1Kpq/6Cnwx7GSu15xqnPm2Pd981Iivb5rW3Y5eg+J0HSRBSDyw69El240znImsrkd
hzPABJfm9vRlawAPiXSAWUuP21t0qE5GekpSJbm0Tlxj16dDfH3qxHJvl9mHUZf1kRz1j4pLim2v
Lqm/0W85OR+7KPQL1RJgq6l/Moyl3CUbsMLuYxeHYKze8OE6/2UOxmL2n0udawi2o5pjbr1uVf+P
HalTaaBX0ZU8mhbFASEQGQLCwT5JOiq33JQeac9u2UyVuLNz5UlPNklKK0nImeZ2vxBVhGvKoqJg
dzcbZgfrEa9GGt0rZfUg9Kx6Rl9g6f36oOpEu6QGrMxEJDpuHCmgN1oGE2O12td689xnjrmn6c7A
Yltnja4nnqCQ0xFLEt8EXfg7J48+R3w3amG4z/AIdzVfM2o7vMo6qHWAxjjUuGeSh4LwyUd7R3J9
ROwX3ZkBxQPMGTltwfCKFR0irUlgKzJAc5UIP+Vk7zoFCrCyOs5t1NbxYShRbzVWW/GL4+rOHIyz
sqQRWycXSnsVD9/tZj1mWb4+W1o7hkXM7LmddZN+OLHEZAitSp28GLjDDznYWdilc/ZcRk+Wu/3f
6qrczJFTHF0BTnJIXd1rI1Y31Y4fRq1UbyJXXYNSNS5ZhJt3crr8jkrxTeKUg+2v55trITqOiUDo
v6hZ6A72B5746jEe4CtIBkFnGzOM12D1do3prG3lTJyJhc6NawfNODOEpGR67BHR9PQQ9sT89Aht
uXMRNXY0cjZ0s7ZSzadKuyuKcY8bDwmDXUa3elu7Hthp00/UrGcShRah75XqVs45fY1JeU2xBIRV
1Kj7btFY46yBbQZFR82k6Vzpz8RYtmeTFHK08Kg9o5pp/GAlm+IWW1Y5bXESxPpEFR14b7LIRE3a
tg+dhlliQfyCl8TZW5IxrMMvaQQFORWQXzTyZguXPSywxjGzFnC+Kbmi+cdkFtpTjfB2Dz8mPqVN
JYkTLzy77jO/R6j3oYk77rgRAWeI6qOeKzLWyIHL69SgoRidI1Hmt6mTnupiKF4KkhVo2Gg37fas
b92zG6+PjG6NE4Jg/bmo+jyMNZzlVvpawn69k6qEXZkYtt+guiZxHMFFpJYOX6GbPzrASTwGJZ/c
/39F6Nyt1rEeslfdUOJTIqd1B3o+Q6SdKp9pnzh+33XOOWEo5MU2rHiSurE6qrXzItai3NNFJG4t
I4kkn9h3cRt4VWQJGLfnXokW0QqiSkXpy/13liRb6GuZPgNYxHQ6V9kxNqsXtDHDngxE9dSoz6Ox
pX3VRvrdGctD291AU2TAiox+19ew6Y3MOS+l3u3sHrfaiv0uBjp9qzKtfZji/ogs0trFgkBp3WyW
1zzitKM4SpJ+/dYC0/D6fGQ2ZJJFurCKX4jWzQ+i+t7MJZEhzJYPemZeRtIJ7+2ZbAhlnIt7bDNP
Q0+OQOG2yq423YKkkJY0rIj2JBkQ1GSKXE7xkOEXIVLOoYbCVY0tvawmlbMFyoSpa8m3UrNbf5pG
+z4zG3oO3Sd9CgRpceMS1shYpsqR6Lp2Ye3FKKTfpxqao955BhhoGo9UK0elWrWLI5KXLOoV5L6H
Iuu7A77UjDaYWZ6tZqEMZP9EMI2IDqXiyB1ggi4wMo1grYZQOrMO1V5uaEeEYyiFovvZpHEqANgc
y3jsg4FQmZPIS8idZkpA1jZqrmSqs+qQXd6301NcF8WN7izz3hiXU0lgpnctmxfzvS+a7sjm/WlF
lgHsDixmpSz6bZoGBdyLZsg+GEAXO7VwkCW3KlIwzLOAHhPCvIA9WguplFO73uJCxYjUMAkfhaCY
VTVi5jXju13ZB03K7wB89YNaLvPR1SgSSES1cETa062WtT9WmsWhapQkOoO9YYbg8qG591wsHdaW
YbotmhmnSWX8KtqYLJ1Zwwm2VHdxB9xRNC1rmsi7R7RdO9d91VxZEXmMv64vTBWl2CAPxFrZf94p
/2+y9F+gexpNa/adf+Om/sdk6VhPjLP/BPhtdK6/fuCvuZKr/kHWsq3BBvvnWMm1/rAEM3ZLt1EJ
6dfh1V9jJXFl8GmODWLPtfg5hkH/Au2pf0Cw2soU6y923/9qrASO6T+KH6Q/IAUtZl6uqtvogP59
C7OUfT9WNnrK1sjfGPt4fZegBwNGNODF8tUoA5mzpBdHkReZrvKcNKwe9qK/KxnuNaVdin3U1Ddx
to6XxvmRcK0fjYB8qfQlXbEmNcWvZRnSA5fa52z/6DtFOwsCkAak8AcMyvqzobIxbhzj3KhsE8aF
zM/pJepUMEhV3m0jn2fYfcbDYjcXRc6nhSnXKQXmzM5ZmfYksbinfHKeROOsftfbRpCXe/pF0Jw6
fGbdSEAayNMd0A1Uw5HA+dRhSyKbE7ULzS2cETIoCustcTP1rtbLjeldhE0WQyG12UhYEYSgRhgP
bWV9YQpzKSvGr5R5T7h25gXP+Uwil3xp5zXe2UBDt10adKLaUJDPL4dh6r9PqaHcpgORrpOe+NjD
8IBr8wu0er8xxI0uhvInCohtD32I63V5mLkzHbWhPzoGTHe7zNcgQq26jxbnpPWjuqOXV2NLtI9O
2xRUVRF4j+ZuguCeigzHyJwGo5N4xkLoeNfYK31Y2kY411e0cMZBFARbxMFMhwUw8IEmLwlAaRK6
ORIBJ1noU3HvXwZXBQ2N39uYq1sxDsTfwPRjRPdDdPKFjcQAyFjsJaiDvRaZn21VbpR7S54Q7G/5
DotNzp1d7pEoWcc6v+/xSJ0Gy5gQKD4OpdaeZB1SouieZjrZvkjts5GEuo6Uh/hImmD9yOxBiF+G
UZ2NaEJ/onSXbFbcSzRhK3nN+yre+PLkmStbxHmCzqYdg05XT8RB6qS4mOyj6nJH4NSMMvELUxGz
GCxkO5JvlL2aDd/hf0wB1Hr63P0UaJTLR13XzlOrVkdpx0WYGV1FnUwDYjUl8c1UfONof1b1Fhsv
sFDCf/3UaPRAJKSoz2MnZXSypEGvpZBDFPvBrGj5jRPQEog32s6xxh8VgP9DIfqbPF7rc8S2wqin
/lgq9dG06XStqIlRSTp1TRD1ctfEMn6wsoMBy19LuvpEnQS6RRNMyJxvpmKs5wUD7ajo0RG11UPX
jXSakMRcMu2X6ObiJlGGKET0r/pMVlDtVBKzkoAprTE35oqbg6wDyiGa4di4OG76Pn0bLHYIIrcI
o7FL66LWH8osuz35rt/jhe6j7RQrWBUDgDoIDtc2b1U9upBKmgUxKkHOuuW74ZQYrXomM4qp3E2l
sLm0e2Z63gK961g6MCBG8VQVorrBxojs17KgEAMugJmOVHrBx8rIzN5piLfdHG5Fv0jzAINrN9vF
z8oaxZ76M96AyvGePgzJkgLQGIw4agd/QQCdujtZoSxMnMduYuHSIFeDEcHg7aRn7OoK2w7Omqz6
AXg/PUxZjOq8NEAt6EWo1vKh0NdfIlIDJy/PdCjCwZ2dIDXVLwfluUVeMPSqJgqIBGd6W37wvp0g
zhF51WTNVQQChA4uQsjB9XklnaaelhmIuUz2ffp9ZguYR1IJZUmxMa5OOKsJ+3EDvchCgKxZ1HCK
esQ69NsX/7GrBZuDaMgD05rJrn6M235H4GjKvKO4E3Iad4NpfdATW/1Cy5hys3/bmQNS3SUf9KPs
a/Y6hQ6GPbvvpDWCRMqbUEwxLGWrpa5y/MnaRnLiznK73s9yDQIBKCt/iPIMP2myc9sV6yW2tJXR
h21BBS9JmPXUmVKtXS9InqagqNc1VJZP8El5MOeR4+m0EEuBPXGxuh/WzPkjZv7KtrcbX672W/k1
u+AHsOisR/a+uMQb+gf1cgGVv2U2Vx/17F5U8k5u84F2Rq/18F62vMhoOCJodw71SGiq6Gr3WJU6
XRwK7R2qwtXVwWrPbKrqWaXcnL5ym+C3ZaYNhgUtfuWeu+vn9H7tSCBQYfwH2bJcsixhTarKn8JS
XhQ1OmuTDLTYXBFL0AXulfGN5GXayy6qwCxiKqnZsFt0tiTM4l14Ae1YmfjlsJobwszDcWiN3ZyM
mHlm+2mJ8Hk5tZIFeF/0O4za4+tiONEJXwcB9WyGgmmBUiAbbdlHUpS3eG4q39CZpQjJCJBNjwyJ
ironurFn74sZD1teOJuqwazAXu5zraw52XEvpBk0c3C+XhTb7skRwArzjg743JgGCgo6z3ZLb0i4
rc40sj8AMj8w7TgqIEcCRvnQnOXYkVI8gHeXGYkOJNRYDI5uDatpgxEdFjio4ZzSBwyvs1CYdy/O
AnBJGdsXVSVHiy5QEsKUQEe5zGMwYNOiM7KFSa18bt1KLLg51sWtqBcWXwww7Hhv0qG5lFYszkbX
0dnQJXnHXCbmXGd3U9GTAGDcro07nXRFBmx08zOJzzFc68MY2bhhlF4LZ7cqPO7sLRTJai+aueOO
Xis7R5tI8p0s7sh0ukgleUhVm4EpQ9Ncaduz3ZcHt02BrTF2Cp0Oyog2pHulIEjGrTTO3KxhW5dw
A8ZRjn9bcCI4UNgS3bkZGqEf0LbR4DskMNi8JY2fI0DGAXf4do9YZfSnZK4PHShSJ8EJbVraxYyI
+0yyzLwRDdiUDerSKLQdTQAkxWgeEYSa2NOZPPAuS/yTlAFubgYK6YzEIT85aRIf1d5hpkDenUfD
obgMctkvDD8DhhsqqTStzQKEgzDJovLkFEU2PPUrJ0DcEAC8snVhTNt1HsQUwGGNJYOIHSqq9KY9
EWP0qfeLEoz6Mc6T9nR99fpIkKN3snUiXVV4joUcn2Y7Wk/OQDBdC4yes4xWZqNbiG8TuuIlpxkD
e+MHzD4y1ivs4QZ94I5F7KASj2GqTIOvh7UYtBB91HteTkiKzPFDWaOWNWyM6xMBZnzbhZriFG/q
U2muwyHCkmMBdA6YURArnbozpWhOq5MR676XzpZUKnrMcbnNfSA3me/RHvbVWIHE1vc/e2pwsiTA
Dlzf5FxNHZcj+k5CacRpHky6ZiNSBUO+kBdBdo1E4qt0L1FODnY2FAw9TafBNy8vGQij/fVZ3DgX
fR2VXWZwIiKeaE/XR3qn/PXo+vR6KAUlV5O6B+ho3el6kH8/WmiHHNM47MYoPSfOXNMffjRI8ji3
UZQfR9aTaiBb1qzyzK8yfKe1SXhUT/2600Rzf327k204+ySPDxY0ffrKTOuvB2MCA4Pt51/PrRg+
fBxZbzO61ZMonOqE7b6oDgziWvoCHbYd9jLcW0lDyrqq20sCa6m9UFZ514cYIlKkPgWapO18U7U3
DSnFEXwh/9QIKNm/PixoUGHhB754/Vo3myyf4oCp6c/j9QVN1PerpSLS1ufvMdw66kwO10e/D4ab
NqdO54MRKNwsHUUPvhZa/fbYnAz6JydzO1yfdkv+pTayDX+/lNOa8kjUoc6qqubPj8W8fizXz0rq
5sXU02inP1ddv54SE6NctAqSLdes4i6lJ+frgaZEcpbOrxaAF7w49D65KpBtx+xR6s1BN+NsgqNr
HSLVJunx7wMB9dM2f653ubu+lEqz9foT5VQQ3ekZKdcnwAxaE4M8XQ8OLqgQl+YX/dRJ9VcaFPuE
kZlC3YGzRP3r4Px+VAlYmuqqi3BW+u99Yren68HWKpZLx2JePtHicgfZsqrT6s1a/lIrHW6jrov3
s1iHEj5C9+ja07K7/sdxu9iNFlZRT/8X/csqsdMVNFOJmKMg31YPa1siuu23XR9piwP34focz9Rr
ilRkd/1Srt/F9YsacfburMp+Ih4I2XGUseS0lruzUwbV17P0P85fORHG0sgMd+DfJ7ZNIChl81Ef
2mqFWsuJDI6EM0ssrTx0FAQo+/hAuI//8/MitGosvDIbkiPbiT8/gutfef17Raqvp99/Oct2tXO6
5IidkbZylwWJanzWhcMMa67EAYrlg8aO2BZIZUy9o/Y2yKxHh/ldEhTEUNkK+z7bLUv9olTIyzIm
E3Qk1xkOQ/+l8q04UnozgvdvHeSBsHAYi1QVE5a8gx7WLX1+8/sASgToBIFAAH08VxQgTUi/8rr6
oNr1jIzHfBwTmBWDe9Mq7S0BEPedxd5NSbjR4+uMCRPyFN06CikwQtdPrSDlkwlCI4g/xZeKE7vM
d5uoex5vsqr6YJj8qsYa7DXU3PQR07cSPmyS02lH6BFDa9HtiFhFg0tAK7PbLqmKQy3mB7WD59Zm
u2kuLykaPK+kI0ZpYbwxl8HMQvWOP0buBrtP+bzMnPTw4TBFC6WPPT5njd6c466/ATTiHOIiITNm
sYOtUFUFcYgqbbcjjrjcQ+d4HBy72qOeQbYy37ul85zRhvNpRJydnwp9AjjE5WEZaMuZCJ2mxRlP
UoibovuY9QdnfWyKIt1FiVJ5bZlfEnP+yYakBJ6nQLWNsfSILShcsFuHu0wnArS5FdkxPQeFb6x7
ymLzriJzzMk/I4I9vWZJWECL+F0OFCvKAgsISu7FMWfHn+3xYGbNo9Md3W2rx3zb1xyr5uPq73MU
OJxZxuqJsgijqbwBDIaWKhtv1Pk1sgmd72PrZqHIoEnOJaEtDGnRRlEzB3bTvDgoLjUjAsyeUVc5
eXpc+7oMZr8X+bs0x2f8qj9GPoSVkYOHio0T0TKfuiI/OaX62BZQuAwMOU23fuQ6e2r4nASVT/IB
65GXWRs6tGCeg5DndZiNYB71l4U8YqaxONNL86vrjC4YjPY46ImN42y4L5sxTCAAiflMoPGeC/6X
THsUV72LTVpu5mfz0mZFKM3ar4dE+Fqb2mFmYjJvVPlYNsA6F5rka+zTc/9JYtpj5i6GP+fWTbEI
HPs5aKtoRm+8QEBYzrkYdvnWyh3F/FGhCk3K7mXt7Kdcc7GODZGvcx2tGHOPqgH/r2md+6IhCFkt
bqccdwA16b6zhm91XT7yLokVdzE2apmzrxI2XgL02QzgK1gIFKRTMuCKYueOOJEB9Cb/vJ8LQeGY
h+pBG1f6NaNl79Kp8wwxQs9Fke6DHLtPZ/ltXaKTbUaLH0n5rYsTxJEyP/Y6GpIS9Zy/dvR8+zkf
z3oKB7ZaFcQRuRtEGrmbynFg02MjpNhFDr5eHOzvqj6w+CkgvnUCSPuV5cAaNLAaRX8/SMfxIyVI
cihvSUytrBTp2aq0Z+lsBokWbnVC8Hamdw7GeJxSfGrQgmjLdeU4nQfJ/Mjp4wOBUYknRU8K9qS2
e2fUgEFWNLbN1B+t5psDVQ/7shvWmgZ5z5UBsPrbhhLLW1UcwkWBhWuATePHYxtM+GXooz8iPF8I
mhlREI57A1e315SJe1BzonRsRuPZ1CoXVUdYRzKfF09qds/IbPHdjgGfaT+6SYddaNTHAA+pJwrC
ebPF+kVlEYfGMLY+16itx2Tzlq9kIz6wL14vmkgvtUs0mWINv4zBbUFe0pDoDLytnbpfOzgdaVaH
6yrOAw54P2sVDySH5Cz/FATPh4TN4uKLyQbNGx9XJwwy5waBM/zAkgt5tfQdJmMP7mzrY+smDTKq
XtJ0uSeJq/bL3CCUvRfaiQKWiLVYckrRCFyqi4xRXyj2hIhBfXQzREeqgd0G47a/bnAuJgN3+BVS
FucNI4RcoOvHw5iP8bFMaAv02FqiyPmVZcUcsg0xfanA5yQDd7NTamFiNt8kHesLyxreGb5NM+7A
wJmkcc1NYAjEkWoUIcNvhxPqtV9JQRq0EXH7LLuvhC6K106/UJLUAT4CRy36MCZDLU3GPMixInpo
aS899F7Rgj8TNBBYyHYl5T3J7t+G0fnilj5CB1gS3zXFidEwQ+fP3LRQMq/DhIeYe2NGTcZ4yNel
I+le7TIpKGW5pXEhSStUcgBUdpYwYcQc7Y7MFEtI1I57r40DA1I0b8CbabMYKqb3Xjgp9ajy0x46
M2gWZ4tAHVgP0scuN8tbq4IzClYr8odhYjzHDbGw7ws21n6PagmqO4TgUYTdcFNHs88Q9Ec32+RF
j8O0r9HhqOtX53DJE0K2c2vI6YYG9s3hrdX9yDCS/rk/yeHU1sl3hCKVj2wZxiocram6M1a5PERm
ZBHJl66hgTwiRHuGudG4QzuQemNr8wfj8K5VRv6jbj1KtMlM0PPs0JoHwNqgdyESJK55QzYhN1xR
Nl4lnqt8Tdk15JuNmwUtHsZNz+IPHVwDEt58vZxvl3gUNwZndbpO+zWbloswJojgC/CfBM8JsXqz
LM4pq4SvWEwqtYKJ5FrHbykq0F6KMw1vIN2DJ0ztMebUL6CmFfbOtKePHHVXDSqpAsI3Mklgqp2g
nh2Ah6YuINySIK/U0r3K6fcpvun7ZdwzoVexQk4VIEe38VW0HkHaWQ8pGVtJuQxBId5y+tue3LaM
14M94r0g++2gVc2zYGGbmPMtNXITnY4XzaFmiGtm92a6z7ooRMHGzT/+hR2jOUeTUPd2BLJA4uBg
MZwPilHccJsDVjq4tylWHsBm1VM2/kx7culbM+wpiTy7iSD7GcZLB6kEkgZTdzt/dwE3ecwiusNS
jN9Xbf5J3RRqoKjIbPCmvHAeIix0xkjd0qUPRsH7QSv6OScYO+L5AkNMhKW9Uh+LdxNU3anHjchG
+biCLEehVHyRcQz+piLQXPaBaWQ/G138XOl4BE0PxGsWbDUHzjrHUW70FEJuX0etPw917POdsAzn
UNXtmOpdGSy+TrRWCshQUp9xpq7mowFyxO9a5JGlEfaaeyQUctrpRdbuyMqklTSh59d08IhAm2hm
GkfLKOHQmMN5mYkXACZyZ2tJG5ZORvRq6VqBTOuG0LScXB0sQewGes8eSSOfuxw4sAULRS0bzDuJ
3KXme4WgKVDVjxb1AvLr2isb8gohKs8godz3qalgppGqV/p0nVafS7xEMEvDfNCWi93eTitNC7er
n7FRd+yvMDommiFhxRQoyJqN8XJ9rm6oJnAQ8vRaSIgu3bWPcIW9XJ//PqQNJE/dZKVXKhuDidbs
wT4hdaTxD1acf0FR+QXpdc/mcL4lafYnTKaaqwdmIvOOgoffsP3u3wcEcQhFbCcD+w3JJZvNQh6u
kBc1u8nWkkTfvA+bwh1ODl4NfvEwnqq+Ir+wclYTbR1qersGWUGBGE+nganDCeop1H1YTKsGeez6
ump9z3SxHFOErBDr54lODoUgs2stmOK6O82tHBi4MRm5PrUBsJLT0cCj31ob6dbkSNSW0J2GciZu
0+zIuEsSS7JOgb21RxBXsQkv1H8eil5Ng1VfN7AbG3ux7eTnyHjU+oJKLS2ezQl9hTnjU70ecHbO
yD9z/iw0ftG2cc6yfqK1xeH66PdrtTrd95NgbGZrNOW3HXgcLSOmD80t/nz++8WqS1CbFtoBGulw
IsY77HKLACGTzdE6I6/00ThMQWdm5I92PXyfrZ3VVo7uRW2W0WrLTD0cmG4pGT9nKbY8Ne0qT9dH
Ynt6fbT9H63u9GjObRHIXnSIFe4dw8bv1A8jJ/6QIUbXYTFkFll/FGzAsrBII0jh0Zi18dFm8jlK
RztFOVGgnjkRRmWjlLq+lsWsnNdH2kxesToAVZXV8KUZxhxWZks1oSTaSUTECubtz+uT68uCOGxS
OKTXb/KX66H7+9F/PKXglWHe4BO6vj+lng1O2UCT/MF4C40/D9eXlx6uylw/DHLdUH/k3eybIrvV
RMLTYnuz13ecUyT4iEU1tNa8R7Gs2snaDten14PV9lnQooNouBOXBV8T9JXr7//Hm9g+JItkxtLb
4hBP1/+ycCKkESUzEAkzxIot2u7OBeMGrQjRionDoEU+GbNZWW2C09OkI9MDwJK52KCaZiM6AKcx
ukbcrmQRU9PT0lZGutky6i+abmb+7GTv+Vz8pAaCF48qFnWkBSg+/TJRFZHvjQ16qQiVxlRENAPg
w2VAbZLzcc1VfabMZy+hMDwcUzTnGo2KnbGIc8+OBm2Suc9H/rmOCNRfajCz39yvEcBxMEWIhRH2
ghzvUu2l1sYvMsHpgo+gg+IMWMOVskGlSKYPpDv8NSyq6hOk8wyocPeX3+//RCP/VTRia2gp/j+i
kc/3pP531cj1J/7lRta0P1SBExnfsQGGYaP6/MuQrNnYjg3NFBh6HBvl/r90I+4fKqZK1Xa23C0X
wtZv3Yj2B9AC16JxsqlccTH/b3QjGJj/UzS7/RMbHgJjMsbo/0GPybWoHUzaObfako2HvKISQGrJ
Tn6l0m8ATlF3b+vh9dCk/bijj/x4XfDIyZIg5/5eADNp2J6EHITkBOrg9QCAS57m7XB9ipl+YoEu
EgJWmOuAymhP1wMVWvfnneYfrylVuY+j7lzlCMG8fOvGp9vh+kiXMy9CAWm4h1LhaHPXnJrMRgR5
fRi1OlX3iE1Z1G8rV4SXKF0ZtnFXnLlpgVdO7iMBi8Xt21uGlbg+CZOnbBIM7Gy6QzSOuWXhQiVs
wynJbi39aoNMa26Z7QwSxYKhslTQA/aRuJefLiJNtG7/hlMjwhYOtC7vrzebrq+GE/cLEx17Cwkw
xvijQL0K48x5GRYX1hro1RZGjLHdNnNpspXZ7qzzCkHPuz6UZC8zANtutYY2I01QusP1ff6+yZI5
bEPR2EGJWk/Xg7a2yV6d0rt5lPUhhckWb/37HPo4G26I8VF6mHVEvI017jQcCf17xvSNvCwPBZ/N
MJr84WhqjlQZJIXbqGRi8VSWkOJzHLf9NiYYZFqdKIrIRkPt4RnbeOH3ITbz+h9Pl61xG1RT9kD2
EdXANqO4HtStTX99BPvvr9d0BwY5tgXP3eYM13d+Pdjb0+tryooFbi7p22e4dslL4v30GdvOON/r
mOyf6HprHqWFDR8tRlPzYFw0xr+O177o5pOd+/NnpwZiJgvDr2GKqjuE4sx3tGBES72L9onPAKkB
Wvu+GayVp1avvGF45BHOTNfwy1fu76seSGu3qHc9RIpJ7iILH9g53zS1XvUt/6UFjN7e6huIkoiD
4ZHR9BmpTeixy/XOmBE+fdbmDrtmJ2i54fFFNNIkgUbBOnqT355xlkjVo2FP1/OwjMf1p/qSgHSF
LgsQ+xEQkY1c1COoGFnz2VKP2K9VpIU6zJAASyXbfnLvR85CUElf2T0OpYi8t5YZGrWKR4e/eqqe
jAw1jkXS27x9bC3q8NxfhT/MASOzYqKbx9/ah3RpWrBypEg73sRg0Pa7+LZxfzafqG/4+O7G5/QB
nS7OxDjsL/3TiGEGhXJAt2MdyAlDZRLm+s1Ce0p46bl+aHJfPvJ683327PCdPEyvOSu3JPEI4TXf
hzrEnVsIn82PMxNXRDCPD06QJBYu1pOkXh33S3pPdgGtouWL7c3UfcActl2SwXDsH2tu0R+qg4jz
kXYpny53b36sdH31nS2s23stLclbENPUZzMdT1RHqTc8GvO5utdfjDcCwzWTNYS5rpfFgXwwVIar
fvMUndbjyOimCo0NIgfqKWCX6QCu9gAKpYxoymBSw+LJuoCQ6d+qn/ZL9Uqg1V0GOmgK7eHsdt9d
9pWHpWbO7rE/XqM9G+7BDmAAy/HDxkOYvzj7lAaor94vyDv6oHID59m4KN8IY+KP4bQV7+Jrfk6Z
ep6Z0R7RnVFSIvDTGfQGxWctd+zSs2iffdDRRl2Qgm670Q1WioN4zZnWsx30yKOrn8ZL+zrf6z8w
UnffOjT7rs/JBqCzueVLHX5ZBSHp/ja1liEnlFnswC4zfCEnEjOYY/nxj+4cpkcI5/Uzmn/6KSjw
tyQLxgahFvYPAnv4L/cEiFl6OhLy0Pbzk/XL/Uiesal8iU/jZL6nn+4D6w5DAuspDhukfzp0u5eo
wKfo6RO+lXNzL4393PvaWxQgsnNPJs2k0mdnKe6Ybx7Hu6UK4Raiwl+gmL7r74gp6uLgcD6UeF7C
5LOVOzY3TfA53gx0e24a2ABv4gLmh9SW8cYNrFAvA6R1GC7YnX9LIw+O7Q3BMxbilHMfdM8tKvJz
igcXk597cH5V6255RRNZ9aHRf5PGd9aOiI05thjrE5tDYT+aSciD7qJmR/19QU2Em55GqUe42/Nc
82bD7rvGpPCQffbx3iJ9y8sP9aOWBHzm8n39f3Sd13Kj2raGn4gqsuCWrJwsS9YN5dRkgcjw9OeT
18W+OrV3dfVy27IEkznH+Mcf3lJP+ip/SaaPMLAOJp3ZC78/eOLJfJsu2iaCQ8Nj4Eeuuhy8kc9P
NNgl+ZghiHslZCtruPepNy+rQ9oCXFt16HMvQTrDcCeKy+otXEkhbKIgPwi4kb7u7yBgm7Di2Xu8
jbHDL5QTFC3WuOneMQzF9pNAj2nAGcgjtgfHbLG2GCAK4xoKF6pqIsV4IEMkUG8pi7J2IsGNPg0s
z02y7RgbWErri2mQha5+5PE+Ftv0K05t8zs6teFKI0GdDUT5RaEN+96KFxi43sr+kj63meSbZ4Fh
tuDxMmFlEx4xCZuFcG+mB2WBh1qg/iYW/hZuXwEc0Gomqyenh0RDvyjfNYroqg7KmmQI5Dh+K73T
SojisRn3C/EfKACxe5issXkkBTOBtZ67Rf5bpIHYO8DP8nG8gToasc3HXpznc9jf5ea3YZPl6SWi
Sl540Ed6cBPkHSmydL048BpqZNKMuFnnsVmQh8mfUYtjgpWaVmNyZ/B7ucf9Ve2dIl2RfVL+y5f8
r7dwghpdPhj7v+hTm63i72iyJesNRfUxym8ZlNQdfDn6j3k7LO3wVq+gtBIW81yLqGBAaHApib57
fQPLMyuWj9bBoPrBpS0CFHTgPFJ8KGvUgvAptv3g8/YACpgJJMVSKrcYvs973iyGsq3DdCmykEbS
FXoEFAmO2hwXYLVStc4+zJWySk/6egrUnbKf9+HFWLGiC0taC7cFHg5sMRmm6vg833gLDSlSzV5I
cNj2HsruZfWUp64UBn2ye8hn2XRUbYW+Ijzl7vBWepqjAL5a+VIiUa+CPPuetLtsJPt7Czg3rR9u
5r23uDvkjvYjxd9q7IVyMAqWApBTOri3GvSGCTK1iPaNCQliUCtp1iE8m6+WbDKBeG9IbEIwanZW
BmkKZZMRAMenP6RvcwlVbysBxauOkW8Bk/l+nGWj/EjsWNRZGdoCVteJjYixMOYOVrHHRs6gurUQ
b/6WT6e+CAf16eMQjMIdmQF3iVCI9DfJjnJq89d4tB6TjxKnktcI7ga4Dp2ToclXnezpPp/QW7Hr
f18MgSwTXcf4ykq+1Wu1NT8Kw3oc+epU++E6Xo/CzqDSsI3rs3J4Syd5jePWtBl940u9YvK1yU8T
tgav7bT9h4tfvYvMJY4WPiFzvS87GB+7j3t7xIr/OLvRQZBW3bLZD2vl4xkcaV1JU7mPu3Z2jX3F
a8wuGabBAyUP/u8Ex23hBN7EIAnfCCsTMXRfc40gTE1EtiEdPvel3YQOuZ4QPvNh+TDcPntXDtBu
ocB1MpJaB4y49sUv80NkvnztB7e+MIToj1jrZ05zntbUSrwLn5pdm/xO97FSylf59sHs+qiuyau+
Dtf6wvXnlyXdujoydMQW6BWa5to4vr8Nb0yhWLGVM+PkP0JK3j1Wi3fpMv/GIyzroHhs50u9og0Y
KgyYyO9yo+/uUH2qHryAhEA7mTVENhe0UGbtQXzqltFZeFv8sHBqX7qI7dXEkuBdUvxX8CLUtcbR
xasxn8HgRN7Jp0Q/A0BpJRXsyqDuT0OM5svX8EJDEOfhW5BlXthbGyh1qSX27PBW+LinR3DpZ+g1
nZsHneiVHb4Pp0R3u97XQbsLb8DYQPeUzzyyMLSTPt3muS9/OKeB0FBsKu/ok2O//IH56bc7COw9
vODwQlf13LcX8QsfNfNmeImIEbsH4W8x2k2zxc88nL1ioLo99Kf6VMtbifngSSl9M1tmH1DwOsJw
18/DJNud6T3P2Tcf/qm4A45A9gTYneOVsHoeXrTM0X1Ne/j5xU4WHSFZ4Q3R7GfSOyjUdbeSgsdJ
bZfIEB65C/uYBZ/ep8YOd9k+vPKOOgCb1xQk2velD66cth5tk/kPL/dQWPFZKvWYDX6dnBcV/hFB
B/EdxswNFiW2deig0UmtNGk/LLnmjFXUzTArSHBbhZozxizeqpUZtK/GCAd7YRJBB4gx8K7TUjJW
f38s4oe5EoSU1rK+hwpALgo5oEdQ+v/+9ve1vz+YpAFiiioVhoG/Xo66bV0xl1DaMHWIy4G+qGTQ
5VTaZdS5kOT+/jZIL4LU62uFIPC+0te/5GqT+lner0dMD0T3759HTWkfwf/702pVdTCRSYdrtWCR
GkxVhNuzjsimflApas2fYRNgbvf6hRCuK1p2LrWZNH4hkT3V5y+66eQ04aNemZClSUJ9/VWp6POn
vBhs+QBFGkuwtrxGv+VvIq8zHv8tLRp2nJmdRHAcfK32C+TRvZMsrI5pICM4nmSIGqo1/BrLx7oO
FHUJ6mUw5/rSSQjDE8NKMYHYkfWXEFH3oXFSwBLb4BHRpHDXLZrJbS9CGraF1DN1nxdVCWTc9iQa
yGf9rGwnySO3UjAYXVkjfPKFW/w+rtNBcFtqURP7NGp9t7qixQg3sR1tuw/5gwZpXvPpdylJw5Zg
twEho8cpdshx+ui2zztdZzS4hupAx0F5VxAHp5MFY8E3Th39I1qJB+mun9svYXKiXwwYuNDqR+kv
mLlkDveelMxcc19x77/9D3aZTD7zk/YFb/Y4vux8giw+aTiEW+PXw3ssKTwQ1FabdoMyduYpJD3M
bm9ZMP3GnnRPqfs+FkeVWETGbta0S38oiun0oM6GH81veSe+WWjslKDThS9hu+48fykuY34MUoyE
ZMi05Pf63IcOVEwosCQCaBvlS+b8OzY+d6SlHt6SGgddyIk9bjeBx9NhSq1HoB2JPsHGx1J2kwRU
5GLmpmDphpz9ZyBRIYUAS8nepsGI8xukdrY8xyxdbH/4IV4KSarT3EjTg7JONiy8cHKVytxOJ2vw
og2rsoIoydDt1VP115jLSfj2VXC/R3tkH0s24dvChsS41JmoWdk29OrJZey0UiDv4vFidX77JXML
IHyRkWnPk/0I2rXZ2OYXLC7h3BJmwc8HfOEkkBzDa6gVjiGc7yf6Z2UNjiKtJTaWc7qPVAuWhDY7
5eDidQBBDOXwSUQ+MVvg2OpPFeTXOqTDp6ay+I5M9nIO8kupWpKjrkgUdSMcRghZpoZ/njDeqxKP
ZWTg2gAfCecsX6ktNltzKy5x7BqD7pLuNXLRrs+VtEYxnu/Le3zOYPiQ7PwDB+UY9i7Gr9EFq9II
pwquudt/oVIE8o+v00BrqSeu/KPSfNNRkXrEClZJ2wMct8KzvKyD8crdePqmV+1RVBkfwOXZBae0
Ykv30r2KwCC5q5Vn0ghk7MGlJyhL6URxfqyw4o+cl4dfScqSzRA8RE0OtoUmNVAl8C7mmt44Wbp6
6oCfODhfsgmiEY9dZ4fnMnbTz8WWdqAw/o2qrQhbrV7CZjO/Kf5oT3W/Wr7AMgmzYgiJGKI6AyQQ
EAMwgsSmIftnFD4SN+xKInu4z5uw/4SBAwUJxsuj4U34+tMuKUs5SuGqfWpfRYDEDFfGGbAy9Ray
G2LPxwDr6onv47LaE0wqw/aSgjG2YpGZmo1CBJOFHhzs+vggaymafUQe5JaSXzt+QWeW1hhvvPCW
xm7ur1V0hxhxBgfB3Q0+P/zZyH6ZvMW04qACwo3mW/tikcS3Gaq/YD/vyuxoX3AHinwXE1gNIHHr
ftni4g/ovOg0ypxabd0fGqzKqamc/gopPCUlcMf7ApxY6sdBR2XkpYfhji0FUIaOsokSTLtmL+dm
1C6u+IufKxEPaC+4aAP8QAuig0F6JhFO/xrwrxwGp1XcmWwhLyp8AdgnSlbD1qSZXjgN+Q0elOUX
ycAq3mcHI7M9jDZmbfO1uJunSdsVmTt0jiSRbnfMs7eQnenKRDrO7L72o2HbjC+YhS1UT3djyNkL
OER2hODJZ5EUotRChM/o2kJiwkbPfpk8N/O1P5SrPiBABCUxkl9rPgJrYYiJYbdd/2RHHpJIOS80
Ds7trGCe7hWTT4qrmXjs0IrTXGSX7gUkLXg21nQpjlLMxlYN76BenEShdohNSgW4iVb9tXAXOxC0
ZK1ceXZbPDS21V4/TAd8BeDPmexKm4ZiAXPOleIpuIJYr5c7JtWJ+/gcltPltVOkdnzmzvPICddu
C1sgSRlh8bzzMH5xakD/T3GPYpYGE6LM1uUl2w6HxR23K9POI0f8HdWg45HL1sJXpzmZ4olxMMWr
ovIMkNAEnZWFBmk0D5jq8Biyd4Ejlhhmv643N0Z1xWPPJmB8MIPHw8qHd6Kt6bNDv9qjYdAkOxlt
Nh9zwex5FZPPUNq17Eo0n/igPaeViEShtI1fjlps4pIJkcVNT9ecUOyiLKxk2C4kWk2rfRtOZLRy
m888brpuF4Qx9B7YXSpgAefhji0PLr9QJR4Y9SHnKw+KTHCGFe/KJf5lxK0g0iQn9PEZY27BJOCG
JV5xm+7DlieNDVsE6+p4Vcy1tnl6wbKIiNN8WSNtrYggXLCcyiUdKtdKUC5UCwPcroCnlri5FDfy
E+4vUPJfibXU2etSPTcI2p6uXm6Iv6jWyl0bXYQmOTar8/JJxK3hP0fPKPYdq/EncWmPPYiuUuRm
hatLb9CcFrBDkAg2EIpsEdnKsjq/PjM7C6QJ7t0WF5oXr88tAu0rp05RXzc87LdxFUSLQ5bgY8dS
oKvk2EbMj5M8rtOlrQ52LruJbr8Wigqc4rX5sWWDgaXZDVuOjZr0bPrkEMGtZ+7Yfq3B1d+xDYip
oeR1bnovJsiv1JxNw2vIZu924oVDEVCQ1Iz+pzw20bL0U2gaB26KclUv0TG6qD8a5f+uX/dQVa8k
8eKQaUWBuSc6xmR2/J0eIlxnEJ4ti8znGVU5YIls9cFF4D2Jl5IHE8dBlsR1IHrdgp3AGB0LLVCf
E4GD9V76IksbYHL+GrkUlHPH9k3DTfR9cpPBmSMnPDZsJC84OqNbLJe4oXrDqbnoq+IzO4mufsfe
XI89mnusVQD0u2EpXfG8+mfWSGVsyYttxjqPpTB+YzHS+FFgfLL9qizLC4fkrHrimQtLZhLPbvNL
LY6XLfkgdcVkYCt8cqRnq8ZWV8a2ukmSFf3TiW6rCci4tMjjUpwNRR/EJuMe2uEqAwjjS+oLWBWB
LOEe/IOKZif3xYKJG9WeTHQeSeNkNF0GN3oveAIo8AYOPtLiAoh9Bb4jlg5Bz6Mmg1otahYYKZUa
lLiHJa/GjQy50YL0kuDuv4/WrLL2/PhR4UJZD4hdrASr2kzHduGGvzEvgMk1FE5woHQ1M/wYfhVn
WqWH5ykKWK3fvMnw6TXtBrC0qvbc5OcqXKqUbr6WbWXa9rvx/twhRVgnfu7hctXMliKzPAF1MFjP
aS1tROAXSi+i4mlKVvlG2mvzYZrI1uWbEJx75ok9qlZImPdyBmSlM5KHh3BbWkfGJq7oe7wWMni5
obXrv8wvHk6m4f2VxSKjaHK4flazHd7D1QPehN1cxuuUOjxQDpfv556/zZv6jOQ5hvPv4jciv6GW
psJeqh/zl3mdG3+6ZASs3DmXNHWfd7t4+uagofwPN8o9fDqxvja+qU4ErMoeuAsv41NB+fCmHSsA
nXMm85atnOW2kd8WrMlrH3S/hDTQlO2zLTz5mwY1cJnjirEhmG3hjgSW04UnFt6Dbc28xZKXlWtu
o8OToiYYXXVfQs6hq8FBxYOpbZWbxFUC03sczPUYjKfhJvnGpmZLolnaTe2rcmj3QOIMKmKPu4FO
DrVW7lJdEF4tfWF/2Z/ZI5vXvmHlX1JtT31A+R7haPzCnI1XRoJNQyJRTVZu/fRZ4a90+Y3mm/7L
wucNgg/NtIjnCimLJH7OHkwMZGPluIZNSkCe6eMHQ0iMce4667HGTl1/2PyCTLEXPT4djryfbSPA
o2lSLhUbawYWBdqw6iiR5SCXXArEyh2+pVW9au/DW994GvKzG5oQh5tOxdzJHlYZjz1dH4XpqVRs
6Y6sblle6PjWDASWNBaLy8sfc5vvqnhJcjA4H9xMWo3mQ3wlBXpDhNzUZe0In2Ew3MZ/aNCG0hK2
z5vQet13+x7KljkE+fFJMu6DRFhLezfW4hfAlda76lVY1ZIfn8b3oXa11gO6KH9SKiTeFWg+QvtK
DFplhSFkOsMHZQAAuMkNdyFZdTGZ6MgDLV64QtCxaUUafOCUO+I0cQPuM52neaO4WBqfnzcCzaBe
PinGF5NbAMYAk5zU7N7ziZLlcEuGs6Z65mTDnIvB5jcg6d9BI4B5tSduG4EviAIB3qAckwnvQI9D
s6/jsG0JP629+Ke8M/TAUZtAY40RmxQkB2XeSrnTsCxssuWfxqXp/KrxZlY+bXCObVaA/GcxcUA7
OPMGQ2aLDyt/OFizgCh+oxOxoxuO36JqzyDT8uv6J7UDD388SRNBV1QaUKdpO2nxpn2+a/UXKFUe
jO+hDvhm+oJ8gs/uZlt27Zxuh37vZ/JUHmpmi4fnDisVuOOu7FWrgoeHUpmDJNpqLvnnn9279tVu
UshFuEt9ikDJ9Wv7zf6Vk1X8az8MJBGRw6xP95sV3hhbZqzRP+Ut9c23ZoXZLQ3/dFf/jRi2Jfac
vGajHCFxgNiYJw0f31MoHGbafpyFcyTd0JMO87zjFeNuNd7Cx3rEKge+JbcN5L/DUnZlZCvk25q6
gXHMkE6B093bRBsw2ExeZ9ZF+hJnqH6BZPoMLZXIx8NuKAhT8Ofmhq/ic2boZjMmIiCq83FPkF91
BDNRFCedDUf8eVIpyjGsY0Z3U/oVU9Mi8srRQaLOsdCMjvFJcRzudMwCsUZbwh9EXmQzwWL0zQPw
/fjAsOghOOyWD/OoaX6Sv2tBfYbpPBGDTarMd/wi6tPrZ0HxSQBRVFu56GRMg/M9Aw5ChFKiJYqA
xuXp4m222KUexuziNrrL7GNU967cMOHi7lEBZ5h8O7P0egezYRVH2X3RsWUk/B7Hmdtt4z2C2qZf
ojLmQFzYPUiMz5a94+NSGac3quWi2jxGZkRlQI1mfi4uBYFX79lPhA0Ds8NNZpuu8QESgFiFzegO
zFQcx020Y3zavsFONxaOic3oGz08A0Xzo4bwC2CSXp9YZgFClXwCV/gdvo0PDjlZwx3CFvvApNi4
z3jlvhQPFrQuNtf+POzU3+L4pMRZLr5LcmbcLPYmeRmGG/JsdF+7KQ5rAv03SgYp85j1j5OXPNy2
dh5I8rgv7NXcfMreN1hyHtNk5mULRGFW+80Bqtjpz3QpDRfVN2VauS0yR3wf3HEvsB2hjFBIe0yf
A3HrLpTcl2aRPownjXUtWPEl8ZpzZlgI07JmbTyC+J5X9vNQXcoyWGC3qIJsu1IKZueZ/VJKD9Pw
bqYuxhOwhcKIYoO34nVfGTiPrwPvOIwFWeuq22yn7WMJnTwAOmItUNlVTn8Bl8VRo6JgOi8OyEO0
vbzieFTfFa/2mquC36CACabdX5Be1Cm4La6TkP2BpXpS1635HL3PZ1zYOuWeoPbnDTKGYJQVwI1j
MEdkT6qh5IIfylvTl1HszSTEQ0iJ7/pOd5sVarIOlvMtgWyQXp6v95oQtm6Hdsj/lWBS/X46MDBn
YDR0nr5wgCwpN1SGvuqG4en8DnLhMsa64cShX6SDsCz2z7f8xKFuEg60FpzUV34YGKECSRABLRk4
IAUMsrOo7tPVsNcR8MMo/A2v4nWi96XwXj4/Hn66wjPSBdVRPgG72zv4f7VCv9xJtryu7w83dIVl
e0nOfBwydCWXKYeyjGH3InKz+NzxNtqP24ePYoB5Svqa0CWxzaKhtsvf6jcezfGNRcaGJz897azc
sAolfbSzpKWJnb286csPEQjjXQeMaf1hdMeHl4/MZGkQHcbd1e9DwXvGNcCEmJVxRHPtKXeKoJkQ
yBNPyszFm7AoYXuBIpx5ZbZKjeWi2kpEbi6WHQTqhdup/jwyy/BgkRWhR7w9UwTcSZk/4AJvdHYO
jzu75hWlzGLdCztpy8FCFAajL64efr6vy6s5YoT6m3m0pXzUv8mZlDyswH8ZCB95eVbM67tWTWwt
BrY6O7k26/q3JmBK40i3Fpv0UqmWcSLdk0+nYPLHZAlo62kxAiRhsQf1e+Pu8Bkb+g/KsKu87pzF
Vt9DE7LFtXF6JT/W7uIHDxknBIdAgM+gULW0dK2v+8/pO5N4Bq30H3OOZburRwvF3Zj6w/AedTtJ
cRWKtMx9HKMb/uQlyO5iu/BFZiMita3KoNOfO0fpHMqNgpkdroaSNX0lV5qKsPDhN8OEwLVlcruV
xnMKpefLWFcEtR+rS47xpCcs2R1ET0n9utyYCPOGADGX5PIYPB2sz+Q39RD9SgTbWs03Rg8Ecnn8
6K8AegtZNnXkK7+v9/jsYFbb5ioGyoWRouCUZ+FDPyHhTgNpKWs+Hr/fDSXKD0oNcvIs7SJEy9Y2
fWaLl8Xks2U053oVj5Z6jc5sCrr4IqJpqluhWd1HO2M7BMwZKt02X0aY9tNLDpKPmOTQMnwTDp1o
seKri/KhMuRJzrnqIIH8wqZPA/xZd28MT+bn63rWPrqf6Y3XaI/1UfxS19ne5LPiAMCA84+PMr7P
99pXMNVgrgTQAC56ZsisYS/lwn6Tb7JTnOM7yy46i4DNtrFn5FMRGrT5/KStzkAYghEOr93+Lgar
vTwBhWySXLFHZIipsuGd08t8hhvwoKplBydwDH1Xb+MR+PxCc22Zm385F9Tc5D4hAGyccBeYjZ4R
NDFWZnALb8rNf6czweDHZv2qkEcOXogAFhSSC4Dlut0VewIJHW5peq94sNaJV5+qo7nUDpiyH0Zf
/VIYGA4WtJC1HGgH4rXbW3Ll0Y1XifM4ooF0mC5O41rErP2qAstTdh4dafnwcfGVPSxapkUADw+Y
BWD+hPUvaj8+RHdt7/1O59Myvv15QbYRt5op5ezEawFBGteZdj22Hhc1yE9YGGy0f894zfOlBzD4
k+eS+/wDFoPKUmj8TrOgd0B0Y/lCvAF1YIi4WM1HRV7qe0rM7PlmrjA3evmfWOZzw7pE2X8pE2fx
qX/xtU6ylF+2CBaK9JFCp6Gyv9Zb2cH6pkuoiJynTFozXlUWCs8HDCuiM4BFJ0uNfIXO9omwBF/9
1xIR3+ojvE+BkRsddQFa/kn1XilvPUXS7Eqyr9C7axZqlQ2vBFnWQFyGmOJ9OOswX3gQHq9JsLFW
1wQEa5/dW/GWrlmfDK/J5BNAtiFintutsMreuiUsKv1vyk/XeJI38eQMSyr1iq2Pt8iJSYMYB8aV
EfYzsx9b6QNc93ekqtpE7whioYhFjjHew2lp7p+f8ZJHawZPvcEJYW5TIb6y8o3AcQ99zq3MPdG4
T/hw7/WtoQUfHDV32LfH25PpLujUKnqH0UGw5xFUALv/8M5J95YhHD5CLDuSGnxsP55XEdE6vH2v
+mTHFvA0tnuSs47KnhOEk0ZfwRpSn9DQAMKJILSk5zZ62tORKntxkCYMueyS8rg+Tm/NWTsM69rP
s2Wi2gsq2/faZ4PZYzstrM23HJOmnQiBhJMZ+GP+FhI/ciDFrDEKYOcT0JbgvoMczUJhiDPG5JsO
O8GNrPDxnVl3/Z6+mxea0tYA8bfMS0QbRPnlYma9uuXhlhyiBXUtiDFfNcnTRfhsTf+wSjZv6RsN
Q8uNjPycpsl9HurdSwlDW/NEzeuWMpWyW/y0n3SqSe+nO/MeorS22BLFeokRUiwG6DapJ8Nh/ah2
pBrr3zqya1zTrJiLuFksHC0LGKMnN3qq7qZOjENcncGVuF9Q7BZ2dhh+xDYoz2nw2Ck8mBi1fAoH
TrpC2RfRxxMOi8LiUumnhkCcNu0QmI9Tkh8Hks1igjOgJ9n975P535UaAjEdZQaqVNAmsJVL9I2K
WQ6BOWweH3bq3HCLMhgq9ynZY+Z39ZVcd45JjqYncJoEWzZgldUl6DJzV8ArZk2RBQgmb8t169v5
ndciqxnR6MTW0rs6+d0fheRW/vCVYM3WgALoa023Y/SovUs4AeoXNuRZeFU0UeGic0XCyAEcnaeg
/R19eY1JVdm/ZgvaW3PNoKhGBERvjNDWQD9Up1SCMt+SXwKNip0Pq9YSEh9+hbg8f0+reEOSHOJt
ziO6G3DLyMY6BMcd1hCaLUDz4X1s97jyMTbtUVlCQ91wTjOW9qKXlUgwTOgdHWVcPSFB6CsEk1Qk
vOEiv0khlFHCp9DjpQQXl47EocIwgtpafl3+p+xm+4qgGGFNgkBbnpJsLxdbFFZKCZEdL3VnFt6F
YTn0B/TtBtMuZpAlgwmcRrZK/kWOumpAFnufDOCaR0BZQl1GLUSRgKFrDRhCyU7ZLbtG4rFXcjvm
FK7exhT8EFIdFioTuV6Ojocu4OFNPZkH6EkdYZct/sF4y5LGgEWE9ag8qfxEhYJjujbC4XhnY070
ZX/Rv/rD32C/e434/zfn//tPSWFX1wtJ+I8L8Pd9sRG90JEaPhw/MOpRRqB6HQ6+JsfLv69Noa5i
ubs49GFhLslBcosOYIxQRopgAVAOJ5AWy0gEQn9/W1Qw6lEuastnjbOlSq/496W/f5Rn4luaFmj7
72vS/OCfzddP/P23Waue8XyaPvJgIINUJhhlTH6k4cW1//ta/fqHJ85l//0xNUgP/v7zf//w933/
/YihdlhTCUnfohVmvPX3TUVuKOx4rxf6+9Y2KmlMUjlb9Vpe76N+OVZ04yqZX1MXBgpvVtITw6+H
psSMqPUnOEBy2qLrHPTJ0R9ucsm6aVtHE8aSCEAjg7tWFoq21x/JPs/jT1MpTooqfMpi33pqrqrY
LxKGnqH/E1K35nntwv34GBXShiTcJPJbKOCdtkAv7uXw6bKoH/25bfB3QwEfliAIJrYHWg4tdiIQ
Cb9xiZbGWNAmd/BEcyXdEfV4K/pyWPYJ9SmKE44+nXNT7xIGV003BujcvDwZPkuxlNdqCC0Ke3+C
nV3uCpFmXCNN7L0Gb3fWINDocChajBtJyma6sdAwMGYWbyhehTBsyhrHqKc7qhDkrDMFR4dpmRVC
SRMiCqM8YWSZwO/UYFs0RFS4UwetsRk4CDOC6SYcMJZ5Gd/6VF6VsFNfQhI80pmhVYjfNZJn0GN6
XJAHBh0RVh0ajoKFiSmHlkDymtUUMl3fbyNd/m1E6Mx6DMO/kRDIMi+vYpx75HnxkxaIWU3wjDzR
Qtz+cfl7adZHA+5LDXyDU7KtIv+0ekWSHDJw2PAEsTJwOhsedKz7IoZsByFwevwY4yN1h4bZW3Kq
6B8a2GJ1TxuQTpGDic/gaGQqYPpiItaO3zFzepzCMoPwFMukp3Nw/MXeLOLy4T8KIorFJi9WjfY1
ToH2EHAfYg+cyjRxuORuM0Jxl5J8dpOiu4ViXC2r4p+YwnwIawjrC8xrkLhpK5NZQI/oIcFCxqnb
JN2lLcHk7WuvyR+fyRO1hbRLqyckhdKAtDDjerfIFvcYWxNfDvUvM563k5wDShkSzGNR8zClZ8zH
J4pUsE051sddoT1htZRhQLg9RS+P2nKhdG7Zj7iITzNs7tgED2amqOjl+5OV6EqDBA75XKKIghyZ
sZmlRv6vJrl3TTTGHilzDDw7sUE/eD7CAS9NjUg7/KKpXbG3Hdzqn1pEP0g1gdZyzrZMAqKSWbIt
GJr8FPoN2eerxazwlKRUA2rafAgGZ0EFgvZsGRDVmA26cqezGcj5p/YsgLrq9LbAb8hqQ7jOi+os
ZrQEvfAAV+6ZqorghtHLfzFVzHOnRsB+FZ5wNVtZWhXaXqL7l4dDyEJyQsTdqhwZDoEusHNz2N+P
f4OQdRsC8UjQwHsHI0Eq8qRIXmlY2qqjpEnDaPTDuczsJ6TbUsboTiS0YGxzjC9s8gUY+PZ56U2a
vta5AP0T9LDoWGb9DAoekT0YGDIU/7lON11CoVI0VH2PKjsO0WfSjCuJBACIiAZAiBoFKh6Uk8oY
IsmGnyLvGZEm0S3GNt8qF7lklXLmE8vW2UmdzT6uDw+vMdBMjjBVo57Mpu96VhMa4Oxaz/O7mh3G
itFUywxxzCbIzx0rOMYhHbci3PIZfBIN6xTZJB4XatHiA0wLk43f4kL8GEfuNcbqE2aWmQst+6sp
6e0JupK5tZOyN1QgR0F9J3KEs/qPAjQxcElFyLbFAw6uVp/wmlU/MuBGWWFWSbygHMW9l6vCaqCI
kEedA6cx2lXWJ/e8M1IXEd1aaeIFrEjCuTTc8ZoxQpYQwhJJpufRlLBQ7dJ8XSqMidMnlUMrKaLT
P8vaw9R8j02fK+uLyMkMsh3CWjljkvqyngczxD6esLkxmb1urpHfLOL9Q4pkzFu7Wy13l7LmOenm
0m1HkTYeay8arSbeFRUNqMbQftZESxUzwHa6ucVQVbwu+xtmjichjJhTPIVsBRfxSRpnrFFfpCZD
ckx72SJL4yZmwJRhkTLAR6EgpVMbNOPgCnp+MceXXEHv7q0RhwRBUA4P+leuF79Tq5s+OTm9rYtg
8IUb6wvZyUKoJbJcxA7yN2nflVDNTanMHEOlX+rwe5TlSPfnqIM2gf+kGZvvaom4uM7BKXjMYMo1
BJKqWFxGrHKYfjYx37i5IcfCPW9JxH2PFyCTvOZhcxq9i91pGpr3piR1j/xTHAhYVDEBUsoUWlKq
aKyT/D0xldiLH5q0khNmNDXROIxx4HhIJsiI0fIokuDaemZHMf1g8NHrQgcFWrQbaRLsOY5Cjxy8
fRZSjS40tcSdYF52Uly5epMfi6KYSNcBHjWIVlHl2RHjGWLDPLw8V6YQon0OxriYNK9AVZww1mD/
7WHLOWQ37h8RS36RNr0zvWDqhkJcxc7WMkUsL8Ue7opQSZZeAy5Xc2/YwgT2JYciQ4j/Y+9MmhtX
siz9V9pyXZ4Gx+TAIjfiPIgaQ0NsYBoiMM+O8dfXB77Keq+yq7us970IGilKCooEHH7vPec72nnN
DJoGuXeetZg3do16ohxajXJp3ldVnxzLsToGTphtyoItpJ9j7UtCuvyVE3Q3fUBYQUAVloo4ZoJG
CYPwZECyEHp0Da1pIco2D5asBNwZgyHhSGGf2HQ9Wpfar+cKS3A8zS/lTzgQM2aYAi02ypF66nts
zG21CwskfHBpLxMgbHStPtEQq6Jjvh8rG4ZJyWfTYJRJCbpYh8pJ9jGDdjlmhKohkG8i81V6dJcF
x/dG01ArkymmSBQ//Kz1oHtBedGDQ/vDzp/MInkRdbiXIwty2LUDfXiKEaMw112I6aVoE3xLXEzy
Rr22qWO+5PZlshqHCzlIgY4G5mSkOLZ0+c07Tsnu+a+Y1oc3SGRfQZY/jaaeL3nXt6chPFgj8wDT
jYeTY4YozX2K+j6nC9X43tkv8g8nIK+gN5jil8n9GHnqaM3dj4kjkIOVbQ27u2ogyhQXaDsxaUxA
D65y9l7ouGa8N8yfctd+y3MGWQIRW6ICCt+YHpZlZBlqNPltpc5L2dRyPVbGZhymcxwg+uypX9ZO
r7N1Je1dkSJdiNrHWalDDFdYxogaTFnvPBgaqzzE82OF7k+rHWqqL73J4pEmFvEplTNy6M0Yxhge
VAR8+0KKu47Xv9Zwhy7l1FwCEb1PwJX27kA3Zj0luf1ga2Mfgru4yU0CymrVb/oG/Y/RMtm2jWw3
jm1yCOL5CCP5vs5KIFlWtItiulcyQsVfJjU2pBg+D1leG0802SZiL9D2XKZj/xIOcjqoju5LA40l
Fb2/NSqG9FkEcNO+dUWerNyQ8arjYmQ05G9n0F+eofm28B4Z9HRif8cbVv2A9uQd6jNJM/bTDGQv
gLxfEaN1mtmc7OaXKIntLQ5wwosBHsQMc+yAoxbQynmIHIYpgKWkQiukzOYQO3Tpx9asqXPuqzDH
cDthJSXwRHl6QlubR6t5VuiuhtvR5yoxMPtpa1eu/Ak15NC9kAuQHLIsv0eIMJoNhksE9bXko471
aJF922wK3L43varVYVL1yR7t8LFKUuLto1UL/XvJg3e3dq1/Kr8azrnvnyafcsV3ql0//iycW7OK
zy1W4Y1QHiOgieDNWL1G0nnS2UhKKq+VtylBTZgHKRvI9HkKvc/Y6WEVTdaC79ZAQPrwnNssZcWU
vjup+JVq3lCHPqnv9AcgVe8NcUDs6dq33IyZaxjlJQ5qwrEouAfO3HXuNtCuNO9CDCNWiQxLk/Vk
5MaaPLU7ok6mG7mrQ8+Ay9yvfM3OCWbkeXCibzXkAS7HzyClswO9AXKE5Eqrq+liKXnJIwETR6NS
2NqyQnJc0VTrqHpZ/P36wfCZqOi4bHfVouxN6u7gQ1xehRb6LwybzgwM1AnZe7Y4RGpnerHHHLOi
F2vMx63c+E59qo18Q778O1lRxAFlRBZKekdlkaIUamm+TWT3NlgLng2GZkPcvudj0q4ia0A3OaRq
5yDMT09ub1JCm/3Jtbh+6MjEZFLk3JvQzhkhVD4Vo09zgFbHMVKNJrZZYL6MeU5WQhf8pQ+6xgM9
YCmL5BRuXAdz6NDHyBSnMNkGAaXebKVPQeSSq9Ixq+XTKFfdAsDOjHYjcyZGVNH08z2ycSk7DpZw
78mfod/VblNjOgp0EyOsPNqSPdvzgvZpnJMojECNQv7Amew/ttW5ybbR1C0dN7SCnDxonCrSVyNC
KEo41sBKEQBE+oGewg+RwRKxc7G3Aj5AIRt6IGP3M+3AyxPDAUMxEqtWG2fAjJgBnBwVJO3GCbG0
4z64VENH6TwMBgOxZHoBUrL3U1C5KoKvlYekQjuc7Ka3SYZXRwqA+YFEVusvftn2BXP3eIJsHN/c
2UXhk/k0E6FrdyhinWhnueND30sq74bNTGAltEJr70JwR4XwJbydg2WzLDk42ZciyGlvOc5zeNo+
813/02tIlph0cpKiv09C85Y/fL7xSLq9EUOLh72vL8pIfkLWIgMU3ty6y1n8ygKVoEofiVyrN72l
kZZMvL/G8rmTlbuyZHAyAz97NVzCCSKhT8kCoffyngnklC1xcAKuv8Osz2DuMvr0pvkobVKMVg7c
wNtx6fO1lYD1+dmNzrGBUXoi9oyjw7MZ6zQhLh8krR5lRThZDK0X5NlgqUOUPJbAbJls6K/IQFPR
0ByoNUWPz1x9tPXaUHj7i4F3t6I5syUaLeH0YuANggjsdY1ra5pGwofoOPhpY6HTRY/o1u5wG5Vq
W/nOsLQy8HibiOJiM4CQSnwbNiSzOHQN+rrOnguqbXs1WKjJjaDydh0al2bJSyptF1NV83ti6XX8
aDrnXUZGK6lNiBhRHw2+E6ztIBgubRrt+36+nQ0TMrmH7m+cq5Pf6XZdNQHawSDeOEnwQJgPrdHZ
PMEBGhhssTDZefviZmDcDGPtDq9zGBognZyX3rYQc/WtuuFFuTd8ntHeFkCOiSRkHkjOklV0GKU0
2umJWPUhF1vLwdcwvViZixXVmMdVUqGsIgb2JuSoH+bS2I4FiaNUwa9IMyqjMb/m+omwWLlZVn3F
B4rBdNXGFzOO8QZb8UOJsKMyURhWpB60abaupQiejAaHCIm+zGQ3mcxeM9fa9vPBavFWCCs+sS18
oGMyI7YYdoVh/mah/I7Ih1upguqu6AbJGZCv4d0LKIUW4zUzg2XtlRs39iloPf+5IKkZHBIHqmJY
OFDD35ksNpiz1Nccx2hCEL53rUG14w7vOKg0H2LTnCeHPzZCUV2DjdqKOmHOIXT0MLmfXviIxaGi
JwWgtPM3ajB/GpphClC4m3R6UwOVC8EmPwmjaVfVtg3st6DEW4oF62hodB5g6j60QVMogRmQlMk6
NuEC5glDyrau3zjlaDAFEr+IYb83VjfcSAvhqeEWJjJ349Nyh6e5Yaah3UvalEgBWg85n0RANqTf
kYqL+xmpvlkyKiuXOhY2qJTs4aohPAuME95AC2TM5DmYY+/JaRiIDAyvJppfoRXLiyolSCtsVG2P
VDOt4NPNlvHpVTL6pLb5dgJOaek+F75DV9Nqv7m+vecuvRdHh+yy7oA7Nnvamc4YjluIXu82eZJY
xLuBC2psY+Yl637XsTSccxQu8I1GT5uE2eX1zgnZxChYDY01bLl0MZqwy6MaMm9VyP4zMBPCClGK
lwG7kyloAlzX/T5awICjx/JWTPIjC/wfBbjBlZVdFyuGT8F4IXH33ZMtIEI3b8/1aHvMu4Rcu7FR
IsipP/rB3i1lxqpsSPmeXHs++T4ZaAn7FkiQxbaXwS0LXXIiQ9u+CauC5oYnnyu/pjbMR4HUE1Oc
071x8Yof0lFDZvX8J4+Ulk0wk/rZ1u0PryjW7lTb67GssaWW1pOtWf9ICWjWWVjtlDDEDo2qWWF/
IvIw5zpHj2dk7StGo4E6Qjhc3tjHpizcvUJ5ABCx2wWCTaiHk9MKIPCxUcGPwC7JiEt88pR6fcSK
4mmbiFug0SKsVmmR+HuLvcUxLO2vOBf+XZxU97OBqXMwrXHr51R7s4fjJS/YyNvuxk0c0tGNbT9p
ZpZ+oS/W54DwBLqls6IirNH2putctUwdglerKDbebCHS75lnRMlHU5Xq3qMdTdUw3bi9evER3+VY
/fC82NPGqcRvANu7wfVcKjdxB1LzO6TxtikbtBJDZc3EttjMHGnW1wHb7qVrXxp5uYWVnt4MUagW
4PPFG0c4pYoZKYAsNnI1mwMFSe8mEGgQJpMVQ9K/Iv7SRMo6ipXquvcwFC9JqZx1Bgl+HVWAqKc5
30PmI3SHEI1pwH5odYvIUut1PuHjFwMLaSlpNlvtfSM8UAwhtEIVRs62/dmJjqhw4uXMecDU4Tbw
CtqOdLiIBIpe4uUxirldO0R3Q9WlHTFyhVslQOb2iWmoDSBnB96N8eV2gBPb3Hn3BRorL6l+Ju74
YWhxMRv3zLX2fuCTfYEZeSTdkcDLokWx0nIO5pm9TYq3kaoY6B0cGYGaoTinA0b+BOl7PrD4a2xZ
XEjGG+oRrs9u/ZWFBRtS6SEvJmmKGK3/9m40NQ+EOmOogh97HH2HpI3rt4e18iYG1UsR0Q/TmsIf
kvr1m5abPx/mtQsT4fr4j7vXH/9vn//zx+e+4XX9+Vh5TBiHnRTDb/7LCI8EiQDxcnO9d70RZV8c
m4Xp+efD673r167P/vnN//K1f3l4/b4A2kzVf8kF+JliFfZJ2oaqV/HXTMuf+Mfd61evj2dr5CmR
Q/sw/fLpmlxwveHo+mdAxfXxXwIrrjEV+GjiN5XPzj6dyTQWRgsyn1bmMUsB7cee0Ac7gIcHd3Yf
jBa0HNDVnO21A1Qxco5zFHhr32NLc32o6/k/nkiXb1GuzeRBWPs/f+D6bdeHgqbQzh2i0/VLsWOT
aGF6ONk6IyW7yoLbc/2+6zPXmzJv+M8pOh+T2MK47RYYupLlZVyf1qbjHErza7JNB8Gw3+NuJYeb
eCRlnNg4QNlaaEWqZphPxDk5zhXTXzvRTzphQNM3U7NySSU9Xm/McQnmiMpmRt84oxCBOkM+6fco
0FrAhKX7CZv+lHIBtxsmZlHbMi4UgkjiyNwT0lockwUURSYkh8vy8HqT5wPS7U41zb4JCRKXPfaG
6zN9WMh5E1TFr2ygK//nz2VtxAV16lxCJrDFET7Cb7j+7ioUC3lE9Cf+HPiw//n//fG/XH/tH99z
fWrUTFII2cIV+p8vinyZv7686xN/+d3/x6f//A2Vl7Q7EhrAav7zV/3l/yxjbx+nzSmTbIBhZrH8
eTkgBYd84yj0nwYb4aIp8dmpSZ9TWs/gpKBn9F7BMEzEtC4/UlvWe1UHS652dFAACw9kSzdn0Q1M
lVLm+AC++6jfJDo7iBDdSl2C8gKxsg588dE3xm/XjvJjXzOIbzK2+g07FypOhyp7oYW6Lj0xZpYm
6Wdrv7BGCDAwiHq/3QXMPogopt+uGxpv/jMbsPKSDixpfk2asTSMTajTYF3BBcesxLC+LxqEnx61
iD0CNWhheBT5rz6Mxaap0ECxFyCDfrrvaNGtscujLnLLZxCI9IoiyCASJQUwbQammWLerfErxpkd
HupRPpmquGN7267GzECIECd7EmfKfe9KeJ0Eqq8kdZkRxMipPPxcZXefSdi5dRx0l1EyWOqYYEqL
MV23qMGz0D/25UjEboppKxFoiZ25mjm1gOIotMpwPyaEkl4lmvuS2WKQ3EXBDIx79pHQSE2oVurB
E6/V2vQJOo+GDvlpgBidoPvQwwBiKP81RVapmYOsSVXHQdSh6CH1253FR9eRvtsU7aehtmmWkWwD
OBAfVHrf1hTbJMCioY7w6y5xRCRABifb+akc68MkeOvWaWmm2ZPcOy7a8ahEGFDe9SlyQ5XVr7gM
8hvfg3PSQJK9qT36pDKNQc/CAwXIwfog7HI81IraIWQGS4x9c1KDuDAnaHr9XBvsiyWVqS5gmMBf
XzEMhrcvz4PlOejHCGPSXnkrtFVvBye4E6b9WdRL35aXQ2Ir3rPMFDci6UAGFhhj0qD4rQDYZwEs
4yKsxW1U0EPjcgZTKBa8J5l5CaGMWAYo+6alHVAjgZmq0FwVqXwztPXLTcW+CDFX8KO3tAM4YaL5
PhfuU+824z29RzNks5Y6KMBcR/l7BY+GRB55FLYx4ZpK0wPxDQMBYeKkgqfU7p0HYth+OyYu/jj7
EbJBwVFfoNu13/vWAJei59doL0Lgr4S1JHvyLJA0uPqLYeBS+A1i49XUerrExGd1S2olq5qVS/In
cvasVsFIGwlsWygwoaNvbspUfYV9E72UtLeCwK/W0RBv6wFwW0BfdxvkwZHEjAPNzB9mbQeHmndI
+Jag1Vk6P2SpzxlwZj5eFlE7H7DV2c6+tyJvr6vglvyt5mgTTAUcJT/SErg1MGGNbf9eZ81Po+IV
5BUi2Dx4qEp530YjpR/vdy82vcNW0Oqmb5m64raJ8QmYLS084LSoadBhpTEy8MQJ3qIYUfVcGDB1
YHuvcjzAOgpuy5kcc4PzA3qE+KJcQ1FhHAofg2/YnWwUdgPGnrYBqcRyvrUGaHyVIG6QwL76M3dp
G7QQEteWC3zPRt8mae0hfknbrZrt4SnXDSrDBKEM7y0CZh2R+WEIAH4S0e1UnLSKw3vVcU0mnIF3
IQ7JfpA/vcQ3UMMU6C/N9Mdkx92uTSnDZaScSx8FX5oWWicdkBgm8q6x43XVXXIf6wp84Gzhng06
zu6x75HFTIDr6Uw5IaKpfgi2zjyam0rp4bkrB8aWw3Pdtgba0uiXCaF9VdMs2GoHze8oTckenl/K
lBiNS7c4EQefxDI8vFmba3gnibkR/R0v0VybsGxRjNL6sMe23i1kZMb4KGHHqTwV4aBB56EmRcix
m4VwNkOCqQIaUJ6iNHZJez6YFmAhR0R3ZcZOlBQcznumd9sg8fRBh8ZdPaMLY1j1g5AyTE39w9C2
88r06H1MFYlwgRHax8HrvhJIqTTaiu8xAUk4EB3DLs14EUbd8q43eJAcsMy1nk6G42Fs69S2Tzpa
+KVFg8dSCwa0wGxRj0+jNtGD2zHdYgFouppPGnENCeL57SIy48hVZR+f02rON02en+mT3gnjKkCP
7U2ZuDVlh2p2nUb/P4xzepwaPmh/bi92GAOnqfqANsL4rlI0INk43qX07Y9DxWAl97BxjYmFaZiA
QmNM32F5r9U4vmcuw3TDTW67WaCPnrBauCYWJqOxVqGDFH7qp3PXJNmx3k5D/pBVkjW18D9IcKeZ
r7H4us0LzOQYzUz15DLUKmbyuWuXK3Mu1Le7nKquyQgnzc/NwAlEz47d3jx+Bgb0c2OqgObw1yc4
3qWBJdvLsSDX0TMhZo5EqusT1BJzpiBEgALKr8uPgwvcjjEzNqjla9cnZg82Xq3s57LV4cmPnLc4
g2yYNEZ3hOOP8Gq5kUOKmSIsfkQiio5R3vjHyR7fIgGooi2s6SjZ7SEv4aYRTrhxcuQECTqoU1oX
8lD7S+go3cOgNXfjUgMYirqgpo702lLujAXyeb0x//Pe9eEfL3H5gTaOGcxtrl/otcl2blxeuTfI
Z/KLgPyogbRPvOXoIl/zUZ+qYip2bB+h7A9Tqo+e6XGXQXp5U7qFtZa+AEDS+LsCJmLevFsh2n/p
o/O8bumvN7bHoWAuN9eHBFbSQadgW9tkXxzT4Gdod+P8x4uyWvLuNySdPkTLEZ7aXA90khI9ydlC
cclQszZBl5TLzfXev3ythynfdi4Go4ZEnFWyVE5CVGxpQ6tDfZk6l7DrKOiK5bP886Zd9qhd7IQr
g4nzyq4Zdu7lQma9IlJDMuNSVt/dSI4oYHFuEkUEIqs8d+MFyjrXdGP8zIJ63qfo6pfYtSuZNW8e
e+3Jg6sgFl3p9HOGkFfomsQoY1hIVVckfYXrrCmd2whO/e4KO7/Cu6/3moXoXQ1uSTODVmy4MGJr
y1r2Yg4lB4+ur+F6z6W+JdgCCRdo+yszXC+YdHTsfeQGB6eGZmKmiH7DKsIEn8HZPkTWI2OR8lhI
r95FiQeUrX2fB/Z51Hr5irFBzUdYGusgFFh2VGsdK1Nax9ZKiDPiGnqjXdQHymSpXNDJsC59VUAL
gHiTBdAUKgSlFdO6qbXNldVTyzDHvK+CIN7JnIBY1Ati2OhY/B6WuuJ60y335BAgpp8tGkP/xOSq
IvbWTUZDpGm84lQQp4f/jgsaVK/KR4ibxCicuaG/eiiJ2dyNSxzAvNxc3//rQ4uWYpbTzPkjFuD6
GVwzAK43/ghDxUMrsJqXAEeVURCZkYWolByTDsVLzYbXX2j9fx6A14dTgqe8nOZg3bXek2UN71WF
p66fF61kMiftNjLGTwt7POu+Ogxjdfq33O7byNZivJjACGf/QHMH+GbIlZeeNfDJdFemm3RDCM/e
+Dl/RxQQCW3CDfJqeI4b/7n+FM/EKYNFQ6SKUnvZC8JcTtgQr3A0qXP0Y34HL/Y93jGxCH5Ezzla
j52aIJyu8t9AFJeTctzR9mSCWOFLYhQw3Vj2hiEIdOsEcCTT8LdiAY6BINmyqM9P8KSbAdDrtjN2
UB2jfm88znf6q+ThhGyQhBPSym5qZoDvJqevJPxprd/4r1xmcci/mhvjETMaQ8IcNzjCG/ccfwJl
R7xc+fzQjJwBv7E44Z3SCWkfUN53OEJMexs5X4hhgNVUgEaf5fsDAKtNfN8xjrvBZozQ4pkUEMgn
2M6TBTTlnaev8N48o04DXLDBHwuRgHxR97vicpat3Cf327mYT+KndQye6Mez12uxY5GswzsWndkz
sKyY78nrdBd8j3jDXwcY2HoXnmV8sDHwd2RCYEqgkNza9VowxUJOfgY+O1cU3TflG8cBDviZ6QRT
o3N2Sj5xXFarIthIm7A0HAU4YtFbYOwF8NCRzxwzwlohjwMUNdyzE2PdQBLvP5xRW+zGz7C+cR5/
+XqrJ6Ty5wmft1dzMdzb9d5XTyLb/QXXfs+OJCyL/1V0+X0ZF7r9x99MD547+8Ll64fvf/wN4Ynh
GGwnHOUhTZWO4/L818djjHTmH3+T/1bV45BklsSoaRyrJXBhk/4Wp3KffhKf9wjlNEO3sDWC+1it
p3xHW1Gdvdv5iyOEfS0avWxhu0ykAmybgG3TQRB0xfEV7iLvEBT3MDuHCobqmuw34ZPW7LFv2JlI
/t4gmqAMfJl/Q/fb5tv8HQrHLR7QffXSPySP+XP1ouk4rMx18ys5Qqx9yz5sDC67/pIdufajwzQ4
YDHW763dxERipx5YzNAa7JHNYKdGPo1v38LYNO3MYWWvOTsIxFmjLJ1t3FH6Rd2CYR7pZp+X/Ohu
+6vpv93n/AyON/qNMQFDg/qNA4qwa/dElbYGmPaefCKGNL7pWyN/HZ4YLDzXfOhYbWAV8wxnNbwG
gawfKdkBw2xwdkhCASx3Ez0iNqtfkVh4l3J7wSiBV5fecMb7d0QS9a5iNtn77BOt/lY8WC9QMLf+
JvxFFhbGbmsXP2cLp9F886xNfO4Oxj7a2Rd8ofbPloiWLYioeKUfwAAieM5fS8giuF5QNm2QO2OO
5DxVuAE+k80qPhQOuNYbzrDpbkEAPFvG6hdgMsLo2B2s9Spe74FZAvtkgh1hIDx1i/HihE8BnPpG
PjKslBE7nTMtcujiC72BwxYZ32Vas8sgzXcPkeHAnxhurXv5neeHej9+UILzUrmA75xj/T6d/Hfq
yh07ty178z2ZoDTdAC1c3p2fKAlRiG6Oyc7b/A9HvvHfHfiuaUjbVa7vm/Z/PfAB2bcouszhYnr9
Bc9StF7WGA6vH8p/MxeF6U0MresnthmUTRiNfuBIahfi96JV/h9eDEEI/9tZKG0bxbNhk33wr2eh
k+jRbfx+uMQmvUL+aeMQFRtCd6E5tzhsuH6s8dkl0DGYg91V+i5kgIvN8gf+kfju+nL+f97F/5h3
4XlkRPxf8i6K7/ij+PiviRfXn/mPxAvP/jupFZbDvsjno3Q972//TLzwvL8vsRa2bSDkd/546p+Z
F/LvyvGVYSjlcDjaHsdiS4p59I+/Werviid837V8zzdZpv9fMi8s314O67+s9+zNLenx65Cym65n
mrzAv673nUlzY2aodMDqNjPNYrDNepXE+R1hLbgbfWOVRZ26tMmIGzIhY5yke85rSbnGDBsZo72z
s2LAzMWEGiGNC7Ak2+Wdy1i9+dBtTi8hNT9dcsHWdiEfGte0j30af9QqirYDCRur0vb0qSy7EHRU
R+Mwp8c4uJFxJq5vM5cQguuibQ96fNOobc4Grc2qs/rTNIQMFUzYGTkkj1wxnbVyPL1ZgQ5y6s89
aq2tUbJfyzzjliQR2P8muhhSvT4REtQrQRNg1Y5ILoIW97vuHgUXrcbHdani3qXd5OAKplekLQsy
v8mOKUJOMDnqZylGyAW5XIcVIRo1Kim+pd6V4bATIWiHrgcILeEYNAuH0WYO7TrvSQb2PTcqOP3V
7/7VN+SWDL/s1JUJa5xNrKUZORs/ydVuEshlXIFZgGEjb/EIzIhp735o5CbzB4t9G1CKssoPBsy+
zv9Fb+SmNtU5z1IgAfLOCDNzVyO/p8tTvzh1sa6qFFmfjm4DOeoLvpxz0yFBj+PonglttjFL+zO0
I30X2XgVVerW+zIkRecpj2S4jUlmpwmHtW2J7vAiCT+i8C9+MBoPdfc70Xc+kuTXAUvHOqcQXlvK
/OpspSioOwC9S6aCH88XO+92+awep7iCwExQxV2dPaQY0FUPV8FNs2HTziq8bzOtDrkWj8KiyVGX
6bdbI4vo567BZUqUZCKGcBer/LHsSxyzUs57ssYsJjqMoaSyHloPeVbGXHndV9lXUPqA2lW1cws2
hXIYSKhQokUhK37E7ND8orEeoggKfNfnMCemsDj1Li+6AC3SvpTIUw9mNj1qips1wWLtIVAEZ5hu
dZY43v02oMVh4YsZW1htzjScCGQKLwUCp00XTB16W/dpSMvqFaPvRACgRyzUuspKexsYXP168o7I
d8000bTValawuRk+YxPphr0W8UtalU8Imot1MCIVM4kOFplqV6bhuHvXByAs0wJ/eITGC79gYYmO
DoSdbZNovrhcYhmNPHc9uuUA8N4cmtMhQfPpdcJYT6bYtYj0cDbWd8qz+9VYLD39HHS+qdQZ3fmW
5jhDc/KoiG7Io3NstB/x7AKbngz43dAQ/O6nmfR3yQRIy1tQfamuHoUXOuesfmDM4V3SJMJLmoC+
cXr0970Cpkp+2kCOdjD35k7a4DiEDj8FmThpO0U7f86/RJpeIkvglkf3ZPJ54yKJWGmYm1kOO2YA
LzHYarJH4VqiHEHglbibcSKt2B1o6jkd6EHC6UhlLhnCoEPZDvFq0Ao9T63fkqk+JR2K26yFh+7N
XwWWGrDv7i21JkQ8hK0gkfRD53S/UiNkvGNqm+ppIu1NjMTtoN3WtmLHpuzH+tbi7bKREzC26ZDh
WExs9Nk020sojXURThddw9gvUgezJrhaxbwzKmcqv4oFyHZCbyORm/c6uRUWKlTLraINPpEjgyFi
PyTsC5FT8nXDWXJ0HPCu7ZMQ+ZoI3WGdFPVDVKhp1SPEWAiyY+dYt3bG0o5uX1BhReteWo9Gpd7p
vsKnyfPTIF4zs8MYialE2OBLHfJLkQ+gc5lT+0H42J+0NYVvKRwifySw2CBC7S5iyBQZ/ls0jM4G
rQtYcLP3dmNTf4S1eenjCOhsWr54U6X2bU9bMkqLPar8X7IshwffL6DxzN5z3otgawvtPZV448M4
H3YU7vfB3D2OaCOZpBhg9xty73zWcdkV5OwgECDnBZyN9zuUcUCzqPtRaaTSTvzL06Pe0Re8qQYH
BrwYnV1id28zQod2dt/8KrnFJvGIUOFRG/W37bHdjftcb9XgnYOMS148dfo4jXf0C7eexPEYViNe
FlH1hJUTlxZ1u3A20m2CJqMyLkMbg3+TRJhEcr5FsgNquIqwTQAwMWwaFVKcrZSaiXzWj7FOqt0s
o1/WXI7nRP2Wc4gXwz9gbanXnmsdaBFvikR2D8oCtFGThRMk8yMuwSUvIth0NNJ5F5Jp38wYshEf
lLt4cO4IhAbUoGhaomVnjtBQsbTOjUXrbTWO6ikcpoOJ5A7UCobo0YGqkHVsxjtBF8mY63PrzR+B
XSwKqvTFVcZw8SvnEFY5QNpqrB7zMd6nBKTvbJvVwCUJwItDB8Vm8TDgS1vlLTUWGgqc6A3zotao
flV+YZybFAiahRIRbX/34TZuc5xAe3q5mdzWAVTjwDO7ndNRI2bIOBIdMLZyLDz6gV+eLGP4nC3n
YjCmf7HcZtPZ/mevwnGja8/ZqcRkjoBJ4KYoi3vhuEcZcr2N/fk77bvPBFPArsWLhsiymE4sSqTw
gQnBVoNo0XmaEn9ci4DpCCojlLyzHBCc1s9GyhZH5JSAjjVvKsnwdoxUvTaLmcouFZj6svsq51oo
Jgx/ZmkE0NafIwZBqM9ZznQ1JrcNBKXEFS4pIBgCo4SM5ypd9u7YAtej/G2OTYWO3b1Vi8C/U+56
AuMTzajOUlqzFyr8WU771IJMTPApuy/LUDucKrQHozSCLAOAQ2AXldNb24T5mpkvuPMwZZAZIQmP
jNOkcNBNwLTMuacq7DOU/r35EdSUpa7q1G3Yoyi1WyF3tOPRh9n6W4bOeK7zgbytjHQMh78Ep39N
/qwsm+9RQTAuZfnDteufmo7mPm25jIS25W407e5SZ0+xbqA42Y+eHLw1s6jXKK6xMveArqasgulU
gPtlTnCDWA9PoJg/4zbC650UF9qjaHocEFIytl9MLc0tEnv2b9veb16qeyMQu9KjtRVr7LYSP8bW
0wxGybradOHCmynnr2hITDxbFEZZ2Z0wGIfrSqEmzSr6jlVa7yp8KcTmAIxAsMomrmFhS9ECIj2j
xDdDWmATVB2C1ALwxLNkJlLS7Sm73rjLRpJCSsuD8eF2h96JBwCiJiutASVNsAcp5+TFs2rjLiEn
TfhPcarFwSIsbu3KCVsRTqa5PeWJNx/1FPfrecZPO0JW8KeXmYV+BOU5+sTMMjBCwycBKIvE3Db/
zt55LTeOZdv2i9ABb14JgiBBKy/xBaFUpuC9x9efAWR3Z3XFufec+34ropgkJdHAbOy91pxjFjEZ
MgWzQGMEnFNX8qH1Ef1m5YUi+n0F4E/M8jH6ohKNVT2aoGxolTsKQGWM/Ek2YEmNuYm2V6mpaRsT
oWKWLOJ0QWvcOGMW/swEqfB0DJ4w0/znSA2fIx8x2tTXEAopkVN9UmuqeAWcN9OPcJ4vN9qictkJ
IsX+9fF6wxyb5M36UVk95H9xiRdh7GBNoqNdRPjBNRQbDg4pOuoJY20eteJO6+iidWrpcRXBZr7c
++8e/nfPjT1FFytBebD+bYrvyC5pHtn/x1dZf8+vJPKa9BF+HzMirCL/fk8tybCy/3ncMoffIl1c
ksD+/ZO/3P3zoQIdzlFloqP789eCQAM/CApUFSaTqd+v+7/9llIArZL2uG5zCtynSgcJ+e+t9Psb
rC+VlJDPMkWwfr/x+lxR5zoaw8S0G5VmgqWxpmrBQmjroVAvCQ7rD4rlCFjv4fCHD+hzOfvzg7pm
uKF6AoAQHRetZMz4ujRzSIWra6BeujbrjR/nx4LJvCutSbgMdd4y3v2+WZ+zFMhoQU5RDTPp7LZd
upeXDkC36H6SdARDQUucObqMBl3MKzQPWfoiLzuUzlpht0tDZ9WsiYuGbb33t+dU1dyLcd+5k8G8
5ShXWu6iA/XUCRXooJWTvarY9KUx8lvaRmfSIDJOhgUEyrmPAPmgTEZrvyjm/tysKrliaTD9ea7Q
CWcxZs31l+bcKtILZoji/pCcVn3fn+f7fgQZWCDDXqIHO6NkxZ3xnusfWaH+GEp5sbM0FWVWEFT0
ttafKAbgK7mv9+sHLpdtvd7720N5mrrdrB45ok+aBRBo+QRpg6JLqJraS+S49tZ7Jqfs74dhiRnM
xJ+11RsiO2oudl6tlpW3Pvz9HMfdFp+jmxxu0272qDBvbjHAhaxFCbJ7E62Nmw5MssJH8HK75ISb
8fw2elSnDtOOpIKtBkbOaZC8duDGdrfZext2Lv446vlAXaBaTPHJolI+H/wnt0+87ISK2oUY42gP
lFZ3J+r+NvIHu5027uyRDbOpnY/lzU4MzmiDbkm9fYtN+zSSafCWG9s3U9jp1+mLJ7otb4jB6QmY
1Vz8JHNNSODWb9zs9OZj1qJ8AJyps0PTRqh4YBb8wGeTXKYADy6vjTvum+7zBr+fN9sUQxHjw5ja
FvW2tJ6ACNgh22JSbL4d3NHqrOZXNsucuUAWCu2LzTMlhNnPB0t7B70x3sfpmlsD8fYtIBRUpk7r
O8W0E4UdfYY+c6wJJcFNJ74ycMb5IMo6k5wL7+2f0zZwUmbqw23YsUtwcw1IIuJTmuz7etN/57jM
LQChiDEg8ZP48cbnSE6d6fIxaGTU00JiHXY6F4VDPPC1EDbTccdyZAYOd3hoqTsg3kQ+wCMCDQTJ
QL2GdPOHIzhVgKvsBKYEunU2WTB/YTGR6cSAo9X30h2tAM9iZigH+onbOnkaWnIVMT1g2YXQnF+Y
/C9vNl5AqbIXineQ0riOks7m3YsGy/QWtU4AkJW24Fa8zlzXzl3gQHXlsED5YudwgCrGJ3xkjWM+
mdcKRso1pS9BCBj/ENzkyC7jnfxAs1artj4Wz9ZNXiei41+VKxxOEOkQDzfqY36WoWyeQw/r7gaY
zGZ4ZoUpEQ9i/hC/xG5PYXUwXfwENyCabLD+VwXu+M7WyaZX/5FRcWPJ5I58ds68C58Ja0ns6ce+
eRZ3zsjIeioOUX1uBZS3vwh7kAEk2soj+pQfOYFuAwr55BXXXR2MIL3O4iMRDttoi2/5Gx1NttXY
X7N9Kc+hDN8sf0nLk3D4VjlxquGjP4yQzeW9QUjbQWPEIA8EqiFHdA/ytkLukinKlimOlnrK9/it
8MlpTsWfS79Co5VjHFSUVbHTPfWX7GeJF+hVisk9delmlWD0wCS86uWDBcggKZ8lYmirhyb/4M8p
8EPgZXuoVyLc6G+x1/E9c/CO413ALjtdOR7ZZZ39Nnvil7uYot+pldyB5PZ2z+IdvnbjcCCl8z7/
ttItuVLNowRGPL/y3vHEAblNv9n9Jfq9BVmDr+JBLc8cXPDhQtzFHGjsWfMpn8/hK1+Ol+SECNmx
RvMILKDCqALdFvuFsOPAn+dzroLhwjuILafeNcNRFXYMBpP8LfSs5btPjuSmPiArsoQTTF8OytTY
KqUNSpgnuwnL0OIy8tJ1K+UJKu2Xqny2yq9O+RlWtmsBEqsPRX0QQRdT2Kp3vGQUn4T6BzpGlRfQ
6BzXuwy8JJP7Hh9ELrnSMO2l7lPxbz22ME75rHpIJpBq473KP0TysNLiJpdn84m88ApvrcAeGWjC
cn5LxMbE8aFnLR5KLi8RFj/fcGgWr03jBDUTMVBIDFx855pzMtmBOAU9SdvaVr9MAIq7pD508826
m1f2MCIdtmtvf4JtvrabS0Ssjjt9cQbrRNUsJUMWRLDV9y1V131mXQfV+VQeaNpsaLQylCcnhEYS
EejLHjbc3sO0zBjMGPvBocR7uESkfTGujiyKJoc/mr38W+OBw0c55a/UmaYdDin8YnzTAElQSDSR
8AsJO0cPuy3aTF/irgT/jXNATZiTXyAgP4HFOyN45ThBkAY4lIFe8TgI+SSjN723pCWwDai7UcVw
Z/W9w1ETOP512g3wPJ4ZOaMTOw5uAVvL6F74CDAVWVnb0FY5eM1xN+2gL09fjD4MpSPnGrFzJpdF
fy95YFu4cqjwQZzIxk9AA/uVwbLbsriHcMf6LOSq5S/46uikX82EKylHvfCitm7+LdwLLu7CrvfY
WZRx5KtO8g30aUy1zEvRBNw/1Cfh/Gv0HfGLTddt+RQTeGImZJg/efn4jUoKw64WHWafM9/mpwzV
69srJJIYdnGi2/Zp3B22vvBiPLSb4R08yd144PLHfjRcNlD4OXxxxwU8Uy9XEVrWKGvBXXId5sIu
sqOXK+EStUF/VXhBJAeqh2ZZfitljshrbGy5mM0PM3uUQ4vPmm8iOzuxsOdwQAvA7lDYXEwlyR/i
K9vi1ydHHpcLEgE2rVeduH6ZV/aShbHOnrkSA9m2ye19yHg9rgfum3FnGXbCpEXkPRrdLYOC4opX
4Sy8kKjJoDlt3uLX0f5iI+hPo81+YTNpZ7Y4d/n+fC0O/oXe4C3nqXYsHSQ/eDcfuLzQ6NeK1/RV
fmI3Ficuz/6TcW6BRdsKYxTeHoYstpVx5uqnPXCWZSdeNv4McwIJPTrDQBynPe84u1zKTAyFfGgk
Bcv0hO+Jz/3MUEmddcco2rx/8MfMUQjPgC1xZKgMDvm8j07seAaf9JVhUPI48+iXnPhmjAHvXNy1
8wffQiHRgeLZhmsoWxZUrdMIO97KuH/UzSnignrnhornZDOgBs8c9tkBgabxAGJz4jRiv+SoQXbh
Z64dG66Th9YhZIa5AgREREIlu40tnAE3eGD856/G5SDVxx2HWfrNx+Liz1uwFJ/3+OlK/9Z8cVr7
2LMZs+cDl2y8J3ww3to6A6KFz75thRN/OekYwp+Wo1RFrAT2BvKfIhKIcaBoPDJZUHfDLf2mFm8y
2wse8dPM7jSPT9QPQgqv3QvXzZYxtbojYwKPPtzYBKQC3OLJRrPV9XZ2IGwicPKj3yH238CZ27QW
DV725OL/zAwkC91ZeCTAN9qPbGIAJ6XVnCh+9NRKcGPwezU5Zr1OeEu0nxWW8IcWxy1+IUI68VOR
0KE/l7QP0sUtDQv//Gk+sUgHD7JhaBiXQU7G0m8P4yUwXsgsfifSfQliug/seJFqAK5oBX4IAYyk
arbtAUDNadn4Ur5O0Xbg7N/SjMrijmlTCQ/ONvsj8Z/SSc+uDFEGZYnha/QQkVjRUgQobToiH1xO
B15miGJcp/2m5qo2gh+HAXguyXk965ZXshNpiEiu76OnuZAEr/bLYYAcvcSowDu9BFiuZ/MS1rtp
ujEzFwdXJr+bw5UZsXpUt6JCjDCLbTjF6FugzRNRnR3D7BeaAuGVS6vxErOi5AAOHIXzNNjS+mFO
sxxgp4pxhLn+F8csl3Pm2Ry72X60tqhi1F3z0SP1YeaPQAb6hrarYIgcxIOPmYvs8X2s7kZ1xzUw
z4+heWl5SJr6RRIJQMF3sdUVx3VdBrm2fhRe6nrHkVa8M15xBIzArqhpj7vOOiPs4WNF5RlzAUIQ
FwH6zCjAsDLZaHwk+UBTkBUGs5XRFn+akauIGJmfh/7IB2bFwbGF/xrnJOvWA1kJpJMTffMMLYm6
I5N0rhhNt5cu0FCYG4CyCZkID1ygbOU8Tkjtt9mp+Rqb7wyIofBAdw9NxvzYap78LN2rLSel4QKV
TLDN1UewDCZTYwZkFf71TAyTsE3F8VZRkW59dW/8sGqJBX/4Uck6WWGLWZWlTGQ9pbGnta8JiB0v
YIm6i7LHuT6yKcxDdi+Lw2h4qraNSSDGigTVBMvIcYYw/CA4zC0djYNrz8S2djgAW5CeWXQSmZAo
5+aDEDqOay6kzFrbRx1xFz04uxNsQMUXyMJfnHJF7HASxwZgHl5bQ5+7QCcxuBKjuc3zBU6E+vaN
etNEPR7PPtWhr/aby5RxtIDBc607M5iwc0OVCNgztuQADSJE6PNwpvhIs7N5EAknyO40dyuPTgvd
k3AnUkBk6pIBIkKXg4pMd8gyqB2dlthAuVY/wMDHwizAsKZRezGVm/iBo4JDaORURv/f/TRhb95A
BITqLhMox/40Q1wSUHheBzrdmhcL7wmHDRhs5SxUR56ZWHm/FtjfL2T34atVGfnhpI7voybbKJ+w
7XROY/3SdUahj06zpdKNC2/xLtE9ignZ2ImoLruHNrxa4icNdb6KHrllvg+YPetbAxM5BjbbfH5E
HLsLL+vEBDgvi6O7deHEMR4tzc1+BS/TjQse9BgzOqriMaayS+I92teeQgBXXSxSRG+cYoVpiItZ
52dAkf6xgxp3zLkMbvI3ocNpu/GfEeZg0e12XUiYXgEOSIyNiv7/QLPnQXvE5YyTKq5cctnhK8Op
ru4k7VE07uE3tAErp3DL9B51j1Xb2qMPzGKj/CSQKnv176rAkEHmMYClp+BMfVd7tGDvlri6aawd
SlKGaUY+kXOm9FuGMenun6zHFiRr0ZpEOzk9kcQDV0V2s9ofIteUT37L+DJ6jD8cCgYepCXvADVv
ZZw0OOQ02uvj1D+Q5hQMzzMU0N4pwskNww+FD0BFFzzzJlMruB2IDk4SZNFr+jUTjPqQfwz3KmUp
v+UKzCh5RP+IZGkCH7yxvIY0aVQ6xDhs6h/8G17Tq/zS3mjENATWZhuK0Xp/tfoLsgcf1fSwBEAF
sSOcM2zmhEFTaUN48MmI0aBjQ9E4YEmzkS7kstPY2on4OnciNcBGa7zx7zPxENopZHRz2lMgMRL2
oF2XnAT3HOznZ5SmgFQs9EQBW6Q/NMZ2ARaZ0M/JxDK8fVwyV2a9B67rsxHMm2hwTpUH1S7u1k7a
MWZyMXeqV3B7CIlfKLI4MqVh8axqrDA8shfbtxZHBGHVdNop3NFHBRcE/pL11R6GLHMUf6sDQgBK
i9htlxwDJvTWVTgep+xAG0N/CI6VG7zI3Z5o0MRN4q1GYe7KaApv7kx8+hIETyiRsle22aMFuDI8
hQxn0GU3wlG7Slsq3owKCb82ngpCnoJPPJYihw9RB/khp/mz9T8qVyQzDyM9NgGvdFUUdHiRqtuT
f9G24cm4CpQUNsa1cIojAY7jU7Tv4HcxC5VP2ffI8u5ajdvxGSjETh/sYH4nxvTevbS4pclU2lYv
UP8Yfc7srHg+iegRMIrC3TuXb9IjgUvFeUoumOhIrKibJ3Y09F9Gjw14KrDCxO9hJBf2dYESg8mW
W5zx4SxjYmFbjPmXskVRaDjNe/zGKCp+0CELXGLEW+UQxYzfhLShw9hUvdNV9zJ6hlzDWSw9Vupt
KoEtwe/Ed/e9wMZqZP4bsT6gF8yZdWcocqmGipsPlk5c/pghCP2yiMkKRB81QDlawsu/i49PYFK0
jU+mk3vkX2d2c8BuljBmog0kAcQT+CzBIdMVlvO4aEHqd6fh3UCCwJzWfMtOkZuBRuwIyKvf0CgU
AVEnsL6WjFnhSDOLVRUtHVptJsIgoig33YNqbqezbNmwATDmqUSnAYNvD3m3l8GBGi4CXxqDL0w3
WaFP7wRRLbrcblM6hnWbpQdK/fioljU7ShIn4k1AOxIAOWyF87T75CggrItpb+bStpniO0FnYL+d
8BLuYTdCqHtnWEgM+iab4IVwLvXJcAiw1uEDWpvoFbMOXEP1TE7oxzJ6kzFKa2ij7Mb35Dt6IyGE
Kgzl9630pVE92Vr7ZALbakMrF5tTMt2b77Qk3RDFBOO4dRb4OrCwHohSQxCJ55cS3SY/SRXGoQ0N
KLkBREWfb5+HDnyHA20m9EGUD1AAMUNglEfRUYLfeC+fcEY17kAHY28emOQTfeU1dvYYcWTAOSo/
i4eahIgSMc4R/RPFIesSXlXIHvk+fTO5Vg02hkXL2Pg/45yklENmdqdG0YAnECzWbUcv+ujgVbmB
sqxewtdecjt5i2g2fiQnrGf5bFUf5Ssl1a82fmCmJbiZeutA+KoXq/AkOIVjSZtp3jN0JJ5Fijf8
wv4wXKQ38wPdtFu5LO9PnJJgWJ7aN/0jZBSlJb4rAg2pbKeN+yC+JR3qNQIjWLn/YguwCiRXTi5+
aRArW/WkkK52tF4M8BX9OfmUWfcGzswhQoTmDloczjCHJkFBe/mNyMkfxZd1hvfDyp66xhW5AGoB
pXpKOaHJmSSqxmGq8iu2lvrIEN2si3Lk6Ij2BBOZrnYdywf00ZHXYuL5JvDmR/RSvpXOMiu7+s+5
sg9QcZICSAD5mGx1/1cFGGqx/+F7GJ7Jq8zlFxNw1i+iddHx7oMjpQEDlbEDroTBbcMMgAF4H7n9
DxJtNj2nD68awlsmF60lR5hlybId94wkwQPT27N1AQbyDJ/kkhjvM2W0naiS6deThdg/PQKHu9Ov
Cg36qh/iEzW2108aQPoy2r6Gb0yhSHrG6GobBSOdeSMzEWwryYQM+/2bcSFWlLr4VWEkT0jWZd4Q
EwfmNG521t7Gn9gOirvyWLz4hw5s41vkjc8cib+q+NbnZEfFr2rgGY/PKmF6m6/Kjl6giV5wXs6o
mS+JJ1w6rsgcCv4t3bYkh7qAIAs7uGdIFjfXBVEkO7L4Ph91W/eYnFHdSOSHdiBmdzi0mK8L4dQK
wS1YGkBBNrL2X++CRgJzUGNSQqJJDuSAR0BsSa8elk7T1AnYk7We1sew2MXW7lMVHUt0PISM08IK
F18LEgkKMjIYOUb+YcLI/6+fAMJeOlz/eqgGPboH8bkVQaG0S3du/fv1Zv3VVo15pSkhvlcZceL8
7e8TuZYOweBFIo2dVtCr3zfB8nB9zi8HpuihqX1aaIYcneWw0YV/+dW//eX6GlpBr+jPqxW1X+zS
pHnSNBPxH2HCNGr3fkW3aL0JquU91rsaDXvJWe+C5IDxZohYNJoxPP759f7fH/PPc1YgVP98ifXJ
9XeytI72XGoAufzrrdbn/zz8fS/EvGr/7SeJGiKub7g0/fmBqeDK2qyPC4wOG6nEuLS+xF/efv3a
KEIJSBAmTqsmYALJOZ2VVu+gjKL4tdRwIxKp+hLbcF1lh7iv9ppmhJDCQW7KSnUOsoWWElO7mvGv
JALz0eGpkax9V7L8S0htF/pWI+OEdZSuLeBNSF6h+RgFwg8zac+NKt8tyNBTjo6yhVNfC2QIdspb
qNTAgmhZWFiYWQFR/5kEYHZoecFzWvFMrdl0+0xakpR6Fd6qtBdrZAWJj39b0ZDJhkQJDYRE4Gg9
tFONBk98xsaE1ifp8Qmp44sCbZastPgJM+cx85meiYTI9tOWEDw5thxoZaegSm5x9o4Nf6dS5RhY
vEEQOgjNyFQRt1Y4pPXOAjpWhtE1bDIQggZjlxLc5k/RVD2jw+uixYKnZvVLGQmfoj4/YGyH9v5j
6HGAghsN0AjoFtmINekEaFSAthaa7OhdezY6iQLoTFHHN+4jclGQQfkNqRmUnbrUWByhjmQFQPeV
q4hmwcxBrFeqFHSKoccsT9KLbwDgHeHtlvJPlCRnMTDegwQJq9zNBDd9SZIXDOlXPtSgCfOZSUBI
3l/WfYe5+YM2cn7sRKV3C3FekJvREtY1V0gTNY3ldCsj023zN2OC/N1KXk0iMGISCEX0WWb/NEby
Y1P3JH6SjTLUqKNyb0roCNVkW4vtLiMPuB505mIM936NqlGVXzrL7c1ncE+EIRO/3WmzK+mgmah5
ttqdzfSjQfQHlucqyfEPldlWupCeZ3DKMtS3kqpHxjZTYulXGXc/mkDE+jWrzPa4xteIXNhik26c
WgNzoFBrEFVmXCethEMG6SzUR0XfluNDFZTq10zASO1rj1k7vWdlTR3U6qimKik6o/yXFGC9DTvh
CMF/O6pFvk8qwx0zymAa/EjQ5fSpmVjGsYBDsYp/FtiyZUz9QTa8lCZX16nVANX3zXgA7nUa0QNt
G22J7KtL4rbS8hI14sdcguaoZJP4F4X1ZCa/jp1UHJpsvif6zJAiS2hlGmCCxihs0QZ+sNan+xTY
UoryMqrJWVXUXxxJjiQRbzmYn+2kX3260rOBVGMWx5dx7I89du5ar1Du9hlJviLW6uAJ/7aXSeSu
VpBpztjvHwlpySjopFYvA0xrnFJuZTuI1BelMwErafJn9SUq1neVZGQlFmyuETB5aABS1SR/N1S8
uDVNXLx6/9hqEdmqFfZZuDTgXC+z6O9Q+PoXxK9HK25/SYMlb30WD2BIX1CT1wgxUd9OFYDFXvvU
c+QLY8E8mo7YDLjfEWqRrsVEKCcQ4MlXumsiFiam6Qvi56tU4UiS6snaqYH/7StDfBq6d01imKvE
0dNSXXckhe52OEkmanQC79LsuzZ8u7UGruKm+VADzV2y08W8/1ab+Qm1c4SOgWUhblD8jgVRYHrz
FnWsLjJ5APiNopeONc2O1KwSp3xNpYz0LG2+lILwGnJusnWxXOsWARwCFZlIPJjBRK8SsEjXxfdp
kN5gDuBDh83higIr5ijUMCeAuWwTsm/8BnZmo581UzrqkYzHahIhfqbMVIfgVvzq6/Kn39Ln0WhA
Zp4SzuK2UiPDDo3ANmTf7rDEEh8IHtLQ5GVKSMcFoqZnmd29mOl+agJlT4GxZ1+nPhWzMbqFaXXX
yualyocL2/wCvws6pr8du5iuqSC+BSZFLyAwsJlv2Ty7QlneIhV+Gwh8OPcGnCA/i77V8UkpRhBu
ADXJ4glvsqokSINTKvJiAppIApyMwtQWtB5Fl06gsEpyidinX0Jh4lya229Vp7xVpdUhUJMfCYO3
3SohiE1iS5EGj5A7WPIzfqcVVt0SehqicFKu2qemi77bSJ5uUsvRPweo1VVroATBVRDZQ7HLzD6i
PAi8JG6q92QsB5z7+VW5KVRCBAKyguyXlsmy/VNXaRdU4Ufa/tDDmVNdxPhYTCKhEkBQEep7cvYg
+PUlGKvmgrp6UZVSUJeKiZWNX+/9AUa+32avQtj90GSlxI+8tLqWWh08uj5LMVwXObbKaXiJdGhl
Ar1JZJ8y0dohS9iEej0CdnAQaekJo2G4YqHSBk4EIhmomJctRRATbe9YFjclp/eFFDcHUzy8iSOc
0kg1D3XhL2w7IlIiS3sTa5EZu5hz1HYthZA6eYZp8lX0oVM0nQfgawwo1pYk+xFIYhIOmaAgmHTt
hLF6N7WsPkMqYk5BwIjd+2l/yNVCsofGVhRP6E6G4tNuEmkzBL6F1mRM91Ki+eeAkqOVIfo0lOkL
U3q1ERtKRllGibanoJ+YgLULcov6zuLT0ifJ8xEwTyVRaC/zR3ie2OtUIuH1hhKAKXuiPzMgRuO4
jXxho9fkoUSIw5ymK7+Al+z/v6Usb6N2+p8sZTo8kv+bpez4mTefzX84yn7/yT8dZZb6D+ZQGMNE
E4aZJUvWvx1lkij/g6FfFnWw/rgHNby9/3KUif8Ql/8MHYO+xU/4DP9ylOn/sCzRlExRVnRT0lXp
/8VRtvgO/tNRJvIGCJFNRUKmbcq6vhgt/+IgRnFipnEw6kfJ9w9KnIqnQe3EEzCX0YOjYQdipLv5
VFJX6ar+GHWwN9VmyZ0xNLNEDrd4i2awy40eMY9YnkuW31nv9VFX/eVhIWfUVWttv/4w9++Rr5aH
FS6wsh3WeytYoO465cAc/c/Tf362PpfOE0K7Pz9uiyZxSyU51qsCMTQrLNk04zUqvZTJP/qsIJTd
AvxfCSRZsDBMyH9gWK4z21wZa92iUMzlBcnGqO3MelXua0skdJvZdh6Q1yKpwhY+c3hM5Wh0dF3/
7tuucg2pD9VTnTWoMGrW45kmeutN4y+RP2b6JmXYQaYV0yeyvQ8lXat1G/n5Di+FAPN/EVsu2kve
r0RV/B8Px5LSODM/nFbj1UgxqWghsvJ07s5pg5hXQqbCRLFxF6Kst96kmkpB0iTnUmXmn/pLvxwb
lh0vcsL1RpglGjPrXU3syj2pQgxrQYNzljnMn4+xfpZ5+UDrvfWGz9HuGnGg1Q9xYeV+/LlZn2uL
ajsOabvP8Xftq5bq1bJqj+ky6QXXNdPWtTR0VEHBiWcuEBNdMGhQLzeiMmxZyvT7sUXZ1mYlVR5g
qru5D5/wpI0kO2iRN4tE99QjmkrUj+iTpyHsPWYsNcWzEt3PrKQI8VgGqqz9XZPusBgTvhXBLRrQ
Vu/HawA837MqZuZ4kAhP7Si9KgXZwCLJS5tERFmIbkzKUCfnsyV6asmcCGl97uR+BBNI0jq7rKQf
VmGeVrCJvzBd1hu5y8S9aGKIXp6KisIkXz48x0VKLTBYZKTrjb8Qa9Z7xQQ7Xkof/Vll/TEx7+Ws
wulpUthkvXBQFtsJmIfQj/a5wZFpxZ1j+aRIxXpK5wL+KGJ5i0UjVN6tADjXC00agq1sfVsVwhKc
Bgu4DU1C+fu3yyzgOr3+ptr8GpsPaBVMz5V9H6s+W5eSbecTAIC/lQA4+UtoIOLIaT1uC2kJGYzx
+KBpHrwumyfMijlT+ZJoi8yv6fMtnBd9MjmXqgWMuW4GLZHKnViWj3/77iv1JSDBxG39WqC1R8Nh
pbwgD/gn72U9NxepPJXU5TSldUpHNtf2HXBjpbcOaiT8rHtUx0J20huCrOXWpHffWGCWQ8uixUv/
02fy4sy+BKcMJDlXcvovehdqCGXLZ32MUcD0BnCRun+BDYyyCeInCMLKTZKIov64G2WfoOB2EL2B
Zj/Se7cRWSDKeV56K2DmN2tGXhTjJqFry0Eu081n/mbmSD58mMIUtZlqRXFYb6teG/aGmG1raahh
dcn0XjEhbdrlYZmNeDaz4DMDRunVQdl6cm2lO2EMfpCtUBF1ZDENa/Vo34NZJLKH0G6KHKDnGmbj
hB5LCyVGWW4iRf7nvfU5+EK9k+jx13r2m4vMuKoSRoO5IK+w1yUkFGXPTFQTsW40rA0qhcgnvPh4
qmo6ML8/EqrvfUVm3DoGrU8ZFisrVZCY3KWfUjcOnrLc4EOiYQk9KM7wTJYN2dyVRn05Z3eux8Lv
u2qF3GllBS2SbCmhfZVHipMoBOclFsvuQD508kwdcmTtQgoHBGEm0iMuof4SlowQsthNXhJI0J7N
myWVsrNuShW7JlzQ4xAti2UteNHlhzmjiwAzkPGFAC4xRWu4jr/r+JZjxhlVPf49LptQ58Gt4WY1
6ijfi2TCuPhPHgQq8AM2uY1alucIUq9dRp1qZz5yUqYEk63UMHjEGQ5BPRrVVluolbI+uKvj4o8B
g7U9Miuh3WcdUFt1qeRJtMhgrDJWrw+xMv+sxKJDf1ASXbu8Vbt4LTRD+TUliuQUBO0cB4rqR4rD
HSecFnDhHeOU6tl6d70xlid/35MBRfg6w2YdQB4bdeLcQyy+6FsU3w5StTgoMnKQWUyz4yR12bEb
9NIphAL+a6sNjp6zFsoJv/JGMHEHP0MAECwDSuuHsYfGZlYysm5FRtiAo2inJtlj3iCsa6GbVqw6
KdHgicPznBVt6ylxUxwMg3LFCrRan5sAFG0tUn4o3DLONybEWEnUDka+LGyr3oK4xxnvwg+85umw
xLuk5x6n0n4AiYYxgbL4FFdc8UFSxg0AH1+B4mUmoPxwncy+GrgVv3WMS2IoLBQh1egkrM6lsSTS
OygE0V73VFaDDftjlSFtgmaGgaDKsrN2HvDiYn6kyRXrmLag/++7CuAo+eNA2S1SBmG0eOtNbpaw
9sv8tVvKxtFSdk6XuvJ6g5E198hJiQ9azrJ1LUf//oFFTSi32yz9VY/DFXjecJKliPGLzK5ExjfV
1NJjXKCIHI3+U6YOUy9VyjLt36Kg+JwaJm/KUFMPFzp01BPULFVyzMl4okK6CFkJ7Gomw4v80vHH
4TXVaEbjYIyR47xNSdo4WuefahyVVAbRkFjLKS0wvuDz3dcaPJRef078cYHRNsDPwumHlsIDoX08
cDKiYovOra+lrhzS2TFV2U2pOdtaZL1mUgSTZ572OoDAclK+G1knWWfWDp0vO2NPZa+Vovm1tgLE
EWq/U+bYZ4CuXvUe1VWUvhrtmF0y5ngK+oAczBsVSurIWNZJPRBP8FH7XRSEd+i9FTmilqMwf3JY
w9H1y7N9bODn0kcWtcwYwcorGa4QCNzFmG6LpliuA59l0QTktVfUXkl8s9vKkfZj0sq3KtRfMkJO
eWcjzMqrHwH21Nrl6mNxaZl7PAD47W1TtXQy5ZMOGU3fbA0oCptRzZ4j2Uq2ZTSgAJhH6bXhmmT2
C64WI62VCl+tqOi7Pq22dQ1/xp919NA+s79R/yn1/BtZ7bMkpRUqaDIn8L1CgcXtHs9MMqxx1p1s
jpyiAInUN5x0UnAcy4MfUxtNAx2Bp4jeplHeJ+oxDz0leZvKTTcitdBhwwIEu1daEVLmqg/WhHHO
MvBca4Zxlan0HtRhYvNa/qdZaJ6KV3ljGPBNiixKt8pNB4/6mERZs5EVTIRdZhwUE0ndqImtM+Ij
1TX6m+j1xoXf6DNx2AkaxcOpRUVQkfzFQZDaTU7FuTVRSiNnRQcu22DplV06qttwNiI3CvOPvkCs
HcVc8uLQyY1aopuMJo0GA7JRob+bHfoyKxRfBw0hTaw/4iTKiO82PxIYrixiVOwNFOabsy6DV6BW
g9ppJKaoQ6ybd/3WKCdpIypEA0mz9ZGaw1mw+KT9c0dTTo+Ood4W5BAi6q3DWqZUFb6oJsSushEJ
tyXGKoqKW6uATy0SihLqwK+PeKKphDR3g/+HuGwXWZNW0n6fY+OFDFhS5Of41GopU9KmDPFlxrYy
KPgV5f7hv9g7k624lbRd38uZq5YUCnWDMyFbIIHENDZMtAw26nsp1Fz9/4S8a+Pau07V+udnYJwk
SqWaUMTXvM0cYfbkzYA3W5qgkxP86KKWiVBC7JeVlx1cFZoHw5zcbYWDTejeqbQKeIrBSuWFpCaf
gdn1GjBJA+o+Q5DBnHQO+YzXuRl6M9rMIbAaxA7H6GIs1ENVOD9Q7TvUFidudv7exnMiCjADncq3
KEYEZEEhE/qzEcD09iCwevFb5U3YvanhxTJl/mb17ncFsGEkXYanDa8gAGTpepCL+zLdzwhMbqmC
xzMgOvyEUkC1cLjqRmu4r/wtNaXpXrJskGI5CNWBa/o7yevzvXL95Cfpa93H55/XV//79wp4IQH6
kBNFyt4mOlobkLZeca0ppAv5qzepU51k7VL++eNXk3L9s0vMuBeBd9NqM2HsQtur9VXvmthmmbSx
MvfGKMgZ1rfXH4Xe6nPTz/fWV9Rnid7+n3/+3E1aOX982fyABHLx64vXnZuGA/ULTdl1688Nf/uC
z/2oLNThonQzsuM/T6Aicj6EeX+5pCrYLXXzdRUTX5XIB3pS26ylcfFL0Xx9c/3xuc3ne9Wss/vP
3/+yjafABZZGj2QpZuefm/1lf7+JpX9uszZqP/dXDjW6lL+2/LdHNgR2gux/CQx8zT/WjyJQ0++z
Mb2vJU5Xu2rEC96Pxn1pEWgruJi//XB11LW+18wzbpAhve9kjbVUrcson3//9fu//5v8cy/r9lkb
032eKnJZSTuhYa0uqCQnyqQcuabCeZlm4936cpEeScXUgJPU8pjOApV4ffX5Y5Wr/PzVxDU4ZzI9
fr61vioNunQuLpl4LaOx+fnX9fP/7j2eGPimn7v/3AbVpPuaLjwcOttC/ETxoy1/Gm4Bi6k2/F9a
ef9fFeu/lDCFKX3vP5Uwb763c/69/PF7EfOPD/1RxPScf5iSPJ/ioDTpdZmoDI4/u/7//h/DC/6B
4pljB45DEdESzp81TDv4hydsy/J8VAvdwKJQ+WcN0/uH73u25aFALj3ca+3/VQ2Ts/kXTazApIRq
wsAOGDLCXTWzfqtgluZASBNn2H4uw7gdFCqVA2QH1BQ2GRKMeHLScMzy0EFJKnA2ahpDpG8RlEEd
XjdPfwQxVJCyR9PUS/+LTp3FWf714DwbXTiHRqjtoxv2r+XVPg/i3iByQxhvQM9XUu5SWJU7Pc9m
TypLL/15BiUuCwUSEDuA2gVx/dv9PP+SB/sXmUjuwl8PgiK0sCkyUzAW4i813t7pTBw54umIXEaC
NOhsYj4F5GzG1WXjhY81uW0R2bc0rX++pViy7Rxlg8z8amYcInr1FzKwHipg0CJFTsf0k2JTm/lr
3r9KxHw3QccxGxSr/puwnuP8/dAt1xSBb0tfMNICBN5+L08PA0UkRWfr6Ngehg7DV+WRWwjbBmsG
dDGdwGL4RXLtxQhHRWaLeSApn7u8JCQ6lJHy86jNetdrvWRgFEmqgSb2YLyEPGZOhbXrWDwpy3yc
RAwEJwCBpwABqtk+pkV/7ZV8Ddz2+x6Bv2ONhMTF1GSHyNRopoHmomj8BFkqILvL0fJaeVFMqH6b
NnDpuULgqs6zZe/XX4S0BYBhCzmWhTk7TsfdTNa/CSICZjRdUP6iSgT2NKFGZBbjNsB2aWOpGVNp
ga/qHKpt5BB4D/UDdkJnCkG1llvL6egCMhSIQuQZsExk+Y9Zy8nnoQ9yN6/Ra4TJM0Gq9VRxSGnE
4wikLd2D8YryV7MlLeZK6q1bYN1ueq4DpF37ZcBVxCDxympcYjsZovKSRde1Z+9o6wbbuHN90qlv
UeklxzhuaC2HEkKziD6CqFqVopA18rEWxNjuNRrlt8pf6A3rAR4isA61AeQZoBgI+2n9OibYchTZ
tefW77kpUSRLMWacjYjShHPHxwFVU8vdNKKBPobmPtVdaBc2jhUJ2LMharDVNY5hQBVCVvYJtZlM
ewqfGzfGPgBg0YWf0soINMYAYaFN94ogmB37dxLIGjnHfOjHGqT1CBmitoinehgNXS1+uh566L0R
sl+f1TUc4UbokzBI1gxyHizSzthFvEa+89hIKpi+N37t3PTVKePbukQyNcheW1Mhq2ZDlyuCR0qA
qNzEzqb2EK9roXnMkXmc2ckFhoTXIy5cSZdOF5Odfp2cDPUI/lJY3CY1jrBo5AN6EmDxB0xLl7ze
dNkidhngTRXD1otcdFTLsXuSZgcxM5XPLNu7xsVAV5Ua6V9iaZlRUmi4dsgZcChL/OHVEQSq/ElI
uIGGE6OcpKMTPwD3p91PEKxekMa68Pq7fAQzA4jA2bQJ2P8sbm5Di4FYjjCaLPKmXkKgoZZJQ6mc
aNZSj1e1v13PIErQX8WT+UGOk9pEASM1bQGImyo5Z/q+L0p+jGj7ynak7To+jkuRbwyL0Cni1lWZ
C+m4PFg101JrdNkXnHvjEFi3EXuX5ThiIuFiiWoPJjSA+kzlV+w8D6Mi+rA0d7jCviy3Mmt2Q6UH
BvpEu2CRE9LGhdpgegczcVxeUoVfgDBhAEyxuluSADLMxPbYJMxLcxCeU4Ny8ydox/Cml/w5dSzA
9KP9Jiy4HMR62T4qKuhLSOSo8Wc0tNBfsfuGwj8+Yx5IudAArxsv6D6ZVb1LQ+pflc3oTQLYeWVS
PPXFmFPk4IOUGY6tAeOm6QJuqU9db53GKxM2VFcIhBMlred+RE/R9aGrKAYMt9mLEcpZJ78G9+mN
EQraHs/S9N8HXLnQBfFPuHjCTrI2Xp/vwQM9A9NqeFLwP1rvTT0wPhDje53BsmwJyyrMFpoOaH89
8JBAUwsoJ7BMxNq8wqqtG+rEb23BEpHlM/YHPDvDXLdM1TzO6Z3yxh7dKJZfmfFor3dk6JmYqYrs
lsn46UxoUkw8XnPJ1C456ikHnZYcfauG2x1xdmVIHVnA0Jhy9h6P2sCB5nnJPSJ1/KjqdZi6jOOe
i1JXANK9Fk+8p2WMf0gA+RjRvlp2U+/WLyJK4YmmqDjYAp5tmxzw1Xnu/ObOTlle1mHC2iB2EXTG
RWAFUy48GtTZL6zgezrGV1UTfVuHyDIym+WYhXZgdIqcdIqaM/kutiJe8iUeOUKvLl+DHH/x0co+
BFiebd2xeAzpNGEch9WFsvI7xwE/R4lr10WI2gJNA9XvFhzvNquCuzDDIkyiKAKqahvotcIoZipl
4j2yTVxBEpIDPfbtEB3vUqJMNlRcUN8kI196qgCj/NrlFvWiKYTqyfgKaVNuEKP6MEKs4wwtXmtP
qG0v3VtPXZC6rG5XDA/rKLIDphUZLd/tOLtD833nhawSpuB2NnqAdxkQarkUp1lY8MgbKpJuhTbA
AEIGZZtx26bMZIZbvYo8oCYUZftWuS8lty7QtnSFnqK191ZRAH8zZ9qyDeWi9W91QX85at5LjNfB
HOdoGGu3IdQQ/YKpGA8PMJVcU4OKo7YQA4+WPLv6m+cKdMuQ3RV2+VqzrFIYhoWvwkdlclecAmm1
CoUs1gamZDS3qU/phSNQzb7PF6TtAM1CkcK63ljuLFnCWU/THzJkG1U3Tx3XNvRtwC1DVu8ah197
EZ0qlj43rretRNPAnDpzkwQewqnM3mACMhjZ8c807vYd3a0tbuAp/DrMm0PnSXH2W4V00BoHGBPj
fjJZJrknIMME8315O0fVAGkX4S57+gqhiiJ0hgkVepUfyAq91NI7F46xwW/zNOO1Q6OBrD3NPsrp
UVRVs5ma8NXAvR7sECz0AQ1WhDN3LLUsgwAZI+h4Q81EJhaojea8iYlatvqa2Wb0XSXaBJATMSCN
g6Kkq8YqtJg9MN7Wf6fKlQTD5o/HgmuaCIF3BeC5uuPi/gpBrITeDMpF2u6T9xkWvQ/yr3YxP03v
ajs8uMLex5hUXKB4+aD65RnOxsQDnUE+sLNyl9Q02SWizChtOUT3QXOUbrztuh5TAm2UMYQGTNd2
EzoZZMPbuTF+kJSAqs55VIawzw65L65rSfN0kNPXKG95IvW0asWcG2g2AL9V/RpEzHaNzQfFrdtV
UAnihfmMa9HhWbetCwRFKyvEndpDGLEgvrIdDiGdMJj2aATrRxa3ahpeTrPpM55lzMp4ij1Yez5c
MVcykfakIhsCMfDFjvEzoGuCyMqE1UXjbxX9mg1E3iUCXmXlsBek5inmH57P0uoEjJ8qMQqCjQ/y
jb1TB/G2ZQmeS/Gtb48efpOoSET3QGJxOjbb+bDoOH6SHcjV/LE28mVvz5xkWUXHeJgvO8GsbDgo
3WVmhaS9PGLaSVgUM4GqGfngNIvuKkxjLkTBgCm74r0bhi+iWQjSEh5z2+O6ps5Xg3BD2cutGF46
PbGnqXWd+JW3kdMwH4bxORts8IrqI8x5dBYJktuehmseQXizor/rCfQuEHv8wA5Gu41Su8eiwDXH
ERhacR7a/DVNkTIw3vIpaTa4qN5V6bqOUniNYvPowf2hVvWaD7kPt451yGhhT6YxNkSViR3UIK9n
4IMmtu77yGKsdjaEqq4iRKQNuQ6/QEmYwga8I6zXluZ7saAXMPk3np5U13iumorzGgYl4iUfLfpo
ejJOLf9xjUHWSTztWFyt1LwPbViWQ2YR92Ttq4hQE+JWDkP3FIAkQWCER8Qu/UdQ3uep7F5TKs6u
OChvup3iJxuEQ7QQZgQRq3NhorYSdtn7Gvt6bi92Icx638aoQSmNoW5wBKgHuM1J/oGEHE83AXfe
ZS+4grBoK0JI1wyvEtCDiZW9Yt3NfOkW99jubUZMNyoJS709+ws09GFm/fPJtNO0qy9ohCAPSIi6
6Ol/yXB4a9wS2VMdbfgtLSnrJVRMsG2Lk27nvGYFC6mc3Yc8yO7LlGutkvzV6yAsufCqbZ2745I0
+o9DEjxOpc0c2bvX/ey8rqvjYpC4Cne4RfPwqiEEJ6FAeCx1zlLmyCYQ1VTe8oMAhco9ozkvwkcR
ccr63KcR44hInZWOGwJ8PjZRx0NVpR9EiaQhrHuAMQGTcEKWXgKCrDpR+SAIaE5tB6RbB/9R4nwX
5U/saZiJK/e6zMUZ8JGR/VzHvueOtCbChFq43iJPtlIDbtVAFFMO0Aab9sYr9fqSYQVbJt90vIB6
2GPuk3SrhDGD/de20NfGH5ebxIAi50zqrepfs4YFc73NS3yfDTNSiGm07MF9nyMAvobMT2PM3NMM
5avoOFZsdw6JXXuHLgmqfd29gx+35gSugZF+6BQJd2I9oT2MC7PdOo71OtxIeTRnDqsYCNuz4qxG
/0SbaDZxDgRYkhxmMfwk1HyVrjvsO2XvaZB/oLaMkBHCYXOr89wR1cckUvEF2RIOmNMX2uXycuxP
tVkkNwhcXxsU+sjWfEyiFuNoGM2LnThPvel/B7Vx6yGhk9OdY2KFSott+I/S8dQhZeTugUEzxTTq
EV1jJDjjUR2gaOjkz9RZSlIJcxPCzUTkyqHltAS6K4GUZRBCUKDvtgaVugZgdaTrlQNJVuKwtSad
VbR3gQUQ5hEQWjVqzji+edV8GuwaVqVBaCHc8MllgYTjjq5wl7FILlhXV9rTvsHnrWrEfKgT6zTU
wbA1Q4nct2UExziy6VYHH4o+C4z4fJtmMCiCN1E1MJ4VTw3CmPtJQYefoHazWJ8in0isW/JLEY3l
DjskHnYHt50EiChXZv6OlKNPSBE+ep66bBREfdOtgwu/6B94GCn4BsjK9V6NtsmUgzKtKgMnmlLr
IU5A5pFIQKAk0HZImQ3kYDyXeVyZO1X4Fu4h7u2nbN2ndp1Zav7VKBbroo6qZMvUUF2hoL2Rhecc
8TOJ97JR8FL46vUgQkGwclzVBtc3afDifO1ZyW5VGsxVcgdUyN2b2hZIEYiBIOxp+trI6GUr2G+V
Glx/mJbYJTkq0J9v/drEX0v0n8KExorsM0VCBhyC6WpoUn9+Zn31ufHnH5RuzU/6x/re+uv66vO9
4BdmUCOU1jc/t/nc8C/v/WWvSVFSqaJS88fpAaOi56Eg2GAD9ud3r4fXeR6umn1G6/fPIwvN/CpO
54qqodF21+vOsz6Qxe8XJfhRAZi7tCtNZTGrCxyTjKzbmFBtUWm2YQeuBsQ2Jn54k2rQ1vp75Ln3
Q+03cMJB4gRhJw4jgCJkeYcrM34deo/uh4Y1hAN83qkLJyh8OVYCHqwRSga9C1LMd67WN9cfTQOv
C3ltAziKDYOIQhJZXIZUe4d4RZSn/tX6iukUIEKNyQ7skaNjdWccHeW+miNxBYtEXMUUZK5CmP9i
DtQelBac+rZ5zwh965CE4zJSiCpMA9kX2uOuVdCtz+EKj2Z64LnlBE1SkcIYUUVwy2MVqGMYY9nm
llm2SSQ+UDhE6LZ/8GPQimb2Vdui9RylPt7aSDNYAskUxy3cnUyTG1WRyqMRuNDkN8Ps0AjkV0OU
aEVo1NBUkMOKb50upJhSIhbDhbziWbV56BMCiI6sUzmPaabua4Uxk9WVtwY265uyRQYCIW0veaIf
eAWOEp30EEAGZBdME60lPNqIJc5GfJO5I4JBSbbNPfe9C7NzbUOutuiwgo5ZSGkgrwntAgjzCEGh
MLqbzOSejuUZtD+I+2o4LoN4GPwsu8ZtPWKh88s95gg/xSzf/dKTG6NBh0qNxY8Au0aUIfr3pjio
SU27qcklEWJ9qJL+7KTDbVeD3auK6RTFAGKAFbGJM27rASQ+bYKbskeNr8OFqLTHaTsOP3BeU1+Q
67F3tgyNTQ1Btok5ZJcB4efesQqtHPkotFh6GPZtbld3U+GhvW4RAc4RamZtgtlZbWXHIg0Ovduh
PgGPkdqOV25FG3+ZCtclaMkktowoVMw5tDlktiHVdWmJZOCD06OlERQzrjGKBVohntQQgSZ+Bxcw
gLo7RlKrkMy3CsHdo5fO3XbEpRTcE+32HtNcP3ppwCPtZAeOKKC9Xyl7vlR5u+3qEcV7TaWx1asl
25AKjNqOwYNIKEOPxMdiVDhEZOOp7m1/19c+Egwlxju2X1wULklmHfY/OALyFSS2D5ldXzsoJJfK
JRtJ4NBQ0vARtj5IFAwykOPbKG57DgN2QZJdLlHSP6aBgDG8eCfAemVYE+Fn1XfqcSaaQ/5Omb1z
GTRo5imc6Iaufic1PEa1eJUsjYeMSAxbWxNXhAwJRoAYKm35qibZUU4FHxlZmHj7/q2ids0AiqEj
mdCBm2QvTIU5L+aSYyVxJACAMzhYkTp48rSRvDNxDi07o2fcrxoI47Pbx2fKCE9u6B8Gm8nCjZsz
Sq03heU9hiElkdYPiVeTu84Y50ejM99IXCmpuOn1YFRfrRhmUuAN57qbqGVpoKes1aZKlI8Ha/MG
ifIIASsGkgRTnxLqrdcHGuYE8KNvcQiOpksylTdKQ2/xgpiUZV8bOSZKSXnr3so4HRB9pE9ijQmL
MXLgXXgycnzP3GS6KCfjvisycI9g9LouYtii3e5at+UEZ7x3KVeh+r/Atka6mrj82Dbe13nykBdx
/L2uzpVwYC6bqvlZIEmodM67iPmUlVQRimXCpQxJkxQo9nYJ3XNr1+2xGez9LOLHvi5uAjz2kMXS
tcfAuhuVusH7brhamLhtTLg3FL55UNHHcFL/0u8AVYca7zOCERqQ6+sUWufUFvAkxfg6M81Tmafx
jUCJPp2Q/+qL7Dz2GTQiwxp2KFu31/e2ks4DKpwgUVwEROLwbPYBxaYox81tdp8d6TxN5cYPyV6q
Tu2Mod70YkTUMzgTyW0D5QIwdRyUoPzDknTfw+XGKdLHppIHprrHZERuEepRUoVfPZp7G9hcSJVQ
722cY+/aSA1UVyBPcTAEeaL9H7MqyrYRLP9aewposs987BNoT7QKUvzM6oJeX4xFqqjVo/Rd2Hce
KkOkOADY4ONP94AA3m2ArkmIRCGK6v4wA3m5AMBXbBqEvDIr2TQI64+AOEyJLWw8UZtoQPz2RXAa
GudN6lqGQYWR0jqdEmPbZzu6ZLdLJ1Dwqh9713otC3FHb8u96PrLUBVvAR1CRw9pK0r3J+Ub8Qm9
553RhdsxClmli1Nfw+7pXqwQXLtnnJO6vfOlfRM32eNsMG0EVXWTqi0oqbdYEAaLpj2WpvU8RuLe
c5t9hIKNY0fYCbpOgyskYTlmQrf46l5naUQfYDhK1cOwGzcINh+TRXwDCXm28ugkkvFOuNQPHIhn
26USV5XscYsu7j0zP7URsVrPEqtlcDJQdhZGh1lMmUqmy7bLvS82OdeF4rnMF0Dm8bRL2xbjXPu6
oB5RSvmsb43eVeKNx4aZzacyJtqb1P8mQZiQsaMa2KqX0Hffp8Z77LYywLwNp4SnnNsxTPXLzDM0
LsvOt56cMH5zOveIPTQyshhKFFgwWrl3GS2oxhioQENEtjLE43HlvKEGD0fC2vuUwAcUSQyt9asw
4aZ0Cr9xl8XRFiv379RTvsxf5ignZzRBb1HxlEBIL3Kgd/ESfDEKOhRMS/0hh0hoiesFsf/tyIWf
c2a2xMPgpkCPIbrqq7NPUSdHtdRJm1cMwhEaiY3vHTNZn1JZkn4BjcRCG4fO/Y1tOAfUaCdxGg3A
xm1qIgXTZF8mZ/5JTewrocq2qev3Nrn2U4ZhyXKF7Kp/CU4428kCUQuk2XIU0ILuelkasK1Wpshs
/fuZAoc3IlQwIAQFd8XelVnabHLLO8u5NDdg40H01cUp9ECYmNK5dimvWQGK1DzMo7zuU9/blfkt
cTXqvwDvAbWFr83U/KyR0HF7FJNaK3K3prVrCsO5nmYTuaKS2aDsdZep3vb+9NZlzZvbseqXkkFo
ZrRYHYrK9akAImZR5QZSiu+Kd5q68SNWNXpllth0Di4VYVmTRjnRy2gw1sbForFKeABAfDcaWLcU
vrOg19W3m8GLuwtux6XhpU/2TH7UFKCPJ0l6EZd4a0ykVEWbP8vR9q5di8pxanyhwn3vGjb8CZB4
jjtRoxVQAuU8Xlmp9WUmSNKVl2wL/oGCMulgDIh9HsYjjFFcTzN5YPaDlx4+O5GRHPpavQyljaFe
YaJ7M0FHpYEaT9zS5FxVy4s5lSMwTtb0GkssORYHx2DFxlPKqKqvSjBGxrT4OgQUTjPbdfZlMmL1
TrmNxfVGzDZjfhxeZsy6BjOnqVXBYcF4lWQ2MXB3R7WyyJsnQ803bhI/FWYPK9Ob8Ddt4dqM2oAB
1UtXIJUs7rKQuolnRsjnVCBJY3JouaiPIKCusnXodV1AWH1snOA8Fv4TtjquncFhJ74m1nPxhb3A
MQo1X2iO6YQKGCJ3UtQvCt5yv4Hc+9YsdF75N4OLIF5HXE/QgRuxFFEPJt13dL/GPUT5C3q8VMXw
FbsoHEkZVl6YY7bTH/NZu8Uff0smAQCS1mROGT2l7+QjbsQAMfkKl93rvSWAHJsaqfD4e6uM7T8/
KuKa2QiwiN4koHc1FevXVU5w1LsYSvqcYbiZvWE3szsief2rsMutnTwty1nvN2pgEfC/3jjkO4bY
R3XHypgJOarJLp+XDDne7BFcc4sMUk3tLCizvcWCVMfw9Hlt4/y4vtZ/418NhSVg5Ng1Sjd6G4JU
qxl2bUrBwnwbIaYYiDTE6/817V2yCuA4h9ZgMCLuEvB5vUlteXv9Wj+OiNbjPhTctKo7YjMhEduX
d8xDG4uKnerND31gZT9ntCgp8ybjfZ0KanNq3/MJK4XJLhA9DyjhlDw4hxpWrt5Cf18d11dxhX0Z
3+F0WmetCF/tJDjqL0eUc7eeAI1rO5su6SVPqP/p3enj0l9r6NNBiGA9d/bROIeIbEt/OvbNu5ZO
tlVQMWHTdkQR/I/T05fwn6cacFRiIpqjbtZAIXMRJExorMHK3jF/75uU0cZ7HR2w2Su2+rXeBvYL
lZM3k7RFVlQz2LTLfm2eRObBTMJNyO6yIIQD36MRQdCOkkDs7fVbEX+uOv+oN6n7ZLsMZCho70gr
f9e7MsHkF4g0uBTd57Z9g/p81rvU2wTVbb7c6S30MZXVz/j2nwcV8aY+YHgal/qr+IqbUaXM1AsU
bmv9Or07dxyO7MZG154U5UuwHMcYlTeI3m5ZnYr2G14rCAmW5XkSFBbbCEMTm65eifoA5lfNVgk6
HZGdfHgE2zZPVTqiYrUYbn2II9NguZ/PawO/7tMPlttHY2K4Fk6zX+LiMUpFcG3CehvomAu4CDFO
bowlatFmyVD04/4mDcPpABzhow664zRp/cjKRCcJNLKL/RPyWhbwkPTURN9TCnosNuKebOGtUBMi
1wDPVxiEbBioCrVHXb4ddFNENo/QZPCBLbxu23YziqyyQzQOhzm8gy7tqHyAhvcYLj5ond4ibxpH
yg35VVepe/0PnQWxqzVMTEPBcMg5i7Rb9gr2G/LZC4vIZozjDzNU1T7x3o0AM8LWmb/CV9Mqp5So
zYTK90LE5tjADezWe4Kp8GKXHkRHbNlyEoYRVoWqX2enf8gi4qHFocjuCrpN9syaIRVpnHnpTaVz
OesFq00tPaNQNHZrYk8/Mh/XcjdsArasMPQ1tm1RnAzdr7R0B4aCXb5pIX6KxD6iMZPgul7FUBeY
/WyKwnMxn/sBff00r26inMDW1S0zEykboPbZu2yRBK4iskcxcvzlz8qvaNba+Qv4iZ1p9ERMNPcv
MTU8mgUNJJEgaGCGu6avv5a1VUIdRvovxOCsRZwYrbiM9R2NJzmYD3VOTZtm2mtYDTQhmxKVEpoU
VQSjsbHJddbmJLEz/EZqB2DyEeAF1wejyD4sIQQlePOoJ1BUQdPnYLtVuRfIfJh1Li/r1ryGHAfJ
dkzQVdTNTEdUp7WEn18WFYe5Iq8qoGIXZg0fh+c6mToqpSG1bEu3oUcL3FtePeBLNP3C2vgekvxD
6e5aK3B2cgoH5ILgKHgqOZQdTb+ywO1a6r7zoId8bXgu+biT7p3m5M6OjT4pd3VQyOBlxI2G7x9L
rAZvPKIl2irOneldBZXxvITTe+IvMD6DdL8+Y80E/sLNMNScBO4LSkblpUl87aC0BZwBEMlkV7c/
SAV1XumBY+RhBeam4WBleZMuybjtIv+6SBgXo+k+55OPtc5I4XRAkFcFxC1LchdW1XxIZj7ppc7G
MYmoQIQ92hqZMTJHp8m+nwyEWkEyHEqneSxKSs3x6BkXYg6vbImN+KgucWPPtslXJ6x8PA6CB3dq
F7DQGFCM0zsRZ4Ui3ywOYBqu+w4e1iTQwqY5geLQiTzQ2czTku2HsTzbMaptIZgikDfBLsZKaAib
89DFJ8tNP/z8JggIjZq8lRgEUHXWz0KIyygACBx+oxFGrsscgALChVAkEZbZnwLr0oqoE04x6K0C
hV5EVkBZrO1U3VBcUVJFxfEQ5G26JXl1R/vGIt73ciAi/Uh4hEVzCoTssqBsE8MmQdKX0Ei6I60u
RaCXJ1eDn2JlVJ3WpkGL2aMOP14zAiYszOgY6N9MWZ2dxflSgCCk2UPjhgd4qMUtyhLPTkoCVxoH
k5ZjpqqTchu8iieUOF16PuOA0JJHR6BCi6fHNT08T+ZAARe50GUBF1faRGX6S0Y60WVofc3r6rXL
nYcMiWNSUVA8uu8+0ixb+pLqEA8wGo90yPx8HxbmT90/W4E5i2Ie5kuvHRvcBLXim2gO6dOSo8kY
PZ3kRO5BFUnnuVNE/c1W/nWTZq/CKs52zVgog/jFGGOoaTS1xZB6ewh6PM/TLu4Hc+uELPj9EiBD
2JOBmtPXOOpeYl0GchRIHtRg0JzXGBlAKI/WQo2o5AzbqcYaJkZNJY0jluwIYGUQJT8AiCGCo6U/
UN3AzxXJNCJwf+u2I/Y1eCvKJg9OheHva0ecZKa+LLS+KR0yQFzFSST6JskQKRKraHdVgwyQX9kP
dRdo9YJ5m1RQXFwLpAdKMvll4Mo7u3JeU1e810P3Zqb0kO2FGAApzk2iuAWBJL9AoAOxwrXN2BTx
VRwKzJAGnGjA9PSbKMPgXPkap6XbTENL9iAHf+/RkypozrVR95xNwSF1uHKtR0/b6z/K1H/8BZ4a
u+9l/WGM90mFCMlwneUaF6tbfnni3izCujI1rLPTSM8s9rZ9gkMKtF4ANV0LaCQqX3XHDg9kEDg0
b3bznHzopqDr18+dGB8yK6BYQ76hZkYvhWB0Y2r3nnHzBc/ACxMNs/3aOxtAidRV8K0dl2/jxARU
pfQ+mwCVf8dC6kDl6X/xvbe1rf3vNshY7bqWS2KCQadvgzv/V1RwC3GuAgPbH8MaDMU8rE1ROr++
n5ZbVtCHBXDosegoI0ojpGgWIL/Co54OXKTSoOuu4VFmz8Q3sbBrrFKDoS/+QNXZ0EhGLyIsCgPv
cv3NCWGPl2DguCbNVRy5msro3sw2GQ5yDSnejDTRaUcGuoHXwPcgAf2yRFy3/4zkdv4OJ/912jZW
05x7oC/Mb1h3YFxYyKVNfyRNO+ZMHNNi3QQe4FGDpRljoJus/qjmyd8Ky3EuGt+yL9gTmAvtWeyS
yYEKIFypwN/NGuYTgwTY0Vn6IAj53nQ6AFuCN79RAE58hDm5eusqSoENVxYDVS2WNREXD6oNeRCA
IIdG8qHDpliPU1gozAk29+MX1l4DHMqSUhCifWeirBckqDAzYYYrXEFKFKtL32ySYxZf1z+bZLnD
jVL+l4tmo7Hyt9HCiQrb9XGNDv560XzPzzxl2N3RSGwAcHX4uNCj9HRItPZyp/ahF7TFVjDlCo+g
63JZScpxemkhYTl5FYpapYN1Rmnc4pi6X8ExSFSCAMASEJe1uSKNy6+zvuPKuQyh2IzvKZO+/EKz
SftJCfq4CymSBjdEI7YEWXvfq4lFNUanaB/FFKX1E/ifx4z39zGjHc3hHHL6EAz+SkGAOJSJIIm6
o2l2Yg890wh9ZLJilonCiOhvoQi1gulNAYsTG+brFaRn2NzKpNAgcI0mR7vgzqmXk914Oya/4+Iy
1SGJ1tVa8kgHDFMz308gDSq9qEQSzzufK1MGwWOZF3yhRbkFDATzj3EdFiM9IgiZK3QIyi6QOdKK
vIb+VozdbvRgF0U+SKp0AuGB0gCylMd0mVccUjpKiOwdQtp+A7ZQr20ytoKDk8jLSgOx/Eih/49c
3GBTPkpIwQ9BC/ozezVDsEfR/JQBTVg8lGvX1ZV2VU1AnqG/q0cFiolwRysKYPKyAYm1/c93RCDk
87ch6dkC0opt+oHteuZfaCHOYNh1PsOBT9FcwRBGVAd4rtNWSDA7CJC5i2vDIPdYShvI524jtq2K
P1iT6wFgs4AmO+vBV2ucVdn8D3vntSO5kq3nVxF0zyMyaIIUJF2kz6osb7tuiOquKnob9E+vL9hz
gMEcQAa61QZmT+/urjQkI2Ktf/2GHIWguPHdyMNvkR8ykvKtFTT/JfOrv5uSss6OhyX50GBVbolP
c1y+ZBJ9wD07jCp5FkH+42dsHIXxBM7CgdoKZiiwyrLWM7eqkjck834sRU3oD54uyIV+NZrH6YRg
Q8YQJ/t4RoctjZewi3HBrfvxLpBEvy7dtdGQE5kNYue3BJaU1uheu9Bds8wuUJCHm5iXvgzFdBUG
A74AbmmdQwIukqK5U2B1J3vKMwovZYUUMSZscrizu3oEbsxN0l44FCdRfUCS/5CNB9jJhqeZYSud
ze5goLv2l97x25waSRdpXpv/5EF06Hz2JtfhaFiZVOufCwo5bDMezCH6KQs8UlIby2b1tRaUUVHf
ewYTzLbE4n7VWWjiFprjZzwfL7ovJuD5XabtOajCF3bKD92a0kUT7qOxoTjv3kfs8UJybDO3h9I7
hEhHgvYIDHlpFiquwKBGWCoMgZfqlyYGUfFvMdmnTHOzH2fAzZEkaGHGHk0iHPqE0DXcPL/mMnqN
2vy0MlW7+LOK+t+G0K8V00MEzlaWSCLcosAG3DHIe+ZJWWImdmZfEbBHJ5o05aX15HNmwODVrC5d
capcCU0G0Rbf+cXPY9z8CEkx//Lbet13lAOLzix6+si2OSVwSH1ABBkDdWgCnRMzdspM0MOSjyuw
esS3WsC9d2qybeDzN2rY+roVppLdK4iRpOrZD35YvYd6F5ILb252zWvSiPd1gcctomi3nB7iFNdg
VUcIYBpxX6cT+dItPb4CeIiY6CV++4Yy8961DTYb+p6NO6ZHl57cN1pKuYLyzwpoiyxpPk5N9Vij
1p61bqJjlNzRHgeKw98MibhKnPDZADzfhXi1tjaOEWvb3RkAJ4MFFLBQ3lua/lghZofwfo6T8dJH
nyD9hrE+tnF8bek8LMHMKLf969qD4Z92dnLdcpGdpYYkUZbvIw57jY+QLRsZXDMZf+mzyrruoae5
BM6MY5bcp2I8z7M/niqBVbMvidkdlwG7SQLHF+LBH6ty4DwxiZJwlvgeu4X0bGQeUTShyQDQHy9Y
av12s1k8ZQtYcjZcjBgt2IKIpZMvfoxVPg24iTAAxCmB72nGWNVITOzrrgSQ7RJCXGKFwY2wB5xT
A3+XIazo+/zodQbCdK8viHuYNEra0ak6DO50BvEVJM3yJJW7X4lBhHw5M0kM3Ik9wbrhFayyKzur
m0NmYFC/4GvTTqa9mYzlRoCaH+MBk2ub3BFsTMXVEpAkVzqkJCzi3ugtArKdekGVnBEYhi+knb7X
c9NweDfRYXTVzyT4XZcoaLQCln0FJc2+klL941eMDa0MVyZDmA+L5YkD9LVTbdpiF3v2sxdUJIB1
r2OTeOBLUFHGucHKf/0ljih5T25nFWcTfMXGuBayvYbygE1OuBjXiUzlVbv8rP+h9O+sv0JRxxC0
xcMxK+d0zznuQgD0bxbI6yfHkQEpSEt69Ev7LWmC7DJF2APaS7ELsN1kNDWbxDFUNz39z6kaF9KK
ZHrKU+JVkhxD9YRg2OvcKI1tNSTE8FWuex0P4h4SHZ4J+lOun8KWiq9hq58qhMMSVmUL+SFhpOLP
Fn6cFlvGaBNK4g9HEc3x2cO80euaDG8xHNTdhLczq+S6NM3uVOfg9BbDw71tweNVMASv/eK16aHX
CVTmmWy961oXIaFVwaeb1HREbPbgRF13wiAARzUglYy6k0HL9Bqk5mFJ5t0kxBcGp9k+7UV77TRd
ez3F1p8GcvqhmKr+Oq6nfgNDJjpU3rzPpsE6S6dkmANKeD0KR27TiLEhe/FTGPmvWTKQGxSa0FlC
REeFR3QLPaRtp9fj/OB2822pWC5xYN1jq+77ICbwBw1Fls5TVOKk5eNCxgfAgrcEGAqtIySn4ais
/Crq5+5oFh5dctMs6srVvmZ9aG+GhSHKNp2t+1LbOkGwT3GdDeEeo1wAI8RvEq+nTYbI5Mpnp+bg
IZttfY0IKu9pRJaxFRJXiTyJbxMY4hQrQKA0YyjiKc1KZV2tDOBMoUTB/ANmlkGIhoqA1WV8WiVc
WO6AAGfDT+TB14GwRjCBLtW0NgN69VeOsQkmJJg8r78xV0ReO8dRMM6LOvU+RLAdfcZ9MLnzD39m
m8IQbmdqPYNbAbSnDoZvxOZpanQ+TckxRlA1Y6qJC83vOYquV3p2KUgakhTSjOtaFiOitdHDJd63
D+unXAnTGiJawuKe9GFIjXjqWreW00AyoV5f+oDxl3pe66R25vgYo+JISi9p69hvbo2e7gyYxgLw
JlVhedDH58ohR/wCq79l7+dbpKAUj0sI+luo7GPU1GAT2jllevu8NMWH5sNq9rlnw0BH2MQoEU9j
JAEJIsiwWqoVNR+jecepTynt8Ur1CDWnyi8qBLvpECHiUY+/SrPNmvwqBVfc9D3v00F9zjDs2xh9
Q2vF76wimSWqzc3Hyu3HhqtLZHKQORhBkY1HqyfvBpuhc1lkWCTY8U2bj9XBVIdVs7UShKcWGUFr
0otiDQaNrEFZBpHyx64jOCUKnLOw6W/xKSaRzyuurA7la1ppDWogTpPRYIAbPEfuwqxS3NPdog3x
xmcX5m6RJz9Lk7NWGUH1xnM2gTh4HtqBdv4YfBgqHc7jYm7uG+mcytlDaOKe1gZaarZxrySpCdXd
WCiyIBQsrk6253xF07QeMDDObdjemzn4DQ51SCIwAOkJuQ6Ids/tp1wDmrVW1xgpeIzZBPhe9RQt
9sUV8Kbo9AeF8oX/T0awylkSJsMgFMv+Jjs0ISiaIMswtDMGMkgyovB7iEfqYv1ELLENFkkZiS9i
fUsRTX6PVqpNIf2JHPI3GXTHNGnfkabh4c9Fnrts3GEsiJKID63IToWu4kxUT2VEXeQhGLD7ZUGi
W3wog6TS3Hhb3yAi2XjlcdvlhMWsq561aMdhf2C3bd507bniB5i67LrGjXa6PldN+5QxukYkQ+1b
ANqkKW19bJCehz8TWTTyMZ/t28bobhIJCzpsYTqrNng2owRSLfNbL+DSBWaNcCa9dYXnQ5AHl+zd
5xFDxm00vZkWfGghuRzdyO2J3ETAQ+AvWqDPW3OWX4Bb8PlHLQIjXoY75H37Q1DhHJcEl05LURMt
RQpNm4/mMKdbW0SDlwhkfOMP0ZcR3VRozkGrX0w7/KmNBZcX+JN42uEbKbE1RIJ5P5Z81nBOI6ZH
sts6Q3WXM29l90HqQg59YkS/iVJFzkuVyoG992b5sYzNx6mag19mUfxYArGAXredFT94fnEauvo7
CzMsZritBcgvul7znM3t1wByauvPOFH/1rInAydYOj4iltlpSfdRLBW+iG19LmwBXcxzTBqN02iw
dIKQ+DXDGPHvtRE34v91dGPYuvaU/qyIiA/TITJCtZUAgTuHofv620ZMiMxgPfmZ/+lPpHskzl7X
S9gA783BJ+VaQ1WrdKiKPkrXQSHZZwOg3nWm1e9/97KIGz1W6UcwZZ9+FH+XMaESvV+jpO7LXSgx
GZ2swxzTyUMSZztU6CYwxZ7skaKaFNiqp8HRmjtlQGkcGnnQohXdj+uWxJ1pr6nJeJMs3jbwZ+Zq
plXQ+vrU/kyyGcGgVnis/VEdc2pHMTmvFQ4xcgieV+HUqsCw9EPVzMZLSWJtiZx6BeBW3Fro80cq
RCndiPoGQwV4paSrjBR+hcaZnbHERJuFmgFEnvoJW/wpi/8OAFZ9jonOcRPC/rLkAJVWdx0O+UOJ
OozmucWIEaet6n6wDAft84MX3PbkSxcV9mkW3JNzorDlVp7PFCfJ8WaLS46Wl97xuBnudepEZ8sh
891WMj+knkc/BvEfka5xOyzeY1eX4dbVqjKjwy5R2X9mvctm9KBj14YY80M8p19DT+bVLCKihqZD
HUNpxV1XEgezw3WeL6lhFDOZOYnKYI+cdsqx+rNKGv1ipNtbP4KTsuOOYfPLiU306SxuY3Lu1FRy
urIjpQXNYuOg2pcAtKaiOMhIUmlCPMFnCwIGqot+CcqzXZsSmy2ERIg1rlaB6BidHLenNep2SD2N
klhCupq1yRUDuj1bXnoDc0Os/jZtUf2y8dCOquVWjSzUVXUbSuaVbkPSnP27D6bngHSJXecgUEum
0jmnJm7emfdVIYM4dIW81CUE2lkC5NezaZ+r8LdTxWAPpkDpG55Wmw4SXIiOcl5znAS3xTggLNGI
jxs5aP6UX17Apq9kgPZgYgtt5/Gnygz4nzJj0VXpNs/v0wSWkE/VVGmJ4apZXpUn8dKc2dGeA6f5
tY7c5pmzzu/mX0tgXVJzeRgK/GGhwgOMBZlmKZS7Jkh/rbAVSlHO1bj/jRno3QRve6zkc9dMr05e
YvXmPY/hcNNW7tHX/WsPVAFrDM2W9nUII6PaF1rlpcfNXoNYlg+/9pOGiV/DaGDwFlcZkE9SQThv
NigOgr8nX1q396pnesw086AViOvqyuz54DTq2i8F1KWMKDO+SpU256CHQxd2m1yXd1jxCmKGWIiF
nsisQw09KOqH39KzyAaEvIsT2Gvu0Lt3PFx2ep+45lfZsy4NIz4MHjtnUOB2oJFjX8J1NQNoH/pI
9rPot4Ez+jrC/DuStrQbrNx6WhPVL8YlNNynddK73kOoFszqMXxvWob5bU2qtWQ2oeQzgyZOFl0j
Edah51rI5eBfn6cJvzg9jDdM43twhvcuHB+Awxg4ZFG6i0+Jx/KoATDWp8Fok3q/rosVQzAYsDDy
4QXBJ4+zKR91zQxpM9utk4t1gNW5n6HfPa1aogBpM0nNxNQuqdpNxBgAJC6v8WRAaQjjQ0k9DPbI
Z3UADYl1dreMGnn5DAiqyXG0MOMQ9QAXByARGwMNZ0zLJdIPZN3TO+taurfxU6AHPRtteR/4WtvL
xmvlbL6KmomIGRgPsL0phKaTrU88H8onUu78XtdjxA3sCqxrtF4QbwiNfelKy6L0XK9yGjtvI3Wn
PwH4rBIv60UumPBFmclcUhmcYjixUu1YYX89O9GPnvVhrnePLcltPaTH9bVcPdVdaiapads80/j/
lAaS6MmQVz53frsKiwu9j7PrA9sdc5UcVwxognWy4s1TZEE4ZSahpy7wz7ytSbXHBLc+pGgPm7Fb
DnqECdWMmZfPbSnae+TN74rmdmmCF6QPDC7AMmDUi5ssj9/XNdRY1niQU4tghXTNqJr3fofCRHvU
aEmcN1U8/n50vwppfS3A12peaXzlgBSomIIj2hLKDL0y/SH/ADgiFwADUe1u0DPQtma8QSmUplTo
i/G6jjiWAlOC2nvC8a//dueKGDSHsyeUt+hyPkpaatIyufOKIW9T5j+2LD+SYrxPghm5ZWSt829H
Hhob7vGqnzR8DlVRc3IWqrzM2kygkFl5qKejgx6gcugb9MM6J9T2nUandNnCjCzZzao7rKpCXc8l
2grBLpC/agXiShtxtbWlkwIZNwy1oU+h1jROtqy2HqqgfZmEwMYpT61eWIx9rtzJeRAR8zLTmMeD
g9h5rJ2THVU/K2EAij0z07LbjXbU7T7a1sAGnkYtWXoKlMj7QAtz0peMne7dDOaDbmcSra11VHEf
S6pjPfzWu15a93vY/iXNUWRvxin/0hjk2FNDrgpuzo/XCC8dnBx4rv0MabCJ1kfX6TXQb49OdAnd
8+j5yXb9CjFmgdugXMjdJMDdjZ/WCUapn83JD59XX4sMmTVnJOzfLjpVeAJktdlvM1d8BDPtUs66
SirwdD9aHieDwVkjuNyrYRBtSC3Qq0bK8CADo2lxUJvTQjSbyGoe59xr6Hhp/npuS1Cjj+3dzWAg
JOaxWIsVlFD3JaG7pR//6Cuq3y22WzoyrehQQmeCsEkVjiBfd9FBJ9mlBEEmPTg/rDC/SWNKVmJb
fPV5cqMrpyWjRKO2PeRpgqq45NlhrPKKXfHeDtGIFtY4kjj41vQIcCVAh6cLCVc4Fv4dy/W6Zyit
S09TCE0Z+kkspu3rsJ0OwOJ7Pi6NHsP0v7J4Kpupl7TOPliuhcNS6wGTVhOR5Tq3DUkF3S6BF9r5
ApiI8Y5WOBRt920y8DCwMdmSLZe2xQ/UUcDdkABmKwBPoQNztODW7YYdXDKcQrH2go0x/PHS9Kgf
93VPzNKEt+vTwzoPwVLx5OSSkRIl2FpmmrEPld/941dIIPrikjpkN/t+GV4x0yR51cAbEwx8tSzw
E/dAH3W7WhVYWhQfz6C8lYtYqqCGXNdPbEsEHMC8BLoVts5Wuejay5HMQ+touZ3GLNyqpIXFJ1/m
RuHk7L+sYMKKYxhqjmACiafVHKPNZ9i2mYLtiR5oyNhGCSqmh7blVZxXD3bMk7Nw2HjCjw7qecH4
cpfhQngguxG5xs/sYICUGUhPG9d9ipmA44dIzHXHM1CWHOxmMFiHKjv12ualkNWN0RNOypjy0x+/
V5V6SHaPsgKueQ9W49OkunVyiVHq+v7AUbCg6wpG0Ww1MaCjIwKGJ9h+YBGRqXKZYvYhO2w4rgk5
JE8htvptFJN9zvTdlKCPgz7qxvq1Y0vWyEpBeBJP46mhM5IBpD/Iwz9rA90t6sm2+9cBq/St4P5k
WY45KaphZP/du8HUduxtAgUmgocIeFYjDYb0su+M8Os5NykByV10cGr9C9TDLvs1JwVeyGwRTOeG
7biY7HVQtoSEnGEg0kmavVND5Bpz7zoJzRlKnfNQaMZHPg63TSsW5jXJrePDwWoXeHCFJk/VEcU7
UUUl4Ox+4GiJZs8hiQH0rQEl3ZlBuFspF53n03m60cWjSNk2AftxuHxLClu4OaheSonL89+p61K8
Fw1qDLfFBaiVvN6UujtWKMSuzNuv5KHYg0s3R7SnKmRTcvKcOGryWZlpKWv4TDu17RM+smw/bMFA
1oWSu9UnuZ6Jrc47iccApHF5UcMxfgyHJHQNoHCrG6qSt9VcJcmaG6ManvS52cBBB7jvr3GoQkau
W/iU6ZC0WOYqyv9U/du6ha77WZl+JB5NgV3DpXTe8iA5hgn4gEdY1mZq2xvJ7PVAm/9hxO7eKuqH
uPke/P6zbpir+ynDlVxQshFAkG0niQDTzi7K0eQkNprVKoRivCZlegv++qG7uzIKTn5CXjxEHbv0
AHmw814uYoi1PYACr4G/fHDq4NowwmNhZb9XU47CYIcrNDSNhmDTatJHFPrPQUcFFtpUYD7buUa/
JKYAK6djXOKr0U/eYRwC7k2bFeasGfVs0RMeg0Emp9UYamV6EQpoR5wDK3FAD/8yDxKtH2XfUJ6o
jMI+3DhN9r0aC7keJ0pQ2YQ92G996nynKn/RBkb62DRJwIAX3H75lbqBRPm1jutg+x1nVb8tPnUQ
rjs13i7atwGUU3OGyCOptorJbqwXH3lAz0g0z+sA2MJSfAtAs3GC4B4vwDvc/UEU9aDKxbk06QiX
5iyeJsr7CkMmRpKAeYPUDlZUh4Wm+PVOceNhkb5dSuN7BYeFp+XE0wA81W+ZkEBkdbnvloIJX7bE
B9McwCAixttkPoeoqD8MkN/IQ+R5YjA6bN3BIzeK9EIG8Y99DHtWX30ebng9DCCLrr4AE140Vwn1
wmmt/dberTJukyLcLz4zzdxLCLODbJ9VLcRHiNk2Bk1QdBO8zjOsob03S7Alwzb9HWtKbWy1+0AJ
RqTUIXbrP/r0tFfJUL91FqFSjHe2gdfdwjWDCK+txHSXNmlLJPR+zsZJfmmmNBFWWAcYgJ8aXq/U
s9LG72t702mnsXWM2vfiizSWcte7X7k7oSjUdhK6s9HoaMIJWCr8GOyJeGfdfeb8sdTyWU0FcaCG
pIN/N/fmTVwtUAVs+jPHba5w62QbLeWnXhBpATVNoKvRVfRKgMsUlZZckl/NHS7R3Gj9RWNdAXT9
nXHy2qLE7N3HJcRSD6t/V7ZwXCf+Ad68TwdIRDh7JNGNUMNVZces5dA4lDPCacHIalv3CDeF96zR
8aWSX6XRfmpHK90zMvh4QdNCfFpzrz1FqsS9LIAegMjUjLjPb9vgCdvSd1SE6DDZydnu2Ffui8V8
Xr0Pc/3xA+MymYa5bzI0xEq70eEkUhxDG5quugbExNselMWa2DlitdCIti8VOD/C0wQaYGLv9CWc
l4yciHR49DWZp6pCmwEKJBhaLTsvX3NznaqvFErdeK4rd9HueroHW7EnMIorm+old4o/tsZP9VX2
6+WmqP0rSZRmunh/irFBJgNF1yx+Zu0WJ50vYoIe9O2xXS87xIw3AR8YBng8h9wNA5CJmU0jqQ+5
p07ziISPA50xnv5jQYk2odLYNLqy0pd5rYg1nL7215Nk0a9uRfpvz7jDwRanZF47wA57BZTH2fWs
Nwp9gqM5yjqc9/ophSRBumA/G1q3CbJtG3u3oB+ma/hAl/zLVWy8RutRcONTw5VYdKnta/ger8s7
b0KvplmeSw/jum38x/UkGWD5YHdkUsoz309rKhEe0V8ehoUFIX1OGOHZxhbV32Rl/0vvNevZ74bL
rQ3xaA9P1JkP2oqth46zEVHyE+KDsXHN5Nqq8TZMyvq9q55m231eHaR00evZy0deBoRe0jCWo51s
lih6625NFf+qDfurfnAOmVMRz1dzQ3VVsR42ho8adJ4PUCL9UJeqGr0QtwqzhI0zDOe0HM/IpO6g
6L+qkTxO1PXP5fgYF0ySkUQ8N0LYDBJTtq7sY61vjdIxyP7YJMp9qVrSp1bUwbIAA1wXZaOI7P/v
aPz9fxTKRu4xDrb/5X/8tz/Tf42+q91n9/mf/v7k7Wfx/d//881nUn7/s52x9fcn/mFn7BGhZnuu
4zFs9pimB0Si/budsfVvpq/T1fAmFl7g6uC1f89kk//mcIIIXwam8G1hEtf2j0w2xybITWe8SZNg
FkcE8v/Kz/hfuWE+vE4bM2OmKDYpmp5ObPsnjmcnU6QWsB1OPWSVTc2mbrFro2LciD+k0n70z8Y5
2gFL0vJG/xurYOtfyYKQIUmCQ3sXBHwb1/qXN69Kt2o8E/WQDT8LE5qlu87H26I6eAy0kdyyYDxC
TP9f31bbAP/Td+4xvBvahLdt3yERxcVdbxxRKlCCI6+8xmoTY9p/eiTu/6MpsmbY/TOF+F+/6L8w
aTMvaEOmVsups/FQfbAkK3cfhZs52XXp6//6vRxp/4e38y3Ld6QUtBsOq/5fritzv5qYIiTZEYHm
V7Enj9Kx7yYM31C7+c1NorIYXqXeNMk62c3EUNxAviNTRcIvAfe4kUWJ4gvu5oEnFznnTKoXZ061
XVp4IJYPedRWkPkWab6FEp53lVrmYUYaSWn5NcBWwisZr9FRlqcSfHLX2kV3zEqucNaEe5z97hDk
CHynxhvHQ3ycLCrduZMqd17jHwb+2SnzHHeVeXYq8UjoAY4BqFinaY5okdxpg0XlbUgy0VVYISxz
2rcsUMSsJtOL7ePDYMzyCb+D8OmGXgW5Vp2ciKs296E0I5D6CGgBQZvXfqp54smzP+OZIgqr2BfX
9LZj2TMDzN0r5Q1yC6f5Bl8JukX3qoz78yi6P3YV3IqQUSK0x2+cq26SuqEdGl5IP90ppdB6j2+z
GCWUJq7sklrIPTzCpi3kwaPhbDw1AWO6A7Zyv/sE/w8PusUGP1rKpH58mVSKH0fdfphEaW9iUWlN
7YG0tnhbVJI48MmfdkTLNQRRl+LbNvg5IDxWb5bsPMFLiQgPDd+HFQcbobKqIy7cM3P0Mdxz2U5G
M7+XxpUHh2LfdYu3wy/BKkhRLRNkgTU8S8epPmRUIcwhCrmfvyFevFB279xoIv9zghSaaPJDfRxK
0mczuXzbdvES1V9loT5JEc3xjqXoC1JlbHtjO2dpsZdj/RFOcBAksRSl7xxsb3ghJOXbHCty45Hp
6dcp7OnFnN27uWJaERQ7CkxYdguaANdnYoJI24sfI5ftqm7xCChxIsyqau8IdVmSsCTzlSavJ0YH
WxOGYTlqUvgWXDWfmKfRM3+U4DueJx8BPEDnt4Gx/JEUWwylTMhAxn0oRgtpY/KjMr5BoUKHvKHu
ktkWUyGbUa3I2/fUBiIlxvkLD1BqmBj+aZ9lV0XG3zYW+9vMkxq4i2dOLLrExz7UqjB88fkgjeOF
dDYM8Jm+71MzFTd5IPEjoF+BDIeuUpUPgdU+OguPSW5ZlyoNoi3M+HyPgy+9qhGfu9zcl8JyDiMQ
0LbJOsYfxBCTm0tQq+kR5d4QJDvzA0NzXG90wJwXQu2nH/j3vFa0rTr2+JCLMYoWVznH5N27nRWP
N5iyPMwy+fv4liLooNVXfyzMNxhN5A/RDKljiFBYdY7/mLW0WPh9YdpiwIqrFmTItouJA+X2WT83
01w+k2lxO8PJ2tp4uVuNF20V0v6qqkHhZGDgzk0w2oCRC1P5elu6/TdUMkp2TBWHvjjotHlUGum5
NyEr1uDIGFrdY0xmHVVP21p3L0bZUiD3XL71yTPRyrPvgj5G9YcQLMM8wU4oTcN90obkdeoVV0H2
3pL2S55fMJgxrles2YYJy2lwcekUTFa1gtLvFlZnBhm1NczvwuqexJjeZsKCiMlKtfS/bHDvLWRS
qNwt6fbe+DJIrrFyW7J3ynYng/4BdgMq52CGYxc1G5bzvB1ewwGYtHdHSeBZAW+uAZrS/boV5QuB
gcVZP05+ZQxEL7OZMdhDZJUAXLy2jXAOpo/brFt4Dy75RCka2iHOXDxo59euxhQoNFniRGAflpIt
f92OGNLNipSguehuereH9ZLH/aYI+VJBszE93iSNnO9OsVHh4E9Ah8/mjyNBKcJHuhH+mJvqLOIb
QhB7cRCcFtt7jBnEeHywDvSMKX/1kDjJQzuMx74tXwyRtYc2gX4ZJO3689PSMTmtwIPGl2aYX9qg
wCUqvDOBVLZmMkk8PqaXHo5dJJOnfiGg3OUmlqPzLSo+Z8+gaTe3xUeLj19T7oeoRgLV2t9Qvl6E
y9PIXnY2J/thdPIHyywAjJqfYJGaBL+JhF7HDnd0mbhcygDBGTRs6AN3ukStY3aL1REchHBRNz0a
JGgA3J0+vaiYyzrpzX3CybeWfsVljaONm6U13rEMUBPOn207TxCm4NAuQYQzViu+MY1n70yT57y7
G3owpO51zk7TwP5pBHy1yGdoMhF5T5jkh74kc8MRIxyA7YjVVOByvc2GZf2CSIcQ3fTx1frAu3X3
0aj0qgwkUCpeZ7zndrY4RxOGwlJ1vziRo20hYq3m59hCY7E3Fa4qjrrhaP+I7ei9zdANJ9I5enLJ
GHowjyLb3AqS8BhgwbfrhI12LP8NWbXepnpXc7EOw4adlGyrXRrAya7dYBKxD3F2qaAOP/hjO5+q
WpEiWGNYO0r1kM4lsG7QkgvXekcrdi8tNh1bK24x/R+Lh7ZkUYhpvGc8f0uWz02DGGYztmx6+uSL
O3xK0u4B0US/JzTsiTP6mltI8B4OPW0mIrhJL/Uki4PjCtjGhExsuyn46aLyWDB728UFfHiLPAAG
Cp7OW6h2sYtH7oL2mhSSCLJliRK6m1/gEG1TLzH37LLGsa4LVAUJJi3JHB5mdd1CjyPF0pTZXSfa
aMcwZoFi6r9jt4S5KIHLm9iFLC4Hxu8DQ8AZzl4XqXxvknu+41D9Uu6yrwvnniRyJLnddMn4X9Vh
lziHsFvFIN7G2NjBzzzmUMiMMO2vx7TDO8NreEqR12Lvc6FNRFsKX4IAMKfZju4vT/IoN8zB9uYk
PkYLEXpFOHlcIz1ql/6sBZ/VGAV3SwuxfYkN9ljncwoB47IcC7dhVCFsBoBj3+ZLxaXP5QQgPaRB
9jwsVQPwuYTYrue/jSrrOZEXzgryVzdxb2DoGrdi1zgkH1ToJSfC4a+U4BMNY3cG2rXh3o3Ms+RD
70HDmPNsm3XGB6pvHew3czXm4QRRtYoatZ2KEVhBiEcEzuc20EbHwt1gmUY8O9wLmVLA8VWIg23h
xqFT1d6k7UUseKqPXnmtluw1QnJwGCZhoJ3E88JBcDCYJx9a88GzCEAr8fKdJNi/h8Eg7plItxlK
JKfBH/8suKhfpUzM/MG19gOxF3M3PPtdjyGIMHacDhUPkYk5vOlfzbClt60zGvtFfbHb4SwwYFFn
I7juJsTo/tg/pxbIaeKGn1XDAfT3QyRQNofZPTnznTCWSzAlH1YRJLtm9bm085H1EVMbVBX57wmw
aJVEB3xf3jCbhNfQ1SfPngiBY5671ZS7zYQvCOBZe6xoQsGXnOfZTvCYwYNCdgNSLEEyAeoFa28H
YUkIMuVPPdjtcZr8WyeHpZXgR8jZS6hydSZDlqAWeZ4q+Tv0YaDlRiGOdbuzlulrkCyqMLbqmyQF
ASalCjlR2B0gwSSbGH7pqRPVY5njBsAw7o9iae6r+ivRQ5p4iP84Aq+heZEQG0mk3sBwwRtB4BU6
d+F+0tKV6Wsx8a6bynyg0GLALpaM1cKW2xgQDXObD78+UWwUiZ5Q+wQwJJWX7oIJJTPEIiZ4eTRf
rBFETPQlRmGOQBjQDSTxeAXjcezKoWyH6I2N8D53v6Kcm628Kt2TkXnjZku+d3qeNDUt+6lykz1o
V7O3k+R31g3YZBUJHQiKM/IXjT0ujcOG5pbKxmf4FOrAH3C+9iAjpBcMm+0dHMKXxDYAoES2z+m+
tkHeSCzw3M+iGHYUW+fFb4d7VPVsAy5Mpyg8hhzhh1QBk9lj9wNHgsJtyn7TFWm3yNJm4O5QCxft
0bD7gP4h4kSfCZnxx3TXEQdK64ONjyleXcG0rSPTfNdGjLKt6lYmGc6PMfgeVn/AVHH2WJsdsB2k
n6zq42OAFcymJftkI1RTYc3HftThhBJn7IrFkDLEtC9Okv2Oy7HkbINfQwZ7nzOLmBzn1qvcr56G
FV5iDgfCFd3ep91qHflVRPA7mPpftS6lbY2mlwm4JpA6KjhO+Ch5Lj7iyoQxaGb9W+4Nj1LTsmBW
cl3C+Bz5LU+BCLuHFvumQVrjPpbprRH1P247hcQdojioZsyYzDw+GGIcz9Sot3rCDTFcbRMfaxpL
DM21orTorINhEqo5TeQzUlOSh1njE42fNs0GsF/s9YQ+mnDD5kQdIxke7HYCslX+e4eSAP994wmr
+Ed83zy6iUIdc3tBMSOjg8MwcYhATpsWl+F6rvG/S08BST83ths+hTd56bqPitECOSNwDsvhKk0h
AJqVq23d+dmUYMlK6kjjrjzzX7/l0sXkBHiHEdtwkhK7/0nTeS03bmxR9ItQhRxeCYAgwUwFSnpB
KSLnjK/3wty6D3Z5xrZGIhrdfc7Ze+3aifB2dNPgKerDMsfuc8qQlShzt+dmVaKSZ4LFpwaXB8kR
ij3tyEV4xWzyXlujdRmXNfCTlkHUj6hH2ga1hGKa206Un5nhXwRz+lIZK9NIl3m+4TkZrXFfNNy2
M3308mr6MjUN5XDEeya1wEXHgGgWUgUih0+X5d6NGOkS3THU0Np3I8xUU23QxyKecdE3HKdufd0S
PPV6DzcvH1B8zsisqTZZnlaa2FPYbEdDEzxmiqy0TBUdSRM9hSkCf/Z2jKgYQWkgJGW3tBdqDDEW
FL+fhv0icNePahNuvdNEJcg1XdqhONBs5GboxOk3FFD0BkxxQmIQGSku8N3SQzlWpy5b8cU6OBKM
dEZcpU6kLo0jRshmJtHRC+W9QATRSEPqM7H5MoSIzE03jb8bMt6J0eCha/UncgDqgknyU0n1awQm
vZwzXZo8AUUsPZL8hhrqN53nPfK+wrYaxi2EThGKULJ+6RfugI++i4RzklIqQV+rbvD4P6uQLCXu
2SumveY4UTHLIerVueagN7XuXUQk7EXCscKKbX7AWmH6qJgzyphRPCMGr5MSHg2BwMLOce81Ktmg
A+sil+lXooRkVRTqyKwX0xN/zBNt6IXAgHkXBO6AacXRUXwBcDMPhAF4g/YqTEbhLWQ/r3Tfs2zS
Aosh3EYkOhIzQ+SIAGKkjxdmp/1v3lb3IY+eUNG/FkmY2HpGB9yMCqIvMzZVQzgoIgbZPFKbfayV
j6pjOp4VerkNTHAENC1rAHMIv1O7Sc3lUC0EA4V8B3y6x6lRbm2snhTsmPgVysRLKmnbZ8q0B0bh
5plu7lRNPVqLRvJpmJyEgE5KwmPjVqsA/GfypobE76rQuhqIN55KheIYKYYgIGci4Y74+zHyT6A2
0naA2lflV71lIi/RTXIZt+E/GArL6bnYAyFiEwwqwdXr4dopU0N3iE28B5+ic0naSpio8gZ9rKH2
+kExxX18FURz2M1RBzIm6f90pNdO4hlFSYOu4uOS25A7koHqMFuYhpKb6lEcDbZYS4TQBUj/+wB0
d1rs9JJABLrPLxXTo+1a36Va3WC1fch0MGw9WRnCbG8IVTzkCpatRvwEdXVGMamzu2TRMUu4/syq
4JNpcM/G9s0oOtFR5wVRN/habFcWGwqiQyXWvX+i20hT0QmSRze27YyqjC0sCoi7RHFMMhbWakxU
p6mbJqq2CH42LcEdFKFxO0soEQXSTiyFX5VZtQ6wUQfXTHsWRmuMs5byUKaTqwNfIOCoEvagre9G
KOT7UtZuSq0oBxhAabBu9SkgHDEot8KUtLxzhHpGRiDZ7UznVwmZmtVCqO0UcWqRxShfUds8j211
IWYWbC0mB9ua50Mmjc1WNsi6rDTrhIUSNemY7eFaXbK6BD64yKTW1KNX5ZyuAJNsLNU0nOoDGw6F
/XpW6ytKYqRMSyKqJsviwNbaiKtuYFi008QIo239KJccKzvOBqhW+BUWSnipQfaGnYKbnBFcLQXL
1Ngqdi7yIkE9OjbA11d11GUax0eA1wb0k2ja2Rz5FXg3uzSUZl+P//bF5AXVcbOHXxv4ekvXtSlD
4HlDZw8yUdeNSqu11h5YjxTg6dBB9eanyoX3LGWdtemU+UvKqZBpFnG7fICy1uyllmuFBGi/Angb
prMKhTi2vALLEtLSaCtFgbZtC+vV1Fog3SqfaZG2RH+bML6IZEkm1Ue0dNC1/BYJdA1bixNznAiR
6YhBodPGJ4MEXTd4fVKSjGYCxkqCAcHroJKDVL6dhx5w57q+oN0QQ6iaMwZaCHEjKycThJby7VsP
VNp1mvxqhfRv0VG3YRxhQQ8pjd71RgIbQJbjPHmoSvD6S6LfEaiMATPhXZGyv0LXUayvpF5N41oe
9F2Hyok1z+KeDnR8f7SenPc+4ztrBPWUKQLpyM1Wn6ZjUUi5vYABu6qV8FWswtvUcGTmzFYjIgZd
vdUcRZIffujCn7xUlmdkbMBhO2NiRbPqaRjioeEwVDA2lEAknc9zdJKafAd7JyYdmP+Gbu8tVjCs
qBQQ1iIRS2mlP8XE/j5bdeIVLyWwX2LeiYzQYMPVRl3a/+Ip0NusUkJwt9IKOTfyo2YxKaX6ISgC
Tr9m1ArOpUJ4Ngr4HbEykiMjRphGAhLmDEb+m0anE2SV6wYU4gvHz/jvK4sdISXmvOK6+Xjl9Hsc
J4e06vwWz59LayUeXZSTjouUSzkOK07RWLByNJYjhsgFM0avAfpB5bOpFnrj5VhfRtmsuBKj8M7H
8mXsCNkLG8YBeD4fldSvd2tZ3zaSfhkFGtCduM9gB+dD/iz8aEEAqrQzAE8thj1H2q2eQVFVyhr5
pm61IdqCPN33av1JLPvcoD6OakryVgu+9CDeBqj5uFxtLbVxF0tDuhZLRLfp5kNBgKFnhI6QhwPi
UDpi6IZp3m7zlvedjPCNWTafaUM4QWKxndIbxRzmls3wY62ZhbGUnXV8MEC4ubgn7eyW90k/Kvos
0OKfBLfTcPgUBmcexo9tpbfHsApK2+ylZ2Hl2kNedoa1yIgE5GJadAuReCD9AktXRgSJp8ojQCCn
1vWnCeOeBy7cuKF+VlDE535+JKF5ZE5wa7GRy6PgVzFq1UVuPiecYfZYlTs95kdrpvKTxuAjnpTn
RVCfAZCh8QF3y8wRs7eFRJ3QdYcV/9nqy5MqFO9qw2+kQnOwWhhNsyZw17IqVxeqe1ZFpLFzWKaL
JrjzBL5olt46LELYZVa0Eg500DTfCi53fm72s0bhb/NrLkkf9Wzysaiyy1STKjFdhSklO3mfL1Bi
0KoVjWH/O3eamBoYBhcmvx2RGZwiNap7M0dzgun5NFiBK1HWZsyHnDwzQltT76WuWk9KgPghpggU
2F2KoBY3U2umiLq5c2uMWfSk0e2hk2OnwTNPeLcVBIMnigDh8QsbdpUk460c6p1hTB9yEmDsUS4t
/SUXQjpaF326UkiSxQ6dLkC/Gsv6KW3L5TS3xmPR9DdRx0ss51ydoqgcXbU4R92qdYkaPL8JlbsY
9lw6qxXqxjET6T1w37XIy0K6CCqO605MtpEQfzXpPJ1bjW0/FmC85mHC90Dtt6ApdTrDqMASlU/S
oJg3LaWjN4dT4hT6XO1lGc+8jg//NuaYj3/HwfoqTOUqyLzmmlW/TwO7RddQ7ZjPOJL485Im2WTW
zCg5xAbLxQjbrpiBq4tZ9SSY0lNeC9tOwcHZIP3ltcoU5PtGfjOzjkeYsEFOUembqU6133MtWemR
gxTem7qngTqMEWle/r8LS42CeoNUGK4YpPQiaZABG1ckLuVxZOJw08U96qZXdJbxtm1EHQV6/Ej6
OvQFKWu36axshVKMDiWzuo3Y6C9aPaq7TL3SFoi9JtADcHd2qjJiQuIu75o8vQ/GUJ91s9/jRmu8
pQ0TT5W8xFyEU1oqz9E8/bRCzWyIpv+By14D8wxi4pRbDpioCc0mivsJ1ZrWlhy6IQ9CDnR2Kj4z
EygQDcDmudFeciEO94qqhTvhURNgJnW0ChrTDyr6V/V6T/13FoYCXyCR7ygAOA0m/RxqHNlmn54V
gQYwcDokydqpVkyiFrU1ObQynjUVHWyDY4KHaG1jgtQ5pBgjijy8fxs9igU8Z2Nw6zR0PXUUf/1b
ugLxBOpZzDRodfV6A41o+43CX4aNzFEV6yjm5lVEZkrAz3BecwrrvO0YBwakkVXDhzoZZ3NAUP3v
Pade+VManrucfJG5QF+5rv5Q6rhmwJfFnJTYSYWWMZgj799qGDK8f+v3WK7XrZqso86kdVGX642I
PmKdlNiNClwT0UwjtLMwqzDuRbixm+KSL1lxmkUJIRWJgitEMnU7ljTZlxPr0xoZk8aB6laZOe+S
lBtAYsCKxLu6bkRAwPDNFjyc4NarTwqNRd8oFxp0mcv20xEeA3Ob7nBki6Zr4clnafSMvpuRkl34
S4aRvJQ57lf1vaMDVHATBVHTjGodbBXww2UUdh36KaumfKL24uYoCq45iVgcKsm1IsvwB8OXOv1n
wbflK234z4eOI9bopjP6AAUr9CA5LFSJgf4Ub60ANFNPjjAiU8zLIkdEFxI5rEJZxAfJGVIpJrjd
uXrRuhQLa7ozppss8M4mXa5hREPgSCRQ6c8mu3UoPeQ4ODCvzHxpEHiTI9oUMmS1CzgL8FbjEJKV
QGxmElL1cD7uQAZfNVM0aFjk8aUTs99M5ZSZ9KanpWA6eiBnb3WieCg0PSVT38s0mm6LNlNKxteI
zsw2XJKfQjQYk0I4QWijwAMJPrRBMBj3K6ZdQYUaQ9xMY8at0TgVEciXHhKM3iVny0JmhhE056JU
P8DC0o2imBJ8MW5bJ5KSNzyCIe9knxy0htquCi0HsC8UNrM8QmpeITBKh5+rwnhU6t9gojA4QN5E
aoBcFyl9MSbZO0zs67geaIt2IUVB5MDDYxwpyeAyBsMQGs9/KGAPcFng9STjdaCO2Ghx+14UUKwj
4QfE6UnoCsnJFDIG5AhieW4x14jDheowDB5hJwgfxrA1lM6hAnoua1gsk9H+WszlHaGl1Um/t+qM
Bt4ErRaVuFnyXIreIVZG33aG9iGj5/YhpS18U5T7Ba1zKa5xTEYMkfKBpIgqPedVLXuFjApfw01Q
gu31pGD4FMaieJ4AFHG1zDz6Wi/FjFR+BJIsc2O1J2VNo7SYf0JE8zGcxzye4Wykc7JbMwI8bjdr
F3wCQV7hOu5Ht6hUcEaUZxWhDxtiQp8l8kyAMkA3tYpZ3Qf8BTjszHTcD7A30VtLLD8szNMsoSKq
cukz6xCNTlkmeSOrcZV8q9sgDRe3NIbGy7GWzmqRHpV0/pMZiDg9qUa+TG/JU9PirYgYdlryRHOI
Kf82mrYwPMeDXFv7NixJitQ6bkeETE4J4lpxWVrmRCUR2uHAeFfoRdQm5GtW4aqdkFxNNWiUzsWI
3B3Cha5xhHKxgVjPrM80lvpuqG7U17rXl9Z1lGl06stEEW7qO8J80m2XDJdUHSW/ghBs03F1iyWg
mUI9FNbEERA5cKmMUKLssKLW//e3klPcV6QiIigTLN7//1EWWWBSq3Yi/WFV3wLgOv/vf2V+yL/6
998CPFmUt39fIRafEwSeGWIFKou48Dt1ALrLc6Qfz5cFnR5vlSR4gd2u7Zfi9FwAQiK3GTy8VKBE
pLIhaHKQLRQoi3WzeANsQgVnjHmVtZOslb2DnzYJL1bUCJ93fQF51bZWcJ4NFkshfyGK/U1vcyhI
+7jLcvy7waVqx0MK1e3KzxD7YtWzrjXXMGPQ5eJgXUSZaBRiGVzinOJbETM9zvooRQDzq2F4okOm
GgjbcAul/HlPEgf6YgpPBD0rKQRPEgf2hQb7NKmq9zRKOzoJ43uSQ3WdcNqKOvSV0VRz1AFxxL1G
OYWN2pG/wDNU4uVlqsZ+y1y/sJU+Tg9wsDwr5hPJK+TTcq4Np7okEyiupl1VUuvJXJnypNjGlnJo
8Mdxs07veV42WyEtXyYC5mCN5P6C7ou9GZGulPePrgyOelo9zanAmFburnpDYMCIK9UN2uZAT4os
pmUY3C4bNDBDsG4jKVX3Cro/CLzTWmGVbAidnRrlH61FLula9rBKOOWxsR21AOBkDiSmp1Nak/+W
gN1e33QVeZ6lTPG9gAw8jIaxIaCUAJKwtXym+PtaZLo8yiR5NnD3ijF0sIozckdaZeozp7CFFGyM
RwikhtJij+cGFbbdWRHl3FsAlK1tNMtrGavRfdD6F1Q6oMNB8pGnUu1pAMaXSLR2AK06KlK/FObf
uTDTB4IKuOOSP0TE6xQt2g+spXhiinlC4k8vrxg6MjUtud+mBYsdtRbW2bw+gP1l9FWloasHOlE1
Au9/WlU/mMQM3PPmvapGOhMVU9x6ZjSdrDKkIdKSgzpp2yxvdH+WdUTtxEbIyUgIMjS31SduLOVf
omivJK5891GNrChWj3CID8zeHBpDNCOJAFo7Sw9keZEb9sUzi1g7qzMEuq7Jmh2IO/VJv+IO6m89
frsEq6Sbi1LiKOJSoJgPdEeXRhLJ4QoJRp67GdMtv0GPyqsyGCfM46MHMpOmGQX5ruly85DQLtpH
rWD5wxBY+1ppsZ5o/Bgs/3wfWrpyKMWypQax5CNUo8WbUlmBq16Z21QZtHMZMGEntaet1eCMHgoz
hZyIV0MKCreoFTy0THtQuIDK6bDC3yX6kI4macOdDmzvjIJG5AXklUHgOm+G+fTUqYzW0ZbHz7Uq
kAXW1OJzb9WzHapG/oJkp7Fro+QCHOE2thiU76WAgkrlDbP1ImheR8oYG0R282o1DStcizFzBtxN
oRcXr13NEKma9OwVK3xKp4C5sNhUGcT0Nnlt1y8qz01EAGONaI7UuNcAYr/dcUl9mQpEBFlimS9s
TDTk28p4QV5V2tKgNtcgtdx4LmU63MijzAZF4r9fJtEinyFVi+4Uv/WZrm+qkdl6YOFfbWvhGiWa
to/1djwHoTqcuy4ezyPey2MfMcdcf7+rx86trHxgTmVop1bqDk1i7KReN1+71HzpRnSRxfKVTWPs
9AByNpVAEktuhu/J0mkAmRpiEsPWcPQJK4ReJBPm2Lhx2z6ntz7wIISplKAJxd/MK+dtDKmINrUO
xQFH5qYRJXgI3EtojKSKm3b5pzAvR1GUymuCqdNbqvM4KqWX1alxXfiOhUQ/FmHiW0md3XON7ZgJ
MNHCgcV+NhToovj+g7QxDukIAlxqmQjinKJ3V2irYEfo7JJUsa0kuM1q2sZIMJw0YDW+CmzaR7Sj
YEXt712YHLqmXLy6JZ1D0NJrEwPraMbEn1bNV7CwyQ8D82Tw5kdo4SN2CD+oDVxuKYC5gOsUh0D3
URBWsGPI1ro5aBYSVGi4peQHs2vjSAZnn/cNZHbCjqsG11iw1rVMSSDRodBS1ttaMbTHuuFo0KOa
qZ/uLSFCLIRgEHBl0INmpFguKkp9o5QtF/ZsEFlVJnxTTddPCZdNiiZraypzf5DUERcQLeALprAj
k69Diy+Z+B+TRFUzlvdsCNOO5QdaPL8IeN4QsS7bcYhpnhv4Pou5RQpCgpUNY0fDBqNT00+FA3pC
cqNloHIg8ICr30urS/U1nCd5o9AUY9tePGUNb6QUwhDxCmp2uYe0EY5GjbalUMTg1EZjZCtNZPeW
aPlI4shLUlRm/xlbSdjYaV8bzjzRE+CHXPZZ1C1XY8H8hoHFFKX03Jr6dh579ZjFA/c83OS+CsoH
+w9mpkycvWHNoNA1+cJUEKGqojyEpPqds+YlQsjMypovesWwfII0fBIWdtyoBRfSsmvtgHbQtCzp
1fZNchSDlqZAMmN5scYLQovJYDu2RBhUnP2BO+vRihgaHuXEfGTGNm7HfUGGxqSOYBApPWTj0qk9
ScwRAxvI6ZD6IkwiAwyoCXnZ3pzxriZmWZOdI53DJRjIwcFALcuYzsSofKask1Ab6Ydmsia/m1Qi
UZqhJcMEE/rcAUNFE+FrhtC444wSrwzfBdFC9k7L2Jv7+jpPOUdDA0qFM/RNlimDIsVcmz+7xmjO
liyIttpmybaoiQkLUqV2rQBxVaeHUHmIla6r5tYqVMADFwIn7zFlCUWkOMsE5EwOxCM3m5nFOBwN
cjaxw8O5a/XLv8KRT3LT5LrgRfWyM8Dq0i5AQTBoHppU/SbojQx/WsvwCKv9NpONk2Ygx83IC3RT
kTq6FmWU4UJ4XnK5OrYkvrmCMudurqu0dQKLLiFiPHvM0Y0PSfKqhEHmp0ux10VZP+CJO86J1u3U
JLlqUJacIsOOqtRqvzfikVqoCzPpEJa9dFigILvVevj/+71/fxvWfxuAbKQua2aa1XmrObluKLtG
b3chBJ0DMjZTsPUm2apBne+VlW8Yr//i3z/JBWN+wPNrR7wLHPNkNlv1NnSehikxdFAq6H68bFCJ
mrfhbUTu/hw69T52pGvxZn4M39ZRYlwYPSRhizGTxm7uqK+UC+qtZiGo7ngz51PwSRBzN97a2rPQ
EhKeQ1tltlt1i2NWeg+HbeUlO3GXeYWrf/Mbl/JJ539FRi9Rb5Aj9Srf4va8vOOQ58VAZKddcXLB
QmlejGO8XU6CuBV2r02JSp8m92a55BALnhkRil/GXj4niq08pV+6sSV1fKk2ojc5NTDgn+o5pdFW
n4zqAhpOv4WvJL629ddQndgQWkaMnCOMMouD1LqAQgBX9iFIgE1/Qhmdh2A+aNg5lunFa0wHMKNj
kHlIYeR7/VXivdrl2cnEBid886MjztsqL2lnI+2hxzT+1HuEJR2jyE8YFdNZRaZFrIRfeaTQ5U/c
utViP0uuiFyRveOGh6TfF6/Jq/CBlIBWErYHt/R6zVVe1a+M+EsRSJa9RL/dSXmxfAjI2Y7cCdXY
hQwTN8OBIA24FeQefgyf+bBRbjCfrvxws61+T974qCZ/eIue+1cJ87yN1PZEtnG1bOYnTjUkRN5q
U3SRiwxn1dhUdkMyITrYF7F0UJMIz4mAyW4zDS7ZmEF3Xi64V5OjVTDPYeBDu3ID0gVbX+svT+MO
+0u5ZdhDRhPTrYMRbXg2s49P8FW6aDjEbJXkXHmXofA9qYTgboben5hDPIk341meHZmFI+xF1nXt
vPU+3oCF3nBiC8f8AGXVVSkkn5N9Nq0rIKTimHfhg4HdsC1+m1P9LtwmP0Oh7+X7xVUPLwgn3eiU
88M84tZGUEM3+bvlyvvZOPT+ztLPRLt/ozk1NodLwxn3gR3iwQacQ1vCO4kBXvVQYnQcqmdrD5iQ
qZmxn8F0EzLyYsLAppKdfIMmM6+q0z/X2+JMHY6WYLYF0Y9es1VX7fBEWkYsZJ4eCY/ww6fpRfBA
zHnx3nhpiqsW73WyyULnId3ka7DnbgpWp3iQoJT+NgeoTCPQXmftrW5DLPUoQd9bp3xrDmAzo0e/
VR3hDiYWKG+36Xbkm6Emic7TZ+ZjL79W3idwgPYIzsxFlVs7pjM90g8MIU/GDY1L+aZuSnrRoQsV
Kw5dzO3dH8BxstxGu8Ww7SpnUbl2O+lA02f8YCtTvpjzrYJ6FOAe3W8gGMpZ4YNBqbkrnizYuXb9
Ub4INiOTylOfuwPA8nrcSV/th5i6DFotVzhBmOptVKCWTcDkW703n6TIHr8xgTqN11/yp9XRgxR3
2Yi79Ckbd8IzvaKk45HSDhKf1a383b4lnwFjKtfwtNtibJpHlTnmE3Xi8reC+rJdfhSflJsFD3lP
GyzYLzSQz3xCFOuJn4IN+AJ81nlcNwqXMZHuR3550d+g5nwEx+YQesWu+mu3UWAnX/U6aYLxdDCY
nvDFNyBMsEAH5Y453aE37tkto9e1hcObvdC3fxPJeLuQiahxacJps8vZgDDPoAb6C8WTil6350jc
GD/oOOcZA8x5RFpDpi870PMKouSsYdHIyMHIO0Oa58A2AHgTKHs++U31Gn0SQUzIcvtNxQpSHHgS
9IQdhV/ktjvpGqE+9hLSPA49JEQeNoupkOz1aFq1DxvzUt1E0uRKJ+DIig/C6OGyRgCNvE53Wz94
UStbnW2xuSOInJar8CQzd7wnL+i5BVrBUBK9VnWl07zDeKfu0M91Nrvud3g2T1XiDI7odkfhabpa
x+UiMETlxnCyjqF2Cn5H3KZHYUuViA9DeeZEJGi+eNOejavxHj5xJLwbe+VHOLY73r+Eop6GQY4f
zY52zWvjIwaKUYra4sVyMTPY0bv+Fx6QiYOmouX5LtHoHzdMJAZmpDvpDI6LEPrQsfw2RKdgIwAG
xWhZrvnUQHD+E0NX8JMP7MPBnWycS91/Jsf8EbC0uYOjVyaB0KZqQyZTOvyi7C4ZW9kc7Gr2Q3H0
1H1LJPY+n7fJHzRkwBKmo40cmeoJ8A6DXsFyQtjEbIeoa53+Pd+31Y6REpoKg3W+F06MYFFZz46C
WIYByG65RYW3wjHc0OlGO3INpNk3BR/wtnu1TpLoVQdMkJqxqb3pqHsWr4l0Ed5St9txdZev8W94
SkrH/BGHvc6eep0leGTb3jFyD50wlyD1u9h1B2acOT9i/UJu0jzapJVNB2S+kVuei3frjTu6dKwF
aFw4hB3hkz4/ctzgRzuneOev4AAaED2UKd2XJaLTQ2B8agK2BUe46U/hcNMnH5iO03rkhWMA8uoT
KS9fxUN+nt9Al5lftH4i3zwU51x1Cb15rWa3/eaVI8OpOyhfwp1Pdyv5QeTwgRnjhQ8CMGvcOvFz
GpGid0uIepT2MmM0wKECT4l3eqM8xNjXTXfagwoiaGwneQsijbdu16HcJU0y2ug/AUiCySGYUzwE
omOchr9O3AX0vmR6QV7x2iIYtIcX4X3hkx5c8ED5xTzEcIcmt5jv2SErDsEOCDCygWO0U4m6vfUX
hInlNNvztv0O9opgW/G2vyfaThi37QtxF/gXCZZGoprz4R0wKM4uIcVhtRsvWn/UI5Itbflo/JWs
bZI/tY1xYiav3QgbV4SnmftGbGuvzW1EJv9VoLkkenQzXUEPIqlBWWugTCZg0eXFLDxCmXd5t2uW
CyusvebVXiqcSLQZWCF/6A9ZB0BqMxe+fOe/N4RNgdtgcOc7UWJGul21lQSw4pnMAQ9tlWJLjD01
e6zfuCkk5YuunrrOac1nCkmhP3Fhq36be2c9dcku4Br6keR76cYGhfxJjl9W5/69vcSXAk+lP9Zu
+AQ3pfZSBi8aexTGIcfYm1xcqm+47RGH/qt2mRR8KluqYpQB+i4sz3Xq05zjOocKKT6Hn+aHfGKT
yH6T2/BB6Fi0G1zlozzW+8jvD927eq8yb2YijKb0SVkTKbFNKXZEIl7uwGIydtZHl3smiqL8UJJM
UFwKw8ECCCMpuITLU/lTfVQRzo0NpV9scjX/DTUXu0fxh7crV3/xls1veBexYWX6BpUcwsFV8F1t
wJBdGuADPm3S58KL+0P7xLQzeAjCZjktf4QvPJVviWkHO7ISuH75xSseVBty6oQ371RpTsXDwjqi
2zUvK0+JxXargUagQLGzF+5xXfFJbEFJa/Q00dd78H1iDsU8wPHlp+i60415Z+IWVA9tuAnX/Amn
zKRuuI4zvU6Qin4h9lx+OdhqjBGHlcUG/e0gPtCtPLVUHb6gbDRm7Wdz1yKYpq8IH+mmndDRJ68z
eVm2+sXCF/wh87m3YvhxaJjDd6ud5pdcK4foWgwjKJ9nBPmvBVu1H+y4tzj5LT0ojaNtSx+W1z4+
mccKL5jJLdg2TtGFm0P4wTuTHYbSJ2wDVSPsw+pJX/wq2a5+2xQFuwtmg3gh1HSS5mtnI99MB/rq
9CnUXYCDr9qmvBHEij4x/g0/JDYsblSJg7GkOKQAPl4DiYyJn3fho5qAzdyGzKnf6DqHwj7YcoMC
15hsEFJzPZua50mtPfNOWgU4xOzWFYzdbD4564eHwamaco2noNnLG+GUP08vZrwZPizDaXw12tBl
/5nBszxjaGE6KZFtfG0Y+W3BHO94jME9QFI0ct4dIi5+8pZGsCnvohde0BLl+Fb181voIbI12T/9
bJ8dia+HMnvInsMzrMySAORHj2Dnl0bAXf1iPkMhyoXVdLHJWEcUyyDVEYv78bW4821LV/FDvCnP
NDP4Y3FHUSO84/UZUCQjZz+UDg9XOGQf9O4oFLLfNjggIFmn7M/hD7txLvgoqrqz+cCw+0VW144E
cXNfuep3cISeKpEUis8BgtrJuuNlpK9XHUc/B0PutG70kyfMsKiHdt0Glcwb8G0yIzesl/6NVgHn
df9G62NNmcTY4shOeFHvwnu+Fb/FeQsXlmgK4Qp5B5MU4KpT95nQX/pu/ji1xtrpFtA6zriPBkdx
g+/g0D7C5pAg5t3LR8Ex/BybW+TUw6Y39+K2fl+zjSbeUD7sPyT0graxfHwgBloJJ4Ck6lk3kope
EHM+zNkp8T8i/ORdRRG6nY/RJ7dqEOncLjNHj53sa6bBF25+hwqV5ZZrE/psTvnu0d8i5Zj9aG+s
znv8CZZpBy9rih3rYJwl/IU/zBYQXVgQNmlguoaCFH6jfghHcQeBVXGteRM77P76gdGJE51YVlPr
JvvWj7DAX6WndbNZRWLUcMZeulZrEWsyYfDo54Xn+UV6e6slxvIObR+GtnjOORjrjwwtuz1t1TML
h4cU3eRD9Iv91bxnxAf9Jc/DN4eA8CRti/fiec69knPiFngk2D6xR/FSGD9M3Y7KcfYTjMLvKeiG
zF6e+GLTexc6/bJX0w3N2zmxoz034uAX5TjlOtrb5JcYcdLGGTdy9kQn7FXinV0+3EzYLU4JHpjn
8lx+Ike3jmt/U2Dq4wb38CnifdoEj+yXNTy8cYWeffSY4i2+sB3BsxSwnBFUY7eP9qG9tw+2x+hO
WuEmvtbb8UHtqp7gjG6Nwz69ia7x1vC21QhKCaMi+BlZ0Pt/pJ3ZctvKtmV/5cZ+xykAiS4r7rkP
FBuQkmg1lCX7BSFbMvq+x9fXAPepOjbFEm9FReytkKyGIJBIZK4155isrZ+6771LN+a5eEKgpixH
dKQ7EtKx272wYffCRX1ToJOEE7RWafnR7Psqd4ymH9V9qVCWuYoRhWXL/uC8jMO1XHZ772c/PEf1
WiHeWt3kBnvLBap+197HlP65bXD4sInrsTEu1G/zDTTsy/66+OWtTd2djDUxHTCGof75G34w35jX
4774wiyI5lDuRg622lQP5m7YcAbUG7GqaQg+4TEOFkBsKEkMJl6gbciDkubWfl4+4yX8kbEsC1bD
Sn0rnU1cr5jAnxUm8lm4sChc+7Z4rV+wU+hsPLV75SkE92oCKqS7b2xsRNC9TLydQmtmd/wsHqwO
B2ohgcKp0dKuuKUR72No+u7HHhdPxD35AX2oEZ2x6gI1vg6P/x4jwkrjpmSoyPi61joHViLPcTxP
xCNGGKbElLwoBB2t7cbkfUOa10n8y/jUd+IdjkM6fhHuEsBeV6iUUYj27V2sRtB9M44nKDqsziM3
Qz9/iJDdXLV0NvB4TwIZXH1jaGR3JHOuxvED+aG3rVFYm9gKkt3QZ7QoDRaUSZWUO/ku3/NadjdS
aSH1IOeiCIs+YZUSIH399wdrekpsxd/QXKCIicCY3LkqZPkQOM+ILCs3KFiYo3vEgkjh2cB7ipKD
Eu04valmdFDiO5+KRU+GAaIBDetzte8N/U2PobhnEZs5y7n3eL+7sKT9V6btMi/Zc3kK+2+Ju7v0
x3dReLde4+ksYQkwMNoXMhxrbhUV/zEXojV0F71yulDmKPlpuLfrlhwZrBZUZmicecVXo34eDdSr
8+ehM5SoReo3uOkHmRSP1VA/NMDsmSMNAOvJa28VlFDH5xEY0aYxVJfK+lob7bt49N1C0feCjafs
vIdMMx5tj82RrZtAwkd2LJVw9cS792jurPrG+Vq0k7mOfdRA3jA99ZP+hcvBAiY3POpExZtDCBfE
9XZZqcNPB4wiXPoAR1/geqK6qbOh3ra4rJhnkmRb2Sxd7cHt1THYA3hj/VDhFIfnuOkIC7giEpMu
Zm3fOokcrruMRabsKAaWKeUgZTI2Uuo/YR+KlaPbUI8QZyx9zcM/+jy15i+jR/gI8J7brU3WZsJy
oVXbHQb2fVQG7IY150LKnwYC6E+gi4N4yTYtaeDO5EVPgC5AsvSsU5zK7Q34ELkEUzDHPeleuK3T
ZpGm5aYyol0hdB7G1fj0178JQ/8dnMzx1aUmVMeiQ2Sc8F3swRwaM7crV417uFXGUq19SgcRVQxl
Fih5lUW1S8Ur/fnramCHPrxtTRe2dEyaWyDt+f5v5By1tgiuHrSKTgv0qQqnWGVtQru/Gy288JOK
mj6tbrHh3VoSPSftZHa2udgast9dOJT5Pf6B1OEcaLqtCwOGIEd0cgW02FRH5KGV6xGtsYxKBSyE
8h7kDqrIL8EXv6A/OQNhGL5gtrzuyfTK6UqyEiZR5sJwsM8ci66hRRWOYeofMh9NMv90QrLplZeE
yROb+jdWIBmL1wAvmqc4xoUrIc4NQB2Lh43FRLWM05xF0jGLqSiUyrUyyn12nz4RMYlOkpUWWQOI
Nzn9ttZ8LwoCatJsU+NELQeW9sgBcJkkO0GWEhLjCFYiG5hYZ61vmPwSTF9stziuquqrgwakGFGm
NvDbgfDRAi8hR7AhQhy2Cp3m/vOLeu6a6kLYWGSdmXp1Mq5H3yh4Kvm166Q8CC3wMAur7C/cPMdB
ejpyyOdUHVOFv2Xb+p+DeMDpPDaSVIiuMg+wae671L7ubYrfDXdMQQnW7rP7qejAMUg+6Z0tjNRb
/B8D9vXk3goYUUld3PU3nuHccO03hWO8y2ZmlhAqUVa30whAo4DMrNbendoGv/Iqrdafnyz9Az2L
O0DolqlDtdSkZsxD5LebUZrGoPm6YDsgWZr6dg6twELjRKtlJJGMfNYwdVNbbMmuWKlzWdlZZ1Xy
1dd6BI4xhBFrePel/u7E1VM9MxeED61g6v07L3WqC/fI2blDGDTueHjZunX8/m+HK2pp5XbI4TKy
rloNqg2GK8LjoF5oafcU01KfPf3fBxIwBLVLHwEcNRlQ6uQcf37qzk7fgolbNVDUIww9GQI+whIN
/HnlxibdE7uMiV2GNjIG1IRKvdz4JvdT09Fi92ljkL3z9vkBnL19hTR1Q4XzZjEQT64dfpO/x+CA
oGhZacTTxiSj1tP45LRRtNBFvqjnOw9fVgwQZL44nf4YOdSVZpzMgE0OG/vw7s1AlAmx/1UTae9k
eFJw9W+LpIDdk7DLlg32/vHQBd4POBGAtymMKFG3mylLzYyh+vyN/V/OrGNBDha64XyYl9CgMoDU
yq3za7OlxG4JXIGo1tYDqJkmQks8aXKbUDiPIL98/uofuWe6ZITNxDMV4N4xyfm3IWYMngE1lmfC
OHN6oF2v+oluakcIo+bbT5GZUSDpmwvv+dysZRCt6hjwfSDZneDk4qHNujHpK3cauJYIbr5bTv79
83d26TVOnnah2ej4RBmwiPxuJ6vaGE56YfI9Oya5GTQhuS9ocp+OSRnBatEbbopSW4ueFgA004WE
NU6LO7sfjpggI1yZZXuLX+YeUxPNePTDSUIwX3kdVt1tp+IPdXRt2Y8JXSrQslSlgu9h4a+JuGTH
JxjJRKw8BQXP5nEGRvn2QxF6P2bgmOOh0vj8xB3Tuf+c7YWqmuR2M/dIJPsnzxTDLFqhAAtyfcTp
i4bH+MJI0pWOCIr4Gm4zGw4y7m5aDuBufKWka1Kw9C1ktvz8UE6ToXmkqartSBarpq7Zp5NOOSfz
joUo3TIDm0uzPdCpX9uNRh93vB+qxrsWACsCcf35635cnaCadBDW2SQKfcwvJ32imao4Kd1pCpa2
zj1Zc7Kv8oIMTotJt/IurYfmEX9yznl/cwC0pZnCOF0dyzoMJ9JCcYcZDvwIlNksZV+KKvr6+Ts7
+zqGrmpcYGZzY37nv93vFns4ISs7dx1qN4TqbZQeM0PpXVhrOh+XvUKzf3udk2WvIhLLQziSuyAp
GkUaSzTf7PKthTIgC9Byg77iA9E527yOBubt4psRbe0yOvD2qTV0bbdW5Ky5EulKoMfSRKCuI1ZC
hMClHHFGxJVBCcog+dQlTokulk/NyJAD9vtCzSDzI28ZTBVFL3SfVjqIKjz/0U/xgeke2/xIbM2y
9tdTt87TIL3pDTp0GkDtK+kTphjlzQqi80985sq2Z0OJZ7JHHkkvv2h/do6KvCAOfDbE+MUAirz2
9pLtKa02f2jQqznfNBulBNjHAnNT3yzzLTIk7YCPcUcK2Lc+tVSEq9B15iAPvwh+qTDxlrFHB9s2
HWqYk2avK9N8Udd6NN2xaS43HhXWXNIA7yzsNlGMeMAZgq/hNB388MvnI0U782BiQUk+gspsoAnz
dLWUJJMi2KblbpQCBNCD/rFLsnvR649OJX9QjegW6hjfY+d5lml0V8vAANLUY/W/gSi9GzPjEfP6
i6mVKy0oniYl+a7N2eO6aMiTTPTNNAYUdkqLsDL/a9VZGRfXa4kn0jaDp75VNf5qO77H1kaXygi+
5h2tUwUgqJA/kr5/NBu5n5r2USdLpiZa1yAIju2c3FdlsDKwEZKigrUgCaF3t8ugx8sZ3ae6QYpC
dK833SOWOb96i0bStoT2NvraxlPsPTyYeCEq/ZW80U0x0HoMOe2eRxcrDBNKTauymhBX4Fm4mo9T
N3pS/Oz2MbC0t+PvddZNndf3qG+XdQehQkfO1yRyNwjPNWkLtpX6Wked6w3MaZrxIvRsi89il4TZ
7RTod75pfPFj2BBB9aRMhMc2lCZFEDwFffytCoh5bwhO0YlueWiy+tZoCf0zLar5TvWcY0e8izuJ
dyu7wxqXP7AHZUx5GK4ujJB5zXcyabF60DSKTyaqTPtkMvFSqKV6NaKOBkOW+9W4ayCXXlmSOmRa
meswlW8hAnYkGRVyFpXLHtcDTVBP9O6FY5kf5yfHInTbADchYXnI0y0KVZau64s0d8GBIE/fxYoS
zka1lOgM+6q1tG6H8F69Uor+dbCbn1quPtYVypogcIxV3hV0Ex3F3/bNcOEhpn3cdQh2aKpl6ZoD
FfN0bq/8sVOC1spcH8sA9a7CQSpL4wVxuX/tDdU3L52gE9p64tY2nK1A6bdtq3oXHmozHPn0FMG3
5XnmOCb/n+4VyVtwem9swcs6TxAB0g3+v1RZHbkhmDoWQzSM11mCOFHk22qmaTSz59zoJLLiJMLR
aP00CSvGTkBZfriD9zfd5p6C/AljiW7EV7pEOetVzXKylDvRJbyXkKBv1kJEL+Uk0bRkMKVUzC9c
/I9be8H+SIBkMKlt6PrJOqyOmyKJ8VRBaG33jS5pvVevMKgWXVIdyj47JO2I9EdMwGLy189f/OMK
2pifpuSPU96Spnmyzoy7AneTFmFHcWg34VdaDuN4oFq3Dq3yptfTh0lBPPT5i54ZU6zawV3bNgsj
oVon77io87z1uzZx8xjJJ1rCIq5fJ6sF+hF9gdl+IzI8csNrGtn3qKjfPn/54xLwz7vNUAVvW9cM
zbLM04WZHyYFeY5l4k5mY9Bb7BgdhHGPGKQorX6JEuu+wxxAe5sY0UwBbdFTnSg7slNU57lqxaGd
v+2E8ZexxstfDITtpvnrOD6I9haMH3G3WPTt6tLV+jhNcOBsOli0myaHP09pv61/SpO6tdWmHDim
+0DgBp6ctwgTPgjKC7uDcwNDUPSzOE2shMyTlwqQCpNTJ2OXYKBnssVWmW9vUrO9tdF5YxljR9nI
588vzMcFM28PYroAcj5PNqfLLqMArKk4MUog/rwsXgmQPIBkWKqF9nQ85YSnrwzdvjAePy4rDZUt
uTgu1nnhk5vArCliNJ4du0rb7sakc8ma/hJa6s3nb087d05NlXKXcCAL6qdlXJZdQxjyt10/M++t
jj18zo1GwY1HZf6tVMRNbOjrSDXXDmwBg7yPRSVwWrXjNkQUCKSKvDUx2c+Kd2lknVkucQ40lfW7
o6sWO8I/h9ag6EMWRdh+K3xAUxg8CnNgDvBumrC5brtvmhch8olgRGmXhpo5P2lP78d56rNNIGE8
aU5emwdII6Ecxa40gUsYGP2ogMBaUO2ceT3vtw1MtwUGTXANkEgy4fOUdlAVp/6XABP8ou+8iVzR
8PYIvHU0jIAON7XQ8B4PaQyxhicBMTHc9hTMNL1a4oxDFFK02dqrs4fEwEQ+zASZI3SsKQwM9LhJ
8Ikls6PtcGQZKKWzMnvgRccfB4hH9iVuzAITOaVWcHB9/72pzV3VgWSYcnU2xfvrwBHlFexjkBzh
D+p6KN8G4H4kIRFljxdb18pXAM/rYt4GXBhw80364cQ6ci7NaI40TgfcFMFwDQwmurFXvnsRejkC
kqxxl1ao0UqAKJ7Z7vIMEgmmqTfcOStR1HefH8TZm4vIAVtqUof/fzKRpEbJ4sHPExdPJ5Iq3rYa
awfHbi5s2s7UGxnB0mLfy6RuUev7cwTjdhNZQRKi2wuaTmgTCTMbZkxqXXY7llAHmAfowbk2jTDv
g1a/qbzupnemSwfycaUyV+g12kQOxU/O/p8HMkUqNmLQrK5Ww71o+bAcqk3tv8bp+GLOVs66Tn5U
pbmfjfCp8+P//YRzFgwe6IajqqcVOW4Dq4sDZrMx9t7m812hL0sr78JkrX/cJFMEY2akz0D5Xj+9
a8lYybQpZ8awYloMEs7/IikS1Fn2fTxqUB6YsyLRuES1yUXfMMohzy86NCZ6BUU8xvDAzsGdJEve
uX0XGvI5hZmje4QNzMHvtYbA6fI0fG62IYbCYIcvz5RlHKtyQPh1McrOdqf0zU4pildOJQEy+s2o
Xpz1z54nXcC6A3vhfOjcJJwk26L65Y7DF0VrQSLHxWtL2RQkpIOyJgl/tMkPA/BLr4Cr6lmRErEd
ZghgPh8Y9nwHnE4HXCiavIYmCCc5ec7JVgfw5Jexi8kYlw6gfwfwAwTKEmpliPYLk1Te1HcBqwmW
BPfSqTeq8812jEOKtiZ/H3ysK2HauTXLpYgHJKjpgCgHPnRSQ9k+mLem9G7HRj84A8WMgsGgiuLV
aOKvUjSPaZG/knF0UwCqX9QoJ43qG0msq5LA4tlG+UqpmhKkPExa+SCgNZEqP4OH38OcZnvgkI2Y
69YNHuOHToCAKezqOmgFeAt1TYefPHIb4Kn1nIVscxn2KorTQQVrqd8EDIdFbIawdr4fP7etdHU8
y0VJRSXIf0Tqpaeqcfba21RYmf/w9p0u7SuvnksKKU+2stplwJacuNv1NDmX8w1R9T36oGB0Ta2t
2MD8sDjTkdQOUZW9Rn71sw3q7aQaByVkldn0TNhlVT7C4ribDKLINKpfcRX8jH5oEuRIGyBKsMY7
HF5uDossnjlTdmKhjFast47B5RRmfdUJdI/zXCxsvqVCwAcvVeDW6XAS5P5DU9PPspULj4FzCwxN
NdhGYvCW8zbuz1kxscmGCgGIuEqjLbQhe/AHb6dGK80viTQaX9UCrY6X3Mt8vLDH0c88gjQmw3nR
TLNWnK73dY272sC+7U6e9gau7QXY/1dbC4gNzR6j4nurCVe447s1G8tMhDvBi5rbN4R5vTpd85iV
APWcgq5fMVeqNvWAgEIn+J56D5Yq2TwGVbL9/F49N7tS09Is1vusxz5suztoq0Pl57nbRyja7Gxb
ttR30v6xirPtVMQ7tbfXIsChhUpzzDg4dCSLXm0fkwZ1hB1gnQm+JPb0MxqMl9RR3yZYcJHzpKXj
a1yrF/ZUZy+vptGWpBfDnu706WsoMgorp85d7HT70uorRENf/aa4VtXw3mexlSXDaoz8zUjC7IWJ
7dzCmteeK8+6Zkrm6j/HFlNe39RGydgiPOVKZzRrg3HDXbMx86WpRI8463fBpL4VifpGnXoNsW2T
9d7e1NtHrPmLuHGQMQOfFmp2+/mVPLfZ5eDYzgjWYOzcTmbd1KsMgPNcyanJX8CNrcfJfIlMpks/
sEkxM2/UjNqSb5p7y5c7Y/C/XjiCM/sqrowqhWOxwXJOl4GFbYRNmlFdKsfucb4+vSVdvwZi3rwY
sntU1fhrnlo3Q+zsQ/xk6DzySLxE9fRGqNs94WMvGZB9xcA1a2sX7s4zj2NNoKqRwuCZ9KE738G3
zCbq0CihW/bV+btploekZgCFfnnvtNmlZvCZXRgTsqrrpqYjKTmdiBgZXq7XU+ZSHVhXPmp4eCYL
yKvLwiLMORj5x+HC7Txf45MnL/161RSCDrShy3mG+m3jXkz9UKkexSscy88TOsYBb7jd3Pp5dqnw
bZ+72r+/1sl4k0oUR4YxF8okfKyaYPci0iB1scPRwtdyyAGwOcgaDbEJ1HI/FbmNCce5dkbJTWst
sawfZqJvSnj4nJVXFeNWzY1nQPUpnXzSScAtJdOmIOYWDI+6rZXigCU2AKEvGoq1UCSu7euirQ5H
8jESzZT2I2y+4t3INHcUrAvNDuxKNG3rQNuWmb3K8u7LGL75uk1yZoaSjth3PNiUXPQhd5t83Kil
vC6qbi9ToC/KuKmmeq/05SEG4NMqWE0xgCbdbdqNW9HiUivbX1HUHDpysrGl7ocMgknqTY9mQqdE
l0Qa5Zi0r0IbhE1C6GDxw9kGMduz3JAwXzz1hSibb3FtuRXIMmUU4xUgbTksO5WQHAGRZk3y9PJI
uJS8lbWBShI3nrGz0ATZkV+u0wGltJq+FkizqCzW5GA11wQvJ7BQM54jVkmST84IBC+wMcSkA0Xy
wx13ME5QWi2byO8RbjY9bDpAUf0YERDRxg9tyiJR0Bmf8fkJf2Km7iNLhJVg7oPBDjaQhZCMU8Fe
EMLw4pXorCMpNhmxQI5S3IPRw6PDqJ+c7B7U+VIUrMdsddjWGY9CE2pcjF+4IztIxu8Se5Ad1gfC
Hq9Np3rvwvzerzLCJxu0FB6aJwNLe/6zdrRnPcG3mMX512jYwjJc2Ba4WxoHzzZwJK/A5A2kWAZu
YPK3Yu9WJdSqBRwgAnPdKNt5SAxWeU9K+rVjjZhIOch5HgCSvkHfuhEx3EMvuOnD9iW3/WGZtePm
8+ny7P2j2bbG5CCQrZxsWK2yLpvRYkLSa29ZWczIQX83FiReoBIyRmvVTvKat3hhHjy3SKH+we4V
MQVapZOXNYMRhoo/4iKj/aOpcp/FKfX87MJMdPZxZLLCpMNJyRnwzZ9TkYE4CHi9zNx+lG7bt3ii
IMGTW6xRTcmR0wHdDO5lpd+GxOKU2uWVwrkZn4eqbXGOqcKebhxlkZZp0Zt0FPBwJCWK0xb9e69Y
N/zzHqEAmz6H/OHpgcl/FYQoXkEi3qgVgGSH4mNLIE/TVHexTqSWY117KdmhtQks2SOIpoecuUiJ
N7Wj2nP9JHvL/YbsX38HV/yanHhgCqRNdWaFQyGjmu8TFOJjIE77djnm1kG0YOAI87xqx7lHmChX
egWtNBhnp5M6vopscrOJwJ3AvtKkvU8DFSH/m17HCHM6DPjkei1sET6UxX3l5GjYDUwDajO9zlcz
hwyG/2uIl05kfWUrFacW0IYRfFZ0X8FbgtzLSuS7p/QIF+aOXcC8IeDoLTU/pFDTRbcOi1SyCiJw
ClSh6tRulnrU+VQZwDhqIIQTL9wQ+UEKAQL1JineMVIBJlVhcw8dWH6EEb1vEGnQGIdi6Mv1iObf
LhofvIPEoa3BoaD3aHfWrlYxUSbVHO2Kx7aLvhJ4C30jnUXieD5DjxeYsYKf34PnnpeWYIsu0bsx
VOd79LfnZajWZprFXQb9kB6T/pRayfXYq5tYI67m/+ulTrdoXQFvOAf56AY2JMUMvnBGjR1M4lXf
KBfe1tlVssW+Cl0KcjS2c3++L7XUi7w0Kt5X7NYBaXp+tgqGfD2v20l2/qb5xIvhZAc3fOFtnlv1
UKWhJMVSi33YyRLZqpAVZAnTy0DbFwJ6mmJ5aZq9HUgCcLm+fP35iT3/iiaV/DnY9EO1ATg16hY4
hm4VVRjAqgNUmVfNG5/zpHpveIZAdVp9/pLHqeN0nTXrY6l1ola2T8U/U11A9SdBwY2GJLgyCDns
0DhitpQEjarVYmqsxxo2E1lwffLoOIcyhuJYjawRqn5u9eV4zJt7hQdVjdkVn2nasCINp40ckTaY
Sg51guQROzWvY0RvFLo8THHT1ips62qqpo3vFc2V7XC/9bjSyBqgtn3dwdFdcq9chyF8KZq39ZXm
PVYJxrgGJlwqhZun+tMgy7tMyciKpxKLoHkZNAE0YanES538BGqzPa7j2X1e1kCTEAASEpZfsfvM
ruD4f4scqBMmcLzPz+rZUcuYFbSCaE2jQf1z1PaDR1ZaIFO3L4v3ZPwqoY3E3rQFX7fXjVXTLiP8
jtOlQua5AQQPiEImBV3jw86g7siwLnQrdSFUv0cTl09O9euYNK/prMEYquIe7s/h8zd77ulP5wnF
uzp/OK6uf5t5VFnFCJIhH8Y8QnJwNVcSndb86K9ycxc52pckLw/z+uTz1z034/32uqf752gyki43
1RRj87BxEsZY5NT7Xteeq7zbf/5a8kyFmhRiC5EY21JmhZNSedM7BHoQyuSKLHoYhq5fhsjWfaqx
epU0xLgUv0zC3Og+TZtRDfCyOzAzqBtqXGiPIPOFWbvCf0ty6EeWNXyJfHEPq3JIPQCnIkHkp2hv
voUXqzaA5XnmtwiN5ErXkeURc2/UMAaDCHCOOT01LUiTKX5kboTdC3lqHWRb1rTYonGb1Li1SW57
PppLLCdSiX3Cdif3cY4bqVTYb2jgrxfsvCgY56z1lexAzEaNJYS6s6dt/M4k466pSdMjGBIp1Soz
+2/dZPSEwLHt0Rpzg9xr71k+JOce+CWZJjyCGxgT8ZWvwxCOxXBvJMFuXjeXlXh2WBEPNWODSIWV
HwzPhj8Rg9UcorzdE/dQrOxYuR5ic9WDnw2V4JcyVePKDJodGbPN3qwC0qIwv5LQe+ERc+6mkXMA
NY0H7tZTUWeSFDW6y4K6esHuKhfPHTiKRjWezcK8puH73BBRdmGm188NXokmAzeETav4dDyxv/TJ
LWSCsBJ7rwO8R3br6Uutvioh4YZzOpQ2t+DqULqWFxFpmHr7IYwi14/Sx6qlrVnotH1TUjtIcc+8
4gW9PeFW3TSjJeJrWLzwElqA6mCzVkmHBVgzoUF8fl+ccQoYeCzQeehMN9QqT+4LXxmJYncSmEde
ukY/hcNdpeI9VNreSHlX5G8VixBTnzLCX4+VgLA9KRFmjzkVch8joiKbTdcyCzfZI6l66LewOm1I
LcCJC7+dSI/kayfWniWAxxcQLxuFAIpEnaOhVXJfwy5wP39Tx/rSyTOR1b6pzYsph/LPPGJ+m9Gk
NTppo4vEHfRoVVJUB6XmHJqcKItKH9aa9IplnoIOT3XtEMBXYA+fYe/1yQZpsngTxmwDoFY6gXNh
HjonxEC0TetoXiXYHwqz/mBOhdcx2RZOcNOGyauSlPdBjjHaNDAiN2ScVHC8a3M4AH/8EgzNrUnr
a9F57Dyb2v7ar9Mge29iLhSUemRu6ftIWoHd8yfazLkmtAa1j6H8unBO1TMzKNoIpAII3GjsnHY1
1cjzLcpGKfrsiiClGL9fOzJteOqO5Gc0IpzdYcrDbR/sZA96II/i6VaqsBv64E0dS/0LDTS62wnE
IOHN+ZxtiepNG1/9idtlTH6QD5mt+qz5Ah0V7gnJirKgxpFZ3C1m2CnLCK4quZ3cbCPUcdMJH5is
AFRmue0msTRI283YSzlil+sk5IiAuvDc+YKbEuwAqAHpSyhQdN3MNfXe8Sk+PNelCNAaSmWllgXK
U0U8OGb4nCFDWojW0BZ9wVrJUZybWP60e6ZgK2rffFNdeiarmaxzEbItS+s7xNJ33/N3gw/7yY/M
pS/y+/l50tlPxGB+nxeFTSKe66o6aG37ptPro2/+3IW6RvefPyzU5hCw5u/7biuLhgZ5cA21vlv6
Yf/r1lPFXvI08I0o3lAtxJJelUSmSPueOGS2jxABmWI7mF9F407JzB0d1e9ZPv78fCycm/yoFNDS
oIrJAum0+JzRYm77NMzcuCVDscgi18hBeNlw3peixF2U48W5ccxHkyGwTr0AdmbtekVO7HHQOBs9
i/ZeW+pbMc4JeJ2EwUcslWpuu3bwboFFLskLOoQOuZk8Wjc81FkSVdWFSfxcYYBlOpp1xDdszk+7
gyNNkaRuROoOUZ6AtxQLMMUPqV8PG/alXOdQ3neGQhjpPA/jF4pT7YJC5sziC5ulg17enFcmp4Vq
YrvLMp0XmjJnGPZJ8dWyQSV3suQaI4t15ViuJvywixBm9N+z0f/4OfxP/z2/+3tKrP/rP/n6Z14Q
vOoHzcmX/3VLLFte57+a/5x/7f/82J+/9F+HPOW/T39k857vX9P3+vSH/vizvPq/jm752rz+8cUq
Q1cz3rfv1fjwXrdJczwE3sf8k//db/7H+/GvHMbi/Z9/vb4xBqERY3v+2fz1r29t3/75Fy0TlRX9
//j9Ff717fkt/POvWwD4839FEZ75vffXuvnnX4rj/IP2Hn0OmjCahT2Ta9u/H78ltX9gWTWFNjfm
srxqgn/+Jcx/IMwWtk2qNTcNK5W//qPO2+O31H/wqLI1bBM06C3k4n/970P74yL++6L+R9amd3mY
NfX8h3m8/f74QzrMIRnzHE0kgHW68Y3zcTSq2Pa3beFBk3YqY9s2xZrwuGgJBvilg926yRProDl+
eevE2kBiHcHrhbEt2PeQC9OUN4UGGTdzCEnvzWBppgl0bjLTV4YftwvOiXbrzWpYw9w5TV/fsvwE
jmLHOnDjoQRj6eXIsLVXy+k6d8gh9Ej6i8cP4fxZk0wvv12hf52G39+2Pu/J/nzb806NCgpPVnYy
p4riltCloAGKvbU0Mjl7HCCrSMYj7VYsnvAs5xTDmw5TgDGSKGXC2E6HzNlHCRSfkrSq1O/cVO0N
VzPTbuvRwoJVB6Cy4oG9SZB5u6zIH1svF+tLR/6hnYcOVdJIpGQg5ir2aSk0JJcQrEEdb9kSha7s
m++tAT8wBZ9vZHSNERktpdJNG8pojhuFxGIOY3xlAg93KyTESMiYIuzxLq5Ecy3l9EXCRdiSNfQK
bYA1vda+s1WREDqmfBenyFJ6v//V5Xp2g5mDrmmUE7TAbE2QDPCZiByckUy7ql0FSrcX0QtM/3Ws
k1g7DbWzVCs7IbmBwl0jflX0RtaD6V8bfQpF6671cdirRf09JRQLrkRpr0d2GMsJulf70w9IhGkc
49HKUJBVoREvKViQqzlR11cB/qfgR4e2iDdSrYASOaHiWlouv0RxB9pSyTKI3ERlKV6yj2cm8mDW
4PCmrt6EQ1gsJhC7Oyq7P5VKo5KdNuLQNCKkyOx9w0cQ7onrCva254fLRlPRcQ/eeBPZU7+qQCkv
0jDdGqnABJbVBbzvSFHIZmNlLm0foOBQs0MLbQ6urIOVKQIYSSxlQvbot3qc3o6yAUoTdyQZQTXP
42KTemF/lwTTI0Vwkk6wBz466o+hy7cd2Pb3ihyEqfa+9UarUhYBN6xoXrsZI0jiJesKfEa0O9h/
hgNheLGlf80IJ17S4T9oRTZuZF3xh8iqLuc49tzrAD2ZHdv3fribbC5ogR9tkw8xATowV01cHTek
3PKk4w+joBerkIAugQPg+NNjE+zNnHI/4PvUS64dzyiRC80BEPzBKC1NZOUyXvYeG8JRkiwoCkW6
RIbtgKhXG0fwJlWhISq1gmugCP66b8KfR4p8M6Pk1aD/1weqgfFvXx6/e/y544+c+/L4Dc+IoLfO
y4X5Lyl0kwk5o8VXRS1YqZPXOP694vid46dTash16VsPJ4fxN+t+ap9hxKeQ9f840OPfNBnVpEqV
Yvn54R1/9/gbRiyIf1dBpBx/49/fOH7pR2Rq//2d347v759Upq+mlWQLn2DBxW8/+Nun/z4IKoAr
xcNnPOgplTEnB3g8f6jxUc4pmWzq+1G96f24WxgdQUzdGDc7U5qswv3hkKXEK3Txbx+U0YhvMDfw
bwr0dz8xqqWc/23oaR8Lb2OX/bfj7xz/tXWmcSEcfVp1JKCbff1cqUm+KnUdeKmIytodu5tAKW/D
Iaf0KxlKGjaGGzY0ys3xMxGkDpl6VLsafWiuE3vYEbY7batI71dNqS5oPcFS1FwrncQNu3Jxw8OZ
z8xQvyH/FYc4lMw2+V/Uncly40iXZp8IZRgc05YgOFOkxlBoA4vRMc+AA3j6PlBWdeSfVtZ/1bIX
GSYqJYqiMLjf+91zvrBVt/af/99kmPTgdiOiVo0ZCQ2AMZETuRtrJS5SOuLy+VGfl2BACbH7I8ol
6IiRxoG1mKl9kaU2BpHOe/jnc24M03rQ2xP7SoTCbfSj9WMyr5l1SJRycLLQb4kVVjIjzqqdWN/3
ZYqRV6a11zLFtCn9FJleS4O6s5dgYfAbrjZf9fmP7uTGXx9ZXpxiEsneGaIAkJsCPgHevLcKH9oD
jpXT4g4Hyt72uTP5b9abQxHD6DIkG21R/sgisJNWkxZ4sFGWF272Vta9s28bVew6MkCbmeprqA86
Pemlmi50riZI1LG39ws29qgkLtX6z5SaFCqM1g/t9SvM9q4oUNAoVwUmhfghvidKOFstIuGkU807
MsFzpK8XXxjSii/jlFonlA+BPmEaxw259ToLbofLE44JlDkMINXVKj8Yoc4vS7Tn9ivxrtigTksU
8RqqGyDn7XLp0oKx6nrNtPCpz88zhN1sSDmlu8+HQMr1v/7H90acyCVWlzk/Ks2L4dM2XKca/gSl
ryhVZLV5KwVgy7rHJqHDvDaoQgQjEaRLhDTpIllxH0bomXb/PAqmoLhuXOZpQUNcYJCCPV5vbR9Z
QFkrDn5kqvvast8+D6zW0qYdTB/G6rwovzaiKq5LN0JPFHO7+3wotA45p4igTOlzce39ttoqF0KY
1kLd6YhYJal8BEByb1knh5WLvqzKQMBTp+1BsNb5cchmUFgaiGCI6sbNpaNZWVb+JdGIA1tRejOd
2IB345WnyU7hZ8R2VoFOXkrqcXxyjvAdyFaNu0XVetj0FvTHdP0a1fXV6fOjvz755/HnNxIZjP/z
K//x5Z8PTf48O98abp8/2jV7INFJwuzj+tR/vuFvT/3Xh2WRv3aRGe+qP6/k8+d9/vilKHh5rYoo
szpJE/ztRfzt69sSg7lJCSqQutHnG61hdvPzH0/jpP3zMDNThjr/9XOf/3cYRbwXIs5zNqka5u82
0p0dcyAP1tCE1MqmsIpSTjjne1PK730kG9IOzXdncT+MieFwwAb9FsxBvk+XdyY0w4n3Ffy0wwkk
UAQJgAnbKUWsbBrElCNgm9g6+A4TEliPo3laElbqGLiPRW180fz26BBpTLoFwoABdCU2sDS6SKQZ
T4thiPYM6myi1T0mtfim0dMemEPMbCvZ1hWRZIpfG006KnQk8gbhUS7ujSU9Frl9AerSH/Dodm5U
bQ0DnQWw7kV5zTHXkq0OWolyGE9fOVAi3KYObWm+qxIqrBan7q5ww6It9KtrNn7Q9N2LIcAIR19i
NvEIyJweB7M1bxWTAviHWGiTwc2yGBhtoX3gCKIZnWBQl5MHjI6NQ2cbxbbqGK3zxmS4DAW3Wi6E
5DVpD9LjxfQH6baFh4WMwj9W/Mts+QLMtIqOWR+vSxQ7CaNmOsZoiAIzAVJpNnTMLbmykD3rGNsk
bEgSTaHRdGDfloaZpg6AeeOzacFr84XsMuS+HClsZrmPGn+HNulAkbowh4oMiltqM9WvsFLCzcu/
1XjDstneI+7rqJn/RNkd7wr92TGwSMJ6uc6ape/NAsqZJFuBjXfEogKMZvZBuqHUOdbMraOm1PxA
G7MX0sMTVbS03vWL84EeUZ5jve12isOTtZhzn+2huJRZ+1G+udhWtgvlEaXBGC/04b1zomzrT+53
MkptaE7oR9kb72sHyohPAJ2ejtqaSmNRMcm9q5NfX3Ekpp4ybH11PXWv0eSG0eDnR2PGAKCIjJPd
xgoDzszrvyxL9Cse/INbASx2I/gJyeAcfQhnvGPWtS3ltEE5sIz5lSrvrU98fasI8fIyJ6pCgBjR
K4B61NvXGDi2T1ymr367ogXWGw36eaYEospvVRkl205nTtUeg3imluRjXNHrIb6Wer73W95By5mg
9AD485ORlmfrn61kPArTIWRuWB+ooedHx0L0GGftNVEcS54THRjZqDZ2zwHq1fqNkMNzMZzcMTE2
bKpZPi82HMOIyrsj1muy/+rH2hA2zK8EaRqBNLXyPaOV9F74Qkb2aSunhQaqtARRLadLplx4qI6/
jyFuo9LZGaZ8NRr3TaQtp1QkIfJgth+UeWDCNMGiqOFrda+kYJqtD+N17XpWRnVzZ16jTey8JDsK
FwBEn0yHw8AgLu6bwYpYZTOUgx3pMKYRDUq7f3Ws5NvkAJid8gwLl2Na+3x4aCzBFH/PZcVOQLmW
HgIix8nhDs62G+qa/zp11luaAYsf65zmTkvpqYaZBnjRXwAYswrb26VlBVHBHrCTUpzT7OYY5Pka
hnFRK5ZLUDN9Ogkohm0CutOX79GQ60fVTe+qqZrQU/1DnLjeZZjqr2grbzaDFmGf9zGR7t48OJOv
fZto6+5K4KHRkiKPnHnd6CqtAFdREha+QnsEVMCW2ZsN+S40YzpmZh2TVqE5vhvmOZytVNv7tBJ3
hLxrCsESiVzUXdclzmqGdewcx4QLpZ7QP2YLJ2YMWua4k+ZlO9TadbG3CTS7NtPGHc5RDXa2fIpo
oWFJHbFjuhyPmuMFI6ItfFSMB5fSuzOkuiknF2PLN08yxepons/cOFu51ExYSMFTNnSW8qWJ2gG9
+tHTf5uRGx3ojSM3lRL4X8bcVTmkN2Ps17Acb61JYLfDBDe7GEmIOHLpQe5iJTXF50vaf/cs9Bxi
ctBYJNMHO1ZwWCPs8nJZBY4xBmSWdhFdsXUAK6o4gq3x2mJFM9GEbDXh8KxkXa7GQEPRd8Zj7y/6
RmXqKV7cryXoKKh1nrcp1iteN8rq1Dfpu1G2tKOQmHisnxZGK1h/YzTURF9wYc8RP8GNsFvPBWcv
fsrh5C1R9Nzxpm/kvUBhdY5miQBeit8xJYyN2SfDwQJor2LnxJWK+QD/q4WMvM1jtuma+DC1Nj0h
wWCDDOczb762JTcl0fe/a7S6QcEbveG6irph3Y7GprrGOGy45CQvrduzsyiKuwUgZ5PoxQ9s2avW
DWZtC9CusYv0oJCnVZ5H+dp+lD5dgwzLJrCbPYL1beUbmHtmoJ9Fh56NvuwDR8HF8oqbnnhPpcqu
NBGkGq76dsqbFfmME6TtmcvmcqKLr9LM35DMHRaHirIPmzXNQVLTi9iXjhr3Y/lUY1lrbLCfoLWA
VYCpl5m3Sw1DBMqN0nAunQ9RwGMGp3BIjQ6VQPzDXG2vg1A98pLkHLkNnp/OT7YjAxOZFajBuXfd
uHYzmKhMYS2iWqt399qrrNBrnOfS0x+zktNPi2MscGX3My/lQSU5dOTJ/uEsRLyE9ssjrjV00n+a
GpvsJLshZ7L3VmMcant8b1MWFt58V6Zk5V/Ib+XA4aVlhMjoDbJEBpzb1xuzFjvedgIiJrz8pU5+
qUZ8dXrqJlxEpiCtowzaOF+OpjyvqGvl0uSPqLkH39MirMdZuXVGLru1XX1jfIwgq4MPrUrjr25i
E08j8WvRezqZVvmCkKFN5WtdLD9jpgYQ1M7DbnC898WpjUMFNDkyF2J//F3pXwaSbQOw7emjL6FI
FB7Gzg4hRjw9JU2P67L84eCsbdO919Q8K8hlvfzoGwIqdq9xTQQqnaTtw+ilcBHjcYGGT9ytEfPy
MEZkGjCOfpTUaEo9e5pV+aHhFMZpWW9nWEf7fm5tKnHy1UuJHn4uucyMqLJouUEbKbvTfN37Lrbf
IBLyTm4jgQgDOVOgs/1Rx0mmMZVpg5l1nGZHlnbnZxHXD8aA/CpLQubOvlQlPdzRYQs0EcPJ+9q/
zR6InNy2ziNTc4mVORgP/IjxLB8HHq68bddGdz+fbrP6bRM9AW2llcTDMrHzliYNyVJ9GSC4wP0V
z+Wgv8202vZezBY+Ha5GXllnaZ1sS1fHjwzG6sZ3oIwlrYDR553NSZVn9FLFZhbNu+9yUy1s95dG
8EiaXDaxE/qbOk4MkoCga+MCy2IePVS+ULe5oNSh+VHgVILdZ+wlR+EdRe15B0/CFQG5sgBWU/2l
fSTOr2+TJMUr61XLfVjEKpsj1Nes2OV6cc5NHb8emEX9qJ1QLrl11FR6T4REuVP4E1CMdcvu2vuK
UsemGIh5cJ9E/cIJbbpC3pRloVAcgw454nMyiN9moRM3TKTNhQ3UIJfiMaBp111Y11WZ8T1m0TRE
UxbWLsCNtHGJmbAp3W0SMS3XQVpIsTOPycCOugO/+pyC3xncL7jlWF2bxQj6uGM9bV0MjL+FZ9un
amlB6hYqOYKBu+qafC2rBtr64gE99cElMvb1VbPn537sEu60jR7afvuV7oVzdHC69juRmQxe+drW
Npfk2FvmGxDbM8wUf2u0WIZt/Ybk2tjMtGfNeDj76cBNUZPXXtYPY4e4Br0XC2u7EkS2mgspnMOQ
RhVZLR9VGpPAqsKAYmcpx2FzH02oyb4oyIOa3K6m/kWXF8dgwF50+CK6aQlpzPPum5oduP6gb2VB
QF1MHu8J2QNKpV+6CBtor9Y/BTucyHYe3I5KoKrTm1PoLlVgZCTSvoMfOdtg2YyYl8Oi6sr7BLc+
upkxg+dODwJiwplFbP2t9tVTVou3BgQQZ4k/oizPnnKDfnpcz3aYY/dR0Sb+yFUMnx8qwDYD/1s5
fkRpYz9P6ilJIw8MbUzIu3HPy5A6W3rxRXrqvP2cmTvd6srj4Jpqx+QM86KtfWyMMX0YhvIh7yZA
yVwt6ppmjLQi69BR5Y/x3pnvvmwIk6siDmvLXJP9cBrjzGIpLRFua+bP2tGwDfYgb6B93+qWVfKC
1QtfQzvxdG5cnzW4BoeCRDqDN/7bSO36ixP39WmyvCWgxU0Or/xp5c/Dygq0pPT2vQdW3KyTcAZv
GxbcHLa1/FXUg7o0ciCUh8c6raetTjiQSTuPzVebk0c2ShjZU1nsqhKmCxkkjVYqq6K1hNUfPOrk
IbsevIesiQWTEpvG8dFMM/YA4RblGJeOqBmzYIzxwggECq64ZqmH/tkp7GM0qRfCv3dmr7wgmlFf
5r724vqy2zp6xWa6O1ayYO0KO3vqjyotDks8n72KVNcoiLmkhnlZcnLCWieGYO5aQgzKZCRTUCKV
4Gf2bCuPope/I33MDwkqB67kjHqU4FAAMLH4WPxTMyzwqxyuwSP3wpDJ+CmARUhYuyIV1XXmqYvZ
9BSEGs7F2B7pNdCm0DX2hS4yBMx4zZy+AFhCtdn0T5OLRUmORNC6waEWZxTYEord6OIo7yJu7wMG
9KErGeSaWQSXpNZB++uGBUbbBLMuIQmEeFeLcFY1t8A6baBPRsHoYy0YuFs2OSBwz7B/ubqZnJF0
fk3Sg9dnPjc7ke7iwf7o84rrBzQIg6zjJnFdSPS4Qz0Mmr1yFebJ+YFAIkWYLhXBjGpNF7kf8I6x
tbHQVizqME7OSxuV2tYYXNhLvW7ubC79tV58lXJiqVJ6+ErbgfcYo5DpExGyGPrc6KV5yoYaMGUX
P9bGwogKqpxJ15tgaT4sStZG90Z2vgGI3lXXJcEqLfr3bGZeR7ba95YihaFPFnXvpsEcHbgA+bwC
WaXGgAZnC96RklSK1TDGkmXATBf5RooEDXCMAYJzKNmYlvpW1V2xi3VS382DTHt5beOyuid51uwW
1uZh2b6VMLG4n1DIcZnC6UUDkFnn/jGVxiYrUm/bLHq0H1Xxgu2PifyeZampl186sNGAVVFVZ8tP
toKLbeohMw/Xes4fY/5i1LhT7vN3S7GE7nVqECgMN4PvPIom/Z1N4jYWI3gQ5YauQ8vD6Otly1lJ
TkYiLPnWgX7Ya41D/iRhQ7pYTkuzM3nJ2ZkdGZ9/GhbzVLrTPvHMK9NZ6Z7+X81Knr1qghPWKnY0
J9+oiiJMFv1Tv56k1CO3M/tFxhnFSfUyASS7yb4vY7seaoJYmppp01mRv0ty2PoDpqMhFvtJWw4Q
cNdRXJcJu54jE7KksdddtVOpeFOOtDlCO3Zl8fJ7UVYX9prgxPf0oPkRyXFvQTDzRmJNcvppL8O0
j2ft1HrNewRsgPmp2kfw4lO/ivzfxeBORCntj8XKjQO3TSCieTcHdFluHBZ9WIA323jwEpjmlpjN
1rujN2t3AAv+xm++5528tF79Yo16sktWr+ZQG5Sis0ddFy8qB3AP3KCgZu9+acyMJqQgtlwwRKBL
9sDLd0MwUTA1TGe3Pho6m62ibFe4uF6GuXDSyxyjgAACHyhV3WoOEc5r34WhIWOqx/l7a1l1GNN3
D7jZdht4y1CPIwRATen7h2Ko9Y1eRCfpMu7VuiytdULI4qetuS9tPtxyzYTBn03fSq8mkjp7TehY
gZv23ZXy5FaTXX7Qiuex+w4xXJ0by/ooeuRlE71XI0H3YemdfnSmn6wx02dCgcXWHsbz4lXHYQRG
wtvNplxB1U/DzLbZtCUDy2eqYMxbjN3aFf2FTpX5J2E/mDDMrabrqLyUd9On8RwLbd7GLaEqgyt2
7Y3eg29VxsFO+fVz3fpJoKzcAbD82We0wONmiLbQyWkyDhGNK5aXTGvhIpw0PEY5F7St1iPWcPAv
tktV7LJFYiyfEaO2rA8N5UEslntOoI2RquHk50ly1GL8Q4lIDsy6cGg08+vcd1Fgmka+m1vv2CdN
iqsV00gh6EFVXrOPB15xZS/2ZiyN5CK0Kxw4uiptcRNpd5lLioetm1V7l9LxyWLkfNNZX6pI2Zjj
bfoPTvuQsHy1c9rjA8bnXlN3LTHcA2cMVYM+e/SHlHumasHzK4LlXYHJJTXUBrZCv68M/97n+lcA
u2NgxNWO7Jp/sZzXPAHGnnfr9ij1MDDqw5br077Qy2/srK6LfjQXzbupxn+Y5jqiLKh99DW1sJFK
ASPJBVS+vLtqTsy0GiLjcLYdyIqxjiqqfBjLn8kMZdlWR7PjvtlZfuCOg8ntRPwgpYyStnq28rsa
Zp0iucZ6NpJYnDXXDRmejYLGnkvcFprQtCfPOqhPso+BttfOkB5ONXVz/e5RLd2Xml9yQCkW9bl1
TYTz4rrt3vb6Yd/ixN2SiHWDJsn1w8Csj4+sLKLcOQ7MOVu18Vh689lOMaLUkzsek3y6ml5Tbmsy
9ls7qQJdr6lGjyzRpyS0EmDXmfmN3pS5wQtazdOuaFHPGBlSpkYBv0r0723syyeuzb/dOKKI4tPo
T1Nz3OVslMLWOCaem9+TorpUxGWzXpaXcpCnLlrlQUvWHkxrvNP57+jiMBcJYohVQ4R2ExZsdBzR
jmqy9K/6NH6JG960pc94g7PBY+5xwtHUx2+sRCyGtghc6MRumjw5Lh0l1RmkjdvB7xHjuzs7e00f
1T3pRA5etdd2s45GZRqxDUStO+wrL15OSpOUEUY5kLAfKH920zeXI4GGxKHX45HjoyPvIHL4QubF
thTzFXP1Oqx9ol5rytPQJeXJLhSNxz+PPz9q1//953Of3+JJWFbwX/iez8efH/3jaxK62MFiJ0DW
12cozTFZgGcy2qV55vPfnuavn/rfPqUH+GajQyIjmLS+tM+fw92QJvSfH/7Xd7ppee4r8Mg0fNlT
RtFhzDzJgnf9Ff+8vr+epwTGAjbO3/3tadt2OLNnSvb/fObPx3994edv0nn2t1hBZP586pjSEy/s
//6UPz/q8437fBgXJY6qEjjt58M/7yjcKkxflgFwWHuNRptig0+tElHJR85oHgI2B0WpVC3FOyQV
Y66xcxm5Y06myU6ShFZvGsa2GNkUs2Z+fCD7qG+9yfSPKWZHR0dEJPGmsGIbXnOucGlvboUhf7Dl
B9tU4UzkFqvCFF+qleDTVT7texNRa0SGbJphiDtl+UqAl9lm8iw2bNjxO7RRnYBJ0QdwlB90fW2Z
zC4MZM0twaxejHI+j036Y21htLO2rhXqa20twBlWVVNjQ99DhEGWhCFroKo7rdQwATK/ly+wAyxm
g8Fz9hgouZ+oAuy8xQU1dUkIWHbCUY9g1ltqN+CELRf/BluAmiuMj6Wyzw2IXvKUAFAsrFyJsx/o
xaOIiq9TQkDYcRA01+DDVV98X1re3ooWF0PZodSnkoph99qXJsyCjHaNy0G7sfLpyI3tAB5yTyEN
45nDpCS1PMhT7+R0gNqY04VoTmBRs92AQssDO2n3gP9UGMfWzu7mr8Ry2Dn0u8jr8EtqSJonZh8T
hX5cF/VbkTs/K2Uxgd3MP4ke92wQBRduqxo3qeQeaAx9EY7LeyzNlypneVtzJSPfXKNM+TLoVEGn
hWEwgzkUPQlaLbEPKhuisDRSULQtDfQ0WdBK4S9u9Jrny85RhNC7nakMCKvMV4kNPuyc7cbgGsax
VzBlFm14bxSuYVdkLypiXeGQ1abZ83XJAaeWhUs7qv0+Y1xEXsVNLYRe6e36UsPu4qiL25rbRNjP
DSXOBubHznTpyhdL+cBlLPQnwgt2r2nAq8HsOI1/0pfose5WPxtWmXDqnDd0VsHkIRssCdDverRY
pLG35MYXYuXVrV/8t26pT3bG6NSU3JeZrqWIh6/6NDihbeRQh3vX3X1mnphk6/5NtPi/CSM6JmOc
sPeZfSSMss6P/G0EIY7EnCcDxal5pulSjJp/cjM6C4mR33OddEciohe7bqwQnQmatz6Odp6kKlwM
lRFo1rFrzT09FCMYpBzORqH5j2KaN1PsFreMA6Fyu2cuBf8WLPJPYhJ9LqYTOBwsz2YW3P/HC1+S
snVmarRHGsHZUXOYuy0p520ml87ZkPaUBpF/1AmoFTuNk9Ns+dW/efM+Rwn+NcnpUP/gvzUK6bHK
+9c3L2mS1JmAK8Bx7udbnZvHzEjjIys/I/AB9Rwqwu27iN2B1rBkGPSTc1visv76mcv8X8Wj/wfB
5/9Zgvr/q3j055/9/xWP/hEnVPP/NRv9+U3/lY02/4P0Mds5ZrJWvOLKtv2vbLT+H1DUDNwdHGrw
X9fY9H9GpAWJas8nHO0wz6UzwMMf/j8j0oJEtW8Tn/bWEWnGUOz/TUTaWH/I38PCJgFlzk7OTSYY
BIiYfxxizaRNfZN3xlmLjOe+baprtIzUUi3sOcr/PpHmOOkDhmuahToErmS5tc0cn/3FePh8NBiV
dypy/5E1qmCwt3iHmaTOn4/sKTc2mhEXO6OWP0Sh/yrN7rHSNEjWJVr1xUA3TVQiOZkKuMIcF2eZ
Ub/oaJXCw2aoYrYL42A1ZbPOKn4FluucXWd86tpO3hi/sV6jFNG5Rj3/BIFwYoiPfpQt7l2vTU/I
pZKdsy6TN58R2nYoonOfTgc7NrubMHvnIdL3hSnlo8EWj0YwrbDEpu2RLypm+0CajAlJWEujTvnW
KJ+bDBTmHHlmmEylOHKxoqLvWuIRsEsSuOQSxsjUnouUZgxs0ceJ0NQ5sTVedPPDqaR6domM7Vnk
MThLcaFqzPlDsjQP/CFhl0tidSMKBNfCnM69ySh4nncO8CSdBj1mW9l4/sUbKIbkMYyIaKS2wJ9v
TR9b7oM3I5s3otX/w2Xi4onxVtNoaMt+Pho98eVqoDYgZPkLSJ97GVTnP3uLEwzEmffjmLmsvlP9
VpmRw0gN2eJkzJCGJsQHHaanHT2O9iZV3KCmSH0rqzzI3JUd1M+Hqku8C13uUxlbdjDYo7er+PKH
FP+ZJtt7Yv4uF4OKiJ8Ke2tqVhfw2x11Tzp3Z+HPEtvy0VN6RkZvfCID6T7Zqt/Pjtk/iEZOIWB+
j6SJDZouN/ajnabXuNc+8nlhmq73G7qpLDPz5k0ytn02xmUJYr1+YtsH/N5l4HJmuctcJnpuc3LN
4+hJ3EO4Oam94z2ddePe+Thf1Zh6qKO5887WbTDqfyuzsv55wonVRMMlQUeVBgvgHyec1w0qJ8jX
nhUx6HCMKNQWwCitntF8sDpXphOw81rJc09X7lgm3VcRpUh8RKqAvhfRv5mbhxy8/sS/3WVMQhM6
I4ICy5fn4A36B5lAS3Kiy6Tnzr6M1TGncrez7Rojbq2ehqwQR30kJs9oZxZ4g/NRGLoGOcY+tyMa
eN9aye2NE0SNQY6h8O5NznRsUkTyQwl1odG9KUShvrr83dg+p/LF/1FTo93CDWMZPKRMxdvYnwQt
0D0+rShMO3sDOF4LRsKU8KLjq0PAp6H1tOsHvlE6NZNgPsgiaXbqaNU2BW5XYwTTHhYCI+l1HJgr
nGf32Iyjty3rG+scAqmjlYRrIC5IwTw9CJ0OT1R8ZyllU7bV3L1Dw6IVS/oih57Cc+yeMed55Lwp
d2aZYR2F4VwzzZB4pHWg4TWy4qGO+ytQ1WeTTany5fzktWvfX38jXCculdWdWAKL+9JGe3bRcWCn
3LJ9mip9Wpsv7GqrrAxEOulHQ6qnqTbTQ8xsMHHnXGBpnI4GE3Gkj34XkdXvm3R4NVqHkztZR2wt
jUlNP36YS53T2IW+JGV6cdLUD63ia1H0kjV0aYdUp/ttXxjf4Dp2G/qg6BaH4QvFU2IXPaKeFL1r
XRB30oCHbD55IBAItlrRIVNfirPoyLV4smoPbWaNj6U7hB3sf15SRZGxakOPAZM0XT3bjZou4PvN
8DMrVg/NcEhdY0PO76frq4rNG1mfPl4Cw5AihMhCv1dzL7GdVmeCp2zUOoS9mccWx86Ohs0BMvQt
KEpc7ZqjY4aUjrNnDYuQtl+IDWmZQm3Bk6brOdLa2gFgAN8Ob2KMqZ2Pc7rrGV8j8Tf71bkRfsEI
txnR8Ug3uV/7IRkYyumxEGdzmV/4nW6LGz3T0/DDVCTjtTOch3xpSDgPk/GQi2Q1N6/SbE8/9DF6
6tQXyc6kObI3zDf2KHbQc3YE+hy5O5eqv9OyWzMrvyfFph9I4CFcjdzHmGzRLlUWVukctFZDZuQC
j+bGwIYGW+W1sTkGAOCgJ7aib4jekr0EqtTWRrw3VMJ0evSsDVoU5LHbXBl9AS/jZ092GcROX21L
v/L3/jSis7ZaFtCDN+4n0SBx7l663piePFSsrsYdgGmn+TrLNCzFVB6JxIApq+1nazLEbRl2tCFY
iFvmD41JfWJ5/J5ZEr0wfPVW2ZR2NKvcA+tOwoY0BnnwbU3X0uia6U40qwvmrHyoU7brEX6zMCqT
N+ZbrWB0ak6HGIJPms5T6MYoiLp5ZPa7rYm/Gn4YA4ajZpWUxERZC1DPZWAGax2AGCrX3KXYNNnP
smXCpNE6LajyR9YkHbs6XWzBhyKuhmYTwiZ8leP8XQAmOwhL3tPWx1u91jIShvCmBCJXI/IPXxMk
RdYrT7O0H7EOtmCMNRN5Svs2lv5rN9hs3Oql2E8laHK1vg9Va5/1VJu2WQV6JF/gDkYv7vDe+lCo
bePeEyxjCTS5GznIfjNZoJ59p6eiwBiV0klFxRTb4lyz96oWP9hPiAfrR4EalDUDFcJG7YRt/FYA
vbgwRvj8UG92iRP668lYRtE9dtqDUdJXJNtDcQayzOc1rs4EJ4NgkdG51qWexv4898khn1DnFobd
nIRqPyA9pBTDAyC1yb7VcQgWFaJxj0rg0pTeJh3NfTanuItm2zqm65lrivk0ky4Ma5WSMlAlNaIn
O7Lc3aAznbNM9kOvSibN1jOysBJyi3H1QCnzVHcsqNrOXW18sBKWqn4c22ilbbeXeq7nTdMz48mN
w2n58FdhQsEohmFnuMOaVakfotbw7r4u/bvnzW1QSyIMAifPBiDsZR62Da+NzFxhnRzGkJOZNBpB
xewJyOlZ1HN3ziVL2CqJSXjV9OpXEE6jjWbAsvklgph0KGtUpPniXhrKSk1ibt2UPiWpRvMazanY
dEusbRWxqnPmkR32Fh0cmLJ38+D+VvTcN6DMSSh7iY7a1PrlcDVmVIoOhIA9GABEc3e24itYlWCU
j+zylEsP8/IgfwKzKx+BBdCDraqvOtM9p9YaHis3I0PFxeShzW3znAwLUrd6Lc9Rw8rJYx57fe3I
9D6YfoYbNeU8VOVDpifYqxGLW0V+6nKgMkrM1bkHUbhDZfNNW4YZbB0zCMPiyrsr/SsUAhZkudNd
xnSjSKT13IxuJeG0bdyZ3pbhCk6TgS71AgcrKAlBktCsH5QeMzzpeQydS/Vt6IW5bXpOwrFfDRpS
zGfskReHa9qOJhbuZ96xQB9nRami74huxNwgxKRvmnVkStM4GYXW2Ee3bXOCgyQ4ymjCX5WqR8Sb
7vbzkcrAfAi3TvbcalCAc4t9zs34YC8LSm97TPYgjzZjQQ6XYyzb6iPXcgO4YzqY0aNkNE3X9wAT
oi908a1gHpti14MLZnJVbUhd+uFie99yt85DCD5DSB2IzkeHAZ2U3+vcftQRnfpqvcAm66V2kGkd
OosNo4RT6WgM87tVLDEJkOj/UHamu21j67Z9IgJc7PlXvSjJlmU7cfyHSOJksW8X26e/gyrg3lPO
RQUHGzAc71SsjotfM+eY5MxXYje0TCRl0qYbp+64xTeEo0XRTSnvFwyI8pQis39pexF0iHvOGSUt
dUvzIRJ49p4rHipTvPBwkkORxsCYdXXtHRuJHm6XbnTyvYSl21aCiFZLoRUYSU1npD1v+uVtjwcj
fpiH8Us6dNWGo0iPh63MbR8ZkHYsp/rRMtPfMbjmQ4RJTuezauEKeBpRHvZM5Fc4Pn5KQFx2yirI
jAyGNWbARbjhgcJ2XV7cKUl2mVtoN25dljOJh6LRrzrH7sFiZr/JWYOiQc7co+3n31ySM08LpXmO
aoR/gHfIg+qIs8m7mrqT3aTtIzzTDcQtCYeFmQFTSTW4BZ5sdiAczdfWNbY+JGRctOqaj5jie8QV
OxyAxen+pSv0jzJJ+OtaRANGms0pUhvcX/kp6XxWrvwLa2Puj0z2mrUGG5RzmGdyGOEp7omw69fK
scvzPw0kW735VoBdi3HQkj2MRTieodDMc7eJqQY3Ovra1dSY1jaM8vEQzQgZE89A6Byqx4zl+a4a
lNq4FegHowJgkk84A+Y8+xWiq2Wg16MZCBFeODKyjrGLgGIZNPtxV327fypzKadrP0TnVLcf/aqu
rmxNctY5drVDLPYjokNCxETGetkgNhh8Ku/Kmqpd5dZfDbo7kDVJu6K6ZtMdM1zrC8f6ziPj4alq
2ICvsjedk+b7pEfzPmZTtJvNIXCXo1+BaiX1q2IIZqRHoGkObWi1IZgh5L5llqeyMGfmwZXaQzlY
PunzwdfyH6HutyQzMzN1OMG844TWfmumlOZt79xMLU62npadpOb/HDtDD6wm/mXF5Q9aXOs0trUL
ZYO+oUeWmlQA2sYmyTZIc52dH5np+zAjeplsjxGz7nKT41Lm5/i71FRiMujEqjDZRNZ2h54bzELf
izPbux+C5CwWQv7anAxj27GEJml6mFdF7JsAL8N600eWt9J0aivbi2Lg2s6wKnsj29YRaeCWS4Da
4Od7tKXh2X73ONkehkLc2B0HZFDDww8LudNL75hBFvtilzFqPralq7lxzcdxfL9TvZ4wUHmHKe9m
jKnGg99QauTaQWhYrRC+IIFoKD+4V5jBTzbm+kOGEXtj+SSPFYSOISqYj7FOcQ3A6BsJ2s1zqoxn
wo/2XVfj3poGFLq8WEy9SwNQoCTmNinAfcpE7FvL+s27EgfkqbMiWbALsjnirhl2ZUc2nNG25dGO
8qeuTr6EcemsjV4hnnaWq8B3ZoYMHAA+rp8wbc2zjTh41VruSaTJ9KAOfVF4l2zA/lVGQM70RmvP
sPEuZRemAP3c76Q1u092aOT7blY0iYatX6DX9bu0praW1lWVaHLitsFeXHN5m3mMJu3COQ8c1jWa
41ioB2qAFMDGYPIXHyfC9nb4u6arziBHuKRpVTFjpqhIBOuliv4/u9h5U50GTGsbhI0nu7bsCwHT
MESWaq5Ajb4GuHjJQhdxkUPnoDUMDxS1+zbXzXjvTq1/1lNtPQAEA4jBlxl16RIbE0ZCR3K77N5U
ufbcUiexmaYW38BHiqQmGHp+hUFtNdqRdhtIqDsNTdsvfIvyElfL4Gv2M2oFhjdkHa5pKMRRK6f+
1JQWEi8vxRw1YieOxyQ+3b+rsQqF2KwC31IOTqdKA5Vf1mcqNO9gCvEYx3pyYz6J06DL7+tbTPAJ
wZAGP8Pz3X3HJJdeuVYwkOsRTtWO5hEk086VRvVYp0N4Dg3FgrcXI7Uo4KMTpX56KshcXjceJgfB
ViJoMuGvB0MhRVNe8nN2EqtaaUV+YwAqDmLqWL0oTZJGSGpjTnpcEX4D/pkvgXBcWYXjb6wu8YLO
po3o3XokH8DQXoaUjD5ZdguKKATjVUPRZDCV+WW4rat4ehT53Gwl1Mt1P9f5KWX2IM0xvWklO+AM
CfsarhuyAF+cvMjIH4dl6KWN5kMP0BdQkCP3cSfjF0RLdlAoHosW69ELp/R8nkr5Qbxi7D7rtes+
R4Q2UMoXDsZOu1mjqTf23MYTqDPpOmbZfdLLjE6l4Wyckg1j3fq9nNGdQ1jrmZn15V6Lc+PaeeFz
T8e+I10jOWRRp62nsdSOyBKP9yedmOmuJI96PTXGxfQacbl/VhRrJ7rhp4Fa+FpVGcq0ZQhZGU56
mhllbKzQ+AidHqCh8LJDHfaPc7hFpo2dKWFYMqdtIJIRuvbgTdTLboI6AElk3uqXqH6dXeylDdOA
S6M5NzKRBsQLYgXRRt+J2rfO9UUpYHxReY4HjiVgjDhlNHaBKKCSfUPphdAgdk+lHTbryT92ti9R
WegrpoSLkTpBx+Wl4XpE9rCRnoKTIXlKIkabgkbbXLde+1JQUByakRyDtpkfHBefZ5SFwyWfu3Bt
GXX8oLUz4u3CHC6mnlQbvfXAbMxDbq3iuF3PfXjLO4aRqWWRXc+Bzt1WRzI1i19F7lendiArOYpp
k7JeaKyWzE2R+KTDjYogRgMJ15ApQsKXL1ZpqP08DM92b7infkAf1ucjjuOlAPG0JpglQv62HUVg
CngHM8bY0rDlGt05gcxOyXlhMIlBeD3Pwy9yZpE31icsvQjm4/K7NNuS6qGSW4M7FNowr0Ose2gZ
emBRN72jZjP70RPyqvu5j3eWadeHEJlsm7Zf/Kx+bSr90pEF8VrkF4yu/coG0/eQF0JcbA3zDzSl
A7cM9moTJ2idtt51ViTiTb331Ln+vEHgmZ59VqMwpEwAd9VjE9kle/72DVEJ17c/XBwkvmukZtbR
tuYAcfNLmKe7eyNZtjl9Y5e/gRyZ121Lc6sBm/csVWDe4Om3E5PU0im/49z8VYJg2fntVw3m9uw4
7pGF8CWUOhBaj3Inh8WNu8yZ93OpOesp66IDXoZYtv6WNxnu9YhTWdPNc6n1T6qI4osti7co1gYq
T/+7vbR4OG+ypZQei97mNc7ZKCTbxgk3IXf5oDi1hHJ0q4Re3aoN5k0hH9pcOmtaXoZ5rGp2HDTt
LuMYR0CgECvFdrYmzK7e08cZxHPhGBsybYsIZ3pNIE0ha2E5W5r6i7Qhl7VV0TKhKfESL+8/pduE
Wnv2145VfdV6VexBBNAKZX2yE05D3Wx+mXKKsCnPHnqmoGcfjbEv5aLNZb0wTbGF4ao1L1OBja4b
rD1CIYumgkFmkyLpbEVbnTVLR5LfRI/RtB1SA5OUw8yGSnC8QjLZVFpT7cPGUdjhpt+D4dSXlpOp
7UhEEEw6973UJHKKwQ6AwWyJnE4OzJKIKB44CJvO5ag0PfI/CXYmTMljRtA7i/6ACLzYfHEG2pmR
rAricuGWys6tMZQYIT7dPW0CEYZNzqQuTRoIOzy4iRWq7vdohQpeBckUk0onDrZwSEmy7M03L9Xn
h8ZybphRSNsmZtWObJu31sfKi/d1o0olD1YbfqRJv6Ef5p6l5w3BmXW49u0aJxS6yHbFsF1bp4nL
fddhvOQxGf6N3rY+a5nUnjuWO045+f8MU7qwfmPtcavGtN9i3YSCM8+rJG+M9eQUSZB/cSKm4ZJX
aWU2lFaWU36YDavfCVFUZ9JdFHh1ArtGTEtw7AEbGd2AW+iHSIYJJRZw5dqPNk7uUf7H1j4bMaO6
DmMbx2K+w/y92+Z11GLBg/6uOe/p0MINKDl3BsMtnnp4zbKyAyovCyNI0m/1Ph8QvTIKSoQFM67G
AVR+B/8zvPvKfik5OeaCRVQSXsypL570WW46D92umdY+babAhWgMGAH8YtgWmVg0E3gvYuNFVWS3
S0vFp7FrawY9sxPwOX0juleLmYLeJ/cmn2vXqusHU8W3f1y3M7wmRZvrl0a0juIQhb3vPTTpTO+w
BLb1zaCdOuzN6/tEosPFz5SFagu/ykC6wNAcBvZfUn5NYgj8rp4gMrZGJt5gLVGd+/Ght8ww8GF1
eBxfzLjIbigkpnATijptjARMipT6uZ0sAg9w3aJzqKqTu3yxY/eS6VLt70VLZIxPWHi1nb8kmhp8
dJTw5p6pkcp3UrQJj9urTwnK/2UmgBjYd9KjzR8138jPYKzwIDvaF6ckSEE1KAiFP+gPZe3vuoij
WinxlArSoFvzt6cp81C4/bspG49phkX3VLvzFtfnol+U7okx6TUcLEAFKd6R1kAtN1USqKDzjpkF
g0VZJUwPxvCpHeKv3P9/lLXyn1NOLvYltbuxlszjdLbaNVOb7MWZa7z0Sb+ek2IZH/kkxbA3XQHC
YYbs9ubXaFY/0wVeTlUkAiPBX241+bgfUzRPPnIfgtTwPSrRch8nM8lqpnqTjDDSZj0PasPLj0oj
pUmNHfvfEEpRWpX2KyXQoXfBsQx9H27hEIWXpGuYzxgx0nbS5km1nl9aj6I/8Vkb+G5/GGzXu6ok
f2+qAVSXbrzU1kfr6c7Gla5+nZP67OPK29VGjBywRPWC50+czVm9OnYR7swGCXgvBvMkjPJV9/g4
++QlcsKFHi7v+S2rnXZr2m9EkTncUoeKdS1uDbABBq04BYrf53tMCsTrIOxPmGuSzrNx4AjeZra0
59m3rtLhpcY+MH4d6vB3mM60g0zdzl4/7nSO0reiMm6I5X2W2lW0BcyxyBh9bR/jZrz2Vk+JYp+5
OsQlibVuE4YqBXlLVTvH2GAydKWyiLzbKH1njauNkO/Uq3YJwazIJ6M3TU3Y1fsaDECWpWs8wVrQ
Z27DMI5T0ldUmE4Re7sxrKtvVZd5Jz+ch839/+WeyV5UXzPGLADalAijWD6uq5l+wuqg+pnTY5fT
pCVduUe1eg27qD8CUzAufRZxO5mGK9dhvOdSX7MWI8DLs7vXMPoOcEmtDRFax9BjaEJP1ICv9quL
ZROZ4PvU8l2Bs8EN2+SrXX5MkUR6p5FTnoQWFIS4jk6yi6BZJPl4Ggc6RvIWn2jfGMKyAoSf221B
3liXwlG7bIAiiwBH42p0dRcwa36eJpGyspk4uOaEgqRu2schz82zLn4bizB+WWunCRW+n3YvoYqb
Z2/4Cgjnin2S1SbHyGaKvZ99RpIAPChvhcxaPRNH4Z8Y5ly1af4YukLdpLllgO9vbKuGQjobjBhF
8nvkoNo0tfm9MPQXR8IetkFD7Tajhf1mWpwdk8R7pEbz0WrjncoifQ/Y5DGxu2fL6I8Jzce278Cg
oD9m3qRhimitTaQJjKEdrURt05Nr7UXR2/JatjuhHaBBuMHYcvkgVT7R38S8bBgeSqiiXpG3e3wq
pBw+uWmikAAkPJI+/xC6kOwe1ssqxRHzsBMFMRwi19+VRmnO8t1bjwnM5zzuWR9oAHGLCuMXDQnR
ue9aFRtcMpQuhCYnle2vnKE+6zlxHlHkoOVdvpNSO6Pt84/KGfGsmRmpL+g73gbpvQ6SKYFthqzE
6kiy2ufL/bv7F21u9aA3tEOBGO5BFnl0GFX0gUQ/BfGc1dFDFQ6gjfsJgcrys2752YAWcq8s7hNs
WxMUjMj8htLFJmBSgT3cv+iGKXcdepx/fhbOEwFAig2Ja43JA86F5IHSfz5KWDMpcagP/+/n9+8E
hipqgsZZYejWY41xSld5SWA75dki+ukylPUvbuQcsTUuD2rIFFkv7p+EELod/75L2DSpxyYD4U0d
mijMu1QPfB9b97QkgYq0RqIN8FJLyX8lVmFjzHWzFT7Frx7DkdM8bBW6gdgLlWh/7uNqQ1TIzXEI
2ZksLEyAqtahYt7HLP5K9ma01jgEWy97iAsmZGbovA90XquqjF+Bd/8uhviLOUQHOv+AebJiKTHR
PNeMctRk7huTAAqtsU5iZLUCdh2rj4LTkLOeHj6K4pvj9N8Fy79ONgI8/N4QIBIwhWTCZq0G1qKR
zplwV2NLb0fV5hB0FxXy1rJHTW23w6mFl29mcrYSdHHuQvBx0GloMKgiGyBBqn8vRuJ8ovdO/HDZ
F9FJWUE5jGQG1Tpbm15ipUnSB7IkvbXVOwCyumxByxGy6mM3W439wbLK8RGuhs5Q+tssMmKssBXP
Aud/5LlPmZOx4q2aB3vud7StHcE3jc5sDX8c62hc8GFYYT1aJtGR3T2FjMQBgITgD0BKaIcxG6Ov
pl256FaoDxKKRvA1zPFUdkY1TwahEt8Wj5o+Fe3CEYMAgxuM3ESII/yberZ0he0hhamzKsofWW8P
8A0gZfVzoeBJQQxytzwOe2OKFLDBdB39H+no5ytZRkshDaOcuAmxRv7N2GbH1op6OHchvnQtre/y
LBrzYx7CV+q8eWX09rNfuZt4jj9GAc5muS4agAJJDOeRGOafc1xbqzJLs33kDbesSh/KPHxid0y8
mkLrqqdjvXOa8GSYLleBpDmzvGmN/Gba1rX94rEm8l3FiCcSA4ZL+5effqSdy9YUAz1zOiTrzI7j
jV06h1xCxjHDYu9UpH1NJLhs9U4F/O3noa/btdbVJyOZCDPCO07fZT1HRmyshNPq2ypBfGzoRHPb
zVci8IDhDZjhtfqX7eoHyvadkerwHVV65IRnGB/tjKLgHSiw7+ZzfTMam6SmmczlkEWSqblPvjuw
UZBuxfxXEbgiqy195ocYzWvXMH20wmJjFhHyY1shvIp/ubiBvTbuNiwrvZ0L7IYUFblRoa64STZ7
wy4eWwY8poOjIbuLf1P9naXkN17XuHo0QVchmOZDRQ4X5TzER9wxW7bW3GNKxihVayF4wG5barw/
iwR+20HaHw3cnZFqD/ScBVs2myVMxdA+BdY1F8Oh1EooklNybZ2lJ01tsa5q398wQeOGY5QD4Ji2
eXYMyuYWH09iqS3hTuwNMVwXbYeEOEeYlHE7HMDX0ZUDHRi5VUi3PssmTrf1nODDZtiEnDuvHbFB
U7eNkTdtE69aCy19Kj3MkeSow3fTfCyZrHWmxfkj+4JdWcF8ixSmB9ahWNTEXK8GB6PN4Os/VAZI
UtSU9mmTsRDWcdBUHyiXTXy8DO1n5x7T9Vr6xiHLmaU0okE13ifPnYA80ezy0voJKIvtyvQdZdP3
lBMNHX2NpB9BTdY2zm4I9fd6YuTDBGNVj+aXbkBa777knVC7mWxowxsPrqsuZc6qFiP+xbSmfF0I
UgWXetMabHWMnX5lzBTxujekGCveG/BI0AEij5enfZ6GWGKWRUlZ5jKwY95UB4yWBd6Uxu5rkqQ/
IMnC4eEwLggJ8OMh2sNIfplGbGnhN4OTaKNYR+280brpjOsjj+Gy5dH5xukb1KaIrBDjZ1XKLx1X
XQJdeZWkI4V6Ob/nfv7L7dtqX5WnsPeOsmq+5U632CGJUmPWVzYmo9PIYBjREMWVK3vXa/1VtHlE
Gx/GFxwgP/IQkFcGwIvmozwzL/1AHfAuy344Yhr/3c/+L0znYltn2m5oPP1vEug/xWmua/I/4pTI
CYRZ+G8JdF3mppdk8O6WwO148r5WDikraEZJRxqkuTfMqGAsYVic/eE2zaC/p9olpdHfdDCxtlbq
tIglnWgvqY7+m1crPsVZGR5ZAQuvmqxnYbggi//94KxwjtyIXUKQtJ55bJbxl+PHaudG1pYRPfP8
zL8AgYuXiVa27r0IpX28zh0Ws5qgLhtmQpRaYNqqQ4lqTLe/PMBPrPr7A3RcHh44NY5C/ZO0D9OF
07W+DAOLNg/wVEM1UUR4BGNtj8sL32gLQmYM2TjqCycdm6tpmOVfYP9/aIx5mVxdF7yPwgSZ/+k9
FBiVNYn0MEBNw5JiTtdl7GzK3H4vHYpO2JPcEiPEJGWW/UXeuPzT/9Y2QmH1eGeAm5Mz8FlBX0vf
rVAHO4G5rKRb1oVJHHtkufsZDlaeMYSMAYVM+bcA9s/GB156POScn3xydZyen1NdhFcmZZHlNiuo
uH5E9hWoQdv4YSsOeIf305BzbLVwR2fvd+nOzcazrtO92su7he8Q/87BV4GW7Zm/FSPGg7kj1AC2
ng38JXco4tE6/E2e+pmZvTxsE+SUR0ycxUfmszx1yhn5EGdiBWbXMF/RcM4tCoKSpcMmNa3+ahJT
hTTjgEDPmsm3ByKTnRHgEg9Z99MOVWIyGOVZpuzcNaVWTddOh9RonipVqVOnV9uuQb/nmtqevTEi
8vkjH7xuD5CbhQOriVWO4OJcGRFaOddZM4pOUE8kxp7V9IXCW/zvYn+WZ2zjGkWrByqbJeOn5I+y
sGqdV9oJOubGq5YLeKWb9bbuu7fWpBKMGwbAwk2+Nk6q7/77Av3zdON3uwLTmsPuE0nwvw+QLDQG
1O8QuAS++QKi9A6RZretXDy/y9j0v3/bn8eVZwN282zb8QFtfz5LHYAmNWpJeF+G9msoq1c03jjk
me6nIv89VuGv//59xnK8fLr6bKLPFwsNHytmAv9+emmd10w+SjuAw+puY/zOlMR70VpYibtl2LGs
COKSsb/UblVFOFpomNxtS48h4LIerRvXOpqyAiiyqMkqH0yKSVcF70QjTm+3+PJnJe1H2dYBNbT/
l+PD+PMA9Ryb44sXjIxansW/nwHUmnAaMscKokRzychmfJ+0zVV0ngxG1x8PQmhvJoswB7fVCUEV
UKoc6yAYeFbEHgqRqti3IVSRzJp81hnOhRTOL0ZcyZe5eA3tet7/94v+52FLiILPapeXnfv959fc
N4ZYn8G8B4waGPDbbDtsjMAHFIBHEZZiUyxGB0bhMtf/EmT12a+0XEp8kgmQYABNiM7n+6HL8Jbf
nRsBcYQ5dn2AyOBdfGa+6UmYbPPDpp8uQnnVykoUu65FU9uMQFzQ+P0t3U98cnD982iWY9jSbejX
5qe7M/yCwox8h0xEp+a8WtRD86L5ufL5i/Zz9UpXzgVHfai5wKP++21w/7y0fVw6hDFZLgubP48V
dl2eXkR6UOn6N2aCFcoRc3qzvX1uZrc5ZgVt2jkj0HBZ4eiJRIssWZJEzrsbG4cw08SPBnv83JX2
Y29i/ZOY5poKlz9qBungvo9ZXD6OlrjOESVGFVqB9DtxSvu6D2wbAIsBlEURj7NgvIi5RVP7IKGr
mMxZVhhG7F1eN9z9JqiscZn5m8TKbz1kmg4y8omlxHI02JMBgIUT7GBVqGbFBDTCiQykXy1lut8I
7mWieE90eTMIdCZslkXhIMjfVGsSI8QmJqv1DHjU2Q9jXa1kBe3a7Kf3cTAPWoIqScvTG2EJGP3j
9Nz2w8xejCwiq6WjSjp9XllAEs6A856VTK9dGwm6MxAj//2G/X9u2IQj0rL63PZoIO6H2f9wKhYx
3eMEQDyQA2iuObX3KA1+JFHrEdWnnzAlnpoUlFWXCBqZ1larIileyGmxj/rcsFxmBCux4CqjAzok
BuYEaBlZllTNEU/vqz1j+8ShYPzlgdt/XvG+7nLKUh7DFMTH/O8zSmY9shVqwOAuE7XRmMza9Bu7
pP0jz5t3T5uCLLPdSwq1FOtTxk666K7KB+NH9yBekNDk1F+cWbF+Dkk/Zfpsoh5sxjXLTvOYypK5
YvJFsq3a9mz59hCbsRxV7Bpa1lrCfzOTAXm90HLrZEIBX+M4loEYq+u9slL0/ef8iliBg9EfjW1m
LC5ldssnEgaeRo1dSNb8JDesPAEPjNkUcmQeaiZ4zTD5O+3dMytMKXlsQuxkWzZT3Zu8wo85oJdV
gxvsUCp0XrYxfPvvT4X4065DKo2NO44DlYvY+HQL00k3mHuPW1jmHTCFRw+tq+otcjb8RX5mrqTK
JwZxrATT0iqDrHbFeowQRaR+JfdN+pfTXfxxS3VMXn1LYCEiztL6/HjquGVx2UxzwNs7HF3gXiSA
bEdIsg/wvJD9P6WKTFa3Qvc46tUumlGqFy6LtzgqW5K2RLT5y0u0nKP/usvzkDysg7oD/5NK6tNL
5M0E+0iGh4EBbhiZqbNiRs/CkH1DGgnGMwbyOtfRpwvz/unoEDMIHM44mcQU/yXG7XN+iIFZlh7R
s4ROpBg37E9nfo47B380wRe2FPgCcSccW1XvY9aAK1iQM+UqLH3J3nOjHE1s3I7Hpg3Vo0zJGZjq
/MpeP+S/6axNTbdLMxknJ8zj73950f68OzkUFEtTgrmJBuFza5aZUTxiuB4CrQHyh3dSP+ZSP6OO
JZyEteOBASxkMTT/j+Hirvf3dcml7cd5dNbimzljQhlc+zWSCyMUUPSqabz8nE1gP3cjQt9bVY85
YCnjQfmqeuaEyAlEIf6lHKqt0XEMl2kLftFKm+1c+t/CQv3SZ+Sf5WSGO01XOTqrqvA3pHOg2k7A
xN2F1VG94Lg8G2Wh04LAVL+s1rWPdm1CgJmAYSujBiGAWehkR4y2UabtrM5z4UZgiu+FWxwYFpjI
gxx/N0NG23TJPD1yTZNhNA8Bs9EQeaPmEcdug0c0WQvfv1RqUrt+Kq39vQEpWeihfjXVecYtiTuk
wPw8IUHot0CQjFcxUc4nqXzNjepb1tLiyjjbwmcFXh96vxsdPUhvzt6a2ctFRjb5EF3nP94P0YSh
4Un3+uepxipfzngjtO2A0uocC+3WwmrdyxEtBejDi6y+svBP8ByAsnaa6XDvpOOw+T0WKNgTH+R9
xZ0AHq0UDyKLucfl4aG17PEvNccfza5jCzp9/MY+RMk/mt24wCGDmqsN4BvTrTXrew1dgSbFA7wj
w4K9yPS/v/ptwWVPzhJLCtf8XG8qqRuqHyM48mmqdlppXbKu908J/P1j0jvxZvbMvVIxUxpUWTlm
nn/0CjYo0r9kiBmfGhyLMt31jCXGjN5b/+OaKrB+iLqxLVbT2gtIyeLMRcQt2GZgi+x3j33DOjpR
eNGsDiA7fo0ZBN3RLl0f8LO2i5qBVRlZT3Fc/KAQYXAMvqJC6DhqObWTzyp/jp5M1n8AccHYzaDc
7bTdluNo/O2k9z6PlyyeCzwS7P826yl61OXe9D8qEitjU2kh2g6isQYGr0UimHNbD/I2Ya59/zOW
RRHcv0thVLTVBCvADecgAfXC6Hv51guRPK0yL4ftZGpfxjGdg/uXmCoeiftI4dlAflx+Tsoxw0NG
FytZqzkwCGyta6UOJkI4liCEvqQpBorHDhx8PbNMSRwziO1Ey0FDjv/3Wx1liiYZPOMcNwPSNKYt
BKvfuQ+3LC4By9stUUVNvpAs8pFwdTPskS1lJul2dnpIyNkJ+sQKA3JA+tCreNowLlZq+XbCLMRC
IiiWL/fv/DamodQLna+4kylWTf2JxArMMk3yrAiwQo1dywO9aHYYHWtvgNzO6zF6rjtuWpxiKObq
lxyCiF1r3AUiY9670WuUE2fh1tjZ2CWgF9ccyHhN9HJ3Zv5jv0IviOUO+LI94gfqJtYyVWbVVy3+
LlQThGZeP8xWRAHexOPOxKa10ttSQp9MgW2jJTFYbtwS0YuXIgJ5hZZlC/WDVQHhkGsxWc2JALx4
n3FKr6fc884uaQDMnsNdRQbNvTwDc3i1EmIhqgWXnFkqOiwwr/ujZAd+Kdi9H7u4ide6W9jPKjXi
jZ/yaaB9YTOPRGgD1U6dNbPszlAs0Qc7EN96w5rXjVpAw0V/DcOadFyp+3uJdrix/PAZz/86rRdY
H/AJ7kttBY8Hyg1qP+sCBz57rBMEs2WKAssZHOd4t+tw29JWcmB1pTU9YgpVYG+fsMvj1jrwGZSr
sYgQr5pasY/IeV7Jlnbat2W5a9ufeGcPCjjTywAYapXWEjC5YiQ/lXZ+RuWyqJ3Ic0hRnkl8FHuF
yHWPc2tJAaZ/IquK3WPovCAYM7YJ6pp9meOHTJfAJPK12P/IL8yIHrFaMYYS1sHLInE0cusgafbR
qM/GVoVNMMXDmtVHWtTircjtL1aRv3mtRFjaRfhKccUfja7Zab1rE5YssPJJQsh0LP5VhKuv6Y2v
CGepnWEJbocGEhuonoFfmnTNeOVhrpSDPf6fCaUOMNXzmltJDO2Akex2N6ZOiyx3rP0XA30XSxhm
mUBeQHCN3WMpwMcWWlLAm0de1WfxV5Sw9b73+Bjd3cWQd9XV6tkwabFDMmL0XZezQ4iWWOLM0PdN
emasiwTQmsFVBw3M5fM6G08zypiXAY34KgV9gjiJP2Y1nLWoFpy2uoNuhOmC2w2IWiJzvMI6ZgnS
J+0ujz2Y0rVOXpFWHExg1uyLMS+OGP62UPEiXNiheUMvwK+fm+fJyOBp2vqW2BbMXqTzrhLuvGsP
4L5fHq3JqZ4hM8h11dQdyxPwX+bMhrUADXXosd5uwMBmOpZTBATZwZIlIXKDXG69k0RsqyOBbKIz
w5LoaCWcQq3OBVGYnbZrzLTdKFQjm54F1sUxWoY5LvXT4HHDd9lQE1OJQg9nwWmAaPurAn92QttX
nfU4XpQpGE4yhJVnv3iiU1FnRr3ZlgEkCSFuYu680oJ4qJXy6PUtVaYj6xfqWvjrhfVExYRlxW8v
heoEdEBwSGl9w7gDRK3pOGPads42vQLYGFrjcOL5R4FTANXRPbLJ7GK6oqCK+ATMq35wwXJakXcF
fCgeKy6mmnZ2LRFjBjE++GWAOwR9rZ3B2aQEuQA40t/KamQmVwwvKdBC7pTTtFGVfERA7D2n6U9u
DGxYW9MLVE7XQydZSwPbJmJeuOmYLPqwRwh19UfRvjCWFzu9nsx1GhVZMEIAzMdgSmMXa4n6nk1F
s49zgkpklRIqhyzpVJberSUriZf0e9TJo49PJkiB/+4nxO+7mLX2ipAoubKbPn/N09euNcEgGfIU
oyY/9H0VsGUkFc3mFtf44F+jokLX6FqUlRVHyu3/sHcmzY0jW5b+K221xzMAjnFRG5LgTIoaQhHS
BqaYMI8OwAH8+v7AqGcvI6r6pXWv29JMqSFTpEjA/fq953xHy6JtraH/WBL1qk53t2Ort7swSx+t
klZfV3PjV3VpbTQdT1qPwvyQFKV+iKbiE1s+CxUaVV5tnUafL3sMSejb1tTEPhakcdiQ3pXuIkC5
Y1SRJsM0Na1REVmePNV4cIHp+zutqbmbdZs4W/Ezi5zNJEhvQReAS9oe7SBBNVVGzLsRzlanqaBc
bojkKK33sJkATPW2ue08m7o5zx5Q3fM2pLVOgIxtMQFWOL+0XZRjFMAtNl8ZSdJo00FRG7iJF7ar
FuCKKXbhTCBe7sO8avWL2ROvy7EFrRp8mgfVCpz8yFrRJpkg8+nZ78au3VSu6Z0R0PVBtUS9IN3S
Idby0nf5tK2abDzY0PHX/fKrGQona3IGMO1Vg8fNMT4rVqGAvBEUuVVL/nuUEk7Tj4gnbpYtIGKx
VBauLAFWVeVODZ1az62D4WTIsPiEvbduQt0IeCXTwHZtvJSTXCwjyblLFKq8eUw/dP/Vya5W0rtv
DrwNaTc5fq3KWqWjGp5RqYFOp2MMHZ4xS2x/FK6DqjDN44OvdUETatalKK2JOMT2xpHyu5k0ew+M
MATjjUUpxcFo/I6cA/dhIR9d1wDeWxn23urdK8EjV5Me94MJ3Gyy4E7mUX42pe7vYf/r61kgtY2w
J4K1UsaOEi3ok9nZS8wTpFcQx0h6OO4SK1k7E22GTpLLVejOocjIQ6wa6/k+luk7kRFu2YKtT8t3
oaPg6Abn3JXNyVrE1mMkgNlk5yq12oOZ9YyTwwij9dBZCPPUuBc8ilHU6uSU1S6JYuNsDw6s0/x7
06X+NUQWJGjw7Lq5vTWjyPgzoPRV4dwfEyPcxPOpnPz6ir4MSbFF1DSTZyAvOrlmGS9HAqSBVhAE
gSl9qnwvvtjYJ4zJ8EgZdjbeLOxNG6qPu7OcWNyVRwhw0M7y3Hidt7J9CDJ+163vw5CuFtqqH7JN
08D0G5G2BuRc6hQcvhkwz0fTCmYftnq88QrjsaY7kvbfdHtLSMGj1Yb+IUFTsorDGqyajuHeAky6
cmqs72qxMOIQxSfcCgZ18VekxeO+7sQNRWu5mVJgqqHTh0cOeejksUavjSVHLcSeuUtM+yMJhbjY
M9mb+OUPpp4D51XEPQgPIF6BecHF65PoZXdqXefZXwD6VqodwwKQs1NxAs1q9VwKqZ96K9owRJ3W
3WSVNIvl3sD2a1KaP9HbeykmUz/lM3oVFRKTmuQ24+1hCCZXxFfkJFs1Y28GUOKejb7DeKKG5Ej/
kdyQjtWXtmDBgdm+OVryyjLeHhXNo4eZzVggbz0QNMUC0mXXfrb9B1onToKAMmEiiMCSsV8jh3e6
f/Wj83gHnESZO97udSii6W3uCxLvYk+wjCPp1pquDTTu/I3WzqR6usSgtj0X50xggtX1B0Qeknhw
b3jUfHXQx0i/dL0mUcLbUIZsJ9uVsfuQ6la704oc08yM8A5mAUIVmXx1h2w+jKrHseoXT62RsaEV
2rNO3tQuFUTCuVaK+MRWmMGT8OCPTf1UzoASDM1Zds6IKG4eaxyyz4OQz00xvjqGCp/oFqGHqjPz
YcBkTXsIwMyUSsR8RFLsZcapBW8T1rxhPiVSnx/MHvBAWyjtfRL5A06k3tHcn2Gc8te2+gfnYW3T
mt05IdYubWa6oF1mHNoMoLpucW0QqgtEVTvIGtPR4Eh1FvhD907jfYUOYOIcOzUdU7I5nIpjVpFA
Ztm+wLgB3emXCFgCJ0A8yjgVc9HKaSZ1hOPzqbFNkibr8hE1dnVIYm9kFNA/eqJwPxQ3mD9jC+pz
WR4jxJFPNaFRLavJIYH+vhrHPsWgHi57BketsYiPqfXFaTTqwZKwyFUta2PTIVk7yrpJDnEx3aJm
Ju/RmsMv8HRX8eiQeJAOt2iwuOdSKa7uzK7cIv2ekti8hcJ68O0RD4gS+RkIJ9SO3H/xBB5H5H2X
vrEgtE/toy1r+TgMKCKHegbkyvnhft0qNOFr1cJwkdCDd70rxqdRtcY17YX/yu7jB/aEHh6jz3aq
ARIM6GM3UGGJ8lTTYdY453HCfrV8ZZ20QsdgqZvljnfm89iWNjM6Vtswhdvuow4t2yJ6XJAydYs4
fgJEDqBJjM/wo1lDsmHv5Bi7aRt6z7n3Fs42ABTDf1bgV35xRbitW5DbCdv6Mi7oTWxPXG2YF6uQ
MSJxAbG06iAl2GxF4wzNVTkeCr1jn2wtEDXDMIIDGIKqpx7IGwHgIs9mkp4UdIO8IpsRzgV8CBMB
Ul3+pJXhB0xVzLVsi36tmeN00A1cEeFoi22KSO8iSHFGzJOdCoZNh87tzuYYN8eRIYtntzd+HeLf
dELCnJHh2/lINUa900AST0CZQ/25ZAZwmmhI39tbs4y/lQMzXB/n66row/SMxZql2XReGMG/qHK6
thquLosKbipliuPRxigqY0KCW7yexk7LCWfpFpaRTO1XYn8JMpO5DMLF1YRVXz7UDRnHZeTjszK8
EwvJsMNf7UHPRNWZ9PLD7HoBkowQmjFHuUN89bKGlZP2SUe+HNmcDJxJJwzFvDIsG99yGwvKtC3y
3KG0HQMnVMjbI+KmsGPIq+q67Gh04bEgGODkNdnXqGu0XR6NODospmCVYB52RyR16GcDZFvxikCB
dUIL6goTZ1vasn0k3Am5RAoPNPYnSm10WV4yQG0v8H6azF2cZMw3AFK60xB14lgkNg2zyu6PlMPJ
2S5OdQjce4RavsUEQCA3oxIk4GBOHIasdsxrWKKiWtO3wG42qkPvts4+CcdrhOByDxP3p9tO9qXQ
vfPk4YuQFp4U0hfUPkaWudE18W6hOA4cThQcmoZ5PfD67d32VXksDaZgW++VerqDoKiNdG58f2VA
ZrtjJpCaG9dwIi68iduLZvcvDarFtewg5NekznFgT/pgiIz8Qgs5VISRKXskNx1Zbw0CrEdZF6D4
zaBqOe3JTc0HQ3nyifM5l+dikC0SAoaKo5f51gO+XMLI8hHRrRXd6N9vhtRvAjeK9E3nIquctLg5
t03dr/O2eTDqfvrcb9GUr2o9ah8kQnQL15o7zPLq9vYpGmLeefAQ29Cu3lXLf3i3HtpqLjdjXz5k
WIU2RoT6ssFVscq87rXpxcuADRmb0QTsxAIzH4IJg0G0ZuX/WmgxHrTcbC6Kxzz4yn7VKv+dWmXV
WF6+w1ZLmUtTY5e3JQaaPL00ksSO5ZTZltOvRmleO+JQusZWGoxeZ5u9S1+6lv6QXxszpuDt8+dQ
/DCAcWEPbybKKnuvN5X52Qs/oCh+jUY8M5arwiA2SSbIDY79oym8AJulsQllF21xtu0j3DHZTPwA
5HcinPz4gnPwu9VTyMHLRitsNDa0WBxBCKZxq5kvmaAlZhi9831eO0Q6zSK6VHHJacczXvzcWcnI
eRODPTyYSX5odTc/pU3xREzFQnW34L6E46OaLA0FFuj0LiNRTia1d0g68yQJmg6kEvbHYCQ2oaP2
wclK8cBZ9MwlXzlyPDCnMjdagsf4XsFVrK5GwvQiQXXMn+QjaAPC6A4lmpIu2s26+zM26EfhysTo
3SMLUBP3qkSxGrucXyvFsuNL8UVyra/iaOoOYh5GnFVaGfj6FLBMkIrQqZM5MQIdjOb6CwS5CMiA
P42bNNSJHBJ0JcbUgpAMG3cbTlybQ4/OuCSMjlKL/IL02XcWe6VEOIjal1QtS9ugf6vXghBhKufQ
wTCTXnCNqVUUziXoHSxC8zz+cB3gfLOe+nQEx3jxCi4Luvxep0m7hyWC9XyYv2o7uDw4fvyrMnt1
dJSp1qMgD+6O74IqADtpRLYfmUTfKJNm7V00yaA4Ozo0L1eZDdDFjsad5bZ0YTnWeWUtd5ai7PZz
jlNsQc6AnrfEWL7qhiwwo6o8Dl320XdOcqGUb1atI9i7qJsOcdU9qs4XByFdtpRJvzdN6eQt39Pb
6WwURrQRdjlsIzW8Kavttopc6nWWOfQ+XbcNfE9x0BsXi0qnlvQ3CQt/2fH7DpJEVQ3bltNWI/CF
cU1iQwVqN+aF+uJI85AQ1DK4+hUTrW6P9aEcGZlNAIeArqyBm443JJ7QtlsmpYSGjr0pDiGLbO85
8jTr+uPsZcZVtQBCenDDgakU9w4HUW857ORd+LVVUBO8tudqboBseLYkbNtXJCmA/lrPnrMjTnbJ
fGeVR9KNnL5qdsxPxKHGHrSaIWbswxljlRE27/wM84vZB12SGGepmqupRuegTRjA6aXf/GP1sIbY
4tAtqulO4XQ5pJkuN9KovY3pyOc6N+VT3qbWobA6WolacWuvjrKtRztbIj6qb7qXe0E9WM3OQ5xA
o8Lrt3R8jZeGreoAw3ys2uq2ZMACm8PNF7IhYDA/IGmenpYgAiebvEW/kVzgnjeefXL63NiwfNxc
ZwIXoBrSZ1OWaHKHnDOV6DA90EPeiBaGRwrt9BHNKkO6xplWtqMkd2M2PQhcbhiHSQ/HBykeNY/F
1jKltw+BzKzrHkcjZ2WbUcRy5TZQYbD69qQUdgC67DJiEC6tdcWWiw9bxUExmu42M3r2Nc2kXe0n
zpuavpP/CbmuDjlimmN+JcniI/TL996maTLlL7IwzU/mMOM2Rf8I1qM+mfbwnTM/UZ0lHhKB+veB
3WpjOWZ5loBKtoRFmSva2jAVIuupte1gZuF8rliMptg72hRN23i0vtbNlLyiN/jiGQQVu377w6bf
GWWfvNIT5558x4vFgmygKTubPeMDj3bL3i7nHyqpYqwNRACi4rZew/CNE9FLQcfoqYrISkji7KEj
cZRJRjJt5zjGYKoSou0i8Kwl7XSNkNTntta5fbrJxuPd9KswVDbIO3pSMem8j3i8Xk1KoIuoz5qZ
6Dt49WV/nOKMqKamIR+nl5sma5s3b7EihKoeH5qm0h+VUX7BT1ffpkr+LHtoZKZK812mNPfzPJEr
xLqkXasJ70emZmtrcvTayx78fCU0eY3GWw8FiQiRPNwIN0UUTIttDYGEtcpZQAV212TnFvX0MUxm
GoCTeZyxyODnQSZLELJFo8sn3Sk2y2eVjp/DighyQqzlOTTUSSytEWciAmPA87spKlKc0NFNV5Ol
bKON8PX9fvqUEed3GyZ+8criqTWNotrNO4bQfTM8x1g294RdcXMsX5Io0j/r/sFycrLhSPGo3Mr4
FMUqcE2SnlqmK4S6EGPcVkb3yW2KA4X/ZnBwu6+CEK8y1yOEGlCR2odRT28K6Mlr7GMD93xyMIie
ybvsXMzIyHwiv9wO+hSneM/pTlXcAx/msXGA3ONDidouJvB1gN13T/zz48dtWA0r/O/8w34doLXc
wQs5EUtz817yz853usFmvZJqpQQGf0gujI02HRVEsiErFYtO4LMKQweY9uCN27PyHhL1jI69hlXc
blDN7qxNEFyD69sVZ9nqw1sZ63A1BmNA3NWxOSS35Da8el/ET7A3VL2EruFKXqCqHMBYA54a8s5s
Rh9BVmy9r2Qnl3v9kJ/I0ryZL/KtRbSOzwRPlAv7aU3jOpQbnGBat+3Vjl4+7lWUIDhI9CsBydPa
ruOXuCc6HCDaknM3Hfraq/eAEIddmPYWVvzWX6di0g6kQF+x3VVXr4/fVFWM3KgOqS25+JpRCKwo
ZzXQoJm7j8rqnGfDEooFDKAftepCiFFy65X+OkflVqoh/8wnKcqkKqLGTPLPdJLXdosEIbPjBm+5
ZX0WBInHc0q5SRaHwPBR8iSeP7cBSXRwWLe3Tm1wZB5vGeCq8PnmPuKmbGrlbGw5Ncf7h8aqm2MD
7vPXl26c0kescf0QIdgeXahtJEcR937/8v5ZJlEr9EVxNhinHZl8nbX4XNC53TbmWB392qmYl/PZ
H1+2TEf2sz1sUtKijlXhQvKIo4aPBvOy7Zh7T/efzCF5g4nd0iE2ivIYpuLsMiDc3n8YVkN5bJbM
3OUZKGVqf/l+XZIoaeHBKZVRHO8fojQsuLn58K/v3T8Da7Ms++zZOa5lY3lMsnRdcI9hM6/vT91O
as6VzHTXkVFjw+nrYyijajd1eStPem0SBQPebbbt//rtcslnuf/2P76XNgCciGBq18xJP81lE29b
18TIJOOk27ChQYRaMls4+ZRHia0zL9N5h47RZOkxYxxCDKrNXP/rh/v3IpdAwoJeo7a86vcPzGPp
nSZ+xsfRGcHdaEgkhM6qP9gkwlAHVcdseSDFeP+XdvD/k/1fpvrHf/7Hx/ciYfjBATP51v0V0o+q
wkNZ938m+39O5Leq5P3/H/6vf6L9nX+AHzBthPu254LrR3f5T7S/+Q/PMxx0OJbAI+QstpN/ov3d
f+ikvaEn5CcUlIKn8U+0v/kPyxeuThwAuj7Wd+v/Cu3/u3IRJbbP4EPoJjIzpDkISX5Xj5iGzoZt
xw5Yb/Agbtjhg+2eCNRp9/BRqOarIb7aKBLudN8yYuJXcsJJXKHvCFS+/OXlu/2SA/6vsgfukZSd
/M//+EPv9uvpuKZDnilyFs+5Cxv/ImbJeFFq7Kj2SdgLTLSO4RqY3wZCvR+I6vLrsF7bXkGyzlA/
KF/lx3//+L+LZP/r4S2HVxcbmUcSw++vhg8OR/p4uE7tGL5V2MOe7ZHdA8zjSelhHigHaMtQd2dp
Aw/994+9xDX8RSF5f3AuFa4Vm6QHV7d4z/8q5GljFUd9ZlinrFD2RxVO2c4BVlBMOH3SNjFftDQ6
4RXIMAIdtTT97kBtzaoUUiUtmp2QCfiumIluoeS8/5snZ/8PT85wbK43T8dld3/yf3ljVJMNk74Y
vfNQtjCGmzc7b2oqvdDYFjJh5CJp5UZMJe7gHxBmu7xH6oDV9DmvtOlQylWjaL/9++d1t1b8S1Z6
f9G4Gww8DI7hOWg6f3/RxiqXhTsmFtz20Nqx8YzMJZhulqQc6hm6PktPd8IEx5TOFoFISx86bzBc
VS0bXranJW7uBeZWJ28mOpQ4kjU9JHUQ+uGDbuC9HzbW2LfPghSG1eRaOujNBKYf0X9O3DqPffXm
NJLs7czaJzPkE7JAqnen8z8RZ28xQa5v3GTZxQekp3ep8ejonJgjs4bhOj32UfhTllb7SBFa4Xrm
nB+n7hsuhM90mP2/kb4ZvxtVllfL0bmtHB0ZmYMW7w+jSkqub89szjolVaVvI6LRNqgFO7DUucSG
CIx0Zla6BuPI4Lpsv1UhwI3/1yeCENAWBnc6N9QfN1qUCj2Pp8k6kVynjstRpiAT9Wnux11tds/T
nO3uoC4LXkjXAZDxtPHl3186v+sgf70WCKQtG583Bpg/RcBJV0Owq3rrNITxT83cWy684pFS0PL9
G6iELe/R3y1v/321dXRWfGN5Hwy2hD+uVh25GjzAHP27bu/HtrI3mjSfSSW+VfR3cUXo86mwoUx0
Bufa2QV1ma/axhCvLfnX//7v/yPR4dcLIAA4Ih9kWm78afQCek0AhmaIU5V1qHyVOBOhePEoYKAp
+U+6N33jlJsgP3KTdc5UdEvz4WKM1XyQJHVvBOmblx4bM94QgrXBBeaB7+RPTChscMFpD88rCw9e
V50LWi7weFi8jaFYc7v1f2NvMP/7yu3gy0B5vyyelvnnlR2ahgkhN7NO94k3Ee7hQ9ui5bBJRtqN
Ka3UBZt/N1z94uVLRAnh5LyLqm6eJOMDmq+MbHqySknoJTVMtcBvaug2PbigwTY1MqejINRj/NmF
UUAgAGWgTcC6c/AISLEy2hPLmDj1Zfs3y+/vktVfb5VFgqXlL5crLtnfV7ks952xIG37JDKAUaNW
F7+ak7/sb8MXMl+rvzG1/WHT+vWYyEo920AnK8w/74+x9tqqdRtBMg2U5TtXuE4wtdW0Uny7BUQI
lHsXo8M63T94Juqr71lTFn+zKRu/7z1s9ESPYF7xMTLwXP7bnUp2RpU3DWrPLkR+C0f5maQKDCpO
hE5tTMYdDQR9W3ses6RIExeYtOyEshVEt0iik3N4X1EbPZfG0P7Npm3/vqIuz83Fs6hTKnJLQ1b8
o36qAWmZDs0ZRv4A8rXcDQybFAcGBEvaqj9t7gQ0nttFd015MogsrYvQe1j2lUjlZmA2rg5DQmjg
ZsGyOWOyt4GrbQ3Sapgh+7u24jIuS9vdjwrkH1XZr4kD/Sp9lU62tTKn8DQavX0emzy63Ae8XuIQ
NtgBIYJY/QhZBt2nh6tb2seuJepZpp6+G/Eb4/Cj7suID9sV2bhtWqS9lEdoXWbA9iguAkPjOMSY
S7+pfWJU1d/YAXkL/7CGUPq67OHcuHjhxJKn9vvVDVsIsnshMKYx9FlL2/mkz/EMS8jRtk5ZgL8I
FZs2lKBU6yTgdbqfoJZTdHAD3tSwzdQxTdlHsOiW0CWIwdOrZjoWYiKzhElI3tEDoh+fbim73gma
Ocwp4FKabNUvRfK0KJR913kcCVvY5VmGREarho3BSSvLTPdYejLdKUddSfuNGJ0RB8DwXh5jK5qQ
joUgamYry1f303NalDByLD+pcTdxmh7TXGyAi9DRbxcofu165LHNLULEmpy2HF3GfTCRxEsbPGl9
1BYAd9R0hTa9DfO+OJkqItXChGxFecAlxCi2Q2mzniePrAo/ecS2i1lfoLhMys/gWAZ0leVT5dlP
rGvgeyiL2nx4nxJA7HksAaTgshtiJp1+o2Hhgl/+kNkuU6PCunU0Mx+UBrF+aOY4cPRaHaj/dw0+
t3MhaWvWduQGmaBBe0cddxFNQ3jfCe+eOR5BzJFpO+dMukbGo3qhlUchDVQN5hdXp9ObEHW4FsP4
IdmEn/P8PS3TL8Le57ORBAhSGIkMyXiWFkOLWemfqyGKDr1hMzPo86DG502q4sR4B6/qTro5ozfi
jlddgQVyW5WNYPiUQCIdrkkvnIv06bmM1UBEAlDYznefVTRjoHHCLQqibufTnThOM6TOMlHnMRUI
afT4oBfOj3L0hi1jribIXTr1okrwHBrEerpxF90ghaNf6pO9wDrynpXTA1AmdNvJ8IR1fnOfS1Vd
/8TAMMM0h1MossOSAJTcpYyPX6yscR9jAwKQF1F4YMTD/uiADPGafJOU+U/pyOiJ4cPPEKgTDbCM
/Mo49xHX0QWSUFMuZfSa1X57JPiIqXYZX7uwgNs8e94XVdMYS8tLkyr3BL2h3lGo4qcNXYUOYBCb
aJral37oQeTXuyUhRnhyevKKeIdab7xqNqAH5svBXOv1xuGyPhg+hhHmpiRi1VezmUvYRPa851oT
m6rtqWcM3hvcV3SB4C1xK+Vq00Q9c4G7eKrUg64IuVJ9PjPA4/moXU5Qm777EXuw78/VTXnVlZXM
3NTxjJJcpBlOAMxafs8cUsqvpKqqT6F4S0v15GcJBFRc6qR8etauJgALcO5w0XrANs3UPEsR7SJL
hbcOqmk6SY3lozAIV/mRlF4XwPlutxJ7xNrPhgpv1XySucskAZDe1pnT6HFKmw9LjJJMEr/eo97+
AFCH0Mfx4bAi4ucPXJIeW/cQmuEHkvfp1BXVT0Ji1CXqEQGGlfDWOu/qymr7BPwrV1iZHKWRTK9W
+NyaJPREfe9+787gpeKnykSpXXsU3pYrmECX2WZ2iuKY68w1nOanrwztktvyQ8Khe7DcAQHF/DUC
4Hws+0kGdob4MkvaLwktUpyGn2XVvi8yPFSD8YNTkU9LR9naTJ6fwdUlzEy5gj4hDzhWbrG+J96Q
68Ku0OfXHprjTtd4t/TCb+gkx/q6dLX0XDXaK6TYYmejHV63OQE+0q++FZQUK4Svq8Iw6ludRZIQ
NXrTVRJezNihBT2Xz/pIfiephgeS6d5jexJB2kwuzlA3PzSDtYER8Q4mMu0B1PmlXCz1q5ZcHNgP
vKTYqzxjP0l4kf4oH4W/Lcna2zod2bWWjV5eqkoGrVwwwwsIoqQ127nRS4+heGXnxafWSscz2LwQ
VJP1I9IJCvXmKeMYzTMZyl48Ei4BYcJRiIP8rLqKkBUpdfNhg1WbhA9sB/vExbPYopplDvd5pEJb
GVZE8FXfj/iX/Jd4grWDDm53j0fSYiwbVuFtmhF57TIae4nOoz5QXVs6k/NIvyaVn70PUbNW0Jm3
hsWZuiC4RUrCN+CD3ZoQG3xj9ecQy/NFmy/t4Knt/XBWcjLemh1C9rRt6bobJDcAXC6xTcPdoF58
nqUJUJ5Yp4PP6kTHeNVV5RgYBeO4KZtvZdfykpmMVYsiaQM9lS80x9xTVBBv1GT+e1g41VMxg2NK
u1QF8FCwHZqj+DxYxrCtU5r5GouTYMp7ZtD0Y54AXJVKDAfSh+KVxmlopWwU+ChIF/TRJo4RzUJ2
QReYmY+RJqe1Y3OW8M0w5tbN7MB10J/WZf7iamN+FsTHD62296um38BPJqijn8EWmfV4WyChrVVH
6KJCGyiI9gnHOZm12oCSDQvsbuwJg8PCyJ7fkqeX96wpTsuEWNOK46i74sEk6BcEudyajfK/NHL6
gh+i3Y+F1e9Mv3nTmmb4Ek24XUKjcAI9IpgdvlyIuzmkObYcLjxLye9TasJwdIn2ySAvrTB+ozO2
yp/I4BGcarY405Z/7JymePCkoTFfq8ctLJfzMHTtI3X4zMP5UeCH9jav2/iUS2xkkdHSCLaRao/l
Ebi+dRBTYOuzAEwcY2kGYSC3ntADJG/OQU0jp0vRbSxfG3bJbOhYPWtUH0jFzG4kZrlNyUMk9YT3
sbepg8i+JHI+Wt3Vqo2nHe1xrE8JSRbrdh7UkXWYfOp067tkcnTdoBbk6QbVmvPQVk3DqIxkqdSK
u8OEpvRkIjrx+/Z7Y4rpPYmWAuwOwdcuo7SALaX9lVyuZBMamY9w2if7Q9Dom2tU4yVaZNLsmU7T
S2XzN4llwyK5ySaWxYh4Rga8xcjQq8KxKM12o/kWcw1RhFtypNLLdNdyNY1mB2D3tUvaxP2udjD4
ZfZbHhnqnIa+zii8szYzEMBzDDN9xc5rnq38KIrOWnclKpIYf0sQ9k52GdnBd8JBKToCa0BPpW3Z
GXFJQrVyoVvFC+ZKwrsiKuV7vQCwuKeDckFiQf35mi2QLHPBZSm4WcMC0PIhacULUqte4FrkPJ51
aFvlgt0CrPNmalAxxxM80XpXGPUPyzbeoXhwd5kITUMcA8aYsHdY36plcm0NxZe+ymKi2hOW6QqS
m+E8jcU4EpRtE39Wxu+Oc1qaYWMs4p1bjROnFIynM6FYZvHVc/vPNrgxF+wY6jKfhAhIZOiet7NK
ohVC6+eRWzaQd25Z/Y4QJtsVo0HoXzHgARy7Qw4+atta5QYKa7Em4+JiNaR2Yei5aAsjTS+35cJM
816GhaDWjuLV49+TwdumuundHjMHPc548Bb+Wm5DYouG6kMHzdYbQMYn45sdIKQpV7GePxMLFW0A
axJAVFsMul+1PoHPm6FqS2w8Hq393czJt5MLGS5dGHE9+ruRN6OCd7ICjdKsqpp5YE0O2QT/aq0a
0BtTnpGyhV4VQ7XG28LISGEkXscRUG29QagHYtYQXRAKTOGogTIdGRukjVW8sO4Yt52bhX6XLRw8
uRDxStB4VJGbamHl5TrUPEbzV3T2XdANW3fh6rVj9wx0fkklhbm38f0kRO4Lug5ge7SyVH6LuiHf
DjMUGQc7x7wQ/BxQfjET3SAB7gcqnU2WGbu2cP/qhQBYLCzAeaECwg9r19CgcXMYWsChr8L6QC2b
o10GQrZy5ocmu2oie4M0+k4wr7e1FgohAus1MpsHDTwh1LFuPSzEQk5qG2pEDz4/NEMPrCFEuR+c
ePfAUrqgXciHQ2shGRc3atHv1uxUrEns3BG0ROpOtbEAKHpaAmpdWluxsBVLIIv5QlsUd+4iAEYq
9NUIkJG4GcihI6ucq+9rkI3Twm6Ezbxj2fyMJQA5M60kWxSUlRFT1Coyn/WY1aIo0DrOLrCdtJDr
QmTPnCqO80KOdBeGJE8UbShUSQe8pL9wJpEdI9Zd2JP5QqEMM6Qf9g8FLXIdY6PeyindTaP7QuzP
FGQNQQZhGgaEw0GbiCIYwqLZig7y5bAwMDnjPxYLvNFTT+QR56wf6E4sAowGjaVyWFiajH0wmI0r
x9O+jYT1iMF+Fgt9UwfDiaPmu1i4nKKncb6QOtuF2Um2wAjCM1xYnvNC9YzQHa9kh7rB6L8KnDB5
PIJHhASauUFEQAK6RPq7NqzQYqGGVtBDF4poV0bwRM3vzKsRt1cD/gCQoy7GOFKP5LnyIpCYxtuA
6mHtgCmNKATXGeBStKM41xaW6bRQTedd18gr7uFhHSpSJ3NLPgJPkIG2EFF5Igd7YaTKhZYK5xs/
59oBopohDrwWYFUTz30sB2D2jsC4poNetZ03u4XECtlyfJgGkixgtIqF1ppChsOtzGvMpUvSDVBX
c6G7tgbHcYtmVWChEfUWBuxgfE3eK3Q3yNfGj5wcj3EhxhYeDmUP0ffKXjOgos63CSrWW9DWHmj0
BPAsqZbtql5YtOFCpUWbeE4XTi1piLsMcK0AYDtiklx4tiZgW4KmP1r7S2523zU/ozzpjssWhoi6
30TSOsmFkMspR+yq2UDb3y+RwxhmNIC6FmBdRECvJaBdI2J5Xsi7qfI5DttLQk5+xRUWEH4UrzPf
uWkLtxdyynpeSL7ARdBN6f4TqiswO9B+aYGq58jHwM/ZYg7MhRMnFj6wvZCC1cIMNoAHo2YBIywA
CoeAhel46sc2hDXMuACvzsIfNhYScbYwifuFTpwvnOKmgVjsKtjFIxBje6EZO2CNh4VvbNxRxz7M
4wH2salDQQYCnl75Pen1/lk+QktGSnUTCz/5X9+XC11ZWzjL1kJhHhb2srFQmO9f3j9wKKkXMgg7
7v9m7zyWI0fWLP0q8wIoczj02FgvgNDBoBbJ3MDIJBPSofXT94foW7duzaKn26yXs6EFI5OZwRCO
X5zzncqA3NxjvvLRM3f74cp6viKeu5X2XIN97tb7mut9M1BosOnxoVw50YgKDpGAHO3U0KSvX6x/
3rJX1vS0UqeRt70YYKjNlUfdX9HU+UqpjsFVs/NhBuWM9U22Qq0t2Oqezp6ACMgtkZzVz3yHxAyl
zBWIvaKx5xRINjh/N+hXcLaEoE1XPG2cFaqN4yLAxC1X2DZ6qC90tPj1VxB3C5HbHQ/eFdC9oror
qJTlCu/OVoz3DM9bX8He/EoDnO9+BX4z2r40EMDjoUs3OctDDk5lbhw44ZbVYObBJZhFzMcsLjOI
s55S2OL9Chk3cebxz94xlAEetdDNeTpKeJ8tbbZLSDRArDY/t5DLZyB0G9qT3/CJ8ESZ4M3NdcYY
G1T/dbxRFlNqeF28plXjNMfWXOJHVx+IKTDi+x6Jjp7EF9Ty+ylhImq09nCznpTjjO0zIQUS0WBq
nLUIpRnJ2+JoZXSD5dIqQMqee54qIpddzME+cY53OCQWor1yApOcZtpjsQBBlSbao9XrB1OOckMT
Lcm3xCGaq+VrNsr4ie3FxZEdQRFurR2aSqMumEPvjizbq/xeZI53aCgt/EXpzpNucTEJI33YaESp
I2dVd/gmuVhH+XhISQQ4ZBncYTF2E3ng5JzMFR9RIvdOIkEDOZVpoGmI1smEjEmGjMHOy6G8R/CZ
+JMDgUd5yM7SBSHY+KZi0lVYb1g3bVE82XV9ZyUptrwG9Fft2MjDk3jnSh5yEUl3z3Vz3Nv1fQEW
exuHrv5gxY9oQGo0mEn0NrTq1iUD+LOssH9ODN0gdW2q2jI2muwGrIvjO7zR/KBy/CXXoB5nzjFY
OC9Xz8c8TsuF/yvP9HLXTFwHIvgAT3l6zEkng9pS/roi9M28TA7L4CL2IuvTIWTwpzc4r4sEt1I3
ujrzq8d7eG/DdpoiyNzGiUI12zeuadOhELk9FcXOWXnfphddxvleLgY+8miMtqwkPR/tUR8krR4G
RPcAIkMg+VhR3ncR2OcyKt9kiVcSV4QFijfTbuDYPXlztvO0st65Ntf/rsvVTamYn0QDjc/kRW9N
herdJWrCxkQ8oyPGb26/6LmlgzIn1cdmRneqFrwgBNM+6gbg1sF18VTqJJiuzSfS2+iIVvDCpCiC
NxbFvipCDmoD//E1pq4Sg7jkZqpfWpHjvgANC51AgLu73nn9O8RuDxcXewzVm2m3D7Ep4qdxzNpd
wg6YgRUlAD4mKpNCdQ8Dnu8jl0IY9lNe1pu+NK2bMpyMrbKNGaagWaDlm9gEGP3IdKQgB8J91isy
qLCu3xoLaWdlUULgpv05jKP97IWGd6gb6FRO2YDpj5Z9NaJnJpWHYUqKd7qTozgC0d4AGgELZGXO
+j5+JCnrh5h+pGMIZCvHyWAaYNmEGHgNYkw71aQFWhTGgLApPTmwBH3oFh+ZkfBp5NFyyEm1QclF
ZecmhzFFv61KYouNkovqvJFmcWGdb/p1YhU7ZXoIqu88GjJ/nGbyAuss/mXYsb5dNNBlaUKyOdkC
B7fV5MmUvX0kDagaQHdcv/A5elzM9BfObk5Sd0JWDY0KuTUz+n5kRn+9VU7rDL9KYVQXzA38tANP
JGj6N54RQsBFr0xdbvGs5FhltvFS4onHKEA1dlr0NjkPAzvEcaVUd0DcSm0zYOy0xgFbRER2LTI3
HMwV8xMEvHbBZ0NwNIsI/amHkVwZMQExXp4fYZWR/znbwKHtX6S+rIGK1/NVfx7X3NFBrx7GZh5I
2Xbq7WRNdyRFMJOCiQ86dttAUvDLHtVTZHJ+tQY5JloPIcZoqfGMDkp9/61qczo6ZnvWlpFdFaU6
e00L+wzT6Doqf1sNcFZOf9S/PBgD8yI0VzJKaPlm28At2TdITCvvpVqc5CFxQrTs0Xdv1vapnHnE
k6Wl26HjdKQlAz3RRBfdJnGRAHmSUzSy5qoiLX1VhsaBLjbKHRDbnJxERYXzKa4nQGVNfmHQlG1X
zBTLk2WAK++9GoMmz0Q2PWHGXycgpJNHRIg4DPfdiMCnafTuRMaAysubnwO95BHPw37Uc46o1RGV
zuHgkyPbT1btL63Idn2ueL4x8M1jViNqYQw2y/lE2+mbc7qAsz1q49TumfLvI9t8rFhpBdbS11vy
WVLgi77VJbie8KAyBgEjrTT2GFZl4vTAsTqDddYd7KyhZrwnuhTY15oLCQDqmE/6huVtuEfJvmel
4AaxqojinH4xmtPo1hjp2ZShzBfxxZoMKusvwZBI5Q4j3Hod+Uyq28bVh5PJ+DaeCMudzcOSiXs9
ImcV5Uzrj4V7myiTpC8Zh5teIy69HPugLLFcCT3dVrKJtgxDBqJNFeJT7C2D3fO7uTHZb+iGi8r+
rk3V7xwvewDRScwldTNkijebCwNWDLoeOCihFb4rT4zbWvdGfCdD5KuMEIOScylYqinZgpGZ5lWK
uTr7jEzWG6sqHwbIrzu9+mwZhh9sDzB97MG8tB8jc8g3nQy/Glv7tiKDnOUQwAeF388EPY+vYQQN
zJxVWo0NBnidcxJ1Ze44IF5iXT0J6UbbyA7fR2UvpGy4BQAHpgRji64h49jfNwV7mk45h1wYW68w
XsMoevcaYwwqY64CTJoRINQEfyfsmm1BtxpD7sizkGUqYYoIPAmCKqB2LPTtbWvIW2dOX7vYYOOR
NY9p0/9aJmTh3m+4kepQs3aSyVidw6JyOCnIs2Iogt9tET+WJmGEn2D1hgvAMeQizfeGZKuVa7yR
Ao6qbfHr/fIw8wYNG2l8h+SrNLXagwihTMcbmIo9G2GuePmEOEvHL8OIYoeM7MWaCjJx2/zVssGD
JlRWvrIomskITvxE2fUGTO7Dopk/ZzHYnAeuPKHi2862WeLiwpvK3HnczCHR3jaRvOyFf1sp/sim
qfOtPZvWnuE0Iw/9TACCgX515oyf6y8kYnw83PZLhK3cTB0Izy6Nq43sdfwWDIFG+nHPoQBfBgYZ
wt3V4/JCQOCDt7h7D8Tcoe1Gcaqrod4SVTzdD+KcroUkwy/iCvF+7kKm2izipgYJmJ4+TbTw57EE
SkATRppAdjK8lJrU9shb0fN0w7FqBZpdmycrgb5m1su7E3XdC/EW1p0dD3eYsaMH2YYHjyT25zxw
Waw2JOPdjDlnQqhV6V5q7JNHQRGvTMJXR2o76QAg6tURoWV109b7wrNeCtf9sPOyOrizc6izzrmr
SmwVzOmBvDfpTuQ0FrhINp7e5nfJMpxVv5qFWRn6edE9L5EWnmOzcG/MPqa+Mjej4YX7pTe9feVQ
KFWAvhg5GfTBku5IVZL3Irii1madP8MWZW/A+6/XX0jInIjhyDZFVp20wYyerCX57jWDUU65FBdV
TrdW74KqkaCtRaV+FctAi5G27cHQ3A8kW2Q2V4Z4ldFCClpC/G+RtYcKTmefuTUL9+m+oOA6xQWT
F9N7K9dlRyijn8ZUvikc1z7LtehAVfpLlvw25dAPgQt/CrETVIQudYpt2XUGq1n9XkSV2BeOmjZU
gN0hqbSdPmzzOEt2hQfFy43MQBUVJBVGTWtSpmAVzJaIsLvmmczHr9Lpf4HtzvZdSNJlCUnOSIZD
hprk2LhVFZQGNse4JB5Az8etYXGFZofkbtq4cqgmqgjfLr1Gkbl5UPSREYzCbZlZ9foeXcwn+2jC
SNL6weUs3hvumphp11Ug2gb9YdER+mjPtyrXIGChVd82TC8Tq2LDNZkPka72tkEnquoM8UJDKCqn
W29S/BBhS7Vl1nJL9k1H0avv+8R77BugbmFEHmM0ufYWYWrQ1upSWGO0B9V8QqsTbQfNIRgLcCtx
8Zqvx0r6XsRFN4xnZ2ck8h13FpgbxBG5nPBFTdlRcHIGbsJSlIFuRiTNccEi64d+bOKlaHVqaCaC
mzZtD2GtxSdjS7yZyNlnppiMX6ueZDdBKULORhgIdKnbYcmYFzjDzKUGVypmK30nRdMHmGhhUy52
dfbi9Jw53RHL/Y/GUcV+WHeDphjdwArT33My1341Gp+TBUKodwkUzWc69DoiNaWd93VEcHWTwYwi
8wI7XhJHkNcy7SnEpZZBC0kcNobwtu5sLIFB8e1oRI1OlXlTdpO9QaJCEoSG/hM26KHCec2rdKcV
lKqwnvYK9Uxg4pPWeidhe4bvJMYiP7NZ61jHAV+ueIfGHWVhm6xksw59BSBRpDnFlnxDQHhuj88O
nMdKQYgkK3ENnVLAbJwGwYkxhxLg3USOuZVN5p1cBsb3iKieBao0v0zkbT6a2s6Fh7hJCRzEAqxv
7R9yUjoJYPQyJvt1bUrf6bJhp5meIJXI+l27hU6uCpJBPTmoREVsQJL1stGipPZGaKcEGufd3qQt
vbPagf2o3t7IpmmC3I6Q0PbVzWA3l6EG0mGU8xn0F+7hhYCxdtEdJge4nTq05H4zwy6yhwnzTAST
bBEzLsehfnFmPipEtb9gHYMqG47MywXGyDaWmxJdxsYarOW255lDT9Od8Iw2QdUOjb+Q9bcJ54il
WtLjpq0OkQQo6NWSDlfTAwYSgCorete0yTrfMRMM0CC2iL3sOz9O2aDMTRSkuirJSnUwBlk4bLni
uFu3JxQwa7ptYS73ml2Q70cXFkhZIWxwiKD1WlPdNpU+7wdgYX4jnWnTpR0tqOGGp2x4JS2sFfLO
KbV0M4Wi3TkTCpJ4IO60r42dhEZIFg+bnGpgZ+IqoFZIBZ+UJ88ZvASqoTQ8kXEfED2/bbXhLeHp
C0QEfLsi0iGNvPM4eaCf00+dNFvqQsz8SfqvX673DX//g+t9cBBqrgjG5LvkjW/x/bxNLV6QJJLl
KXUAOSO24eb1zuuX2iFXtG3tMVhzWvclEs2/vEDaonc5Vwy8QX/defUL4aDkT643r66hNuR9Fncs
2ZXj0H+PnBZ+mDXk2K4/rYrlHJIGs89EyWO4/s/x9eFcbwpVKAhJMReQAv/LP78QDpHn/3KnM1OH
Jnb6S0vhTVxtTYslHgE+1zsyhq29Jtv99c/++guixhXdyQqX+OqAuj5aPVraFQyH++n6JV5vOT0J
aXWSUtbb3UnJiS/r0z7y8c9VNh+cJSxPrFWf6sxQO2v9zsvQ7tk2o9D1u+tdhCKCHYzMJ7CSihM0
yvwoywCpMGHtGMIvwHKNOTkQpLiO8qMPe7G+rj+era9MZbqkHRTPrWkwPZkojjUPycNV7Pv/LTzP
/7mFR+rIy69P1a/pf0ff5eaj+/hf3wWQqPn2Q2H+uSRF8d2W3ce/Wnj+8VN/Wni8P0zXWAWKGG90
IMxoPP+08Dh/QEBgEe3awrDWJJe/LDzeHyiODMsxLblGLDjoz/+08BhYeDxy23VDuCB4HOu/ZeER
V6X2XyYIUklWWax0XGeNdBDYCf4uoDTizGNvXYhzIbQyrvtAN21SZPh843wXS7vNTKNjKGMMAL8n
jfwd4B2d8T1NiNp8tYDdhXvRXpiEmmx3kBEubxPyPfOVcxec19jqnwQ1Ry/EmjsBC30L2YfZXWoR
dfcLSx5YCmVq4cKMNeeCMd80g8GevGr9aGaHpsPJ6KTTckDQ8pA3nfHpjCZCKbNlX+qbNtAjlVb5
s+ayEeIqltRgo8PeuWmXehFBnyNTUD4U+P4LCHSD8ASMW2iXAppRtUNqAjova4mIYx4AosHo38fU
GlmE9YMi5omRE3SYRjnVLuNVforCXK0RRkXJuhTTw4uOWMcP8xDQZx86XEbaKu4PHU81OnDVfOha
DljD6eL9zKTOolarxhc7pXA6QDQ3wOM4Ubbr2Ps0VB2Wse10jLpANZ7HwaYMH1NnvIxdmKLpIgSs
3y+m1j6yi7EuA2CjLapgRz/2hKCCcCqw8vsQTRAmDfZzg3TVPTYh8k5WlJWVnxOZjfuqEWYUsLbQ
tmXJGLTu6/E3K4ZXFjCEG9YMzx9Je6qfs3kez12/DhbE0I6vdWj1ZG5EJo7taaix8k/pQ+yMj2PX
/m5yF73bSjIBpQZKzmCvvcMwGwFsU/JHtRgzLupWW54hZlSfyZxah6Ga4mE3rIChcWbN/ZI0bl+s
qRno2AlkDafk7NGPWWT8MtQhlFv2tI3k0kUW6zOV5laif0Tt0kS72J7VZnZsFZSSNl9h0K/KRdwh
g31lc3+Lb/23tEIGXPmEbgxzKhaLh8JOaCSquzIVIwrGLN6HpfUas86cCVP1MyMl3BZ0LY1ov3ft
gSRMtnSAPRgnLQPar5Yvc5SeDYR1day9DlqIhmHJDkVYUJ8kRG1KpiiI2SCwZoTiMcE6QCn+Jt/Q
ZcuMD9UtxL3MJ7nTCusB8d7W0cN8o7XLL0o+lqeQ25aO2gIxmRNiuClqUz/z4VupHSmGgklLfTJc
keYxYGNboJYNevHbJMqewxYLMzMEdg4O+MiBbmb4dkU9MAPQHxITfCLqpqBP5X6R7luiOVTFRPgE
dRPHSGRSXNMD0Qeo48IsuzgY3aEWNe6ustgsdWEtT55WdIj29JbqBByZIsD3ZPZ5uUOKmZy1fF6O
ouakkHYuX7xZ/iw61wxqPSIvMe60wCQ/Gtmt03UnSCZgYZLxE/NAfmoSE+CpjWJ5WdjRN9W8L2mH
oFf1O3NBQJFp9YZamOK81jwNk2EKkCOOIR3UP5xJT32PIoJhPPkengnvPhCmO3KyzdFNwUTDb5MZ
VWu6PHUJLB+95KPDyjrED5vq9zz69Jxas0ZhMnXVkSl+/13lFc712Fh2Dgb8A1MFNuXU83pRMJAZ
ITUUo/WUA1XqFvXAB/vYD1BBUrk8JzYwK9F6JyZxj62XHEGJS6iaKORM555DuAZUab60NU3IPF1S
qU04Jfpp11Q5wYkheSp4r15tqPx+vEDcpWeIqGJ9XeXfBI4yjeAJeLVZUm9gmVIsdBZncuJezEo1
ZMyzxMERqvvS5W0v+piASvhjQAMHcsIK0ldrH6ERaQ+DLe9KQ+/v2Fg6p74xcNuHBhtYr0NM4yJF
i0y3exCRfU93v2URAg6oLG4n10w/8BjT0AOV1M5VhYUtketIt+rigEfX7Kqp8t7Zn/4QWsuIQk6/
407poI+BdbdJzV5QJ+jT0kKP+WlibCkUvYeOEbQPO9iDvOg8hnbzAK1TEJ7tuOcy1UYHrY7dvXHW
EZI5OMxnK6NLYW4wH6i7rEN+Nlo7VP39LTGW8aMxTd6FTKDHpdHQuaXqvY0Aq6ZefzdPalfUdexP
KSM2cu0fW5vkVy2O/bDHe5camcHDK80PfsXbDIick5LpPmUALJO0e85hku2kWsKnMRsvqE7Y9+td
+oLo9cWKPDKatOGjXbwfdiThN1s271qaHbBgkx/LcdeOzbG0070nU0biaW3eSp2V0Og2v5B9Wlur
WdqD6ORzFToZb9cMKJCK8wGPEbOMQtdcmDzDU+9VN4ybgZOyjepSwOcNEtleV8Fs9SBo+3Y/qOEk
oJmh8aiCXnfG92KYta9qFZHWkLlfJY082DKX3GnD4YOlmaEvneHizMN2YO4AWr7bWUMtz42dugA/
qwT2mFfGgTUP7rehq59DEjI/ycWa96JBeB60HZdNMn+L4U54w707mqCGS7M32a3wSqEr1dzbeRHm
Q6xANoGDrGH9k9YyE/VBGqsVf8LzNW+KMX/RTfQkYXkhvY6Ld8pYOQzb76xANAs3qTeayxyV+Qax
+HAcpuLgufOP1Mny7TQ0tHnE1Ae9Ec87jBnv3cQIuVEICViFEhpm0WhOlpkj+Q1rpo2JJc9WupCa
qrEqAxtlvIdlX+FW00EtKUdU9dYQiu2WQkYD3oPfnUy4TZWMKPqrId1YoF1RsVX9jYyKMEjoIA+p
O8A+TbKnzDRPeZiTiWt7vuZatyPn9yuYiOKOOdYKh0KYGCX+vKT9I/Iy9wjBDMT+YLyYJLB8as2g
QZpURZ/tLGc0iF7K9RH4mFmigSmRg26snqeXLSfERAblOymN5FbI6LKkNOglU4iXbEreWiSFu35a
cQ2L/ea2Zv48JRlSAb3b6pE2bCSitJ8coyaMdJDshbQMmCB6g7sgbI7GpMntpOfd2WrK7Lyw5kNw
Lnap7oIHYeermw7jSzym2w4cEuch7EHRSgCAghxFZNo5wtFCg2xl1Y8LT/sl7vSPWdbULFEM24Mg
bvYJufpBWEQYFFEh/GkUZIQoQ2wIolzpfJGj0DNHSM8WrkcGSNld7SaCzzePM2patVXpV9Vkn3iS
nUeP98cbpsKt8Pr4NhcMgOYh14GPVHxcMNSYENGqBu6LaEBSLUt5SPueDX9bsJOS+aHLELholkPq
YO+VGCAkayjpxv0D0Hr3sDh2/aYt3qHs5ul5oNXb6V7iQbBdsuSm6LqvOnN/cSbnuxpeF4vKsH9J
Uh1crsGQ1qMntkg+2oaVzVUh8eDrSoNsaEuumbVlKm8LwyCTWFr1Taq3LOOZcSEiHb3DWOoTVpP6
F6lfXOiJPdLvq2rQnzgo22lr9Ebu+jYo2hxObdTuEEBl4d5rteK9xnR1juwZHfFkJK8CRRnbX2BO
E6vm2XhCuaZ/Frllf5pJEfv10vHy4fdFq50z0ul5zqXHoblYLjU6R43TL5qfoIApDHkX0i0ZIDaL
BtwtGUcbJUaUTaAKwc8pNNJjfG76EaQSW6AnT6M01i8dYQDEuzClBtjst0ppgKjqT2yPta8QQm/7
MLKPYVEic5xQ2JAoy7uGyyKCSd9LBnROJaCXyex/Dp3ZBXKpkG1UobGx8hIJOJOHQMvKA+NywrfC
qmOJoiN46hhZxU06nAp2U3g8uD+MQ2onu9kDznPPSYxGLe2Io0P+gfs43uVQRB+beDD3Qv9EJkOl
lIblNlXhix41JGXUbOdXaZ2uI48gL7m8SZzBoFKMUcWyL4oJr2CRgyiKdNrbuqkfnRBgC1bkgkwL
lsn8Mzu9WLT96HU3XqcxSFL1q9no9SWJaji4q98kassf3UQ0WBT/qCfErf6I+8BXycBwP0NTbA62
98AgdJeXLXAunSm9rq/LtDXnPLPuc6TsDMh5F6mcRlBrJvhniyZfSeGDx5Yr9TJ16GskA5FgmjX2
l3qj4XMikya2kH/ItCxvMrW8qBqlOkgkNLZlmHwx2cIe5ywPS8JbewLjNwuToMjJDV8cPUfm3pu3
EF66oK+L39jCkB/F7VZPlxJ4CQyUyRzuprhlDYLBbfVkJCQI99EOtTw4UpO6RgILA76W5pcsqjDf
j9B/PGHVt7YbfjJlJ805m+x9PGbTA/4RbUehhriCE2bjFJO8FVV6W6DD4wbvqNjWWUK2iGkmA4wg
l/t6r1XlvTMRd+RN0AzTMqyenBD9jMiJKufzcTSt8CRSGwAoIqkpYtG7GOK91oYRVn9aHeqyOXmp
2rij85NU7HsSRD4kUyF/GSVpuV79ZcGZ2IRivK/cuvOhutgbLZKvtgm5kaMKN1lEqwMl7CvCwoAw
lQsKrxLZz+hMIwvpmQvT3x9V/SOsvB8WNE9fCKfz2TL4A8fYLpsy1CVR0p+HWT4SpflYEhFyY5rV
Q4opO9AIgkHPy+wdeB9GkywsaTsW7b4XyfxT2DO203SB+OVLYB818+wq3s2u2x6N0NPee9v5GrXi
zsEjQyabVraBRJj7HVvqPYc+UW47QjrnIXxyDV3uOydzT8OERCXuwmQX6ZK35DJdOlWJO6qQfIdE
K6KtkqsGtoxjLmp9Px6iuMieEt3WDiHpP6eE5O9jGKsW4PqY7i1VPBWFZJ/coZooEk3/bSVtz63K
PZHFVR9kzg6kh5qxQ/UqKXYS4z6ucHkORKncAESPXjunutETsuNdlOhqFRSV3brUybQj9EMW8sDk
QkTI+6EwIPrHrLUd0VnrbITWRHrfBqlYr6NtFJdCZP0eb4hz70S5urUoRS9FnxeHJp2PVjNASB6H
W6bREdrv2Fm16T89AbC9dh1jMwDjvBnZ2W1b9uSMaZDddQ5E0LTYdJMMCApKd3Ep8uNUi/aD4xUI
lpfc6ewCOFMSkLown/pUM/cZUMILoVrp+8BanhLXhDUxmTGXhTF0qltMWWfOMlIe2U8mJc3GTGPR
LrbxtTiDuIuBTPtZB1E8t8z2JFT7o9LyjTV3h5mZu78W+mUCj3wsoDktkbpnpX1eysz2cUmsayjo
fSOkB9I8pgylU4bqRisPGd5/umtjN4c664vka56yX73LGeUuagk8rrqZar+LOjsIBSu50ZwT6Tjy
pCxglZ7YzDiAGkEjoo/5cjcs5VkuvXPULR0mWCV+18ZM3tjSHpM2vVSueq+JBSZwwzs2ZfdiefWq
48B6wowifentmmWnSrptroeojzH4bx1NaSOv8lK8QdVk+4TSBBdVTtRhJR/lDOd9iYZum9kjfYqL
9ayhb+o04aMP7VmH446sydkgsbauXhZCTX0CeDaNIiDdyJt4A3be4y2cmVgdalKl2Qa49gefERJ5
Pngb75um/z1nFWh3pSRv22yfO+5BQqbNtexnzLKNxlLStmur2HU0f7jWvJDMnoY/0zK9b2I3G4K2
b2z8u8J07lQ/YHPO0AT7ods2b8Ss7nLNmo+GwywwiDtAWK1HqTOF1pwESWIMlH466WU3Wrk0+w5J
0tlBKnHJRDv9tKN5eOOJIc8SbHCNN4vhtN09I1RT6KFRWs07C3v1gUtWsu3d6hW7vCDaJGNjTlrW
xG5T9skuxc1QS5/ItNkKmYFEvTaLm95xzU+91SbgEykhSmHzDybE//TMe/9drqPg9v+s/zCOmbkh
waD7t79/2/7H9/+YIP/tG6RgTJMf+m9kh99gvPjRv2bN/9U//MdM+v85zSa27T+fZhNN0TfJ34fZ
1x/6a5gNOsozHaxCtoS08Ock2/rDcYgExtTHnX9iqMQfNvWLvc6WDSl4a/5zhm3YfxAUL4XDXxDu
Gu3435lhS3lFK/1thk2szZrBSzVpOIRo/l9omka3U4aYUXwCyx24ZvRQ6UW3v25IkB10pznLyVql
uL1+d/2yqv8aIdKD4FN0HPQv5rLsZNYvbjm3YEjXm4JdfyC65TZD20TMFyz1Lrfp3MqfnUCwyX68
udEhhcaG+rbbkisHQQuCdKVk8MbdrLwpaASk20SlN+GERWuSG+RR+h2xDEkw2VF9Q4Qv729UdoXX
p9tZB3/n9gs+JT3bV8ty5gLHXCRj/BFqGEhrV40bAqlqTLd+S+j3pvGQNDYkLdxlGaY851Q33vIm
plMBpD/ovRxACz9chJ8tVn0yQcIblER4C/qd3WYeNp5abcqEyYZ052LjAn1BsjeNJ4ZhE+jOCvGt
ZqS4IT3jEB+HRg/9sWbP5dbjTmqJ5xsiQ2R7TWfIIANA9MVOcDdF8YeeUF/0TVoEUyW+Dfnstfq8
S+cCWZo2Z2y8keHQRdLsuz2dqIkOIU/VYakG9sBsvLvQaraunHeEX1cG3jFijH8zPn/MaimPXRZt
Esj/285w7nO0tG41Hzs9nTbCJqAH9CL6HMgZjIL27rJtXYCqUZ5sk61wyHlQcFeZmeNPn8fwMobE
PcYyCnEUc23WHN2nP2NXnLV34H6yTUJMBjMXHrGz8HzQ+EHvB1WT6OPA0jQ9qZKktX75aHHa1OP3
hB/rqEJR+joGckIG8k2bC2ubl/kTxRkuNEp1GHEEgXZ9zE46FoS6lhOrZQDNbpNiS+waYnLQDx6x
ap6W6YEQyviQMxPEcGo+e1jQT2FHKMrgXhSK9CNPzdkhh/EcWcb3sKjR70MyOkadl1eztPtk4GGC
aMM+t58Ev12TY8xxmpZ4oR4/eJQN6SGEZwTzEUo+yMn5OJZzsqVmf6CjdwJ6zvjZ1ZwtzFbKuTWU
s84F5WnXaXdC8mTiFjxaYnifeovRDAuwYG0cCxScW9IhMfgM2L9wTEUa+vuBmLxT0RZfSf4wo9Tn
EYj5bhnNnlLfehmwLmxGaVFJM6cswV5vBjyDmtSDzjCaRxscFC8awoqOz5nbjDzjFvBgVD9B75pf
Oe3kz7g9trVF7ok6mTOMax2igqkv0kfhHC3Fu46/cBMmCezOJFx2bfkYVUjfWBscPIMZQ62BdpI2
tBRj3qcxrHMrzpCpORuPGdaGuT9eYTEgeIxpJbVZ7vSYihotqo+147YkMrBjou53MAT2YCmGdTgR
3RsTw0IL36SJsUcNpAh2BQo5kOuEaqv0ULHSDeoSom8lCB2DTR6MbDqYfwRDj5uY3eHRor28SD25
Q5JTbs31wjzeqvmlY9Oyt6pGBRplgdKiJ4O/fkkx1QjhvmMrObYj2Tn45lG3m/eT4o2slDecK2l9
CuJEkqWs9nbLa3yTMMIKEm4j0wUHGyUvyUiH2mcI0SKSiUK933RE30ZMxXENlV0gCojoea/l+1Ch
uVDW/TwslGJt+0Mb4reUSQOuYdTkS1uXrKjcXcm/UVnlZ5PaPgaVnNbO3aIVo5HB3IpaU3xEOn4f
howqEb4ZrhL/Tv1m+gkNrfoKszm8lS7t0zggNbMySC4Nqms0UEu8kUJzMWWZlF0EzfjQOAiDZaNm
IsvoKoKa0JZdun9n7zyWXEe2K/pFUMAmgCk9QbJY3k0QVdckvEfCfL0WeFvd0gspFJprgiDrdrNY
JIA8ec7ea2vxASGFu7Mzg+6VuFpxWO1LUVXbtG+/7ZwM99L3f8W1/d4TPXg0ixiEv1ldjYkeDAno
ENxMvSI4p8HnZiebpUG2mWIBmI3Mt2mavibaJ2Qnz+xUXFq5eUnnCTmiJa3TALqHlWg8lzGboroY
UHemeWA2IIyz2LxvTMTZ4SEhuGJfdRKvECFzJn6Cuxq1+fzqjrQ1wpbQKm/2fg6LrAqvKluV/hwN
9X3tyvqQlOQuqfhHUnjJKVQRiiG6sczp3twu9bbN5NGr9EYekMpiO/NXg+tsZTRohjAG05DSdNrr
ZuqsmhgXS6oPv6exBPST2peh9add3FGBIu5aK9oT22Js6iNLy4NuP9VliXRheBVx9s5GL30aYt9h
xsGqSWYe7j99+NX5uXooEvVIgextPH+csKf7tN0ISbUN/TNeAMHpJSnYWZcjglCUWiPzrj40AkNg
nmdCA75V+rikLCa8FZ9Sp9SP3HmTUKgWfyepHS13lfxuQpi6x1FBmravv1rtAz1jxKio7WClotDH
0sXg6Nsgp8bwJ3ctvUHtGUo86WWOeTCKuDGzA6H15O5oWmAWJBUpjlFbybL+1Ags2VqZKdakYIWY
26p0DVfW2kZifBHR/B7bqAixlm+MwSEIIOk/S4Jnt6XefRBF561nwQakozGPHjfZtTSK4NAXXPxs
wRwD+54REeQwgSbFchW/EzufnJzFsOV1NCgcHSRDYs0b23PVetnR3BE9n6wIJ4wvg59tMRYcgWFa
96Ux5EcaqYrtGuThQiD4ok++EWhBRdqqwLHnZOuqpACW7gjE40sDC4EpY+Jwz1p7xQqHlr9hyIhc
J9DN7Kj11rAZJVOIihY+wsUWnwgQIqAgYueW+muvq3cLw3kxtVBgLIDaYxoJkjytH9GEOqxx7rS2
QrFupvuiAuxkCu7n0HyPbq89Ck/dD5xGoF1OeoOozo5b7YePPcIetGdfT67SItpnbrs7HdJAN3eB
H8fTNophPbTT/J5WXLy2CZtKyoS2ctG+s+o4u2Jqws3osZi5DmYM9kBwgbBX95bR0Djx5LWkDd/S
OAxJjgtotTjQooyg6LJhB+ik3SlRHZux/SRGKl4zdImDxjF+xR11BgkL5M7W9CNcGlVWaQA98bCp
yXzeOjl2XMQLmLpsw7gnDikjUzh7GUlO282MetauqYd3bKTnbed7Ev8vsHLo0SkKqhCi77tmWO+8
S2TT/sy92tDk62J22rr+3paute+JQhVNWQCQ0qNtCigw4PJC4KUT3euA5dMz5hIOq/WG3ip3MFwm
NrgPTIUxq2AlNdjIKRXpYKYP+N8Dh8kH4hafJi0Uz5lkhQZt076Att0SUdcqyziw4SZdLTZPOiiL
zeDYPxvPLw+i7TZgn71L7zxzfprbctDB4gg93aAVQF2ce3BIe+PI4s2ZAYyC+L5uC1+0oDQj11OP
Tr4FzTTvawoYzfwFmL7d5ob4tDuIF2PTbsYiHY61HDeywJ+cQPbbVSlSKwyLBLthgbcwd29jPk9Q
8iuA7Nw6M5fxi95ercr+HDG0rmLScWc/J0U1dT4Lj0Hs5LbquQNkgxKB5fH2tFYFo7iEq3HB3xwc
EJBJT3EK2PDYcXGQPg75PMnKJ8zC2JHceD4PDHaAZvpkRdqVAkeHABFg1WNtOcjP0myXKlW/5rIN
RoHW0KmBGlCOkO2gF5eko2B3nAhsTr2p6wdNH+huF25EUvRMuATblBYPGiME995gj0EToInRKFP5
Jdy5c0wynITlq6rZrs9hfLXy+a3S7JZFWLNPxrCRJs2mtjx4A1n2rnBQoybpvg1R0viYxs+zmX6P
CWrgLEpS+rZDvslQLNpGJ0h3qq5+pGjX+tALhD+tLYBK+BTqi4jN+drWZzmKepu21h4LH/sPV+3Y
c7RvM9lWK3jYp8mPKQr08qkcrXBrRHiiu6E4dUaJiD6dEaKnDaEhvDitIwbaj6PZf7SxfzQj92Mq
mUHqaWSRPOygtYWpkgzcRkfDZw6ZWDtFfN9sxRHv9EJSVEoWJX8IraW1Q3sf1UO7neVnRApM0HTr
JGQHw8bhHc9hsmdYpdY4IPfcGn+QBWc/ZPQUmxyMP/XS0erGnEiIQgS43A8yiFoXd45UwDDxrCIx
oCHDUCqZgDdpifqZ+W29Gx2Q31hPsYV3r5Ej8n0c/aS5gYO6bsbzTJ5ZhmkJT9Fso5pN+w/fydWV
rQxJm/HFrYd1qci7oXYtVk2DYbie3xXf2teUWKt6TIvfEiqPuvCdA8rRDbCG9XwlCY5rOvKY+yvT
ZNAzk6Tu73oID1DTAXrApsoaUx4bEWOz6+WWLxzGm/R+mAIx76AxGQkFd8ZatS8SsNrBqaDNcJFC
UfA35sR5NPuPbtSfC0kaAbl0rAOudyxt9LLElD5qelLSPvftrxylSQkwMCbV/aeZ4EZRBpd2VddU
uMWaL4crmT3wVg7p3TiNZynjawMO9bkTBHn2Dn9/ZeBVtEbCMTQzPGaaRROw0KmV+VzWJlf3ZtYr
KLWkE9H6XDv61F4rMTz1ccQSGRPVjAXxHKajdWCQiDy/7K7jMH+AUrgfdbM/K1uZuxhW0k1dlCGV
p7BqSf6BXeKwJm+lHjPHb6cHU2ECKvTsNXcbeyfY3I+2KXYNrdEtlu7jqCqQJbYz7sn2hogkzLeO
STBO3GEA6mfSjDR+tB4BTo6b/07wlTGCii+GIueIzTZVZgo1Ga8h7A717KeGODU2yugoZY0fLXcj
qQvOBfbLTZbX4PIsQqMIDrhUVfurEprY0mHfOpn7FBNqR1iBlm1TD+DYVNEB8IuqBvwG92BoXhtX
xluf+8ButAVoSV0ZFw+pWkdABYa4EuKNtkYLSNwnfOO4jd8aQRL4rAEMIunuKQJuumqVG0yai9TO
dal1CHOPXTQ3kvfG16Z+tbHx0o54uNEfWY086SGxpF3FFkbfgqTRok2muJlUfu/sezN9tKH/mjY6
3iFmnksPolsLkAsgFDGP6GkbQFshsjolhCQujZrB3sTK15kr4RQvZhn/mk1eDpsR22Oi5LIx+6by
/SKYO6Hj0J0lExgyX7ja9BzNjN1U9p0P4ojb0UEgMmNwWOFSwFCqu/wJhcSmVNX6G+wWtXg/CJuH
V1s3V817jge60Uno9evJ6LG4mGZQ6xhNuU/ht7g9xwRoBbdHtwMqrrAnD8UTjLsn7QGwZrLxAc0h
tuJQO7URlMvh9pSbN+Ee5oDPJM/MoFoOER4AlqMmuhMCOYlpM3BZZf69oPd/vP22dnkLt0Nl1W2g
yDX/+03onU7uMeE+WO7CmX/jcHv03z1FsoJpRGuP7vLe9ByjSet+Mdo3YCDy5Pbj0STzLlXNL70B
ZU0JwtZ7mimcljd7e2Sp+Eq8lYb8IATccvuZRjgBp708ZsuHlsve/PMhWUlhrw3TSNd2n3iB6HpF
LUKeS9BH9x3S9pXL1HZDfnl3YECyrbnxBOVyuD3y6c/9eURXubr9Fx0FADjVJow3YgAJRTXbBfRM
OtCTsl8pnYBlrVcScEoy9IG1/H/j2LIB5WuyYUIdGsW0pqgVnJjor8NIQB+jrL9/qFhROEuMBT3Z
32sN5NFQdxVlJI/85fDPzwqqdRxEuAcWfmlHaOifA/qhZpd68fMolnabazzKGrkG3b8yUNFgMG+C
C2eODcL4vw/GkhNBkV0BmgX96OmSUXAp4iNjTCBiYMYPE8tzkPVZzaSecSysfpLMG63mGyIyksIL
R/fyVEt1AIg9PkN76RAmcO6ClCvxaIgPgl+HQDckQWJRfB6txeC8HG4/98qUMKQUDRAW6tlhekZS
2XqaegU7lS18nfk953PKzGTOP4wE0gNOhnR0ssUjhrBeW6wHjFmIyJBVF/xzQEXWBamYGDCPxcPt
5/z+BPr6OtEBgJLVYbWk+PRtUBV6RBdvsFbTZFR7WbqB5aQ4ipHsMjNfhPx/H0CW9QFsfGvRkvIv
99byCkYtO3KJecF6eRf9lOnU0MvzRpt6gnNwDIVN+Vw6nHcML8h/GolPgdbQuWAbLJ1tUlHo5C1h
3N1F3as/VJTrfso93YACNjLnBS9LX2QmKBJ4HkIU6zik2iVU7dFrXHB44UTcVdoVK0bsUKZKhAsK
86znlg8yavZKV86uT4yn2vLfprwAApPviAWL9mWd3McTAZ+2UXdIa2yEAkL8TLQnG6rVlvhVfw3G
/3Vy5NkiW27XU60Tgjb4WJoJwhizvcd1nCu6dImZ3WWa7ewSudIPYDNxBrJpOCR2aG6EF2hmnmwx
yb1KD6nlIsFIs3zX9X7P/kIqbqnZU1kR4yvz7jclXX/sHapSLX2NU3JIkZT1ax1Ky+RsbIdTUCzt
ciYDq7lkCOeDHbsmJS/raR6YV1leEB/hpqyHdJc0sFKzAb93RzZ6b/1EQIgshjjdDBMn71z7wCxG
53UCg8Lcao0/P9yoobZWgJq/tOy1zd154zQCxF7GhsvEiAXMTduVg3ts/cTBdIUdMc0acXGLBlmi
ekVGdFFNCUgG/NHa5i9bZW3d37c98ZSa9VKTHFSCDlyR4ftWWsWz1pfz3sPd29Ar2xta6BC+yiyf
gMryQ6HJX1kueHDMMM1b7GR9QO+e3oZmHl3D+IBMy9BUmO4WFKN5lMMrDOPmmU7WSpjDPvXnfu1D
F2XbmT2MkjxSCDGIw1jfat8YkRj378rxKPdqGlCd+GJgk30L1X8ULlZGw42+O6z5eIw0H/EEX4Ym
e8Q/Q/HNB/5mZskW5+LOxyqzcmGGSmX+RFL4FA8SlFi5kjK8n0NQDMQf0NmGf9Thn81oS6yIoIFk
guU/zW2PO3jPGpyUPuARgVj7EII7xeoV6nuU8cC6SANcNxJnXTbKXxamO6zf4ChltHTX1MNca/PB
MOEa1T07Ox3ZplES9Gsn9cZq/Rd2CONqGtliEvIt4vaTXsHnMCb2RjojeAw6jIxCWEqwZt9PjOvo
chD6Z3lMQ6boReHxJjqyoVFFf5VAoOiUG/fNI4QSIga94UIJ/jFbXrcTeC3ZkCoaoTWa7HK4ABIi
Ot5EO91cuLQ4uxz7LpnyHpCv82FjsjsU/WOJu5ySbXzVjdzeMTT+DAHQbjRHRxflcpq1SUTnIqHw
KbUdZMEPyRfDPtzZlDKydwmmOhy02a71kmNTYMgGIA0yoF6GUHn4TCwaaBvHK3eGmyQrw4kui15z
GWVkbt9tbdD7a5W7R8vKql0W5xBF8z55tO8rQqY2Fu6EpbUV0YuxMMh7X9Ir9fOSusT23LnC0MSh
nYSIyGn1TUJDs518TjYcyLBywIlODG1BaMVRZjwYof4ukvSTxjapbhK/6lAdkVnJE/dW6J7dniJu
GzUdIVm4N5HdEP8cVXgxWHv3YBLq1WQ2zxGDFbYmPzUs/KjOkGSqUXNWrF6bVrfEzsu0H46dzxAb
9N/NsGhcR+O1jLHMA07EkmLnz0BII6Zqik5BmPZYo32xw28AxQEDO+sixN2OXrJPo3tFzmd1HTUs
1RBBIvEypJ15rx/aetuWnHlhVZNZUCIoTTXxVbTlC55+hOGAutIa75f06kPt2MUaTZXaxBPGmpkb
u5nJZFtIbwv0hR7ZwB28xw3hddPZtJw7bligKWM2N6bV87tpTbK5vIsw4avYgUBav5pM8wMN+lbt
Y11ujXh+HZRXbrrQpLM2O0cykQnDs2jRohsgDuyQGfHZjn2ozzEoZuKD9gaAPfohOTbg+KJSabDp
wi6TVVs3mr4lLoQ9EaqQfPCTUHi+6ZGl0caCWOSz/pdRA6ajQ8qdy0sMjhkZ5VsfTgSTdYgo+U9e
o7Cim+wG+oBEMwN6tYcD+jTYwFcm+FEmKTUJ8xg2fE7FVrn8KjP1VjM5wIGMrsJVX3E5kHnYGI/t
COqmM5Gw1XBG0McMZ6X31xYF/IJyUGIdTTP5oDZ9MeaWeCEQmx2T5We3f7gdUFwUQb6kXSUye6Wv
iVpmpkq5Heqa4rTnpgvHmrbYVMhDLOw7zCkr3W8e83zxUzjrpoYpr5p+DwGwgwLEIcSj/OfRFHbw
CCIjDndtaGxQJnpwQ+LKZLTSa+qET0ruPQYTnjEf+1gH4EVPkjGdHW4Yf2ImYuQn7XIOXLsdD1mY
XvKMhcf3q2s0soz76GmNdTE0Y1BBc011faLCj8dg9Iea22tlInWkfmWRbKlQKGKFiy8yacvj7efA
1c09Pnc29R7aN9If5p7xZJw+DmEndrqV+4ElfAprGDGdEweViXgUq9cikcmTo4t8NBAtMtesc4Zt
oZXFytR1GJh6lp+s2ctOswF33pYDHRG2V3KKUUeBDfIxF5XO2gfWyzLV4o2RlJ1iOdwe3Q4EOrKl
uj3EOF8G5Q7UfIpai8bQmFoG82HjV9XbVTB5XNuZTQE3GWAw6Jb9lDrezA46Q+AgZAtuT9nqYQPB
aN1MpLvevi03jP/6tghnHvZ20kDfdOuNZ/oE3zZJusGChMYujBEus/lbw2LE+TIW9M5lgcAUP6gc
HlAfaXsLSQsxw842nygD/zlYBaVia8a0cm8Pb/+CyX8XQqcF/RXlJ5gtBGAX8V0RVR+3BLZJX0yc
ELgvWrEIYJfz9M/P8HRclDEDkpzY+QkUt7sRLNawnN23lLjbI+bR3bEvXkEiWQF3TjK+leRKwPK9
6BluuQL/hAvM88IsInASRlFOb+a/SetzktHEUVZWm3YAUmQqbZ8U9KnjpLHgMZlzoJGUTgpeEPsN
vTxrdNdmVXt0m5eynuw91NBuwzm2lPq3gxv3/s6ULgxHtnVd7P0qJ7qkLOtHl9E8qnzKcEq4gpzl
9c3LjFHcZdsy0jZYXK8M7OK/bMF95boglCbIgX/7gG+PfA9aoSHZwhbEc6IvHXPQFtpvW3Hi/GP6
9Rdr8O2pVfsAXF3OUQde7W6Me/wdYRf8UYtA6yGKsjpsQBC6CwFYNw+dwKm47BHzZbfoOxb7GUkf
9/ZFSCctg2yGfojY0hUbj/E1nY8OHvJISV6VIytqUzin2jJOHSMgGpT5qO1nh+xAmcz0U5HwRjCC
cQRXpdr3kHn6JU4wr8LHENn67vZ7hjyH9zKgpeIXYZfZhdbw0HnY01y3p1ZHd2w5dsebVTaRJoRT
3TZCmuNucY+8t0twonWTusQOdavvzut/iVW8PQUF1e2J+DmCtmJbR17jJrR0QrFhAxJUu+wF/aiO
WTnwl6h2ZjIUMXjyFE1hq/8W5vSITBRC9rILdR3CC+HUwIK4PR+loufZxHwWquxPblbHx4q2wk2C
MxKHm/15WC7n59+hkbe3HtXvk8gauBjLnSKjOby2zO7itnyF6pZ7eItAJBGB4ay/k/ySUp8IyhKH
26tPBD7+9eq354hq//xuRlV1cDuYLUFhdF3/47lSVruGB/AAhfMzktZeDJG3b/+Yz5ezizPEQM4+
o0Ydl5vL8rPGFvAOmEJsbn8xPogCQ/zyOSRa+z7bBjFtIw6t5eOJzgVinMAlZjWAGbEuh9T6c23e
3qJCc7ci/Jg53bItb3LvO5zKl2xpj7T1JPdiaaUsz8Ip/qnGXG1vhvGQ8SFkirAFJ6VoDyxv63ap
3J7eDqg64Xr0Ub9RPj332ztH1w2c1jLPfuvcSTtDXcK3+4cO4Ez4uqxdCkBspYb+qPKcaG+LSz7v
mYdX0zsrmAbKJM/2Vdo8aNmO4LcnCxfZwU/7O6Mw2D7IEMylYWxGei0gzJqLivV7Kgiakdy5zAx+
PonHJtNWOa0sQfu6NkgSGLTALPlUzUr9qOhrArnMH73KfE868SEy766uDH/DjtLeQ8u0+bSdc5bM
QOqShOVc73DMlafWrT6c3mLe4eiPGjJW7DyocqYIjUGbf0rfnNdII/NtRuBnEYVMXOksKqyi+zq2
X/rpZNXhpczYTprOsInN/i4Zss+yzbjZ2pd+yAtiXssftOPbR0WvUmH1asZoesyg13XUY54E1EJV
eHRr7GiYtcNNk4kLbfp7LwmtlftguOEIvQgp5SjiKy6elHKiK7beZG8tk40xRSqFSkfQSlP+4Iqc
oQxRlJkxFlMTOSZ7CJOYkBb5A9OC4jTVDig8qzhORd1/l/q94wIEj8IGqfC0jHhKalSVS6Tp+qu0
tatP4wIYdpoexdD9Nnzq+jpSD2MNTarFlbm7XYw0nftDkgC6KBp9PwgPMy3hrH5jJhCPl4fpiO+t
nlDLZ9zXps64GtmsAbAr/GDER3X8f3LBTTH6v2g9LccSxMP9z+GjrzGbriL+L+CCv/6nv7ServNv
pi14HdOxPc9E9Pe33NOz/g3yDQ4rn0tmYRAgt/xL9GmBO8C8Y+g6+ywBTICotb/ABYg+eTXL08Hb
eabJwP7/JPq8/Zb/FHnJu+L30wLhNXkbDN//JQ/PU6Isy0kah26uHwQy4ZWdFigVzuwTcadINIfA
naAt1ftsdllj16mtjD2cQuAj+bK0Y1cH2IF252i6d8QEbQxzHA632CVimNMDC8iWbDHFkqu9tIxQ
J6W9UNqyMvU9tPVolVnZuO71aZMJRSLB+OgCeJO9R4e/fRLmy+zRwW+LXK7c8pIZ8Ejc6C79Pc/N
WxWO74js8bH6iEcmOX4O7X382jgtW7DhNC+dUtesPpNWflOMAMiiOycrgaVWwLFtgcgLEke04/Q7
bpuN7RJIJAl8YVlxCdN2Pbw2qekGTJqRpZqFXIWFuGK0ZpUobeLNMFanTigotSPu0YbtHWfbBt4G
EImKA1OlP80buEa/IbQ4wLLEFV0pK4/PfHjq669kzELUkMljo79m/k+QFc8gshaPGrIFKNk3JsqN
jsLX9xiHNK4ld6sgXg4knOUa00ndoS5r8kpuy55Gu91pHr6OWeO2VUyAdlKA9GRq2pvRD4TtRhDj
Cvsd06/czUm8Z4tuUy3z/k3LElvESvIFG9o74Yi9nXGjc9vfo491o4rFKav5s/O+Z91gK+OUdnxv
9m0DNIqhkXIgGxqRIlvblwdrYryY693PalD9nl0Xo7U49F9RbxmvDC6ONHs2Zr0waAb8y6hHE/rW
EIjsVBgHL4Fz6JpY/Qesh5F9VehKjtSs7dpq+m6X+vfTMiWAnkYimQXbsSpeqoldpC/Hdo00mbeC
+Z0YK2SOtU+PcPQMdCUa/5/K9qW/sZHJcNIYn32Ir+iWYpa35quDG28nlvlGPDb+cRREzfD1exmy
ydyD9ZVkv1CePg+RsR9k+XP2tO8IGM0OVcew1UOI0429TTK2Ci27qgJ7Z+EV5wY3aWAauDjiyAuI
vmXY3TrIZxvOgCJ9LA2DKkDSOdFy1MmQS9b6YJfHcYqgGLGmqiYz1qXIn6qlCCyN6XscURYkGMeI
ZlJnKVS6d5dLzRlJWi3MhPbnsve5HbC8AQHQPCACS5GvycncyGWOcqu+u6UEt2mR5ANIiVtC+Jh9
xI1Plzc/w7ZCw+Ov7Lz7kXreXnYparkG812L9GSTI9ZBfa1DPHey3zeCz+2UjVt55vYS80GXPzM3
f2vIGCVObctelT1F7TDEL1mvBtq2Yglzux1CLYPcQ83ntKSp492hhIRQbjFJpRDfuBrkwCTStFWq
yLXwKxfqCB+MlteXJG9ewHcfkmbMUC847TZRYg7CIgHclkuSEApszWUsSbzS24eGfvR+xlzmiUTs
utS5q2uQnwIzpVYl9+7ioGkXhchAR/NWsw/LKIY2wZZ6aj52pb/rpL5krvTXKPFJHTCZey1ADtq9
4Baw+BGDhBkHwRXY/dZG0bdMZOBgWrsG809dD2geBCMxF+7Un/cZO0/4I4YdVfzM+JuEPIudS1iP
GhC06MuL2n7X8h/dis1moSQNmMbnn4BZx8BcDuFsrbzhMV26tUOvg1bo1sUyubNcD163y0dLw34J
Lj6OGbXH6E6H2+4X0Bf90rCd6BVWgY9Odu9qTBm14mvIacKBY72XQ0wjn1vBuina78k1411V0qNu
e5NgJqN+cAzuNBql2rqOUzdw2ZIu5kZqNc87C/zEGydnJt0dSymae9v0rDtPZ7CaufMJFKrg5N15
Y+MGcyWfm2gs9plf0tQnJYs7AiX+MDG+te29iNpFXp/+RCQhGf9LBATEhZw6hJ6bWugIMtPjbSEC
S3lpZVJtJlkM53FMnwqAp/uwTR/SsmnuRkMvH8GSwq5smtepKblv1e3H7ZmMWlILrXjeWN3bUJgG
QuHWvpvhVq7rTINYY6TGoWc+ty4I83pMQwHcwde1jZka9tmozV+dYjPelM1D6p0Hm6G88rr5y4zK
u6hB6g99EZXlgN4qrH3rjY8W78LUnSa9Gs9QpxnZpN2lj2KLpA6zXzU+lTqrJjIJERrSXNHdr1Hl
+BuPNvXeS5S9SoEsHtwxJALK1pDVZVp4aC2gO3PJvIYTvyVBBL1YO5fyXkbfNjOTU1kzrpqaythG
Y3/fzDN5rTHOomhg5orDLruUo/yuwoSJw5giXDW8o4PPKKDhIwLBvBK7qbd3G8ifxZi+kS2gnx1Y
MDuobxbkP/i2/dzSF/LsmGgwzd7C/BGrVgJEppP1KqYM5rPVjsjcQiaZBs1oyAxe4NfRm8CCCMhF
wzsch0w4q0Ecxsmj+VF2OKOU3z2hlLfDrL3Cdr1GFOBH4EtiT6NZrVN42SRHQZvOs58FaYHrzuc7
xTd+GmK7Pxq5j8jAYApHRcZ9AqfE7CHBY1aM86CQGfGhyPpu/8BHWGzdCoqQxRW5itP7CGUxFGL1
VFiF2NPFfiTMr1tBs5juhF8Ul0XZGcd68pjh+dyBonuW6JQ1Ddwt3vdP3LnDOlZpdWmMtVJJ+qSs
OTBcWwXeOPf4fI0u8Ny4+2qmPRpfjf0xmg1o0uwiYRHG6zzr94B9Eck2yalTNlIh5DHjIyCDo+tq
98lQ+g82gkSkvHVzatH+SWzgeOlXo2tBp5n4VmdAJUfTwPXudc+l15N1mKewSafsS+v9R0sT+TUV
zbp3FPozz53ORXXufSgqsROaQe+OF7dTYhM1vr0rpX2dAezs4vTaj5Y8erYCiKj4j2ZBXVaBv+9n
T94bHVEwZu1vnc5bFxWnbKisJ76iYI7Emeq0e9Smat4JQ3tXcZ5vDHIZXnJpX7Ik2cuUvmM4pNGa
VWhGyvoUzY2Gm2HI7uwQjeGUG1gXW/vJ0QnVjvNGu0Yw5S8aXN2V90l7Wt5TROiwcMLx0NvRnt0X
GgNaK6tKc/sXBeuQwUxSBhDG+5ceviX3zMFcz8Cxlv39avLK+iU33ufeaA5y4Osp7VUeNS5qNcdZ
ad7E12G69rjJrATnk7PgcmLj3C0Y/k4vzTdSPTyrFye/mwtaC6NzrjrAP77J4tt3+TlJ5ktYKC2o
WrNaq8ifd8w/WPcRY6wsLar2lR1bZ1T7Dg0T/6yPur2xnI6ZKecX8mkH5a6QBKU4HqjyoVgSJ51D
IuEwtdZQYKhALZgRkPcA2uPqJ9ODmv3meY7McVsD9LqkroYUj7mwlp2qZEoQzSfuS2OZn9z6VlYV
dy/xCLVSsvfNI844qjC6hSO9+DyKs7Nb5z9IsyXUSCPaDwiH8w5oI5WfJriRa0SJuCVgDHRBY+Pp
Z4W8Tr316E++Q3sWhiO25wRvQyR2NHC6PXVzs9dal2HWLAmuHUHBanbX0K6U5DWmlrk228lgPM7L
pUUbPoxl99a1oPF1opBedEB/q8Uu8tNRFZde5b00M5ok4jO00W1eClz4a3g/3NXrufrAal5gvmEw
l6PpIYCRbIBQld9u3qhATpZaiRL0ZNHWL0W69uDrfidDc3XKnFkVN3q7NAV4zSrb0GRHKuuBL6+z
iqFlx0YnEf1rlKf6EfMz1l9aKqTa6Xt6+hq3qcZcwbycL3H/q80FbZXBpXiKWM5JaIL3QD7O8rlq
WkQQY06RHDZvmH6bs40we0vpAR3shoHN6X4SYbMxkwipG+wMdAMF2Tg4Qd+jPDzFmXAepmkJCPea
c1q2HqZnuk6pW493pZ988SrhqajxIrlu6XyBaDav1qJSjX0YuOz7tjMc1veOvWE9y0c5SgsLcoFd
II9a/gigY4bB555Ie4tycrrPigI3SsHUz5+jfKNXzOGyyDX2Ttb9RvwSPaXpaNNRHt5wrw6IzSgO
yanf2Fz+x3m2LoSYYSWvETG08CqISwvvVRY+9BGNqrDXfhcVOCyhHfuqPMqkBxqep80BQOe840RT
67jTCC6TA31d5EhV2GoXU5vOCctny83+6iY4ZhMvmjYFWR0nbEvMR/lEY11oF6qvq0wjdkZmCpMV
wz6LBK3wvgRN5Tjf0TCDrUuEy+CL4U1PB35PKk1MFkBeXkA2PMR99zz4VXqg/PWg6lQ+u2B5rurK
g1EC06KidZY30j+0M68M9fi3E7o070wdF7ZdoNJnBovNzGgfm2QEuoGlYp0nnY9yGKYYyLuQOCSy
vwCYq7VGhbERobwbc6+/Cz9oQQy45YhLz2lirNpRr1dFDqe+m9wH/AAdAi2oXBIgAEKJCv+ISrOz
mV1mhxk5KxMOxL6MMFm775MFuLdxs5ci1K+kr3IuRjnhfiDuQCzvMUCsIp9vLakS/jYHfm05FDVp
qXT33UZHlgZ8T5OKS31gyR/y9OzThjv16cyHHLorLUn7B5xWFK4GonOSk62q+wWHuz4pE54F446v
hlhISKiqBkDR6YG2YNsGD4aDgfmKrAu0va3oH9Kx+jAik+FUFRNPS+ojggc7g5aIkFRB3iOTBcE7
gIDDFOI+8gAIHbDMEpAw5fdIXT2GDyUONeF1hJR4P0hZKE+AznrMH+YpdACndXU6nN1wuNrI+Qd3
9h/8LOkvqkyftfzRsf6dujPbbVxJt/SrNPq6WWCQERwu+kaiZsmy5DF9Q9g5cJ5nPn1/dNU5qKG7
DhromwY2jL0z07lliWRErH+tb3Xhk+UE0QUQ3aOuBTM9GcVdqwu6P9ygsbDkywu6M2DGxQ8rSZhR
r3ENVVWsCBu5RF93UyvlSbN/6XBxTkbC/BqSFp8lKju+76FrTOi5/JZvBJvOSoNDpqXRwTEGjt1G
cGoCzdpOjekTIOhWIb1im3EuP9qlsA16W45Riv4xfHxYZ8fQeGh6oqyiqPMHo9AJiug1OBCV1KDL
WHHB6lk8MbNx3056sUY8v402GWBOlPo+cKIdyinRUAtzV1l39iqXxqkvnPYURyZZXMEG0WmeJxc0
VtBijbbwdXvkAbEU6ira5AkpDoxk+4aAQdyq+IOl2iCvgJ/A6gZPD4PuEBIDjTkFHuBvvgC06HbJ
VGiMSfPMqxezpvVCW8g4FuxcqjTdjq5ZwN1jjuwm4atVp2xrUu4ng/d7yxKwKr8GOptu40z72dz3
v8TYP4dFJ3dkAPbmUKnNFMnfle7+VsAHd5nIfioC+4dwbrduGVsXDHD5qrJyvtSW8WrKQyhc98Vw
889k8EEbwdiHGkMjvNMhqVjVBYol1CmGd6dOQNHpm678DEXzxDvBJCAbiIKd2AqGt3wmhsXyg5SQ
voftQ2Xk05sfYFngniMxV8nsnplwrgqqrTU7puG0eyVlm24EnNUD/UFXxS1+0rS/WgPyzdwyzC60
cNW42KFU0/7kizeTukqq0n4KY9NjHrnV6MPZgPXmiqe8bl0beIbYLl2jiH4B2RP6DJCdLGaaieQd
nQZkQ4hzPyybEhFwDMEmNOUqsOP5DgP8aezZek615u+696mJe47v3RZUfenxazH2EOoUtLwkG7RN
rWjYBolCH2xLnm5tNG++eUNG364zxBXPz+Zpnc8D/bZFlxEOR/DrxWc1g0l5BCz91g/FQsooWAo7
o8ZFgrcxHaaHbnDkI49+iD2Z1a8AcNFN2JU3vymck6VT221oDjsyNXpVXUY/jLA/cKBKP7Ip2Eib
7sMuqsJL5poRO/UmYYsImGOuQhPbBUpMM3bNVejoLw4/lmeF/i+mmymDcmibkqgg3m58AX3c3nJn
Nh/xu5nrytEyRjrIHrrLWGCO+aGtSNO9UU0N2xoRwn7IfgLBwUMtmUaUv7OAUz+8O09IIsIVAusj
NoBhN4B9ZfXHxae7MMFcS+BOmTp70zrGZ0qWva6CS5qn425iQcdHSII+j7l1suLBSPxzRDDtFDv5
rjG77FnNPfe/FW3h3+BXc2DWtsapxkAAT/UZm7Dv0esL6ILWnHu/fAmt/KOy2+ym6LhZMhBWgFNq
GFvmmzh8u0Zcycva2EVjoBpjRew3CJN1PwV0t9JFMiXUVlhEmRqMf3jRuUktl5xITVVAoXGFFWX0
BRZoyem9CdBHVTd9jpHxAe5iV/uAmyA1XuuBroUS+vnsth6pV/OFd7mHbN5dlVH+GH25TygXTLPo
NrMOss+hvyF3zIuiNQop40tRjJmxV1QuPKHwGZ+guVr5i/ocWM0fScUXDY9QP5doEsMpGFCTcR0t
Y50YatcNkFtmOpgcrsRVTq6O+/glGKYLSLgXWoWxP0faS572cAix4iHd4tuivYtbrvthTia5bXWx
IzZNGLGwb5kWrBMXe9MYZ2+DwcaaMfebQhvR2G+oIdtVU3+mnQGvGhPzFTDXH0b0GIbsFMr0nWvy
Q2b6iP5I419pNT9akIy0Mfivrh//hGsE30bTT+UEH4g1fj2wABiUjmoNXtvZmAhzx+KupgF4Nwll
ULsDLSb0ASwXrwyRV7S7LaqSl2LaJ8S312CiLigN8xKFQHZenRk7CRt/FTjxiyyagwEddRG0OWQW
2pK8RHQVGmCyhtBygWZZ1Hx8eh7/6NAHV4m0QD315rod+GGhtv5JNeecBDP2bdZJTJpOebYcorWK
D0aW3d5ugOqgX351zvhlayWyMfJBUi7AsgkLeqapkxCbRgSUvrSNu6YwnKNl9ZtQ68dsNbNXjwAT
CprZYwe4+ChP7BkMF5q5W+2FVCcDDPlaEi3sAiNZ/E84hIX9WCSoNH0tmTe0A6EwMDtzQcgxcW62
IAqqz5zehducqPXkCJjspXushj7ZFMgsHKah3cWFAeHzVJflz8BmIzdH0bYmOXcR9skd5i+sQwDd
gtbd6nF3oqr1K5BDc8BiuUa/e4z1SRxomLbpbIk92fGMAoZ0tvgtJsKB54eFuca5+duv1HDFwUOH
fPBzMGT/zk6FngU7v6jI3g3+8Gqz515LLQgRvNnZFSZvbV0S5RzKrvpIfHixnWYn13ZCcsBe6mwd
fjaM8kynFYr35HIH8MGBQyzrwzjDBwMyR29XgGlUl8ZDkNjJmXaKLe0or87i1ukZ7nbZh24SN8+0
Pxps0mM3c8WB14OVYJqkqWCY6W028aCCRjnnNYgGW0Cg7LuX0B3HXVU2jy4FaavISM8gnZ2jkfb9
qujZmaUtFwLjjepZsaUdBaC1Puc0W/A9FDGINUFeevAANu2oJXnjSFb/iK2Sc+tISYuvZih4GlaD
0a9455C8Vuwauz3+clpys/bimOrs5uWN3R0kwUdt9l2PDptqJ2xUmAZQx6oCsIlTsjo0IQfPsc8f
8nK6W2PLZAA8w8TZ0wN1caMnjsdM9qzPkPAy1wEOmspyFQ6ORpBnaTwvtEezeBAND97FXNp1BTiI
9D7r1CzHA/Ug8UNWZ9VKGZC2QssJT1hkrwHApkPTzx++oX91Rjlw5XNI4hzzxeNGtD5Vj3o6rMzm
KxgEpcjhJerJM4ZJD5A/UJh7m6HcYNoOqDeEg+laob1ruP5iChvPhLnyQ87+APObu5XDWzj5fHxN
QKnGHB/MAShSm9dc7tToEST540czgCYpb4pJPqzx8ZZ0nCSjhEVhUa2kBcbQjngG6HMucZtrz3b1
AR+XGOIcvIe4cSy608ZqvImJXsbGMD5JiaoTnrPHPGlo+S7iY6oLELY58zu/Mh9co/ziisgEExe/
LC9Sm2kFBVJ6gS2TLYOlYJXP7cvQY3qZurk94/k9DK3rDa2jQauuZi8r6tfYbe9WVSyEF4ZyWUtM
SeEHsa30M08TWpc6/XUqFt/yXAmviwBe9PVkne2SYG9rv9CyiT3eL9qNpRfNviYBbOox+GbkMlNz
v7ARDu+p/lGEfb810QP2U5V3NA5pYj/PPYVuI/VJ1aGjaAIk39ZI6M6tsmcbzXnju834NuAKH2dG
nH60A6T8MRS+Wpdz+CJ66L2x0CDH2zZNiBEFQuALNtaYZVf6cveMJVd8EI431eE+j957tpXUHdK/
A+3Kmy0gn5ig1z4yAtjpA9hiZ+2W0yrzzW5TEQLhUAbzThh3UHwJ50PxHPs+61GZHwPfOk5hJZjp
jgvsGC1B8n8quwkMxVj8zpXstoX1ayipjMtKGXpFohVIpGz9q+zaVbxjBH3NABTXOLEtZJa07woS
rGokDtHPIy8DyEtbdPfW0D8mXtwWkAQzXHv4lVlhfdQyfbpZrX3radp2qpGqixobtrK6ZRgy1A8p
CBdnOumh0d0mo0CqgiADsGFbY+5g9Eobt3NAUp9JQhk7cJXjeggywHRNuaXKMTuKoXtzayzk0nht
mn5atTRbw1h7Ab70BH5mE5XNnqzmPsgWskCvJ49lryWPMdvCI/iQJ5C2+smR6HKh1T8oHquFaWlX
Zl9WCcSmpRi4ZZHV7ehgh9pi+eYojR8hf881HkyUaMqkcR7HrHpkq02DSWgeHC0QD4STkl1UslZl
0Wui8CxlqCa18rETpXjMkeKJgEJPaSTg7wlXl2mNy4F+8pkRtDzOs84bdLRyVT44+XAdZk7dLKxT
OR6stLr1ZC9Jclbv3c8o0+EPz9aHclW0I2Y6rfUufZoMxfu28Ek4p2+0np6cDhnSKZAoqIfAhbZJ
BrwC1eRy+pkxB2UAFkGqGbdagDvLI8CUPaxyoKk7R+PjafaW7z4ncuwuLiOGrO707eD76A5peXQS
TWwwTCLXuyG5O8b+5B7SkvFIFcoXiNNrFjWeGYl5okdghfftPIMBWlUxqXd2cuDw7BSKA4+6UC2H
DtpuLtM247F+a9vl2U6afIcp9TK7Ru2JyeDpxBSA8QF7eC7MsP2ClCvgzObkrwbyObiE1oVohofB
/epLHJjULjxbBRdKYA6U/XGolInxO53YxgK2B2euWa+KXuDY/D3MNcgIS8IEjcqNE+QBPwyiHhxe
DrExpKFB2Dc7sA8TrsdsRqF1q1f0tezYmu2rXYr+OCp1jTiVMmvJzKsLXcEc/F+JbWBoy5V2qDQo
iuOQfHZZAn1d3YXgOdrQm+7Mzn1cTFBToBvn0hlh/lDzlwmKBMXirOpijg5zEux7e3FgGy0xDJNP
Y8n4uGAVom787AUdUX2ZYST/HO0OvT39dMW0HxcX+BCSMgeAMXp9Z1YQFWb8b52gKYKeCY+OoIce
5pVrNDPThitWsBvv4Nby/UcF42jXJ+2+7/CHDWBoaRYmFjU6CR3b7SO9x0yuFL1/PRWZnZsYjMOG
g5jNh2kq7B2m7d9a8laVLM62U25ry3yYE1oVu7nw8HwwczFvaL/vpGUb3+Zw2ZgbZ4yoAqGua9+r
x9xpw/dxrokr9xAw2pTyO51T/Y7+gmBNffO2jcoHmjp+gSXmtpmGX/xAADKIL+zC+k4k9O6CkAqG
FwZeWwAv5cVq1QPMidWUKMyikgOt8v17ktkOYic4I55DmGYrRJ+k2nH5XCwytUxrK89vw7uIgotT
Lex+cyzX1Kkc2xAnTEaNmBG5Keb65s13nA1zjmGHbQ8yMXsSJq3uru0RsMOc+Xw4z6vCpxTTAsvh
gPyG9RJw8B8toPk8XYsUkoFVORs0oFVsWw7qWD3stWFm021UV+Cu74z8rE0UfcBZ07DZ2FeSMbdK
GGdNN+9dlbDJlOlFBdgYhIEW1GXBs0tLZxZE4IkMfBk+iZ2UE6ClL0xw1yIkK7jfcpYjbVp3rVm+
J+GkTou3ib0rlcBdM/Sboqe5UpuAdnNF7Gpdp1C36kqPUg7wXgAr2JFZvmfbpOFaACt+2BdbRBPH
47SXnGl2e2+c9lIAVD9VWXccA3qa0tY6BpHYx4JjlxxHLChpcQJh1my7qB5WQsiHDlLUymL+tB5j
MuBh3nx0IYen0F2IYgxXfOsw+viSEkLatdOxao5UXZf55/K70TBeZG1fK809cfDaIO2tAvEa88ox
kK9KC0VisLaAfNcqHG5Ahl91RptzqD0XLfjctDSeyd8kGSt5fRG0/nqA7PJDFzf0r1h3N8rGZz/V
QEckMTALom9A/QniZCQrAsqPy4CSW9o8UGapW/GAuHVEjsvLjJF5s2yBDft7lhd5HM2na2+FDMWC
z4rD9dqcYLVZAIc75WzbsX8aBZukgPT7Rupp9Q2vohWKzmuRxC6+TSxNTRLUqykDO9U1utyIIdI2
iCrzYxJ0F5v05NaPwsgzjCeF7WODJl55hZ9ffBjHzIsMcYjYdmUCOydWjbzHIDUkxVW3E5clZeLo
kc5nwx9PCZ/JWjnD1glQsM18+Bwmxs5KIsY0zlgcyAcRADe8xHQ2pumWW6mB/TFFvm/ShPus3mtO
YnuRO5eb4AcwBOI8abIhDqqxJ2oJiNZY4jvAHsMpyJ1LOLnYlu3Q3y137VracKP6USf8GvvXNlef
esPHoAAPz8uhYaoQs2u1LfoG4oveW4d6kyR192CJc1jr2SFy6s9RJDjLfYpRE5nUJ9qWrx20lrXj
p78lEPyt1MdfYcl9zVHNjHt3lwackc2y724wgEtMUvvCmOD4AfCOGcL0BQWCLfCbyE59UlrmAjXR
cR1NayaT9l2ngDRix+WFXRTzp+n1gPMLxEC1oIuN6GD4EZtvZ/La+pqb6GLc+U+GuUg3EKXMtj11
prNrUoYK/RhynxjU9xY5Kcm44JXZ9K7j4pmfYp9mT6t66eZ88nQ6GVh5qTmjPklvphc3Uy+xgVw4
xe0OQ4HX24hGKYZvIoifLgW8+/6rnaz3iekDcBrsO0Mk7mkWw9Kd0EXcyPoKnVR4YKiKTVdUfzAT
jdoyvM1H04PXTpcRpxG7yMAtsMjGF8PZVI5gVheQeuzc+ZBG1iZnvMxOK58VhR7jtKHuhkI4Jl6b
sB0l8hd9nzm+/4L7yTfT/D0hg1Pm8a+c8EI9BPbJtJg6uWwCR5YruKNyw5n4ULBdfJ2qS0P99IcK
1YDTScdmeWAv5vLv/bweVXGhdvMs0eRRmJ9yt7iZndGcDYrp/JofQAYFoZzA5PDpjg2HZLi3Rcfl
xLaLivCpLD5rjaRgAS9N8fQ6QKjcdeYf0HfypP/MOZ96eqepgyoxbloZvGeiRR0PAbxcFGZsg5Bi
7bACQSzEn2iECcDg81noPvKBZb93sttFmQWlSevEI+oc8J8AYdhkLMxoD6czI7kd+nq9GYcUC0yv
3vWIkB7jWz3gyA0dxZOD+pGJaLimxm10H6I2N95YJ/i5Y2tcRWawmqiIRlNxaPIEno/JsRg2kpKW
lLRXQoX7ukzQYgX54s13Dwy+M+D/sfna9h8+I8PTrNfpbhq7G1dRtuvbyLMb/5xqsIalvYi1DJqa
EiDkbG2cGrt4xfluldTRm12uhdbCVR+za4tOvM0hmOUsM5uQcd46sNpNNMUXPoLqCWfU4+RPFWnj
kN1pep8s59JX+Y/Wps7Rcut1ogwcK8mYb6yKLbFhMY6iFmoFq40uDdP0qDbAX0qhiWfXP5s4ZTo9
QdbWj6pRigdDiJI6a7d+xAAPl4Bhd5h4Y2FuVZsNa2nRXWxAsVuVskl3eeKywcpABPkVyaDUg1VW
c9YbaFD058ucYdck6gxqUcBI13See5PaT3Y2HzKyEVgSFeJyxzO1x3BIar/46lnw6Xh3CF+TN+0W
2Lk08reE5yLatn/FjVKsBj2c9qgGTZ3t07DK99bS8ZcsnWRE6djYxwdR4H1x26vecE+YM82q+PAZ
rRHPx3n1lYV9tUsM017VWc9zmbfbrJGbDA7q69mmiJPsKeVQYWw/uGygHNCJiH8l1jCnRGAJuQUn
Igd5XB4K21Ve0Fs8CZR2oer1tx9Ts8RJetR/1OHMdG4e8dLeVTf1p9quIWqmYl8XPfv7bLbWPNs2
lMqCdITeuyf8if/M6+O+8ArVC0/l5NasWD2EbY+JER2NJZUDHMWMI5fdKh25LLOWyu2m4zTWsnMB
wE0OO76XMD8QYfwXo/kUC1Li2w+cppSAzBExryZiAhpKNitTqfxVaVd4JxbPH91mh0imHSgj8Xue
smQTmItVOaZCa0KnqiYLdk7ZqkMG9wR/m/W3BFCt18/QqcieaMIAx8v18j1Q6zEQBqR/j3o1eknv
V6wgbbRN0yo8KLoHKllWR5xRxRpqW+SN4auMnmyxpDaJYAG1qrbfFs+c3t6Ufuo94MRqAf2gyS9m
S1aCq5yxkLnOkoox+h1693jkDrsgPSOutOXzd26iJwixD/UG+8RwBZrc7HwfAXzVLNXVtZqQ0f3g
8P1yfMtGk+Q/aW1+GmrSQsxwpJfZUwuQb3F/zwv2I+rbO2J3tf1OP2lGTcMKkXqvJ+1IQgpNDzPC
7Ceeprpb51OtpdgEwP1bVxU8BX2BxjcZn6pFEGZtCRdJ3MWAFgC03DpadaVsAR+vHv0snWI/DNwc
lqYicGARpIeJZLTr/uqbvtpOPZZxYe0H6rEPYxOvZ2gJ2ybL7h3rcLqC1vK3rlLNzsHGZMbGd0JF
T7t0vdnp403gTz8WJwZjGvt51jsH1yFuzrWoA7mzVbHvwizbNLP2IRb8s5bkt1ZQeTN0ub3htr0Y
YxszFqV5bHZ1MnnLl4poagRYvAyLxpMBexiCPpRzy4SNl3I8y7gneulsYlkzEiPI+P2lSsIjN9y4
I+M6HYckerdyLK9Cf7Da5DRM6NpdMB7jSAD1ypnV4TkJ+KUNhsdr7YQvs/1pOkGPqwPLcOrKHVA2
OqCkOiTC+EPDjssyC2EscX2xlmnMx+yAPUnLSm4qLE5sMxM2kj6YFOyDMEYVtu1WDK+mIcxdxUPO
tQnmx+juR1A/DhFihNrc1laOKcQaTWrx0oaT9ZUaxmJhhIEaTlwSbQAI3mjLT464b84o6BvO7AsL
YESxcjcRrWPK7xSx3FZtdcc6PWyijPYcjgN0KTAob3dZ4EBSylE1pyk9oTxX2J1SvAAcbZ7I0L3O
oQS4UGjvVkNPQRf5+I3Tz2/nMAFPbM6L13lCRCWPSy/JVLF5mj7hsxAOgMK4oyjqqrlucJx1qpSC
B9zaOabMtlrH7IWDgGa00s/HNYNmeQQZ4lN4d8R2utUVd0LHEs14S3jaEm0rlaq3tZk+fd9VYmlX
HQwqRkrQgjRdPZr83Zvv7Om36/n7ywzU1Ur9azASg2i1m12RM0ER1yk4q+gccqbXVLj9lk3H22DT
L83SE2wnFRLSJ7UKh5VQVJOJI1HvZWBz5rGNMXl5tXWBe6VarhTd1+OTnILQ02O08dEaltVh+hEu
jBmtCvgrFJGX7wTsd6xv8KurmjmuVIX/npuAYqw42ps8k6w+u4MSy7Z/LbBNQ42frw9+u/nAOleT
2ZswOOMazbY9UVYJGGXfVsvVHcvjNzxdX+z2bRjIvQEkQrcY/gwyRTAL/F01S5yXZnZw2U8hzI1r
3e8Api5h4n20pF/rbvyFQM66r2A9Wyzo3zcgbE5wvsbAJFNDrI5oYg/65SFnJE+d6DawwNMmeegE
ZZPNNGIMi4I71G02fX0aYP/Y2ph9YLs23G7gHDPPTjij/l0c6vGv7Pj/lnfZYxHlbfM///sSb/qH
dJGrmwo0vVhKWwW5l39Cygfu0HEwH2sc6vHvWZHNjxWRtRzeNEYlRdVNz/VrOEoeMZ6AvFmAnJP1
6SLj7f79a+Gb/uXFSFM4ypCmzVHEUMuL/fl5j2hl4qX/jzSkXBp0SrEnZY9gpGS9TSdahxA8L4St
nziReKT35pWG+wopCEK5aInoNsBr8S0XwWtRPCXcWmc7SvLz4oRGar6XYZI8WChlORiMWE4h6tPo
b4izUuJphNpVsp2EBYssDlb62KYZJM46ac7wwTFR0i20FlG7gCTi6ejkbJxo2dlFQib3tjUkxriH
0vejP0zuv/Red+C0lCG+XKxGLDkdNzzzWNqc/XWrdfKFtikiAcEaT7B+08qIp/vQq0MK6minCvb2
UrH/CVKWzUDWdJTEYsvlqP0o8PCacIYXFWWotAdjZFiYhYCXnFKP3mZ3wdmm+QbrCAkV6t5jCLKH
TrYHXy+tq4zKd6MesnMQasUpMjnYTH5+18raOSJDECuoe/GQO1znZU0Tu6Egf/XmsmLOjnkFCxuv
8tE/uzHQVUSUNGBmzqnb3DoqfhhsGxWmYSqB5dbcpamPoa2InYMOdZWpduruDB6lG4Sfdof5QWwL
TX9P1ZwRR3XuskrnS4EY7bUliLIKFDfXdNzssGctWnT9lfh5cBpx+5KRoBSVTjLtjHL4i6VCHJOJ
l5nEiIiDyJyT9M1dZA/j2aZvdlVM7XjBKaitM6mu+lAVX2OY0AB6Y5XIPzEaRJR3hHumlurTxfQI
H6F8jcCBnDWmlLjaJNe9n5xDObPQIy3S9Go8Gxo5p3SOfxAV39slGG9cbS0OQTm/ZW5Rr6FB/DFL
w9jpGRcTeZQJ/3RSv7p2+yForkP7RAobplS/0LKVHaSfPS6krUts9QNix/KvAIv1i2m0kEVLunx9
p0orrhd7RhFk2q+PkHj8AIC69/2d39/DowDFaMrDv/5BHcQ/RfTTtPctVAnsZwm8AgiRHVm21Vwv
vXQKTkSAje4QKne8N2Nd76XA5jaCPw+cVxnjH8gZRIeOLdc05Mx4ZgFbTUV1KVxL9/Qk1rkr0VJn
dlK4QKDmck/mT81wwjuUPdIaGOxLC1hp7ExnWNE0l4Fg1sPWOliiqreGVv+mzYWaKbthBSCauwYV
B3GjqOWd/Sauav+agnmiynWhooQGFKHCJw7FG3ttBz8loJE4F73OY3bi0ia8OMx3/OfFKnPc+OBL
WuM6n9RenxtrUcblNVF/qqAfXhycNEq0gNYTVDqcmeoUxfo29Qm+JE4rWA5x+NpWjBY42V9OUNQw
Bnp59oPuqdGC8jL24GctMW6j0hy2bUnxl9PNSHk0vMLY4EHmy5lRLkKOhqeCKNG88UcL7hZ5/jA3
H2JLH44mhPE0AQ0Qm/W3xtRyRgRUFBShXLfjMJxsF1Mpw+l6i2E0gqc7fyHx1mvMfulOnyDZpk7k
qQBZ5t8/nIX9L89mW1lSOg6Pep1Y7D8tFNQiGL7V6MUeR8GarW8NXS2Pjzr8s7MaDJ8DSvKb+H9N
YibFMuBEBf73MfFcpUdneBpXYGzpJs8JkTBr+YOa+F+8RGNJwv5dPYoko6ogl0lSvJSRG/+8ljm1
hciHB2pPKS61UQFBjcFhgIfXCzRzSrdXl2Xxb59HuUyyCuC4we6UUo7Hnvpjod9S0G6XEPlw3c8O
dUL1aF8szGpR4QDDGUyB0M28Cs0QqDEbeqTOwvgvVkFBdPiffgpHpy+dlhmpu6araFL/+0Ww1LDS
69BqsI3l1UUG6pEA3gqOk+MpofJLkx3hZJwDnoFoWNUuGnPJRBNDHk+fAX97+SJreOvu+Mk4Cddc
UWn4dTMyYf/+kpDm/+aVSoM2XUPYpvsv7zcxRM0voADuk9jCCAUy0GtK3dpTBOXlQUVCphl+jkF9
q1qnfm+tn+PEKN62GmqUcoIdjp+dKArLQVOBWyky9y2v7FOWT+PZwcS9qROWelXDs1CRQRmen3Fg
yUsF+YgMmWIAuiozmN/9UBueC82bfrP+zbdGCkGu2uSMt7IM8ECnch/QKElaFqu/3iLv0AjG/Aiw
PWrSvtaZ5H2/Nf+va5Uu0c+6aIo/7T8WKX2XI/0s/qNl6f+r8iXb4Xr+PwfyGbG0n/k/5PG5eJbv
+VseX+jyL7phWrbUhTBMKrn+M49PydJfOMJw9Zu0YRnfofv/KGFyaVrSXV3nIiSXT2/Af+bxpfwL
kABFhh4PsrLY5f5f5fHNf34Q6srSLWHyDxtnwyGe/0/3J71uhg+/7WpNSyMIeCA9gSNBBgXXgqYf
5rywt3FqnrLOiTdpH304zJ6O5si0pyADBSn91MFC3FJuEHtd/sdZEHXoOT8Mp73Lso7Xdo+fduoV
7nVOlXbrgqmobED3xS0bFNRxSv44eDj6M5vdr3lONwVO3Y2IQux2tfkjTMafuZHvLNLA1zSZ9FuI
cRNX0irREvQ9H3EBjZxEqRyxuklsWQDozOSxmudXTWVvJmmoXfGHWSvJnnrHRADmcAfUnTTkvKuQ
vdaBn+4Cvo0wOaxC6LXvFOzgvbKnX6NcCmmVs3ZqGezn3lkxP8WI407HoP8cZz25ZS26vVszd8fD
drYN+0RdCuCfmcNG2qHBzeSq6aeIflWdc8p7etZZR7JVz2Cx0Xe6U+yKEfIpDRabTGLl5U+MO6P0
V5VKrCPbimiHBgl/U+A5ggjCgK/rzjFH52BpomESx/SJ50k3JBsDM5kXG9MjxYu4a9W1wotulFTk
thRPriPTfdIi4hVzrT+2fUFRIF3wCDwElazyCfhZvdGEmrFdpu+iZuBQGemn6GhzQbgLtpGrgJaX
9MYwpN2acfPDjcG8WLNZbPJOJ5pZDMRJwq1wyKQL0NBZWhNBtwCv4Wz4xdAQWPlos2fs7xbwgq0R
ZzpoHjAxgIcAeM8zLZHOdK2GsD5FTgpJm/A1JljpgawNW1fu0aeI/rD5tBEmYb9kLt5a4zMo1Lg3
Vb8BuNZzBAlzT6cmdp8qBnyhNT5oZtWv45mai4hNkpkv7RGE9NldUw5k6Zdsdr8EqR1A8TbCU5sz
KQpIGU8tfueHsCLBiOX5kw1Z7GGLQolu4odK1EvxxmxtR/PMQk7UvQS6VsfDygGKtE6NP9gMykOY
dYwUQJPWGLVXjjI3eMEiz6zxOLRWcGqtfVP8TNDwj3GOkdMKi3wnTTWddUZ1+ACNm1skuRfWfX4P
w1eflsgTRVl0KkVAbLQ29LQ4YwjbCCwX4yoeoztWUt0KY1oFf6pql4dt5+n1FUtRvg0E7t1WrMOM
+9tGHcaFskpoTA1ryWzHKd5cE4dgqWirIG25rt0c5VHanyS+frU8wNb6zAiqxka20NI49KM6Teo3
RawXU8/5u7H9Af1jSDtGA5d6TxNS32B/WMjAW6HaFaaHcq9Vhbe4eoK8WdUC/pmI3ytE2YNdmvNj
PeCm6wj+1z0WP+KC4CJge+McrfEF4Pzp0j2fWrai0AUUfEXFreNQOQOcv7AxY5J75wm89m31i3c8
Z0xuiFMyPLYtXQWc3ld9S5GBFpByY+Mxcs3WgCR8jD85MclTEg2fcKxpwe3GvWLOuMKRiydPJ8bR
RWT30r4YDnRrvZdu+KAXTu1xqOiZRnLJRUmpe2jfxHny2XMLSqlTaPkTDp2tLvNxt9gGtc4ftq6G
VbVI34NCcIUx9dtVnX+tdFw28aarmwl3KGgFCUCbE+fWkNqnY2b3JA0/VR5d88xUVw2fHfNXWjog
Lt3ibrqELxHggFRMxBvx6I9Q9UFOIjg2xf9i7zyWG+fSbPsqHTVHB7wZ1ISeokRJlNcEkSml4L05
AJ6+Fw7/+pmlm3Ujet4TBgh6EOac79t77Q1Senerh9qiHTt/V5v0bsphpXQAfdMatoCeXLU2BIa8
6ztQ6QCI6Q9MACUiIMkUQXEDgj9Lt16gHi6r5DNm4x2wkPNrzo/NL/ztPjE8dHcmpOYx1aSrZCY5
yiUgz3eTYn8apP7FoaExBqJYLi31+EghX8135U2Ci2FtBeZXK4vjFdWlLcmntwQOUp5OmFw2g8Wx
4IrgtiEz1NZRPPc+tVYkVtcTJ2ocEY6+RBivHENwmuqkYs6DqUYwT5Zfua1O4UguypsGU9JyYjPQ
XqZdKm9yZudXzUx3u6zT2kFb5SHZAcowAYHiMiqok8KJ5kwYT/XJiIqrMoOGHOgTlud8BuO6uPun
XdhE6W6kXKoqBkz2+aa0EBWaQbjvMGJu81pL4Mgf2K+SKyIn7uwgeGn97B4If0uGA0AVwgLc1vX2
lKQEVdwyyHY1PByKzfxzc0G1boMHouKRiMt1BKzxb4JYRE/6lAHrpSK0cpNmRAcY7bAxwSsc3B8t
JeE2NqpDKqyvYhyttQLCAp5YQxWTjtmAv/Gv4qNzpPw47U1DyYudJH84+ofX2/7OGYtNYKOUr9rQ
QjmCgl3eeIpaX3VAOpnzzotay+mxxiiMcHN0dgr5TlVLuLUz4BejVuVQei844wZoHjjZsfnbmQ5q
JAmVgHvHGh5M5jXE+l3h/aIta4fkmWkIBxIU3Ryc7yr0hU3GVD0SlHJVWmhZTgstE+B5MhOJWu8n
xHHJPcBQu2HZmj2ptDPZRH7S5ebbOj3oaoiLIBMorYPjiGbuYdbEA2H0BdLXeSvVEcFkWVT9ktvm
ciMpbpe75yWcZRtCjU6/lbNJoyObDNgosdqIjEzmKZBRMI6Zwh7KLfQaHFx8jizmyhvDj6y1o+mv
eTKkcneYFA7fwDTKdaXqX/oIrmAMOl/N/S3x0VH4M0zDD2UIiZKu5u2LOC+7csnYurrczZI+z3by
kcEZ6mktH8oqG8T11NcOfZQxKf56hnwMfyGTuiaMKRCbu8s79Xmf0bpBQiTfzZgPP7l0fpvzR8zf
QC799jHyfpd1T66o2E//fopckm9z/jqXj7o8R65Dfrw2RwXEThY7798e/I935QPf3vP8Vc8fJx8/
r5Db7Lef8duifJZPWYURyJAM12kNtuXbW//29D/+kj8//senfntnedfJTFQlLlPtlIF5ZTThYTDj
8FCM2hBsUINvqU7XO/mAP2olMXzzc9C/wfIu5kV538qeOEg45EPrAbNLtQkwwV5RutG5qP9xsUHz
Pbdn8bVrUCs0mOcrA88BFKyZyqvoKbRO+VJ5X95oYd7vatC8g9ZrUHBTt12V+IkWuHFzMf8IE1km
dTXKd1xGkRn15CSktEnsGZQ5SiClyYWIlJUSTXl1Fc496GI+h7vzLifvDhHqrMXlvlypzHu+XPr2
kgKlyK5vGRbNmDx5U89IS7mkI8JZmTHjAA+T6pV8kyIrSFaSi70f+sDl54/P5Fq5+Nta4RqvSEPN
tT1jiUbPQ9lZVG+2NnEyDhH5djHtYOplYPpi10OaluhPUR/+CBBr0MLnuJU37bwUzwYAy/fQWI7p
TyxiZNjD1yGm/ZCYJVZmr9uFc/tHG+Cb4AYrXVwBYRGsSeLk3Np+ZkLJ9vINmZhm57f2mxU4ameP
SfJzEt5dlYEulL/DT+wHf8b6Y97nhCDXyc3AudfZ87rL96Mjoa16clUWl61IIYTxeQKwdIY6Wyvf
wsgp4zIYKSH+V411OZE7cX4KrQDOq0b6Wg6atUbJgAl4nM+BqoK1bnTRHfvGaajjLUOCYdWCEsri
dNhRwMmv9K5CFhFpwDdS8oqpvPBneUl7rI0EE8z8FeT38u1o2Lf67WTkLaM34/78xL//Wnk377qP
2Bip0hQFpMQihmwqP6Wbr1AIYnizJuSnyfuJBM1q2a4skjE1Fo1Q11qGamK02lzcdDgsdzLdw53H
PmLGybEvfJVz5/zyT+BT++ufvvwxkWv8QoHGeNyrV6SeehwljkGyRgGV1UU0sYJWsy7ZZPKfkbt1
oOJqs5he+LBE5K+Rj8kbQtH+OlQu/+R5h573X/nkb3fl8+S6//9btXk/MPYAq8BuJvc1+WXk3Uzy
Ji/35dJ55RQhK4KrkZ7/r0Dp7J0qZcccqvJjmWtyJMvFQR5q50V5fMsvx8jvXwcgtliGEpevHJS5
uxwYJype92jO1/14PjZCxVemtTxMKJsUyGxG8x13ern1wj7BGx2GqEnnp58X/XmrRfgEOsYU7Xxi
kHuqXLrcXNaNOEA3o6avS1SM385B8re3vcYlXy6S4cBXlovnb19Ow60V3wAdoRjIclOMEGwGlPQI
gYGI2+ZPV34RtBGEr4H+mLc4oKu/Nvtl21/WOUXHzDzAeXB5svzIy125dLm5/I2XdZf3+/baKH9C
ToInat408sTZOWGd7+R9eeSxxZMWuhCPn7/8VAKQI1lZXcn3kv+p/N/kjTf9CBQFQKrc8LoKDFwu
hl3HUEbuiH9elK8+n6qw6jc7F25KOg/e4vlGnkvkXbkk113uynVSN/a/ep58svA/hFbn+/O3n88l
UHTZbS/HjO/Ou/F5Z5ZrPT3vJoIx/nXcyaXzs+Ti9/vyRed3/e1Z3z/g+6sUjTSw1n7UJrgL8rwi
LyNySb72T+suT5GP6nIUKBcvN/L/uNyVS/J1//FdS81lC1xeIp/47aP+tO7bu377pGA+4Q/qup65
yfKYbakkGH1FcsJ8rF9u6BaXBPbM15PLSrl0WYdAkUNc3q9ag8XzM+XpVr755am/PSIXyRXA/A9d
87xH2xMC3PNxLY+g3+6fF7+vlfflwSCPs78OMc9ZDqQrgDJBxeMzOK4+yJa1ddW8S6cEHXiAlyMv
sVRUFN888YTSExts06lPnE7QVQ2lc09dGLPj1FVPJc5Fs8LyMWn2+JabCCUx1T3h2/bueh1pvu73
DzSsSd+uBw+tXxLuI3Qwqm2d8iHGRWX4FPWatLyexgidQtDG+8zMricnotxInQRBE1Aet8+qrYCx
pPWkbCvyHPf9B59PJ0ixF+hlUaaRMehmgo0mL6/ywnq58S5X298uuXLxT0//tk5euuW68yf86XXn
TxCJd203WxW2aCaHdPONK4/dy32C5ZnEUDqf84Tm43e+L+Zz1XnlHx//9nLbAhPh2E6JB2I+qcmX
Z64DmEc+s08qeO1DdS8fGOUh+OfFKEgxHaTFhxbV9pKUS4DTI85N0SL0icw5fzP8cPLrTin5owvC
CUxnF6Eaz1JzE0HwoWDnAKo10iXzqCsQg+ZzU0Z3Wg3pFnW0kRMC4sblu6sYa73JLIjd1omwlo9S
x/YZcXpeRwz9d0JDvNhMeKTNGTQw5VOz6mCFr5QA+WzVdM2ysjIEHXFLXZM647ZVukP9biP5JpGA
kWGluC0fcRdATN35gijldIRQEU2EuYgQ8hIQ151HyPZSs5KDxnV2xyX+NbF1Ov+FY60UxX+2u+4t
CAcFZ3Omr/AhrgbqbFT5eqpgFMIXlTtX4P2xXngOTAFnGAwqBeOxDwOqFLaBzohk8I2fBIiWKVqM
IEqWUMrRvotpGzSI3c0GqzQ6/U9F825NBW/S1GMaKJWvTEGxnyl6tC7RAUWp9ZzaJgQICnMVuMu7
Pox/QI8Nds5ExhGaflJSXjq7uncJunVjgJypzVbtZ1n1TwMS0xGi47T0KnVjxdbGwdqzTrP8E9Xx
3lL6clGEw7Bhkoy0PcnvqkL1bpn3fTheqMDycdydUxDRNXPKNUFeSUpC4tIhk6HB6VCZlNcmGzWR
n2dEbENQ8MiiZNpG5bzBVV7k9i6tTTIaegJ6EBdvgKAw/KSJ4LkkimllWK4ESJ7eVbZJQNlCM+uV
0VLxVHLjQRSVC9yoMoEq5au6ap68CQaX4wTe2nS9h3hox2WiNtF9bHWv4WzGIIXhsQBOt5hc7ZFs
E/TkumdisPZisDb+TT7V+aYLbArahHyi6lChQ1jTOu81a9kh/Xe96seYWQWwjkQn/8V0yTbOmmsH
UyR0i/ytc48EX49LPW0bSE0KhXLNecpG7QezT2aVxM/Tru53eBF9fu5A0Rn0btYpBTSG/qcNY2rp
mQT+oXG+rtBVoHkgC5Gzf2jMZz3qTSDY0WIiUxxT8L1dsA1Nrdu3oi0Xxp7uIp1vQDDmEAybhAJr
1YFeujXbgKA0m16Fp9WkWjWfmQeINtXsRxMjLJqgTxyW4c/RUDF9DvlDDf75KreKdmUXCCv1SDtC
30KpK0K4MOLgTZH7IFLt2hHMVHyz3BQiuAZm0uyExXUFDvWi0wv8b92vADbIXSKST1cTu6hx8frX
Bc251j7i1F7ixHzQO/XnZOf6DWeKhAoCyWFcht6SYewWOolG67qqXtPYMoG61c6S0GMmh/HeGtnZ
ki78MbUEwXhGylgVZ07tm6/FRi/AACV2824LWgnx+BoIBy1iq19jf35XXAzEhQKlxCMmrTmN5Ude
WeF9rGb1oizzAeR2TbEpVJY9Yv1rByMFcSTiTXdsdhJqxGMUBezSzofmw//rFbBrNurmyDbqtVNo
2BZV5xEJN2jIRi/WBa6npYLL1ms4YwDBXtUxXvp+7iWmJdqMsvQ+M0pt2SC2pT9O1wBJUKImB8qx
xLo5+4SQ1kRLX7yIq2EPCAel3KjUyoMLnppKKc4o6p4g3ramkdzrLmmPdXTk8meDw1rYlbMP+B/X
Y/WA5E7/CGYURAE9NiSdyA3xHuOgalI2JMDdg4hJE6z5uFUwPutW/+KJDNTROK4HtNjgmru7zMoO
oHKwkCkTguUyC3eu2ZKxVXHUdqZh8KWt5x6B31Xlv0wT7aPUWRtZ82wy3sHvhm3Zn/QD6CHiwWP/
Hi/Wuqj9GBJD26zEVB7qdC6SqwobodBu3C7aEdg6HM0Bg0xkNlwhRq5LWUCyDg2A8ZrxzKLq6y+z
MO1d1eMFQeQ++aW77Q0YbAgYqdNO+b6t64jra5fvK5MZoa2bHQ1NjvKgQAOWwu4l5QQMWSXEjV/i
zXFpMm9KmjaRV9Y73MCgCPB6zmd+jsAOYHJKYXdDnCtnF8ekKTuAeHS9t7KlZ6rXtIICNfhSAuhV
E2ao1rjvoc/sjQIPtFnrm8FEkhEOM48hDG6MSX+y1BLu3ZgkB0CgV8b4o2pK5ZjqeIHKML0RCmJL
HLH9nqbcAu+GjWHT3KYVJ0tODQsn632orRnStLo5uIFDjBr1/hfOjwcYRcEyUNlRc2g5ncHJSteU
cm04yYnK/KrNimirssUwE3rx1kjC91grjrFbAH9oRMJbonBESAyWsL+b2vjg1ZzeOrwuzJi3TUWx
1otuaIpjOoltHDcJVyPFD250G1JoV7lHX1UwXGL4WXS9RrfKHu6tyAq35F7xs4pph0rGO1xpJb1g
AAzDQVWeUo2tG1CmR4uMrNmIwJ0Id43S3Kerr0yEkQ9EfxEl1O2i8blXbaikhOymSQSS2b4fRmNL
Yy4h2gUfPAEcro4wT3CIV663bsa5ewN8iO42B6jPGxVmBkMFjreVaU/JGLb3gQ8oSUcC5YZi36Vs
IRymm9ob4oOmYgNX/HVdXouh8U5BFIh9baKDxqiu2yCbnKFfiKwoVr4ndnBvrhI6yikxhDGSp9GO
ek7jBvKxqrrSM2wqImU83lvJOtejYlm2eJ/8SOPUN0UPnY53cMyAXSF2ooeZe+NCU4CW6Ao2s6aq
nnztzpnSYyJQQDrvBmTNJUhQSlsEghohUeuqPcyFH8uiFxXPgkhgCQC956YlnJ5eVzGiHUwFT2Li
zBZtjno8ZoRuN28TOICqNqZHMmTuIlxIqzwHhcVOoq+4dkHOLUkAdK03AgtJHy0PAhPSOh1wdBtD
lu7gTT67TbjTnLzat5DRl7aTYNs29r5TKXT2w27vYTS0EOFv1Qj/MYT8EL5Ay7ip9IKVoZXTicR3
KsOo383FFKhHR/GHoy+qjYc2dq3HDPfr8QeVNnyrVviJ6ZHoWsdf069lS+DkCHFTERJZRESuZ+qq
NB5QSbiAESxlNbRcUFO7XgQJDOyqnK64KtEJ7ioOwWhc+Fnz2qO+IGyyfHOtfu91jrZQYYIAN/sC
DPaG0oSgauoS1zDpT6TheZvQ6q3dELg/4ao+WpmfEEePihRDXbtpUgLmA816CJ2XjPkP7WgC/+q0
tNdaGV1nILaUdycIkb91lINH5YBRXVyLuVc14ohqCsYtQctQjLNpkSfhKeqbg1NMzt7x0TEnxIJH
IyflSiczCcUdXV/RL/GMEt96pxsQSYUAajS6X3Vla8syQ7rq9RVXqPEGEi0ymypcgpYct7W1BHeA
fCHpyj3MGoRyuNRsrsWuXpO40QH9iTtlEQz2Xm8865rJBXMGLKWWj6Y+UHepW5gb5TUXOgP1Akql
HtFMz1zSmyzQbZwdHHempD9lEwI4ylQglO+SQfU2aSY+ps788uExw8aYyJVHPpSZN21KbuhUAurD
a7OBgoFjh6jBwvJGWP7+UW2gRgbV3pl7heRnkBkGgC5HG4wkV7EXQaRG6wxcaJly8jMacdcNwxXE
DhBAarqdmhEwmh+w33uCQXiibhWUyAujVXdwzsz7jFxZsaARGu4I737Lx/rYWEF9bPMRKUkI4DkN
tE1d5hs7LMtjywRac9X8SMbFxmznqYnA7jK671kGHqAxknZZ2m7F3u8+hQSP4obFd1+eYmfcFpq5
NXvSkzrwCBRjgRCnNub5nKB62pKr2NYx42qfzhSkq9KKmSw4fropLSNb4ineMm14xSaAygbNQapC
wFQSATxGcPnUpmrn4dQZOpQEHlBfvj8MyO4J84Bzlcd3HdgHRujoH908+5FnDtYDCkAQ7vBxjKgs
8Hf0B30obNyz+7RjLxR6Ox29NHsYOvfDci3xWrjeS1UDPWuM9DOKFTjEnYbaxil3g8H+lZrHGnvp
c1o7Lw3KHhqk2horU3o15foK+TC0vRaMtzqgS/KrYIcy97lszewBax35FaBghgmxUzyT62LgTo0K
V6MYs7XqUkXPtekFpk61Vod0E7r8l7YVs+dgGQvqcRYqd6RtMB6oR/LxXIRpy4IanxauesU4ipl2
UhkpfOsRThcGGQcg+1LoqbYNHG/EIRqTWUo6cm3DoYpA+Cz0YRDLAForVthYWffBvc71ZqMg2V/3
KZdcchCZZixUypuIVTRM9XqwKSDOcznDeU8gExw9TIWAEZxkTcTHFa6xGE82UQsJBMZg1rePLcXn
FNaciisBjK/1kjFdigNa+QWqtKVVg/bwkbBNfYUIBirZDjyJuqhpiw01NC07hs9I3KKJe6O+xV1n
D4AzQs5kadJcWQ5OjjBLfaaJI7AS4F04GCewiSaz5N5ttrPmNs2ycQcz8x7wRrGGcLbnoC7WsQ88
J26d29zPfMIUDGVpA452yrq/jzOiZn3EW6Fj0jmpUaepnhWvmJ1zwLEHbjBqYzXKLQ2jrRFu/DF9
VmOD0zwXLRHaytZzMO83LpasujgNonl2o1Nots9Ak/NlF5D3kBAcl8f2nn+jnlm2frxUvIA/z3Sn
VUKWVmt3OEVbfJhGoaZLN/Sew7IJ1/S97zU9sLcoyogdMlG1awRJdrWJRhAn3S3oD+R0PoMZrdb1
FcEPoxN+pWzLZaWM3raMkl+RsH/Sv4c7FvrYVLp3iyrXgpSepxoyhRqP7Q5g0tbLYsBePkZy0b3q
frPpHe86It/OghGZVK11+KqqmTngB/wCxz3pTEHgSsX4igNchH5gLKyJv7S0oFZzFQ6CJkQR7aAr
hmm6ojCMBq8GeKV3TwQ3vELT0+FoO+FtO9VHdYjmjkCBwdrKmzXZePnGq42H2J17sIBUVlo71yDG
W5BWeKI1ol+jCkBBbmgB7uo4Pbhae5Zd/5+2+HEsf/3zHz8IWM9XUdPW0UeLLFjmgO0///kPRMGz
4v8/a4uPRd2G/7X6kRTtvwuMzy/8S2Ds2f9t2cjq6UyiBEQrjPZY/Graf/5DkdpjxMOeqlsuomQV
6f2/CYxtTzVtFR0xF9yLwNj6b8+gf4r1giAUXTX+VwJjlPP/7rSgGuPgf8MnzTekWU0h+98FxuRz
lI09OPq1wRDzX+qttI2MeaI0bWl36Ft9dilL0zPhXTH5kn/flytblb2/V3J7JY3XY23QsUW31Gem
ti9kHzitfRAhglhiy0SLsE5lR8+ZW1z1fBUe8MVJqZC8EcJVs11k9N4+GXE90bEL6gb7/1kvM9+3
dP9gAL3fdkGGixtVTbfMTsiEQOyG2XNauO/haJxUSo67vD8OpTZdJUW0tkfN2vv9bYK3kvnDNE/O
y6cmmB4zVXTXQEP30I/XHm453DdJuYlDFw5X4ObLwHTv8S1i9wqRZaCnhRNAFLzH4AQmcLeeWbGt
pmXM2qsC01bEyTuvPgwC1xe67dyVhv1auckJFuL9qLYvqF6dFdQlqhUUTnp3CpYOkMEt6l/0upZ/
XeGuQDvqfdkDbjkM/oMVF6xwtUVetjdeR2UxEzdma1F4mqyXKhtvLYzamhG9WyUWO8Z99zl5SLnu
p7tJPdmqUjDBf+89i4QGE+z3EIhFRhDXdn7DNmxeqLrQBaU3TsLrgq5+s0jEgG098OCXRTQk0G+B
OykIuRD5qVCgYPqFViN2WOBrvA7b/L0M2KqoPZntYexdGNoEJb9+Ixf5EaTFA/arO7dxnrxQewY3
yqxSxDsvs288zWe704xwqnv8WTBla3CuCPoG5jCijldhUH3SvhnQtuSfrkkTH5xnOnFFtCkrCPEh
RPPhGnizMvLAgmQbYjeemvTKb6yrLog2g1JuDDWCzwbqLXHA5KgmE7Y5ErvPLX9dmNWXDkUYhg6J
lmGHDj249xz9Nm01eN78W2n5mPVceRlZaoswtL7oK83T7EPcBii1HSrgNhxC+jDTAX8fmC9GVqPT
sePV4Tt6NkrGTjFu0BQjfKVVWqVAdGG6lVZKICcJEXn+Ss2euMg5TFyboZOTVTxoL6TOoVQhlWbR
m8RJ9/61gYt33p9KPEiF6t4H2tgsmLZS1pvSuyjd50K5hTW66jM0z459q/cjHsLJokpOwrLA2blo
kvFz0oZjCpiSYUx827mqum0TwrU6i1dq2X09FwIrNXmuNf/FyL1j29nKslPHdRCRDy+yDs9iqX+a
rXqndFdOi4K4SshqLd14R5meGqpLHWZwNEyF5ZMl7M8OTPkqyfSFguJzgYPrwVUxO1qM9z1a44br
QsGhyLzSYWfPCOeqIjKha8y73CF9oUr9o5VWuywAvYbvmjbarjYac0kG7VbTo5vabR8FVc9l6mVr
M2dPthkFYzNOGacGzDKXma3U5HnHYtmW8a5+EMSLpK3j0AtQMSFY4J2rfNUlNkgoC2jfYBymVD2E
3dJio6o5E3Q30RlvleMXH/CWReadElYtM7Xop5kNe5VUUkhdD/jGcelSCWpIJ3IVxYPMzPfdl4T7
bAw/viZ/9UQVsO+2oqewU8y/h8kLfxTGJg7SBGusSYnSInUgA0eySGglYUHuCWv7iltlF3jH3Ksf
21o9eQEV61bjmO5j464LbxjCU5JJm3vbiJ7xi26UxicuvO32QhH2Qi3EnZ6PJ9oCKVcJdq/4vTeQ
mWeN/YWNBKVgm5SLQBkOdqo+EJHOmcwyQNy04pdqHX3G20ypb2F7/iKnEZFjKk6tUYd8yfZRK5is
mKNOVWXKw3XYQMQhl4/jyodd3380RnFSyx46K18ScsvR1JHvtgrWXSxd2BjvQuhjYs6mcbrsh8KU
FP3xqtfNp4JAg8ac3CWxcxUJeiAPVOKbxcLpxy9Nzx8FFF0zir+GID8Az9soetmuGYmOy7Ylr5UI
JyfyYNd3jKxoDMUwdPTiqFQRkddA85ouf1J5e911YuABwLwTg5lzRhiiT9YGfZsPO+Zc0YV3sWt9
TCM1MOSYvEkU3dBBwXqbc/6bpllmP5nHqAcKneZY18wXhuK/HMKRioJ+QThR/QxN59rXiXAYsFyO
GqXDbLqL/O5AY2ZtmtQBwOcsVZihPVYPkuBUNTipfpLiPL02jP2QZHfmHIXnYhyg62rRNfcQgpuw
JzS80fl92qe/gtggZ6kBwdvj1TMGdYX18K6vtGU0H13DRCCxYsQYMcJfyJ3XvQAf4Lc+1VZESlh9
V4bybjc4HJPG21VuRUEI20CSEJfMeAW0p//R56QVNbNxIccqqgfPwxCdAtqg8JSzRdtVxi6aaxWN
o77mfutuLANpN3FI+6EyCuDq/V6v6usBsOkYMpwQ/tJyOMnn1JxDW2xVazrREhshbQIj86tlDYEW
Obl5o+ITWcVtsiWjfVcKbVNZzssw0OOY93ZPLzVG//SognjcBIP+RmodZdjG+JkZNeXggBpEzATg
NQ9VhNDDL29o1wqwjlQYTyWVoRwHKUXE7i12/BZSibhqaPR1HVDnQmlOSPrxWgkgst5OY5oxR0rc
G4V+Mqfw4HotsxMCvfUqYURv32mgjJcQsgY3f/QwHDZl8sMUeg4Aj5n0xI7I/ApgX3ZoFOCDDuBU
0iTIjSqcalvkSNeyiZyW3GK/6QvAOz5M5g5fzmxoeQVyU6HHYH2psufm/gisP9KBhKhc3dhDDLPe
Bnm6s0vzylbNqx7aM6aP6ckbskMt4EbH3luk9dE+nuzPMNG3tkPdKhbKT88ER1daKJlCb0+C9lz6
Ia+tSt+Z+qvbooy3boNHMhGEVYIh24igSremRwZKZOmrjr4UBNH80S45xO2s+mGY8WM+csqp6+qX
MTYJeN0nI1G9dVwSpZan6Rx8ReBRoXA4GE8FzQTsTe6zU8CTdRFUUgyhsviSJGAMrLDG15bewpQv
V0ERn+zM/5XntbpWPIZP2NZW9fhit3BcItNfUnbifCNIxcyGn0ZZpkudWmZp/JwotpsifSSTmajo
t+zYm+BgA42KQ51yRsQE9uiaJgyZTH1RIGAvjJ49wVeDTd/wEowmL0NJFQbD3wJHCHgJMupNc2gB
b0ONJLRzmRn9g+aWH5Z3Z3jqu7DcT8KoOHwacQ2JV194ZnwzAuLQi+LJ98IZsKzeNU7JTH5CA2vQ
h9Zbm/gGQbxiMmBZdYNbaHadCaRTjRgfJcFbaiQ/4wrIYjIdQyMGcBwfNV+9cUabSIFMPRiQ1tqG
NJSJ8MpGJ6fGDodnatotO1n1gLrmPVfsQ2Hh3tfS9KFLiWDT+I3N4BfLSNlksbgTRfBiFXTIqX0e
rMrgvAtFhtMfUbfmo6KH9I3hz9Ze3KzyaHi14snn5FXe+Qys+SmwH0cbVrCIuQiFwW1B/B2Osq0H
/ilNPnONeS2onCBzuGi540eMCBN1obKonRxWwQg1tLEOjMgVHEhwKzAycJxXwn8EfkWgRKuWWJKi
G9UDKjmFFjkO/X1hAEmJG05wY5iefMXisylzcejkNFh6/0dgkufgTgxTch/p5Ujn12yKl0QroMdW
MO/MU6yAO0qx+QyueHXC/nPs2l/6ZK8Yaf+MPPKBS5VtFfrxqVMoWaTUj2sPZpXZxjvYNSfKF9vR
Etda7R9sHRvXGNTvYKAAccDSiQqodMAIYgpkkfOKE+/gV9VX2HKJHbX0XeizTdvdtQMD+klP7rWu
9JZu7X6ELQlzKipVTU1uPa2fKaL2zza16Xo7Hd68+YKHc0L8QkPoLgNRQ1G3s71rK/p2VCsu/92D
Wbg/jdgnWSOli7cr4JvRrHIoaKsm4/+uAT7mDh+ccE4GlhHPvxclYIxALPM2XvtFSFZBRLXGSdC7
xPT8DUAVu1BLGDI/DWZOizbg8r/0yVBD/jfhMxUejjdVYX+JzQMDgk3dWRY2ywGG5QQMokPhGzq3
gkgpvSyxWlToE6uBSVBjLyMX6I7eXVcFbe2adjmlwV036StX9T4wMJ6oeFq7uqvuRqE9q6X75pcx
1A3cZL7KAeYClrYJySKslp1XEByl6Ps+4phqE/tzbDTiK9xtPeC4SqboOsw5Q1XeMzIryoUN/lsj
mm13jnlbG9EyabXnxAnXmIi3ld8TqiGyXexkh8F/jIVJ6zOdR7UmFFc75gIYQX1SopuuqcNNZGB6
NQrckiPnKMB07sJ/84XW7ufOp0aS0Tp8VLAOr3KnJUtmdP0rGzSpoAvtZ86TYYbPrt+jX3eOJds1
KGdUZ/qr09WtVvXXgBFNvf8VEToTTOKVTPKfXWiTSs942yNry1XvzNL5qhLyblx3WDlRuR3CkiY1
IyS0yRY1qg+omnN823Ud3cK2aql/F1u3wOhOCKVmdLtKZ7BAywmeFDGs68gmPiYowLNV8I9i8ITJ
TK3z1KqGxJf+wIqIfW9W+ExD+BbWtwDJ6QqXXOap6l+3UXLSkU+svTH8FbsmapFHi+uebq8/ulmu
NZiRs8uhQEmNnbw5S2/lYtz6wcK2NdJLZ19BhqQjLNnXKVWP2S4n2QAk2rTr/lZre8FtGFVijwIa
8FpZfsrXYcGaA7AqgOIXha9UZ+azet8iTOD8+XLdUOrdNsapMy57AnTlO0gJbi+VwgPJHmtVr39I
DZ28QYWy7ZBy9FCKZ5ZIJUDaTZWToolxm/Vv0ulQDd57Uarrs8LNNuNs0ybEQs0qdjtxb0XXD5vp
XIwRUbK35ubxLNVNZ64d3XkACn//2nz+XZbVQPGcBW8X/eZv8k6p4rRC3d8Z7LRS5+dZJq0+KcCX
9wuF0N1E2VYaiPk8Fejr5c9KG8WktD/Xe86L8tnO6EZo+2cN/3lxSvu1ndvRTn6JoWmGJV4EhnUv
E76Hi3hZRAoKKSuFLTv/mXKrEHBbrpqWcA+5Tm5/+Qq5JNf9piOXK43USxnrh7sKoFsrupNU7UdO
i3RbbprL3iAfoVrM7NNLMYvOWmD5Jc8q2jYgiQVuDjkmVvWzBWXkNml43r5m7vSkUpk0vj3fYq+j
BJK3+4BSej4VE03h8cQJNr+SSlSws852CgCmBhXyHpU50C6Yms5eUNop/p8P/u07yEUnxUSrweU7
P/P870Whyhi6nyVz884hFfJdjZ/JboC2n9K5SS831dle89tRcxbhy433fQuSMHGkW+cqU7MxQro6
a1IR35UOX53cuPIGEfyV7hASJXXFcqsVan+X1aLfnNWbgNZSG/ZcqVpoM5qMA13oyub81Pmwlq+U
b/Yf13ndzB3ncrOSe0Ifp9QSCp/6DzuHPtjOzsTpf9l95ifYRFL9D3vnsd24smXbf6k+7oA3jeqQ
BL1sKpWmgyGllPDe4+trRvDcpK7eqXdfvXY1EgOgU5JwEXuvNRf6LYbFVTjv5RE89da4J559jaTW
LxzKUhdF9n/7d+0yI+nQrNYecUkXL4P8k/J/uyQ3LkM3hoal3RwuR5L49eWRJDevj5WO6YsrkqUv
jk8bftxGTnbvSAelfL1cXM/WD4foZVU+v1AG3SNxugjCL2/ByrlTnru22F72alHT1dfD5nA9w+XX
kwfPVZIdiqNQJUekJS12FznxVj5nSr2qfMP1/Z8PQbl91ZFf3iO3L6ufnpebnx67HLaV9CbJp8qc
UZSFzjGsYERl+l4D1bOGdE2jU/indM8CHaWjpcHunmC+ci10jnKPj7bu+Datr6V7cJKUcqVLYCXD
QLVcdWNKuJqxHxuhujCrI7XGhyI/lcK4pnl6R40oVZu9oSBRqBWye2asc3JB57w7NlpDG01uO9JP
V6nhCIgMONmiBxpd2iGiCgqhgcIOr//71cINqu3o6l9SAmAPmf00C5ffKBZBPHIXkNuBbpMdI1fJ
qUMI1UAtNKYxhFUBnUA+EeK4QSfQb21hHfwkTb5uyrUPauYPq/KpfyeM/vC8fKt8Uzw54JoaPZnO
pHUt2+uf+/Dyy6ojhNUfHr3Iqz88cP0PXj/l7x67/nX57GRbP4ugwS9qtJb/6cnr+y9/Thc3o08f
jwiV2DOSiy8fJ6Xgf/cxH/6r14/pKIHBu2Qudf1TCQeXlqk/IvLchFySutWH1UlYxvR89vY9lGz1
T/sF9cVfrnr5mNyUzRm52U7pFjOwslP7GNGAV9nlsabnf1nM8sEwNSg5TiHJivI2Eol7LP8ZLv7X
bQI0bRxlIYNQ6WqRfnm5IECKpoWEABML3WxLQ3uQnRlLKvmlwVrlBudbLZMaeMNc1paEmoYA6coX
YvlNjtOlp1NLh0iXoo42U9dnvowzEGI4bizZ0AmFoQN4OGogdMmSv5mZAX0mVG7lUW5LZqbcxDH3
M6d34GvOAGtAnLRyjZHEDmVMQ6USbWiskqcSMrXBZF+ocCVBdG6A5rRgbOr2KIGtcu3TY02jOsxC
RzDBwnkvPfhyQdO/OV4eS9QJPTM8X/DI8jmguuYuqhlLiv0pyctyTYKYr4/FI+of2tdIBeakOLRN
y+hXYhMmABl01cT+l9t2oz8HZRkgJ2bfym5bTGcEfaXYzdfu2yygB8yuqRiLcV0tFnJN7ulPjxli
/Mjc51cie2+XDtxlXe5o+vPDvnO9tdydchdfO3IfzPy9HF8uDL2Krt7L5lwsjTRydZZOG+lwTzHR
D8JNL/egqZAU/GGPygeTAvE/kKC7HtSZ0DM07c7mKq8kUX00xb4NBhKwmQyyHc4JiRN59tUShtts
6MrxhMOkO8z2j0CFViDpBNfF3z1GBWavxK22k+RX4nlbUjZZdAVlgJY8R//62Ix1H4MZ1WVPDcxN
E1bdcYlfjdCrDtQgiSFvh++WtPvK/QQakl0kV3suIWTsAtlpW471656QO+a6d6IGDrvizLOIIs6P
14XsjF43LydlZ5d+OqfvcrfIHfR3u0run7HUq31IuUvulMomXA1R2U6eaZddJM88N0Fdg8SDlkjk
1JzDVNRnZ95Dv8zUdaInUCm4aOBIALHEKJRmQlr9Cugk+KP42SQfInNt4CNy+7LqhYh11Yj5s/wJ
VfE7Xn5vsSY3NROgshbTAKMoeowTAhPa1P0mL5DyjPFg1OLNFSfU5Vwq7RjuHPWzyqU1befutDaE
v0iCGCIFBrmaOcEqUvV0PxUQjIqIQrN8VqIbgmJSfHupnuWxJAHFxD+SzS0OLbkp1+RjljApjgwg
5JEWiZ9BEVeb/8W2Sf3Ev5NW6K6QQfxfpBXvr81Lm/6rrOLypn/KKqx/GPCDTWaXYJ/+T1mF5aC6
IC3KMYCmXWUVBtw22mYqigzbdE3jg6xC/Z9w2jTd4Qt85CiqrmlBizMNz1ENJFXmJ05bRhyTOhME
REKl2U00A+qguZGnbSAGO9db6//nY/JacLktXz/r7z4aYZSyLbn1NeZGM/KEDBz+fimH0vKdlLKT
1eDE5lzlhybIHoJsLE+Zt/RrRx93tUvXvRubp2h8Lt1SP5Cd7ADmxRTnatoPLFAHPosWgZX18MCb
b/nRdEDQVTQ/zZceWJlPG3OyqBMZdj/sRF1tMQZuzl71FLiAmPoEcTDJbp1ifO0I+crbur+nlk8u
cumG67EpZyDGw02WDM8YLQ5Z1iAOSGCodF5iHavROehGo2yjgCIAmFqf2qmyUokX24T5s+PZL3T/
cHUFU7ChP0N+g+0QkTeqRO4qP3KbgkXeedqhJ/p47o03Dd9ETlG+4O8gyCd+EI+DqC+XN56C9S0t
TfSLrgP4p4QLRMQ00hAAGSZ38XWitdam3TqJ2wNMR57WVcWznoT71rb6Aze936MZmZtwLL6kKkTX
vvf6Da071OfdCvgnRhCDEFx2lO+4x5R56qY0RpdL2JBuNO5Vq8pSoKCNJH8OmYfxc/KpoBPJMb8F
0ehtB9fDAJKY2XaxwrNjuc9emHvrEv2qPzRPhW2/daGnrk1V7W7mWCV4sMzum0hIZ7otWXmAgQ3v
25BoXxabWAXTrHatkz8sVEehz4lcLIo4ADZRVFJQgpuGEVAZWrqOyo2b4HuqwRcYnvFriMn+GCeO
A7weP5GAp5tgrOiR2M8q0Q1boEY23PuGa7iD3DFyynWChEVxcMMU2m3QqGeE2HTxTPI104rLPwEo
KUB1PAiAcLyXAeStX1SRjgSxBJ7UkdSi/iqHoQAj/qI4RARlal6RwoWCo0nrsztk+YZhBE3elC4i
ngH2XlndVblnbwo3AeCvRTWFSfNumQr7mFv9yTEwLOadQc4ZxZ5hdEs/tMtnMIvVngAikPfDMG6r
TDnYOdjXGoFBXXMbWqxHANnoRKMSCxrJVoDhOAWmhsEmMXu2M5KqAzScGGMKmrmt0ljWo9s8JBRF
y5S9Zif9mv9qtNFq5zVr8teo7jcoUsBimc5j0mXvqiroAtahLxCm29aMJst8KTAarBx08/4gHRXW
oZ2XNxxEgW90DyZFn7WCIHtKM/dBwyegh9lPsO++qk2vlNt+RFPd7C0QX6uqg05dzeB/OnOlGMZX
t8Kx2I/sK0Un2D7pCHt8JZr+i7i+rtzZ9NhpJq2U4sarx2mPMIQ0KX1YKaOp7oB3V6cOULmd0h7o
FX/xQtJK+5BKMBYuxbZxWUT0A0ng6Y0nvaiemrQI9opKYVjMVC4LR4FQaH6L87lHUazfJ439kCIS
QPMZoYpoF8pdiFaOtr5LAiW+d9JhN5qeCIZUTwvExjWJFsep5JxwEgDBTQFUruhvEiN96nJwIJxd
JLpuuQAYlvaolHAUiWwkO948gbI1lvibtWAsXTqAzoTmUYhts1MGNHETH0NUnPSwRyZvyTifIRfu
+C5vSziYN/QUb8EYcmjo9b4nHDnspvs6AxELb8zZOzktAif9OivgfUOnMjaQG29Cx311anU8N5gV
3DTZqwFNFsjqjyWkxW2Y6Xg7ase3enIZLDDp8eQCzbcRn6cuyTtE5q1M9PIPuDyKO2Kb12SKV2pN
pqGe/DCJx6SQgtdBmcFzIO5KutlaU8FCBeYG29YVMtrlvcqtvY3gdtdOTuHrpvmzCkiA6G+a2Ue0
b2wqMyUnW5Dho9y6NxGza1gDYxRCa52yM7IiK781mvhRs/t1DeRvjQXToseovPamG6/ARFAuNWEk
ZwHwYH3o403levdFAIJaCY9ZiYSsE3hDB4EWUA3bx59FOk6PVAS7nL5EBPrhc1vPSbAVp9a09Ijw
LXv20+RNJ2I2sMxjs9Bk1+yC5nipvNfj8J0LEo+SleL12rmMyreqHO+4GZwbXLIrqJQpKTnZg6dm
tDNK4PMzPpDxN0BgGul5805WEHqDYORW2f0moYl0+jR6Srq2IkKSkBNCIbZw+X7jgJ3WiutuOnQs
59iqQAVppHXh+acx129oRHCUA7nBmeX+XrocXTwdtJE58qHtMFLkFnjXmohlglC5cAGSdxT7Fokp
g+opKm8iU3sdJ/2xmeczOoz+QJpBcR6CbYfomNiV7FnrTO1YpMYA/pgwwSSe79E2f61Vco2DxOPc
wdFlLcATZ0LUYIsC6B+Dmw4hGD5RTmSYT6k1kRIyUZPM3724aFFBK4wddE1Mfk9eyrlcuNMPymgq
LCrjJaiDtdnz2aHT/4ae6EApjc9lZy8g/eKHOX929VAj9+TeAVC+dtQsZEZj/0bd4GwJU8EVqUOY
RxG27iznkY8EtIhoJxrV5D5WEXKhBT+nY62chz46qZWHLTaPPOoKE4G3+o4XI6Sv6/kE3RYhHsoT
pGZDBW8hF8V+lfNpVfcWCv1ywILtkf+kae/14PmeiT1utKvveU3mzpAUv71BW8P8qXcdQ7r1AkpX
NIj3Q9vOmxYZ4Akb6lpt0OWZzUAklw5GXSMSMG2xbro1CnSbCxugvlMclso2Thvm+7GPYJ1OaDrc
M45sUYYTUegVsHQN0f1o45FJ+PSC8IZ+ZNk628EY38OjopXOnigib1Muyg89SeLd1Dr9ibGCverI
+uZm73l8GQO+5EQkTJbWrxoi9ANiuH2g2KQLqKKw6d7NnT6uFwMma4/YzbEVwqZzGiCmt+zmMO/2
2MR2c6d265adhX8QHaZrEh08JwjehGCH3w+yv1u/9z0XDMMocVbE2PS5lhHpjFXjtrYIHBlqKKeA
BpNd5+Ql8tKKlMuCapOtcgDBgF0NRv7ukJeCebTnWrRXx/iNTtSqXnTQeXM+Hpw57nHHokYgwH3G
coUX1IU4T6tU5zRSdDy1s7UbF+6sVegQkJjSkOfveiPtYgzhNWopbCvtWBCxQtZPaU3kYLRGBXIp
6khs1ZrdkESPBbWUs4WQkU4uAwbT7m84BhiDZIcahrBfY34kvG94c9r0bUnU17ZxvgSRiIwzJ4bM
ff+zjhbXn3vXOjYJXeSZ+7tvWfNXTOHJ3i7y6aYJjCdvGatNiZd/jRfECoY3EyKH0iH04KJOxHjG
opkjRDM6obBxeSqM/pfehZCYHVxS5OwIIMFTnrvVg5WQ1W0d3Bp1kUm4/ZZgsZu6jMtNonEjXwiF
3hgkybK7w/7cOtPWTtQaaKCD+rGOlVM2L+sImfCdVajjziJ0gItAlK+bhTF9uCjDkwKhuGyaW1im
OH0Mk7iUzIS4wH1NDcot5n6cgUEX3yYlvtCl1C0cOZF2tJWcIkClcfKWdY/xk5GNYUdArsCacFGO
q7OahANpYvW76qU1cfNGfZJrvT7eGZaqHXRlYtjojAbSnRGWhhBuhOX4TZlz9KvpfDZBVtxGDie2
FXf7OZkRNnLbBFuaFbtEHRTwgcntRFDzwXHFsN0hSpaZY7XXy4jCfRjczFo/bZKhsrajlazIayEi
fRzODbqRUxbM8b4NloeZXJr9lAbOalSd4+R0xiqd6uVITttjNlQFjluYvEFSq8+5a9wneJ0nbe78
lBoQbkjHnzXMfLNqnPpqSm7qwL0hNH3otfLclot6j5B9bWhzdO4N+we04HClmkGwT6fyqW4X95QT
R2N51WZRC2ev54+t6i73CzVOv17yeosZDOm0B4441m0bjkPg0E9YkiNK3S9qPsK4YmaxLYZYFBm1
bx2BmozcVs2Qj7fozsq7YjyHAZ79xWVwWhY14wSxWMbor8Wnx9w0+xUj7PMD1RmOlTtwW4RQiQ9A
adLxKB9VUZ5jZh73wtJ/tKdgPKpZQbzsdRthLFUdXcwfdEq1Q048VVGEvxMVl+t6ESUmuSjzcBYa
K/0U1sZL3Bn92i5MZBhK3VL383KxKkqAl+2ufgmBE1/IfFpKTAMzJIBymJw3jSh0gWn7axGjZlUG
TMu9OUXDiQu5tbfoEjlTToCXpEjlshYtVwfiuPxea7/JFqrs114Xo0AQyc1Zwflsot/p20DFAEV6
rARQyc+QC5ULOxMQh4xVStzXxdCQk6sNESZYUWaVnxbIerlcvT7omTHMAVIrZftL9sgYawFMk6uN
Fy6HUDt/ILR9kCvINnwtbBcztgspCWDigXutaycbmYeyTVswj14fIAuLFPJ0DJB+a01U74pCZb5R
i1ooVBl8EILPFAlWrFwo4uvY5xScg+6nCyNGqrBbTCPsJbGr5NqUG4SVEF5rcNc+SmygIRwlcu3S
BzYnIkG5gvuGKIrbFny9ssI+tZ9dsG6Bp+65L9BLEdXDVPZW5LZOQfTI+AQLu2KsJ1Gz70QdX66Z
TdrvLQcktaDttmIh17KmM/1On34M4qXk+XVdHh1jjWgwefDJtZj+Agcojsy1BqwRMAJfOWSso/ny
i7OTxIFYoZYVVeRYfONOHGq9Z03VfswzutEaFdhUVLLFQvYbK1GCHNsATk9IHpNsQS5IGwkYYA5c
fAUFQ9UcPz6p9ALkq4k1uVmYFVGoRv9mYSXcYkIh9+IT2eqCshLNlTkCZJ56Aj4uejWebCxfFQ7y
Qbm5KEFDCEbhwRXKmYZLbYa69GcmccFWHjgKUwY/CnK4LvS/V434BvILye8yPfaloCAbCfV8QoFE
DVaUTrlMVEcEQ8QE9PaxFp0YgoJacLte1sCuSLiU6I+WOaJY7eeUwnvZdcwDWKScKBvoDrheRKtX
Ljin/1qbUXPCmfyzLZ9W5YMYiEfUQsyR/7zPRpMKVEZsd72eN98/fRr57PmhVd+nauK71SbH3WXV
RPbBVbxnbCIeTIYoWOVNzHX++soBuCqoZRZyTb5wmLgPU72hwq9ySOhJ71eWDd9IbJExwUEk1jyj
+V73nePLrSal1OarIaoNSBzWplKKeJMQI4qWgJNIvsYSa582ba3YeTZXFSjB1OqvH28YrbIBJArY
Uvy28mf1XH5+uSkXo3jiuvnpJUCarP0gvESyQUWZicOwREjqK2FDz46CJ9NsM78rIy6eExgS6mch
MEvZ+nAk2PDSBZn1m9hJbMTu9+WMd9+VhEOppZIg7wvWmTJuvVlqwQovHxS5N2XX48OqZHq7DTPp
OCIlR14kuYXTbsFDYe5T1LmynWDYg+tXivrt2l+T/325GYuOrFyTi6iq4Sv08LD+ONw+O96CcVZ3
bq/srk0duVZw/ZwGXUiXtAZbl9pfvrt80mobAtipQeFPnZnhob+SDRFOoEgIIrnUTAoCeGra3Rr1
YXfMydc8krrOzhILcm2YgZLN2BMYhwVAGw5X5rTBXV9Ee5L5OWrKrR6tPh+E4pi0w140OthxFvW3
rTaa9x+Ob7naxZRC09F213KzMqJ0l2na6cPr5JGtdtqtZinG9sPBL19z/Ru1BjOuyCuwBeLvkkzB
+VRMjGBj7ECX/6B8S2uLrAo0OhWeaOILE0mES8TdLxYndSTWPm3KJ+CyO/8bpHNxtP67joype8Qt
/fcdmbuUg6rM/7Ujc3nTPzsy5j9Mwk4dSzfIrTUsjwbIH6Or6LvYtoMLVqVs5vLUX0ZXwxHPOJpj
u5rrmo6NBxarZBf9538Yxj+ogXA1wYeLbACQzv+kQ3PJ6/nYodGIt3I83fM0YcY1+HP/anSFquUW
pOLQ8YudU1bO+mqkguo4TKmzIHoeGxxr06KsK6T0m175wjXYQG8MkDhizFrkHfN9TLzrQjGJfxdX
y5rgOzUxzYMXKEDZTEarJhmpTdgYfq8forGISbDfMaJJ18YQmLQ2utepVpFqtyUVN7SPBvZ3c9b2
XuTRdiDT+igm5seWONtNIqz/eknzorKt58oizaJpBVhFVWzuMJNzlGvXhcLdSCcLGckwaSGeQtYU
r2QO31K7F6vk8zqAb0TIsJI+E0esH6s5/GsRtpVOFjxjvtRCxSE30zzP1kxIIWf9ebF8Qi5i8Q65
Jj9Frs1FS/nJKnwQ5Qmu1d9RyzhacYEeLWqWk5/OQtV6jCZLYDPU1n171vWj1yr68bLWlZsc3TRB
M+kAlcUhUJKs7oTgoZObe6i2PE956OvY2ZbBGX4AdOoWHZhr4PW6LhL8K0AOUnc9pwHmoyAerM3g
Ub0gCbQ6xXZ8RpS9+O1tbls4DFs9Iea8jFdJA5JldH/ZFSMveKNMwtXse7ZAOIxiaImkJxPGDH1z
TAS+xHZLppvFqYWpB9vA2biuAosuoi4yQPqFF7DWvGnZY/k4Gy7FPLRmzsacav0mJOvkZhpnOIJp
R13KI851mzQUfaM5PSg0xBy9DblxQFs8K/Nvo9CKm8EjIJ3/zc3YktPkmKcmMfozlUjq8/orJEM4
WRPT+IL4qptaYVNraJQYVmncVBD16N3Q7o+z4YvAa0ypN5/tCR5bY7VQYxQrukHRytHZLZmou7Rk
0xr7lhifWzPymlWUN8POGClw01MZOsaK47wzAV/B3FrWrkpcvZ6PZ3ya5tmwScOEx3TCaGadSQi3
d8zCn+VzXjXy6ymqn4uGgXyBTZn7wAh+p/HVb2Z3Nm408b/u2uh5UIQVIEZQIZ5bxMKO87tZt5xN
pC5fCZAl5g0TwApa4nJuRr7WaMf8HhYZKLryy1m6cLsAZuEWuSQ7a+5v7L7hnG9NQZNNDGfb2u2/
PDY2hLqnt3EXMhFMo/yk6GLeoZAeWTATaoSgr+WPMwYWq/LB66KIHAxkFqMwBqNrS4wnNJO/TMX9
JLd0IfJKVTipBJHgO9AJWEK+6tfNA528r1OMbJ9jQz+VyUrOX6yJk6U27HtgNhtyL+YjkZ/M1cLh
1ki96dhbCyC+jr4vVEhGC8yQtYM73aeR3h2rxGXS7+Y/pUB1xGm5J0pzfZkVXtS1cgxWOShdNAKM
1aAiqP5X5hL3jGUfDo1YjNmLabHnXMpQq0KMUbCK8lsMaMlTZtjyIU9OYjVEIo1BWhWXBHpvwm9K
zGq0GW2cdGoZ5oAF0w792p95YWYnv9JpGHw5rUvE3E7O6uSafGxyh12SZtaupc66agPX2kC83ZMV
Eu+rwVt8k4DslRN4L0bjZdtWTFPlf2nJwxc4qpp/+SUBSq5KF6cBiimSb0hfxnCB9tdz8BxbEGC4
jTW+V1ALnziwIXQTFapioFgbQugNcoZrg5zSyLlYp9bkigZbM9aXY6sWKvYGQ+BdsGpaIVDWepf1
XrTNFXveDkn31VhmrsYYKyAlYoYL+NHjgcZprlCDwW86oilVBUOUuobdGd5mJJ8LbatBE6tdSL8s
zu1AhpcVK2+FwCTEGDL6wtorFmVXMbuxpVBPrl5nd3JtrN2V4cawxojEjfA8omSXB8BVaN2W5WOn
9tVlwifngLYVc7uSqv2gFzevDL+pFyTtKncg3sYJ/jZZ+jGpyxCF1EybsDNmBHr6L91xVDpWgbk1
lvaB3PeAO1Fr7HsiLdsfVvseigFwLWs8csbtkAbMmVp4jphLUDOMXPs3rNrGl6/MIFxupoq+t3w1
lIF5E4iw8YDZlZMn1d4dGYhbBuXd+QDCxj3E+UjniMuh786zslEWk+nA41hPw4Xtff3u8qe48LjT
JbyZ28i9/AxtgtdEDZa9nAVfpsJi7mJN9hlq4etYaP16SWwD4ZpR+FalJyvgFyoCz5gWHhW+TOXo
SMUBmsIxXebFITOBSLmghlkUiZj65XZyDGT5iobwuuiPyB8AeJWMwnUFWh9AIL/Hhb0JhL2CtnV/
xG5C6b0+JlozHVVk9CgvCKNgFKAO0Re14wLR52S9e8kIW3NyeuYnw0bOv+ViQaqLOFloJB0LQae3
thP0bXSTLl6RPKHrmcZktNncC6qGtp/QIMrMjutCPtYu/YMaNoCrxcVOLmRZ57qpikteHitItUMq
0CK+wuYw28uqUKhqXA3kqly4nuWtc4LBQIZ05yTES4SfFY+sKCTKRaf1aNkpnshrUE61yabKvAJe
iPZVH+6Q4lHTMtWf8u/K6638v3zaXISWthBBJGJW61Ccxpl8CNIKyctQA2lc3Oxba5nFisRT9SgX
rZKZ9ID4RUo1NM+aU9c7vQMHwfgLJ7gSnXRT2SxFNZGx9KQEdipmQxyZkRn6pT5wLslz8+LdEXnM
mBTj7lK9I3xeOVTEHA6RttVHTJx16ie8MXZxBrSOzoW5NmBTlm26kyVBaR/JZVzF1Ukin7k+TY5F
2/fG4VpIlC+VL0gCszpAs5PVNowP1p6EY7Ak1N5ktkUipsnXzcsakqCDMXJpr+1QuxTqSjqCXLHE
70iVoxxOSV3u8L9YO4NvTEjkdKQQq56TwVnOVu8dhgpDXejksx83xXucD9pRE8FaMJWXreZ5D7Mo
qsr6qFyTbP8ibtA9X9H/19f83WNOC/0LXxIIRvFZ10VeOM0eM9zm+tCn98snrtEB/QQfUVEM83Lq
VVUej3fyLKwbu0DtP+liwJ6TJMUFvad3UQdqtp8M4tOut9DrplwbFpPauXxabsvb7HUzpz6dD8t8
JBc+RiajTr685ciiWjMICK/cHsV5ZJkusI92pEf+pyLrqhNcbRcY+X6gKkM8Yn+WiwkQyWbmjoxA
JxZtUOLeArw63JG5RB/nuR+OwVIGLcRIPCBz2Pp9vac/wtlfhdNCf04ki1FkI3mO9uTx81MfXhX3
CdkpU07xUr6q8Hu1rA6LDKaSqjQZ03ZVtuEiaqnTCf9PldqouuUqs5Yar554VFZ/yIwkwUquzlKr
f/0UvbXwtEP9zE7kWUNlRLSWUlkXwVeXD//4yPUjpVpOfqJ8bGp199A766vSTj4nNyMcefPlmcuq
/OuX/4h8s9yOa4dXye3LX7x+lJoU9Vr3QEOfHGfmAvHni336X1z+29enr5/+//BYmZ8Sp1abYctE
6LAEM1bpdB3jfdbtTe1jV1/ou85PBDvT5EakvqF8d2vSgsESV3DRW4rnJIY3UnrVc0orgMHsgiKt
Uc2dFjj3bTpV35kK/2aI/tI56KkWFLObelGKbanzcq0EVp/rKBfiNvo60WncIAHEr+otKxPIzioP
YJu0LdqNLPa6bVd2T0YZc6dx8fos3FFW9jA8LSPIgL5Wv9mluSC81xAeOaewSE5KFDcrassezHG+
pjkxCxh7xGAKNz7b2XbUNok/g5cxwTvlXIBwnLRFtB6aKttVRfce2LCK3QncRKQOP/Rugtdjf3eT
Dtt0lSAKR9BsNs12nrSfhpLRy9sO5dQz0HZhHNsK7UWq2jmnyz5tyf5T+N2y1jyVZddz6Yt/RG5X
EGP4Ns6vmUd2olEARk0UUgaL6Fs3UOh1jIgIByakRTkdQ8PYGV11p1Vhx65CdNGG/ZsdQJSEzbfT
AyoSeOC3IaAP8ie7b+B93iCnNrYoYOQz91beukIN8ZhOwdZItxY0xVVb5crazBDTZMZrivTTozTx
POSvaj/4PUOuu7nHh9sw1q3JTMXNfF8jB8eXYegr1hpIogUzDrOv1qH9c/Fc8jMLrz2UKaRC+sLh
ITGINGWWvZsaWEdgdsBh4Ulq6BnvPLd7UZc22kxN+NxOkN8JCEZoafZolJg++oU27BQztTENW/7U
oGmMq6hYa4b7knCkHxPu1GuAKMtWjeKnZdK+Bo4eMCJRIJswAM1x9BSWre2mTnRUcN9H1WTsx1D7
4o6NuTOy8hDltflIDfILGTK3uM2ZvYcpxlgtxKyCUqGexs2iKz7022oT8JPvkBPulBFCTJj35yJO
gjfkj2f+gR9JIVu3KFbXUcwFrjU1WqgRl8mYBgeULIr2sLUsMztai3rnYdk6pGFH4d9Jzuowz3fe
rKSHXMluqxpeQ8vxqmlgFczK3qGe2OBya31znDk4+4Vyqw7MoPeA9iQmZHoTCE7Xvcpatas65DRV
3xTT5bIKETMzqgYpJdzJPDQZE3XWjUt3fkVQADwZrAonDODIa+hgF2sjmdUtmOBgV1jp99qwXq3W
ejRhQX2vIB5Ugl4/D6m6cmsSh8ZpaXb6Mg43qnoTt0QgOKLpbuplw6vo+0D5DIJmui2LDToKZH6p
9mCXfXs/F79pWn8hwsc+cWVdqVPEte/JOSPvTB+bqjzU4WRSwFLeYDs+F3GwzaJo7xHeCh7ThdsU
2t0uBU/HPL+N18XQooLNCCAzvS+WU7f7+tQnLYRWk7yy2ga0CS8cbICSjYAyA04367hQ1WKY52Jh
IAsbVDeyUyFDDPp3BrlwzCZjBBMNiykfWr/LEqi/jopM2SPsLJoAg5IpHGidb4fpT+yB3AO8adNG
WYNjnyufQ37mqqPuo1dFs02j4BtxogmoGjojVrZHy/Slgpd8zLoUm6fl+V1tnlIV6pkyge5PNGLZ
nLR9Gzuv3QVco+BaEQMRd8xxzYlZdNfeFkA3QkTZ294G5OU+jX1KVQp2wYboqLfY1olnQPmpj/EL
oFBB4FLXwpAC7ExDCOANN4HePEN7RQKtzsV2BlgZ6c/DkP2uYmR5LjLffYkm2lI4fKsXyhR8p0Hl
19HSH14w7RELP2kRsQRtmQL0ckIopwR5JoJxEplG/iW33a2HJIlWVn+fOWc6a/auLbPHYdYK4hjg
gYxhl/mwU0v6l4gKExhNkbZUfjy99OH4c3Jx/i/j1y7MjtSvALi02RcvHr4qM3fxXE/9iYzDWZnu
Ct1+HYptl3GpobsEOtg2/LqgFeSM7mZSf48RUb90TX67GhSmaKCb7ZErDK7oBNrAWVHKXG7RljF7
cKN0myFkiCYhOkI3AZ0e8WifIvOoDKREHuOjzdTHr9Xou1lZ+wky9zHt0UWJeGNA/3uXW1W2y7z+
JjNU1zc8VJ9VbNZrtdDe5gL5UhJ/N00QYxYUqFXZDq891vW16lWcF0QBxpHWCpriRv85OLUONzZ1
sIGvqxI4ld2bt2Ebo70IcaHNM1EEztrumhCGhg1HHQSyad0seQD2EHZDNGLTNoP+B9EEx5LZ8LYZ
rVNv2/atVkQ3jVpCd/WAgyERvqXe7G6THI5dGHoQ0CgPr+K5AuSuIQkVJITO3CZOTIssWb7R7cMQ
n3S2P9g60XQMGldgzKpVPKYPaJcsyBQ0CqPpxdRNdZOwR9o2e24iYnczRX/Xy/vQogxllgLUbM5c
Cp/tVD+1L1WUfDUX5aXzYnqqQQ8LbxnSA9PV2zkA276E0R2qBDj39Dyt6i4vtHt3ASFTeEm9HZQJ
uXFXorkNtcOMIhYEi5Bu4ziogdH1EfdlCgiPJh4EyNJE1ceV+lCFRb9risSgzKM8miWe9rwHuDdU
yLa7PEbKZA4A3KaVHnnqDknwfUpjT0fWyQGxnGM1v59KlWI1uywHGj2HWLsCMzNxKxI6X5AUXJaV
hU0226IM9oIsvWPk16GXdAhxak59Ed07cd2eysF8NYXesWqOpYnOMO5mHcQktcAocX3YxkR/aCpI
zC74pUXTU7/wOypJTdBM0OBsrolJaDzMqF7NCHbQHzXLOFphcruAo9UVo/PVCBBM1SZwZZMImXzx
mgHd21p1M5JhB8XDa4Um2n0JkiGmiMoQ0PDaO3VuciT5xnownF3iDn5oleE7cw6q+GbYe98apXj0
/ou9M1luXMm27K+U1biQBgfgaAZvwp5UL1GKUExgoYgQ+h6O7utrAbr3MlJ181Xm/E1oAEFSFEnA
3c/Ze+0yIDXLikZKwuW9Hp36vNj3uZPSAY+YPukAnhKDWAfVP7LKZaDmrKuFxhVOgr4ByLMaQPGt
DTGeWew9FUaTXPckaPRkEmSwO7maezfhvAyZskfJqnOT6GSYu8l0M5rlg4h0caUh2y5zDWVZC7uo
BoECzBSm3VSVD14HLb12BRR48mYQypG4URVXlMRDsAvMbh1WitpXzaEC17D2WifWCNQTjjHVpvw+
iDznDrT1AEH9G5cj2MVM5ndlK7xtqgZx29XkZug6khBGcNIrB0bafNiqNKID02+dUZrHwhgfS2sc
7h1TB45NptuGGni0VlFJwiOVyYNlY3kU6mAElL7yrLgCkPXuSLTf5AQ4G13lP4rY+kk/dCQdU2mg
zSgIkV0w3PWQjZP+nDMl3BvFbBhI1bHsdWK+YDWg8SxdLoie/tC3w3WYVHB1XHm0iflx097bMk3S
1rJLaoxMjH2yuU0sWtU5L7sqOgqUnlOCWyLjZ9+1iBMiqz4SlUdghT2Ld9My2jvDxk5NUj+MyN6h
v9cZO96UnZW7KeWqHBkA+2XjX8dFCIvZD9+j5ibOxS5jfGUa6R9kVj6a9pPjCXH2a0HvvG92yBYA
piYbWVWvTUfhXLXGi2UwuUcz85AF8ktpEl8a6Q/CtTPWfXm7HcQUbIbG8zd6MT0WBtlAaJDwDPGJ
I4EiXGaGy8elOqTDVacStZIOMhELMYuNDk0r+mzjDCe0TvHayoz7lkbnutUhH+XuuOlgt69TyDpr
8if9lV5PL/B+5+wTY9ubZE9YoKdWvdbAdaIzR3oCNPtSZwpDXwy0GQDNEKUqo03fpucxI5HBibKf
Zu4Qdw3xivWY22xEBBSpqIxTRTR1mLUA7nwCJRJ1ivCPF7WNvN6hO5iERQlZqkrXsYP3NgVKwyoH
B7SKd/QWb1Kbv5wWEmgF6Pqwx0OgGLQGK9mCgIs3SSTQMEXqm+LavzYVtuowsV/rNlZc8FyoTpbD
yaS+20N7TpT3YFVU1ZHIkogJbc+ftnWDxdkch+9jDuIzMzAXZTEwKod4urLCYjWVLNfCkZgp1W8p
pF05wMw4UzHeNBSAMhfsb63N/yWpATK+88u90wE7QHN9Kq66KHqTESCwrgZZCaceu/Z7PTEqyUHu
7KD7ZY3TbTbrfCy7PPKdsWyzCG7K6nHXe8WzWzF+jJn3JZnEvnS6Xyobno0wOBaBtWda/91PwvEY
eEyWc89+1Jv8JtSGcxL7EJu09tRKtc8LOW7yGVmqZyvpckIW4Ic2nTncFEGPNA4Z5eB8NyYfuWNP
LNZUGrjSAxrNwQLVDQpxrXQU57ZdDVetdUtrKNjYU5KvwonA5sTnc5oZamZmbsZ0vGPtQiVIalct
c1Kuwh7lGr1VL1NuFresUoyEUIZm4iPDlwEbsCaqNGx/0Ld9D9U0H6LwGBB9Lm3rmavEz4rm2a7M
zL3ogooTIzRWrcdV25fuhvE5uO60jkE0wJBFZx04LK0FT3ZbT6tebMJod5tYC9xHzp5elgmrFJRj
o0tDL41+6pDpVw6RcsVImPgsxE4aB5Hsm1NLin78JhtHG+itGNEq6hzqI1O00QTFxKYu3sOJOIMw
HA9hNL6JvDXWVRcffX9+A3qXH0RYK2z9wD+1ryqYSR2Oc8sc4YvZmk+10d2bufbgiugOu+C4yUh4
WcVEVxDDsq9axicW8pUyh3UUhc+BM8u6Qd+ZGGgQm7Tw77SQFXIYkK1RYBTPQuZ9IRJOlSqx7bws
ZwaO5QUS1o4w2PVAFq2ZzhEwxhy8NRCKwEdBSQ/nTV/IFhkivZtwBBSnj7iLIijc1wkVBqJOEq7a
/Xezal5RFK2zifiYCOr9Ku3jF4LLQkO8BlkcA+iTYN5HRufWWkedaG5xmjmpRqNksG8M05FXZcSo
bCkfxwUxRbV+RfUJ9DCytUPa6NVtlw5YM9RzNEr/pu5PWLUZhw3jrVDWLF/v1E5jGc9WTyCXsxOt
rm+7JHn3avrTWqWffAc4RmOGMCUcogk9s8dDNOLOz1pBJXF0NqlWFDtCBIdCe1b9uxdS9bbFcy8R
gKeu+02Tz45jM8qZc/IShgYfHxW/LBrdiiuAE/D36zSO1jS/jmHp3EqsS2jKUbLmY8eDmKlWscXM
ISG8sigJXGm4gugt7g63uQ81moJVYnF5iO89EuwCpb8JYoP2I28BuT1XPt5zaOLpq+iZC6ajtaff
zGtU0rB80uhExQnJvzTowxcFImmFVWEXa4axDgLJ9JtYzVXp3kctgSVaTwgIyN2tmLxnTBLvRDe9
z5oSmUV3XV6IFSsVf7b/V9FL2Hvuxojw10cps3PtqxmFHqgMOd440Q+LGBiZTRKrAbLsjHlnN5nj
yqjMG73RnptR0CW2ydrrfH0lXjJfoTssOi7GIBZFG/5AwhztKpzvrO7XbVaeGTRvyEV9wFzprrOt
OX9PIom9dd+Z/I8Qn9ZdZdTMo/m16CG8PScytgEWjU73Hs1evBZx6u085C+mfSxjO16HpvMUUoDG
DHKTSCQGqY9GKwjvqceBruuTe0fSPkVmUTX92R7jc9RNjxBgH4JoPEYtwStNtsNKIBPjteBf8DuI
59WPEodw0Gv3jZz4eWl4QbAi5ZOzmxemkyoQh+NOZCJ/ZybBd8M3n3HdCewyaq+A8MahUwO0RnSZ
zUBZ7dmFSlxK/aZDnEsKG8zOwufflZX9zZq6B4Nvy/StLYA9PbSe3Gk6V9YAjfGVpoKZMkFkVYpX
sAOnlvGLqa28WLuy3rSTt430+hvWiG+gSykhiBtdZO+q8b6ZSr3l+RtKXlLgaHBkuv9MG+mh0mav
Z/5OiMs+ncr3IEyeUlmcgXFNoAtIbMEQ8+bxe943iXrNmWCvpohLUlyNRLK0xfc0ro81VpM8okVk
pRQKhqM15pvUKJ+kjK/qRv/iiOapd7JdONAqLlz/wR1wV6HjeE/c5MELXnpL3RmNBp49Bg2a/ih1
ukq1g/9Dw10zdc5aD0JrV3dVhqUSo4Ehqi+YKcspek3a5lcW3JoNZqyyxLMStO5NYUBhV+GdD7O9
0swbp5PvUmQNkPy5WGWYt11nYJ0ubapIzLTDcts60clvv5hWcwiDr/UQaMesHR8IjuIiqKNAix6n
aP8/iIV/C7FgIsX77wR9t7/6/3X6VTe/xn8OvVie9oekzzH/4elI7zzLmgV9DCJ/Sfoc+Q+JxM9y
GUyEOx/4M7lC/MO0GW5dQ3qG45gzB+FPQZ/7D49X03WO6JbQhf2fCPpALsxIBaheQZHPAR2gH+Zk
DOkKz3U5SGDTPwv6jKrOM3LB6kMzsHgLR4rAcM4oZTCdjmsWsU0ABDevWeriETxrte3Dh6P212Qt
aHe/Ogde+6iCisJEGyfXeUPgYdS3M8SdxNTBbbx1DCN+15AesXIVl49s8EFy6bd1wVRTjJN58qV9
FHqTHCvPLvfmV9BB9ZVHahbVQ6IIiwxnq2i5lljKyzamMVKmi8zxqYL5GL/VbhE/NKxetlbj3OYZ
oWJFnbwYBQESveZVV2nT+bRGvHKdxhrIg16z9iot7928bW+xt5/dkgWv7BqopEFzxB/Mmkx/8SQV
7DDxqFgM43tEog2XWlWhXjfKATOKZp1aCyFCpfxmHwzZXRd5/lnl1g+tj79VYFr3JAp09xXwVsAO
xbFNO5dsytWEQvzkJDmIYyOK1zc14UE0eeKbuNaiTaOT1+biaFrhXMp2Y8E5zuXzHE/C2VVWkm2l
WZNYWgFQDOJsXwf986jquaW3x2+a742eVya5ol/hmsw3YwQQviDDEk/w16DEj9DU3rm2DQN6wLmo
YjoMPflsIRqAqgLTG0Z44+pdpixnXRFeTL1sareYt85SOA2+dKr4uZJQG0DFabVOvREfXodvY5vz
IW7qzmIpF+QoJBrjG3HH8Uon7kqN8aHtWUOoivkhNXe1JlN3TXwA+XFDtnNKXjz1k6vUxL7lqXxv
Ih3t2+KxIEJshRPOXDdopIieokye6SNuW57R245GNBMBaG4skG7F3JcN5GC1srlv2/GgG3wcNdXv
dTMQ2dhZwWaqX3Rt4EsJjyNk0s1ivhw86zAplHVhicOU2D+cReZqomHz1M6Kw8i/EZNjX7tJS8KJ
KHZQ+fsNE0FSQERH2wzLlpHgRcbuvR+ZFOLEejac4dGra5v4Vth7UXIaXW/2YFH4nnpOjZIfHdaY
a3QM0dbErDZVLMblqQinF2Pgp0b/Zs9vGI1TavhrFsbt5J5aUqK3wVQdTahV8eDR/Qf8u2O4GnOs
H5ZDxqKBS3XjUPKze1OjypJ8zae7wnKR7VYRi+M2xQg9DYxU+PEGEjISD9dUBRR0G3b9G527EvXn
k9K+QGfCOtJZE/13jS+VrCr0le71gLoRe1L4lZaPdjL7iRnzGNhHyyzibWYUeHWM4qVyKMSTVgXX
q88PTGoRlFa5PJJ38oSovb12fZ3iPLMO4cc1EaoUSmpaWHbWPhS1MvY+setMygmWdrJ2uoGz6a5C
W9/UtVbil2Y5wypEREmyL/zC3HuVDY2SHw9MiY4IWM2gUFNn5fVsygm70KWpMxB+i+9kC2thw7Ll
gGl4Y7vGN9HKhxp2CTqK9Gnsp+Cat+Ksg3uskooojrx5Qhu7csYafYvTpVtfjWTB8JVu9Eb9sgsf
ooI7T5AlD8MhLHeJRuPLp9oyDf05DVKq0ojzVn4a0uEjFqsZGnNViC7f4/x5wKGJWC6H7EAH6C0i
W3edjfHPIkiomQTVOSFam7Vl2qID5uuN657wxSmFbg8sgNXcoAFSIDKUapf1HrhFtPN7vmfXmw50
XU+TA/9FYha6HtvGpLNPvdB1uqc0pXhIr4sZc40qjNyfF83u+Ym6YnpI8m3fa78SPXkGs+FuhNYd
zQzVatg0OoTPfVAVv9wiP5R+Lq8MXdu6YfSmoVNY2WEK9Lk0jnZDi9Aokre60QBXBIAiInOjIwHk
By1ohqM7XNdGcle0ZHFboc95OmTA6ZW7w2J3RQRHtrXnB5GUwRItn3Gu2P3dKvX2iRQbN5/DNklv
38ZYy1f5N8M0mEeFCtfrSFeQXsTZJSxw15skppr8FPJiqx3BDaNLpJG5woCubhLh3bpZRfGv9+ON
VZT+TuUOZQkAkuu0aMj0jYJfsQbERM0X1ehnEHY3QVl1KFqonCLg2DYultVcy0Y0mvixm8Hatx0h
FUmguGwBQV/nRXCb6Ca0AKKOd3bkvkeOZlzbKJr2U26/NqVuX1eiMciKpMkxmL4OA6Pam1YGey4D
3U9Upbj2I/A5atZHZ0Zb3RtMGZscBkpQlw+JY5V3TqdF13lKvG+TmWhqmpYMEedhUHp37Dl47QbV
KRN18lA3dG9iRhWt0Ij8CDT/oWvHW8+MqyvpRFRyI/cn3ppToBmYfduQQqwy3icjltdgx9ExGGm8
Mii531RNXtMc5NLUcnrmBoIvRI/0kVyFunt41ecMpGQibAlPaxa2OqG/mMC6nISbedxSLnltcXNL
RZfsCKoVWNO51jknTQs57wv7NrQhXJO8oQOjf2O071C187Ah656G+nunUzXoEB3CIUf5P+mkRah6
QOdQRI/e1CanQN1QlKv3TM34h6leNBWs8AyMCe4yDZXTfDJOwPS7krDyuve3AzHyG+kG2zKxpoPV
DXijqZnbg3glNNkDtufdOv4w7rz6hQUCWUSejnqC7JKi5lKDBY12P3WEKRpuFdZPMDX+D9eydKoR
lDihD/irnMIctX6HECdQ7ZkT6wezix5bDVGzqZ6cwdlbdmrAmkfgBtDr+2TQsKQZRwz5jGCifLpR
BH5uXYu6PphIQkVgrW4qIkrBKIt3BmZLiPE2VqOGYV/dZrEg5NCERte2gF6y+tU0W34YXG0Tv7xu
RDLuWHYQHTWKN6JevxSY6a99poXzUAasGLV2NKy0kgmSBKeyGRjNHdINNo5u7HPT9k8itGgJt/nG
Hz2cSeQcRPFrE+n4k+NB7OBWnT2ruSXhNqSoOPKP8eGukxlMNBXauElL60upYRXoNbpgkSvlcXDv
6qmtbwohKc0ZJz0M1w0XOeYmiHG5MJDXaKhtWh6FsaEQr9FP02diQ7SObSCdJTBIbACEgUnVD2ud
WsTWcr3+yKBYU9KNiru6MXwSsUbvcXTbHwDzn+zS7+6FjHd1E7uPWf5UtCNVDSNqrhIR9Vc9jlVP
yeuCsTljbHzMJ5OPKCHHpNZTcx+0OxJGPcwqDstBq1J4PSeuqAGLUcSghu3359o1PSy/5s/Yz6en
pLgekZw9qQH/WtCdl5u+jJ9HrJC3vdN0ZwvY0poBtzv4xIOgATXAXSPD3Jc1AWcRlRtp80qtVeYP
msZAX1hgsWwpuAaipS2rnLDispWrsdAZtKV/ZkgsbrHM67uACsg2lINz1gOD4HaLlrAbI9OA/+sc
Td+QIE6mV3ug8S7yUds2qhePzJVXXpbJsy5HefaTZEentnn4uMsLsVMgJ7kaR7gTYWudk4CToyEF
7VCEyJmIjyU0QdNGVJDK2NFdHJ5R6CY7kZKoLjP+hXCwfsgRIVqIwMo2Wo3/4kdTenJjDEZ+k+sl
qu7Sjm69zDjVs/YThSSxn9FEjJU9UL/odWIvA2LXuwp6qn50yRfeanxvq+vKDd1HIajCWHb3nKap
Q0RaTXJeKdCMWA+0y+8chbpJm7QTxgscqYEAUQYuZz31qK08uUaG37zYQ+QgajnaKAS2vSIralLk
LPt59JIGI/0oo6fxrlXhgSEu2vV9KgCpiC+9TgkmJHMpNVgBIBD/aiMv2momQ0nYGYfW2NcTHtGA
bmmsyLDxrvKs2g+MWkfh5c/9SoOpas85BeFBomnIbD4hwXThkNeGumXB8ZCT8Z7hBlpXXoeCjMEO
7gmcBDqQdG6cXUhhdYf8AMto55yzgWCQPoJKNLUFYO0swD7ijTByxRucSIJWrVasMrMpViTyXinO
mxaUDcr6qdwRcItwxqtg9IzTFH9FvsgEsSDojAtrRe6ZrlGOw1k0oFwC/ASmfeh+xt8ae8oemIs4
K+p0e3Lrr6V5tqVHFrRDoirWDOKrtPK6NpxznnnVXTXRvA7lG5PzdmshFuerVqfE698alHYPXG6u
6oqAm8TozTn/OSeiK6iRG+8G8FbMewzzgDWmpcbEutJJ3rMQA8FgcwrYVfKkx2Q3yhGPbVsh6ZAs
jk33l7Q5N3RWk1mD040wBnLJ3J2W9Q/g37PDYHDqwqWLQiqQ1tdAgrIKomYPa7vYtE19FMFIjA6z
uI3M4ycZiq9uyTeSkcCz7TIHcwH9dGp7N/lE6LrfpU9+0V1rtf/NtSHFREPz1EFp3uCC/Rkw7sIX
dKlZ5gTGO8ZXt2KBSt0o2MLiHuGShgkCVOcbSlVWsYOhjgALpq20gntbaxUJe1mPpC8h/cNmFaGn
rn5Nu7TkvwuQYGG4vo4mwtJ6zTk2LsqOwCStCQHGQLDL2KMpQpzxXgbFzmimbl9FS8BcQcn/p+P0
ct+mBWIq1xgOsW11B4d3vBE2QzddImwQba6v1gOCpxoZ71YWjrPtPcinwBOek8B11rRQj8NEtkxE
tslVTfqbp6iyGgwSZ3ire183gQV5jjj4XbbpSxQg1JSvbZG1d31hvVJLIxYqNG5RNDmHpAju0Pxq
x6Zpb3xke5SrKbxbFp2k1nOyu36y7yo8APxQiu9MD34kc8ubgMbQw6Y9FBN85fJKd5pzMGexM4Uj
28sCpJgiYCEkWXDKW9qLnIU/PScX4cdcLohAYcTPMoa52mbWQssvTgQXSZRTGy1oknVOzu5eJOiU
bAE/JnZa52YyjJtmisDq1G+2o9or1J43ZuXCe6VPgWYnvM0NWoDMDqujF3F9UNWEWKFXBI6YFpAt
nym1W2mQLpjlJe2NrVU3IePRkV+kP4tkbnzNMTeOsI9K+KSOCTBuUIg4R5X3DK4TE7nUfuVx+TZp
Q3LkAmyvDc7YDRIgnfGdWCwVQ6+lO32W1Q+3tmI6ASo/ZKjv7EnCMyl5c+Cn90VjQwpSkEdYyCBN
4WSa9FcjFx4iaNRmsjcN1F4M5YFi1mj5lnmVW809PTexJm/7FRUOKMpirdV0SWykPe7jqBr7YOlE
Nae1q1ZzJTzUQxTKhW8ivG2I6bCYZ6OBPQ3dtqzoxIzNVZpwKWcWJnR8v0iWyCwH9wb3yWKBlzbe
fiJDiXkK+seiETcJ2p2H22Yc9ixcXxi53jvIbSTIew+4yRDSY1XHaV5s/EBRouqpUxFMdmgKz9y2
fUZbW7eestqnWG8xJZ/0UNB2+pKGur5X7bAXggpa3eZMGKZflpFrnInRN2A4V7mWe5S9x+9dWzRr
st7KzUNc+N/QFSCtIiGPejuLCdm4XDUm60fHOlzFqt6adokPKnyzCMBcGRi1MOQyRXMLDDBmE+2m
lqkhS78tYBgif9QdWI+nti6Af8+V/AWAZDXtNhPyfhqI3wLNGazDKn6JGtYyiqkB+etokGWCjqZw
qOnr9Wtyl1vAB/2iDjcpPaHdpJGjRFmqCb5BPqLlxTx/n2vFRhAasfXM6d7JiQzqYK1PHatX27BZ
HIBd3tFjZllCOWtbj942H6RF9Dz/gZiYNJkI8vtB07ZBGr9NdIZmX1HAZCa+yu0W0wvglbm+Rhmt
9M+jpH86RtmXZRUXV8rdkIPuM5gREwIUURJSgAh3vywl3MbnVZkxhtUziZAE6xaOh85uOIXTQ29Q
tgFwqK2bFM0YXMeswfwTxOABmU3Uewv7fznP+8t44ldU+Vcsz+TObzl9aXyZcw1NJ1GGDhWnjJOX
5I6ixyEnq982VS9WdmZ3R/CRb0ibWd7jlkGf1WH8KAjWzo5O+qQJ+RW6Fbo1hyVxXqXUwoxNMJcq
xw79wAA24jBl9pPXJiArepgXQVqJA2LX8+g6AfLO7N4nYHeVhmB9imbmfZb+XcrC6aYrxnxPDPeP
PlUhqa/pk6XG9Apa2gNBadeqCw3ATgFRSCy8t1RJyAQdKLp4NPwf4TF+UdA2Ka2Pt2mDEA+24lVh
Q6gdC3w3SiiSv8mICzMUElY5PEXgvnp+I00MLiUYMVm7Ql79Twfj3+xgmERR/2skwdzBuPk1RD+K
Tx2M+Wl/dDCEPpMHLFuCn9Vt29LBC/wFJfD+oUvToYvActUBi/VXD2OBEli65fAsZMALQfrPHgbt
DcMTtgvkgKUgLIP/pIfhep+p0R4R38RuS0tKYXvS+tTCoJedTj0WhmtaxOugsn2anWCOUDgP17Fr
MzAtOPvQ8Cqmhh71ttARFGwyQOdRU22rUP6wshBMKSu4HgdgE9okU843poUH0DdcCxfy+C0TmGnN
EjoSplbQMMtm7kI43C6bitT7j+PLbsLIu9YSj4DgOVOAbl9xKs3qvspUv7sw7MVCt1/2ISzmuCx/
LjiXBeSy3DhzyMZlV2VmsB0FXsZPDpeCLhOrmtkA004WWofMGTcfGQQz/2Nhv1x2ly0PEVo4R3Zd
MiTMOUXpciOVBeTYkldLcMQwu7+Wm2iGVPVYZXdT1Fwvd0G6HYje48JZLZ6qbiEX2YvPt8MNmwqC
Uz+yCKwZ0vSx6UCqOybDo8QXyWc6Q8WqGYe03Cy7cUQENdKt91pzVX8VRHABp8bBcya1eED4VGzS
kImL9P3NVHY/22wkRBn9uT1hIWm8DGqiuqtjgiXHptu74J9WDqYJWMxRu0+H7uyHMTacWj8INzur
kEtTGda3vUjkHlniVi/j4B4IS9XWV1OOwtSat1QWFPtOCKROydYxtWhbw/THJ5JoK3DP2bbop3Q2
fcRpUxwX9vjy3cR29ZxObeVPN9THXhYvVDARtZE01Fvae6vobWbHM5GpVxTHfGtEfK/bv9oib7a2
H6kTnCx1WraAH/2xdbnPLHtrRrn9eWR5zGX38rzlPt3zKQJVYDPrEfvb5XH/n5f5fHh52cAIcesv
mx/HEXBOoJkuf1Mub+6yf/l7//l9NUt/8u8QnSzPXW6yWv/jA/l0X5fiItGkBwtx9+lPfXwEnz6m
T7sDboEVKr92szwZelC5r2mZpfPpEi2knfkm/2s3WRg8l/3lMeiiAYEvz1mOfDxoObTsWygFR/xf
a3ADmJP/5mU/3Xf58+U4EnX26fCye3nM5d0QO0JmMOyBzfKQ5cDfPe7yehqrgV2deNeXuy5Pvdx3
+d8u9yWNcVezxuIXHvIeaXA/kzof7MI5mUUruMEgQ74snJgCgJ0GqeTzpuFih9bG4C5WAj+vXdF7
0EUg1rYWBMzHeI3Lq33aXV4rcZZgkfmBHicb7s75j49+bB1abLrLY/7uect9H09eHrO8kY9XuOxf
nv3pviIbDHSYenHsZwpk6X/DsDE7OFsblBudmIGk9Hk/Sm1Kyp835ewOJRkVg+rnQ+hsmWztlwSx
j/iyce4bRVFurS4ZZ/UyJPz2oMCZryuLbXqBHF4euuwq2xJYHCVlYszK6XyzeJeXGySpXKGFVqvd
NDYPF1PzsiWbmfa2PG/ZX5582V3uW276GTq4bIXIHFbEGhMWN386n2iZkhTMdeUShv3bAUR8myih
QKwE8CCu0L/f/N19RK+RFouNb+ZgLT7tZWuxbS9byeL4Xo4EYkA7383Wt4Q27eJKHl2X1mQe3X5+
8Mfzlnu15WdNZ3YXQ62HO83UYblRnc+7R8a/XjCGvxEzZ7Thsrsc+MBrlsUXvQamoGthc1puDEfH
E5DHJLtIL/g6zB+V2dD3KdF4gbCriGhxcRpZgjKTAzuTqjaXv36hmP11s9wXFvKNfG+xXfgag+NP
p26+oWUv9ljAjgvnY2FWLltEfUJDw1+8sHj7GcgrhnZcyIMhOFSsUJ1R7wJreqyRM6/GuNAQcPOD
Wb7fcf6SU3/iB7PcqZbfjpwDetKrCYA7zzcNHAG5TXQtURlUHGfS48J89C33YKHp2vsTydqe8ixM
1GyFsv5ja7QVMT4K0hB2xREE1ExLMCYL7SMzQIKwZkiCERaUJyw93rgjrjZjoNg2ILN7WiCjwJVp
mZaOs5ayhnPq1TFwAGwRqL/RNAwaojkKL94pzRQLUpfW0OCSlmwQbMximsSHeVZnLbO3hbK/7FNX
+/POZf8C4c8nDxljSR8fh9tA6WbZvxxftj7uXF5k2adKZe8Mo735+DsTM8MPYMikmU+u6LPdoLXT
NC8E/0BaLkZ22oW4nXrzAK8AUow8Lk735cacZ17LVrPgJZf9ixt+OdIuQVKfHn55TG3TUTUm3afy
Vf6BsZiWxLRln18ZzpNPhIvfjo8In1dFAY/y02OWZ/8b9y0P+fgry1P8qP8ZeLg7Lm9n2br8q93Q
yxUobIoE8we1fFrL1t/tLv8o8atyemjnAelyI+ZB6LJLq6E4+fOIIlr8wfVg84Odh5ZiGc0uD1y2
BidlXLs853L442UjQkcPn+4kkoKX+/Rnl8f8y/tsUKVIqc2djbGNqhbz9eWmDWbew+fNZT+fwQN/
+8hGSr7Kf338txf9/NDf9j82f/vTgzFw1mnK/njp/+f48tApKopjIwhe+bs3/tu9f/+XLm86GcWZ
/mO8++0dLJuXh/z2EsuRz/vLnb89/eP4b+/BTPdWw7oLcqbx2036126GJsaqtPGwPOJy/+UJjqX7
23JKv13u8q3WOBkyzUz8b2wuR1TqYuKeX7gY5/DFaA9RrwZXw81AsN+JziWM4HgmOy+by53L4bQt
WQ1fHrlshWkoMEfkFez4vw7b5A/o6+X4by9n5FlzMvoSKuWyuRz/+EvLflxP56mcmVFqZvpenr5s
/faal7e0vPpymK/7UcOosBMZIWNdbbws58rljFh2rcDGfPpxXthdTHLz5VF6BlrVj5iFLCTbfuFU
hMsMqJfkMV9uUP6F5M0qHdN1ZTEUeeIPWO5CzNW6CfTXsplNiSTEbUboer9qBRfoM6xjAXJc2B3Z
sIvjk3TnuN4Zvd2Q58tkhwrCaCKNQSY0KusnHVQEJXPzrgg2UjwFGQitQnVfyQXKriK06ruW/J+Q
eBj8uZzDCS9Dw88jz2MLnxny7j/fLIF1U1SHW+QbhEkrkA66Qr+QBExww8Q82SaDuY3KP6lihA+6
2veW/ZwyYko5XIHr3+k6kzB+O6LOUL8ROjJpEo1RcndZuy6liGUVmw2y31Y21XKvx2/0PwW7f69g
p5vogP+7gl33/ec/E0TN5Sl/FuuE9Q/dNG3HRiti2frvBFGDwtifCmODkp5r2qiPIVvrhLxdFMaS
Q9LmXtcyDJeS2n9SnRPSQjL9u8JYn5XMDmpSgKYeKcGSGmH54/tjlAfNf/1v8X/o9A9dXpcmRtOO
jnwtt8RPkGEPBo2cJ4XXXOuJAMt0ai5En00xheVQXtdV76wmo372cR+uOhkQu6CBVmiNekt/qaQB
tGttMa3bGsFWQcscae3wXYQdmWY9mB3ViHUP5IQea3HstOmA8wiYyuA815k/wvJCaeiJ/N5vCrkX
7okzpbnpiJsyCniItBgWQ1VsUaw/YdhxD3XcPpngi4gVss7oAAUiKJ/LVY2OQ+87YjMM5u7MnU6i
lAW+vKF5YYg4S1O91KlefDG9fmfmw63n+s3RUxAAzW7WoBAtdXKt6i6Ew7EaZZ1uZSB+OJoXbH0f
wVjUO+LKN6xTqqvsHgzoyhFhv0Hn4uJAr2Z+avoA8gPZT1ZvckP/ouYwOTFdefT+Cz8oX4uiIfpl
vJnKEHhgV9EQyvuTC2NmFdVAiQYdoV//KikurfhJNEQi9GhrJ/GIm61fLc+w8YGvXIAza8MFpQ2P
2tvQj8nWTkMYXTvYEEribu7p3mOuLfdtgV7N3Ik+2ossJRKksviwy3elxKkudLUOSfxZUc3DUpn7
O8/6aRPysW5cf52Gpn3VUzq9jQrMT1csN+Vdr7fZNk/uKL6pFUC6gbCV/t1p+tdBZtVB84NtEEc4
5PJ+A7DC2ZDvQlRBPGsu87SB2mPNVkPyegj5WMOspWkGCQAtibVOUZZTYwNVw3Uwb5Kt0brdqVMZ
3Ir/y955ZcfNbFl6KjUB1IKPQK9e9ZDe04oS9YJFmR/ee4y+PwRvF3l1TfUA+gVKZCYhJBIJRJyz
97fpVq+sVg838Wx1SA+M+7Iekqs11fFW1t4VL/Pi/EmsbRpQj+ohPt0HsRZd04Ru+3JsijnWnuGH
lqmBopgY7l069PwO5NTtUeoTAwWOLL0vK/3sO0V7EU/STIJD0BRknnV/OXXvXyuj+JETkLEHjdjv
zJjwsFSGpESU+tfAbrxVIAebw+NDh/UKTMrMkTU0BH3fW/hOGmoLQX22aOYW82B9TUq5iwJBALaT
nEeCNVLhWeeYKcE69+15Y9gwNe0o+OK5Q4+Kw+K0bXVgLpkOG3tsEBWa2Zaw5v6KehB1dOftw4gJ
Xa8lWJYrKz3Qkz+6g4NOr6nlPXt9kC6Y0mBIne20iLjTJP9aRHFzkUWRrxvr2UrD7rXq8ifU419Q
V4BL6lPnAIiv2czjeeyH4Iy/nTlpWBPOEfmoR4xhfnEj2EVOUGtvmhVdjaEBHKF7zbY0uIZIvz8Y
moaIycJzEBHI5c+a2EmageaSqJOZ1I/xgWGNE7GzB2NsIQKVl9A2s8NyuYIvlVlYxwMyg/TUuLa6
7H5XXVlchO5flinZjtKSAy7MD8+NzjGYmHludK0trpEm9X3oF6+mU/rkbgC2g+UaoLpOqpMvMe25
k2tv6Kund76XNAeXWO8j1vX0atGhpr/aSwQ/TU+HEiep0zQmXfei484bmhu/zuGj9ghEdMMx9nWP
ORuTJj1m339pWzt+7ohYLirproGq2+sEnMipANSHqmO+53O2E8hWaZJjFvVY2Io4uwCCcd8XaRxf
c8c/NsLm58ZXrrnIxA28HXdIrn8DyHSeEtwhmENRaJZTD3gBWZ3TlqdKd7+jILD3MoBRXAJlj22/
XmuGp22MZRCpFtbyqINtzBRneajW1SPUgwxUfcn46f31aRnTqnX1+sfq+zvVk6L22JJ66dND9dKI
SAuptXGvNqHeop7/Y4sdOPSTlZhf5Jsq86li3qdq4fvDf1Yl/KPs96nYSHlmmXctM8d/WSX8eEGk
uMz9zvHXk5ouqv/rn++Bpqaaf5YnP1Uq3//sU73SAhbFz50Qjf+uu37atNqS2hP18p+f9X39j8+p
/mak/rMeRV2vP7b78T4sG0+TE6Dq/ai6qj97/4AfH/3jT9SjP9+unvz06dQ2Pu3px5+//+WnzatD
gAcBtvLHHpZlb26cJiUD86PgrDZiq+Ky2v6nnVAvqSfVo9Kzj2Xq1Hsuga+B05uoCCkEvL9rtEkA
QEebtTAW3KSlYlSbvnONoUasiwBqHBL5bleN5UO2zL3FUuaNy7SB4Z9LThf17MdLLbkFe9fXTn88
r1ZVjVht4ePV9600aub8aYuEPQJoWHISKrKiYG3FS2xG1EPxQsDCQxAYlODU+hRp1MgRfm8+PZn7
SX9Miq/vb1EvqL/zcQDtRn24wyPqcR3QXOJMMq8wthTnuPQj2Uyld64SWJiEatDcWx7VS46C1VnE
owKI2pjZKSnmGyaqcf/xEy3VpaA0b2Zrmhzf4lx7M7erhGIKY+D8uDjMmqb/LZrfXMkXStf0HWgd
fQaSjXM8DyymhTGrFi7Rmf909eN96s/4NspV0hN8K8C9jmN5HptGHBHTroh//ZGD8caFu4TPezNs
XdsaXn0EFwWRc0SnEvb2UcdS1Ty1Wo1ov8CAHaZhbzHEOckU4p3uQZX3RNys/RFlVBfAPlCLZnkk
wYGSpZr1wcEuAg4MRElvYUvqyyO1WrYwGHpZHDVEi2e1GIrEWwcTd3M4I6ipuANDV0/dAsUQX6nC
l6qFmK2VOfji0C+9JlUFfy+S024tDaZ4ZVGiy6JHiCtsdO/roYnOkzWba5BR4BkAoLiprx1SRPGa
M+dH2/YElFLNQcvvFsmmnxlsthaYd1SjFlEBjXXSAq3GdBbrm3dIdW1mjKDR17l99WqU7hXBfsXt
jK8qHh8zA6ZRWIapubUS21nRhvWJMXP9o25tnWk2Tt6SlUbUqLAHOrtM+DfvqT1Li1o9GhawBy6v
g4qcGs0eOoChk7vIvOWUBR1AEB10vnrkuQR2MCe49qXVn9R3wJldtQfcSmQfpsYEJIXjL5bF0Erj
WKWPKldIlRXfsdZ+ah10HNz7DxhqIpZamio9KyRqOucMDRjmffQjHDLNsgPU0Zk+jhWsVd9GsaU/
FoECZlqZfRs0OC8CiydHXjGUMRNQCV6o5HHore3/rs2qE1BVRP94bmo7ePxjQEF7uRp6Akq6tuAJ
ltyhj+rpp3VXhNimElAs7/zYD67rR/yW+sheOYCFmwf/PYNLtVvUCfcO2H3/HpZTTvpHOxT6UbWf
1AdWjz4W6jl0THBgpPVNIaMVfp35Y37SFG9dLgIJ9SRlf6J+26baqA/9UZJXq2qhjoF6xN2E4SoN
QAU0Vi0E1TxQi4/VKdVfhyBIwcvo9200gDBQ3av3hxbJg6sedQryMloeKjwrXqjravHHKqmIO9Qb
/l4FaqngrI/FtLR91GpgymrPaXGSg4UUOxnM3y3EqG1u+aDYl0UYNiUgK76vpqr8g20j2WpIC40S
e6taeur4/cs2X5vmp8asjSXg1d13jkuCIBwHbbbMzTSI+ux2rrkagclt4sFEIoamtaHOaB/VB7L5
STsFcLVBX8xWUPvwrgRmujE1EkFSAw2NqS06csTGunknFzS72QuXPrkNdWwidJIeS3oerfgSRDE+
ljbagopMSSHHlKM+QJdIUG1LZymXpntQn+f9V6Dpmz7vEdsi7dwMVYCcTYykRkzaO1WcElmyowXx
rDoo79/0EoX8cTKgw4tP9lOOXWSNJFPfjMvcyE7fRqOwqIDhYxPLQmMyqFUtxMGCnKhW3dW8ITql
Jdp/zzu5DK0PkR7u+rB76UoPdFSdBpsqtfxV1Yc4kUzDuRCPNO5RKMbn1gaNJhpAcIlWr+1ZoPKM
Uo0CnA37o+q6DbSrFKARRbleFLDrZzM5hHp0MMrmaMWAZ7qlyQtjjgLgkrlgA/MEV7Ssg7x00KNy
q/XIsFsy5sCtGgv9TzKM1pcBtiq7CtNiptppLxZxZrnZ39KMkAHRePew4cmnr+vnwYW3Cozwfes2
bmrut77cqP+HlFBrXUFnyAVU0rrCbUs+cNsy0kH+mjUks9TL3R2iZ0me3ZLZ2hoXuCEg3dRz6tWZ
YBaSWNrnsONaM8/BF99P/V3cBgW1yB/Ip8HeN4FxzvB9RmxuzPHXRlX/xdEa5IwZ7NcuxUisJ3Oz
VTtGwllDdq15KTxMPNQFtvos0MGQnsJGw6r/ZjTBtJUYG/1gMHe9dMlQ8ipKEHSx1CLXtABUmf7b
bvgtysX8hAmHOMfoUH8KU1PlYBXzpQrHIOTdo+jvhBzjbRyG3Rp4OmboOoWIslSWXX69x8R9Ez2t
8zamF9Xr/gbkl1yiqYf3zxaWC0FiJFekWrQBzbLoF2lAT5FlAw+NPHZggRPqY1p+TLZnYz0Lg8Pj
Ji9t6JKsltBttkQ0XWNsGBurFGj6uTuoo5MpeQjNX1DsWoE+dqBdwWQzO6lHUkZoxz6e9JZXtGY6
Z0u+gXreXK6y6tHHQr3N/fhbta62mkR5uCcW+Kze/Ol96iHIhGTruO5f73+rnsvi4RjlOjJ45ydE
qG5bpGkF/acNSPcBBN848VOeoVD1ZiN5nGpSBOLhMa49lHsmNCosnJTQtGln+RYwLhgrzuQRXpK9
zCXYP8VL68Yede7cawvAzsXkUX4NcJpnMOwoWdjbOkTZjDQFUi9hQxusNmdSB+uf/khwOb6C70WG
0KyYqCn5fSXWNsYnUC7UJDU9GU9DP2uP5GX/NOL9KC37e2NJJLzB4N+JMKivRA4YYJyi6U3U0WUe
C/eLSe1rMUR0O6N3+u+JdlavD1Y6bF1jSE+EjPpPldF9QSACAjJswnUE0f+G/wKEadPlquQC5qh4
zHFPX4K0CFZlEznHdh4ItKce89YAvBm75I3ko3TXzRC94kDkX0BI3tRWOWqc6hEuFS8iy9uhLrxS
L7Tk8ISxnT0NZW2eHNtPttlUdgihGNcXOnqj0ZtfK4Pk6Tx3ukPVePMLdrij+hBTO2jroomsC4ki
xj2zH34QjNfvpVtzmZ/Auvl67T+IOTLOANzAwC17O1NTAMSYfMu0et6LsTX2Blrkbw72arVX3YQh
M4xd8zyIVD44CWno70cnIJoIxqt13wcTvCNrCt43OQn70I+O+TLlJCQXE6yqpGmH1wwXifrLkH40
SDDLOjWOSJ66fvyunkeajR0z8Mc7c8oIzYGQvLaXL8IIi5tMdRTiekifcqwhsWlu8EYMkvrsdsXp
FNWNe+zByj9HyfyoNjiUMLx7R7a3cCrdG31wENrLp3Zk/sXUw4ZpYZJiqOuSE5bD8f0L1JuzF5rD
9xn/EkmgkAJMsB4wfFKCh9ibeZG0qlOsgwJ4p047tVW70n9SjTYfbX2KzqEkqEvtfm4wvDRF8RIV
7trIELlPVWkfQ1F4D3FAgRWYbP4z72yyBkLz6yjnasdEOTiRETQ+BCPgMfUOclmPjqvF37TIjkEi
1NWp5IL00GgOkBs9K35GOKB9J5q+dVEOEtEi8TdcqqNG4R48wpzet5NN3W600/CV0Za5jbFYnQzP
b+6nVlLaXLbjRMU2HrT+NSXPc6sJJ2P8AOmzrgNkv8s7aKJtYKr5rw1cxW1SZgNUc8O4o0yMl2j5
PPXYrMGKtN+DyeTrpguHejSr7nTS0t+34QL2zFpHfp8r4ZGPYsSXvKAOnYa4ldT/0vUBrpK5eZMN
xPU4JVcjm8CZOD6OBPW/jFwDvFi+4aMfN3jyrUvjhuVNNLXzvgmvP7g4by/qDXrZNRvR1tG1bYV3
5Rbhv79LDKsynsSPHtwj93TRXBMJAGF2jZgSfpP+TP+2Q4UBDdwerCt2nwI2IQ6RpB6MH9Q13/en
0uW6w0B98zGQXaIIx1dl2emPTDurjwQu2FrnpFXe8Ifpl84P9Y0/p+Zbb39Vb8D3Mq1rvbJvrTGV
F7vJ3E0btPqt6Ph6ekBklO7rXwzJKUUOrf4ogrDk3jY3h2zO+8dZasOqN9zqV5N6eAU7+62ywKin
MMBuFefnOWcft30caS9aGzy+b80Ln0pZOC++ltI5JSnjLAzNvnEykeATSv9N8mWptyZWC8Wki6pH
XK74SfFNHqyicB6LxYOv3gIRfp1TnH2ziebYlElV35CmD+fEaayt2ZfVVz2tcMPxMfj1PHd63b5Q
Wkl2LT+JE5aqECeZZzPyyZsfFmZW/F71L4tJLeFCrvZgTJN5YPCk7WfXip9EQEk6Jwv3V8ZZqXu9
Rl/fBtkM360JbqEY7XMbyBHFET8ve7Zv6vC4pnzp9Tp6wXhT7cYAaIMJeeZubDR67na5jIy+qnfO
RAGtOuTHD6Pfe4dhapNt29fnEULN0yDwdqi3TUG6xbg9fdfiEqJn1zpXUnLDCxQAemS+CL/NXXJV
nwVEyje972D5EqOzm3NJaqyu63eGQPoUUbb5afSYx/jUFTM5jFtz/dA3Q3IkOnTat0ngPMEqQ/27
vMV3g52kXfXd17lWS9MbrsLUiouPrmvrRE37DVfSWb2VSt1bhAN41WZDcRbg7PYGmeWLf1Y+YAYF
Nlda9s8uq7emV2uvSWf5G7gwzSV3jPDmkKyzYRDZ/sjkw9Rlzs9RS7kpekK7szKdYL7KDne4J7uv
9TBd1bbgDvylkYbzTH9B7JuxGw/dzK1bBIi+2GvnJyyfwzj5xjfPmSE4uuF4juc8uMuaQqeKyP6o
hVrtAk+7SZ2TyVguTerPlr9X77CC/98b/3/L17QMlzb1v+uND//xylzkDyvL8kf/F8Zl/Kd0DBNw
rG0Iz5WfYVzefwpXx9xie7bBP+YnHBcd8cVfokI2LekKvDF/s7LY+n/angfXy7B0+U73+q///XP8
X8Hv4v6dstX8sf4fOS3aAofC0vxmzz63ym3puJYtHEBhCF+l6/7hZDF6t8JRGRTHSQ/Su15P20cf
qH4MjGIgSXozG/6MKMemRuj/5bjUjtSg9tNB+9te/d1e/IkEW/ZCeobOYeJYGH9mfPaNrkEhMvJj
nnrQmB3/CV7ndYY4f3Mgqe5A51xrF1MusFNCi3DgOe1f01iG+9Ahg4vBcL3697tk/qEhWA4MXiIT
uauwERL8SSmrNcsUpYRnaeJgZj6jtWCbmf9g0v+VtbF+n46MPYumhRkV/LAdUawpauCikOBnHe3R
z7EUM3UmR8RxfDawzCq9mamGjhBHgP3Y48xZICFtsJX4WDYFsUbaQHCjafjUK8cv//4ToaL4h68a
8Bpnm+SEkosH6u9UERXQZyBVdX7UvVk/WwJhrgyLGnywD3EAFJXp19GeWBiTub+9xxO8gtjjFm15
kWP+HBXCBNgvv/omEPD/Yd841f88DR3iQCzbRbEhxXK+f1ZstA0BL4MU2ZGJy6OPGWWw9PSIA2Xa
Bzp958bDejhZ1avjdUQrOyZ1jqE6MvAY15afzHeZdhfoWDb/h/36hxPTNfgRsldkuCJ6+VNJEsPs
Kk3gZQcbUlybizX5jSE6wolqu5FfWqddQesFE2zk8d4MhhdGgMWmyKtxNTuzcc0o+/77XXKWr+kz
Po9LiG6BhnI8j+8SI9jfH6qpMfSZyUF/sEic2CFv1s5uDYbclNrVS6P6KfWvDNeDh2pI4+fccLeT
Q7lktt1ol9U99GG/HG85GFeA4OBa+jElucMKjnkx69yv8CIz/7vOVjrT7gct4yT2swvL6eL2+EI7
e5cbcX01xrtY0VEWTgqU5BlAAOQcOVrb3p+g0+b9WmreuCOUkNGb6BE+N0fHKl7DFvgLDCpk2rFx
sDRoLEOt7Yqinm4kbRP091cEiB/OvdttRlH2G2EvgJkFNeN6dcREDWLGkA+4sSDS/PvDa9r/+DsR
jgHz1+B3T9K6uaAQP5+LAB4kkLsWevvAQM7Mihvl03OVex6OVKs+xlUQr5IKzN7ojzfil+Yz+Of8
Pg5zPGDg+2FgJJvc0IIztPrfNZY4ZjocoKn7NYTQqcFD+ecEcO059MXPsoqjfRRNHseX9qBrYyIT
WvnqUwQMQ+mt09FsAI2Z4oRs5D6R5rM3hf0xbIR+02oW6lHiBQEWj+6+99xqbYWTS1XWCO/UIg29
Gz57LCFkv29pkpxFkz/yNXa3tB3HQ9M6xnOP/uIh9O9GgL33eZsZewpdxvPcdGsouSFU5rJakaKu
bTl55k0D9tokWdNpUayQlUzSg0HeAnXLakdqeH4s85jWzJxcW69MrqbzY+rImhhHI7hiWdB389yl
R88Chw9eacePO6KTUFN8nBr74g7BJr4kBtIUV7L3bZUyf4tIkjGD4CGLv05a0x24tZEQYczTOa97
48bknnLwdINmeS+dStv0ZQ09DF7rZQirGuIMOcpA9gGhF6Vx5MYO3EPPehT7U3E2JJlWBEo1l47R
ftwS3qaF9kjKDOKZrLOIiPLf8r7/IstCntR35BIDv65Cy9gsToidZemvTugZJ+g4sIgRf15iIIxM
O25B2eZboZGnwl316FUiesAWc4YBZV1CI4kefK2PHiD2hKsC6rNVo9TUtMp4ggbGzNuXOYgRe2eY
bnBx8F3dKplP9GM4W0zAVRQmp4spYnQTgV09eG4UH0HJYPQv2+9Ru+SOjqS3TF7XrDth45x2yJsW
clhbE3d5iODZVva2yX+SxhdgLFhbJ906+EN4S2aBVApaMTEaBpdZOT7GBIydmG5HdyPJwbsYgf96
7qDQ5aQIHPsQh32RR/q97xIpEsXRsZq6tyVZ6r4DqnPft9mLlyTnuWutw2yMFqWCSruLBoowy5pl
689ASDjIRuHdTTi04Qp4Jyedjwx8xZ1aIL6Jjp6kLKZWZy+X7y8kDp+jJS0ZCjrPhTFiNq5Q4x5A
4HxRb7a8JWpb5vbWyyK5ywSF6zJoggeEacFDmi00C5d4A7U6VVxMa8JQrnbtwr7kHTb95WBNshXh
OAPpLzLcm8innpI8BE6XIO/lAqM9qoUeO6cwBW2vL+8ImaEcUonTxSqvNCbde7VoTQ4ogdI/1VpW
y/nGx2OKbXBtbug89FGYPqnFSLVBzoLsHy7aqwaSg7/SYt1YiZZiYgondR6r8t5LB1KeycJ5ClDs
cIOdL1qZn+LO8l5I2RAUXpvhycLcYRTBCxB/QadSTIfOiUl/dpsOVCExS2iatFsH4xisPWDg0a/K
Vwl8LnJ/DVESfWknTmJaMms7dV4MGMTAHjJxNGz6dV1lC1qw48+06Lz7WiL4Mr/LzOrve7IVuuml
c2GLuPQnQiIq3BjZfw5bamppy/oQluLOS8+QmI4jv4ut1tgrAFrp0Ukd4u+G1mEi61y6GtpRhBRk
n9iAJQIxD+tJkqTiVSRcpxRvd8FAYbYHfHLUy+gvk0vbjl6hzZULJkM6cJ2oTfRKxh4CGJgAKyf/
fPQfaDF9b60u3NlcfA8ZUP+87uSt0Npwo4Hqb/Q+2+PTtQn9Nb/ErcuscWqY0Ic5BKDh2R81F4SD
J9ejE/q4qYnVSlMv3PoyuKaoMd6PZgqT5Djn9cpwTOsI721YRfFXp+vae711N3FFIJy6Ps2ptJ5p
la3q5pvUtfKBO9Uts+bhDNWRtDU5PgkX5WPnnHENOfs55VmG7u62tsbyNAzjd7uxZ9KOm1tHPOm6
G7hIuJLe/OwhaCgpWdnxfAilrA6GRY2QDbwG6fzkoh+5REEDEYPUgn2Sg5MYCRvRvUg7kVwT4rIm
PM7Iznx/9zKAT9YG4l6UxAUlui+2QLE1BCji4KQFQnCD2hBD4X3uY5a2pb/oCq1pN2ey2owRHhIt
zGnVaMYPXctrxqvk3cQIC4a8K85xb8W8q6WgYBnnNpTDhYhVy8gJgur6c17E2tcZ+KSX2ZvBJI0A
dUtCpnN5mxfSHxOydC+qPNrZWniah2kXJv3XqKAaLUf/WbeSdZDoi8xs2tgd+BxOR+0l6MhTCMdi
73W9wAQezPeyeqid2ABXEQWQZMeS/35hsrcgveJ+JjwdIFc40UwdByO90zOJ5CKdr1Ecr8mTwIBe
Zc6plNQYSniOqwks6CVcxgGZRj6Ng1kvsEk9a5YeTZDHxU8dYcZGB8l2sLryWhF+dtO93+GAZsD3
rW8Mapxj4tS/o8UXhx7OOmqtd2d0ljihWaCX6xLPB7tkIH/eGh9dezbOubC5HUucv/T9xF4nMuee
ciBAw9y134DYla+RIMc9GZyThaRjPdgltY+USpprWKTSdjBu6P3Vbl3uZYMmUUbkPemVe6to8ZVR
QLMWqrLWQAtO3HsjzgroshuI5ITGeZCiKHZBjY1JS5DCr49q5ynINQ9l5xHKUWonvYoiGitUQdou
0q9elkBQyYxd6D33fVVzGegj4I8jd39pwyGD+FctWOk2adDWcmS1ur2jptysGjuihBuOcuOBMtoV
jFGrrrcoCld3ad3Xh7HZ4a4rj0Vf9lTvf9dOXlwJaiNb0K//KmdprYaAG3hMDksGDdeIK20nl8if
tKCQz00tJ36mBctm4JF0AywuYSLEpmm4FHb++JWyH7HYEx8hAWm9ScBfHknk4kfDNlq01+s8N6o9
Z9ARmRKV6jm2mN8GLaheyEVDQsAioug11xVvN6QuPdEKyXapXdK+TdGQO9DmGrHlNDE3LSGUsfs7
xeJ9H7ZbMyLaymxh99ZozFN7kqeu7GAyE9GN5hgwWQ+OrPHAU3dEdmqVRGNZo9oaNqIIrecaer8M
kNGMXfHVn4dy10bes9mBNo1mf9MN0K/ZHYsEKgL0pCvjL92k/1U7gbvyJxE/1nCKumay3nrE8evZ
QJVsIFldU/wbsAL15TmFXvacOvx02y7h1tTGN7cRjE2tLD5o4UjHd1ntaJZcuLNwiHt5RtSt3Xon
GZ+6LDsmmrftq8G9yjwczqXrkIg1uf6VYaqJ6DnJvhmhfw8vu/9tieZI7eEqa2KkTFQt6zrL3bMJ
cg0WeNdt9d48jUzj1DPRMLhnaUK+qWaLYOc0Ig9HvVKqv+rKM3JYe2VnmOnTPBoudReUm05P6N1n
7XB2xUSWTMg0ya5NVjX/l2eY4O6GUt9FTva9ZkJ2JhEiuKhHaiEACCN6EN2atCw0TJVua2cvJjDD
7G1E7fwFgSHI61ptP87eX4LYJiQQ001zYhw4mmu+L3K8CCgEKrRiIApXgunXBHU93jh6kd6RhPOq
w+XeafrNGLXiwa7ux9R17zWHu0/hl496ajqHigrOSuun8lE91zkEbAV1L/ek0WoMpTVyuRBKPxZJ
SB+4re7Vmm+YxsmVQDXVanBwcvCUnMb5pnIzIlulU245ZayHxDWthylBgZ+kNTCkeSIwhmrLsbKg
jI2uMd6o9RPAE1RPAf8Ht41HxFcBvjQChm2b3alro7pILyHGYRAXg0RwaQ+Q1vQy2FGFNh7bxNAf
Q9egkcoO+q1n74pBZwZmLiGecliZ3fLzkfkWeNmB6UZxkVx/147nAAvTtDujIRx+mnX9hC4Btrla
FyVsVQFEZCMLdxUzQTpr+LjXZpZO64Yi2snWgkerk/V+tuATleE4nHoGdiBB55NaFKnssk/rpPKF
/N7GeWtynLllTu7vyGgmerQHuE60ESvnIS2R5Al+RGfG5f1qJoMwy0oP13Edn5fu3H5sqpvpz8HO
jJxvmk6kUCr0fMO44QjOM94iziOdPsguZpd+qwv3B1CS4Kyl9UH3YpetRZceHDpfbPCgD/HNm6Nb
jZvBbc1nRniH2OhgBbOrk0HIXprhN6CTfGm5C0hn0FbxNH6v0jBZw/T7CpJsZcy6tcYo8ezmTL1q
62gxRut9117jOov4CXo/QWe9iVkcBkkUS466oZ9fM92dN+4SpxE8h6UfobmKiz29LmaAMuAsbaYl
VuYQ2+0Dg5Ov4XKHSe1hDy8biXwFe/1gGjGsfRRF4T0ucDRR5PLpaD4Qg6N49AdyaggyuGj2dAR4
umkqNI+N/lZ0j4zz/a1fTcR80PwEzCcMMnN9c+3046G3MUmk2DQOqctvqjKic6QTqrqo9m2i6HY4
ZN/GZC5X+KK+moXbHuHBjD4jdBmk7pFSGxStdBNTUzqJ5XKpFpmzcevQPRix97uZ+Zxx1+xBvx0N
2epbfFZENSLRaGsiSwtA9FpeSvCu+m7oMewklqaRzWnCP9QeNYsub1HhGIKY8GP0OgbxS3knk+sq
kS+6iaLBd+lpV+T7btxp9lZODW2xiBIIoTH9/57pUJEZf/kc6nLwcwwE3LeJ2NQwT1VvyasVl9l9
qWcVQCTY+ksFOS/n9hcXjjsuQ/BtQDTdSY1Up5xm0cFaUncwx6/92DF3xug5L4Fr3bwKUHvUelRA
XQO2SWgzvwqtL65XfgOek56ikimw7fnZOvSG+GISuggLUwCgXkZfef09yovyK1/JVUv9l7rqiaqq
qze3Q7mTutW8bwYHIHyf4nIKicZ1uIYwaU/OMOzJyCEKgNhoK7xpqbdpI7O+tUkqdk2rvfRcfvKI
WXs89XJblty+pE9aLyLTeo1kIjy0qQZ/TYf6fOuIR903oiwfiKtaOwBUs46EZNsVgkm5a+57soHK
ws8ufVoSp9V90YluuuhkvBP/26JxI5cw7sy/kX9KqPwbJ62rtQH2++g57fecwtFqkM2CeQpRBhtc
vxydwDFD3IcUqHPNRV917O1JfyuRk5KWKOwz6UA4gvX8e8VYap/08kGf3SuZd9EauJqzl0ZoEDbs
wZEfSD5In7HTiIMWxf2GKnV1V1TRk7CTjTb78sK3BlXSoZ7k657YyoSSclwQuofg42wn/PqPYkwq
dCai3aj7BjjvL94SoshA4YLOeNgkDXuf2vGDdAf/SxFjmCunF6xBwwZRDACcqasoVJPVPANl2pCy
+2BoJJHlI1pdA0MVwXyALknLbRrfX3ec0ysrqO76guxDLSvJxOT1ZGJMG+m+z7SoOgwNQZ/43CSJ
ecehTWBKY1HaBKROn4wOQZ6biWLni/mLkl0upeu/KTDfgSQNmEeCkb7LLvXJnHoucm+nJYOdcRXC
Kl3iPYMNw5yyRIaYVj/knP4ANidPtFBBtPamI09qHTEcwaBReFRaWaXYrhdo1wdWwDYWe/+/fNlf
fBUf7x6E1+ymIcTNle+NcgCL5b6KhByvxk5NwiTRSGZTnhxIDPIO9fIGKlOnGSkKd5OJ0Io63Sgq
hlr0MSL76VfIHNwCm85g7eKnXXRMtYyh1x36Q8JZo/4hh96doD84keySrtMye5uyMVhpViM57Tvt
NJt3TeZ1zDQ1uRUJEQqGGw67AObio1/B7Rf+jJplCB7EgjjKniLRf6nxk+4/BKVj4K3GujbPkzFv
yDTyBvHU1bRVvF5+1cesePbAeD/PAgxZQCBbPxwxSCSnwZITypeo2jhCazZJgQPQS2F79umJVrF+
CFo4qkODtZFDc5xtH0rH3GYmcGMtO0lwWhRX7aeRC1dZJievmH/xZQsu2ZpzBC0pV9KMoRqV0zdz
aL3bEM4WIcJuyURxHUczd+O6KZgBTvamLyRl3ZTKSpcGxZ0TN9fFinbGgrb3OJM3mp57vAtMqjUC
7KRlbso5+eZm5NP4OcUGP2ryTUO/7JKk+c1C7fhSenLYCcYIx7QN+gdPIwSb9kP7c0zCvZjbfT+3
9pMQYbHnJ5Af/DDMX4rcP+d5rL39H8rOazdybMu2v3J/gH3JTQ9c9APDO0khr3whlCqJ3m/ar+9B
ZtXNqqzTdbqBRCBCKYWjW3utOedgql+uDEfrboYsTG+4RLNQIke6pBh/D0p6PG20KlAPvHVBeCWK
yv4krhgtYY0lX7FuU1/vznkQV9Drxn1lNNb3LNcdll4EF9uwDrHBhvfuwECna2nysqC210UAe0co
PSGwGQn3RFZPkAg4dYwESXBtgZYIX2RdoOneqdWwo8WBsT0HyUGwmnUTVAFs9rTQ1orVKme7VoL1
2LjGmsX+F1y+PQtK64AnENevnd8mWqc90mwjv4awlTRzx5PJCm7Ui/Chln67mR/ZFeO4NpP2jRS6
Bst+UvY1jPsN2K7HkDXCKm5ZBQc1QGH4ucXOAABs+WNMvHehXIfgMsamDVEHjo6qWB+104wH81s+
gPxpI9Rwg+JFpipOpY6lAwqZcehj8Bnox+1LX2cXJ86js5a6UMzU4cR0EntFN146LW6vIrPeEyA3
Ici5dTHDZ2MIcyt4xmviCmYBZ3vfNlyMm0CFnO1MvzVV1u1Js0VfT3MViUGYby2VAW4NeyCuyZ+1
B8itupP0KK4JMFMmomsS0sIhTbyFoaRE72vtZmlLuaa+Y2xk3WsqMhqDqO2i4BImnVerxEuKVUI/
ptFEsntZblsh2MfwaHlJMD1HY5Xvxdg/sLXGWWHBGijpJgAOreHhR+0JwG7FLgnUaauxg3GKSFcW
xLspoTtMmi2QYb1+cSWB8B1jpGpU21OXSrSMlXketDe7zW5zs6mv4ZS3dKADeVEyiDwGl7S6b4ad
Ob6Nbn/j5i5SxURuTL7e4xjlr+nk9CfysU+xiK0bOI0vASmxd23ln+2QqGO9B8utDoxsktG6dctU
IdEbn9UUNLcoGtm1mNgYfUuwbVGFJxm195OV0Ek3f8O9CpoIqnwfKBTbsTFuGj2fV+qSzqTiUB9n
m7YHxWxZZrAeevmhgk8+kX8Aj6kbij2aolpGu6wY2gtKYgHfiE6aMl36yjF3WIGhmZRluFk6B02G
PMqHkQ1/mEBfu88PXdK1q8ghg3VM+DoMw7iJMsd+q58Aj2emL29H0RHi0SUPATzPGxgL4pRIDSet
oW7QbZukEpUFSc0rDZf90RVo4hUj2oYjC8+Qhl7ftsC0G5b/tIrLF872VOHqjKuN829yOoxRdGzJ
s7yxFGbNFEmNBWXXV2+jgErIZvJ0FzacDvVaKue4VnhSEdz1Js2AoZ4ujuFr+5bcX+I5WCUGTCVW
1sT3R2FrnVBPtqe2cJ969NQ7kIj+SqtzlEQGAZRmzh8BGliHfuvCEVRjcYLB/dnpqbUtQXId8/ae
mNj2tRvV11ZyhbVhyu9CjU0M9hu+bD2Fh6ANRyzjRF+S+HTVYkvfFYT5EOmvdqhYmQGXFH6xNM6A
qO2DOxTPBkzus9mImYskYEqXvg74pwnYCZXk6vAU6wjKnyf02N8hc26nAO4MpmjW/6dG4pYz3dE6
FdSMvqRxlHRC7ljhVheT/IzjgFEoxwdxiULrWc2Mloh+/ZlRBc65vKgasAGUFlrNwFc4QMQTwd4n
nHIWI/aGN8Dy2HB1UGDeBwmNEx8XF5feIyLt6VgaSbeD/X3WKCjO+nwTCc7IddCe/J6KsFSdilQz
XCKRxbC5jLRHpMpy5yOuxLN3opOanQIdx2HTK1+pX1XMJ/zyUSfs/1YBl2Q6bwuooQHq9jjR9Jd9
8hapnbzYWDjOZosuuddQDk+xf+QbgTfGOlGOpXlTVRPzPALjiVvJslOWGtkpJDJ5ldeYGyutyk+D
AqIhz4aLElPyherMFTItQslFEH1acYUOOTSNo6WmzsGVz2RpMjnQYjKl7AQUisWFnXar4C6WiukY
JXCYfVoWntVwwlg8Jj+MJ26D9bALaPrZMUGZaFS7Q0xfqO4rv94jrqzWfmcOXoGWAhYN15dJ+Ai8
DVn2N6HpgCZNGcR3uXwSOlCaHPbPyESbEVOa6/0lIJfa5ZScNPZtXdXNrZxvltNOyhGMDiXZ28Mt
Q0tq9Uo6+Y09j6mNQWsuJrLhwAz3TswZnijxlPmZltwCwk1v7QioUsGiO5e9tQcCwWzU7dZdnfIz
P79YRdecjTjdOZSxpxrWBulASXoIYb4lXRgyZbVZgbr6E0YDLpMGqFnF8GOu3IF16SUZ3uSOX5KB
5Jomz05un4SHSk3hhfiQnnQSemnGZs0uLab30MZupjqZ+0BQ2yWXtfrm62BRw97KsVFod23Dwj/L
WljLfJGrJqrynVEXkDDU9FuviZCYafdU5mY+T83tZxdUKvX+0Vb14LGW2inqh/EUmETShLGNvFh3
PsbQgCrrF9BnQ3EKmRu9kVy9RmNteTUl6Y1WBv4FrGhAOdxtDBoox45ST7ML7XvSVyTPZkwPKEJz
h+4fMW01s01BZ2fX6QLZdtW4jzGp3m4ITpja9Tyk9BM64CCaVle3lVrc0qLfJIko34dO/TSD9sMs
8mLvu834CAz4RGvhMSr1aN9LmkvL/rDsGTDLdgYlx6YEbYBzNfMPaQBjgp2bPb5Jnoya/CSHdsau
yY36mrMyBVcDv00Hc1PRKmMO9a0LpbbSuG54DOPrcxBrjwzA1XWKyQcx7Ez/m3iNlHEnPPvmvksy
41DBxJvBC6Q4QlB8zl3zU2kmfpSmKpllUjwRve/C1RbTbjkJ6wVTpQgG2M4c5EePLOWSATyFUVfh
OsqZbNaxUPCb2eaFWN3nsCjkY060zAV35nNSXS3m/w9WYkaPbq3Roc4jDbabi0xgzpwyljwoxBu/
Z1Dps1fqZ/TT8pAcI2RWUQQCx5RcEqLYPeiLUTSZEwOXmzzvX4BRpesBCYYx5/m1dsnkXk3VP+4m
jLUPaDhpNhdASLgxZ+uOOy+7lnvqkkJXSBrgHPKxt6Qq483DBMMgFEvwj/t5ZBG4XuuxiUQhPSwx
ykuo0XLjLnYWqzppslIPjd7+lsis2sRLTmQ/exaX7KXlnpYUFudw6yVe3J3dHNX04+6S2rSEJFc2
Z6OwMbM1c+XyCDiuxJXMzfLw5405eyur2Vu5hDEvT7A84Y+nItftR/JybbjryQ6KfcYCjDDZJPU3
5tA/L7+WLD9bniABR06I5WyC/eUJkxJxFqjS5yVjubB6HLtKHP6euVzM6ctBqGB4QZSxhrILNCDF
KtfMhlxmd8VxuffzoR8qFKqBpFbiN37+fPn6f/nZz4c/f494ElxsP585DUwSWZ28pbTHuBfONz+2
3PJYWdzdURMc2flVBpcRqZAG0ZAprmB9Jc0MQYab7PrecWkdPiy/oBgQgpvyMNhDiZlicYzOz2tP
OXvH8hJohH/P2V7uaaHTbNQY/Pv8y8uPlhsCP35/2LgOrki7OPx8uuU3fjxnMdD4M0r0c5ngJEwH
j4yxxvr93vJw+Y82YgWOnx0oefmA/2Y8SFJ6vLHD0rUkl6cV3j3qIk8ERKosmzlcdrefmzVNtt18
UC1H0jAbUZebbr5nWGPClCQKN0rQD8eqzLFn0p6nqcfDnzfLz7JwYmWo0DVPJBAXmWbFZvkgSwbY
cgMRk6SdpB6Qi+BZceMOqRN6gdRkgIzOpfZmXRMUDj2pt7ZVlt4Y0e5zVbx3mb2Dk4Riy3kky7sm
nMXaxRmxIX5nbcGF/JZF4ZOW5/d6Qgu2HzYjo3yP1jmGrUBDdjDuKNDEyQHYEGmJthpZ4XmMDp/S
SNxmIna2Ykx+c1zWOwzCn6yCF8zkPFnE3qbkxYsz6ocubwxibsJgh+HnAo+DpVKFUC+AXEAX9FlU
5q0UcXAODEKKMTFvOEWc/cQKjzZv0Os9e2y+04tjVs5g1EMABmSCLcMTosnw4MqMuEvo/o+VQXcT
QmpKTlJJpX3wLf3iG7hc9fYyzLPhVkJkteJb1XZPxtj4K7p1nayYkbYgDZv2xUjrOzpmO2A4mhpo
AM0cLD0vEk7EqpAuwa3JB2drHBs9nyeIdrHioNeqxo8J5LcCb/cI5nfjjC6i/dJ8Er39rqg7tcni
1WBDOJPMWUbXJtpUY17gNyRUZyMTnFCwWOAyHpEmHpoYzaI2MTzFJ6gZO+4l8KNvVYQnvm8hWGli
OMDxusZMbrqMtaXv30UO80SYDrswB+Nrl2Aw3TU2u3bFNIeGDNiALRbigyGxE6FHAWFaaBKpgwOS
0vI0nW+uYSVGBH93IH8aEFwzhluiAJifu9DVrR2h/qGnZ5T4Ze1vm86/RvImL0Z9U2QgBd0W7hx1
zVqCxWRNmzbEjlJ+MQi0GA7q2s5HbAOfp4KYadCVFCK6uLX+MErhrnwLSC3aiHtaVBc+e+OVY4Si
GHjO1obcO9TA0WMTBlJp5c8cnV+ahHBOnzTGPzoX+AcD5L2naWLvTwYzDD3cTV0EWKpVv7OAAHpx
EFq9Zt+O19SHBBHR4BqAhZQvo9RzetLR96jsRw9N9BqFpL+BgkQcVabdj7aJy8Jfm/2xTBSMzJLv
uK1xT/kCzwT5Nv6uHoy9gciL2AIYaupMU5MhXDUxE9aGmbVGlQysb+av1TOJLYZsA39TGo8DmDZS
fvMTHBzUADPWbVpobmDdppnvtvwI5ggp+r12r84UOHOAB9cAhhM4qy7ZBCvOnqlx8cyPm2aSXDAz
5ZQWtJY+c+aYKyLoBD03oC4+uDONjrQ3DlDsxzQPYNUZM7XO5xM0RG9cjZloF+JvKmbGnTICCKOH
M23dmYBXzSw8nTEanYmmexxmUl4HMo8LRfe43MjhOAwYeuPiHM2UvRjcXjVz97SZwGcbYGWABHAp
nD7TiJh9EfXRXaQrDunbW730Beeq1N3bc2iG3yjRfRDax9DQzwWDWQf75qmaTGYEslUgu9zrUrfv
By3ajunU3ZHG+FDl9QfhyS7/NdKrxpJ2axmyZqGu9QdHI0JM+jVim0Ib1hAZy03m1rvCaPQbjZVd
V+TyhPD7nXon2ca0Een7DRHlotGf7fg5K2OH6r+vN34zsBf0jwg9pCe6vidD1qV0KikLU/VSWY5x
McVoACBAroiFMyZcbwSc28age2BH0/a3V1EQamdDM65VB6AHc+OwoV3VeIXyouOjvejSOQ/orvZ4
aaN1ls2UTNqm6xqDGWr1LNygD/8cU/GAsiJ8kLTnQ19mT1Z/GqfGhXpmcV5JXjJt7M++O5aXWIEi
OKtuqpquZAS0OpjqfWfx8v+sLNZmK8VfhNsOqitbB9MmNAu38S9Wi6kTsRvZerlPNCfZk8ZWbmTm
Kx6awScH0eLDkDU1gLZxa87ijsGS0b95C+Jvbg+SwzmhqkRzkbWo6r8EI7p+KFuc5OU+U5A7+a24
tQPOAEofQm+OnbdUUJ8jCCi3+OrCG8OFnSQyyCWEla0a/HMo44LwNItN1U4DP+4Ej5Lh8oHlqnoz
q0CXbtQ/f3FiFlz/8sU5M3/estDhG6je/yrIxs2Q6nEx8MW50tqkpuYcgs6/0XSAF4gXjJ1JEs16
6LRDZ43hjmVT8jYRRG0k36N+PPuN4b4PJLM54XdLqM8FzRyaP+YnAhUTQxtUZvrE/h0BLGR7R9H0
wz31F8/Nn90ts4/nb+/fFbgIHNfiYyyC8z/FUY5NjGdGswpOdTmluwGIKpINH8KsGbKN6gFVRr5C
8oQFLrVfOyvi9GDgqHflphCFsUHbf+6d72YS13vsuK/u3AGp4vKNI+8uHspyN5RFv2qyEO5dbNyQ
bdSulo3wf//yKX44hz6Yr9UcaPKXh//5WGT8+3/z3/z/31m8Rj8fXaKPmqjpL/mPv7X7LG7es8/m
11/6yzPz6r+/u/W7fP/Lg80SbHptP+vx/rMhc+EPx9P8m//T//w//yMLGL4ogRnlv7eAPSPg5yT4
ZwfY73/z0wEGkghbC4edsGiUc1D+DjOy9f8wkKjPphzOCJpp8Up/xKXODjB+7Bh0o3WUez8NYOI/
bFhGLv9Dp0id00//+Ph3P46afzKA/WIKEi4EI9e1eYOGbtM++PXY0rqW1GvH3AeW++G08Nyi66T1
4D4DhFx/+mJ+f+0/Hwj63w5kJIF8UhxICKz5Pn5xIPltVwm9CPz9WAMhFA7aM7sb9JVW6RyDE3bf
35pGPbTJpiI4lHnpa6UMhzRTWVN22bfMzo5Fit2Ern6/7iWz4wG3vZEwGHTy6Cly1McyZdnPeeQU
pSYqQ1EhZKubVW0kyHAHm4GvGZ2LwGEETNnCeKXYdEp9988f1P6beYwPalqqo7psKZvN+9czFskY
6aAnjrsfA2M/SKfx9NhBmBeZNOKnVQKyeGVG4gMt6he8nn2J6lKN8mwl/bzcRKXcBn5GCkv2lRnZ
OU27fu1gMF5ZZEMmOdFVo0VFh/uC5NimRyKlvSRtSKL6jtUYiTkO9YxlNBRAhtgUUr/YQXJJyWGj
GbRZBtyKUIstCWDPkWW0x3QKnTl6DTE7kxyVFjgkvZrhumIzjTIN3rbsHMpuTtMEvjBDswP5OlYW
2pugQjGsPeURkaRBDkPSceN97DALIJ7X5E+iLy0e93nZ33X40mhLkFAH/XmcPivszyCJv6xEoKtJ
ooeS9Yfohw49C6z50UjeiopoCd/t3rvKjFeZlfbrf7Ot/uanYlvNFj/NdDk3C+uXnVKtjZLl2oR3
NqTq0ir/MdaTb67EzZwP0DMTYl/qnJS0wIjNdVepXlLU6EEtcw94uyA6kQY9CI4g0Z2VTcgQ4xdr
4/dCrCnmjmXIOd+snNehIa1WGMyP1G70YnqqFPvBrgbcR79Z4l1mxPCCAxO0MGRTM3abVRkRdl2h
RiEZnP2+6hSqZxp1k+F+RxkzHPW6ek3D/Axk1GHVBKzWwX1OhXPKRPnc9vldxsB5jQiDEVZ3Zv36
rTHnAOKx2ZrHghH5KCwELOkNPrLbVsizaWM4yo662kAQ6egT8gvYS9iKRq6SOOq4VypHElZHkjnD
OL513RGDVvo4NMmXUydHNtR95rLH/Jvt9OtFlM3k2JaLOdQxCHf+pXpqDJ2xpN27+wjK0xpkZYp2
yhy3GrxvKWBOJ6///ILavzqIHQfXH15QnLa/mlLNTmsy4lxdCnwdHal1NxHgukJ21XhW3r6UEdN3
Bb1dxBgpGdmDybVgdFuIBN+nc+AS+9VgSKiCfde+/fN7+1f7rItWjL0FC6A7o/P+bFETWpPnGQKl
vS3OblMw5A95a1zJGHuatrlqC2ivOe3j//XLGqpm6Kbt6PBrf8XeubUQTtorzj4z06/BdB7VkvOB
U8RfDbnUm2BA1dz8O0ceqUx/3/Sm4Me2NV+m/naNigOmFD0H7l6VQCmj4JYmEmDcPj2TRNyt7BKq
pdElBB0++Y39mEDn8yoS9xAtqF+a5p6yjiQNl8sSh112seKC4omTjK8m4y7iaVLNJWnMRqoej3R/
VZaOZWoRIGlldwZhqqt0jF7yWrnmhnXMO77q0Q7SdWIVm4rX3aQDy4rUsLZxCc61Vu8Ivkczbc3O
uTQ74HglHAiqrIo0tJiDQOZxY5Dh0iPP0IYlVhXIcS2n/pDqU1IykPfb/tb1Kx/AHAYCgkG+ScLt
EpN31pMht04qlBCk97JydoyvAcuH5otkHUf0ncps2BDnBZbWay0mm+N84kmHCZsEFwPV6FbDyGYr
q61iOQzjBwvCTzo+6l3x1Grz73JpJSJlvLdnTFU1I0FxxD0aAQee7/LlmpX+ikYQE+R8dRjx4PVV
xZzR3aoO2Gey/L2C2bA3GHg50jr7UYv+pRT9cx0xmzF/3SUIi2chY9rCJv7bNedj908ltS+QIYVT
PewDFwVVr2/jvLslIAjcGuHqJDFcHXWgBa6VF12nxxJKsMb9RNOzCg7jQDu726Qdav4QxSABQTOG
D7cnJm1g5TEXImqVldn3LE8zmnhqG5wLoT21MQnvIkuqFbNETuhrllNMrIzOJXiDFbhifkR2yuw3
wzTfZKhDHXyMjEihz9gm2dU2mdOQ30EwhNswG79kbh1tEalrw3S/F+qhDvt7t2DOFHUIOmd3uUiM
+lJMxm+J0rBQ9sfHoWTRyDlrU7A7NQm6o+lBV8MzzdB7B1ugx2Rap42TmHiUxavbpv1WGPbWJD7N
S1uX0I5Ywf020fdrKbECDds1Pn+AZOi/87zdhp3yYlkmU/hw3GHYemqm4s0vWpP4NPOlpmPoZWn0
EMdK5VXBqiIndh379tlJkbpbiPGrqT0MmY8QXdpXXpecUdslzbI+yMxBPx/iPIvLveiijaNmEYG1
/aUe43bt8A3ZKV+V8Sx7uLtD1d0TafI1Vqgp6U5smWq1nla6MSZZ3rcfh9eQwnplm9LwrETbIkMr
V+kk+FuG94MvuDpNw5rvap2OBXIO+JGkjE/txtddOnwUX2VyGIaMPZm/XQlrfKc0c5jAZngSxnSu
TmkKaf4achsKa3r0a4fBRRtY3W3TlNG2m6J8xdpsXcV6QbffRflasUswtiD0s0Yy0cc6JaCOGDFJ
YnQjiTjVuakeMJImaz0Cspviz3CMkpmmlr2Opsq4rQqfpyB9iM3qFMXEZxG/jVgXCwEZ8/usrfZp
pa/pmG97zF6hwc4w5sYaKDVYaBOnRJbuKxX1DL5fup+je3UDwFes/B+CpoIVrNVPGYcroS36Next
BStEctIaMb3nqIESnoZLibUrfePZrMwbS62STaOFCqchfZerXF2qoeIsKAKBkgGYu0nzuIie8oTg
Eg1LYF+oulek5dMgKvAGboqmayigELfazs5Ejamea2lIRPjKVexhC5ddgW5OLY/MGjEMDrTJvi2i
8kTe7e3Y4QJTlHcEMVeKVo+rje3BuqR6GrLK0/zurRP5faCy/SEyqic0t0c80gfRUaGaVCuFWWbb
vFUedJ8zM2vnW9dALdOgtUjj6Bo7OceT0983CsoZVIvQghVxnuoGBYDGUS21GC0NgaeVN7wBY8i8
Icm80ieAEjvJJZk9TEm2q6rirWYG6TWQxTwrGxUPAwW9t1R/d+XRD9vfKs42h7rnOHYHxrUmYU9V
9ZA75uG67d3wUo70ZB0lvwAV21poC0s8WEnWfVZ2hfBd9fec2W6a4QSL4U1W7aPbiG+JcUxIumIc
zTjPBf6T4LlBHZ7HhPb1L6lprlvpU3TLnZlUN/C18eDkdu3FHcbpkRiaMsye6rSzPZG674kD5GI2
1aTuFNBbJApCzxiMELi0TTnV54ojbmWd4msnloPpDCjsZNB2ijAAzFsETKXpucv9x17BuQfB/qZr
MM5DI3uLc76d0HhGlZydMxqynmIB+KG0fXEFVxPsrMm1VFyoO7jJPVerrkB4iAhgdZDE4V4ZJEai
ceWzbvRiG4BGKJBjkYvF86v9E/KFhtVHd1+RFxIbHMxlIVyvMuST7eZXRZa3iS7jde50s/QNCb3j
bKpGr1bNZD/ZrG8wZGaGVw5EY0wTsAGm7ST0Ou3BkSGRoa6Re/So3/3osW5cJv1EiYWhfs0DVWXR
RWyAvpMDFFstjB/tijNpXFvHuX3FScGXe6x+TGsSlfikueFmG/aGFCQ0xQ5Qur5/KpFIe41g/uFO
LQGth6hHVJiMyi4a2FaJO35Xom8c5c3Gj8mWIiviuW3c66BxrQ4wvzQlVPCBpEZJuIt3VessOFgN
Ko4qsjeEAxRI9qp6VXbtVs1QnTus/KgjGd20jWdO+it5IG8OyLWSFBCn4LoZde3JtPJjqQcfRLZ2
afCRGTqq9gq5HtXUkyzRRUqUreuS+YDwmxdVcT/8LNpbZc8ywleeE4vgBlsr1qz1u4ohX7JvVeO1
q8fHjNOLN6bObWwjkEbrt3c7F4EHy8gkPbau/RXHYhbr17zRrnjpXV0hhlLboI24KfTw1Q9eG3FK
c9L41MQg/V93EUAP5EaEWCDmv+3HKFhHXN6ayd3gyzQ9HReB12smIi94kBUiEzvoX0KrJ9lRQRHd
xQqtAxs0YN1OT0qbbqO+C/e5myIZ4P9zpnGEYH2ZtOzQsyX9Xhu1l2IKCWRVzY2oDG2DmvY4cY6j
F6Hik3OcEyOcL9LQhxUcBw61IH0OSxryFT7fsQqegCzYpNSutLh/kwqmR99+FQH4daW+xpF6n/VY
ORVbMjtTJhc/Jqf4vM6yt6RQIApH636M4x3962FjInXzFFf7xA6AS3N8z6V11/dKvLbpIhyUcniV
dnCWuJOJt926uRKuClN5QjFkYLqWoNZL9OkUPBuNvLA1l4F0TXzAXVJCmCd4GywU09ytQ8awbzEX
XwiSLAARzcw35kQ+ilFk3Vpa5pVyddrikhxWTjJmq3ZS6OsM6Ldxn8xOSgRPw8zkXO79vAnmBkUW
Jy35O7MycJar0XfejQBkd5bpkOc+yzWsivpbTsXNiNHmGFZygofJwAzLLYKX+ckdwgd3czBuZRJs
TjZ8MFsF0pRYRPKvOXfmz7WTRdu8lvIYkXJzEPiHIXcjyktibdfq4lKa6kXN9XXei5KiUlxiEbKH
Zk/s4lx2jUQnehOvSxtQjZid9Colw7Mr5Glyum3VaIkHK+uTnvNdP2U6apH809TSix1ey4i1Byar
O98fMCs6A5nf4V1fNE/AYR6qJDplbfFZ98OJQNU5Zujdaa1vxtGZl5+di6IvKz5FGtwJOccPYOYu
bJscCy3yqDIuXWtxXW+fhjb9pIY6ddVcphggZtSJSx/NMEctvXokG1IZE06mkldB7YQEzM2+se4b
j6bajqjp23zDtItntdBlEiTM4Spygwk+4eRzK3qWq2AezY+WGJCJtAWwFAQcP1KR2dBJY56CjENU
iQq0rqPjH5ebvE/x+kbJDXW3v/WhNGOX4DSW9uaOJk11rNUEElCU1ZZX1cUjcoGPRlKrLFt3ubfs
K8iQNRDDPnW2joITXMIfUd3LPcdoddo8VrYJiSwn2+fREqSEIDb8LjA4rRi5HyLEaEFM96fv8mff
gQE1NzTUOPmKOyaHtH6MtCBFIzfPQgKs0VuQeJbL+1XNfUTKEqcGxmBaGxydkf5OICHaRB2jXQ6C
Q5xRxEUFCrGK0m1l6HKF6t/cmGL6zRh7IA/0MGXsOF5XrNwAmbdTIIosI3M71e0rqzbKI1VRN9Z0
mdHzMf+hc97c9BbLE5+vp5bx1+z7Yeson0MXMzGt+QBSEPxcDqRkThnFDSXm0WZ5WROAx2SQwNrK
+krmy/rc+lsWiX4Zr0qrLDC1yr1TGJq3LLknZLOeFpF4kHXyUIoMyfn8cpGvP2kapCsHx/bcwlva
XErmPqIC/FZNKMwZzmKDS+OPxk++yAXd2BJmz8Dni+ubUFV0rM3p4AnIcBuiGu9j4dBj6/kle7xV
uo5gh4KrqxVq+arlfEiioAfDSVuVhMpv27xcdRJ/iGa54doS+Du7iMszJVwcle/kbjyYdb5HtWmv
ah0VZdq+Z9YIkqoTmAV1+yyiM/RYZ535goz1XKxCS/R7m36qfG8KVlDzHjNMobWu5j6mNYlNRhq3
RvegllmJkwBIVD3O+aCOSRuBTen4bP04VxHSmBzjIGvYsYrQ5WMNV2nPyYV0BPJ+PJUa7jqyFR3P
ipsX3yl39kiHg4ncs9ZOhGyQ1s832J9qQ/jrlPTCVV8bmwIjs0fPfQ6usMUqUXhTliLvhu5QNKdW
4+BeNg/yZoTD0exaiL9B7io33YSIQOVSFtMZ7M3iFo0dNFoVMxQRF/eTMfQeRF0Oj0S/UXTMYiaN
k6iimnZc516J4NYPsAlAormPdjxnOlnRW9RGV8Wn17vsdckQbjJNRWGK4NHrB3XFo69pon4Iux+N
kKRm55n0IGf3Clli0V8MfecxjdE/xPP/sWqr2KFwlIplA+jEKXrF3ImxM/Na18ZHWtIbctEP0Uj6
jLAx58YD2KKYfC53u3ylhEr1Gz1azY3KMeAYNVEVLs9WJO/Utrh7py4829ncx1UQOyL7BYOBIASH
2EM2DDfAVPjKCtZyWWQ4Xou1cZ1OCCFJI7ikZbLPaTYQUqIT/cwOjxqD7bo0t3OacXS2+wMC7JWa
0OFRrCzfFElLssiUUS/08UYMNIaL0iB7XaaSphP5BUFmHlrZVzic42+BQRdGU86MXomMBuFGjvq9
7yCxoH3P5Ti0T1WvhRtMDPUq7pwt6TYoQIxc7l3/IWyaCDDUxEEb0ayp96RpZGszZrCf9qwUJnc4
aNF4qBXzlQjWL1YF5abK/aMMku99MGNY2goPpTN9ZeqTnHdgc46oVdzkW9T7yJ/hz0w5L5LQN4NR
d+1Le5fpdOfUmLbSRDADfSFaFux49C9MUotPy0wmVeIv2its5t55jFJxk07mtfHZbSmgmjSTBEm0
lDsEZS/72GTAWxtiQG84cjl0a8LC2uraNAYrgSL5UifOtG190TlVemqUIecYTbphmjgJQaw3DXt8
qkT2kPM0IPrK1Ia+2gz5SrrEwxIGYqVoPnzfv8xdXD85y2q8D7vghRQPEx+6UNapi7KI8AD6aFTB
QecgPzLD9cjxzCdsPqsygcoVhSf8iYhqmPHhTKZB6hK/oXBOIdtr0ug/MGrLApAGtVv6mz66T6zh
vcZ3zCV27eNDZsF/dmdjsjpblFWbKnFgmdMYyLOEJI7J3WdFdCiqPToc4lOKLQkyu6DE/Myk4CXC
Da3iii7oSGnoyzya2JKpW1XstByVDRdnmVGMBSAJeuutJvV6FaTjk4X7Wsvs985RPgD64qTRFJTu
VHCVfrA0ykJinWhFmfqqZn1T4u0uZ5N3hNvbnm3fDf5v7BbnJNNY1+Ra57kpYXid1dz4rtibUjxW
uMgJHrhRq/RGH6NrO9vMU/zm02w893Ggu7MVvcKTruFNl3jUSWtCodiphN6n7I+zkd2fLe0a3nZM
9sEWZ+eN4hrVjpZtfMqm2MVRx7VOth2VcFKchpEyxZLXyKCf6UXtfiTuFYe9/ulPonJWqv9f7J3H
cuTWtm3/5fWhgNlwjddJID3JpC+SHQRN1Yb3/uvvAEohSorzzO3fhhBIUsxKA7P2WnOOWc1b+szQ
1g38AOtGqlWHPfyvx7VLWxNR9ElpCnTylVbvDdz99WLzJ3dw8mzBNaQflenc4IniWlL5BtelzbhQ
A0BpTNlmsmoVtgSPXZhrmgF0M8G7SnfRyK8CBrLzgiDQFhYBzQIYHYjccjgF1pAaiOgN7dQmicER
seyWptRP6966SRI0dBH37m3aTvpp3QRdGrLGTajWlmjW71/MIaYzVnIkGdInrAsS5aXxIDsjuip9
WQ2EPepKUuieoC1ywOm5jWiZsjRujhilHPOsEnS8LbhrYyGI1dP3xsQhsjFEN25DJFZEW9T/w6X9
/xIlMCU0GJL8n0UJlzAq/q5I+PMP/lQkOOofpiZcVdUBtmv/UCQ44g9arDq/ZeWkL8KDb0WC9odr
mygYDI3x2yJk+EuSYDh/GK7NcSgMnezVhd/635AkCJ7oH3oZ22XKp5umzcSP3r/zr+l5MOCnCXPT
POakUDAEm8gpHJtNTwWbZdL8MGj9xM6H02v3pcsCOXXxo/cNrWwXwJMpmHC0gwy2teiPlcRlz/Tf
d4143iVAG9MiMz0UDsGJ9dF8yGFOmW59VyLQ2ZRUfMQN0rjHEE9nFg2+jEL3OMc3Rasn3pRS+Jjq
a5JQndo5FXrzmBdca2Y6spouye7A6NF0+v+DQ6r/h49EV/nM+VR0w7KWr+Xv8w4XbkjAKFIcyZGk
ka5HBldp5SZl0bgvFGVv5TouiYZbyDgbN3BODvqcvCkaIVRxmfn1xDttSwA3nUtvC5mxu0zO0IJu
dOwEO4fFG30j62VCPH3825H3H1QfGl/fv75Qh0E/wFkLSQTjGq59/3z1QainpQUq/RjI4CWrsMQx
cr/LRohDWesW+2nWLlgx8shuvams6NTZFTrW2vkBzGvAUiKNzQgowxsG2rBMWLfWAKkO/Lg1xshh
bUbmTQRFv/roSwK5DZ3BROFIgu/QhDdmejbSnFIuxp6iz3eRVrFAU+qfmUmFRT/uDFwyJXZsPBMS
+kPo8zVe/n4DJ+pF7+WTXbbCKyLwcWTZcgdjCRtHZ8u5lSFD+absul1Ez20GwURAiMJKIlPIjYic
2fKUZossTtJqGv2ERrM6iw8yMMBCWf3nxEK5coSX8XfEiwHH0OptsySVaRbzA6v90kM4g6mDiyQO
JtAl5OaGZIQya/xRLUNQjcErNjPazLjAq3YJ3VQ+QScptC1a8xKmHSNie/JUeMob5OHZRnbqVYU4
YUOrBbOhah8nYT3mOs1g+uil1/IkSiErlNfiTmT5J6yyeKMP/d6O8xQbofaeTI9jjyw7GcW7Ex41
B31CULW3kengWi5Je4EgRlOkOSeZswM49jrP1tYNQDUWtRBL7ULVljXXlZiNnRpyF0PQvLfz/H1O
JsezzIwu6lz5XV+/lCZ5P8UQlV61AGCrgkQi4fhtHZ4zshK9rM3xfy31ZYTF6aIHHYgM3TcC7UqS
b3SXKA8Ms5NDSpEIoYCAMPxEuO9Omd2CuoGRGM7zpp3FLozyd6rykacEGBSoPSnBxXwnHWKqpnJ6
zSAS9BOjPxpF5STe6rb5YNi3jUX3Yjt4sPs2/2oYJOhhzTIkii51Qism6vofVoVWz/Twyi28M2ZK
szJvpdP5xJucy1nNgUiIF9xK4Fn060qda6+I9T1NDBZjeNsZ5Mk9c25m/LDzPcQeDNEoDtUQR9rS
gGr7ZT6yDxFwgHTet0oMzW44Nkn9aet3htvTQs2e4BClW6mO74pmbsl+OiVGvJ1rvhaHDm3BymBc
uKWyqDbOZL+FYPJ9JeyOTPAYRhahx2z+h5PYj2kSwTOar+IyVLFdxBkOO6keGI97XTZd+qi4j63m
vdCb1zDFUyrTncmZhNS1e2udg4GNkoGoNRC0dWg0raOjHWiUMjQm0ZvbOebQAuuUnX40jvMLdthb
Tf8pF8a70oSlp6P28ImA9oDV3Ea9+RLzfWK8vSRBdE6qeN/W1ROU3VPVy1vbND8DkzeQi3e6K/Xe
1vCQ5sG9E6P+dZXCU2XMBMK8T0W9bQUNSfQG4UYGmOvmrN9nUvuZc+ZtnHAkeUKkT10yYaVnbRdb
Nus9elYbfQZsaIDijBqV7EO7YHie7rQESNVM0iRXDWq+MjUuRW75BaNinvkOAOttNCZ3sTXd0M8+
lOR/aCVKrMns5NZOey7XLqVVczNFdBYtSc/JKPRjE3THeJFFp8GHbmZXIJIe3AkeA5jmJ5QLOrQ6
k7H2oCK5Wv7dpJ39wCK9nEhHOcfvaWL7y/k9NSyQEVifYRocCcPaGrG61YBbz0K+skaYNjMQvDST
zHkDWi+KgWaZSNtSu1t+Ebv2SzIQiDG6H3ob3Esr9ZuB4XMUNJ7hOG/OaFxJ5xwkR7tx5S6o+hds
4SpC9EojBasM9kU6E0jhEnBQdXS1FJV2cGntC+YHtPeRDkShCWPECh+DwWQJFXVHRCjCC1uL5p0m
0f8MF9Wtj3mr/TCYG8cATCDuwQAufki3PiesDNqUS5gzi8q33lWbIHFCka8Y2tLBd7F1dBJGDFNd
O2fSU3aMPbrWfiRFtgQuE9I9muPjADzfQ8npeIw4A+5fzwZT2DTVhu2Y64SsC+OSlvVzEI63lg2y
Eerqs8byME6aL3ymTLE648uADlW0+FRzdmqMzJs+6+v1V5Nb3ZfCvSKBgnug026y0HjTRxZsZZr7
8Br80J0JahPK4ME66UnmokORIGmw5v7XaHTAoFjNyuzDUkdWFjXrzMiyWDsiAcEiWtN670usSuZF
tjBBJ1B5Rdo9AnsbSLuZuL5w75lQHZiJ9plVdb8xgoJBQe9sELW/JhC7GfLjBFCCH2RWXRtY6zfg
QHNIbureEIxAAvU6s5nm6TozdqY6OI1g9yIQE9eljjlucphmj77i2C/IAFw61jTp3uIyAhczg6U2
jXeTQiRuwRkpOsFNYuzQwEFOTmr7RjhQ3+eOQ7FkjDE7vEGcvsyOS64sA9zoqK1vRUQLQMXfRCIY
MVml0V5CXWWdmbnlNfQw9dw28mtGKVqN/Yx4zwXmxQGvNCBMbW3TdyrZKaaLE8wqfpICV29SrYAC
ajTEUMV7qbkw6iu+ntYIAD08tguurw+ONFKBmWX2LaEcfNli+Jojg/6/Pu118LBh3eBexlDExaUC
wWw/DsywE+mc9BbwiroRITOMwsTlgbHG4boVzO07BD4stBwS1zszja+HoPsxo47jWswkltn00IqH
dDTJ8kna1+WjA2hGf4DvA/b0i6y6Lyhd9HtC9WUg28dU8mGDVfoHs+uHzF7mFC0NlkJ7sWu93Nki
2rQi/WIWpDLEo18cgbwDr3B2U+V26Po3wQ0RkryxAQD2ZOXTiHEKMxwT72eiE/3BSG9CqzpCqrtX
9OESQ1EA9vFI+XmCjP4YhCRbmQITXjC7R81l2i4h1UjzaX133B49PO1oSyZapfyzhiV2euI+gE34
2TBj3Eyj/VyCzu55h+hbt0MiDk5wY03VRXFrXjg47BANXkDkT1s70W503fS26z/mnq6zTOCn1c1+
0SZvGUqCtm/oyGWTfWxHXJz9kN0ZS6Qyl3pt6Ybn5dPQTq/IrxjCDtphVARxAynzfh0cqZcPkU3j
Mzox3K4IP1VAVJKDuHHrYldaAgTmHG1FmeGgcYdbzGYIjguYXVWuN4wDQU3V2G9RS/lm1wNQQkSp
tYyJYp0VTCIMbHKxRhjcyFwQox3DmCd6YNQKSkSGqnCYgKA7y+eGr7FrvSBRHzSCAPMIzogZ77tC
cvrj8qEu6Q7QT35Gsg62+YzfyIn54JNhiK4mfdZhcNUYyFA0ellQ34xTp97n+ciNUEZ3VZYo+8RV
lE2Zi4oLFgjxksly2hxHSYtfQaYDA8Tw4V1p/qhr81YFb5Slg3qsbOVMB7xFIoC3N5diSe7Nru2s
wlKFjK2e09ZfwAJdih28wQy/UcDWcEmzCi8NwvQAgQ2fJ90hqDcNgKp2qIknXDbqkm/+/XDd00Bn
1AsDef3lAKUJA2ZOMuv3Hxi3aT2PVEbMDL+fYt2b6CTt7F65rTpRnoBCuiRkEjinG/tQztZR6WyN
wXWE+AcwSuwpupyolTlg1o2+vKD1idaH5ajf5nG8TP0iYo77GjfougsRmfVFUHrScV5H08xOeWgE
RBAO5dbGFs88RTtmNfITw7arZeIvjqTLiw0LOEiXbf5gowru4il4FCa+tPXpl6dZ99Z/QmoO/9r6
3OkyiXME7q4m4MLE9BFS5mQxv9Myle+rGq4wqjHfsIdtRSYpAWDksNB4U8+B28lNGsIij91lxWSY
JX2uBqAykQdrJACI5vAyOqG2Uybb5jrQ5CBPwChJrYlvwoAkqHHQa7/E0MRZOT9AZFAQZbU6uUco
KGsogTsqGKq5FFywHCbTF1ZR+jQbzTtEodGJ4bPmw7Qn/XlBr9i0E7cRY9msgPBb0Pymbh8wiiex
eklCZWv1BTF6boEN0o2uorB+bhfkfNTnW4jJu0nLqmu1BVCvZBQPDk14KKPQ27QS4p3Gv9+Yo7zC
nfVKf+FzrufkmGVUqU0dMNXEzZmWR6aiJdqgUtyHWnxypw6plDlHV1bD9SEn7RxjFzOzJjTTt5kb
khODw0pLorIgR5Q74fTGtpL1XYYp94wZ095qQ/0g8LNeDzOLKUhhza7tctKqaHWEVi0v2gjJQM/N
I2t8ccR0Gt9hD7I2klOGUiP/6AEigb49FYIbWKNk+TnXqMQIq2ieJG7oTai4VJegQr0g7NMX25Z3
RWAgQEjicVdEvXwc5vyXUXH9HprS08a6PbpDYEAIGl6rJBv3Nqb9aw4R9G9M/1mMS3mwdGjuyPrP
g6XYZ+hMWK3vp7akeZLmL3RhWO6hZrkIq79F++ZiUJAfZtFOaN/ERzraIUkYfbIdLaApJZSGmzZo
I0ZNg9gEcqz9TrdO01xNj4qlaH6S0643U/0exYvzKJUmP9KVZNStw/CsGut2hIuEvqCkJ9zHVKx5
7OhXmBT1q14Vt9Ng9h4BDQSBLtQKmMdIGYbsEHXjdTMp5a1L7t4Qa+nBMdrmLMfhKbXT4kRdHsyz
fev4yCPhGGsYOKPUOoS0kEOWJvdkFAgmVaZ2GkrxElnMYNUs6XeDaThH4q7bzWChvv09Rq5eAqoR
n5uYcSRh1D2mfbEVqBtvSgQWjFqlOFrp6EWmcQvxWT0QdRGyRErbQ9ro1mZ41PCqUaNbEFtCeSHE
iEEROPA9UJpTJPIcbWnwBYG1vNdGFZdvb+8hnyRM1kw+MG1+7Wu0N1G7V0a1OHbMYYxeLc4mR27d
WECAjacs6k9hCKjRHoBi22H+I5i15N7OO18L6uY8gO6uVLSbpc0B0c/IcbpMniVdGRvFVoLwJg+G
G8aF1tGxkOxNmrsrTIaYFbK/gzqzjtfM0vTbRicPXgmVc0A+Xe9M264mR0R23c84bcNLNzqvQWY8
9y6VzDjXe7zJ9V3NkRtWMjtp+BfnbjaOGoTTklRkjOQzxZFgfjvX0ZsRFejApNwqbXIC7yzvAF3d
BEbW08ducxYggETn1Ddy5Vw6E+8O1PRWzM+zmro7QMv5PophzTk6rZfWHmkobCR5jmcxJN0ZQGpe
35lRdhtR0jB8d8S4t0gB8JzOKPfhmKvnUJku1NPxrqixBQSk9SWde1HVEol+TsygtKcbIoz0Uw3T
iMNGd/fwT60b0xq4ytT5tFfV4CQ6K38yleGl7TX1uv5R1Ur02I3EWtPluMXYudFHCsZMNe9VyYQS
6aggqIWQWRSSiU113taEPXXWgDLUaJgIm0HmN6PzJbNs2s9DV51HxHy2Oe/0BZ1Fr3RXSofWmiWe
oOm3hx6Udgk8xSMexD2UyHFwgOdXdfJU6/E1qUEwGtohgMTiOW15zgo0G3PanPWiUe/oWW6choMT
Q/uAzdytSLO2l826FzFtqLglK5ViszRadsf6iiUwsdIYc06yhy00YfyNYcZvA5VeklLDjPVSBWbH
ZHS0bRRY8WlY/coVJAiNqugogDKuC0t+QLQCQFfr0+/daGF9UtCkp6w6OkxWgoueLuhBZ2qpPzjX
ujbeDYuYSLgs4MGHZ3hP7ekUNsIPbcgArDAcb/3RuoE/+Dx2tDqSthjAcCxIrd7W+z93E8ipR7VH
gZyZ8KOXzbqnmyNS2r4d/nyM5Djy1RjM3xqiLJi+nX6HTbMOp8JfMritEd0y/arfsdxdJB2vGJmZ
1UvhUlkL6CW2XF8FpvL7Z8Faunz/2uLeT/x58sZl3lqEz6RK/PW36xOsm3/97PuhqmJL3wxQfLxa
sgb9/pPKpp6VyIP//YQaSm98GcuL+72rlbRszVBm/vdf/+1/Wn/oKBhZOJ1S79/vYP319wtaH7qO
VrIEJpNn/UVYBRaal9FGoc6/+p/+4j/97PtJtZEzFxHKrlyqRS6EciOg0G2DIjLA11hmuEE0GW/X
X1fC4WMfXN5kXN9HEuWxVYBeWTd2gLef5ilQlvUxkPAWFsMimQ3SYkugD4s3GJ+9b/VMKqtJeUhz
59Fys8LTlyOA8+rTpeWzNUkSVpnwa8WJsQa/kDULfCz8xc7R0wcX3VsWjIQHYYafzilqFebVsPzk
osGKhfo25vOx7oevMCuY94WeBfCq00vQrTY55H3ADXJCZZHYaGs5ijakZ/i12T+JBOZrnZQPUWT/
Covy4pqVLw33ttDkO3SAYqP1aLdi61fdQeWJbquxY+LZRbZfWtGRZfdLH5XZhlGBp2XGBz6BcWn4
oNeslfcOlQAzZ+nFc3lQqvEzyZDHkdpD6rICp8aWwKnrdro2CuUXrHDchdpDPogn1DCPYTWV2053
btcJAuwdOrzp8GkMpi8LVkaWXv6oxU+HQHcUpP2FwJqDnh17lQ6QWqOfhXb5U+QK2S8j0HTMc4rc
65p805f3jCSpJAhP15yzTdwaBWLIvzb4LfVf3I070hAI2ZX5g5LkZ2iEHgN1rDH2JjfFRTe7Z1Kr
jJBmelo995NJXmwDG0qIfRspXw02fd9tootejQ+ONj8lBUBxTeSED7nFVVs3h1KpTym1W5IEyals
A3mAX3pfYj+46YNfdjFRFiEP9MKBBXKA8rmB91JJI/Ujq10EjgacTSCNtZjhyEAYd9z0aTQcnIXD
vGN+TbHllbhVfRitXJdnAzfFOJMFQ/kvleq+rZ6mZBp+6SxNGaQljvE2KcOuGoOj1gU3lTksYt3r
FiD1pjWW8vwGSRFKFRckfuE+2KMfT9eVCQCn7a+hVx6saPLd9q0fGsRLg/I5uNBsey3ZFxJVePy8
yAlGApJpwnbG3injswLcdOsOQ0z1Gt07OvInxyo/CiPjJRNM03Mh2RuxAZWXyfVuqCzEciXqpUGv
0LuBevADhknLyMvrSoYQGezXjSjN8WBonIVwEwB/UMjLZSFjFUXgV9lXrQzIdHVkeM0BiAzYHSVn
5EAQ2GaO+QDLAfSHO7EWZKV+cnrXm+5dJVK9cna+7C69CFu0HjLIBK16xsEY3AGqRE6eJ0R4UME6
hjVtbTN4Il0RT0XzzKLsyFoC7j5w1Y1QURqQAgMRhDdcjmCMgno+A9n6WUS7JEweitT95QxqhSyp
JH4kZeAOsQ9rmP7WqAa88Wb05wQVH4KxxtNJqZ1tq9rEqhh9m/69/qNIa5qSmb0obSImEo1F1joJ
UtgqiuSQlCnuFNaSokNFPxMGQhQIkNHkBd7asRsjj0ZRuZn5CMpcMf0xf0u5ye305VwrrYxFC+oE
7Wb5D8ghVjpKVxqcxjZpub8qZv3IAc+Vxgo5tOqWqE1CmeqCll2V0mWoZ26OZIlRCMG0HFViiaIY
CFG4eBLg4EUDyqB2tiCY6PImY1TA3YzkzUCVVwaMIQtRnDop+jaV3LlTuKh5+9rQ7jk3hFTsZnKH
eLc1BqGE7Kq5Gba1k7zUtEe2RkZ4tlFXD0Fqw7oR6SVpZtpNyks22gyoBs4rHIubwHrTyevm9fJB
EtzC/AscGKsVploEmYoJy637WdMP4dvQ3py9rEeIOVmwiefxZ8scsk6SexwbW7CtzmIKfloG0ky7
wGfCztk7Vrqvh4qgjIyMZRsjrwcDdsQMRkmvJTOBfSZgpYk4J8OB5JFneBfcdnn7rR35DhqpqiZL
BqHePq0CVsyC9eAI6N5mfeI1pnrbKsqw7a3qU6/CZh/rk9wuIDoGabAhOQR1wcxP/OodVsOVeTZ7
5TIuDft2OSPzjtzWQvp6F1kL42oTusqnHhLflxafRGZhI+ixxpS0Cs/XDkwRs3cD4gCUaG8TyD62
5RGb1mfFGVTTdlY07bmPaN20U/QajL+Q0eCbQnTdFPXNADvaWMR5CQedSutURbJKy2BXlowO6Mhg
Qcix+8z5gZVT7WUsZoD2OcXkzWGW7AQ9WNyM5mukMTWOk08j1dOtmc50BGMANK4c7uba+Uy4hpaK
iRlEQ0XE2aBr+kXJ+nHbaeK9bQA6c37XXtvwmlJ0zLmCtDDIrQsC186z8gYmwYgZNFjWSZaD6q88
xdX6VYhHBmslUuA640I1cUAEar3LXOXe4bTcZCWIxrYHW5sH7n403MRvlUOq/KzTBTkENWTTmeCJ
tAyxaDZWz0l6SQsXH868GBekZxilft11FZid0t4m3Y2qEhKEt36bQwBz1WnR/lIkVTPFAYrxwzrw
/x9UyONU/vzf/+sdIFzuRw2N3c/2nyIb08Kn+n9R5dQ/yb38D3/ypy5H06w/hLUEzVqOhc5DIHz5
kxSCDOYP0yJ/FpWNtaJCvnU51h86ygqioA0W+iYQ1b90OQLJjusK6B6oLmxhqe5/R5cD1XlR3vyN
xKOaeL8tREBAUSjT0A/9U8iRNJBnh86NbvPgzVGr5pRXc3OymOFB/J0OU8qMr+ieQ6MKTrPr4Mhm
ceiM0ZdUQ4iOrP48d1Hjf29+kw1j4wpRveZDzUBFQFW7bhBon9uqSPe/8ZZcTcFRtqW9I6HoOpUd
yrZlUyxrsXlJd2pZ4BK5WiFQ1IptG3IFjBmh7K0RL0AGOWvXJP2wLZsM45HRnwNDfMapEtDwTdtd
a7jPuUO3mUk9llb7lhVUTUsSHngV3SUObtNW3ABbd670Jrs2u4SpY298RDD6ymBWzlIMOBOUId/h
76P/Oi9N2Xrpv6573dKoxRPxXA49gt/Cuhh9Xu7N1LxJejU5K2FMhnzTfAVj8IkqwjqNKd2QAicv
aglrOAkH6f7Qc5Gtg44U3sFEMM7GhaGCCeZ9oDd3rgKUnDVtA0/ybpT4tFJKv0GX68OVgwnz8HFM
2mQJqs9PEHyVA/2NTU+z5JzMTUtbBSBb3mu4XTRSJZd348JoQjFJLzphdENEH28Oggbzs7pMt/3Q
wukuyAwx4qsYGe0ZU0HnTwWZ2Hqd2CcHADMcPP0SiXrp8dJxxaSpkZ+4UaWOELcJKTd6FT0syeSN
P3ATBa5fn6LWOsrAaYBfgx7eaC09YrOzANcNNrkIM440Ui4SvmRojJkkyM4GB4Ui/m8f/b++ie9v
h5AbsVXq7pch8r1aTsEBPxDDD2cstzQ4utO6GUfkAU5h/sRhu6j4h+Ykrbjed4vTCfdag5aHve/N
qITNSU+LYC8mDBr88+A62Kxv6F8Pqe/wt8yBoIxhLhYqpQUmZgHV/t6dGSYMYFe9SNNfV1LtPDID
Wfe+H7KYXzivNUOxxc68rPjIhvkTVLs+/D4Y1r15Giuf1E7EuctpuZ6Mf6OTrj9cj44hNl+MLDK2
aMj//EzXz2/dfP/MCFn1JvFpBdXK5UROV4StkTr5SVs2629S+JakyQy0UBZUbPLXZgWNrud5Fi3L
2mZB066QWh0V1ak2lq7DSrP922NApNbU3ommGeatEwUZfLwOY0mdvssEZnrbF8KPFIc7KzqIE5rD
mXYem/XhutHdGDAPWYObzHyNteygacG+7MlJkWVr+M5YYDshh2OxySTtUqawW+VgJkl3OGPk/eEU
VAaFrvp2RNwJgrjHySHRZGj1Rby1vCixbSPii9TlZFt/oC0f+box/tpbH0L00PZMYPaaDS12Wv6A
4l3fAya45gZBoEyuHZNWFmcr0xBlqArdzUWcjAl8RgasTPTUBkIJxPiCW8o9RUoYnsT8xCcLv1QK
FNCBwaYP3Y72fsVVOzRfyqaVZ9yOj4wrst36EtdhUpgRnzpakODXgdL6C8ivWfViq251nFhrkRIx
xI/T1CKx1FQyVua7xkU4XJAWue365oZK96OtUZAbCmRAFRKNBNq63Ok8lnJfkaulR6osbVdlra8H
hJg7agRSp3tWRXUg3oT1d+6+w2Mx/ZkxrbvrSKo5RXhXhyxKd3nF/1FF7UEyoSaJEGFjM6XXpWPn
e2ccX8cBS9CYvEpRgIHGOuA3mYPHicCVlInlCXfHxagTUlQ7MOQTMNlCQwU6dt1NpBdyV4BvAp7c
0Q7po2YveXcY/UoCdydL+qT4MHvKr9ISIh0nUXQlkBvONkeTzK6X9oCql/M5MhV/JMTjCOnzWlvW
+yF+rcHEfaVmtrsZiHvaTh33N9MZDyyrz3OMb7EEsMJiLGzObjI9w2Qg1TVWaiAE+VeC7mQzOt2n
okpxmksNd6+TOsSrN9jU+7vAUcItjPenCHvrvoyxUMVOe5TT0O8YLGoU5dPgWUp4MVg8n22Q0cc8
QX0SG0wU5pDgwgx80WJ+NhnqMpluTxNZ2UrtYu2HcuDhQa72hDRAM2kCsjUicOtyuBQy1remqFrP
EAnUUjQzxB7EXm9SXHVGp2C5dzSu4QUGAmEYO4O4S1QayU/SfdS9dKdHKIOEclrDI74sDDWGsmsx
OqGQaxENQh+ZLLX3CVDsDnoMBaEqedKpSW/bGUsiX/x41vNEYZod8sfyK5xS68ZJldSvgrID4Zw9
jWU7bhM71nZaId6KmIhAGCGn3Fj1ma28ndLyDHKSrHLKakWpiUK2iAyTg0OMdtabaJIxyA9xDU1J
wK6SGWNOp9OunZLJbKYtyXLUSR+phQR0Gb4ALMBFrIeD7jmO8YP+cdihDsB5OWPILcLeV9XoK5GY
SYcsmFFxKtcd2R/aVE1ez/380I6cQH0evjZZX/oYtWy/Z+J6RNoBsjV1t3pCNgMv5ssW+Np6XVO2
Gos8MX9puXFrZwFkePs6SflMLbV4a92GLDhcXqNL0CmXKZvzNtGr+oSk72YwQuegp/aB4lLzsDG3
9MpCGyxNd9VkmvlENriym4oARYRUSHcpn5IpPrI+OXX1qO0soXR+CrtWj+PKH6BEFJ0Inwtgc6ke
cztZ6MKOaio3c7vFwBpjeCPmL9Wwq4SDysoMDj220+7WnXVl27smjN5++JQ5GBoo5PFhTs3Ea48E
Ov5YkG5+qYjX0eJGY7s6wrQnsj1mH+HGLyRE5l1eI0YJrxikj1sQZsmxTqzJpy7VT3nR83Lj4NAY
dD4DkxyXEuO3oo+3iwaFF3obRZIgLWWoruOlDzHJY5NZP+PJeJlLSXZ6pV4ZauBshdqTi0mQWxSK
Gzqb7a634A+0xAUgEVKV6ywY0Jik0Vk1ql8LBGRT92q4K1KLvEQNvJrBFHgGMQz91P5gUnOJFaK2
RrW6Zs6E26IPLW9MtKu2G7HONJHHDO9Ot5P7Wk0Tr+nbR9H5RhNe0jaqz6FFpIUNdFiaxXgc6LRt
Eq0hVxJxnFc7tEm59C+gkIpxUVlTgY3NjwH0vV9eoiKZAOrRj5zERPBkk+6NpFOunUWsZb6hzAjO
dVDldPIRWxC0sm0JV+ZWm9wONqWMKmRLfMKO7KaPvkvSnT0r77jEdmGXv4QyohKfBUDZEAygTWqj
Q4uD4AHWD4KOVzh0h65UzwqwDx+CE8tZpfrKZ7c98kEgh4svJR5zlx7p7ewQl0AP147Na1yIS1YM
tyMFrC+aB1rNxTgxlJbuae03GaVD0mexpInR8yGj44Z7qfTK7rZ2qs7DSK8Az9f5YCe02ZZG2IMa
FQcYzCxz1H6b0HCHPkOBxjQLJNJSn6yP1z3CSavfD4dFpjoplGTL8mXdUJuWv/fWh9wSc3xL+fMo
SsrvLI+hWecmZjjYQvFSRK2bYQX9//Nh0Y3mUY4nkIApPeZGg6wwPRhGTZRvjO0MUGJ0tjvb8Uuw
2YTcUUqgllssVBiB6PTVgGPk05inT0ahQv8hhII8ACqvSivrHZahT6kZzSlaNjM92N+bGNAx+DXK
ICS/gZ8tsHhbAJ9Dha+jNtNbrqFBe0qXjWb2yR7X6dXq4c6n/j2RUKANGvDQFPr9+uNawzDLrOxA
yufGKKrpZMl5OrHGmE6RioDINLLl8MKnD8H7a0rnZuvkoqMajEqTTj6QjIHi+69Nu9TiuszsZVl3
vRrQ10251MNZSZ/NXaciFeodY0l+aIU5qdDaeOymwbRLMvsCF66kSmRFQ4oDuytoIF6q8vUh0THZ
KdiJpagfkpa2r77scu0KVWKj2nM37NMFfDI1iGkioT2YRvEcpEl/4C6C1pDokWvZV9ezyAR4rcBD
J4IupeDgLjQFFEb01YVGsq+Gwj5PTceIp0QrHrTxeIM2bLxh7PtzTmEnrwNIhfCVrVazPprDzh38
tNcUDJ8qiZjL+ML6jCRzEjEho8kijOfmcojgJKr205BZF62fDgEIiG0eWu9dIcyriukrQfXyJndL
lqYZUBqcZQCmrIGc7Fp/H1ly2UNT3F9xaygflCUAWql/ENssHy1HsZEsRYSYahrIJTM3n0h5/S/2
zmQ5biXLtr9S9uZIQw/4oCbR92xFUprAKEoE4Oj75uvfcijrsvKapZXVvAaCRSAYoWgAh/s5e6+d
sARGe2T3n1MaFNfWaHH0pmW4hZyYMh6a9tZ2ACcIz6jvItLF7waXKB10Ch2x1Y7y7xEtEjFkurGB
ES0rZpdGBxla5LmPV1NMD2PaXOFV3/ghxKFIHXlvG7+tpk5udnWU+Yx8MSpdOv4SDDaXeJIK3GyX
IdreNWJS+tJ4upMz+YSGG6z7xKCfVYzjQ9ZZOl326opQkPU/B8wKp2O7LqtF0jludaBIZy3M6uOI
JiIgheUmpri5dQUSijJGbxqNsbw2buTv9KH+TSbUORRhsEdGWM3ttQUOdhgn+76J/QLPCl1kqbGS
yRreukNcjo39AuQZDWDm93Sl9JnMqAI5EHpWLD5yhTTGpO3Y/KrMOUVImBQHDZiC1kc0Wipqw1Pc
c5Yb0/2Adhtv1X3UjcZxooasIRl9kGMU7fwEC6oIf2j5ZN23U9XjpSbC2su1q6NbwV509q+4nVMw
4cT5TqyxHiwducqEthdQzrxn+nDrjTw9507PfI6MJr0tSFV1c1BtA/SFhJFKckatO8uo7kj0db34
ro3bizN19k2a2llHY3+wx+yDhhJiZdWBj3wpb4AoQgrOKTqMCnYTIWpUU7Itq+bp4o2YIJlRbAlW
gn1aG8axTt8mX7I8ISCatIiRVl+HiLEbAkKBGtkQFQajypcNsZOy7PcRfEtsRLwbaKyrnGFm38yT
hWUbIdNER26bsGA1KToc8EK/kmMS0F5pL+6q1JIASpH+SGXeOPCy6M1CxMoYszkya7o7RVKt+N22
aGOSOzNGThIHwcUPRgsxtn3yjOYh0cfhUufecFlusURRbn6pb1y3zveERiSkfMmSdQ+uoGECTVnM
V40YrM2UPlJjD9Hm6PLcC2pAWiFVpd02sI739LZiSr+S5ALD9YadREMhh36rVwLhCOQKO6vcpwSI
7KMRjqvXKnH2IFA/Up+EH8Lvwo0WyjtkKwQM6Ffd6L9FY6CD4P/etZxfeEN2VZ+BAHeLYMvomhDL
9dPQFbLArdsdyXtkopvZjLRMtYSADm/GwUjvmjTM7vwySm4p6RZ6mK7H1qqPCG3C53IOT1pa+ceq
5iVSWfwaDCxW6PDBzHowvlpAVGFd3HTb2ct+MpBiVe25aNt30sSsi+hIARNdbW+k4fCrplhXqXV0
B6fQfnWlN+06G3KBnrsvCTnqB8eWT10r6psROYiibON5GWibuXkMgTTj1XaGmyEzlvdTsl84NG1O
yHORTSdAvhwIIAk3rW8gQh/Ca0eqMRSw7D6ydHqk9fcmMOpT7o8Pni+Ma1xwBBI9uepKZAQOKIft
ZFOFQCaqAUIakWN7hNtlWXpEi3xkCfyBFSq9TiFOstYFlxakrbeHvE5tX3ogGorBPJl+1O1Sn45c
pqLaTcZIjpi3xGaxWxOzFjemcRcnwtjLpLc2VI0hUmYa+k1yCzciGtBqmvXdiBzoUVVTR7I7pffR
usO+bVy8QkaDq6BC+lHQso6bYh/mP+1B1zkd+kNIHtlpNH4yxRgOST4VB0I7sN1FeA5pgWxyktF2
OfREFMzjPq+Kg0i935Jp+zeb2X2HynAdaZp7NRwUtll1mPLpXXop3EOXU8ntEZzbDQS0tjSDb8kV
zOxRxm5665PCeWB6TWOsTuQ2Htpgrfo+a98Unw1+R5Id2papbhSvPRfEbagB0ggKJtidkT9XFuil
GWWqHw0JK1rT37WZa2/HmNZ9YzKBnV1m8wtsqMLfshtq87ZMyvTWQ9fstNB3iualTX13Q1KxccI9
+61inMZ3jjutgKs9luGwqkjd23Apu/TKNeDA8kniiWIMk/UWz9LRgdW3cWdCsUykhCZYRXBz2T7s
0o+xnsQmm3p8ReYLFp/2bGn2Wciupa1pVvja6pVHWwlEhgyeO71DODG828McnYe0Ynya4GPoSQy0
f0ZfGwr7KsjsmBQdrc+ieqPTSUToqCil9dVobmVfeEx8g36HZGJ6Ci0PuCueC0pRNPSE12+LJkB1
EKfRLXWYe3v2nOwEy9cq1le1EeH+KLPPWpdQ33wxvDt1+UimXrZ1qgR8gBuQfj4Gz/OUWJQ1Ndh5
dKWuwoOeDKr50sVzsNU9LTrOTH/WcSxYtZpPrKQ++1kfL15DPBErxgY7nPkpWpOyiWkdEbFuafjG
m5DkMq4ZhbG1WgodHRb/bWnHMPOQ8Yq6xpNpkCWE0Hm866yAVIz3VkqybzoC8Io5JdXSbz4AqUYG
qtb2prURlShsyee8mXaWbvcPFYG3a83J4dwYdrB3sOpt7LKmyNkYjzkXupCU5Qtm5tcpFcwRKwIG
BgI+kWMU1TmDS9D0thar64x+ZXHE9XBEDRQpplTRpdoldPR+BQi6xl08HErDptKlDlirRrNvkzDq
luPVFg0C/bx80yu/vhSDjM4e734ETr3uXOAXeB9Ipp+D9wwsBOmf8SbufQZZR4yPWoWxoNTCJ0ku
8ECjepPl9D8MCdhlbvyCyMYKmmDbbYZsIMuape0200P4RFxotpGKDukb1DjJ0FuHQeT9OaqBInKZ
18gjhZgVq/+loXK7yg2UJXrBZF413ZNM9lTXHePZIotg444NBEmaNSwfqu4Uy8eCqNgtRHIbN0xj
onZjhppUxc0Pb2NaO+c6IXCprdL0SED7g6HFw04M/ACeQLxI6ipLoA5cFN02xJiT1h3BZq2jMEqv
FCb2YNO0Q1+Zzdka8nZnN3266nEy0gryjGPrFh+mw6TI6H3iLTUAjUixCD6rjPDArGhnDSHfyNzE
23j2KR2bfXl0Cp/1WlGTrVPM/cYbNIvcH40oIvUVGMAxLNhINw2qr2sF+tmDjmCwPOu5Es15vLNl
5R9aN7uQsFw/AO1ZE3PHcDsQFeX+0GxRrXO/eIadNB+c0NJOEu59P5nttciG7z2cM0ZZoiOD0aai
mHUzanfKqJehSd7sasRIlM3WJcgysa+m7GebJfVKB3uMeEdPqUfmdE5gT8Qukwt8UfXGxkR2LoZi
Z6CspPRNx/KYeCUCFZ2mUyHvuCaHZ5hK6dXNbILDkuLW6u3O4pPtAUSwMHTCx4Da5jWH7BEPb3Ee
Dxc/acuVG1gVEJjWPaWeYJFWaI+OlN552fh1L3m5Wq51y87uHAitO3tACueHTCGrzK/BNnve1Yzd
/MrH9rtYI7zK/e44nTgG6l7rye8jx8OZRT3J9SNjwWC5r5mn5bcKj9dNWiYaqrE+L8zkiTXr1ktI
CSGp+JGImuFxFM02zbtH0bNSxQxT31VokzzRnW2nqDYsHsyLhskTcCBi7CSV1XmODXksBHSfPDXu
zUgbn/Q54ljHQbiJcebvDVu5j/nh1pj1PRwl0l/Hur1DHkMQAXrlfewzdxWMXfidA3lKsvlubDh/
i2L8afdVTJRy6t9yDNpaNsVXEXY+6UmGwat2H8Po2IpjuiGORX/qURpFqX7TwsK4seY9zvAgLhWZ
xnY/MzlPj3bhNHfAGNJdXXqw7pvujgIhIp8wnqhv28nZzZk2OhRu00l0Vx/GrWZxMWBpiqGBpD7C
LI9lxiCcpVp7FaNi5sb1vd9yEFl9nTDNvHR1XuH5IT7NGQAmldbz4JCCXVf+XpNhfAx9MIxm1dI8
qURyh77lDiVgf0opBzaJGFa2gHCTYdWoYwhJg40CSdJfbYwJC11LHhTeZ4rMMPOQe8p4axS5tXXc
omf8EJzXvfsZy/o3FKJqT6rET4zNp6HpM6AOaUXZHRosshhSwOv5BrkVy65AEkf+GEQI+sP7aRxb
OHRc6iXLpt2QIfXo8qrcxVq59yuPgDQz7F4yp750mmsdLY9+8zx55X7KwO/phASenbR91H3CTPui
5b2OTNNLv3suA+FfKOA+hwbXkjRANRXHhti6HUFWgGObqjy6EzJ81twcHB2rN8zB+8yhtmvMFVIQ
k9DvtvIf2pHy1OAApNc0zSYNnYCovKOiBKzrtxWOxTmvPNzfTnGIZb6FGB2umq55zd3iuz4V2EKm
4b3rmNn6o9wun6PzK5KmZ+91iHIO4DhMD4PRfYt8ULwR/D7abndz8OLC+d71WjUzBLoUiIWCv9J4
wqtkP5cwhW19fLMdrjtDbSPIcTrIkKqXrypaS/Pvq+/3tQ/p33NU4WWgmkuxN1O1pFJ1Y7umAPpG
EaaI7DVYxQiaB5UyDdA1I4HEmNOjgDMg8K1TT2kQlvuyaVCOgUGleIj8WgwUWd022BhDxPQdWe9J
tiLdxnbcE98WPoQdXM02kvFm6dsv+ZvMoUB81hEkyhhpgp69wwrrKMtqkIruiAVMlT+U67+qlGEf
8LCwlNiUXWM4hWaO0BkswUrKdjgtmyiVt6Al5Bt0onFqJpvE2ZGDO6OLhWka+w5TmgdOlnqFNuvF
Qd/DmiWOoDMGZXGWqYGKMENArQufMgZYphKCxUR4YTIdU6WJD60ZFKop65OneIpi5sprzmJeUQf9
ZkgNU6QkHBxWLprBihTVOCJNmSVIsFo+ybL5SoT82qdZptwlU/Htb33owGKWlChg3BgMp+WTL7cK
FQH5dXe55ZWT3NQWnSSWh8yC62Q4Lbf8v24tdyP1hRWm+Ty31S2qMmudlWALGdjT7eQALx3URmD0
W6UWGsTerrvTsnG4eh1nHKo+ToKTss6iMlY3y5TO57JZ7s4mk1EpyYMmuvCCyg1wUzjrzAP4MtR7
m1VNk3q+kmEki0ghYXSmqk7TmG4FE15pKfOxH+2bUn8zJkvbRqpoipWmOSVLvZQ5SHMSnvPSCYnB
mc7yKcOzcVpuJepWlKfOrmnl3bKLRuJ4jLyXVn2cIpb/3LSYXDZDDwWqV+fPopQJXf+EIQ77plaK
1ezCQfEpmuVu2APy/C8E1HKrt4pLh+ds3ysMlOX0MesqVRGmOWhsoeQkEExcyohUMuPRvrd9oOr/
JxBbEqn+J4EYAU+Aff69QOz+d87aIe3f8/j9X2Rif574T5mYZ//DFZhuSIAyLCCS4ksmtpCdhGHw
MEUbx/rv+CYTmRhJE1CfLAOtmAOkp0H8Hv3n/7PEPzwGEoD5PsY1VwGX/hf4JgOK1L/KxGzfs2nZ
ekxRbQ9R298BTin+ojkr9ekwpiXdUWQZQSafoL4UqLcpW7piF2ogf1LiMU0dDIhv2s0u8/V1wxlw
EMQXP5Y0EhpYlHM72Hsxt/XWJQxnm7kYHr1R56gF4nIpvOZhIGR3mwH13owRhkGfq0J0yXrQfzWT
XSbC/LMwgIXW+DgOtG2E8ZoHoSRIHudKYU/qtdAC+5Z2M9OoPdm3KnWC++KnrPuYDiGwBYc17wyZ
/cD46G7tFDRIktty01RJubGRLJPJi7itScJXYRFNmqqLXEfuNS0YV567pv0mo0cmIUwJBGXGVlIt
Mb3vUUALxmDGNzXh59C4pKmqIFtFmZlKQawPEmiGBpIl0lSlNIGWU/OArE91NGoWVfgRE42eBzh7
Y7pVKQ4PoAbGtIE57a51+mZHz6x/0qb7hKhZbQpL++aC/9vOkqVlN+Eq7VP/mFEgpopuXrHOY2CX
vjzGdnNNrOswth4rc66bESRVKxcDxRgCFaid+ccxwUDClLg6zqZOG00k8W2KwHtIfF1k0Fzj0G7P
hvuziZrkYvU2SEbLQ8SC6W5k2rWtmdrvkUbjinIrVqqjl+yUOc2m7rD2JuQDU5mi8G97pAM6zE07
d7S9JWMoTdT0opFoc6QGLFHLqNkUM0DU2Wueaf2d+3qYD4IWboSm3KdyqmvtR2AU7/XICnycXcqZ
HosL28RV7E7ehpQPwGFNe53TVDsiaL5zisKj40corcCjOBb2d8/I2jsu6pexFOWZXPeNoFFxYJQH
GDH7e9wp03PQcYVuRrnGmyLInXQ88BQ1ae2+x8Iq+Ma6JCPTHpV6Y0fZdmIo32FF1OlT0kM14Xmw
0KlQ0bg2DTHfHA9dWrD4Qa29r6JfNbJ3GpYKSt/0aISynZNrv6vEbtbJSDAsFw9mEKH12PpEKmje
UbIaxaHXXfIGig3Q2RI+f2pceEq1Fi3HSZDyxWEN7qgIhvddj/p9GM3uOONZ3sje+9FGUXLQR7TM
kLxCAldbWGet/jbSOoM5ZbIGoS+ie9WvIQ94ytg8CbfwN2ET/Mi04ZLp+dMcAYHs8vhq+9CxB9rR
eZK4W1Sm+sborTcEPU/NjHoIWz0anqY+1gFRiXVaNvticq/Fezy706ofAcRP5tMU69khzIcHodFN
MaoDckATnHQW7tM4eA4H7bcfC/hJI7Z3y5mOhoQxVSVPk0sWbNbqCmOQf2ZY5IigbzGBBhbHSwCF
1Nv5RlhfHL9FSILZd503jFtT3px5s9YD3/LPWDIlgR+75hrbbVPT+1l5xb7IRHVnCfFcG/WlQdey
QU1LVAnuyXObfBNJfRkIkLVLtEGtO2cPyoDX/yIEkjcxdnASXBQhsa6thrKtIHN040pSxl7N8yzf
gsrAaIR9qlhH+VwCO2bB05uEsbj2OfBxO2ctCtFR4WWnyv5pIcw9GVW0y8e+2g8UGrAMQCVyTPGc
u0BODQ9ydJ7QndcpWaOsWXVJxblUGTpZdWgd5rTfUbHBbRv2t3KMsgNuRY3unbcf5vjQ0E4Ipz20
ZpF/S81GHAuwqqU4J121j+BeazrjgyP2oFvMQ23Om5hJ0zbzqzeCcZB3pla1L/IGI7GFD6U0kPx3
8a7rp+gw4GMBv+PQaBkT/AB9sKGZTekklzgVmuNU5R7NAqd5wQe91of2uXVcuICDHx6MmeECxDWQ
c2JtXCu7m0z7weuJfi6GiVDsEoSKnEAloRAGOuc/vs0pFv0k6Obt7B+nvkVKSod01JfstBiDqZ6s
ff1kyVQH0QPExDoNQyJv89QSgYyk85q4MXlAzgd+W2I9OmsjJrgGIvM+NOEcmP0HRGNQce3htG4b
lZxcqQxlJpQakcqz5/yyiVjWVdYyU0uC3lhWgn/BPVDEP+cWy2wX568tKkLiRqSHrSUkwdkiyrkN
XHzFB6/Tf+o9uYCtFe21meznkrpBWOC/EACjNIp1K0fOjDDtxiI4unLzl0QlSdPXMlZWHa9nGrcw
EVijdI5OQodIrwFR1GYxcSi0JunUtfVkEVcNtgyCaUWCtaayrJmI7Hsdnk1MzHXZWFJJh3cO2LmJ
yNiiot5TEo1dqIxs2d5aIrMrorNtBC5rS6VpK+KTML5XESnbo8rbRgCl3Bz9sdXJ4o5MA2UZtcGB
mG5d5XVnKrnbaXEQjoR5zyrV2yrJ97ZV0rfSlpL7HasE8NAt9oTmFCCvw4famI+5GW1h7dAkno+0
0gxCc7p0HREs3i8J42DVpcocj1X6eI37f1VR1AiFdcvII9FUUjllPKyJguW5UDnmuNI+/L6StBf2
KNHecZB9Eyr53KrqbeiQha4Tip4Qjg5bPdy0Ki9dg+dCisgGtDLmN+9IndZdV85rPPkfTpQZhFa+
NL62R1ZwD+HqNezniXz1BvnehUEhUFqZc0uEe8AbbHOMbXZ31cBJkKSizH+kvscq/92DXp0zFqw7
bDlc2ybSnjGzMNvYp8THx/0RvJ7A5Ydy3SdgfiR2O6aCoHLnoeJfjLJiOsLyvoMdfIF5dEf8ywvx
DRTwR/8athxcdGgBcWC/k5BK1iiAjmFRvNYdFZqa0Q1eo7ePjeabEBRsrSn5RQvdJwrcuivz/tvM
slnRx421oDI8jJ55Dlss76Gx9aMQZ3FZ8rt3zFfIGirT9DGPo295Vf1ilYJIIx83InDRCwIVSv1n
G/zEinNuH+jT1o1QGEMKx0Wf1MgdoejRnLQQnmZOzunkovUn0glmS/4t9PXBOnBlDzEkonZfNkPr
ZKsOA9Q2SQhaonbvcm5WKRzLYTzVakn7tVn2uWrVu+zjAGDK6cKTXgQjMOWr07JZpCO1zilLcsak
lnBLJyn2nEhltXGfkzMF2kN3Qwlr/gQh9G667coI0GJcTEdZPmVJZ8OiqcmPVkvHRi0nl03SYC1e
bi0POOXgkpXKB9EWLXKw+C+UEChS8pWJGI/GNpo/KQm+enD5i2Wz/EXTVR+OZIr9tevrNf68pvjr
5Ywy4CpZEiBxlNXPWbrWqeifwlgXR9cDAUaX/BaFOa4z0sEQrKo/8OZJp+wJQsuxBWFr6sX8Oefm
8rrL/aCTHT5mPV3jPs1PdR9if848GIHLzWXn1+Zv+5ZX+Nu+ADB61lj14W/7v+76Af56KWlhQ9tK
kD1CMCptkAaLYGkReJUuRBTkq+y0Wden5SS2i0zr62eVStue6jg2CeVSevgR7TizfX5mdxxeMjSM
23zZp3thcWhIpvt68nLrby9YK0m8S97j1spzJEl/bRZVmamkZcu+GCnvpvZSokbVW1heKlmOseUF
/9yEcfiqALDb8a/QjuVWsqj2yRdQF5PuV69E/4JGGNrrgbPVzUGKTsoP4hbpUbF+HAVmB/Cw/Gxh
WPHD/Lm9fPfSZTSn8RNs9HzkmwBDWJwWJdZy60udNbRXGoQEr8w2JTx8mTjql5uLLisl9cWpNOzo
Xvu6nEbLxvMkv0Kpzig6sRMJqCxqiIgj0kdQ87JyTqJpoiy33F1u0faoT3YvK3293Be9xLJK4E2Q
40i0yuK7JnyEuVBxViN7IPHX9+xG/FnWz7Rmc1jfW7PF2lkF6CNm+jvNxZ7q5NGPnb1TB291gD7d
0waCjZlKw4So6l3pBTSn29OAngZusAVxyM8ecgvciRPmch8VE5fLDsUX4yWLOWzS22JWMw9TS1BQ
AeeMMCOtKj+Vh2Z2P0yDSDKSXTZWQtPNmD3r5EjUBl1qbEQMgxz7vzwaI7OIMNGOPrZFqpFNch46
BKZGH2Q30yy4QgLc2qC5IDPSQqEVeJBWnLC801H0kOtjnrux/066Gk2qEmJXFNYNAHbT2oBXRtA1
5J+c4c+ovctjLViXaVocHTpdT3dZhyya0N4ISc5929DyDFw3PE4aTEDhB2v8a0R5hn18My1mhKjX
aJFGbpEdErOtcFmz1CzV4ZepURmJEkPWgtJabn7t/NvfLI8KZbv4+ruicb/XNaIjSo7X5TH64i6j
jPqzuaeQW+CyCRTPa1YoL0Ntlrt/Nor2JdKE67wiZaAPAwaWzpV7jIDRlSPJPqITf1gWWi/uR0UT
W16oGZQtR71arTgSieKPuSN6VfYsjwWKUdYrWtmyr1JLfB2U2fJgp5799RJfd/MGAZqpyGgqaA45
tOKlTRCCF1oIvu1QSaTx3HxtUpRO+8EdjhJ8vZLkWZtRnQoc7JwjKQVUlqBAwdS+rwe+7rq1GMiL
ycNy3+Xenz9ZHg2T6d1sgId+/W3ZlPbaYJ4HM4bvayFt4LCN9xLOTxnrTA9s176kmuHvgDXiLVMb
ZCI8sPyuYUZK2nq5aarrEkm9r4aKj6oV2mXZEFpnnRZGcl/PEPeFF2w6ZZKuFRB/kKWJ7JZUQuWE
Yl7+TyeUQBz4xxb3tc8G77A2BxPwY4GkdSl05+ryK4blIyc464DoyG0wPxRZHB81PPol2vLjMF1N
NQgvjqTlVp8B1Em14RAqV5ftltPe6c0DC9dwW3NqkLWHE2j1x4G1DIiLS2t5M/Vgmxgr9Giz/O8j
vZ9dUVq3xS9GL4oIlP7HpGwhQzftMT2b+8WghdKn3tm+//Dl9KtlEqISUZ99VDJUKH2C3IQxjCH2
OfAQPaWutdN6PPoJPnSsfMuGPoidHQhT5StHzQkGS04F0MT0tJi3lk3TwpyuPb7uxdW1PG95oHMk
Q9Uf15dcriLYJKdNlHFs/be/Ui/+9T8u/9fy9H+7z28irilfr7DcWp73te/r7tfLfL29r32y4mQF
RY69ngD04OuVlz/2soGpx5/3/vWcKPWjA+jo7deuP3+imR5Vk0UBVFo0CqaO7kIfuruyRuWnksmK
yYu3HZdelvicylj7UBA6IioOX869Yh5BTcI9taV0iX4IVSww7r0QZ7ldW8aKjhOHzHLkLsfJ12b0
/BsoWXNXz7LUt8ODtGj3LA0PwjJol84ehKw8U9TZApVNq67DJaoq1v/q/SxvQq/7JyKW852P4zSM
rewAzg1RN1aRje9DbfFpZJ74CEVNOJqVgTKK7Fp6a9Sl8ri0MQB83WN1EPGaS/aqNfDJLa/BVRyz
3DA77Z50EZouUQ/fCmEQepo/+dT/5zz/nxoLnqus2v++sfAYFb9+/8exSd/zX//SWPjzxP9qLBj/
oJiPENyiUWD6YFD/8p97xj98YYMbYV3p+p7z5T43/8EzDNt3fcO1ddfkoX+2FXCfG7ajLwET7P5f
tBQwMf69o+Bjh9Jti/fA+7K8v+UfVDXZwZkQqJk9yMlmGP2gKuAieibUb68HxX3dqLhCq+5xSUH/
HcTo7opcMh0xDHwM3k2ScZPd+1X/7BdY8UznDTEJiM344jcS0R9JUEnyTszn1Sv03aDZqIKvMJKO
TXGznPiBchNkQFGSCj3ue+wgQqh4v8L394AtH0nR9k9G+UC3Yof+P0EDNADnANYTZukNw0i7af0C
ra3FqrxKqMKknf7SzVfoeVTeQSURtE2Aq0V6jCabaqVDxe8N57Ot9HOu/QBWMsLi1F806d5E3s6I
1tsVVWP6yTE4oR4AUG7KTzmNtFMa71amLD3N0bhPUiiqtverp8RdC7Vwb3Cfgao8CCu7KnFjQtIf
JpR9VXfPLfrKFbpoSuO/h2lCH1ZvIcz/BozpoaPDF0VoQEeKZ6w9efTPV4HZX5OgOIeo2mnMaBAS
+wecW9e4Ta9Fbh+6vOAplGYAimjDdB/X3g1EzjlGvI7z7V4E+kukOUDhp3tEGAB7dnVmvNQanrqk
xnA87ZF4Xus2/jSAaoLXeQ2a6TFGPGFGzluX0BQ6NUGz9Qr/5lnjPhuTq5vId8OZz9PAx0zy62D0
j5EeHM3wKBLkXnG3s83kyhXj3pbTWaJvFXVyGkR8qqW26md5jWlHOUZ8LY21jcXYIyq1tdGw0BIw
02HvgBM0MnEbTJ2gRfetAtnpadO9PrvXdnrVU8qXwo4+8a0wM3QJHnKiY+Aa56CyD0MebifECGAK
4V/hSD4AVYDfiuMvHQkvpJdltNZb0mNhdtJLOJCoZ9yXkXMo2+gkqZgSNoLxPrmqX9gIhpeuwZsx
Jz9ZN306YfRZteOj+hpLbX6pfA5qe342qj0T0I9J75j7E/Ouj4RoAo3zAS/kybFKiH6yhkeRw7Gp
C9ynLqnFIazVxhLIeod7mibMC+ITZK7EcG7F7NzMiG+wHM9GZB/CcDrHUfrph+hhddDd8YhT006u
ljO/qGNyrgA/kpBrO/EpcMYPH04JybtjMj670fSo0JnYXU7zYKytMrnWlXxf/o+J4K8RL0KDh4m6
frruKlK5Gt9dpfm4D8f03dPHswJC2/wqEbXRBLaizfHXTve9qvHq8ZvTyc86aRgk2l3myZOOP1iz
E/zg8oqS6hAUyaaoMdjCcs56Ag3lfB/PCajedldJjlWtfkoQaclxX1f9ow07vdYyvCAMB/7PMZpf
yOp9RPRZhOOjyU9Su+l7038HzH9qh/nFq+YX9Qt2+nTW0uRK6+ddfTHqeDTC4dGLCYUr5pcGBmVv
UCcG5qI+UmB1GK8JF/DsA0qQfIXQ5h6r431rDvCyIC1lx9Cqeb0ah1xCyrC3pX+3GgbnrSEgWMxE
Utr+T+iUc8SYgNj4iWzrjTq2E6K61XtLQ8ayAddgbIwQ2My9lPlVxgwFSNrPrtMRKKDq3FmHTSb9
HG17G8dvQ99sjXh8pjq7UwcTkOBdFZsvQQsLKHvBoLS3eu9tJCFtRaTgiw64VhNPYdnsakeeNKmY
9Ky68vneq8f7yBmfwVduwL2X2XivddOLJ4e9n4PUhrj37ofaK86Gh0szOje71j+imiJvEG56M6Qz
qbs3yxs/BDAtUMorCoGfbT6dzc5YE9WFLSfethMzKvcG+bDU7oOhuFgFwL3B2CGiPFRzckK/jdGm
f54r/b60qfyqm87BseYzwDqZPOiFPLW1dajM9JpVy4oRY2TEIcE37dKUrX9QVLrruvksyvYZF/Zu
Tr2VDMYzdQyMXslVi+NdQWwuCGIuGt7OCY1z5XQfTTDejxybtd09VygxSZMt90EEx8AjbpTBKm44
rWYDAHgbpicoCM9qwEakCVdM3gmubK2cXzAovLdV9c0MXrpsfEZwFK1ie4TH9LuJBWZBF79EAoUt
uerCu6Gt2amTqDE5xwxCS9Z96L91XUmies6VRthvVeeQw83KvdfbR9fmnGegWiX9PV3s95b/I80Z
3VAHRpRKlMqSUy17l2Lg/IgudXRT/1dmerfljDPGm2Hipg40+wfUqZuBEXurY0CnlkmMjWR9GU3W
NwTw8SqEA3catRY+7GQd0hGHHF7AV19W7xMt4YMjjQ8ZUk6AOrzyqNBeMJGPLOPck2SIvSTRhKJr
wtfnjisLCCqOwPZbGs/TQfbU/6KqWaddAs9rvBf4XM9TkZ1bo/mBisgm/sBvKfzixg3wVudcZ1sN
SveISAhkwDHVn8e/4opjFVK85NAu+6aZXKYha4+d5z7EkTR3S6Xzq+a53CUQ7Z8lUNQUvG36+GrB
qdbifxbfXvgKPmzc9FZ78To0TroIiOLW0mDNcoIMKFHPeA3UZpjAZ2XSbnfBzDIZ0TYrkeAUEIg1
Fukr8XENcFaK074oQ9r9JEGlfbWb9PjF8IzoOOE/8aOZIaTTDwQJ0QbStnPeQ/ZNwMhq26FrVlwD
VoX25jefbk3xHRLmlDtrObUbVIZetQFrtZ1aZLH4djGtUWOvOk2Vg4v2z6YzR+QAfjUf6NLfPFqE
OyZFrEnygF893qVadJ8XdrFl/vXir0TqvM+OOERcBbZV5L/XueETXNP7J3K8f9CBWOeajMhjJ0tC
SVK7/8/eme02jqVb+lUafd0sbJKbUwN9o3mwZFm2ZTtuCE/BeSY3h6fvj3GqgTyReTJx7ruASiAR
GbIskZv/sNa3bNJFi1Te7MFpWX8BBs80O+G4Ia6WxgdUNhf2FBufqZaQeW2dXVmCxlZimdTurijH
166crdfc5uSOAhCwz/nYXUkaugb1yJK7Xo8+hQ5qxreUiN97RPAIVD29wI/K8TcYqLvHBGudBsA3
65+Menwijvyc2uz7fHc7WdF7JDHl1UfJpO0PRf1fRW0JWE9/BDTR4HsOAzbpcu8KKa3f6uTcgGjA
EDHf6Sl1cp6pZVHhcoxa7m7QHnCRE3EskOou9bBvF9oQbYF9Q6jWHlnvpSs5qXPNYYRB69hJ+9xJ
99C0N4vpQcVzZD5glLo02XANteCuAatdufGbNy/4csZ1zB4ZA7+MbvIeG7w+kQcgJ+HDycjfFJSn
uYXhycC1U/GgUpwvfGa5nsywgGvnW2dMjLdqUp8F8S+aaI4gdj8dSV2eRu+OWZxkyU8a3QN4+HXp
DFudRyA1pq8NV89VV73rVp01bLLix3yUOqBoam3YAvvelDzCG3NWzqrrXLsxsbtVobhwDA14DDBb
bsmO3/iJWgUcOVjlz/gCAr07yLq5ZjAHxg7P0litrWZ+sKJXiAeE/PzfJ1a86G+2xW+Mwefkmj5p
3lCD3I/E0q5cYe3q77/oPwWqEa7LRc3/EGzRf/32NfcBCqmWbOpdj9a78dRClg7Vd4/fmCeY2Q4X
aR/8Mjj+/Y/FEvPn68tF4gAGTNcNpuu/AcAqaY44dLt814bWLavTk4zTEwYIlXbrXvBlpNnJ71so
FtxRsVpB2NrVZg3glvKAOtygTDQba4E5ATcYhRVVc0LxXUOXcCq+T/tjTtCQhCnlNgEalPMOk1Ke
wVBJXpXXbPoqPswFRx+dOoLvGmXDUeVX565N2bP72UhimX0OGU7P6TEx2S5VmZ6sTNyyIjnEXHQx
xGiEI6AYLDxn6ybOTojbV4hOr4HMd1SzRTV9znMdJ+fbjOWdjYQNTcApN3lqxNN1SMdj5lDYSyqD
wEze59/ZnMRt0sUtxsxTYftqkg/NSU+j5HDi7yZRuw7J2DHsZj2wGwjs8YiQ7dhy2Tecr5NcdVV6
blGwWf4rVeu823Jf5+dooARS5JDVsTyDmPk5P7RdNdznhBd9FZW3VdlwgomFmPlnncabts9O9hxD
M84py2Jt+vX8IINKSOb6AGqDu1IW4gIo5X3CiA677T4IgSWTXYMjvNIXE+zzhkM5TtLDiMk3dMWp
TOkXYueMHuO9G53z3FvpVJVzTTTCEGKkv55LRUvSY/BLIyp+MhL9UmnRQTjUfHF31flQI+6NXlnn
wB8v879jucDuCwoqPdRddILw/64G+4RijE0AHpwoYQXnI31rU7mrouQ013+F0z9JUs+AN/w6asfu
yR37T72IHydKCDA+j9phLlg6WjnhxyeDBlcn+kpiwNbz7sl3w3eJ6rAm7Vjk9AiZYqflx+xkgqNF
es5cD2ZwKhh4rXJhvaaSPjGNTiJT1zJ8jCsbexavlY43VAevcRCuC9/A3Tt9QqG/moW1U3l20FR8
CD2qXa/eIO2CcnCI3GAzV4Rtm1IEEzFZ7FwK97Icj78ueFpzDXQAfqXd0PN5cnpJnl1w/dHFUaSW
zpksgBWVLpbaHvC9BMPQXueWTDVqlQef4hchkwtu7hHiUnJNo2hpgLrg0KBR5iHYOOpGdjXJshOG
6YrDf1JbVdEbcRzP1exU+t9/f3zo5p+EoZxbhmNh37NsDhHxWxBkOppxZUgr2zXO+Jk3fJBTvzf9
Z6oxHsuQYRbkBVzdLruj2GaS0EODxcxChzRfWA3OggWWIZQM8CuAS6XXFJ/yfGz/egHH+Kji8VPV
0U82B5+xSwqkNZyFET16CTR0G2IvUsP6jqqlX+O2RmCyEGQbDxELBal45uQwqtYiBT8wdOPOrEqw
Rl13yZyq3AYG0jCrrPcEO57yIkLlTa1jT9wmg53VG92o3suaRKuAOezC0dOnuqBibwsqcGGW/eKc
w1pc2rB9BrIa8OnRr3WPcTvePPIglfoparNcImL8OZ8vIZkGRRxjAiPhlFPdRkm5Njic5jPnEX8b
uck189jwXcCmclV/w4R/HWK5I31jgRFX4d+dn+Fp1HION5vZmwHx+TgfgXglTmzeNvP91zjeo24+
KrrvNBaX+dXaMDoFxrAlIOiQ3ONeXxd0rvNVkTioY3kRj660pgnK0+6q0fQiUj20Zb/FSPekJzYe
6/FzzHgDdJfZCBDG0ze7umyvXtFdxV1UwTHTx36r0NPYpKqjd/yZtt2TyWJsvqEhEfb/MR3+HP53
8F38ZXX054eX4ZDThtoM2Z2jM978Y4gq3GC8nT1IBKQpP6tkjwH9Ca89R8FwrjH9aOOxYso0ONU/
xLfqf1GWGZCo2FBJIXXX/u2xSRpYlyMxzRGY6JfRBLsBjGqfruyM7osxUISBakB4qxH7MD8S/+G+
Yxb8e1WI4Nt1eAcCZ6747cdjlRtMEFnFzmgppejE5ltG45L2BKdGf7XN6L0pCMF6iKzsSETna8XY
L4zH7T+8kfn+/gM/dC5PTZMTwGakNZ8Ev30DAfLh0G1wms6l8XyrW8xtUu3oOuJ+LBmbYJJyyH/A
d7TsdJ5uXF1zyTWXiGnKOM+TO2RdlH4vf//O5gn2n98ZocfCQQqvO/K3k6lMgn6KRzffeR2Fs8iP
Zmg+aE2ETrmnrAOLukbm/fGr+Ie7cYzS8ZM51VPQXAorfhfe8GmGtEe/hmeuNV2CrWFrZKJPt5bG
3oy58UeGNEy+bLaDc60zD2hsr98msbULaQ/mGaZo6SPS4ZqF8cHNeEKb3HZ8F33grtKiIjReXeOu
Xuvcq2DJKkYDvgvMjF1g7TbXaux3aWsRHuYz4Ys4VPzNXEcJtsIVZdiQBTctQIg2iRd7kNBJYL1j
XHH17upj1q68jpeP3+sCoBMzNPT9iiKeZ0cqfCaGTMezguVZ16snfO75P9yhf3V5SFwDlm7rwjJ+
x8saaUTegUEJFhoNxApxQUF/yNKPX3PH4aa39T9lE5t/9b1jo5h3Gi5VLcnV/+lM8Hoon/xhvpvL
sSaNH+NsY8fmLS76a8NYYMOT+X0ceOZMeKJEp55YBhwqmR1MjuJUWXt9egyJIcqLE5GeV89Dp2Tk
97gjuBgE47pUjRez9xmzGveNcYxaUAxE5/Eh0lj3OalNziuQqeP8ur1bbgjSsZS9k4zn5pkp0ZUk
xJNzYwxHXJ2kYNGCMXPGbLjGR7Qcsx82FMG5YGD7sZ3r8RzGS9R8ADNgiJN0K89GGTmQemo45S4a
DeQ+vUsPpsMjlDAvoUgHBpzGOgWx4/on3wVLwSbkU29BwTNnMqpynXXBfZ4Mt97xn6KoWyoG1Mwn
zVcjZXZYF2SjmG81w/qCVm0e6c1Pg9hKz2RZIQbksWwwrMojFhrhteIhCtizC/YsxS9zGZWI7BS6
8tWgbOrVIZPj3aDFPzWj3BmBtXKDboMT4F1P/YMD6Ne8DCUJKKO1Q0lyBJX/aisctwzDmeccx7XG
7Qrm4dcUubB3Rjdx7IaHKn8YDFp6fg8Uj2fPngl3BWJKSn1dHXtXfJLgc3b0f3z4/EXHZuKIwAwA
d8P4U+M0OVpRSc3M2e3qkNuGp4GvXb85fvky/8oY+Xf5P5y2f3XqW4KBnOuCCrGM+c8/369ocJv/
8z/1/1UjDXEoWjlsE8bVDWN7+p+/PzZ5838+Nx1bNySgEFJxSV79zz8kCqukTYXId4SaQfexGlZc
6fRUD1CrcDkDcVpAtamu08TkxKXz0cWxCZOf8wyy9ihGWnsdmd7as/R5D7XzNOOcMBRWBnnIHIRO
nh7ikL9T1GQ3xB+uzY+pFG0Z8y7JDns+iAknu3WBcVMxR3VdJwEeR1rODNKSh36LYpzvv/OTd+hQ
VN0wYnLeJk2kY0630JPnhBJ5MBlYNvnJcq5TP+wsxsDzm7SouJEJnUfTfgLEzCWzVm75XLJ/ARU0
RcMlMeOT13dPumO9BtlwdO34lNfmCU/wWmvIYKF4mwsqMTkr7NJ3XB7HKbh3fTq8hm2KUdOOsftc
DKp40TunWvhhvu6AUy4oXX9aPC60kYktnY8aoJBCEkz5Jt3U3M2l//zjRM1Bo2LrNbe7p6yh26sc
uhqBZ4aKa4CTx3vxfVCanOBz/fjrMvj/e/d/2Lub2PWppf7rvfvjbLD7H0uelynh4X/cvP/7r/6/
zbv7L4uXYhsPRhOzH0+pf4PfXfNfpuVQs5pUrq7hzqOeHJHFbNuz/mUIHBCuAQILu5PDvfnv1bvJ
Vp4ZoEWrZetQTyDJ/zfW74Zp/H58YUsVlpDURWSj4jr8rYLsIiPJ6xiDOS1NsNV95VDCc6lJnD/O
8FKzCrrSw1XLelCKbFLdumOtqiZCLjrLdrdgBbxiIzH6n53qwXc0f+VhQ94Wmn4wWZitZOj7a388
j3VZ75TwPuOYvQltLO4ZaEFQZGP2GPNGqreHYhWcIVzHtHVizTPWfB59qHDZACNWnzp/Ndj4BeDK
bFtBPJwVuOR01XTdsp5jGXVFRKlD2Y0KPN4ZRKhsysHbOHkA1oLoIxtCWILoYa3zRhd8F8XaQ9O9
L/zoAEx4WNWix7hQB942L6N1wrBjw86LXSnPlEaqTdOU6SMNIEJzZdo71v27SFMFsdN6eRQDycpV
j+cOYNrWCIdnauIQBkxc32nWthvc6Eh2qL3Eo968aeYwLMCnbIM49jZaGkkc4xiPfa6XWXj5VSes
JnIWnStVGDq8hM4iQQMrj07EwFpGzSvpFHej0kLwRPkujpH3m1Flsq3ziNK2nGNXOPoh7c2PuomQ
mjZVvteDvRPp1hPjWbhxUYVropabPAuzu2Dwd53P6adLxRZnTT04vk+qucvMZ4vRNFgikDux319N
EfO4S2nq0W275MMtAkUciWdnVyIeKVK1Rt73o8z2ZIMjVQyhn/vEZh2tTjuCZU0PIVDFc6w8yHpe
+axsuhazG6vVFIUWsGXyAMNwnXbKv/ObGqWTj/TBBNtXQ957mApsniTW3InauQ0FDi/TohgafeFc
sVVARyT6HcHBOMd09YDCYI7AsiYQqy2WU+RbN7+jezd8c8++6opN1NxUabx0qzJcV1l+Eb7tE1Fc
MT8womQ1hjYNSjKVC1xJD7VjAmNtIrAEs56r6Z9KzUuXjYdMRUtD9vwqtldT2eM6Sop+qSWBuQnq
L/Jj4KM5tnORpGUuCvOtzPTyfVxC1E99lT9oKiRQTjRk7xnKZrFDvRRTB+WlyFeFk947djpCJy0D
rnsblkE1nrLQ0S405nYgymM4ZFc3N9ZR1z5Kj4y6sQ5nq0VImAB5wY1vwgvvrV3lmM6DD4CmNKAm
6Hmwg5xX30UDtZHZSnMfQl5BR9qtWxepBOAGAFRW1xxbbXqoCpXsJi+BifIVs9U+OJFg0p9lj/bQ
4rKNxoci8L+yzs2oSoXge83dRRN0RFdWhMPEGYGFejTnl/bIyqVBaniZ9ztNF/rR8I+69sMZvacq
qqv7BAJpDKiCLwpcrLsaY/cOkGkPwrvRFmzTPCS3ybMAqaJZnneHzvVezIpN1+zuB2NI7/NtcAY7
dSzsIT6SjKUto0CItYwNiKIuxYmG0dILy36DI/TgD+CjE8XeqRlgpfWEX3httfHMPHyqjVtOoF7m
ugNDQz06B4GjL2MPlLiuObO4+IkjyLn0ffczbEw0mDmxTFGBxYS20L4TOcW4Ks211yHVDoW0t3FF
loObFLDJ7eqMetO5K1rPZ9Kv9csxAozYtfB4pcuaqqz6A0C0cOWysFzCKDLXDBjNFV7iiM/H+EHn
K6EYJd5WhN1Xw2osSANjqwVpsovndPpW1t9Ox9p06MndbVnMrvvYzS4kOCfuEb7Sc0oI/CYyE0xY
5Zx7Y0M4IZMOtmWgXSaGButpCNU6NN2f0vNvtRlms9HSXESaLbfFCxgETMIuvOG48n3e93DPR4vr
ccyuVf6dMQV6rjt9UQyA+/Dz7ISMu/UMVNfBww1uv2yDWO1r3cjWmm8wJGaIsFIqBfHLQyB023Tl
jN9+mUfbpiLQAhTZtGmb6iW29GQZqdpeCf4beBGvMKQgNGK8IJR0eM4donPHAb9zY/l34SzB70X+
OblkNmA6W4HY/sz0IFsaCZvdGn6VM4Yx+8Z0bepEsGapvqW7NRediUYlgjns6y0QkWDcUItzUyLf
YhHCNNucAWgTqJZZIbzhre8GL9yzJ3fupCSt2IWehmQSjKgN2dYBCUJqd7s2a5q+IegzjvkB9onM
yLnUXmQUPI8YwddW6Zn70cPYOvYf1pANeB9dFi92k+1hmr8ZwURXmPoPdY0AXaorWhO2ldaDi//z
EkQ6roFWgbOyY4vUDn6JRkYPhJRzxI3cmjU++lU3aes8wcntD/DPc8fb6Ekwi+ppQs3EO6R6i+EQ
KNl6SmH+CHFylTXNQCYiScpc7Nw8/pgmgK09DehiInqDk25bCBdVGeDfoLHycyaxJrdZNrGxnR2j
WHsRo4L7tfLYWmMxR1w6VWsfxjn6Lgjzk1m/mIyGGXGBPNTnDPS4z9/HsMUkigdimhJrttwSZ2oN
XCVcYGlFJQ1AANdqebHtOHgeMm1HoNIseJvwV8iv0XHC0xSHJmARi8On/Tlmrv6UNztRZK+605ds
BoOXeV0E8DhYTy3XDGIikH+AlSro+poJoXDL2l476F395tpJtavSoF95cEtXxLTHS6dx7K3nTNmj
brT7xNcaVh54tCvLx47AL2Ci0HrwbHsd51r0OiZ77NX+DkttsjboNzcyH/yDZQftS6LkoxsND02u
h6/KwJ1sVQYMo856IrfsmWOJ7WnYvjg6PHypmqWdJOzhIyZKHhXMMmgLsUtgIK+StksfMQUXKzet
mRsLzjxRmdkyDhv/FVn6D2Ns27PONG7lxXc2CWHvSjCl6p3ex5mon10wgMcwJPUMQ5rzboXuq1/6
7yHI+r2YgcfAicDcBalzF9aTfFJOjdpBcL/ogUKHXAVXi/HYog6xHU9jquN8JUCCrS/rYmu4ykyp
E4ipfGVMWrmzUVpOfvhdacDsLbuOH0nW7JBmQYH1O9O6j3s+D0sWNvA/I2S2H+7LpJc/wQdwNKZ3
vTF+s+a6c0Kn3FcD4mS0rZupKoNtH8JATyIyQepRzw8EKHPnd1Bf82uS1WAdQ7L38Ew8ebMflKQm
9TkU9rK0K2SKDcpOXzR7cmXW2Pgf+aiY4jRRue/wVm1sf8ruzLQGpIbcjdhQewkHruNLsZCj6dXK
GqLwyYaxSp2lMoAZKX5H8pitpZdVzzx7N+SDQ3moCO/rhHXtyuZi9Hu/qN0frk9b2eiT94jewoTZ
NOWnaN7NhUE7m1fkksX8t8HDfylBsK1Kog9W2nzhIIeI10mBAVNzZodvbv6Mm94CWSrtXZaLiwsA
ampeZG/VX2bnvflGGb0KGBNLNZY84GJJCojVb0wWd3ZQ3AasJ6ymSmMpICCumywukLVN4Zt/yc3o
5JOu+h0ANQplOL2NjfmoOdZH4+XFNTfVfsTeynnECeKa6TaVFStZN7rXuSwXQ9e3W7t/tZjl4eyk
Ki2WXolxSq+//Vlk7jSwA10ljyTAaWiNfpoQGo4VwrJVLOKZYzVgfm/Yy+pOIjejJlHnIl9Y5pMf
XWy5yoJIu7mdBBrWw95xS3Ff+IAp9T75Kt0kWTW9Pu4Kf3ip0IFUpYZRaJy8t0TVJ7/i7ceOI3YW
hvghkjffBUrlCOMnAqEBIILbrrBudwczSnJIzcWXmZPYbBsdoEmFKKiMoKMZ0e2XC4/WA95HAXjC
mv/Or7/YSwBBoQSQjjMFr/LgP5a91iBBBo1GjxUzOcd5dYPs6YB+G75cUjrWsVHAkULqs+hdGF5C
A5g4Oxi6IOj/4x+cz3ibygdMnmJVpBOLzGjvOlxxBiLkQldqSwF2AhTBcKGEPk3sDilV8z8Q0g6H
iOB4Heo0UciAqkyBMQzpCgmd9RpOMCClwGbtqIxsOQUsIvMxmFbCAenIPe+Az5+pXklZmizw4xd9
hC7aAYDSGjxEujXkxFHAqoqMEndB0x0Dp8PWEsqGjrPCEUdqxAFa9HjoqS0Jc5wjmYX90VaDxjAT
64KXTtFC+e1TNcChatyInm4KNuRQAVIYHbVqx/ChshwbiV7nopC6TpVzLWCfOeGHnajkrv0KESTS
P8T3mdXBxIx6PPJ6cyyGNCDp25J3gzqw/YKh3NqI70oZnnTNh8iQkFxhufE9mw+UZWQIB1nsgNR3
vBNsvlsRIpqes2KuSZ9u9cpeArOkQA6T+Kpjby6t6tsTIUvu2C8g2GkJrEKG1AkZm6toUm9ar2VL
UhAF62z3NTdQzha/SDpoLyCeMUtrZiExq9TebB+n2POWWuC+xUOxG2sV7kSeviKbf4OquG1L/c7p
w4/Q8kiczuSLVp9CieSr9WhEK7iyRsxDS/nTfdeObwD5NmA8FqJPA9oPKJiB7YPy52QLxchQXO1p
TI5JHjPAYztpLfysOFapscJNgGyOrrhmG7rL4aTsOs3YNqOLko1nFpBb7N0dPeACzC9a5KpcpqGt
bYJB3Es0X6iK7xTI0IPZVe8qnrolUY9XrcEHTsaKIMgmS5Ao35LefbcH88K9e8m75MU3S/vgtUzZ
B3GWNuNgCvtfL4QxR99VZbKrfByjTcmDozR14kVhKTjTCwkDxtEvuI/D2qUtVICH+6LETzBffl2S
9XRBjA9AKRx9zzP2PtEMxewPGzMUjVVqH+reS7eoM+5REi9bK5d7wBHV2pltbOxgnUOjAA/qqaFW
kec2KzF2jxw8D1FnUuNkFJGZb0QrhVR+WJv95INWIV8Nw1oQF4vxvhxifQ+UgUSWOdkNZ5y/19ov
jST4Ze053RKLpkYTWJ/dYXQ3UUJc75gNLVRgPkjY0B1dj/tEZ2UdpFlZOB8ni5UEwbwWr1eWEvgL
KvWl0DWgEPOZ5nX9o5yyt9Ru740uapdd34+rQqOOopZBh469M/fAkIuAISfogE+qIbI0g4Cc19Da
siF67gcfhIbSrjmxCKynYFclZMYyM1VOBqQjPYupndbBRLYtj9ebsIm11OzwFDjpV+bCYGIgLUn/
3AKClpTsKdYClikL5GR4MNFySQVZQAj/2emjcAUz6bvP3xpoD4+G8W1P3i0bIuTVibvoichCiWAm
4AtcY5uG99nY472EpE60DKzwtFn54aAfY6f90Ct9x36VJA7D2baEUseB/qPTV03eWXvZibeWGeCh
IGPJGicwMF0X7wqcn34TrMKYtbqpv3tMJBZW1QLdHq11kNDb1GMFzs/4LrXKO5270fN+GEzKCCKq
Zll2z2QscIOj3bjYxJqRDHGj3RTWKBBWBnIVoM7rErO/byH8gxxFkgpsejtEWXxnUOovSZoOUD6A
3lUNnjW5toi+liOY7NHSv/ohDRmhzT0AkxGuS/voa4HD4tqFA23q1X3PfxVbxbMo23iNcwBMqzWt
moHwqz5RwzLV0aVrMgjvnSYzmNP0yUp1pAP6CaugpCAHSotGUIR0wBWX9a5OobFO6SXJKzbTxXdF
r7sYwmAXOcpdaulwXz6HTrvtB/T6YX3zkNPikEkvjZc26yb6YYRagWAjxU46JVsrc57DlgOtYBQy
GWfuayj4Jclf2XfZcjkYZnWUPjFLVt2fQk0RF+cD6zZAaakxRWGXvwt0yxWc/ErEIEOQ4CT+nAgh
yUcj/ul9zIedMnnKeWaDnXlOKKaNgze+1lqMPo7Fc6GgZjGnRUH/EckvNw6/mBt6Yfw4BFm3TkyT
L6h+TezkDZvud9PuZc03p8MalU63tXzrIQz4hWtEUsDWWQigMMkBlKR+v0pCbY8KeheI/MuFJj4U
Q75mHXyAyQCXg6WCpFKGDG/jkmrFXs6KaZqqo4i1S0mGE9Oe+6COnyJVkk0GnpgTfhNT31AcXblH
SDx7YLn4bRtZTFlpgyUZzoXNh8OIgvyEKwOmQ2RoH5E/R0+ncG1RYEI9JfmYYz5og50v1o1eZRsO
NW2BROhStza824ETV0kMMsXL5NVs1uU35IXnTMKcJ6opdvtb45MVnA+fkZ+QWViPCOnND22o0Htl
SxVHX0roV2fqgWFChElyiMg6NNqC+ZGVkDnWpe+DhjDH64cvtHIYl1puH74HGpWzNBib0ibsvcgu
Fkjyn03b2o9lsg8iPEcNpMeyfSsq66mnC+iLeJNymLOG2TUK8WgADybUtlnmrEKnYOrKRh+lNCHX
JrSGpNRjcPTmlxt6WDz0adE6pBJ1bXoDUst79JurQxciVMUfoVoik65ZjW75wRj4Eu5lhsjPJGKz
Ppk1wVFCJMVi6oHhs97D41J9tAYAKBBXRQ/0FQzLDfd+QSPlNZiCkFeLOYQz/R7lPtd8rvB07m7c
bDfK7aC7X7Xfv0llgajQqR+L3F3bZX5fTRDOzEtKcKFW3XJ+9wIajcc1FbhLHKArv8IAN4GnDhLf
IBJsIwODX8BkjmuoDmYeeZG24xSEh6fhoqob0g06auvQ0h7zkC7Ij+UtMZ+TxAWYz/yj4K9PzKDb
nESCoB5+lhI4WZl4z8iyxgVxGG+hi4PN8s1pb8YCwBrTFq8Pfza5eW4tqBQVU+3O7WAzdMCRwhwp
ZvE9MgebRUYRog60EqSo2d21mjK5F9kiZMaBHToZ17Kfv5Hu2swbs9RV/r71wpOfNCFdORk7k5+v
cW/cZ8qnMGWYk1fRzADm6EVTQm5RjpBVCRNFHvlfkz98QAn5ASd4UUcw2UPEJHTh6VIHtuaO9Rxu
0bEdpITZybJCfSd8Us8xtIBkjbZazVhKltx1WmcsDRF3MId44rkNPWYdwiaOyApENVKMdxq3lUFU
BoBSEm5SMGGNU8o9wgcSUrOOwhPIq5bH73YY9PtBVMkyw6ircekvrCERsOWwWxiRZd+xuDUHdzEZ
msbAPGPA7xyyyKUG6tDXK+s50PmU+7Nt6e95+ln5ynx2QzYEddMtDKDwx2bUsRo5FpSBIsiJ6IDa
oqVozTpVg68hXIE4KQIr5TrMqbRyFZubxoiuU9wVjMsl8YQVw88KFYNXB3BUfbA3tVWCaqm7s3U/
dZ+iNOWynwqXp9xI2RjqG0Mbi1Wv1NNoiBlAcZ1KwO+Nw0hCOF6ImgmSIuQuFjuoCqH7LaIywTzW
Ysczhg4lRJtge7QAR5l+fhuZwtVB8FTiQVhAAX5JWnKVrF7eKw4tT68MXIneRVTySQ8RcxhES5zs
OjRmHau5bJV1LZu43o+hpG1J1EcdBk+tDYVJNgHnDmrRvjDqtWiaRzdtXU4Dz1k5K7I9FzST+3bM
gyVCYGMRlzwhSgb1GLy5O10Ppl0jBbWIGXoXiULV0qnWxqDiSvHFHVt1hdXD2CXYn3hf7s889rIl
8TM7e9JztJ72LqyKcR3FL/WolRcZkKlXcxm2uBK7lGAajA3rUBXLyBM3Ctx66ZQOi2dmIlQg6WdX
aDAKjOcgcap94tGEWV5m3otgIuk+s7muzeKsQiLN0+o585H+mmRcLq0xpcnry5WW+e9lN0FM1Nl8
KxP9ejmmWyPlZTEFyFWlbkz7Aex333EzHgYz++pbtWoMFvCTZr9JO7+fIHraRbmtANouYjW95k0C
GMfLHweHNyUeXIfQVhxJVLw99fAPw+kf3ZwRhqf3Yl1aDBQCTLNaPlUbuooKEjhYYXslkSxC57Xh
G4yiXIhoE8s83elDs0Mnwo2vEWbVkjYz+uBVHn1GOtHAwe2Ar2dh30Iq8R8033lsCJWgLGD0P3lr
xpgQKMkddbjHvcbo6TVhS8OKZ1hvdtexlsDiHGbpjUjfQ/5jmJs/s/HLQjXmCOKK9JK1HzSHqwHg
3IspvuU2G+NzmdU/6r7lik3fLMpdexjuoJQSY8LcXYPYaBGuxKmsLsncG5go2XE+ttmLPbA5hBJK
zSUqYsQUbUpGl8K4y9zOoU7G0L+wXcTJY6L1dJAwdz8nPhJlyW93SIkMKXmVPthlXHuR+W4iYDOS
7At82RB4DzAbCak3oGt6/Z0hbLavBIQCZn2oMflNTbL0gmTt2AHShuZH4yTrmgwVqjy5iToXmblz
0ux4FdTwXxcCrabq2tfS8g/za9UWavxCHqlYtzhlK69GqDevnIaDzrM1kv0WftORdKHKyV89g8Ar
YV8R90HL20LYfDUM545vErjHyiDHl9CUVQOok3TWoDLxNelbgyNyMVCZ1IW1Tjmk6nbuTwRBK8VE
q1OOJzRgLtnc+qM7Tk9Rk78ODDpa+HeDo+4ym/DQvnhO5ROfGn7LYR8JFLHsQ+rBu7f67n7+vjqN
gW4W3/Mjz6B+RGE/+G3zoy+Zak2xUgu7o9ceerJO5LTQ/J3f9zt4rjFCm5pHC1KphWS2DtiMYJ2x
erDT7oUkED7uhieAcTVsF/aXtYjt6UJg9bo2iw3r7LfYMhswiNVD4z3k+iw8Dfe1O27sMN3mlMWL
vrJuUWf8X/bOa7lxZcu2X4QdyIR/JegpijKUKb0gVFUqeJvwX38HWLu7ztlx4nb0e78waCRSBkis
XGvOMbeoJo9BV5yxGxqrKtWuY9GgkIY0kdCp0hzogWXUJLssS15HbfzJVNHPckUwGhGqRpfCvcdm
jCF9P7bYnjLmBgpCfbRkalW9eaklevgu+llmDFyjmmDGMX6l94x1SDQ3/SF+dULD7fvA/KCxdcqm
HvsIXiy4TXvdC3fFIPclu+R8Xg8sj2b3ENrjpuUY0cR0jk2xi5Po0CXRVSYU3pqxnduJOJtqHxBf
is0cpi1Tlwr4WTUyVRJrNHCIxa3uOaAJ3MIZZNndjSYoYBbFO1nGmzwunpcDv9VwKWd0Pbimlf39
AGuwN+p1YzjvUIVPjebdo1LfqNZ9YdD+jv54nVjjiR02y1Wtvwm0eCt9+lUYyNPHXD1OnPIrYYNq
LftB8wdRnCg9COMzD1JvdrkS+E6Cq6T7UFG/lLm8J6jovkiqT8bX39To7kXSMhuX+c4ZfhRmsS4Y
e5ravG4oXJAkHd1W+z4L9bPLzZdJui8qou9OM+Jn0drXCSirphEj19avzDE/CMO1uuBDt8g3m9Wv
tIa/V6Tb1EofmTkfBnJR0olBK/oKr0guer9D64ahu1szpNrGXvZd6syBbeO5wIMLV/EHbZj9DOy0
Sz8bTX9qMvUt56zXiuqui5J3WQ3fhlYjpQmAap86+zTPH2ZGsEQz0N6UzbZOuQAteSC5h90bkrMD
F8cOX6QhHkr+J4br/uRnXdVDRNBGA5f1RWeSZnP9rEX+kIxX5ktfweTe16G8V1n6kVUM45xkn0Xh
XTwTr0iAqKGRLmKYJ1T5XzGOySbtT5bWvRucVDaQPXsS+TpmZprqj5mKvxW5PGaNpJ/HBrdjMeEE
e7M0686KY5J641XloPOPq/vI8fZGzzBFb4eLMVeXQTbHdjbutRwvMuADDgWQBukdeZZXmkvPDdeU
1cxEpBQZxNV505Yc2qyeltBXE1zSIJcP4AEPwRPWBm3V+mFOK9Lu2pNdLruvptkQPT47F2uSNQs4
4hevmCJ/OVgCmT8EIRSBZhtVEGVj+lesM6BiHNVkflDQtAIeE+TGhHqi2pJwU6zCi9lne68trrBB
Nr0BmLq0DMwOEOP06gJqftM5z0YyHCysu8hkzkEo362pMOAz0AJypmfHXroxA+BGq7nMvXlOJvng
afV3Y4z2IaTsKJ/vAqaoap7v81R95F38VOZXL4rgSDoONsOPwJsOIySBUquYpAh536r0KfDdBacj
6s8BIWGjSMBR75E5fXM6sclT7zVyOeUKc5WZqv0xwTM16YIzFtlVwEXRylFOGU15GFtJbny4Tx2H
iMKWyQa6GMKKToNHLy5nGJ2W5ySad0FKjcSKsSHXh40ZuBwHZ/cKzY3cENeEy00jP9F8FtqEW90R
L0y3zl4hV6gDjuxx9rGZvZo9p/0wh7z7fNJpP1SG2hei4fCj8WSZD9S8XxOvB3hgPW/ajuJi1/m1
zJpdaDyOc/wGJezZtiwA55Tqeke7PPLLakEPVltNi2hQWySLCPPX8rmk+j3qhneK6ugcAXFZNRKp
zvKBuSmendwiJiry7saQCJwIIqPiSIniF5nLbduXr44PTfVsCVJECBxiHwLWhxiwkxYxf16+aMzr
t84J2e7FX1JFmEFzFJSyeuyiLWGABvmkZfHsIikxSQNMc++7VCCZMDI86TMGYc9bz2zgsP4ndIZH
xRhxfjXmDlExYZoawYyx69smTRGtoclNsQMURdJgVqkG7yMHuQpGehiHfeP0FyChtAnNQzCoy6Q5
5yk0DmHU7hJcNuZ739HEnq79HK/HeNq7bncx42/h0socyq9kcL/TbSXdmhlopK/sENqz98KIZh8G
2VdguucgChJ/suuDq6vPObCfAN5vhi46uAUdHJLN+QCwvYqgxpklssrTHS08HxvdB2QmfW0xIc+y
8ijSgT8laM/NzFXLdwqHQCvGqn7S5kgXkA0wgSp806ADMOby27Jkhmp8t/O68Jn+2L6mLrbbYg1P
9PqI18WTLI+oJs4WUGWw8/2x0H7L9v9P/vk/yT8NGtH/P/nnlTyHL6W+vv5N+fn7u/5WfrriL/IG
yRCRAvuBZdooL/+Wfnr6X4awDAcUk3Bwzbi4iv5L+mn/ZbsCw5op8RMtktE/0k/zL88F4OShF7Vc
g5CI/5X0E3/QPxXe0vNsWMQ6LgndQ4T67wpvZ2oMLRqs4hAJR/NvCLMbN2wwjRY882tXWyT9GNQi
/oyGw9fqEt3I8uTtlduNRnAh2E+xRDQvr4xapP7l5dsLt+eKjuvs2GGFchwa5Au7TvVhedRDgtt+
P/591yUlVGZeuyts+oIZfpdiAUQ6AlDg7d7tprthBumwT9idjEuysGOFUhDqbneHoPRmmos8Wy+f
QgAhxYwwyJ4ol1UFbR+D1UE71KYd+nLkgkscyqu1gBJrNotsrRigzafBSDdjzhAWiW/W08ofBix+
hWBzU5ziWbCzVDVzOWx+KJqAgUbhJ3t2XGBj9QJffqCEABN+MUz9Gyqw6H6Ce2Fhyt+m5hzsI434
3bzDrFpV2aXV+4fBjBj4TUPpTwKvxqQ1azQcIKVCw4/6UMfLQTsRLMreMsn0CccY2btDPh7aWL2I
3qvGOE1jmKDIhS1nEiLrhKTRa0YHF1vtYhMPEa3BekZuMLykUR9tc6ticjiajPWqrWQISITAVQ00
pOzAQ5mbIXwpRofmVv6IuoEQeq7vZC9V1tb1nt1Q9FvAMnDEBeNIoONV1YzM49gRTzqavF6H0JDT
mSOKCkYqClq/7PAMDs1CSaqTTctaXerzixY9DW3yLaMNWcTzTJeZMo8ifZ0avdiC4BlIADSRqVC2
Dq4Gytxh9xlaz7kjzL0eN7REYjSDnblFoYv5BXdkBi1hDRBtmcS6Z6Z84940xS+t0Ox1EUvvWGfV
g4FW7FGmR6vHDjktCIWJKUeoO+bWzYeGsgyMViFEx657fnIIbdziC9poExjvOPOgWjsYRRtKUBgl
32QM9DUtY8FlnFiOIrC/E7DYrOzpnCbjO4Ee7Z7EaKTC7vwRM+ADyDH7txNlflZZma8nOT7oBVbC
mE7AOooHwzcj80fY2rCDDCddZw6HTZBUB8RQknljs1PEZvmttNHukrqRZ8x8dXhP+iJMqIPFW+9W
qyKclh3/doxab22nbroPe2PjtnZzhC6/ZTpymBkdVo1Nn0FDvxk8ejI9EBK6Lty+9+3GepZx/z3r
tISrXfnYtjraRYzc9DE5fxAsVXhTDhFSE4F+WwQVg3dNkswaq6eiGehVj7GPzQyYuWWtGS1zIrZY
ZMBewdIW5BQgHq5qAdMnvTY6Y9BYEyd93tcmwdSyYx6U5tbeLvU79He3blnElrKfmDqV3zk6KF87
wLx6bBv0zcqFtUmcmobw1pg8xikOWWfNe291IbvV3Q3YKOBlBkS+nIQ+0KubyAZvmR2Qykc0PHPm
YimepJuixwt3MbnjGThkrWTvgfjZQzhcPQKXomcwvavBW4KjDLmZTKg6NW0MvzPClsiWUB0QRuXC
/khxBm3FNrb09VAvFi+M9oi68JQFPWT57XAmgOeLTUa7t11s5dWytTOlSV5Gqt4yDrO9YyDwwtbI
CoVwTivIoPfgsijmepV3JpSNf0++8vqlyrGKXaLTTYs8T60pgBNwaNjonUH8rKdDmDOSChE4iMpg
w11EKHA4NRBmIX0qLvbyIWWd72b2q7sILNw6WEKiUSAYY2M9dLr5M0NXX2Li6jDMjH3c3k/MLvy+
aULU38/B6IWvyrFodE7xCGezODQcY3o32fCTJmIMJV7uKSZsoqfLNrMBsTws3UOv/5Apj4gk/Qw1
vyEiiKqc0cSimc0zFHbR0xQGGjp7Vk4yCvzKQoPeZptQVRyNEXloNSm2nmm/GiNzPKzgxWoMlyBq
RNI0n7IV3rOcNqET4hBguDMPNVtjfA94DuJVXCN3o+vbFxRu1jDZm35wvyBPmNseCft+ArfjV4du
6tlj2sWhCrhSuU3+bpm/tJx8G6FZpM5kMaOvGOVS9cstC3lMg36vNaLbh0N2HfMgIc61aXYFRLh1
guThgZAAHw4ckAktOMyCdbP7WdXIFoPZePUW9cqYCm2VqgFVeOFJIONOv5UsU5UJ/yqbDo7zlLiR
32hB5yOSUz7ZgaAVURUfion5WC7y/m5GqlnhSEyN1jpR4iLE/Oj7+sNoEmNlCtppdcfeT2f0SGpQ
8R3Jxuc4bSt0SH6njYxKKgbauoeHqyZq1bvojkCUUKQZsUTBt6bUh8MSWS2HCJleHu0sfGxo0cj2
yIw522vZhOiOAcmAs5p+4Zw/kEXqMtY1V4Eul+lEqQ7RZHco0xa6wUkJTkljJFKjiZLHaUx6X702
qDThU/DHq+a2pwlKaIk3jshF6hyxL7vxhP0C/toUHemlWESLABevNfHCm1kOiK31nHSdgkVjSH9Z
YU9TdDAyZHyT4yd6Jw8K7WJFkup0rjp6ru400WXM3hDWWn5Vd+tsiZ6z4uJX4dkaUQdsyIuIgU3B
RSVU0wXjwLWxVQsNJZnuerymlA01uciG+RSKeJNos3VKgbGxTt/HdhVuLaN+bQDC7ibIZ1qy7RV8
Dk3plzjBzN4yS9zgrNGI1GKYZJv2k6YRrUX2Mm4RuV3KF8i0wdoO81Mi9HunsJ45c971RTJVVxVI
szQiro6wvNtNSiGRqsTdOOSmWu4adB7axGigfOiJmqujUhFQQWhXTeReDmr9WC43RiQ/ci7pa911
zyPQ6I2VsqjPRPZGVcWRF3kfOBryTcVeZQwtYxeE+shaZ9ZLZ9W66j0YqSiYvukuBo0BPr7mRowq
aX1JBpHFZ7Uk43WLBK5PNYMqM8+fdNgzZCskfphAB4sr3AzoLQDh1tvA+xlMCoqPAPcQs1Omb4ws
lnpiP2jad9Z8taUJcQkZ4WxDpLBQbE2DmBaPyC/b5JrlAdUlu5Th3ISKDKJDJ6F9sStlNp6ug1wj
kXjV6FY/+/qyficIgthcQ5+WBcitWjVPBrFJxyFdqN2oWJHAxI6xHowGYYrxhPg6XGu2Y3CRIFkA
TSXhW3ymwtB3zNsSIRuiHLWzl7kGcUkOgWP7W/gBroarkQgbpUZ8vknwHEP2u1El0GYiazuM0WU0
UN6R+t344CswlINx35foqNpFcmeSUoHA1H0qVMuENX6eolcEAXSvOsZBtx/H9lBUp3F0cLwcYFfP
ll3UZI2PAXCdRpKHhFSb1lIMeUtQE3oy25LNdk28lN92opLedqN2nr3UOuTdTahqgvKgdg+XeAud
0JwN6dNftaVBX8ttxsJga2qnxghWiwChA62KNu7rtR4rxu1BR5xJ3NXHaIFt58GHqeCJzBTLyszD
NSeJbrhPJJc0+4GRrQF+Z4sov48IRRhUBi986vIVWIt2j8xoM/dAmNvGhg6r9KMCD0Geqdmvmiyc
j6Wu2xvHzT/yuFG7OSuO85Lp6FBHLVEJMPw/6v45T9yvIWa9iIgZLhKh7UqZHb3aeBnDihyY9BrX
mvR/iy3VIipK7E8vJl5ivuVYuvzn9SlgpDKQXLIkWIowe529jkY0s7Yw996pA6MtO/u7srDjbQqw
FnnYV492HGbbMQhTnCF69Ksds5PoSuNY6dcKG+EhbA2I38smAhnMNrKVxZy7avyunHqqUd3xCw/h
IYcRg6twU+hLRHQFA7oY00ettmpkNP0Gd3NN5JnXHIOsVD5FX+VXBBsecu+pmWxaWsvNEP7IHHc6
zAict7IuXg2MhflKn4W3Q7mJIw7ntRZGDY4qS+0MNm4mk6ctGfbfqCjQiuYsNg4ZOXhSkIDqM7OO
mUixsXihF06/j3jtaupPcVw/9wNDi7Jz+pPmjv40u+IwdXtnzrSjittPqodXiPe4sWx1Io0bt1cC
pzfd6mghj+Qm6qvUq+p1F1nmsUOAGNd4MpTVEbHukF1R5Zk8Em9NJm/5ho9lxO1O4/d2UhNM/Shr
yVRv9Oi0LUehbAjPtM2SLN3MmUCNl2Lr9B8OZqYDmAXCT3St8cMuu8tG5hCJrXksKxK9Xz5ydrvo
/NkRIpYB37PyJqbvjReuCTLE0YILGChafJwecivr/KHl7RwjvJYTzPE2aaNTl8/2oYW5zcCfzrAN
0cCLnNfQwaEROfPi5eAgsWqynZH00jcqspjP7gBett2UHMLAAa6jvFfsitQLS4rp7TCfIqSqLDzp
xrO/ObH8iFISMVB73yVSnGzD6DCozKcstCiELMYsFTjBm1iw0SmpHWtsVtVwV6dZf4jMj7xAnSLL
vF/X7q+bBvF2o+vRQly0jEcGCxyjy97VBIP++yarute+VON2QET++6naZghiRH21ud0EtgM7LAu7
O1gotyJ9MxvikQupOoo6BF6e0gXW2voTqidSrZieGUMrQEAQytdg6vtjTFdxCVtESZfaZCrTkiDf
vN1GGRK8TKv7bfsWsxgdg1k3jzFCt9/30sH2w7RmteY6BD/Dwogdkny+KjTUGnS1NRRUQ0dsGpKa
oWFbadYP6N2inW7Xzn5GtezUBCf2y2t/bm7PZQle91Abqw2+Tb6zzIOjnSRPDO6c7TjhBzfiR7kY
gsIimH6YtFn8aZFsJmXKBbS0vftaC8NdZOtcmZechLaWObwjcO5mA4TXTMv3QQBtpw8OPLYkrp5Y
269qXwV4EDt6BXnq0o7NGsQWaMAfb7FGtKDw0S03wXKVFBHVblK38/F2ozOX3xedXBvKzlk2SspY
YNnH283iEjQ0+3C7rP15WjI2tDiHppypo77czB1hKa3pbVK3gzEZm58BOZtbEUgQxQ4HVTKz+M4c
o7C2ifud0+FU2H1eEpBH0DVRwTVb9YzhFMJjVC2B9LasATpXlwjRTpSbD7ebXNO/6135bLWO8ltP
vNRAjrhwBpu4IWI8TeJT2VhQuWVb7RoljyNF6U4l2c4ByXuGn4a6XoQFYSzCvNMTR5HJTlaWEX4b
iyfGKQDviBspSnSeDPo/zZ7JjMosdQrm4DEqGue5qigNdNevEN/t4K9ZD4EXs65G2c+20XaBt5Av
K3Kda3MuMUZjtsPBU+KUQvjSRcbJchCLpIhCEC6WiH3lx6znxDt43bdCJT0TxVVZJcabqhIJxjTQ
V6MRl6dUr/ljhalPFvrgd64+HizT+sIDdI303NvjNWDeYDi7aGB7FkTl+DSTgTEXxScRq+JHUZOZ
Yg9vk8wNxnk23tMEY5AEHn0c3H7F5mm8r+L6J0HVhAAuhLayxQlAYwfqRukdrFY6Z2AFhLPmE8pL
d/Du4uq7ICHwVF3GLDef2IFIRvE59t7Ywy/OilhOMzlTkp1vWInFRdChfAlLczXZBRTxAcUku9t1
UxdkUgfNEr44BnehmTxZw+c0RumHNEfUcTAoktG4QsX/dN8ysj/uuSqG66a1xBWxGrGKiP1GDIWr
Kiqmuzab1XYm1W/nTMq7i0ri4hLVCh9/3NoLkef30XisKkus+yoF9mP8aghsPNgWOOOZcoQNCHTV
TAXXcp6oYnUKjMQxx3MN7XyDjQ0LvTt8z7RYXaxCvUVk+PnMaLjgLinenRc6a7qW1IHLRVijojxO
cUoaJh5bcNHCD9C4+Axj9QWyOR/dBtQi2Q/X21PUQtPxoV4SsG830xJZkQwG6dlyJvhx6dL2S5e2
XW40Ujw9ZXHyAV80MGH4peAAzIReIowJX9JFPd70SPVDI9re4p5usV2TbB7Y1Q+/n5K3pmsl7Zd2
BBUonZ7AlOUGvAwLiF1vkTHimVyuOHUE6JuQs9vrBlf6o2J7RnpFRK2QE0Lq21JRXNtLQgbu1b9v
5IhmMuDw1XUsjJ0dNfnqpsK/FT2B4pe+3ctEkm3TQrzedjol2xonj8RuHEWxHzlQbCF+itqNdvhu
AOXa3l6zK+8kwyUIrKdh6NFWYdRIu2UCH1CF/PP6MbOpcr1uz69HU6TbccIUkEEj1g/tAfaO4eM0
IT+LfsHKHO2vfkIuPpnuyXUTQftvXlwsBImWT1GIz0bAwOHdO7ShKWm2RsLmhe5xvAhvQTqn66qs
L0nNZ/W1KbixHkIZBps+sDHBTENw5mglmXwqWSJLuY4wWcabxp2jC1Djaij6XYneOXQzhug02Wkf
LZbEZakJHzrDeUh6M93A1keQJuWBhK2nNEx+0dRicKUtgebbKkLMgoUGBFHVv6QJkn6zBmvvLiBp
i55Bw79g1YAuAcGM39xVYoIBCX7Z+OqmomBzxBBrCOHXyeDSheMu9VI6PSqAge0lvqS5yPLYb8ea
S7SjRpBWO5oahLRqOi4QDf8turLxt+sI+hpruTsV6yrmj+3Mdb52FP6n1oD1b1grc3DvUgxA+Fed
70Xqoe3M7nKAWYw0+PW9+c0anGOSbmo5ppfay+jRwdZYVwqtLL7giibvmk+muEmx8rTdsobNUHIn
ke6cbn4eBQE1FK9E7MR0r5WBfqQ2qjsUUbQ2tURcykmsc6lxgLrxncEfh1EsS7kthy3jDFS0Xn22
6ZVmWvI16vR0B6++G5kH+EaTf+AtIkY0D6aVnmVrvA/3QmmnyXDxR7XaM43+500dMH+pxHuvaPsu
ZWwxfOrsrleJ1NVTPsfv+Nrlk6r4tRVQe4RsOQ1nysE4C5/ZCCQG4QUYycI4Iou3IlYy4Io3W5Zf
VPnVluHZoSbuVRudx+UfXU9Y8ZzEH+GqYxuWP5zanbdO+1p4GXR+NPeMfl4tU4lN1Jnmzmmz8+DQ
CvFsxPW0mxFguDBCcCtxySDPNAqcg4qE3BeBOGcJV7NCSwO/07duM751SewckPRcXTfbCnvy1hVr
Fle1BnmMRW5VN+xTY2xp5gvycQXqDwxS+8yyn6RkIBD3XrDRiVOYhX22acUphZEny6vmmCvEiTne
6DQ4d3jUUcA2YqMzNdEDnLqTjYxm0moaAQN6fpBK+F1ajC+MenLP8NbS+NK89qcho3tZlJUfamVG
YfwtjB6iDsvNFPbAJJD46JQHKxonNLCQiLhLaC2ffSdyQ/oCagH5QzHyg7nmj6WzqGCd0poPqzF/
jT8KpoSrLCzO2qRbd3kYvRXJD3aqEc27Nt20KUc31nZiWtiyVQ8gK5agUrpWpsY8XlVXZXKAOPNz
beku+yUYuRBvT138UXYtZ9pgB/5svydiGGgPGLjmJxAMadisO5xKVYpzviqnbT/QEjAjxKShbqCV
os2y+OitPEEn+F4mgH8TdN1mK7/HBrrrmjwQOKPla5HTKhcdgSWxQBrVNeW2XeKcU7qJxSSu8yIT
n7ZhwDlXdeY1iL1mHyxaujIFo03ipZfMxdqGpWLnHvHWCRoWCXonFCQhV5ZNR4p4RYPJiS/qJ4fG
yEDVo1pj2NoFvj6c8qnJeCiu9nMB/N91tCcsQO1zZMq3cvK+FWk10nWLvF3Lkq4i+14G8a8wMRnv
D8j80YgtG7SEmVHB1SiigkpCla3Uokt3MmoP4muPKmOmgBZSO3QDfWNvSsTGNiCNaiVJDoPwwhUX
tmSVxdp3hZTBCohkEgoZXFxVG2cU5sZtTLDGRMVb2g9O9nXU6Pwbi3Ex0RFtFkaa78iLkZ96wZlW
Jy/I95AmQJfASs+wQoXQxbI23rFnPswuMoEC+xHIdBp4SNAgLN+l3ox9JttS00CmczdNBrpCNyLF
25zJsCFdQaTPdWX8kg2CDEYmHDtIsxwICUHkdYe8zs7RNSWXqxtIiYAWX9Q2fwaPt+ijqj4H2rBS
WvahL/GEWty+MUSw/NqQl4TmIPpwjegDdHDmjKXHALuTZe0FgxKQHthBeA1LZwvJy8KDUZlSw4u+
bZrI9lunMDYjTAmtrkv4Cd6PNsBwHc2VfQ6T+dAvJ5SiRxRoSCQ9wCR1xXbAqjhFuE4om1ZvwfVy
ZckQ/PHIHnTqSA9JdWfj2pjYiwCDrM3MoSoA5TsfdDd/1GWBqDKG7zIcHOHpV6JgGAeBKTKWIjE0
fsRTeyJreMmvBFJDLoetMyPynHDj/nR2osghuRYOWKNkaRkted0YEyNdv2Qy+WTCVm/jFuEe3Xtr
bWrJc1OmNjbD9KmfOMT0kYFdwSmNeBZVblYViIQLkDa2Qs/mlMc8b5KtWwMoIo3kyYkqnYjTtuHs
ilhUHbckkhkUvOvPzI2OYeNsMydoMHlRV+qU6/WY76l+3+sMPXQmUUDXvTjHDDiHrPg0f0DzM+5l
hbm0I6WxsUrzYMHLmQfH3iBJsFdRocoNeAVScskIYI1x/Fp3gPSP/YmkYwYrrBk7YifJlp67Deq9
7zhlT87MKDgZGro9CPIC1L1iaR2WvVlm7q7FF7QLlhr3z42zlMGJJOfsH8/9eajNooUDHSKjrwsl
/HhJXy0IXwYZt9yNb5msdBFq3AxBBUdxyUvkykb+7hKa+C9f3wSS+XeevVS3b799zb/c/f12y3uW
SzPBlpwetyS5hS8jZjEzxVs+cLm5fe+fh79/iD+f9y9v/Y8v//1504CJNSTefDsGCRLy5Qe95eaF
y5sPVoKy4fbRwo7EPp/BaoN2fNFnI9452MJw6LQ/aIpN+w5I8I70qnJfUF1vqsT+YU/pvu/f4rrk
amhAn5miEixOc8ST8C3Bb/QRZSzTkePcudil9pok1prNEmOXW0biP+/eAgxrlw0OHsePYNmqUD/9
fZO4NoqQ22NUB56AscNLkfSIZL3dVToZPblFvxfdK7Ec/3z99n5OQcf697tkt7DG/35/Wyb/9U63
7/RMwEzkilI5cw3+/dTyxX9+rN/v9efxf/qa//ScqbXuwVG7emmgW2qqj8MSrgmZxFjfHkbLcar+
+9Xbvdtzt1dvD283tzf48/A/fe9/equ8Ax+VGPwvmmU4wqCNvhJzg5Dflh7g8vg/PmlUDXuOP6+X
yzfFf77p9vj2sl2z+8EBDyqTcOuOQ5p5NXeD0pn+vnt76XaDbJAWmXb48+3/+IjbQ4O07f9ToX0V
bdxO/6MKTZj/gwpt/FT/rkC7fcffCjTP+ItiD0QXuxlIgcaCRv5bgYbC7C/bwAmhu0Le8IP/qkAz
PdskhgL31L8r0KT1l7tI2VyTjQzIU2IE/xfwQfpK/6BnCyEtE/WNI5G62YZ5U6j9C8hUJyaor0su
q2bS9Htb9c91r+DEhJQ5RK+dbQ/ZrQxg8YRczrx5wtTq0WWycLrwJTIjFyiYS1xK7tZymb5Z+Sdu
Z5K0dGdflfM20vurZyKrN7zokeHm89CKO1wfjJBnyw96iO3FbL6kml36qS7VnWU0nwWmSo2SpQZI
N8a4EwSFQCyOImGC0lXBvqFagUnxNhegh8youEsrYrmC2qLvqe6hgbh+WQzsbbwRqUiN07IDQVKo
eTe46dYiKUd2JGmFMxHj2g8IDeHWTqWzGhoHY7Fcwf6R66GMKZoEjnjngMsQ7jyMwY2bzrtOdK85
zecZTSm/WLHTtPiqPHaTg2PSa4CnONfwUunoEaFItnHV5Vs3UB+1S2JiY951N+umjA7Y3GluGYPT
HwVSv96Z2C7W+akcNH4AGSJw6EN5hmqgn5yE7uXyyBxreb7dE41tkJakn13HFPcz+2V6oDHEJ5B3
/BamutPxxpyUZtgof2axZh6jXQqrDB/weYYPZa3tinKY72biAyhS6egxxtYfwtnCDcny9/thVwb1
w2SuUj32toacIqwGsXl1ejq1pdObzJP66NyXwVsYFNoF2wg7xJCNgqO5weV2g/tFu1SyfO6N77k3
OogpnBavemYjQA9LgCy53FVmznN6U+MT4b+cxFqCAziHJTCnqlwbVmlQx0v2N1Xh0Ing8PZbLXXv
Bkq/u2bCTkgb/2T1o3OHurhhuQyqdZz10cPYOPF9PGQgpLrMXbVR1/mNLsddNhQPHoiWs51CfwAa
G+2mkAT7zrHa56KxzEcm+L3HWEU0L7pWcqN/hMYcPN8eSIvCdSj7B1KjVmJI7Jc+d1c3mhTla3Yy
dNppGMGS97nCqcTekoaoMt7HUk3XwGhf+6DsvydDDpNkNs3HHqn9EUT4iDdTH9Br6h2NCEBSWqh9
1bbGATxW930tTIJh3HKj6yH58fAPrtI2oC4n7b2tD7DjGvkMP2H66dZk2A1MGTAf0+YB4/CtHDjF
Mw8VAmPclTvaT9GQJh8iQNUyiNJ9nhLKeeR30VYNtrdyi55MrgSLec3/+RGvbu/HqWt9uHN4qBiN
fqdvT+oYtLmxHV6UU877aJFYuspQ7+kMwDqw5YWGEszrAeDmqFlAStn0veJPxsmO/WrjLjqlPDVw
PFihzr6OV71B7kQHgiwxHXefVt305ijxNqVa+aBMukBjo9KDG1hY8pTqf+afmqiCp3RWBhqj+pTl
vXevRlRZobC9XTbGLuw55HB08atrZCNwT/joTAltQ8umh+TVqKPdyxdPmgQiZeFnrsX1qgnN+aEU
+nSOUqBhMker6XKyndjAEdXtYlvLMm98LrVhfC6k3HcWQMpBFQgzl+fJMsNXQorv5vYVeD88HLd4
m5Fn+DA3pse0ccZHy2wHCOPx8c9T/C/TXajHp9i2mWiMRfWmVwZyMLfUgJLwcEKsSO98ySvJmUoM
ffYGi+9C5KJ6RD2XvkywPO10+LBpH51xMRVXVWT3caHCy+3RGA5kCkYZZoz/R9h5LceqbFn0i4hI
PLwWlJeq5N0LIYs3iYev70HtuFcndp+OflGUd4I0a805JufEOGEhYQRijZpP4RW1b/GMAsx3atN8
IAC1u6lN9wl8F9p5K8M0o2W3bVlgE2sQF1kgNQA45NdGPRIBSSWHFEI2TkAt0lVFP+QYaA8GcfSs
5x17U9qBeV8ZVk1mQyC/qQx0dC2uegmH3FIq15szgo0KNihn/n/sA/s+ojFAyIFwy6fQUJp7pVBz
4rQE+7EAx7hdVfGusvRziKDyy3HUs5MJ5XOkYEUohB1Oz4pRmJT5yRO8XPXLPjL8upPavm4MfGVL
bTFS02eDhCi2TyjI2L44LzhHAD1weK2QDuioj8PyBXSibtcvUNeCYxYjKVKr9qdXOJ80Sz1XQ94/
WQrcXBGr+b7uA9wjbgPKKVQCXIHmAj+gTx+0NkHQvTRu6qkpwEpzCsvCoWvs5oXfd3Wws4yoerLx
IHi53cbHMS5OQVm58DGRz0WhHR74yMmjbWYsxLPpRQuW/BEjjO9zUXa3Tp/j2hTRvRwMxuoAIDqw
zexKS9qrVDr9DdgWFJpO0j3XpkKhpCxQ5nTx49jUg2fYRbOvZIw/pZYUnAXf6HIvPRs7VVgR5PM+
DAXZUvSH5xvT6m7VcIYadbltuYoPvSR4UjyBsmqvneXP5dJQ8HmG3ozW7YgBbLQ1NrPLJagsSHjn
iqJuFIDeCZl9x4LhSdSN5TsxoN1Y0ypKYRRgczeXN5k67Oy0+VGFULdu30EvMnAvIz1nGrQyQu0C
+proFjERGYiVXWenI/fwOPDBHMhX3VKHfRqHuygTVF/KGLNYwsQ+oM3Waju4qgK2vEWbnDSKdfVN
jizlVmGUXWLJ1I1ifaszCyKDSWGbi3nCDN/IY59WmWfF4n4I4sRTk0DdzXpAL9qp3U2ZVntdl6+h
m2/h8mnrsU+HnTnUHwzCM3oexT2HE9AtfGbP0k6T694Y3w3yhIwOeRdYafqJKZ3RarqPeygAWo/r
U4fB3qfIjsGR0pG3P+0peZgTIKoTPUgloiZTj7cE+IZckD9BzDajq4VPr7+lmqfeUBalo671X/o4
7UmwB75JS3XTKsQTl0Yidw79NGh/zcuM2BZ2gslEmmkb2xol0WHk2kZR4ldu9Rk2KbIkHP9YZGc8
V5DodYT5Yb52Y/dJl9qnmivXrS1OighGrzNenSraDqpz25WQypJs+LY7wtfoxRB4G1uPYdc8pba5
bTAmbGUHXKGavtOqoZKTKV7Xjs9mUH32JRAWFzcXSw1bH1RfTMIH/bIaoug2nEvwGRsxiH4d9MFb
CYB2VXx1scXB3HbEPlbNNuwCatC1CmMIZt1AIdSkl+z1cbhIYpMVvfPbiv6HzD5RBL7MBqq7rCfB
rgaEFOdXAWHscvGqzab6XLbiHtnHHZp7d5NbnE/iZ4AMN0xPwaSvK419c0jWiKYcwr49BzM9P/Kk
OZrgs4Te3N+MjeOha504WJW7Xlfe06G5FaHY42ZCw23tJrvcpYzEK0cbHxAjIXZVKvgkHTEiUddA
iZ49SOAQALK7JZVHi+fcR8gT+Xoifc5+ZMoOVQpgTRtH45Ssk73UzGa1gECQzXBm6xbqEnBjhsRq
C7vZZa6HZlzJs1y6dHXUXLF+ggXE9hxJ4WpUR4r1g4s6c2h8ssOjAJmyKwKJENo+N25FIV73CiC9
R01yaVl2x9Az1nn4gie2OGVu/wqp6whY8bNoRbVtlOlBcD76bT0k/Iz6Ltfmq6EiFtKUnIguQXds
xBahFelnE0JTPUkLryUNYHFIQz7r7qc0P+YCXkXhiNqblrigoFY3HOoRhTXovnMonkSpnyhXUlNz
9XgtzeR1ljreMbKr2sYJPTdGuupqFNaa/qnJ9Vdow8h3VPMVTfNJ7+gUEdMYE177LQ3OEV2Rn30V
U6/t0E1aj3buvtmO+pE4X8wAN3TP+agVFB8amEXj/Dj59EHD50prMXoTXFpD8O1u0sYclmwjfJPQ
KnXnaVKN7x6S0RTLK6PCLIWMNy/zK6OI9iaOvoVF8xmZMcHp1JFLs3pXS6sEwjkxfSH8FsxFfVy9
WQnHMvPA1jHHXRlF1yyYX+iSLhXlu4Z8BqdybzNs/oCkFgrZ+CocCA+yORhSObI0Qn5eR1+RSpt7
OQBxzaMlLJtN3yX1irrxuU6tYzejnzFXlkKVzc780mluggIN3FAXHCSz2WFP5Joy3ChqcpNUxpsp
YvJLcD0osPTKcaYa3XRY8kiq63UI0aBz0dkndX7T90G1pfmITAE3bZ3n59DqGLIiStpA3JQuConn
iqhPvRkpSjLMN9+dM8DMgaLdIPHFURglARG4fQyfZbbSnT7E5ybToF+q/Y0DyxcvKJbYbl8qNt6e
XpVe1oDdHuPrTvYY4ltV3Vpx6KuGFLtJ4kpXSsJaLAI6aTqsCtCcJ/b7lAmrmvVGqbFaYn+sOvwG
Llhn4h6JN3Wb6MauiYEp6590auAd9yCt9GwTGIbzGd4l906n31tuET+kpf4cBEztyO0VXwmGQ282
+YZVVrM3XQ6pwu3Q+xOYY8j2mTgLOKxwzRHETjjMoXLWPoSXiJbvcE3DUtwp2UOMJWalmZXhZ3qE
daIHxikhnE2MJmE/Tr5044MxRYCJLSfwZJ+YW2VE6t4h8o/amBK1U5ztdEIz7aJgF4F9TPmvHRW+
KZ3N/aT34boS2VlRBs2XpnMeBqdBXbFEA7kJi5aaxqOgKeMw9Hu6Mr5Ztd3t2SfuTczJ0OlgK0Go
eI2TUjvUObv4ohFQp2oUcJlCf8EF+1SRacCCeNpATJYvTV5v2tpZT2z872kZLzYy613T9cELS8a+
N1NBGe9ExrxrHfbNFv/8ldRRRZaxfRtNAV2zwvFk7dxZSwcxrPUnoVlMl3WG87S2wG85Z9jKt1PA
AG9n4rrplH5dJIFDcRW0t/ApyLeIRQw26NWkPDagopTejf3aJT49y2i+mMP1UIgfEpoJYW9jwjLT
PFyr0mBjHRIZ2aHWqC0kHZgUEKz9Xr/cqLvWc6rN9vpy+5DDYLea6X8/7nJ3IuIDuzEy65fXq8H3
lTHFiL9e8nKnCFgRGqO4urzk5aZB4oCQICFmCs1eoIfFUaDWwZpfMiwP20Y390NdnpKJQlIxfEc5
i9l2Ei+jxthCTjkAS01p92XTng1ypxzKPvROkDJ11ouJvSmt5m87mb6ljkWkQ0jfwN7Wh+F7ToH8
lGX0wCR2zCNPui1cR1plNJsMAe9a+56gCSOm8+tKvS6nGBHl1zzT6sqguGHOV69kBYcmRiNBi1Z4
Nhgqr3EqlZETuV66/OknpHqXS3MGo68fpO1pnd3tukH4lzsvf6K2zTfzYD7KFOxpr8XvaMmsA/zz
XT8YqKIqG+k7ep5Ra11gafCWhRESzbckUUutG5muHSTOl+sVe/xD1QEWym5LUxVo3xDe0fMZVgHV
pAlj/iG1MmCrJquzWcufM2OONrO9+Cvx9NA7SN5mByt4r4faUfQ6rq3lj/bfSxb1P5ZSISfxCKrT
6XGW0fRYFVpyny1EzEY/Kbb5pVnU4MR9q4VP2RAemzT34X5f46v4REDyaKNSA7xmauMpt/whza8G
HUKWgsRYRROWzNe6OpQEfWhXoSLXBu07rRN+XPZbWD7sZ/wMvHHAscEmBdvJwvikkbRYhiCTpzjV
bi/y7YnwA8tet67yJtWQmcEuTvHofhFRvI8JSV+WCCZ0qlUd4ErMbjvVPNrFoqy6xVePRgecLYxJ
N6boIZQ38rl9an8s8RGTI9WTXfSmkiarS1pZzRz21OjQL4i6pdgAgrlwpR/dFakW7PRuOLl4TleK
wUIq28yNcYSibYGOT5XqCrMX3AUUUZ1Umfe1sxYk53QhCY5JZ61qyGU9G2p6tClf0+YILmT2UALF
owd3MNlFOdnDNNGyRjT4rCr9Fj4E+4vx4Gpnw65BeWbtR+DQf6qTwCTjNbvRkr0uWvwhevWTViCR
EWM7ZEAdtbYDV05FwCnY/IxueaoY+FcjqxY0onutGKdVVvXVHprUenQq1LrdlcyDx7KyhC+MFOWT
XeKVOk9G4Wxr43UKgntSNRayUnQok5vORKnaNpXtRWZksm5UUZG227zAhYiJZTOU+XPQOaRR6Sjg
44gKaxQ/VMa2y+1FUsUugAUHhz5Ms6qGMAhZ2nFbzastNACNMT0iFGcc6WucGvI1ouzgzNDoHRJf
6ubTKO1Diz8GJVDymZS5g4+SFWs6Db42XBtp9jYGXX3QGw7OIqwBz1U72PURiQoYmcm6/ZomvTvF
BqtHMiLGlGksc9znJEU9EHTdQwIbzba6mRrRQLs29pI2+x6s5lk1kJOTQNuiEkYildLy1WxGhmDA
k3OfabXmu6JD1jNCARTKo2PjojOi8hBNnQadzzyKGI5PfJeTyIjceFW0020fVspebV+Iy90p7XNn
x9h6qvXQyb3IjLukAHkjbPU0oOwgXCJeLAHmT63o0HeCNQHk51KSzpIH11nQkC1MhjQ1FLAr/bec
wSwkN7oqn9FOVIhWwGqIwsLgaDGimWaL2CS6cvsgfO2q8lO10r3eKFej0Z2D8MnhRNR7ViEOrLfK
CW5VRPh+yFLEUpt72Yhnw0yOsKLvQy33mwyzWZYeZ5SGTW1j1Kj3Rlu+pxKAm4gD7Jw6mvQ27V4j
w0UAOBsfQWJB8wDv5OVm+RBF6X0+Vz8RA4U2y58KQRDqkVvSER9tW70am8CmhPlBLNhHwKCgqvmP
46rXbVcdyBJ4m5LqrYMGxjjlN0ZRelVJ7b9Xy3yD9tqz0xllDCC+19oYk507zw+No96jXzYCY83Z
9Yhf7jZznLcKaqrXLP7ggeYpH3C+Jplo506PXd46m3Ci170sVUnB+GmVFi84QgQ90B9rpoAuVM+G
S8MQtfNKnYpNOdubKWYrmMzhNVPfhmrbbYakRjE/NaawCosgR/Crrp46Vm/WVJzKeYDKGt6i8L6z
DBZlM5XijrKHKX1rSG/wrQx8FeU8QlVuTASMrnEdqzgsY92+l4mVePW0N6GAUPF1qE6rr4Nw76II
S7UTa2ubtaFYcJKDxLRoZ3xdCOT82mRFeAC7slW2tkIWPHM53i4/cZdXD27mIg5lREitaKO10SfJ
M6i2qpJlDl8hootN7IPbFD78NgxVifuojer1YHGlAOpfzzWjJ5DpvZnlN0782TfmdG2AQVmZpvKS
xdmrDnSErZXrO3P6VIdYmobHoShVnhafLydSm3HoVz8sPh7zGL9oOGLZbBHvSOdGWnA8h8ml2q5o
GhB4lf1HrawmMT7DCsjoYrFmV+C0UZFimkzna01lX2SlV7THeK2eIAqOGGZ06aFfqbdRJz6CqMJJ
Hd3Eg/qB5YZB3pU3odpy3qMnm8qKs1LjB6wTKtjLdhu3D5LGUL2yKkFBMHVP/Pf3GO1izwE2vFJG
fMmhQdlo8WyFDimLzB2eZVs1kRWP4NXfRlNS3VEfg4gCRz/8sMZ96rJ7E5/YJp4cPxgIkeDYghuk
g0qm7cS8EjuK34HwZR05HYIacBmbvh9zsAQSMWeTjtNdWPH+RDp1G/RfTKia9pEjDwZ7ciDlKLg2
u+5xyEYkc0KeZmSauxZLDN64I7GDpCpZbLRhuq1yXDyUXFmXNhSfhLOKepWm20yyE4qhKNNoHRZh
QoVOfZ3Vd4Q4TxMtmFWeoih1lxFSEr419u+W7qQrZ4jI5+nVKydjHZo58J04VOrVWJot42jrjwFz
az8W1N01IhcgZE/MP8hfSP+h7bWxOpA8NaJ4GiLYTyhwh1TaMM9XLdpjcH2EHkckIU7tUnqFh9pG
DqobW12R10Ucjj4yYtUQ6NznGUa6PrSfnXQMyKrzxDkXnu3MvW00qqStft/K8bnS3VMf0svIpPJC
xdYUBUkJUVnssOUpKwuSv1YwocXx9BFH0y6eYYKyzfuZCbQmeJ49K30+byLaClotE8HgJmjSTHcf
xB+U7W1OoSU+gpAEXXttlmoK08bX6BCblNv846I0JULc60PVvltZDepCHHdPkdGty5YP0EcCQFJN
VRlj21rNy5DwM8dH2t6v1HLpbvZwvGSubyX+0k2rup8sbx7DmV1uMyt+2M1kW2XTzxi1nznhZG1s
s3Z1Y43QHTRoQbAh1b084dJ/Ul32T11zJvqcf+8R1C42knI4K2Wk+12/EAI6MhXr9NGGG7yKfBZL
HSmglhyPvQBgmGHgukJGy/YBaeKTqDRoaUPorumw4aBv3o3ZAo3Zk8cQ9NfFaKCOdOB9tWRtrfAK
MDxPvgnPj64NG6wGXoYyPoi0ArvBmOeWbNDSCEu2W70bGu2kKNy3+UgRq/8mbALSKPsmNdFW2CQf
wRxOm1iiE+6jZGNa8B1SMRN2NZ2msvkusOltFPgNBnV+tXpSW/rSVmxTzIvjj+o4NnlPWjhYdNz+
ZnK2clhq6eR8d41D/Z++Hild8FOXESA3aEEP5BZN+SaXeb3q+9xCc4bmsQKFWGguEEl+8Trs34kg
jlfwHV11cR/rnUAtD+u5sW/Z0D5EwfAOSd1eTa2z1om82LZCf61ze9oGbRd6/Vi/NRn1LTWG2xuN
iM9xmjE5qXASidMJBAlRDiOfrgA+q+JNP0YGRXUySuimrLWAKZ0le7VrbJcmTm2xBM2cXTU3h6kz
Rz/vF4qE9TUYgh2MDWuk02G2C9XyEwT/PoLpL0nLzBuK5MGGW7/SqAR4NSDiFbrymnfW6Aj4sFVA
RCnNmwkLC+8MC2PYnGvXdmJPrecn/EUBYw9s48FBLmkVzuR3YvzsbG4ygbQ5AO48Z8TsOuQ+hTFu
He9asyNRJkJmEJXH3iVyDT36KoDj5KlqDaUBNX2lKWhay/kOy0ngT+oc+pUs2rXmWLk/xGIRFbCY
NJ8DW781RgAGQUyV0FGxb9jFaxkCOeieugSCaVS60w7nrnrUa1SJttyAv2Zt+2BX6IZ7BphDPmcn
hodNTFsf7GLGmUznSd8ltkK8YGgIfCa9jpOXSaay6on5R/2O2fx50chE65qbukQhBFRjyLN9Ok1X
0dAMuzybs3VmWPuBjDdGw3rPWvq27Gj2JEN0TX5UtY+zcR+nLj26TOzDTEV56rAMsQgus7XZG0mo
2ypdilxcjzdFwxLBqMeN03clE0yLhN1iQz43yktZ25jzghRqjt/I8kjYwOiJkIKKXjvqGve2duiX
8OIgnRmLSvwtUzt9APGYrzPR44wvkVLnd+BzZk/CDAu6dKRJy4kBYacsk/SqCOL7oBtYeABnoTxL
1Y443hWt2l0cpZuE7uSqrbs79rGbTggXZzOdWkKzskNflNs5PjRacWMWNBYq9tkrxcnuhj50n4P2
QA2nrEzli+ocuVLWlqAUNNlMM4bbnAMN3AoOiHjL+71jfmTUBLndIh73RgOtq94XHyDf/bJJQsAi
NmOsordr0qOZX5KTCWOCKfSusq19bxeI79sORooBMjexWG8GAAM8nkWxzf5E/0OIcJcTtRYBAFCZ
o6yy0dalFtB0oOIz0I8MbfWjUMLm2FXKWZI+gU7w0ZkEPfcgS89K4pl1tqn4SruwDCPcPfZRMYCL
zyHlEKQR+1RqHpKjGaBCfjN185Vux5lPc2cl2uYmr1NaHfq4UvEFMTsQu2j3RFZ1KTum2p7XxKnd
606hezKE05bFFQjgIKSVqOiP0i3v+qjFlgOngFFMf4wDuZkXRKRB03HfqzhZaxdfADX/jWjILQuI
sM6UE+q+Ystxd62nyglRAcqPsT5pc09dgj0c4p0Y1d+svMsoeXReKOgfM+VpMKa9XrLdG0LT8jSX
qUd86wNQv7bJnhDtXmpBdBw67BkQBioUQsgbbvseVICb8p+c9ZGVq5OTY20RY0A3+rnXHNpvhb7B
9SYRt8w78gtu+ynUVlHoAibOIbnopeVQR3JOi2t90whWe1oRXed1Zp+U1CYTxEQEpYMxCrpX4r3i
7QTzkcM8oFBxTdzfK9VBdiItUQeWRiRz56zYUYCcIyWSzodxynpcxwSrNI61s/Mciz/NZQUbSw9b
V6OSzXR7RMiqelXTf1ilQZ65IXFF9i+M7RX9SfxVjSO9xE7iVa4LZ5273XW+dYLeH+poFyiAfsaU
9W/a9Vs3AykpWcZ2MVsqivJSh8tCzxLTn0ZvlPS3YK2mjNgmUtC6p/BNbBjzc0CarF6gzk4gXIwV
/Km0QxKK1GRn2M1PqCaUudIfhPCOv0ipnd6CEi/jA3pvdBEFkELjY4qHs2sqB01NSKfFF+3E/WNb
JvfJkj0dDQnO3+Fx4ttoffs2xe+t2VZrQLgAtAW2K8tGc1sU2bqcBId6D40lzZO7Vs+tbY7+B1wU
Fk/XL/ivsd3P71MD+GQ142bvSxuWcJl+aRFdHmGVD0FALLWavna034EEMhC5EtpgEu1YSQt7tlFv
9/S7y/KHRtUTKmGGct6fqi0e9O7JVsfrJUtnE0yU64YeOXpRwmmJs3drwn2SWNrR1cRXYBWsaFn7
s751HnprG/W6tSmT4Waa5Ml1W2CZcbRDWNOtA4q4JN5ozdZJm6+UYBo2n6yAM0HObyeNY2zDnMzb
dCNtJSAcULtvyV2gq0KjUCRM2sEzjal6Q7GC/00LH72EWJg2mJFyJk+DioYXjxCQHLsl04tpyYlG
xn2QMszjiPOTbZX3zVphxjRH9pMVUX6rMm++acWR8qAjvAoLmkjU6YrJzQ6hqh8s4n4JhqBVpaMI
IVIc1u6MPaRPGmNbHy1bUukw3Hslykhh65svpF1sorBTrDRrareTrmOza6C/mRp4h5jFpqo+zUL5
qsPRODRVua+Fm945V6BOx6g4NiGmzzKxqHeG95b+bWVJc1Mm823YwQACTBCM0Xga5xWnCDuuBiKx
Do8HI+sMXQcjxZz312ULTsrRAe3FTihW0moBYzTlMzwG8QLL4a7WzY/STEkhJ6TCSCaxYVTr7TuT
AutWB8BxRBol6eSw4CQC3by2cgbI1CDOATWwL2wgH6HpYHV9Tpt5hFUA/kSY8qPES3HIKzCWQXfT
VnrLwMASs1xCSqtagSndVn4YmtuoRSI5NVW4ltJYFUp2Cib41mo/TWfVJsI2hNITxLXYW7M4Uzig
hp3M2xomsmQwJpRU7loDGFEcD2IxyTOp4x0BY9WwwB6aqzJOgq8op8U2ygqLhrtVrCADGtNUvtCU
dSfHYYmU2Y5mcFIAhC2wn5KTOzlNk3WvloF+Z2Tl3h3Aio+heh/Ti9qNS+7qhNWqNC0V+HVx6Gns
H8h+vVbgFPkQaR5VKoSm0c+bNBDKwgJSD5ruvCdYgj3o7dkGxzrNQxwbJKOxa4GMpxodGTE5HhL0
XenRFfGTOjcRcOn2vcngzUaMNIWF922qqZCR9bjFvdZ4amagWYOTQO6e2+zRgQiGkrcMSYWXD4Wy
ofdee1VMG4hL4L9jcdPIHPjMQPICQSe9KdUzeQvrIf8IhJk+ZUF2G2f6h5lZ67bKIRBl2E/qgKB4
d9NFw13GoYCitq1JYFh2vwpMZQvTefusyM5dx1axCWx4X1mpmaS+sTCq6i/YQSxMXezyRgvEuNWY
KfvDUFYw5sEgME6xmyqiZ/LJGH11pH05wbXjsuP8ip22OBlx/FqVzMs55WrIW+AFmvSQc1DvdMc4
CJRJe12yth7KhcO+tnWWT8TEvelshgFaeVaFY1OUdDHi9iXQ6njtpu1ro9WBF1DCw/rRfg91RcBW
U0TE9LZEPMQU7WTBArkb8Kba9iZXOF7noSNJASFJJmo+rFa4XggFjs+f0IawjxWDjb0Q2HspngWr
e9/Gcy9CSOhyKRMbJX7brmwf8thtMc5ZEzUnEwtA1E04onhekgaHyQT2SvTaY6GZ5MiW4MoqTSfL
eVaKjUDej6QzkutQn97rNv9pyQFFKGXflLUwtpY7m5us4uEIV57SmCXgMBdP3cDvZuhAdDOb3AUh
qfFqhBI71fAgeggM0ofIP5FK4SBDaEzCUtNgj39+5Isa0dGF9c5ZbuaHyyXqKYg1///bNHbv6er3
gdPyCr8vU7EU8iwZtcVRTQpJWCXvcnlMJS2Edpfr1PGdyft9xyCtuOtyPZ4i7ro84R8Xf1//zz1A
LnCu7f/PT/HnQ/55R+a7Zl7/85bQCBLflnhIjlatc3wsn/Hy7n8+yOXdNCwR+e73jSslZQlxeahM
rbn+8/v9efHLrb+vcrkk7LHmfOAg3bv9W7iwRZy8Kfcg9rV9S1I7www0qMslTGzln0u/tznzTPDV
7/UEkRVVtf8+8nIpXEbq39saOI84hIzd5fY/r3C598+Tf9/r93l/vYwJLARWZ6h6qkUdnbRwVWXd
EJ5/P4jUFDoQl9f6x8Wy4Vhd/75aURf4/UfzkSw8tuZ9CknC6aCUKRKT1fInWXA00fLnr9t+r14u
Fa19ZRPhQuLOf556uXR5/uXS5UV+r86sQtn7FC3llv+8z+/j/rrtcjWjkEUFfnn0X691ue3fnuK2
EgJWY0YeFZDt75v/+bq/342022T2/nqZPw/6t5e9vH06uwe36aqtVVotMCqWZaqhkAixXLUD4LTm
8uevq2JswaD9dfcgwK86m8RdKi4CWNrlSb9//rqNhFEY6yPwut93+Ottfp/711v92+NUl4hdVJ3/
+bToC+WhPsyXmy9PMKqBHuBfL/qP+/96k8vVv+9W3LzaTaSF/+tP8G+f619f5vLA3896eczltggF
2Xqw4RfEWJHR+SIjVGmhrYqhpfWBhbtub8J2iDd/hotBf1JMGGPAYbTq8TIalAvpLErKcg/D24ZZ
tlQfcqzCqUJJkS2bpSvLJAZ8QVXfW1wHW7q/9XFChnQkEbA+Uq2rDbbYVrXu1dTc8p1PWkrpTDj5
gyBfckec3DYd+wdSlCg5KpQ0beLuVyMJCqgXwk0V9OdGLa+JB0VZ1rFmbvLpZqr6LwMfckqGL6K0
lr0HfVhqgGQWZNMEwE+iSNNEsM1V8eVm44Nauekmkogi8rFEXFSbK3DE8VrLWSWF6XW+ZL/WeBxx
z1TRFdkj+XW49GFKgkeGKT/lKloAmthk8gBsOQqWwnTRK3y4bXBbyW4/iskGQjqLW8OBtj4PfDKL
7epoP7M0YWvTpioSdhY6moN7mqRJVmL0wPucrT6/qV+yV2GndzY0qHj0fJR1gF2P5SBSULwvhOk+
6ka2L6rqGpUuhufGeJWDPJTlBGCg6+O1ydzOCuUqCulIQRUOfXbsJWmO+ynqrqhKsMdIKAMqAgBi
mKj4++kCBK0RbwbJb2e2+i5wouiB2AZvrjT89wEpnhUb88aZzkQj/jQ2P4zTu6/01GmP9u5VCG3I
izNeZ2G4qBU0RnpnV1ovIkRPCfuWOnqW/U8SsIAUghXBSJrsNiCFSKnaXavR/lZqB5CzxS9tUE6v
msFYszZ+Yi05bhopSi9rmy87vsnDxTSK1pakQkrJW12ZpjtNwQwLlYGVeTZ7dpC+NT0hWrTv812l
UCCoOvKdnFkdtkabbRw0GmvN4IuH6BqBEd6Oi3Mf5Ie4Gmc0nyFWgIMo+EdXJELjfqYHiZk+dARt
A86lVmNnHyk/bUCESz1eL0eQlljtdRbN37SwWSY3tAek8UYuSHAqte5T5troaZx+HjLAfjVOSOWi
iPguQ5A9HeCuoU0x+DXeEKNpRh+E50Y3UmU7pwSSWe1EUySnt4jy5TmIU8T8BBmiWetRD6p8YN7L
QknmF+3ce93YT1gfTXR0yiYPm+B2UgFKSuejygiSCMHPTr2yIbxvCWxhXabq19QTomNEUorpRl8Y
muGFgBxaq+P84kpyOS1jpyrftgvsTYv1eK+rIl+w/bdzS4q2PmXAa4kzU8EcQMjuHFbfpULllVTp
lVTSz1QSzTpLFsYUHquN4jxBTgOMmxDaVmfEZxl9QS1EKa/mJZZ7aMm+ilX1HI5UJ3K6r514N6XB
sgfDOcTw+yaVj4jpM8+lUmm51ava9id6aMTW6e0ma/unUgRQppuEyngAdQ0VPPsNMnNXbkh8ZDvR
7kjsaGcaS5i0VEFZGk+Ar6SBbS3L2CM1uRQ+STUH3VGJGwVwq+oILrNseoar8x6EsqZrXH4l88us
QTG0UYeKOKJ3rz06MnrECF8ci7gFDH6EDi6s3n1vx87xKVdB/wDGWrIgtwLtp8jQUwvrNRnME7rM
ZyABV1AvQy9XYScL9HftbCTrhcLQVs1VgD6E0hShQFFkreK5iHbTh0UmX5A9pEX3pnYFfaF2ujES
hVwyPIMWlURMEozdBo0w2UOWLzoKrPXghxwTXl12qOOSd0Ib0P9UCGGwWeyrEQsWNi3ptewRI8Ga
3cbv05RHvdrUORk7qFHa9RBAwFlayNaY+3rRMRAoVByy7GUAG+irLtHKTU05omny58pUdc9sJz8D
zOkDf5x9qxYUZAiNguA4rkEwPFmJdtuPS3H6ubfo+sqYPLgGQUSsfZVK+pXH2mcjsX1TcPU6QY5k
Z+c4ZjqWawShgoJASOMskdnkyb6oqBTGHF0ncUf3IpEn2YAxgY1VdRQ6GwpW2sAHjrSN22C9E61W
r0fFoq5JOAx9K0JmyHnT/4ey81pyHcmy7K+U5XOjGsKh2qbqgSSoydDyBRYSWjvk1/cCb05GVk5P
W/e1azTqIEHA4X7O3mvbAevWYNiRuhLyi+SJRbxMRfiZKQHux9qupqtuNzbmobQgA4bClmHvqsp6
ayIS3gdxDaQvWwk13YaaTQKuL+Wq7QlrtJx+DzJtEVgz2ICzrtcaMbp2YH4rS6F3g7hvRN+QDyvf
UD6cigaf3w0bg8xKMfZolGzIukN9L7QJEEsmNoXQN+bUn5Iwf8gHdS20FCF6iDxkrNKXyGQ3U4pn
Vy3ifbcMQmdhltUtGuB7OI2P44xlEXVzD57koxisJ71AV0NpOAP6YAXDCbClTaAIBBikrJplnYoS
GU3R0EktaMpYoiGDEoVKZG36CBBGhFLtha79qxuk91bZHgeLhC+1R+CabhuRviQD+0Qsm7XeMjcw
umM4ISKCx+6pNUWtpNSvI2IDjJrjk/hCM92y6kZ9mNLri3oLiX0xEmxqvo5yeA0aeoJ2iiTUIThR
RnR8s+Sjt6MHoxpeQA1/xTRpu8AAAR7tWpHd01+lI6cWtyWu0jZS6I4nGhdGSDI0gpRiijoPmFML
omLaCDd4a5xmF7TYcqhuermTIf2Q9lcjmonINhrnrUTCkAvaTypyC4Uc0SpX85U/e4RkfpMQM7nQ
EEZ4mKI2A4iml6whFq2irVkMtOkxqQVLZRQFgTScmxWdyPGW9bI/E7lsfTvrqKvSz0lpSg7S/FAz
jEdq/9zyoXZq+URcJCCoMX10a+XAyHcX1T6RCK3Npg/OWsk0wdQ3Mu63Q+Gvmy3k7TXIPdJRqaAs
IyxXi5424Ws40hhs7fIcObN6QRK32IzWanCPhCDfpS1AWJpCmFQ4envH/0pTQM1JD4FpqJ9QhRx1
V163Trq02/6mlMGrmSEmaMnoWcZ9+mK7LvoDzJ7LZqKoZQhqwxP7xsy+WjCIPVW11jOjGUB2qEcO
yY1ox2kH89EvsjPeANQ2mIHwzHC4tE+WpCw3pcRCNUFxlcYUSHD5sDUFek4jgztqpV/lbFzJZNoj
vW4fIgrx2zqkq4Kgx8a1gMcA3XkedAekWyFgH/8VG8yKIZdsuaxa2013Mmr3JAmeWlU+Wvo0wvNF
a90grZbO/VOWoE51AltZGBNBRZ3BRrbZjLaNgyBDZbVqddtdNHjYqbPQWc3u0FOTVJggZkJDvTCb
OrqVnSd9S95zgmMmeeN+qkPbHsEgL6F+mFvHl/eKGFnNue0rmt/FOCoRdtn2tW7cddA5dDWikUeR
zBGgC00NVFdREN6gKhw8TMIqNIFVQPuMXh+C1CwBwdE5OwcQuM2kvuQM3nYlOnDmxhC48HVCzIkj
otmKTRf0V4Mbs7tU0a3G8LNqWo41309oE1ZHYoi/7SaiPK7RLk+MB79xzghO3rUBVcpUN0y9MQn5
kbOm3XtqA/CuTBYDimydG5yZgizi2jzpUfLIXPvRsYxyaUISQaY7fFCVotniEObsuJxqrHEFavMt
IAA6tq0bJYgpj1sV0m3CScuehAdqt2aX0W2ySNcWDnMwi/y2OIi+yWwV8mAWWr2g764stKF/MIve
03Qg4WOmcG61WQdb7TU2VJq9SnJtUBun5/pOSSzf0Ga7qggVZkJLoBS6XAN06Epz8gcURO+slKul
mVTIXjU6/jY7jfKt+/pbVCQ736I7GIXyUIpzVqqwokLExGnGRHQyQVg1ibN0MeXEk3mqW/c+U9ov
WjuGK47R4HtI3snUQGCJ1ciTXTAj8AQikuplqON9m0+3k0FxpitfK6GgVnURjcGQeSgFktGh9B8c
ghoWlRow78SUj1YWA7iDlkMFIYA4hfbKtCUTYBHl5lvcZiSf9iMAMUtfC2O811XMSzFHYMgWTkQU
zJKzLxNBySoFKMMaMdQslCDk8Q3ApJuH1OYozbK+8jKN7SR6cQ6G7ARIHmec5ehMx5pTk5hPCowB
gY0MuSqxl81B0daWOtAGIIZZFOQUCJZjDFIFxkAHH+j46Mze3d6HyZ4wsCnGASbUSxca77qljGtf
7+7gU3ujJNZ6DFKwjTUzQtNl7y+U0fWYmMANDBMmVCTCRUj6isT4NmhXLKyh/aKpfRk3yU4w9eWo
qzcR6nqCH+1V4tK7V1z2EtvU30zH+YroL2EVLHaG3m+7UXfpPGi3lekindJcRMXwx4jDNucXeFEE
whcB1nZwEhrj+rjUEEXaWucwD4jLpeYi4UHcAeCs2hFGelAQKIK7AdqVlg9xmp9C1dp3NfCmYo6f
lQSAYh6uFlY6W/7i1aJopjOlgOdSfI5IkspsikFpISYzmvbGzvsXu+k/okxuJ5ralq69ou+EIUjY
/ZKcWZLSamx9U09DgJ2nFHekG960NEMXY5ydOhxLCj1KQjndl9hEf4L+6d6Xt60gVNFl6Q6vFyix
Cr2XptIpNcVRaHQ+k0B61jRg1FDtq5JVRwdYgkgY9doV/YPeKQ+q2+brIBxvcbh1K9AGNxmpPV0X
+yAup2fHvXWotSMyyWwoeLNhQcZMsJlgWja+pFgvVmNv7pGNLQhh3kg7RD+E6zl9qHCA7lUge+yT
y7oMDW+INVZiHYI3/AYE4OgWled9E2C61Bp8fkE0eW6L95QwgL5Sn5U03UMo1Tf+MG6KwV8XXYrp
pbJbJFXyI6zgeprGjvkFnnAmGHPQBrNKVl/9lZrsmEmbO2VWnnSRi0KmI824IYYjdUH9Gu5zXhlo
8Jz4c7TD51CGHrxT8jw6QtliV0d0NT4VIko9XyfVRHcWeQfhrcHVYsW09kT7nOR02H26nSs/5ldz
rRotjEuEd01onGtveVo8i6+s5GEY5qi+AkFrCZBv2Vly6TpNCe6vzREJuXtRfJa+HSySsDzLIFwb
iRlheh0OZaLDeyXcNYxbFm3okSv5EfXjQ4KKDYaq65LPOZ9EFHhaBrmLeDObcz6uXUjTI8koaD0l
vLMkoBVa+ECvfE+kXQmY1qIx4FMLiaLPwk+Pqo2miSWYybLeLMlbb7bhUMiFwzx7URf6Z29g6kgf
AEvnG4RvrzZqFnsCPDe62S4xys+CHtDaLtLPOMXq23f9uoJ6OAUIVSsu5sSJxaBOV3Xobm0gsO0r
hyIRFflbpPtr3ey+QbKcfRefV8QYpdm1l3X2o6sNh7FWUHJUrOILgji6WqAro/tn071KXH2jzKXw
sByPKaJLL43ydh0hYLRoNhMo1T9yjKIG0UpELr2wvJq8GF5HLGwbrKCg7bRUfcCDqqwiun+PQkc7
0lf+jQw/3eGpcown9DP3dtYy24S6YqKzWDa+Hy0QdaBIQktps1pgwsuxiWa3qDZVba2NF5VUlEoz
HoesVdig9W3BxqMoaNwoaTKupDCeO7gfWgBIckKrxS/jBkcsBPfBZG21WfcmgrBhKkyICoIRhzUs
JkX8XS0hobLA9dgRjRkGN+UXA68Pa7OvjOMQdjepYKVm1fDb4x58nFCfQ9DUi1Evzmba3w/oFNaE
MVzHQBQNFx2ZQ09W0IZdsQiEh8zEczTutDek1G82zuVGZcdMzEc7tO50C8ZtEJ1Cd9okEgsKySBN
zdESYJ124OMb6nMrzXfFRhLC99phqlrjxqUYE3P+BzVPkIHe7ar2nFTWqWEAcAXBMLXUXvx58eoo
wXGq0WpoxTHRLdKNu+ajrIZZK/CYthVahhC5Vg9QR1UJqM989hZmMW1euNtJxU1l0kEufPmei+6m
DNsJPoDJmqa9s1NxQGRBFKWCiSVAau/QseSDKSS9Z/EXEwCNpowuyU4uPsIs3MZmsq/xFquJ+Rk6
NXWqui5XItWC9RBt9LE8J1YyLOsq3ZXdgJ9EBWxZmG+J1uxrnU6saxLTkuC/jaXxHvr5TR2ZHh/h
0IZXNjSEZuqPuQL9JrGQbkTgL3rj1pcK7gz/e8qVe332rOHYuVeS1w6NgznpBCSoJXMuHW1nVq4M
qX3YrdzpbnQHESfYFXnyKf15Y4fp66h1T4CNGcIMnMZNwXeO+vOY9Kciju6wULwxhXhTZ5mzXXRr
sxxf2zLoF47KiVzJ3ASAIllUk24jb24vlcphMzBkroyR0qwa6XtU61QTwlcCo6K5p3rM0uCACvoW
YrdY2KryMgX9Ua2I5XXzk84QDhRlI4sCiUGvo6qRXtRHz1Fai+V3ZZYfppG++2VJDIde3GRKtUDC
xuBi4Y7xMX+AHpvy3vOxvVpU9NJEKw9Gmt0hhlzkNhqSHPXL2GNhCjX/KY5RxZot5BeYhATvER+s
lojplSLYWFUOGnopp4HQWTtK1lNgH0ggfbNE9Yp0/KrLfMeL2E85Qp5wO9ie0q7cvDgRRh5s9Dpe
2j2ZGLaSL414Ois+QYNpN20q0/DMFtIPpzzFM9Olo3N0oaLstmaHwnzWUw8OFrv5S5WGezvYFG/A
NLEqZ0bHXpyfjPQRgswqTIvrOpTPYYf2dd4Fp7HSFznTo3VgsaNQyz9j9yPVeXr2bXmmcnvlN77K
KoGgiLTSPDMuD6nI7mSov2SDRbKKDJnW9uXGIekwFJDOuzy6Q73AeVilKEPxuNyyGrsD+/tcyviD
1e9970i5s/GDGPk0BwWkz2Z5rEv/helBuwtDpig+hfqj4givRkdFjqmZgGLSt7UiKOvFoO9ivQqO
2agcC7tUzqw1n4aM2u7U2uu6jAilMq05SA0hDoYaKuMiTbZ5Taa7QoOAN4BhpXyw7l2MbXcvIt/Z
DpNyLlmVE0eWUMQkIrmLehaNBDUaY6MsyxjRfQn1eGwyba+kaJkrMpPpRNgs1JxQ3WS+thlHt9qZ
ioMcf3SdJQ6w7FYZGzQ1kDk2l5u/7iOjOua4nCNi7JQ8wzovdc5V0mQZnxWbNCSKJB+eHRGdaPy0
a8vGU1W5466wM2LcHfvVoo6sYaBe2EarbPk+60ljotoKn0ofvHqWNo9TWjebjhl63XMO62oKkJG8
K4firZUgoCKLs89EJJfQOndj+9+2TVLLmNIaqqgbT03VIZdERdDgTVHaUWJhYmpv9doXbmAOGmbY
me+/G7EAm2NRQoeqJFws8oR58J0shiUH7F8/T9lCBdGms7V9+yN0dcwvYO1HBmG/9XfGFB3B1INe
dfUnNzm3SBHwCJ+q+c9FcwfGsMi57MPX3nUeHQERw8m3JEsiUx/j46Rat1l5VcZgGFDWkASOwx0j
064uBSVN+woP46K2nc96AIosAkheZnpDYORMd8woGw71QQBuxgVhcES4OfHSqty3HbrHKiAjuhiR
rCF047A2dnknvlwiwtYq/BR04lUSUgm1/Hah2WXDnmXYC33EeAdC6qqOu2fYyEyHhhhbo5F999HU
nGQiNwHlbdVkpWwELidYWMgurirPDdXnaLRPbvCNCio+qPXsRWDBWUZOzvAY32X9o29gS+kc1mhh
gDy2wPo9yAKVcIEyw41ZO9vI8mDIbOJI1Z4Sl9E6kUDqEkos0KDMjUbASUv1xerEmTX2vaVmT03m
pJ4CGnjVaSAoAgVWmKNvolkKF6PI5EcMWLSrW0HlkCIVOk3Knhh/p5ReCZbmkmSaSbHOg5kkG5RB
vEo/GPTC1qpjvU0YErOeUqXf0VzpAl7VzIw3ObCGUwwIS3nqLBPL0jx/6u61tGCialQ4iyH9LAwK
Vmb5mcTVde3m/TYdZ3dRimdEFzuZSYJKAxpTzUTxybaTt5YiH2ebQsFsSsUsLcJdEHfzBFp/MS38
r1Qrgw3Prq/VDM1SryNvm1tP/mtFhQXjksLcVR4xDmAaxFAZpND0mIzc+GBegMxR7GxVxd105448
rWWZtcSn5GbNnJ+2h9X1zq6tqPhFU9vTL2OHcY2AZMyQ3Bqmd4uhTtqbKqMJ1JgNP01fEKEYnwIT
rgIo8uOQIkfuKWsylyKIosNCw2pqE1YC7ADZsydJ2x1HKYOYrdt4bKJTLtQrtxTGRqhtte5G8kqq
GINGknuhToTkFHByCALRHHrq7YmDpSFOhkcrxweqyge6Zvz++QRsjoqsH5HslRaU1Vm3ZhhfLcLC
u3WuGvWyr/LoKG36p1U9R88bg3Ko2YthgAELlMg9WUA8uy4xquY8/yykeZi6nZkwkqYRqG5SB7Z4
zmKGsGLci2buCdWqsmi1DN+WndTMa1NzMYPDyVFkt1B6oR/oN2aSA41llmU+Zim2MVvL/SUBFrkO
JcLsS3yzHKJNSYqf5V+lA38iGTmEjbQmdVYIAxVddcRf+yQttq2vSQvKXoKGhsN+lQ2PtcU3rkz+
pJ5gMBsCiM0NLRnL6Z5M19SQgmdHh6LkIShuVEoo7FE0uvlVvDBpoDyCRPB8/rZWjmujYgjV5lmW
Ta/Hs0hDWMZBtxUs3Beqkime3op8Q7MYynO+dpFhhmHH36veVEvI24wQwi4en8AxHMvO7qAmxAV6
SqwVpKBhgwcgMEQTT1K+RUbIl2kG76VBYKHtkC5DD5XCoau7NQALyuZW+anLlE00xtfd7NR1fOcx
DTtni0+JdBOS+RYSDepKr6ptmx/qnD3Z9HFNcSBBZilPYiTerBhyUht0nJ1MK0z2OVFqn8Trvan6
dzdMn21e3bhEFZhmdT01FklnEcbyxn9Du8erhW5h6L73IUuthpIhM2XGYyl9d+7pMVv4p+Kw85pQ
eXFr4SBVqNUl4x2SAqHYhEI4H2Ei6OnQ9gKTz0yHdQ6pLMxYWddu9IKxMhvGZMVpexcb/ri3sOIs
IpY+Im+ZzAbFsCbncZOW0Z1UUnVdO9e6UJgYquNjNwCoalSqwkP9IDs6IlaP7y7IGzBAxKRaQzrx
6YNT2MgX2OhNA8C8i64dVvssgjkrdt3wJHSWAy1+tUXoKszZt3VhhlcBSG+lMGgbMFfpG/S8RfcC
PAJNt39KWvLXRfvZOxT0y5gSfBco95KiAAFv7iLQc4vih/FA0gfV1lRmHlqQN4Wlex3aI+SwSOyy
OL4hznmm5UO3saeS2EmX+rXWseaDGkfxv8y/VKN/l53KjMXqtxpjzybJC1if6TuOcp/XYi5RHFbG
ul3f8o1i9ip8RXVpppvQAOMJfzxR4m2mwhaqfeO6atx4X6BLXhoVfCS8gGNJpglOXjj5eG1C2ffn
EmuWqBGyDKCzwvZtHIsrzrAxs2DCPssigomaowMp12NcNGTrsu7AglVeq1P5GTdoQWQY3+mq6y/D
itJrWJgQ+ioKJxjo2qvcWkaZ8kGtvX9Vgi3dV2Tsijh3DW22acg/bBs+qC1YGtXNuZqdOQRTTpsA
qt1VNF+YVN8yxYVdPt/Cp/LRmVQe5lwCTgXOPeCCYZshEF8kSCAoECVrR3EhC9bduCorxmG/1O7j
NorZD9Snpgz7labr9jIwto6FZ0xM7hPRF0BlamraRZP1Xu2zkMn6ibnQoh6KalcNzX1nl9NGx4Dk
dcCUhkQE9I7pzsECqTYcPLiIHSxK0sH7q9GJYwrHGGuhsmfllRSeUTftuSud2zRng+YTftVSq8/S
lQQERiApeT0CeEXS3qj6+Kr2R4r8lBlxFL73rQaT1KYtH7fao2FVNuqO17LK/U04YLAuQJfV9lVG
R4y4U4GcGOW8XyrrjharlirNqgBaFmPa8q0Oazi553U7ADivgIf5Z6Bkp8BircKyDB1sCS9WIQqg
0NBDuyVJf9HwxZALjM12rjWjvqnahDKMBYljpP8pOC8FqWQlgDfT765jH9d4ZBrdSuYZIawp+LdK
c75ts8N7KB8HidJMkKS3tEcUts3I+GxMn2Ig9M6Azhp/2xY76JSlHxX4eIqfkrmfguo/HwOS18uH
OkFMIdm59OZ+SJqDW6PwwafpoTN/0BK4BkQ+f4iuxidvaKDlXN0gBMwmFbxcpPRfvC6wdi6Sn30Z
Dw/ahIUvIPrETAs2gC0+4QZsWvIWcIqkgNedeNXH6T2ECPqmNk5+ZOTI6carzqB7YAr/JbxGgcKo
svT7yWt1uVK6+gR4LN0gy9iNnX9VNjSIbWoRiUb8BTW9mOF/fMpy86uehpMAb8AslTSU8IAhOV+w
dyoIgpp1IvBpJfPsjD7KlRWHWLqTBsNmZ2wrU+40iEltNtwp46SdWrRAemlyGoi2cClMJu/Gl54Y
4IxhRSiFnKhzJZwM2G46qdkVoqfaCQ+SXho1tzddSHlE/8lo74xrRUp31cBRdsWMw49uUuLLlwFj
fUG0uNB2VpdyKgeQ7KVaSdpxhLVuwK6kK1+B2b4lInmXEJXZ+/VNX/G7iKhfwsRJ1tbUgKulCBnH
macoMR00Az+fXoAEEbjYqDDQsTXZzB2aZYRPjLD7WMYP/P639nuNX3IVUC+gTEvRv3FVfIcsq8zg
a2iG20a3v8pUPjljc0cXAgpprBAqb0v6zrjLKp/lgNBm9Q59VAXPtSXAG6mh6yzIUqxY8pP6g+zI
OJSV9q75PZilHJ3Y3M3KJSkSrNSAheXlrhusQ0cYF/nCNkdQjnovY+D2LeXZaKPvWseJDct6IKID
WZuPe77+yu3miZBoqtF5cVUJcu04czKmk2TrbjPRnQaAEnhne5onXutESOpU0i8DJqpVaaeeOdtc
GHw+bf2LhqbjhZN7GpCkrXJNfKRZcINZONzDENoP5nQxlJ9KAGFM3LOjBSgwyYnulqOpesjmyFal
8NPm1kbrh+DYyLJaB011iw/MU01ybcpE7GsWpYGsiHxuQQ9kbiUZ4TGSxV8hxDVMC3Jn5ArfG5yi
sKjiML1lEWYFnjL2WCBC90BlYzk0+XwejEh0t/P7sKyvDRJpBqAOfIxo1eOjXTlUy5c1NT8LYO6i
ol2+jEYYeraRHGOruglg3S70oaRjNdDEGIigQTm1IREJQEl5JSdVg9rcrXFNgFdLmJSVzbbIQX20
1ISjHPKOHHLPCadTBL96SfJM7qml3AdOvCOKGKE6iiMNAKMHv+YpYrGYDvhduoYpgAzgwDHpBwDx
GdDQq2LACm6gRCtl1N8sWV0JVW4zAoM9qTHfTSXuEObVCpGbBazt/loGxnspDoHBqDlEvU077NtF
41AIE2Jl537Zo3yj+CUq55EOymbIA3olycFgURoGTCOGQL+y4+GKyOqrqCdIu9V2ZZBma43ygJVZ
14OOGY7yVL0pK3UPVwa0Wa0/NQO8m4qCqZmBWZFdvHRz65xPxp1vxLeCMWXtEJ+X1NPGLUm65Ewu
nHjZFjTIyEXx4phqJBa4GIuEXg3GChklt5yAyU6JLmZOmVdltosKUNUdiZFSMiuh2OjmAxIAJT2K
of704+4zaehVEEWlVbdp1bYcNCNWmOIZ3f1nNJhfbVd4xK2tDDUtN6oy0C8jWk2rWLVb4TslWRr2
GMgonilXRjER2Gc/xvawVcm7xZRZrRSpHyMCpsDLotFpOSGaDV7b4zdaaq9SS04YTb3sXLE2K86w
av+OZP06Td6FMQMOkh1F3RssYTq/X/E0+e6qBn2A1Ul7cIsaNZL7ErZI2+l0HhUwCQuEdi3C2eFo
Zs4dXisK3JnzoNbdsfWLq9/+9u///D///jH8R/BVXBfpGBR5c+HnfxTlWEdBKP9y85/3Rcb/y2v+
eM6/vuKfp+ijRnn/Lf/bZ22+ivNb9tX89Unzp/njnfnrv3+61Zt8+5cb3iWv4Kb9qsfbr6ZN5f/l
/s/P/J8++Lev/1HqAWxJ67Kpfm2p+S/8/sr5K/zjtwf5Fv5L6MGvF/weeqCp7t9VU/2JPRA/oQea
+LtqqToLRZV8A1XYf4QeCP3vqqZblmPR5dNcTZBU0LDADf/xm2H/XeWfoZqabcLF1M3/TeiBbjrG
b38rf/3au89//MZHowpnqAaqnDnxwDL4suXH222UB80/ftP+rSCtOCxGZzxZGpqZNMGMTo/bKfd/
umrZLevfLmqr/a+rf32CSDeU+ux23TeozJeFPV1H4awBdAu5Idl4yfrCfewK6mZtIZAdVxGrVuU6
tCEV161zrGul3wMfcjxFm76HQomu83Gas8NHAkqHJF4XtWItFThvnJ4CYIi1jgvCDs4Zhqo9fvGX
UJmeAT8jACW2eFsK1MZJP2z0jPpHxsyM6YTWbNLKSlYZtNxFE/VgWi7fBB4h58TLVQXk+3R3uSqA
E3QHZyr6FSst6pZKyTT58lBEfvnvm+JPb3N56E9b6fKsy50qsKCombQNaQid6tlzoqRGr6p7vlzF
2p+uhQjvzfmBy12XiyQgdJKw9fK/vE/0EoPO5YkpBqPfrwqlg2xzeeXlocvLf25e7vv5M/nlhZfb
/8/V//6v/3zAy7UgKs3dGNXDTvY1cZsXq9F8rZsvLvf9PNAk6u/3/TwvMEsG9stzfl7y8/DlJZeb
8B5DekQwy/+rJ2umRUf18sif3vHXvZeXm0w4kTbMny+CxjBV4a8P+5fP9PP3Lu/1lz91uRnOOwWw
TIo0f3yfEqIICL35NlpoUupLVh3lOK+388tlNPuPesS92H/mq1jo8z3iNAJG62JzuevXEymAYlT6
4ym/3uPy7F9Pmh/+ufmnh5OLt4g2D+uty9XLs/7ydpeb//+HL3/iT58ykH5A/SKi8oMOoFrEs3Mp
mT/c5ZlVoAAvcnulXNFzhSd4uV3MBr/Lky5Pv9yclDDe97eXey93/LzTZEne5HKbYB/sWn9cXJ6Y
X2xdP69xFJpxbaazWg45Ic/1ZklUHuafn6tgEYmYQlizvzw+5FhXS5NZez+7zrC4G6uutcWqV5Ru
lYibzDTN3QVB6c8wyjxqjrRBFCYVJFnBWluWU84J2In8bP/rKpJAIs7ZmtSnC6TZv65e7g2lfRAx
oduXW5eLywsvz/u5+ae3vNx5efjyxJ/XXe7z9TlBIM7DdRVMqHMInn7vxgpKs18fprYwGClSCgKm
TSclla/OPIhfLoxmYFAnBoVLWjPlXkOzCDanJleyHfp970bDXti+tc3J5aVGep5EdV+YKdW/7g/z
pWUe66wZd7CBsz0eJKxr87Wfi8t9IPXKVQG3gmYo22Oqae2x4APnodTGk4gr8k5tzdqGdWVsgrAf
9n7ARUpTZx1N2n30K5k+aEiU73wWv+YNJUPmwHOAuIxqg8iBKlpdbmaEQaKfpCbXtSjEhoQ4cL2X
TMAcjQCdLoYmF82hszrmR7uuXEo8LQCnqt9p7SOlgjfDabV11iBiROLBBK2pkyXcAc4QquGvB226
86n+IntWt4gFm72rAno2Ffv3a41TC2rX7dKYx2gnAl1hWg2aPGpPvxKDqT6jJLmEB//cGXXqldGH
E3nqHEGXi3DOVfu5eblWjyjojGwuXHEgXS4SRBcbO9d2ACpGemuWqu6V4KpSpbKxaqtcKWXPITBm
DeXJoGmWCnyZvG6vdbfrf+2IxvzL/ex+l2uX+6q0xkDcCVAotkpxskg3oGKa/YXGagIt+R3Rerl9
eeQXt3V063HrGOkKecawB/Q6/8JGyYAHhtWLLrdDNJ/7ofL5VXq9Q11tS+E1/hyzTlVqAX5aoQM2
iWH/66qsthCT9V04TWu/rwUhgg6q+xJpMevRBfnwLoZ+zfl1gYFL9CMn5DYGaFY3iMCMSaxoktX0
peckvmECWkRApkLvmwQFDuSBIhszmq023sDpHO9wkBtAf++GVxKZSW9wyPDMl9NjulW+WVoEBoyw
JepBdsXkM2Ixe40yvgyeqY2WJH9DuW6fvQ+DnFlKt81Wx8QRet2gLz0bc5feeGZAgLG9ZdEZTedA
vdZGrxKfrf/WZfNbx4AYUJURtzis5CN47lrx1PAtM44tACyEa8OhdbZpQIjmCiqgVTzD8cqmL3QS
Mf29MqS3ujaDHZ3TmRoABSJZdg7rUfGA/0eYhCscuuDJ/rLmwN4HWBlFS099W8enAlo1+LP0SCkL
OWc2HgTEofAEPKFUtw6CVoAY3ZJ0RMB3E6SB0tg0bE5dQc4oFoKPRWuaUoq7U9CMTUvlewCRbQOJ
7dvnelhBPOQd/fIKXXKW4zJaKu1xdG5R2fXtU4acuA2uS/mJDabeOwcbcTZMVFS5EZ5d2qWrPN2F
iom4boupGc5jkNza2MbE0lfPQbe3nG2TLencG299MNGP26gtuRQ7PTlmza6rloUKpmaJlC9k+xqw
hmiHL2D/UEtAv+JSmlxItGJL9bl+dJT9QDv3O0bex3ztSjtlzUpJt77pWUQ9IfsiO2dado/xYXC9
/iqIVtqDPEUrwnoCeBXICg3KwrvR2g3GpgypxC/M+gt+1ZTSJzo5yVKLtij3rYl4w/d4Yh7JMDnT
5o6qe1Moq8LaOAAXp31tXyftISYCZ+K4MBYDZa84+S6CR9GcAvajA6kwbG8WtWqwiflu1kL5Roxv
myvGMIXddAj3ZUDZ2QNOLbrNRB7UN6xlgfQImcawwsPvyL32XdQ3ebJDH2Egp6+WbCcFFyZ0KPZO
OoqVs4sVD2Qq+FOgd7yZfCWmyqQ6OKyLHJ7VEkmNSWxojIzFg2nQQ9FyDlQltGGlHstbU4FSAb9q
P9EzDlfNDu2qT0kTaF1xSCevhwMvjwhOsBuBVoHPsBDHKRkX3vA6PIQ1jRPN9VLzRuq7PoTr1x2R
7YBWx7EYo7pFxpyiL9n108Fi1f4Vv1LItAAhUZ/TVdLDbvvsaNNtukeVJ5QXxDCRfRU9oxY3Jnh5
e81iBr7MXlyDVN2jH+A+vS7neIvoloRVcNq4sNRrsiDUiNDlEIP0WrR0Upb4gnp8PMEKCwal+TrZ
c10DKQDFBFKWcozrd5ltkoDKvnbfOle0vWtaJu4C5Ir1ifrFfQDAZnrGGc4LRORZlOiSxMAM0ivJ
RH1BnGLZWL6xVaznAlT9n+yd13LjaJZ1X2Xiv0cHvLn4bwiCnhRJed0gpEwlvPd4+lmAeppZ6qrq
eYCJjEACJEWCINx3zt5r29kLLg9YDw2CYLKSiyXvUiEPxWMXL9nmJ3ZmdAMnZY+1apMh1axX2Iep
RsDegEdKiKzdGzZrEqB8z5y2fmTghHwg3zcvmvJSNBsqfvWmuco/XcWJyg2rBtIrp6gO86nM16yT
C4snOcjKQkevYHuP+TOVXzUAALOP9yLIHrAw8j092ZqoTU7FUndou4MurvyPJjiN1hK/i/Ae83MV
tbgYhHUVnChrISkj6Dt4TJ+TY7Hz79QHwanHqx8A+KYE9KYodz4yrqxZ6IiwiM4Ol22xVuKj1B8E
9Vi6e6+gzUHU06owqanu4WGjROvpmV8CGhPqBtMgno0BU8zZeqYgZv3IntBoIefeoDO6J2AhV7fe
ZdxH6mKkaPhsYZEa1piAushB400lCzJk+CIC+BmdAFZXa22qmGsdAnzcAMtoUhguKJr5h1x40Ehj
GR/UkaLYpWNQWr1b4qEGMkIOSLhQNH5kirX4KVceKRxISrP7h8Z/GMadaVImre0AW0BMTAWu6nsv
/NUNry3ofMaTuBCek4oM5Pooe9jdwM6xIAJls0V6AOYVan8MfN096P2m5cwS7HLo48V7lx8kAZr5
mi0Ea640F8AFAijM1A79BVlcFqZT5qVF+xPsW7i4818Cdc+7R3sGNL6C0Qt54cJ/0O1i3V0zEIoy
WfFQ/oGqktuxjpeoe2m21x9gIbO1X66JZ3kQkQzZ+g654SJcGYhslj+00M6fsUTo58gBk3xRUMyt
wmW6H8566Shv7qZG7o9qxmFPMxy8muJPOqrhkwed2hbvjVMXOqy5ZHMw+M9gmV004hgNHtWz+TPf
0GQ6fpbPCGa1U4hTwINGY9OOFNhjWRAcwQbpda2Wve1uEpttuvBtaeGvtOuPxWfuND8AOi63vriQ
z8op3cjngZMCNwCPOMM4YtLn8FlUFggIymftivuBIn+i0s12XPxyGDYcPz7y0i5bVe1Wh9OzVqhY
n10DtcxjTBMuXFNs1lxcwmQwL7ze9pfkpBjZEpYpEfJb5FnIRn3wTW/VOr8LnJ7kOHHtVVeGS1NJ
frS9cjU4wU5dtjbmNJmSLnaL9DTuFAPb0vIDUbcNxk2mSbSSnrcqnoM3tNvKgRiSjQHt/iT8EJ8k
wFQ4Pd89DgNUHhdtk1zER28XHTGJIqghzsENT7RLs8dsHbJW6+BivtLi4DkJ7xQyVXv8MFhrB4k2
Vjo/2wJ68iBqcttGFAHblo7oBWkELRSCc7RnkSOMMhGjp0fpQYbPeS8/ITdfpqv2rCE8XrTnaK/b
Cv2gxaoh7ImNZmsH5VCd2nO5dddvQOvGw3goTsoKOpq3Qax2wEF+5PDG2hdhKjv0RPI81C7XjAWy
LcKk0ntekS0gIZzGg7byX+utRnr7++CYO3f3Vr33h+TUL4nvMdfcfRzkXXrA2z6u6AzYkS048RKx
96JZhEfXpqC+RGZ4jFfWCrbZud7qpp0/RKf8QXgJrv2yeQ8fyDx4oBPyq3jqnHyrLXJI7Yv61XtG
jIxZ/QFuNUpuLVwyTepFuZRWXDWeOZOx67CFcQ/HuJ8RkFCJn87h3Xm8lgfCRvJtdBI22tI4aA/5
Et24na6tc2oHK+OVVHShXvpHnATja2PLNqRtmzMUMFDE3K+CskEMxsXllQh0e+2tuSnZxnt2h6fw
oT50v6KTuW4PxXvMXQ+Vrxfx10tyCq6D4/7yX9Of0GrYEpxjtD0M5CM+iAnpe5/eN8dUtlfNm/gY
XOB0gVVmt+KgChYP4mdKx9IWe3t4nBLRFw/WR/MGIFh1SBC8JBvzXX0sX7E5wAngnuW9fA1/qHZ3
Ai/Z30f7aC8/6nZ7Li7kpDo0chfiWj4ytcelwAd85PgC1hjA7RQky0I7GBvdBjv/Mu10G+GZHien
t4ZqBTylN7gJzRGFJg/2i+QibdI7Lom74pN9NXvE8bAd9+Gqehz3HueY+jmLnOzI1Sn6nPf7+jm8
87FZc3XhKFr2+4TfK1zWRCPp6IptEjdyJKzEBTAm/STHpX7mOQ6moFnq0t5kjMKmgS/LBYvNJCwQ
oPcf40d4L7h2GNHWXYATlMSFOqw1es8omR6FD/HIeVm3tVW/pYPM0XLWd96m3/b8IMOp/1m+YvMh
rmrF/p6isbWVHwj5Bzt7Eu5Inll5m4wrUihtkO6JT53ygkBv622Dbe9wLW7hVTrKTjgqSF4Dx7gm
n1gVtWrpWz8jhKfeIpG5ZPbn6BnMrm6t/MtwFdfG3XhoiG48lvC1AORFHCviKz1cp92458/g0rGp
wWmDgEDwwq3yLrwLLuNzP58A57ME6hJOKuDcqsfs06NjTlbFQvto+EPk2tDEOX9wGfzojjongqd6
my77rcRQ7b2+K3bWR4JiDfHeFX25+c5c+eq/aAe6//201uPBC+3q2tZoLmhzLdp741l8LO+QHBBi
m1ym+4M36aN4YxXpOeGmKj7b4TA+c0FsP0Z+RkQk6XQy5sTGLQI5QZyWBgeoAg7O3eB8oOVCjbPo
r8oJye6Cbozt255T3nEu5TL5NibHblhjqLvjlBffdUe2a7QRbQJe9w3Cjjt553OEcgtkS2/iFoOs
frAcc8uBr0LrtLEBLNNNz+lGX1t34lo8Zdh6l9qD91yuSFOlXoUdioPX23z4y9zR0NRzTesv+qFd
ZFzwwjvWuy8ciZMkUWYrRmPPiDq8D+Pn+FrjE/0pvWp3JtfucGWd0ud8r2/rvV/Z1lUO4dE4Tehw
SZPP3A5Sh2Gnfew3CqfnctvZAN320r25LtbcofLO67O51K7cU3Sf5vTtUVHvIdFums+W88Qm2dCO
s6VNuArvg0t00fZYka+rEmf6s8wuEC16YSk/thyZF45Z94naIj+g+qnQbw4c8Wl4H97zc/kQXZNT
fUg5CwKQvfMfjHvproztcevuQF+ezIvowBh//QiXwhXMNoezspn+6T1YzUVQ2vqT/B6fBc0J80U3
udMXdWsLL1j9lWARcQtl4859Mf0jVxrxqXIPZr3ivnin78h/XMMXzreMFy7ENZ24zWSvlR9JSkDA
gb6t2/YP3k7dWiP+25VsOqPxKQ4T/f4S6QO/Iqhn46F+gMzp7XT2o5IjNrtaz6zEB5LURROG7aqZ
KqHE1XHHKxsKYyPGR3PZTZgKkTPpZ558PUYcjGLKOrUCmgfm1FCY56SpRDXPfVWjTKAeWRdeGIVQ
hFKncvI8mStRt8V5zhs6cyF3tCnnKtS8PqYY7xrfypedId2Dgui3Pl3Xwu3IccRZKkGl3+JpxuYW
7CvhraWYI02k0Lh1Cvx6G3SvtJg5qtG1AuRCfmZE2YYE3zuZmvy6jD0GwNOEoQuJxPrWK0CPod/J
dvMcajv8tjCF5J4GQxVOVX1sV/QVyopgy3k2Ig6Bq0DH6TKeSGgQN+TApIJpPnpmiTzVQ8UK1e6a
jcg8sbMw4B1D+kmDgrRYpTYY6FQcpOmhntzane9LwGeH6AOtKNUXeSL1cEed9x4Nqr6fbsoTu4/i
45Dr3AZNa0xVi46AGIq0v6OAnEQ3Bxo5ZidZUTjhFsIdNdpNiSGeEyfrpHgK4p7suW/JU2kiFMea
NWHbjKk9Ms82vU5JI1BhNM4l3bnGO9d15zljbtZ1RbFPXC9Zhwrl73kyTP07uaRQfnssF5oADz3m
hXRoKalI3RQapJW7dprMi/NExGJM/AIjsLkOOk9yQShk+JvURXUXc1uD/GGuy37VauVJVC8XAdPO
1wFV5wSyilNGUz9Vhod/zWmNR+1zemyefFucXzf/GflCtFGAf7xJZkahu/qMxAopigkkwOAEEEGJ
E0SuM7WU7aValndWeYrrnO/VU6TcDZZY7rDPoYTP0Pe5W2w24VJuQKwWKlXxfOra9BWdvXkuMlGP
pH60DMf+jBwhRYtOBjvUSKTfe4gSdw2IgxWKb5Tucl7sANfn1Ej1J0M2m+3X0vyEhUljGXjU7H97
cP67r+V5tu2RjBu4jkZqrsCuuaxQRK69kvpxheqS3tg8Pz88T/B4cWxPk9vi7dmicqm4tvF6ftnt
8a93UZqyHO3bU3qXXszGqKGi4DBqCenFTiFqxwCdHSF4qOWoMpB20Ks6m5djcAbvCSpBrdgpX7NY
K9eZhfr+X8/Nc9+xgIgIYfzNT82TYkb7qUjyYZC3MpANjpj5j6he16N9gwBiZuLn/c4o/Fq+wQXn
N/1T9uDXK+fnb286f9z82Nfb3z7+6+W95qWkJrb33/5k/sDOKFG/l9S0b29ze933Nfttef7A7x91
Wy409HuyBQ30BmT8mv3+7X4jNLrza+c3+e2TvmbnR7++oNUwztQhJP3GdfzLbTJ/GVgQ7IDzW/y2
XW/f89uX+fM1uH3E+DbW6iNtutdqamoAt0124wT0nCffHvu2+GcvoQcwY/H+8DbS3LS6vXyeu33U
/LbZDAe9veb29J899v1j5rf49rZfrzGU8VrTb1s10/cz5wasFw7ZusBCUU8XcigoTKZnvy3i36C5
yPn5n8+Ycxd1fvnX7Pz6jFqTbGpw5/7kLeZXzJPb23x9ym1t/vLvvq3YX77N/LrbJ83vd3usn7pg
/6c9+l9pjzRzUv4g0/oL7dHze+Uj1Kmz9A8KpK8/+x8FkqT/w5IUTecOwFI0bZIZdZ9V/f//Hyg4
9R/cLyryLCP6r5SGLwojFcWSKKumIXGXKDE1/yU+UrV/aKom4d8m/EBVJ13S/6zbHxRkN0XZf2Gb
P2dBWk9iokladJMeqaZm6eakbhJ1Cee6pPJBv0uPRu66GqFq9EuE6Zo2ZTRsq9rb1p4IlqFJUidR
KChjc0WhKkW4L7J9KooZt60c7nRWifEurU0YN+IR//uv37bkP9f297WT/yiMmtfOsiTLIC5D1amZ
yX9cO0/r1djwa/WiUxcrMCwfIT1wc2EKGtkh0iVT3asmZUhzsxA0XoZFziDiZdN4Fb2PxAycyMMJ
546wnU0tnMhvFlwnDIuK1Pl3jRsgbub+d6SbomTux39Y/Wnjfdu4EJiQipmmbuj8/n9c/dKrI6jm
knoZrT5/LccsPBUkn9uRMWnrR1VekjBinalrNkr3Onhifa4leZ/A4TgovhqgWie3m0SGEwQGm8BF
pzYnJWJeorUkWjZNXABeclFu27a6ygbAF9eTCBWclLG5aBwSIb78h+80bfI/fidDVmVJNC2T74Zo
54/fSVYCsI9hrFzY0dN1WXFPzaneI8AcCLiM2cTwJQ28VSet8ohuoZsVwk6T/IEcP7dbB2bxaPZD
sTcSZWWFhYTdkfjvgMpYGKlXPS7p8SDZ7S04J3+/6tNB8++rzrGjckRxVCnf9qY0JxjOyy35gj7X
FnUhvA7SukuKEnBQ4NqG1/p7yC349Yfo2DZx/waXrTbp6WpCiy2N5heHLyMHb+xXaNYh4kVdsGZQ
Yhd8hb0QykehJXxnMIh9ksvUvzMFxcEDI+4JGaRdi+XBxt5mcetmxCv2DYaTqk+eMhnp7JIVsc2J
bDlFMFLfIh1+xeglWAtdnm0M5U7zMtGO1Qw/jTv6lxyAa+HiImkES9oWg3cKfN06zpMI1nWrJ2tN
9xu7jMTj0BfBVgsYyEmQJ1SXom/nZcObBV6YyLPguRWy5hiS0uJwqujXFfRHAAtSuELW3N7Nc11E
JTisKfkpQnVVZDk7iYUL0M9amwUg8q6DVaFHD/qogk3pIwkhoVqDuymLbV+JJRqf/OdAHsM2CaoX
OWWsOvamevGlfKMlVbn5+99b/rNdVVcMTdNl9J3IK/+4q5qdqTS94csXQW4OrUG6SWyW5dqt0OY1
sbo1DfnEgBpm3FA9+vhWnCghbjojswarqisdCZlaN1RKJaTRB7LcLh1hZEAWF4o1YG+HSAUbwXr+
D6s9rdb3Iwybi6UbJqdk/v/jahNIjshbK6XLSNeKE7d/9SL9TjHIvZX1xFwVBOTyw6O+Ng0zPap+
xdg9uq+sd9EScWWKwS/Ty8pNZ+K9rOhxCqrPmLZIR+ChTbD++9WV/mQrK5KpmAZCWU4L38/RLbbS
iMRhCcqQWZzFYerTRW9BFx98GoQIBlI8JalJnUE9SGMaHSQvfAwis97+/YooyHi/bzdFskRDNUXW
RpsP/99UtES21Fya+JWAQtwXkaQeSgqHoU6OhIJpVmiekvY1ylL1Phijoyf3FhpFWb6bNyXKILIM
u/hUprW6HAd4RAxkQ3mL1ypflJUETzUUDvw4Ha2WdNP2ibGVg/baRmp2Soth17kS5DiXPIvSKKDt
CemwE8L4JYywE/39V5X/ZBdBMKxySyEZmvJvZzLskZlViK54qfrgh9p04b6bsFoovYxlHGrkhkW/
9My8UB0Indzt47dQV47S0OoO+NlxlYfkMAyg5La+IcO/TOC4jEK/HgHULgsB+cLfr7D+7xdyw+Dm
gmsG/wxNnn67334bKSfhW1Ba+VJWtbmUiTxfc5Jej0bzIx9qg/qLqgA9wvDSGJHmYHHP9gkZlmBm
5GUTaWfJpwusZv0PzWzNg0Ti4JL84DdVhMvEBZg2oKlEW0IV7jo8FyS3tMrWVJ/12jM3oq+UqJRg
k6V8wqapFIglIEkTnFmrUlQoREtGcmiSITngDVYA3O4Nub/ibjIPddRSAA6R6Qi9kWDHWqWj2Z4K
E/+00Jp3YU/9UEzlc1p52i8BvVsa5NJFaIydEjbeLgule8nylMekF+i/y5m60yqobUQCHKHYCbvE
JxR4+lLy5Of+++2uTueKb+cSQ+aQECVVU0im+3YKDGMY3OZgSRfLyie489heB8Av+5GB80YX9P4q
oErDX5bFh2EY8XJ3wxZ/Gy0DISnxlMKvaCp1N5rSWk2FU9OQB6OpZEmHotduQ6SP4J6Hfe49Nm0F
g8u0VnnR0FrDA4V2hXvDdFDvvZQmRRsSQy2k+oNpYjuHAT4qjXzE9U68zeB2RzlSiS+PNrmZxfdw
RhUyPNRV4qO46LkOLrrQyJ1Ei0AMZGh1/n5LSdqfbCkAmaYKhMVQNfHblhJ6uWl17FiXPk+f1YLI
Q+L7XiKwpvuqkNQlzDSsKl1JXlqQJHttqBd+g8uUEKd8P7hoZZR8OKaKMSz/fs3077ctOrZ1mA/c
SEpYBaTva0baqhyK0VBdulzJ9mEXVWdL01Kywx7dQkC3b5CRLEwo9DygaUko+9otRgC+OsbGeffN
lQhAzQCzvZYF5ViaCGmCphUPg2sdJyiD7bl6jJkV4ygmmGBFIhCO1sYn10TZeCDprp3y3OlcF4UO
W9mYo2eLjPpdSIlZpv2TAutaJ7FWOJkKoLTHvTMUowXnj2ocOAFcONPOr6AWEQlTtxPyU3rXR5oT
WP5KMrISPWKkYXOamOGJ2C874lQwcA6nKHoPo6E5IGnC16cuuffA2JzJTxEs0FVrUqlt8zxZWV5X
EkY44VE8mV4+8S2OEmTe0kiD+D+dfy3V+ra7MFwSOaAUzmqyaujmtxPaaEaWUQSDdxGiDlqxQFkd
UiT15dTHTCwcMNv/DNweyc9IPnyNgMxSUv+hHgUaNVSXCNz7MGFOnLQB6jbe0nFcqjlB3tx6bw0D
ZyYQ76FGToiHKdQ/4spjbBO2oBitjq5TFayA5EZnUXqt60K64hzFH6+LxyY7h1Z0J7Z44Nhg4toP
yx9BQx8GTluPBU/ziR2U9fukFnaR4jULOZTJTFadvkVIZnJIo0YKaB8PfKVWxQ+WhRNzFocxV5xw
TzuENnB8JbAvprDPXVKrWxsdP2Vo0gXIfXTYujmka7GkLJ/0qgwkzugOCvatw9ec3Fz6RCXVoof/
ELjuQQoqR4z66E4j/S3JgO8qQmmsjThd5qRmUXwVUwcMmbTxIvkK0RUmuw1X4ZDq3QQtCp8lSoGI
KyhiA74ACoFIqhyRf5FCWa19KH/w3II7UM3IMMK8XRthZax5W4UArpB+QucyGGvoSUZaHy7FjL5g
z00v1vSXoZSkbcPw2oZEACqwl6nMC8MBr1zilJVTWdwPlG7XX1wToZ8UNuRPmZAuetfSEbomP0Z6
CACPfL6npp56tTkIKMTv4Lk0XnmnBP6UdV2RTKp0KAwJh14kYp2RWA9JS2s/EVQj5gIBmLSxuNZN
F7Frg25tFJoL7DtM9A1Hb54YP6VQcEGawOoZO+CprtiewtZSzm0dvqHHfU9NpOtY3PTLkEK3Zay0
bU39rJbuC1hPDENZt1KzJFiWEjtEqAqQGchnws4Zr7Ss+qnGsrztjRHBf2uKD1THt1kljnt+tsAW
zAzA6iBtFE3xbMKdTiTfjrT0aEWKUQysatDPOYfKps+t+kjXqszctZX6BzNrPpGLg7Mtq5DOOroD
WVeqle9WFaFiQXWKMf2OSVNuyThN9rI1OJQzILO4XG8tQEygN7rk6ObVsQkMgMaq2V+MCvBGLgs2
8ZvdCofycGfGAD4T089BCfpkoWNyxZubAN4eyDNvXUZh3rglqjs6dfGvLOYA62PD2kgEUKNJP7rc
cmVe1R8HxfWWjabqy0CmprMouAPnhEy8oKDo+1pvm3VXWugDo7K8I0iiulPjET2XIrNZfTHelzE5
VBk9hqVPOR80Rf+k8lcHQQRrlo+C+dwLfH8SnfIKmUQ0quI5rmvxPIxDdw63WoqmNajZSFWYgzBM
QCUlFuljkR94Jxwvuxpf6SHx9feGiDRHM8ZNUPf6nRSj1Iuzin6uhp7XM4l71dGKO3Jp/RjAIcSt
8obxXVgTkOd2y74matFgz3forSFmGj3OtX79adRhf7KmiZEj3C5MikKM7Yy9S6zOuu3jn0Pieeex
7uqtILvnDBaHUIzqAxbIY1m63jHQFWnRWGW7kfzyKSki+V735L2Pnf0UoGag9rBoFTmi5W+mH8E4
/hxcwYAmPgkYaqs9jDlwy5EzJcG5UDW1Rz9nLBSNPjICVQJ9NRrn+V7GC4O7qheCk2uUQHddn6yk
xF1PsDDUAgr3d22h2pwIdMev2mzX0fYrdKK4mqx/I3pvF4MjuFcj1XHxFjitMr5o/oClrcA8LzUF
YunWyB46FegVSruIQDbOU/6SGKBNJaPzMfzKRfzZLhUdAW+tk1MhEYO88VvhE2+psm1K96xkGbo/
q1EfJUl+FPyxd3rTzchfJE0VeXZG++w2y+id5XUvYyVgNFsASKO1ODvd5kV5NpzMs2ZIU96MxpU6
dTG11BxFZ+w5V38ti7RkoQsBTJ6CpYqpuztP/F6A6lcZq15gszZzM/JfkxIQ7GQ3M1IStVBFj5Vj
mAhVRZp8qsJ9kW646Ow0Y9gF08QgzRvKhLEQdLndFFJAv49+nd+17VqWk23oCYOTDO3718N+cPB1
OVrnddrsSH9pdsnUGG4C0th1FY1WXCTVLlHhtTGk3wR9P2C5EGjbzRNfUqqdIDKpCZXQk65c0XGh
h2JVgwOSZlh1UE891Xss9aaEuIln3UoRr4QmvdF4iLkA+b61VCDb7o2Ug2UsW3GRj8O97HOiRn4T
cyu0S5te27aT0ySYzCPz5Nvi2IWooAjqhkxRoeBQsT0At32ShSl2dJIGzJPRaH93GOI7UTdthVM7
9AuGkUy4Fue7eXGe8zoCT9Ex8UxIq6OECI7sMb0re+k+nDIFyb7xyNQwhHXHyX4p+wMuLRnFL+76
NT2+B2kCt7VeUy3baDiLQYh8xKz3ZZEJjiF9irl+7LoQdawIq6c04KNFJhy/GtAeKOsCLrGq00gs
OoItOhC5XZidYuuhrstg5REj4why/N5Z1RpcqAYrA7VH04JvQZ4A9NEVgLuC8PK1YVEN9JIrEK8L
sNpsKOoVu64Uf0GHfrdkaLaCweHpM8KN6nhbhpBaatRWVaQuvbYjTTtEhhcN6VYDK2YWXPtjUjc2
QfqeCuD/TfjOoO2RZ2teY+OJOsh9PI/VY5Blwr2uBXhSXMJ/Sy/XCNBD9EZY6J7S0GY26cVzV2i2
2c2uOS5fW8vDBjQ/NJvk5tfNc/Njt9d+/e1fPn17B82nOFi3AuFis6/w9pnJ3MG6fUxeiIheAAn/
9t5fPkKoovGU8o1haLI73t4caAbOer/4LKtcRi899b8yTk8jFi3yj7uRsd78KfMzt7+bV2VejLxc
5p4fWb03CEutDBt0Nv0qDDlCMlNTOPoYIJlZ/TMMCe3uFaSSI+kk8lfs15wGNk1GWSZJORTnxApO
+IO0kgcUYbBMoURYkmybQN/tUMMAJeqRCSecTBVq5RTDcvmHHwb6NhB9bZcij9iRlTBJwfATgizx
7zvT5Eien54nDeOgnWmgRpMLFN6wjQLVnp/hKqjthjDclyGZpPPr5ofmybyYaCkydU1bVtObzI+D
IfvnXB4joya8gnSA6Y3mP+BOHuURo2U7yQdzo7kE5JhCvSXQYNxpJRdPVxAr2Y5JUIaGp23CF69z
77VEM53ZmOZ6Gv32eTbFkTPa1excmx+YJ50u5kipJlER7K4QTZ6C1Hoyk80Ta9Jv3BZnKZKhqTQ0
bw/OBsHb4u3v5lffFue53kNRb1Um55gODc2SZHuKCPK0e0aqYo7TPfsD3Ktg9ZtHcY4+myfp3N+9
Lc8xjn+5OD9xi4ecF705GPLv/4TbgRY7Y0ROQEOt4yvYMUnIvf+aHZUene/ts6sA2qPGJUfDO6L4
MhxuEx7oV0jl7WW3D50VXrfFee7b6+Zu2O2x3774/My3P+ksKIqjcrQUxHOUT2v168N70B1S/pWD
mbvA5O7FqS3vJsSVbeYtk0cAy6EhG4sqMbTN/JvdftF50aoJtUfKOtlhv+bnh28vnefmnzfIoD5S
ZJn+oG0lYYpmT8a1EgYbaMnc93ejlTtVky0LBuKz4qyEDE+u5rQH9KMcVi+zS9KaTx0QAz1HAmFF
+twEhkkhiFfcPKVy/88JtkCUSLdlF6ilLVTAD3OJiDtj1BhhTG89nZ5mEZwmSx51CXcfC0BGNPCv
gWh29rxV59+l5MZ3JRfZQ86o7ivEmNyLGpIkuv4ajA0b8Nvmnx/77SfK5910/vV+m/1KBQ2a5s1s
vB8G6QE7TQuy/ZCNPQ48EzVoYaSXpnf3Pey8ZTxq/TWLoggDDyMu0hVMMGWrIMyNNdKsichKD1ON
sK+gDvOdHLzNugXVb2fcSi5CeSyPtCCOfSEXz9qZpGPlYKYXV8JQGEGaJXYMy0vmAXjxpY9RqtRT
kYkPWkcIj1yfmkic0knVS2GW8oZCy0ewCiptOKlGFDswjgDnxHSJqqJ0MrnQsYj5D2MpGNwiqA/w
xEOoyeZHxslq0cShiMW39R0h4FpPvNtbUaYSPJXOsHtVcbfiIOxjN6c0potvlm/qq1YOx01tIl6N
vNEh9mbRyGA8M6/O76KxWJUNSGZXdEFddwzoyV55D8b+LRXabB+EVKBEkcETHSbC+nRLX5UVQmcl
gk7dK1m/ReD0Y6QBvOpgwk0J0N5ZrByf4JRULS+hNzwBETW2Q2r8TN1kWIlVY2EX7Do41daVBODg
alRjsc7b8LFN1NqhOQyubcg9EEKZ6YRJp73LLQUzRRq9deUF246DAUYg1arAjwFRBRkWDPFZG1Rw
ralrAbjrIc2LJWR+k9CfMv0hEFJ0bHOo06DGNtRBye6h1amOur+Ng/gUhnq7jfXoolpi8tCQocRt
kfrRy4P4VMYbUdGyPbQmY2WRe7QEb7Vu9Nbk3qWFT2R6TjdEXApDiNuVQs2A3+PHaCiEvuTaPoBt
mrpovukO/Uoy6pSRiFlErHDlaATVLHYJfaBD0pgkwkSMxZSHvirN99hDK+7JjbyRMi9eGwWoo745
RDonBU2qijPCswbtubSOK8k6FBkBLrXQc5/tjphN2rt2IMfbkPrhGvjlRmvgcRlac5FrYD29MtCj
TMxo79VBxa4WMtBDuCaYBv5219umIU3MMCV61o/XTY2AMYyWTauaB/IMnrzWkLaELW8LcJ2rZqCG
KGo5AXBuRE4dmP193wlvzSaO1AvWc+sQ+/CDxcRv94H0IQgCAYwt7YSh8gjOHmuLvJsCG65Okua5
xfwn4zSVg/xkUcQmx9asfiaWF5xCS3qif8MdLCP0lSR1YC617NQX7FhDhwMzKeFElca9nyvyIXkf
aTk/1daHnA/XIUjdixSob0qh9mevd7VdNgxHWnjJSTNCTmKW2G7LrBftIaueSkDG93IRHWOo44dK
7H8Q+wGRrfH14yAk3ZLE5wHPO+G2NNcf4JU7nRj2DhiFcpNWGd4BE/FzAfPDFMR1oPSHVh3oXwTt
NqdvomdpuW+l0XJkOWTt2MCYr1QBYO/4GOYx4u1+EboyXgIF8LhXXcwkIM9O3wmBFlMqpisqxQa3
SDHGmnHo1yXBA2uaNij6W/i1PtR6PDB6tiY9ElTrROqzAt1ONaWnrImYKqrB9CM92dcQF/tWBgdV
wQdpZVKsoUmK+M9HrGququy5j+rtFKDERioUu8sN2yVoD1dW+AL4nUjS0cTYUNYvQkYyiNwC6hSM
9HOo0xc/N1a8JF0pIPZp3TX5viDy6Yr04F4uZeoJLJJDNWHKuCujF/9hxaN0SnPz1PhRtR0MHKmM
ik91TlzB4Ms25NZgF8Uj6LTE/CGL2YMFD7L2BnPl5cYm08ZjmOQvQMlPulb2a9Gl12r1r2IdScsM
KY0TWqWL4w9rmvIphttOssp3iZDvdDwKvuCU5TY3GoALw1tgKMo2a9W3Tm70TRO211oLf2lRWG6w
HN9FWkY1N/GXLWPZB+K5SPsyhnKbDFcT5Bsudx2eqp6O9x0E6V6Bv5kqOpwCRq0x4SaPkixuDDCI
cSg/+Iq57GkHHDToAQs6DxjUBAxOg9mK+8ETtxl5n602PIOgqJwcFehJa9PQIf/KItnkXuzU8uBB
w7N77MuQtM214DICHAQDCzT1qAkP9N/sncdy3EjYZV9lXgB/wCTctrxlkUUnaYOgHDyQiQSQAJ5+
TukfGzExEbOfjaLVLbHJKlTmZ+49F5Q9EQh2ZV190in7Qb66OmKk5WFBH0jtinKHSNXlZ2vm7iVi
XEcIwSulXLA1bA+myszfPF1ePa+6wN3OXuM0AOORFWh8dSc1iRvZu+Ul40uIETBfYuQ/SzC8jPOv
3BXdT0uDMpQKGnJf8tAyjWxoow2+1hB0e0cCFzOgUr7MPXdaVGmJzptFHx+I7jAsL2OP5vzfv0m8
tDt7U/OnLIhwQ4q+rmfc4fbUXCLhW9BpqaHcJcdPnfCBkW2xzyX/H1GM8poWEzwmHwm+GgDFO0VZ
vM99sOrSFhJBVBc3+Mn4DZaajQd8wo2ZmttEiCDpFBXuVM9b68A9D5qLIQwkUbL9/DvwexIiHHJL
5/zLsrvwmDaPYxvq43ZucKl1FJWUXl1MjufE6H5G9DAQU0QN9RwG/f5EJKZ/nCLwvfaooPbawnqt
sJJGQvxt5sF8SL84lXaQIxSp8rsG6QqqKcWjXyzPWVx+edncXvXYQHBiT33qX6yQJWAA0bDgoN+z
dqGVF+FezU3KvLvmDmMq6gbHsQ3MO6MVHl8LImXne4S/pOIE8/JRK5kvhvP2vipo4SNl4qsoYsRD
i4vZqZyeOvOSyu/8L5ej4VXYzQ64qYBIp9nOsBCRKMLm3pvXiWBkSso1GPAmfO/bkvLCAt5Zd0m4
csryE2hpwkbPXdaZcfWuC2ZGcza7XZngo7R1tl6oVL8JUb2PRlDBMmKNE9CHc26Aj2bTW+k3LuIy
Ue6MSW9Tx/SzCPgmCgu7Zx5VB+PNGHGIbxwxCJzs4IvlnfNkw9njhQQBaL57jXa2AdzKFObhCg6z
eJkmOIuqzy5h/DylY7Bxm+q1TXmUxzyCceRw/FPC8FTMy81ZvOIU0yubPtQ34gb0lnTJj5yumQny
kr8lwXBNQWWulT8v+2WOAUyLg1fEv3M1VXt75OPaIyDaFiHm07IHBUAWQ6EFrizxl6quOsSuCTeN
3/C4DPIPy5y7P7j2b3KrGSTHwSe3l9yWc7hxBLoqWYXv2VIvX1kaJPhmsCJqT1EzjmUE0AJzjXSV
tY9DKNGWb+KjTk9cofaHrZqfoQTYnmtzSnKi6maBvRve9nBZ0iy+yKC+OQEUT2LqAZpUOCZ0SafR
UUsTQcIYuQxfLP2ovBIYBMlQ7ksnellU0x36x7jEXvD4uY5sd1Wl5M5MwSZLIa9qwIKrrDYIIAoM
h0lZBN+J2YRAgindrwJycx4Rv/AxASnA9S1LYx/6UkFXSL3nqKmjZ78xexI6GNuY/MxK8MAom7mK
WL6ruG7PisOAOBi1cQbGcC3Jv2Aj++SkBu9OfG+0rvygPyhLUy0HJZSNBlJ+ObGwqyj2swpSih27
F0QJzIvFhN3lXYaYDnu7Bw8Q2giR4uhZTvF8Kl37+1RXclM5XCghS9VmGi+UCj3fgfQOMpx+K9+5
TfNOmoCzug6TsyrjZ1SgN9dh2OIoTBwLYSs9xI289sNnVbTfpVOe80Fae4h54LYWKOsF27e9Nnw7
lFUFmoh+xFxU34vZGo/xA4g8WdFfCh7vbHXYobpYLMfJMceAu+3mEtnZKUNVMUYNI9zpK9AsYARO
mHffLm+10KdpSiibAr3s8k6V25JgvKgldGhGUwY1AYAl9GvCBH+QbRP+aeCZi/Z77tkTScT2jWzN
78C241sYy0+AUc6pdwX5vVLP1JsmYQvo40V1hjO5I/jDc6R+WePU10DRAXOxILcc6ye0WKfs8TVr
vydVARtt7LyNlTyQVlmzaVuA3WQ+qy87ukOy3lbz4JM003frYkY7h7iw3tu4KvYOkOMtatu/zMbv
WdbwYrUhbx8ciEAGkK1S53trkivlkT5FXrDvinR5snPUBt30PJaXMK2/K2GcZxfDF0hMJfFGt8sN
CHmwkl6XbCMQtQm839bpvX0y989zjwem9JNTK14DVYmr0/f+GoJxe3Uz4qTAq5RtkF/jpJpJWmjG
HSxfeNtOBjcEBM8/eWaaV+5WWFm143xdMy/RLDn8jm0QgWJtNoIbexTjpTU9/Rw99jdDgdEz5Bqt
M5zNtg0cYNa/sAvB1xyxQUbmYEd6OQ4BoUW8Ctjfc5JDvCzf/HvGkcluyrSWR5Obv8gQ98Q/8ndL
wbafZc1qcllXAwvlwBZnNVR/VIqrFxmOTXHUlidMQoRC184dEv1HFlkXtjQtcYk/LIlQMyJk5RlB
NAxmxX3/75cSsetV1fOnKcPhQOVXX5Ya432k6M+arAZLjBKpAhCSibk+0N68adhEfflNdwKpZIwj
PAlkArxE0aTBsl39Wzu17ngqTOJdi0R9/LfRQGV5x7S0zi3/ciov/LlxNyM3XXwZXxr6kVVB47wp
uWwOZRz9ZuN/4DAYzkqXL6osnXNaBGJHOt159kLecNu3riI2yzpRbrBxJusOh+kP/bU+WLP/050a
rKQWEdcma4nStWjcff8bCz6ySsssRpBr/24X3ILh0lg7W/j6PAxwdvncHOSI2TrTwIHYqiQb2wXz
RbjM1msEc6GWGbzoKnzARpUroibUkRGwe1Q9v82g8KEjmGFjhY9kRVB4W92AMCpYfOzpiMHJ8+EC
rS+rc9MSAzzXy3NQ1RaRzVBWOnY3Ta7alROD+EGfgPpqq8fhwCLC+/Tb3/ZCfUTy8KWnGztSh3/y
zOiz9u49U42XsoyfLMmUprfJgh8ye3qewcT3fYZz3UPdQ+6GePFj4n09ihtRNNeq93ZNWmNLtfEZ
0xJmu0XGlAjJA77P5PXkFgQWjZWmnkfWhV+v7jda5J9YUcqr34FZ8VPM5Qy48m2VhfE+m22IwZEw
eyukzpSofs98sVkkfMRmNR8CHaB26wjEsR4DkqrXv2U+JtdJps9uOt6yPIk/pgd8v2qgG3Pvws2W
MOOJ4STdz4OKQEgsKgdRH2KEglsvrNDJ+cOWra96qity6/rSI/JrltC2vWLatDDyweTeSZ340xp2
rKlupn2Z+MMlrsv4QPB4tW5656+lbe8aaiyaQ6duhgiRTZDnp4WndD110XBoAtbn5WO5nSWV82TV
h1K34FZYeSGEtOsV+6Hp1Iaxec6WAsbScbYyczM6eJfSugbenO9E6JDiHdtHxB3ztS9iserrdLiG
aXWzVGevg0dDkiq/gDI6fC5DtgvHkuDCEUhDHQMDE4P7bjgS4z7I30hWYPE7hmSUg6mJcUN2ovrl
unFKP+6+Kt/KQbGgonBjnMVEOdUvQ0BFQgbsLsHbuG1JG6AyB+qE+OQZ+aV3TB5pDZXMthRjmsC3
oAAbM/tr1DrFBi3lo2UwA2zkINREm5pwvLpw1vAkuFuAfsmBNC3BLIvFuekgrfX2TLf+KEoKxymw
2tEjsL5k0y67g8oQXy5Q+LYEib55PnCshDU/C4PEJXACL0ZfnpIpI+s7iTbCHZJ9MTg4kQCZrnUv
cvZ39ldMBeWrjte4lN/GsrROg+8Wd8djGSK3kejm9T9LQhTRvNgCZlUm02YzpulP4Zcja8Z7ynHx
lFnN33qG9uHRkkclKDWdESkzjwgu9dBw7i8wQDtavTV7FFIHqvyUkg6xJh61uETzjSiEhr5xTlYB
1uN9pN+Jhoy3ZZRbR1bwHmom/Kx94vYn/KTAKGoRnsoeblAFzH8H/cBh4SR2fKIbhJJ8UDt2eYl1
c5uJ1VUntmlhD2cb2JqfoW6qntN+yo7yccyaGZhUH2Zy347qtazCCBH4lai54IDOG35CI3b/OV+z
9b2Iqag7Gc+3eaFd6Kyq2C1N8jnLTm5TNwL/UUkNMvCZ2yi/WDr89m8EU4VQtvzMdQ7ld6+tHLa5
CILadc/HDZYeS8TR3ui0HPZW9yfviIybciOem3H87dcBXKTEbHVho9SviP0OJ//V1421JmwQ2YQC
cxO08ctI/vCxlB09qzclTEnlX37sF0/l7+SBuxvNyHRNIAGdpPQpjkamKOYh4cgS+wfJvcUmSksb
2W1PWrYH78vNmuDmDjboULGbli4nYYEFCvF1y87KEnVwia6AhENlDX28urtO9R6N+T2eUqhMaT5t
xUgBEthjvbNjcoXb2n+adDicJUsE+0m05Lz40vszILG4ODXJMk7Rb+IY9URudzxucUBIcg1BKy25
4XIqlc2ShwD6B4dowuhRYIxoHLX0r1k51ueiTG6msQGVE8No5NVdsuji1cyRagjEO79YfpdWl65r
e+B56hZ1HPI8oeZu//wTwydT9LORJCEALgyKVeZHyd7mh9wSeEm8iJk3vvvuT5P5S/LzeqZjQhwn
xsPo/KTgyoHLu8z9uqm6elH7PAY5w8a28nZFizy15NO8Ztq8rs3QXVsTXYjbbu7MbUEp5EG4oZp6
7wuAy6ybUQ/kfnRBcPRdSNmdVYpHYghFvu2qxF0Vuuq3s9IoHqKJ1UcXXIKEPFa7RpNUEEo1AsLM
m5jdfpxCqGIlgVQXfUjTOutCEWyCqng4aNu5LJUU1wRZNOw0I+bXucrg3mRdumOsBJ/oMXosUgUo
q392y4kpvTWXO9EX3xTNMMh962Mk+28fofk8p6W86fwhXoyBQngsPbFrpicT32VYhOd/v1SW4JnT
9b0iQAHlpviT0aMiHEY9tzJW8zUXT1TJ7aUpg+mzzAljgXfYOBn2hqaM36SIXys+COdUE0Cl48en
umQYN1WMuID/31DC6ZsrI5APdsUZv7Ujxq4WJpswrv6qeITrLBcuMi2vXlnbZ5YsYACXjoKkzfqT
j+afJLGLqobqPZ+K8qX76Wq1b8gUf+d2di7kOMGiIdjFcotXG2X9tnZmVjaOmK+xQ0zL8kgO1CBI
Rg0v/99swSGXp1PWwTYyJ8AdhWHG/sOOuvxg/54yKzsr3Nz70rNem57fuYO/mXsnvs51ebTaPERy
34HOdNwfuSJ7walBR7UR8D8TMeXNJ3dlKGpD0YC46UGd4WnxyMZWJG0JKA4F4BqfTMwDChHkQnPN
bKmOYAUEJM7QjAQbK1GvtsZ1b5xs12deeG/Cee/1aPXayHmqm/JHvzwUNKPU96Z85NkaorHo1c6y
9QEPNgwKnbztz8rK9u3k2resaT94CeRWLJTgs+c8exk/fsOGEhRrXQN+KwLCJUD7elTEezS6gCWZ
sBBAjGQvcC9zZf20zAhSLZILCMIOsl7+0QPTP2SJmcHNBCOD1fyaNCUQFzKCLlVEjEsyDfVTV/6M
CSjKI7f+KjhNVx7yFRw/6VWWvdmSP1bsfKfgNAryduNPmDgs43jffOhgjDo+y7ZKTpW23jzZyyfi
FoBcCifZgxMATxovL900Ns/JBMrR77dj9oDy+g08tCwpbrDQoSg03zpb6lOLZQxpno2MJl9GNLJN
T2itdLejT//gRjD3Rv+K6ciHmVP+qlNCZdtotm4s+1/jitUH47ruaXpksyZkwnXdK3dOvJpVHZ61
u0003AELl+ZhjO/MvctXy/pbzT34LxC/pL3T6hhZXiYmI9fKJk47SnOetiLPLkHp3QrRtrfYCeun
Sr//52/ckecCSTZUFQR7gWgIwvIQrFqNEdtcCF5kmrO33DU8JE5KmnAPLGwcSLEy3RIe/hkuXEMF
5Wo6SlZF7T6ykTcWQXRRIysrN7Xai5mLz8EwybMd+7llYaWzIQCuqqx1SAQSkyj38K9T5EdA9VsQ
Pa173t+C8z7yewS2IBfdfBnW4SODPoMV7kzF9OyndJxp8tJlznTjO6BCJ7KmMm61LZN22qL53be8
WWtqGmeDOjS8Bov6Wmo4LtOAhEOlD9JkV35PH+dJGEKHUr31kmqiMexxngDThBAqoX8coDtvaapf
qsYzpMXC+FUGJJp6rB2l5to3MZo9QfZ286hYG8piJDHFSg5cDgy7opWF/4LomJKyVLdnKCoMn7iH
FRQTNwubbZHos/KHeKslsrlxxG/Gz4QmsR/30cBALp0csP20Zcr8YoBZHmYxZyB562jtyI44mxw5
v+f23kUa5yztpbjRJ0tagRxea+azi2hki1kU7FrX+84bA/2RSTcz1oMfmvlNFKJ4STmyHmkcox3O
r0b7/Ak7j9CVQaGQj/KM6JZkcUkCQ2m6FPB4ZiILNkk3oMvBQjM7mfsWevykSHhr4WKv8Rjzmkj+
CbxSHC3q4qfGyDWDuE1p5cEPD49iCBgqHLyeg2mIzs7j8KxDezjYvG+QTdadnAOKP6cE15l3B7cN
md/V5xE1Hy7azEcj/bBP5owIWWKd2lQRpcc8Yx1MjHp1X/QnidyCnWZA5FkPiYaG69IF7mcS/JjS
oP/gzXrPTUScXt6Zle8NqAuCib7TzsQuE+CPvPancJV5SiKCDGJN/0wDJJOY+iOo70uGIXkia8Yf
5Hc3tLamzl9r10BvHYL+eWnro1APemJGhNxjM0cMKKxgx0SH3pl599wcHKJynSdXFOdwfhsEAvS5
rWIOyGq+tdmEQCsw34mV4IeMk43begeLTulSiZ8Wctx9SroNSwnFtTmEGzaYKamxAdFOrc3J4ZTJ
R531xN7gHmkcIF6NWsw27wjcilIUzNUi0o2ePblvakawvTkP82ie31LESmefnMq6+KB0UhvEzHB0
y87eDsFyiBKPVYkVeEe3qd+RSk/nWEzmPLMpmrTvnQZTqmuHYGUfRyAJSdY7265Xn//9U+vL5mxK
5yNVZB8nhLmcUhJkT//+aVpIUZusmVlSpa8heTxBgNG299EJdE4yr10X2ViUg1SbhvZusA+xSeZt
bkawpFMBXb4NG/wKJTTzGa7PWoXY2Ls0EqupySYApfH6n72sYb36uhS/EGKRx5QE3zX9ShY73+UU
DnevyuU5NJDLekMyd2CFZ698mApyhoG6Xa7u2JsXr/iBLNF/7UW5F3M8IjAb7HV9bqUeNk7ruuuy
/9vm9beMyn/P+oGpLup1LuUl3FHbnliZUX/V+SlPp2/CrjnmsmjaxJFHE1kXX//0EVM6M542ubou
wkAOTF3U5aZhkBlFJD5n41sWF+7FyjgpGUN9DXwjBVq9FWqKv07vw4/z+Rh3dvDQq/TnUYiP2pnu
yPMAX5GLXuRLvXcSazO7hG/5i38VSdQCnsa9G0OrLPKZxjAazx3ronOc1Bc5pOXGSGy8oqXq9voB
u0YM8Mr33lN870B8o2DTs+Vmesrt0EOv/U+JbOc+5TDMd//SORorkqwDq56g1VqvJT66LfruaKeJ
NFznxrNghWbskuXbUEVqm0acEo2dYDxnO0WUFuTjcqhh6k4MzLsY7nxmSP4au7LY6noYWe21/kue
BxX6VP9YkE7vJu+eJu7Y57RfxwGKlDysmI028xfScHWw/VNqWcGVURZlv2ttc22771EV/qkVuiju
zX3N5qUetEL1HuW4LpnpLr7PPTC3B4RV5mCQIDQZg2c1Hjxj2wer/onRpd2PbX7LGMiCGnP0Qetg
qwOzL4ci/GUOuu22ZjHDvXW7W5Q9mMy+VW3MwPwTsERAYuJIWFwZO1TarnNTgGcLgW25br8RnAtK
QIiQ84XsUFcCEzIJXV6IaGKOG7U9xFWP7yUIp92UxnAxw7q6Ts3wayoc5pJJefTm8F05rEhUWFqr
SRS4xXuyEXvpM1D9F/faupsgioFys7XtCKQ/Sb/7nnr2k0uK4nPvuzsvN+lVR87zPGQLg1pytTkI
51OWYqi3G5t9GPsn+j+SB3zzZInQPnaLvv/zE/TCeUPg2R7JoOuehChei64dD0sTfPQirGitwxmX
ivXbN9wUdVYC75vjGLuNwabH1gm6juNdmr7/SjvVn/NxfghI/f80Pv//NKa3WZKp9PW7Jpk95+Od
/+r/N7RJ4NpYFP8vRJQ/uv8vH3mXkqj29X/4m/8NihKG/xG6vudEoLeCfwSS/wFFidz/CHxPONju
SHLiD2Br/e9kFPs/Ao96MUS1G3hgNbCj/89YJicmrslm2mELcpTi/xcyCocaVJb/xTzrC9YsoFeE
j3WZ9aX3j53yv5iW01kYdFxpdjQWYOjIbf/Uo9Jr1+AmCfvubBAnbCtJvp8ahq+eiGsGnJeSUuaJ
oT6+nqMZRkQrKZndAB2apkzI561B9pt0R23LwZ7chglrGxUHFNE0jdelkgn7b8T6Jk2uecBAZQlQ
yJxcj/1tl1IdDm5XbpFsf5ovrBCS8awKNwMX8iANAQvywDKTygkbys4OmJ333mZR6thFU3sUwqo3
42yRo9eYrzDN6osAcFEEuDadBDZjWi0Xs+CnCkuuhUzdCLm2GMLjtXKiVVYC3axcsi8yne2bpAHI
6KgNWodg67ivQ4Z1zCuHkT3CSC/iLc9TgJugngOxVThrHhUZPtC5hKTZy3g7eXG3RqFT70UEd7VN
LWi2eTmwJwY0O/jRDihNN1Jwz43K1+7w1c2PuIOHl4tbnmPXRZEui9U8TGYbzPLaGcjMYU75Hij6
WMdiJcy2nyBcBTuNoO6dyYdil2US7JwkygFJ05s3Rvc60lzpVXucfKpz19dXhLUr51BL9032QNPt
zHpzXGc79/ojyMyLD+RiNAGIDvZNxHY0nULq87m4+SrHn6Zs62xkfAsoE8YhfrdD+SW4rkeJnK70
uh26FAwXfXR8/FevQjHRZ4BAG/3DFAwQ/YYyrq/jcWU74onUFbOyg14zbm6Ro0zERjoNaOGMwSOg
W5P2XCfeeEqJjDlHNiPokeD6VpeXZXbpxyanRXsDKEex6c5dK2EwIOHgslbbF+NCwF+ETidxkIcU
Qu/aMUNErNm0tTzgqx48x9pWIYjhvFLfsGbjySE6NOx44FL0wXR/G+ksBhAK0WOzm+4Jo4SxOf1i
mv9mu7XcOY/RrUnLq9sBM09s7y4d98Le4YVA5VtbZinxtz9EWoVkYjCCklkHRNReEahtDixko1VJ
keHn7FGHh9TF0jGbYYcS0CqzCw3Lqsbdj7HH2WPcX3gl1UmPEpa7iffePMxEQpIekXrsn4Y02dbD
8OnSTBxTDK7bgRx4TgI+ZpNELBLqleySS9JZL6Prq02osPHRASa62zt6NJtWeGg26nZb1SETmzx7
LbVA0rdQdvXaWRHX+dSLWl0R4u3Gvjfv2Rv+agZF96h2rT0+aSLH5fK76AEQsSr47UfqKUnmXdzY
fBaFrpHcAVHFF0SA89KZbRv12TfjPycVeoF4ekhLFg1eJgnxkZHjXn4rijsMTaS3Rm7G0M238Hue
wq4g1ofkk27+bJzpDwv6cJ+N/pMKpuPgdAhuCQ5hyjPvltJpmX6Mz/OcVeD9/WY9Ri4o7AHUvhkO
SD4UYub0BYjVLraTFz3eElcv2y7O+ArVU9i07GXLwFu7kgTjUKBLGhFGb9LWq9cxXe4qy+2DDX5/
Xvy1A+WbYc4mtMMNa54vG6HsNk0XHH2u2IXJsA9HdHhdoWGKR83Ieq37hf6k2tS1EPuqW47KRRtR
mXFekRZ0n1ScvGc10KTqtc5Uu+3xAFGDCHQXWXrSDbCbrs3+SGwUTmw8YjQ1lGMvvHlpMp6mzHyE
sUegkvhIgkKhYyPjyUTHvMyilxFBYylH4KIj+XpR3KWPhTVp4Rl9qJH9pY78P0HxN7eCD8yerJfm
GDRw6f4xA3Komp3JHNBhW779Fta13hr9K80984Tst1y3lW2vWGCjXwycTYw7vAkYZ88RJHpmWRk7
IA+D9SbC4xqpdtkD6kQLjtPrhfzWkLkzAVkE4eTozbMur/eJD9AfEOtqxEa1EiBJypAut/TOk0Sk
wFB73WXivZbo5xjdqY0umJSywElgGINgcLdItJADONaqzh0SI2CA2V44sClP35V90BFLQRKNJglN
ia3OI3yj2CVd4r7U0M1LgWZKMdI4aTgZG8cnfx4vjcXKjkTjbWqYEvklaH4qbHsVOESRz81rRwDS
uorTYr+U8Y8gDsdD/Zea9VsRCbZKlXrRs4Q4fZgW9M54vm4V24YqQCk1PTZDcsBPyza169E4smmA
+pp2ey+QZNPEwCryKmXYkuClZeBS+Kh3q/yDuwCqQ2mX+9BKHwRh7zh2XGuoN569UkfPILxQSDY4
Dxn6Ta7IzsGj61/C/Dj0DXIbjNCXPJBXfUB1ad0EcPgiY3oZioEbElWlsOPXXFveqR2t8tkabH6p
TH20CmK4SKn1i5CeZ3hdQvWOY+etTHhQ0vIza4mDmCLzCV6uPjmT2hk5zMcWMSsOVW9fpxYoby8+
qlwuGAaPnKt0JBZIICQ9EWiqF6RX8gEgV3hfY8M+sV1Yi0chf65b4t08xi8QU+aXZFBYN+fl9wDN
giAKFe34qP1g63Qf+tlCq8XzH6sRdxMPJjWHOeTs7dYo7k6A+d12YE5atzff+Ju2LeVmaIjhaA2N
iJB/EFIPOzW1f9QwEz+hGB05JIF0o8DS4QMLY2tyQvP/CNnKvteT90YkZbmjS72nFCB5VYyIvOJh
myUzUcQtAK/aPqJyuegOS63HdZQTQ74ZaRm5FMZrOH7LQRwnEKY2hF2vgjo9+FNd3/AZMEp00x8q
DPUudyz43yPQg3bJ3scWtdxcuz+yBK7XEnPBY8GM9fQZdCUWaVW/OWX46ROhzhcmRQO0V3LwpJNt
FYP5QxD3A/EGj9hhB2r8lH/51mKYE6e/2szBXxiRPOGC61aGxi/iFbMtTNCeG0PZHjZhHgUXNxDu
g2bhkENAvEzqux91Rd0VBNVX0TNlrUhXCxXgBl/BNLes8V7P/Uc1jMumVVm6adE2hizA5jTuL+mE
7RVz6buKCcpYCk4uTcb7tS0QT4XhIq/tJAh/WkWu/GknynvyCBP2kYluJhYkp2XGwJZnL7mDx6CU
/pcc827rdMtLbkm6+RQMQfptljEnovoRdNYbhDBG/llC0jtGNab1lj5A3LtqQRBEVi0vVU5krvIK
H16C87eumRJifadlXSKaQJdjyYTFUepsW0UPvULyCX4rBktOXAnv85FqpbpEzkSJxFmXm6Tb1Rrh
Ta8RckWp365pkeedmll7dd01TUCtLeHPopRmNT3ExYY0uNJlbTSN69FF+mK59k+oIT+E2wZHjbaR
JVR+duqYIeYicavcGpsjujGLpNVs7olSNyeE4uMPxb1YMOJkL4ko6y0SBErKinFwE0f52lm6eiVJ
9A2Z2LRaQF3o3I0N/H5WtofHxb63rBmeemqfMKNEjyPuMSPJTHAfh3sh1B5iFkk7d982znoiIopB
1iWqQRGABFi144T7wQIYYRLWRcIibi72F4K1pxHacyCH7aKX7nst1CclL7UdEpq1N7IqJBv7GUEi
m0HHQsKDcVYKT72VfR/BCy+GK6AAQPaeFfHp5vUOMQtL/g5TA9aS4/A+hc5IWU5uQx5NyW7pCS0b
rSLfCI/wrckDIrlMZpMU7gAhmbWqRbIGMugf/ngMFVgRb/jobL2zipAiVbhPYxp5SK1gcBiClAl6
7o7z6I2bKWYvrP2OlAHO1dAhWEZaC+OhOfJWvRWWtyIhAIM6Sf1QcvJhiMvhgcjjXrPSbBvUmPvH
xHyIPIQ41VznEFdzy1DjWyKLX2NENVqU001n4x9A1ISzi4D88Np/tmk2Lv7AiZIXm6lOo5WXBMxJ
Hv+J569NhD4ymPypvfFsRzyjSFwtwqndn1l1sTCQYuFo811m1Ofsz3+wedzZ9RNIY+FSHSb3oq/C
8veNaq7kt/M9aS02fsG2UrM4CO3sJ8KBZUUl8gM83jFCJzgtz0zCT3qQX3RRL8E4fxhccbYF3c0F
HVmpH71l+j2bD2ZaS3yvx3TvJ4KZI8Aiu4BtxiZtvdwDGd/9Kf1CAsIrTMq5j8YIj8OmS78SazjG
Hb4hZk4p7U0oHnSmCimKM2xiAAm4C092FR7zmm2pywqPMfEGLdMhSLKfsfM+Lct2oXsbwV5KXOxO
EL+LcCKBZIuc6y2Z419Un9/DkTMEFuHaYnTuXGPBmD8gWZyrJbIreoMGfgTHX5g8LygLm0x+5BaL
CQtwYKSfRZyOq74K72z/N1W2kHbhEH6UFfBjpmId9fSbRNM9vlRR1S9S9Jsx8E5OXc4b5DT1yrWm
mx+gWPqv7J3HbuRY2qZvpTF7NugNMDPABMnw8ja1IaSUkt57Xv08h6osVVb3b6tXg1mIoAkxIhjk
Md/rxuY6WdTnoin3CUIGY0CwGNBCSwFxZ4A2sNhLo42An/APoV0gt4AsG9usqaKpN6WsPGp1s0d0
ntFpG28YPQRleYGLBzq6Or13dDiAVXOFxORaDTLKfd/6qvSltDyH2GJYreRVUFmWqorPz01MTIGi
yfdRISMEoVVWDkGpmjTeOkRz/aUuq3tK8xdI8JH9+aokMSi0gImgwjoG472awI7cOTP+pfQcTSCQ
OgW+2tzCRoPoRV6NknlpPdEVMBBAll8ztDMTXEbV3kcG/t0xppssmKgIJEz7VOvaoI6rVcN9HKtu
nVM0ED9NQTij4eTbvNk7EZN30CtJre+SkqqwQsiWNeGOoaLWrKQcW3n12DnaHv0HAm/1yV4AWhLa
9pEeSVxzabTvm1LfCVJDUF0MY/VqoWcqVFy3BtPclIblQWG/RiaCLgz71HbwnQCtCTlSlEEeGFY8
Ur3IGEYxe4bEcp0K+/8EUwH8Eoy728qMmhNu670/dSmmmXl6neIJctBwPCupuFxIqSyfY6NF5rC0
h26g0agiRgAL86gS3wmbnymTCUFAOZaYbcVEWapdjZBE+v7+GGokEIby1dRTAaDjSiCvQCcepbu4
VGHVAF9JAcyfjsQtZoCQZ1FnwJ0PTkU4EbNn0e7CrWrK+qM0+QDBDN2WZ2jBNvyqra0n2GzDvmQW
EZnjAvDRCsDV6THuWy5RTGxSKdirPc6yMqGVDcO6eCAgLitzX1bAqsJqR+WKYVyoXRpR0m+tS9O+
aGqGBUmkMpmPLhg7Eh2lgcof2oZhXDLSW5jwu13unst5hlw8MUWDjxHvl6p8g6poH3K9GlwKfKOr
5OM2ctrrKqwjt5PKJ9MkoJHaMzF18lsjATXK8VVtk2PsBAWe7Z1xr4f2BV3f9aAl0saU8XyapXtz
kK56bXxUW0owZUu1Sq6crRSr5IMjOevL5QW9t+AmgdF19szT1u+5L7dqIwshjAPuWKQXSIXtyzhU
TmmgRlsbBl+DTucopdl2QN7rllhX+Bn3HTrHfhdV6gsWLAyiq+/6AH4wNaaX4Kp/0GTLT1RNdsu0
fC0DLM3GDtTMOqeOsEAN4+6+iNND4CR+FDXdKaPi6RlydAyXnTwSvBUPRExZLSJcMw09sFlwuMDZ
QaZi3q6M73mC/ginDtJkMWJA9S+Te+nYfp5imzUOxN8Jl0aDKUc53SXRAMqSE3pVdKQwEL7cMbAZ
M+xVdWk+GGgcXDgLpzmiwNb1wTMY3wYuYOyOqbwtHGJD8YlU9kozXkKvi5mPUpyMl7JiRvEjH3hA
e6tmJmkMz2aXMl8Y7zKkQwScNf0mLpEwtg6zkjGztJPTLOYW27gb5IEFgZcqhCohlkE5sJu0Lt2r
asDsbjH29KnEwtuQVgZw8CuG4piX0NmOFpYeqWHs58k8NhGJO/AefF0P8K4jX0TQb4bbqX8vtRF5
FOgIPfdItUq7qHvdPigYVXuO3iJq7hkX5NO5qyhUwtWDLdVcW1O5UyjFbsaJcIda2qZK/d0IKAUm
ZvK+TKaF1EIlxNRWvluB8ZFbChk4GeYkvW0lp6GS7xqn3cvYYHk6CamdHN5osQQWTAZh4FhwwxFv
V8xyGAtOvatg6Urwe3JdZfr3uIUgaifDGT3UxaIE21RtxCOq5V5jCUy4As+EDH4o1PtgKfwF3mqA
Fs2FDXqZyYKGk3Q3Wand91JJcWCW0EurmgdCfuwGsHZoNBBjZAmSFyMTCVcrGVMsM2bcJmvpzsgH
wrl2TdA9lm1IPTY0/cpJcl8nxVpXydyAwEyeUajihe8DNTnvEiiXuVCRMpMQFyVjWHYUVPfBkO+R
uOQbKc4IKG6m4ih0XhW4IQOyvPbRSvvIhm03Ghy8cw91cM4w3gY7/N5IOiQWbmUxZbpxslk9Epys
HkNQOJKrM2NrKu21Bsl5HycK5JyEsUVJIOsYtb+tgeCSTjrCjHUCSTryoDAjZK7jGTa1z3WRR5l5
nHWVYMO55gZcd3ZODFas8ai3tJnHPoz7rUbB6pBoBLKEvXJJQcYgbwMvoaqQI4/SDP5CIq9aFwst
DEXmx4CAay4mVrUQLjtVGCYbZHfpczzvKCfXBJEP+zHPYcuIhB9NOPWsa2PHoMaeDyItqASSP/Tl
Ta7UMbhk2pyCUQQ6r+8eoQw9VtgZmUVJfCg1eRsaJ++7fph1jZI4WSS/7mMUCtxdqXucbXClA5vc
jI4FQ7RZbBfeIul6sgRH3FR/W0QF01aQlac1bnoS7gjRapWxrlqrEUa95hSIWKO4o/8pVONcxzJK
3lY3TmCXyY4nryIIHFuQCKcxiGHEACsFF3Fd9Dw1/qjKr1+7VMM+Msqtdp9x1V8H1iDrr81kJilx
7mjavw6MxEcTZMlgrqxo3oTtDlPJ8vi1cBqRL71ux3g+1I0Kd83hKbCFdVqu9tLO6qUjBq2dh5lm
6tl5fWdlQX5RhoyHB4nedKSAXefBKYc3gHFsTNTfsPhKrygeJFfNa5D0AE/bIK8YXmO9AvTr4iWM
c4MjSTQ8KeqoML7JCzp+3OTk2yxoALkZIyX0pahWFpX+dIzPFsKeTb5Q5MXgClbTYH4sqtTtq2I4
MCcwiHCLd01n535FVUqa7tQQjWbO6JYqJGx9/NLBnzEvQDGAN1j+MCctiooZqwNuylOia0IBO7iT
QQUinZN7Jciqs1SlFOityKeNPs7hJDoBVBCGOqp+GfTXegazRV4iXylnksyKYrtgpER/oyV7QF96
VSs8LpoDpQ/KhbsMPZrMngjBPJX3hTz3xzIYvtVS/iBPkNYS6kGYiSH0vWGeqLmRUVmHLOiZLqHK
pJHUwIN2uOWyKBnEqeEbc9/supKUeGsGmQNoA3lQH72mqN5rtbxqiZnW1X2tMVXR5l1mUffMjcdU
6UhBbbSPXDLvGibVqPtO8GYygGyiNCU9cPUsQUasPiDamyFBbPLUPqDjbQBP8KUKh+m+na1jkt4P
Kuz8UBuvgl6/dRoUSE6CBGtGR1w+Uoxnvl9AFxiC4mHGrlhDzuUO/fAS5c61eNvKxuED4dwGqa7s
RXHyXpTxZqCCDxA3PweQWKG8I32U8zug/Ccdvh2HR/Je5eeip2Utl+Z9bLTnjm9oJBRGhPkeLrnt
t2imhk2ULwHNZR+TMR2S6YrI50l8O1en3HCRmuayc5bu1RrCa0dicF5iy0RpF/MeDPOwggxtZm5E
HcrGfRUw/ll4PLJK+MVW8kPdTbtBxaQwivv3duwYXjHPpQJOX4kNtiB9tN29mkyBb8g5AaSZfSBa
ahercLUjgBqzFkaKcf6RopsFMRngnM2bJMbcNQobektj2sxBA11Lme8r1fluhsZyaitqUAo0HBeL
2w7BABZjzlgz7uuwq5WihorDzugp06NXNpBR2AMiidi8hjXKpEB4S4JlZGVBVEXT4b688BUKkD1x
6QCKtNcaIf6gSS+XecksFUmps7F641kyRy/szDulT3aglDrxvbgBDp3kBio170Ch4BtAYDKhOYrf
oyFiY9tEDRr/ssVL234aGvmVtlLzilL7NpQk+OoB37luhk2GDj1t4Esi2A3VBp3tmEGTCZp7U08p
IMwmAxvtKiwqtKhj3Wyp1+DXlRhYpFPzNq1SPmZd8jYT+YXm8iY22x9WSiF0WfAyysuBuiDuFrGz
wIMDiJD5FT1tCklF1F4WmG5EpNtY7Dnnxalvg157H/MB+QTexQyoiw2+esKYl2/IoTi28D1N23e1
hThl649mzEMaxAOPY/nYWMqVAyFsizAE4zUY3ln9yCQLxQHYPbxcHeeBkVBuhzTbNmVKmefGPYi6
zk1K8dfBTdFb8OS2rNrXUMBv4nZg6BzHXv1N7pfaM/KAXjXmJ7Gbk2GVT4i1L/U4x14W+9BoeWqH
+qDq41WnhNu4E1oH1dbdNCa7ejSU/WBG90lk1FvbbMQwFfDOlvRdGCKf6KSahjMRY3dmW466m1sR
hYpuZmPvqWY/S5GG9MemMz+l8L+bxnypGYK1RqHRl6ZeUNm3tWO+2RbIDbdNofUfarncVPW1pZb+
rFMGRE1HxY8DiZECBNfBs7jhUYf6fez4EmZ8mk6kfQvFNup1tGmWJ83JazuEe8ckSwWDMK83qcVh
7Xs9B1RiGCyonjGTul5WaElT6TZPs3M1vElh0GzsoYNrJB/mOtFdswm1DXZ3lwE+YlrbuwvpbQhd
baLOLOzBNGlPzuEldaob0zKvtay7KUhiLgrTQ8Bwtb7v3BFrL6fQrM0u2zZWeRu1crlRYSUoC0Nu
XY65O7F03DBAYkSUztsebbwFUxrUNWxhE6A5dLpdaavkZ1JT2UwGRTZDrf2kv20tniWIpehBm+LC
KYJbE0anNo/NLtdfyVCAb2wY3yvarZF0t7apHxIMidomOhmYjmvOcIwjWsXJubapJmkw7Xh0UduD
wr62GT77s/XS2fYPO3uTS4zvwM7usRxHWYOXb2Ep6FxB3Rt5T+M6UhSmwjrJ+2VsXijjCpJqwjSy
2xU0tFJRvyZhfguZ4qpxDBcNBcZGMM1Ql6LtYQxyjuTwSGDNvSHrTxVGDmbOF2BseYhni1RiPssc
wmaAvikcIzcVMMxGonzKmNwHfT0mBiYXOXBnT8m4z6qHZJiw77yVje67HDLGUdFfjyTo8pzQ0e4y
AjhkOgMlArLR50MFfZzfhbqkjQWxWyPRyBr8O5IZTKxK1F2DOBJ3GczV49ifZf25XmSBXgWnElPO
AnZCb80Zs0SwFBnVUV19S/rhqU1JiSfI5EqLGoSTCYGxXfGONwfQu94/21ntt137Vs/6S14Xj0XG
sADBdm0O33CZwkOswAI5q4ot80eLDiCe3GxMXyN0lQ7oBFI9gIaieTP4PQMbVUMEoD+Vim9nSrq3
Z4LVpe4mKeVzNXmqXNcuWJ92lQUK0usathLztsU1eJRKzYstftGqn7DCGQl9L40GZ98YtZtKcGwR
ywBeHbikkr52NYyAgI4CWEzbml19IefgxToXBjpBggfmCH6rht9auNnyXJ+KjpGPbtNTQiE5UXm9
NiQ5QnVxSCb9dRxSMmbne3tWXimaYSE5DjvJgdOg5cV38XwH0JDR4pG4OuUERKqY+k26eY/v/GGI
BlofExRu1OazYYG02Y2Zb0zVmmlK+31odcZV26dMQFXpe1lzFkN6LITgoK3RFeOBjAGO/gQ1YK8X
pLOT1jIfIkrG63Df6t5Vk/pUF+KV5EiK6JqvioF48qGmycRWTUm772QG4qktKW8tiqkF87LFgT6Z
FL4JkcdVG8OB1qEcUGYte4m4xvghxXxoG5YpPp72tYy24NSDlGi5gM0WEJkSgLQM7p3YfJYjcIEw
wCMZ4nEnDyeztVNfqckm6iP0k0X1MdcFTYa63BR4L1pxijNnnp5KpkNUFYBCOrveWFoCq8l61dqY
CHGLcG0oihSSiL9Np32BYkAH4XcxrTJRkdvqBvRg3JWS8YTpy4jRGcEniQI+acVPtbpc9Qwid4Gt
4r6gpjcMgeAozNYzxJt9Q5KLy3CrwaAMi4dSA+PuhcM0hMmsv5wprg59PdFkwBmnXIGOn3aFH1ff
FlJ0W9cheb5BGZBQsMUjH8p2+6wuieKPk0YiNsSk1hFKEOw2FA2bftCTIxYQ3RH0Bhnw8g4YdKpa
ZhVla1wqwWDtNHt64FZA0IcBlzGOKBpLTFaSh1EW6bYSXW1c0JGR/+Mn01h60MPQ72HxxqiZb04T
dSjgDgUzdZ+2Jba24llBU5IyyLMkCFOmgzNNUtT7KjwsOLRuQmwk5Rpy/wCfmvGiPlInMK+dGWJI
iQono261A3OWd4OS3iLue6vCFBGycXDSy4ZJ9k2vLKcpCrUDkFknY9oSdjkjGzoslBfICfGaPujV
AvtdNjZLlcCVoppX9TnjyEje4Jf90FEWGlWkcwi7a1zq4VI3j11b5p5mPDvVdxPHBE9q42Ajq/Ft
Hi+3hUaZrgGzxORrvA3SG7sMTws1EUuiLIbD98nss3GL6eaPZiHwRDi40CwjBEOefzCM/ofq5JDg
g3mnJ/KDLr3ghPMh64s7Fmpx0gqYM9oQnzEeWXwnVA2G75ofj8WlumSPQi4fFE4FggGfYGk9bOWK
rWRG5ravwv3YdpeDMsmePpPeHHXdNoiU2KceTZZvivJu0WTaxLnwIo0+hF+NsU1yaHF3pyiKjCsL
8PxzduaEFW1ZWDt7eqQ8Q40QLvoWhchboQLL5FVwN07Ws6Ji/9LXD32B1B0uTLOTcvMSei+16Pld
aajIZjhzBA2oTZiZsZv3QU0zcVgqud+ldj8iVgoN7O/pSKSsvcZqAHcUlFke5tXbDhuY2qFWH9rJ
K+LCjdrnz2MG/SnoXxAGb4uuAZevgpoB1XgBIE7sFMiBXIfmDdispRUfZjHYbhqAevQ9OoeR6We4
EES9kAETYzmXL/gMY+On7M1FvSL9gIEWpU5D20ZtvBtG7MCrSXnD0hjSd4aWMkz29H3hrlQeeoJS
XWBiyCdZjhGYFCEIzq8Tg3D4QhtunEK9G6z3NslRomIbzmj9rer6ZzNxg6rJLzKD6PCOvwXK0sYh
zXgXBMtZk0VouoqnZaHqR+DufRqbfucs1NJbmbgShYQoG9uq5KKZfLPMH+KYIJVcWzaV3mieIy+T
1xED3hc/6gIfBKcPFQjv5ps+Twjoc2zHh1i5jXS5O0xjQdM8m8/9m12q0T6tQZMoMfYWvjGGUIkn
HVOuosIcniltOj7YRn0RqWa8s21yYRc8Zoz6IQ5QNTr5cmeqUnqMeX4Z8GWJ36kVNq5CPt5kverD
ktmpXQeyVuwVjfhx8K27JUSGaoRXRkNlXQniV9NW48OgDletZIDOT/3gZVOeuFE8zZ4gVjvFYN1K
BpEEpnzGAWnEmZE7ty0Lty8bvBEnXHeVbA+Yg8J+HgkjkfZqNfQ3acgnU5MBht4AhhuiWpKn95V9
/P+J2v8hUdtRoTT/O0TtmSiHIvyVor3+z8/cSln/Ox2h4EBjMWRZInLrZ26lonDIQoOiOeSIWcTp
/GRoG3+XFU1HVuKYso7t0xdDW5f/7ji4O8myrUHTtskS+y9kV/6ai2PItmxAfdUcAzIg76OJRJ8/
0LNxBaOI6iDM0urniH5esEqkbTHhqXmN+cQfrsz1Z2TSH6MotV+TlP7x3cTxP7xbjb6hmkYhA7uY
f0zDxnws4aZgKX+DTB0ShPFU4nJ5oe3QTQJqP1d+/AHx+0CCETMPZj5udB4flfPkWQdIraXLpGCR
CAf0y9O//1EVU/41nYYPS2Iov5uqabpj8OP9KcxoVloFCouuXFgklmywwWspv7KA8gijUZes9jiE
BNVUeP8SRXWPN+p0kLDfp2QiLP47kUG+riWQiDYhsLMXwaD3ap0SmdrHKSJmFhhLQvnTZXgXxXSU
wnE64p+KDj4BhFr3FQHdrQIz26sTx/HSuMXSCCo25cWcOcZX0O5qIVzgdOrrCmwFTfgAx3JJ0X2V
DK3bw+9O+5U8UACqx20Kx+iISHhxS6WKXa0hWv1r8RmaYCXmNiTtfQ1DWBcYwSm7yqAlF8kJ66JR
CEeHKaWkDM0nx1MmAhLkjDjyfo197/uK+M3JCjexeEuEk+q+qCtsc7Dw17EZBdxbl+sOWeAAiz7E
+JoqMxYwTUALN2xLEXoAHl392dN/tfhvm3PZKerBaEXGuRYRVNhGFhNisajFAn8fclPkmO5Jkpvj
GrfwGcHwtV1Sy0VlGzzVWb3HmUAVA7buSHWsO1I1uJDjLtiuu7pFQiFoq5rp44H9zZbrFlwn/WEP
Se2bYmvdtS6+NpU6eTZGuklJFOXXr2uIi5B04YSbiPjm668CTHLGPiaGLcT3/UouCAaRXLDulO20
2uZLcvf1DdVUQhm1blvdKAicWv9eRWgAg7pFQT6JLPmvL7uuKXqW7XkcmF2TAMH4rP2MgcA/aNgN
GI/ZUx1uHct4XI9lMc6zbaVtBrUlw15CCD0JFCcqMt7aUbtwa/fl4+cmSGNxnHequBMMw66O69p6
d6gUQ/Yj+Uzr/nUXvzjAjcM9Hzopl6gWoE0diNx0JeokEIkBO7xQsiBDEAmhG13qSVFNVU5DwXAc
R4vVsEB0jCdWSApqPB1j0k2Oow5SidR8b4nPsN6xa+DH59rS3+RG0G3/cL+SREL9Yf1QbUm0Ths0
F+unKdeP9PvCEEDXV/JHIFDquASwHWZumsCmqchLMVcRm+ti+n3tn70E8huery0ZAXrJ7yXPAFsh
DnQZxXMinUwHQNbh1l2PLmLtT5tFwOwYziVEsmSAMZwxZdJA7ZjwiROaFEgRL/fPX6df14Q/+r7P
hs9XNRFhCuM0J26jc73Glsd8Fot1bd1HbYHmu8DOFiOZCMqweOGi9OHGqJ3M/zz8h1d28oeE08Yh
EW3WGgOxrqGQq5rndXWGdEXBUhxfF7VtvML9wuBlTRH/OrD+d/218+ts62skO1fwe7ITb73y6e+X
38T/jcdOve2jmiku/exCoYh2KjQq8WPntbMfoQWO61ezQu7p9fuuC1UbUtg1MqoU8cV1ExrlJppF
q/d5PFJtVMHaUzlPohKgnUnU9EnMoMFaX7u+at0uFeDTr811bd33ebo//E8h9fmOWE3cklVmtbK0
nRLxkP2z03ztw1rAxlS16d4hWSJNcZD4i9vUxkpVuBG/rluJ2CWL+xXuF3aOYnNUeN7Wta/Fn/fl
AslFf0awLldDON9yBcT/FUv0YxZf/p/+7/pvX0fK9f++tte1P7/Vrx8p7PVIdrgMszq4jaz+KGnN
fOhazVGLFN+aqmyPhfizHsQG5HQwznXBJJI2hGmzlUnqVAHSMBPA9A7rrRLP/iUGb5C7uYX/0fQ0
FCxsQ77VEibfn3j0CkqLhQwW9YlMfx3AZe2jjTHfXCMmZAxs3aJNJneNmShGskH9DlNisO++8Xpx
c6+LNQPga/MP+0Sv10Avo70SIQSJFcjEy3GRi5HonH5G1t8aC0S7Ot+qDjG8WV9u06Z74XIMB0lh
CmFG2Y5y84Qw5gjYNNCmD3f6lY69/ue7DwKjttYnqNZLzCZTVNP2RMhJbHB5GhRys1Fb+0IAwmqH
gpvsjQaEvAVxX1dXxH1dIGYx4FSFi2fjOzWNc7Cvhu/rBTI0qUDNW1TM9dTLTHT861UyRX+XWi0i
tCXZhW1r+Plo/OgTrRYKqQ3T3te6jcLtaFHiT9t57xReT63qSOQQHsbwq8QIa8LT8+hYfS5DNQtu
yWMQhEL2iduBqLBs30wJH7iVFucwqudRoQuBCtaSVpPemIrz2DHWneeQKd54KhslhT2fw8ZEs1gL
RoACu/xzseB16hhmuh+6eQ98bmOHUGwidbkH9R62AO/HYUSepDDAKRV0XcBLGIUX1k2iN5WLmztA
uKALrIs1jMLJp982Pw+gD2fiXWDflMAdWBefd8C6Gpspg+B0RB4PE5XZhnRpRZbqyvCTPYQo5xE6
hGuphHmQ1XPAJjK86iZD2RjQloDPGbeavXVlLtm0o35EIVjJlR/tJGPqKYZq60JZe2mRcrVuMukn
Y9a0d0Wpv1M2uC4yJHIpzp7Hda1O8omqOtKviPrxMecbEA0NLHD8wzaZykQsfe5O0T1+HrNpOgaj
yXZfu9Z//DwHonPQxxbqHAzU0nBb0bfUYpFltrYAzLHa60mPuRv5O8hEGBHJo4OP0/rSKmW0sb5o
XcNvCI6J2Pd1YH3d578sU/yOrzdJhOK0Vl2Tx42DkFnBSrTFQl4KncsnVrnZFbCDIvcYs3XHdZ8l
AdiidzsjlDYO6671YBSOPUYAvKyU0pAKMh8v6xs42LbsNxiMHYreuJ4C/Ci5U+jSVWIOCELc4S2b
Ygu37uuaj9AOGwApRubrLiNXJGI8HcA58YqvA1+b4xUpWVgBKpk/EJc14m1K5CTC0Y21U0jfzXYh
iI12IpEd0Gt8KogPzC8gm5f0jjt8Cu+zS6Ydt5IfOJTCgG5uQdeiadcJn8kNeSK1yfDcm5vbdjw3
MSQ+gBMvCY/z8NirrwNS1SjdUdpKVT9KH/XkSkl2aCBznDuTKyvZdSrPzM5STvaAI27A830ukst6
OvdwOSGUOzCMT510sB3XNG5CGSzRI1QiJRNlLqmhbAO+19Y84iLu6gs9ttt9X2Cd+/kP6n5Nt+tx
iJReBOeA73/XWQfwNFfGno5qavqkNhst2YRe9GCGm/oNvFpP0DLcEywS4btIFRgGNLoSaJhb0m90
bWfJWzM/9JjZEe/abWr9yiaf6KFJruFmZhfyttqcjWP1am+Sywl8eEPAhUve39Fwk5f53HrJj3kL
2gapwi89CUhkA3w8vUBjdCECvCs3hT8e0mfZqx5rD4P5PeKV6ErbD3vw+E18bfkmDM9rJp2kOBwQ
5Vwo++oNM5iou8RAFRtqcJUsxobx0BIfd4b5X/VbhRF255Xg8d4bEbtXZHxtFxLmXd1Pb6TL8GN+
jx6rH+W5Pk/M/N3Gz59RVppMsx+6wjMu1fv2Wfc+sD8/HfqX4MCnwqRrhzjjhmeOcIbro4atFokG
eE77JNiUJV2WR36uhh+Kb9bPXbKPo9sRTLX2GoLk6n2wdQTHMN/lEyiL5Zp3BBjgSiy/6+VNRNn2
W1hukTKbKK9nhAMbVM5jvweex4lzsjYJxYHpKERiZIri9KhAcG1emtPZusEb8aY44N5/Z05HG4qz
Hx+UEa+QJ23ZlyEu3j4tJApJ6wGlUXCO9s6N6hUX4XZ6Id8CDP8cJih3ic3ah7EHkDZj7e4Rv9xN
e1yFxuCAo0Np3uIZVLzCRJWX7TcEz4l6UxC9XF6OW/l7JfnV4sPklOkhoLDDM3qz3glLJCq6RAZk
oU04BQyFR1e7UpxN+ljP7sm4H6SNdFK2lVc+Ge8R/SBgLSxl5xzckh5rfcMabA7c7AVZpKSJg/pJ
J+buZb53qrOq7+UzY6+b7IXwOZxm7Y385hRudhxeZe7K+oyxB6MfLMa8ynXCQ8YYBexnwq5zE2Md
iUXIU7HrBg/7KuvRfBtu8mv7uT5MFwgMwQKq4szjjz21DUHubjA3OR7l76HbfAh9pOKTmQB9Y1K2
WblFXcon5PQZzhcQ4S+0o3aDoxRwo5PvMR6PP+SL8VX6nl3rfukySbtXn8P39B5PEUh4PbTpTecG
l+lT/YR+4IbqAMIgvz9hmmxelntEustzdtAvH+db407aa9fJB4VfKwS23FCA/wHaaR6nbenXGL5C
PnnodsONutdP8iHFoO6RdMnhldlxemi9aaP70rNcutaWMNxN7/X3McxvPIxcZgUJnk4ZdlOiBA3z
iZseTfNLfsAtUgUiM1HTb+QztORd+ETab7oJ70oyWUy39HPsqDbQxXbjBoHfljS8G+db6uFI65ve
sk9fsK30pQq/+ysN8QXiDpdG0wuh2rmjZ0Kr3ZRnHjeMsC/JkQYCeuI+PCONxYnYpyQB3hBS/t0t
l0mEWHxr7Kab78E+PDPz3Bd7TOt3GSj3dbeXDyMtT0OE5WahBdTwRN+oXn3HNT10J4S5Kb5IbsGd
Gu7hKoSUqGUv4bG+dp4xZ5wnzAXcWtsGJq7EFPI39aVFQJCLhKjdgcL2u9BP3XqXfBsvyuaBuVcC
N5czOlvjiYx5vKrRkBLJ5IWH+hxs86P5qPOZd5gj7KfUvYIKbJ2wTcEanD4Fm1YPd0PKkQAdif8x
X6Vn51W/Th/Ci3AXvYlQnsuJ/D6E0j/7RbuoKfisXaRGs0HYb7eneHSUdavZRVpwqdgMbDoxUwkE
uQ7mCSLLcdQg1Ji9H6s2SIbN2Bqu9agSR44YVqMCdgSBgssq1kIxIVnXyNfuiv3nKkYKpMplwynV
W9IrxGuydXbzb/+3Bnjl1q0qSIekcZa9ickRHmW29QPJqsWEKnII0Ph9kTRyf5S0DPKDWFsPtG31
Aq8ZLlsN3uuMjQ5hftlGaaoeWipX9igp7rLotJTrKkYZCzowlMqWqbe630YMOMc6gO5uQ6CIKivL
N3kRgRBr1CAI3mI7sDhkaZk3pyl2y41g3MqCqopHfXtc17pITAq+thGIM/uI5JM5wGPD3ncmOECA
o2JhCV7suva1T3GGcZc3/TV5yx62DK1rzvzATE+Y6daFUnlzokikVl2FpixjwZsxBsGm/ADk3O56
MZVZF12KKH+WlO0o8s++FqGYCn5tqmPEVRrkq7XKNonZ4brWrGmBXzt1s42xwmiEcTFzP1PtXWBN
nVwqKsGdKAmuayCJ7TEmOgArHdwxTeUO445gazuUpiqSGyBh0E0EfVXj/ETkuq7RHvePhCGNwqJ9
K2GqufsqIMk2gT1zaoqHMe5z9E+kH+YLlRita2jVnZrpOkZUZj/EpND02uemPMbCnN24cYbg3gJX
g5c8jUIQodxXjV1vwQCmIzjAdHSUSdtpsb0PF/ELN7rxlM+V7Q/ZBCEzEfU6PdXIBISV5dkiE9ER
v9zX4mvfMMjzQQ3OWJmirh4aSM56X87erNdIrNpLi1mPhocz1ot02GuJTqAgCMRQIK3mVXoriimf
xeOvYjIW9S+GYdGwSiU0OFi0R1yq8FWDs56Y9dvcpQ7PSI+NQtlqTwNWSczcWMikOhfy2PttYyr+
WlZdf+B18bWJtC3mSzIxlBmTrz+vIqb28KAUJkY1vKVqHm28QG3KO7UoOn8uRA3ZqBp2hmCQuQOr
CJ4MlpiLQoVurbAmatIcP7dJpc79/7fAuN9QRe+1e/WLDh+Zm/6jmW8/2h7v9Z9gFdWm7H09HH+0
/5UX/Nsn+NvH+m6H9//1P7iTf4fF1ncSON/ne3++SGz/71/8mf6n+Nh/OLhuhx8YnfFBf/v3377Z
P372f/qhfu7cxx/Na/M9mtevO//2MS9fcyyi/k/2+vaa/2LxRMlR+4kn/lN48nc08j84cZv+6bw6
GNbXN/wHf6r/3HkbZEzFryd2dHDDv37i9LVoX9ufZxI/owIw+XP7v38p3Ncs/gHB4lcnLcNwgPz+
6qfGU6RsXt/Ln2cSn9oyBfL5189cFB/fu/h7/4t1mAVe/NdP7n0QG/3afPw8k/jYtq39Cy72T7uz
v5U//sbF6fO3Xy87Jhv/gruQ+UMTv/96FyqyBkz+Vy/77qNEtPHrmVVZBrX/q2fec8Xj+Od51ttb
M41/wZ1yeH+NfrkBlf9L3dm2tg1DUfiv5Cc0juM6XwplGywbScv6xj5qqWhMU3vE7tu/35EUB19Z
vYZEK1zYp5LJeiRZss85klPsB2kvdPh9M9/gc+FVQe/INDcn1x3bFvPyvlDeLJLmeYT+m1evtPPS
WY4Ex7EV/tmfmzKcVBahYNTsefX43pZkx0WGVm7/cHj/mV0sda+ZZ0keYWwsVFGS2QN7aWMsLwtz
+pwqEU9yPWaaIzlJY3ThQtW1Qni41jixnpY/TWM0SbFaFw+qJEVjj3GEO3xRYC3Ax4DIyMbnPhH+
OXpkL4q6Nv9wMEJbmG30MZz39g+Hj0FTevW89YuOUvGqbLw5JBmf5rPjK73Uf7bKe3pKkhyHYR7d
2kv9oui6hU3vJnZ17AS11K+j7wqfZ8IhCOTGRPmzCBOgKf+H3tb6va2rHSWTsTnyM0blF/qtWJFl
LJmMY6zopua/q+1jW81dvbMIk/cSL6rr0Re1rbBS0ptzko2jXeCrQj7BLz6J8EiCb1/RFseO9QgL
z8XjBk8k9K0mwWmyESbZC1hdFZ1i02mMrrzUZVm/b16U95qQTLMkQr1/rat7PZrXvbXtNMsidOQV
ToYLD8QJVokIXeou0B+IpvgIz4PXaH1d15rMXPjsbRJhZrzWb/StcoJKRyj3plHr7pyCvG4SYa2/
1dsnrGykZCzFEdbi29B50tNJjPF3p7DulA8NvTVxtE4aYRK80wOHYVvZ5/BnlLuiXlUlJGLS5vha
coQb8+7jfDhb65DSdEYkqW/m/1PtbPAHe/XtEu/+ZRMoYvgXraoVKGL3HGAWWCdi7RUleyVW+eK7
r3OxthS7jEPmM+H8XWt1fuU3DLQ9aHmH/IBAmVecAajOc6MIJiebcFCe2CKCykk2HJUn9IigcnoR
R0VFJhFQTqzioIjAJYPJqmQskyeuCcEyEh2LRYU9GVRWIWSpOqKiCCSnTXJIVNCUAWVVURYKDzVd
MVUElhNkOayekCuDy7xkcVjn1EqUAWUMSR6K2pgyqKx2z2ERvV8C08404Jmo1yADy3oVPFbA5xDB
5swSls3zWGRgWZ+Gx/L8HRlc1iHiuXrekhAyY1ANkXV9LRlY1h1jsainJoLKGXMcle/nicBytiCP
1fUShUAZL5KHCviYMtisFTrERj1UIWDGhh0Co/6tEDDjHA6Bdb1jGVjTfAjL+tbnTxofJlWt6+HY
4ITgg254j+40TEc276rvk9nJqdPDP0l/xyEaxlRnOyzoyMvotsxY+sNw1IQVgeZiBRxaN4kgBMnE
GVgkLwUhA2tgCN6URaPvR1eNanTtzxzPOJwOOf+HwtjA+6b5YPZI4A67m/mzZg8XFNnXK+BJ0nSJ
iA5z8RQOKpRsEYHmojEcWihVIwFtF8rh0MKJHilwiAQNw8lbyHaJJA6tl2QS0WUuEcVzdVJUIphc
HItj6ia4RCC5HBiH5KXHZFDZCBpL5SXXZGDZ8BuH1U/NiQDLErMFiAULJfZksNnUH8vmpwVlcNFz
bAPPvl5SUQTVXoBw8b4AFX1F+Yv4tXbKxie9dLhdptx46u9OldD0bo8ry+XtjBVBZTfX8lS9XbkS
wNzeXg7M3xEsgcrtJWapirqBxtmEdiP/Z8KhCQZJa/OT1Uar7dk/AAAA//8=</cx:binary>
              </cx:geoCache>
            </cx:geography>
          </cx:layoutPr>
        </cx:series>
      </cx:plotAreaRegion>
    </cx:plotArea>
    <cx:legend pos="r" align="min" overlay="0"/>
  </cx:chart>
  <cx:spPr>
    <a:ln>
      <a:solidFill>
        <a:srgbClr val="C00000"/>
      </a:solid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997C78-D50D-416F-A882-47A372169D50}"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EDF9D1-03D7-4160-8717-905AD39C0128}" type="slidenum">
              <a:rPr lang="en-US" smtClean="0"/>
              <a:t>‹#›</a:t>
            </a:fld>
            <a:endParaRPr lang="en-US"/>
          </a:p>
        </p:txBody>
      </p:sp>
    </p:spTree>
    <p:extLst>
      <p:ext uri="{BB962C8B-B14F-4D97-AF65-F5344CB8AC3E}">
        <p14:creationId xmlns:p14="http://schemas.microsoft.com/office/powerpoint/2010/main" val="631005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997C78-D50D-416F-A882-47A372169D50}"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EDF9D1-03D7-4160-8717-905AD39C0128}" type="slidenum">
              <a:rPr lang="en-US" smtClean="0"/>
              <a:t>‹#›</a:t>
            </a:fld>
            <a:endParaRPr lang="en-US"/>
          </a:p>
        </p:txBody>
      </p:sp>
    </p:spTree>
    <p:extLst>
      <p:ext uri="{BB962C8B-B14F-4D97-AF65-F5344CB8AC3E}">
        <p14:creationId xmlns:p14="http://schemas.microsoft.com/office/powerpoint/2010/main" val="737536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997C78-D50D-416F-A882-47A372169D50}"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EDF9D1-03D7-4160-8717-905AD39C0128}" type="slidenum">
              <a:rPr lang="en-US" smtClean="0"/>
              <a:t>‹#›</a:t>
            </a:fld>
            <a:endParaRPr lang="en-US"/>
          </a:p>
        </p:txBody>
      </p:sp>
    </p:spTree>
    <p:extLst>
      <p:ext uri="{BB962C8B-B14F-4D97-AF65-F5344CB8AC3E}">
        <p14:creationId xmlns:p14="http://schemas.microsoft.com/office/powerpoint/2010/main" val="2094684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997C78-D50D-416F-A882-47A372169D50}"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EDF9D1-03D7-4160-8717-905AD39C0128}" type="slidenum">
              <a:rPr lang="en-US" smtClean="0"/>
              <a:t>‹#›</a:t>
            </a:fld>
            <a:endParaRPr lang="en-US"/>
          </a:p>
        </p:txBody>
      </p:sp>
    </p:spTree>
    <p:extLst>
      <p:ext uri="{BB962C8B-B14F-4D97-AF65-F5344CB8AC3E}">
        <p14:creationId xmlns:p14="http://schemas.microsoft.com/office/powerpoint/2010/main" val="2331330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tint val="82000"/>
                  </a:schemeClr>
                </a:solidFill>
              </a:defRPr>
            </a:lvl1pPr>
            <a:lvl2pPr marL="2194560" indent="0">
              <a:buNone/>
              <a:defRPr sz="9600">
                <a:solidFill>
                  <a:schemeClr val="tx1">
                    <a:tint val="82000"/>
                  </a:schemeClr>
                </a:solidFill>
              </a:defRPr>
            </a:lvl2pPr>
            <a:lvl3pPr marL="4389120" indent="0">
              <a:buNone/>
              <a:defRPr sz="8640">
                <a:solidFill>
                  <a:schemeClr val="tx1">
                    <a:tint val="82000"/>
                  </a:schemeClr>
                </a:solidFill>
              </a:defRPr>
            </a:lvl3pPr>
            <a:lvl4pPr marL="6583680" indent="0">
              <a:buNone/>
              <a:defRPr sz="7680">
                <a:solidFill>
                  <a:schemeClr val="tx1">
                    <a:tint val="82000"/>
                  </a:schemeClr>
                </a:solidFill>
              </a:defRPr>
            </a:lvl4pPr>
            <a:lvl5pPr marL="8778240" indent="0">
              <a:buNone/>
              <a:defRPr sz="7680">
                <a:solidFill>
                  <a:schemeClr val="tx1">
                    <a:tint val="82000"/>
                  </a:schemeClr>
                </a:solidFill>
              </a:defRPr>
            </a:lvl5pPr>
            <a:lvl6pPr marL="10972800" indent="0">
              <a:buNone/>
              <a:defRPr sz="7680">
                <a:solidFill>
                  <a:schemeClr val="tx1">
                    <a:tint val="82000"/>
                  </a:schemeClr>
                </a:solidFill>
              </a:defRPr>
            </a:lvl6pPr>
            <a:lvl7pPr marL="13167360" indent="0">
              <a:buNone/>
              <a:defRPr sz="7680">
                <a:solidFill>
                  <a:schemeClr val="tx1">
                    <a:tint val="82000"/>
                  </a:schemeClr>
                </a:solidFill>
              </a:defRPr>
            </a:lvl7pPr>
            <a:lvl8pPr marL="15361920" indent="0">
              <a:buNone/>
              <a:defRPr sz="7680">
                <a:solidFill>
                  <a:schemeClr val="tx1">
                    <a:tint val="82000"/>
                  </a:schemeClr>
                </a:solidFill>
              </a:defRPr>
            </a:lvl8pPr>
            <a:lvl9pPr marL="17556480" indent="0">
              <a:buNone/>
              <a:defRPr sz="768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997C78-D50D-416F-A882-47A372169D50}"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EDF9D1-03D7-4160-8717-905AD39C0128}" type="slidenum">
              <a:rPr lang="en-US" smtClean="0"/>
              <a:t>‹#›</a:t>
            </a:fld>
            <a:endParaRPr lang="en-US"/>
          </a:p>
        </p:txBody>
      </p:sp>
    </p:spTree>
    <p:extLst>
      <p:ext uri="{BB962C8B-B14F-4D97-AF65-F5344CB8AC3E}">
        <p14:creationId xmlns:p14="http://schemas.microsoft.com/office/powerpoint/2010/main" val="4152805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997C78-D50D-416F-A882-47A372169D50}"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EDF9D1-03D7-4160-8717-905AD39C0128}" type="slidenum">
              <a:rPr lang="en-US" smtClean="0"/>
              <a:t>‹#›</a:t>
            </a:fld>
            <a:endParaRPr lang="en-US"/>
          </a:p>
        </p:txBody>
      </p:sp>
    </p:spTree>
    <p:extLst>
      <p:ext uri="{BB962C8B-B14F-4D97-AF65-F5344CB8AC3E}">
        <p14:creationId xmlns:p14="http://schemas.microsoft.com/office/powerpoint/2010/main" val="535271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997C78-D50D-416F-A882-47A372169D50}" type="datetimeFigureOut">
              <a:rPr lang="en-US" smtClean="0"/>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EDF9D1-03D7-4160-8717-905AD39C0128}" type="slidenum">
              <a:rPr lang="en-US" smtClean="0"/>
              <a:t>‹#›</a:t>
            </a:fld>
            <a:endParaRPr lang="en-US"/>
          </a:p>
        </p:txBody>
      </p:sp>
    </p:spTree>
    <p:extLst>
      <p:ext uri="{BB962C8B-B14F-4D97-AF65-F5344CB8AC3E}">
        <p14:creationId xmlns:p14="http://schemas.microsoft.com/office/powerpoint/2010/main" val="3175158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997C78-D50D-416F-A882-47A372169D50}" type="datetimeFigureOut">
              <a:rPr lang="en-US" smtClean="0"/>
              <a:t>4/28/2024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EDF9D1-03D7-4160-8717-905AD39C0128}" type="slidenum">
              <a:rPr lang="en-US" smtClean="0"/>
              <a:t>‹#›</a:t>
            </a:fld>
            <a:endParaRPr lang="en-US"/>
          </a:p>
        </p:txBody>
      </p:sp>
    </p:spTree>
    <p:extLst>
      <p:ext uri="{BB962C8B-B14F-4D97-AF65-F5344CB8AC3E}">
        <p14:creationId xmlns:p14="http://schemas.microsoft.com/office/powerpoint/2010/main" val="443617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997C78-D50D-416F-A882-47A372169D50}" type="datetimeFigureOut">
              <a:rPr lang="en-US" smtClean="0"/>
              <a:t>4/28/2024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EDF9D1-03D7-4160-8717-905AD39C0128}" type="slidenum">
              <a:rPr lang="en-US" smtClean="0"/>
              <a:t>‹#›</a:t>
            </a:fld>
            <a:endParaRPr lang="en-US"/>
          </a:p>
        </p:txBody>
      </p:sp>
    </p:spTree>
    <p:extLst>
      <p:ext uri="{BB962C8B-B14F-4D97-AF65-F5344CB8AC3E}">
        <p14:creationId xmlns:p14="http://schemas.microsoft.com/office/powerpoint/2010/main" val="1697089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D8997C78-D50D-416F-A882-47A372169D50}"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EDF9D1-03D7-4160-8717-905AD39C0128}" type="slidenum">
              <a:rPr lang="en-US" smtClean="0"/>
              <a:t>‹#›</a:t>
            </a:fld>
            <a:endParaRPr lang="en-US"/>
          </a:p>
        </p:txBody>
      </p:sp>
    </p:spTree>
    <p:extLst>
      <p:ext uri="{BB962C8B-B14F-4D97-AF65-F5344CB8AC3E}">
        <p14:creationId xmlns:p14="http://schemas.microsoft.com/office/powerpoint/2010/main" val="1935731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D8997C78-D50D-416F-A882-47A372169D50}"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EDF9D1-03D7-4160-8717-905AD39C0128}" type="slidenum">
              <a:rPr lang="en-US" smtClean="0"/>
              <a:t>‹#›</a:t>
            </a:fld>
            <a:endParaRPr lang="en-US"/>
          </a:p>
        </p:txBody>
      </p:sp>
    </p:spTree>
    <p:extLst>
      <p:ext uri="{BB962C8B-B14F-4D97-AF65-F5344CB8AC3E}">
        <p14:creationId xmlns:p14="http://schemas.microsoft.com/office/powerpoint/2010/main" val="1787667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82000"/>
                  </a:schemeClr>
                </a:solidFill>
              </a:defRPr>
            </a:lvl1pPr>
          </a:lstStyle>
          <a:p>
            <a:fld id="{D8997C78-D50D-416F-A882-47A372169D50}" type="datetimeFigureOut">
              <a:rPr lang="en-US" smtClean="0"/>
              <a:t>4/28/2024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82000"/>
                  </a:schemeClr>
                </a:solidFill>
              </a:defRPr>
            </a:lvl1pPr>
          </a:lstStyle>
          <a:p>
            <a:fld id="{43EDF9D1-03D7-4160-8717-905AD39C0128}" type="slidenum">
              <a:rPr lang="en-US" smtClean="0"/>
              <a:t>‹#›</a:t>
            </a:fld>
            <a:endParaRPr lang="en-US"/>
          </a:p>
        </p:txBody>
      </p:sp>
    </p:spTree>
    <p:extLst>
      <p:ext uri="{BB962C8B-B14F-4D97-AF65-F5344CB8AC3E}">
        <p14:creationId xmlns:p14="http://schemas.microsoft.com/office/powerpoint/2010/main" val="10754896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4.png"/><Relationship Id="rId2" Type="http://schemas.microsoft.com/office/2014/relationships/chartEx" Target="../charts/chartEx1.xml"/><Relationship Id="rId16"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FC0FCE-61C9-9E07-35C3-6FC7655229D0}"/>
              </a:ext>
            </a:extLst>
          </p:cNvPr>
          <p:cNvSpPr/>
          <p:nvPr/>
        </p:nvSpPr>
        <p:spPr>
          <a:xfrm>
            <a:off x="0" y="0"/>
            <a:ext cx="43891200" cy="3733800"/>
          </a:xfrm>
          <a:prstGeom prst="rect">
            <a:avLst/>
          </a:prstGeom>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a:r>
              <a:rPr lang="en-US" sz="6000" dirty="0"/>
              <a:t>How Reliable are Nursing Homes as an Investment?</a:t>
            </a:r>
          </a:p>
          <a:p>
            <a:pPr lvl="1"/>
            <a:r>
              <a:rPr lang="en-US" sz="4400" dirty="0"/>
              <a:t>2024 Business Analytics Competition @ Manhattan College</a:t>
            </a:r>
          </a:p>
          <a:p>
            <a:pPr lvl="1"/>
            <a:endParaRPr lang="en-US" sz="800" dirty="0"/>
          </a:p>
          <a:p>
            <a:pPr lvl="1"/>
            <a:r>
              <a:rPr lang="en-US" sz="3600" dirty="0"/>
              <a:t>Presenters: Sam Biner, Andrew Kim, Sam Nielsen, Iris Gallagher</a:t>
            </a:r>
          </a:p>
          <a:p>
            <a:pPr lvl="1"/>
            <a:r>
              <a:rPr lang="en-US" sz="3600" dirty="0"/>
              <a:t>Advisors: Dr. </a:t>
            </a:r>
            <a:r>
              <a:rPr lang="en-US" sz="3600" dirty="0" err="1"/>
              <a:t>Mesgari</a:t>
            </a:r>
            <a:endParaRPr lang="en-US" sz="3600" dirty="0"/>
          </a:p>
        </p:txBody>
      </p:sp>
      <p:cxnSp>
        <p:nvCxnSpPr>
          <p:cNvPr id="8" name="Straight Connector 7">
            <a:extLst>
              <a:ext uri="{FF2B5EF4-FFF2-40B4-BE49-F238E27FC236}">
                <a16:creationId xmlns:a16="http://schemas.microsoft.com/office/drawing/2014/main" id="{C028A3FE-4E8C-960F-B408-FD9AB961722E}"/>
              </a:ext>
            </a:extLst>
          </p:cNvPr>
          <p:cNvCxnSpPr/>
          <p:nvPr/>
        </p:nvCxnSpPr>
        <p:spPr>
          <a:xfrm>
            <a:off x="0" y="3413760"/>
            <a:ext cx="44135040" cy="0"/>
          </a:xfrm>
          <a:prstGeom prst="line">
            <a:avLst/>
          </a:prstGeom>
          <a:ln w="38100">
            <a:solidFill>
              <a:schemeClr val="bg1"/>
            </a:solidFill>
            <a:prstDash val="dash"/>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DAD0F386-0470-A041-B4AF-BF55F3A39601}"/>
              </a:ext>
            </a:extLst>
          </p:cNvPr>
          <p:cNvCxnSpPr/>
          <p:nvPr/>
        </p:nvCxnSpPr>
        <p:spPr>
          <a:xfrm>
            <a:off x="9334082" y="3700662"/>
            <a:ext cx="0" cy="29184600"/>
          </a:xfrm>
          <a:prstGeom prst="line">
            <a:avLst/>
          </a:prstGeom>
          <a:ln w="38100">
            <a:solidFill>
              <a:schemeClr val="accent1"/>
            </a:solidFill>
            <a:prstDash val="dash"/>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C1E85E71-FB5E-DB10-E7B7-690A65688B38}"/>
              </a:ext>
            </a:extLst>
          </p:cNvPr>
          <p:cNvSpPr/>
          <p:nvPr/>
        </p:nvSpPr>
        <p:spPr>
          <a:xfrm>
            <a:off x="-11277600" y="5547360"/>
            <a:ext cx="9814560" cy="46939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FE0AB3F4-B09A-06C8-C1EF-5766D5884ECA}"/>
              </a:ext>
            </a:extLst>
          </p:cNvPr>
          <p:cNvCxnSpPr>
            <a:cxnSpLocks/>
          </p:cNvCxnSpPr>
          <p:nvPr/>
        </p:nvCxnSpPr>
        <p:spPr>
          <a:xfrm flipV="1">
            <a:off x="213360" y="11269418"/>
            <a:ext cx="9120722" cy="59989"/>
          </a:xfrm>
          <a:prstGeom prst="line">
            <a:avLst/>
          </a:prstGeom>
          <a:ln w="38100">
            <a:solidFill>
              <a:schemeClr val="accent1"/>
            </a:solidFill>
            <a:prstDash val="dash"/>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8C2E14D7-BE6C-34F9-8C99-366B7CF4B609}"/>
              </a:ext>
            </a:extLst>
          </p:cNvPr>
          <p:cNvSpPr txBox="1"/>
          <p:nvPr/>
        </p:nvSpPr>
        <p:spPr>
          <a:xfrm>
            <a:off x="373142" y="4099391"/>
            <a:ext cx="8503919" cy="6432530"/>
          </a:xfrm>
          <a:prstGeom prst="rect">
            <a:avLst/>
          </a:prstGeom>
          <a:noFill/>
        </p:spPr>
        <p:txBody>
          <a:bodyPr wrap="square">
            <a:spAutoFit/>
          </a:bodyPr>
          <a:lstStyle/>
          <a:p>
            <a:r>
              <a:rPr lang="en-US" sz="4400" b="1" dirty="0">
                <a:solidFill>
                  <a:srgbClr val="C00000"/>
                </a:solidFill>
              </a:rPr>
              <a:t>Story</a:t>
            </a:r>
          </a:p>
          <a:p>
            <a:endParaRPr lang="en-US" sz="1600" b="1" dirty="0">
              <a:solidFill>
                <a:srgbClr val="C00000"/>
              </a:solidFill>
            </a:endParaRPr>
          </a:p>
          <a:p>
            <a:pPr algn="l"/>
            <a:r>
              <a:rPr lang="en-US" sz="3200" b="0" i="0" dirty="0">
                <a:solidFill>
                  <a:srgbClr val="222222"/>
                </a:solidFill>
                <a:effectLst/>
                <a:highlight>
                  <a:srgbClr val="FFFFFF"/>
                </a:highlight>
              </a:rPr>
              <a:t>Geri Attrick’s Data Analytics team was tasked with figuring out if nursing homes and the elder care market could be a potentially profitable investment. To do this, we:</a:t>
            </a:r>
          </a:p>
          <a:p>
            <a:pPr algn="l"/>
            <a:r>
              <a:rPr lang="en-US" dirty="0">
                <a:solidFill>
                  <a:schemeClr val="bg1"/>
                </a:solidFill>
                <a:highlight>
                  <a:srgbClr val="FFFFFF"/>
                </a:highlight>
              </a:rPr>
              <a:t>.</a:t>
            </a:r>
            <a:endParaRPr lang="en-US" sz="2800" b="0" i="0" dirty="0">
              <a:solidFill>
                <a:schemeClr val="bg1"/>
              </a:solidFill>
              <a:effectLst/>
              <a:highlight>
                <a:srgbClr val="FFFFFF"/>
              </a:highlight>
            </a:endParaRPr>
          </a:p>
          <a:p>
            <a:pPr marL="457200" indent="-457200" algn="l">
              <a:buFont typeface="Arial" panose="020B0604020202020204" pitchFamily="34" charset="0"/>
              <a:buChar char="•"/>
            </a:pPr>
            <a:r>
              <a:rPr lang="en-US" sz="3200" dirty="0">
                <a:solidFill>
                  <a:srgbClr val="222222"/>
                </a:solidFill>
                <a:highlight>
                  <a:srgbClr val="FFFFFF"/>
                </a:highlight>
              </a:rPr>
              <a:t>Explored the data</a:t>
            </a:r>
          </a:p>
          <a:p>
            <a:pPr marL="457200" indent="-457200" algn="l">
              <a:buFont typeface="Arial" panose="020B0604020202020204" pitchFamily="34" charset="0"/>
              <a:buChar char="•"/>
            </a:pPr>
            <a:r>
              <a:rPr lang="en-US" sz="3200" b="0" i="0" dirty="0">
                <a:solidFill>
                  <a:srgbClr val="222222"/>
                </a:solidFill>
                <a:effectLst/>
                <a:highlight>
                  <a:srgbClr val="FFFFFF"/>
                </a:highlight>
              </a:rPr>
              <a:t>Defined clear questions to </a:t>
            </a:r>
            <a:r>
              <a:rPr lang="en-US" sz="3200" dirty="0">
                <a:solidFill>
                  <a:srgbClr val="222222"/>
                </a:solidFill>
                <a:highlight>
                  <a:srgbClr val="FFFFFF"/>
                </a:highlight>
              </a:rPr>
              <a:t>guide our analysis</a:t>
            </a:r>
            <a:endParaRPr lang="en-US" sz="2800" dirty="0">
              <a:solidFill>
                <a:srgbClr val="222222"/>
              </a:solidFill>
              <a:highlight>
                <a:srgbClr val="FFFFFF"/>
              </a:highlight>
            </a:endParaRPr>
          </a:p>
          <a:p>
            <a:pPr marL="457200" indent="-457200" algn="l">
              <a:buFont typeface="Arial" panose="020B0604020202020204" pitchFamily="34" charset="0"/>
              <a:buChar char="•"/>
            </a:pPr>
            <a:r>
              <a:rPr lang="en-US" sz="3200" dirty="0">
                <a:solidFill>
                  <a:srgbClr val="222222"/>
                </a:solidFill>
                <a:highlight>
                  <a:srgbClr val="FFFFFF"/>
                </a:highlight>
              </a:rPr>
              <a:t>Used predictive modeling to find the best states and zip codes</a:t>
            </a:r>
          </a:p>
          <a:p>
            <a:pPr marL="457200" indent="-457200" algn="l">
              <a:buFont typeface="Arial" panose="020B0604020202020204" pitchFamily="34" charset="0"/>
              <a:buChar char="•"/>
            </a:pPr>
            <a:r>
              <a:rPr lang="en-US" sz="3200" dirty="0">
                <a:solidFill>
                  <a:srgbClr val="222222"/>
                </a:solidFill>
                <a:highlight>
                  <a:srgbClr val="FFFFFF"/>
                </a:highlight>
              </a:rPr>
              <a:t>Answer if nursing homes and the elder care market is a good investment opportunity</a:t>
            </a:r>
            <a:endParaRPr lang="en-US" sz="3600" dirty="0">
              <a:solidFill>
                <a:srgbClr val="222222"/>
              </a:solidFill>
              <a:highlight>
                <a:srgbClr val="FFFFFF"/>
              </a:highlight>
            </a:endParaRPr>
          </a:p>
        </p:txBody>
      </p:sp>
      <p:cxnSp>
        <p:nvCxnSpPr>
          <p:cNvPr id="19" name="Straight Connector 18">
            <a:extLst>
              <a:ext uri="{FF2B5EF4-FFF2-40B4-BE49-F238E27FC236}">
                <a16:creationId xmlns:a16="http://schemas.microsoft.com/office/drawing/2014/main" id="{FE37A759-0F52-2DD5-1760-7E62B0A227A0}"/>
              </a:ext>
            </a:extLst>
          </p:cNvPr>
          <p:cNvCxnSpPr/>
          <p:nvPr/>
        </p:nvCxnSpPr>
        <p:spPr>
          <a:xfrm>
            <a:off x="27349939" y="3757704"/>
            <a:ext cx="0" cy="29184600"/>
          </a:xfrm>
          <a:prstGeom prst="line">
            <a:avLst/>
          </a:prstGeom>
          <a:ln w="38100">
            <a:solidFill>
              <a:schemeClr val="accent1"/>
            </a:solidFill>
            <a:prstDash val="dash"/>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D68A7CC2-A877-9CC8-44F7-0CC07287A7DA}"/>
              </a:ext>
            </a:extLst>
          </p:cNvPr>
          <p:cNvSpPr txBox="1"/>
          <p:nvPr/>
        </p:nvSpPr>
        <p:spPr>
          <a:xfrm>
            <a:off x="11133436" y="4099391"/>
            <a:ext cx="12964158" cy="1015663"/>
          </a:xfrm>
          <a:prstGeom prst="rect">
            <a:avLst/>
          </a:prstGeom>
          <a:noFill/>
          <a:ln w="38100">
            <a:solidFill>
              <a:schemeClr val="accent1"/>
            </a:solidFill>
          </a:ln>
        </p:spPr>
        <p:txBody>
          <a:bodyPr wrap="square" rtlCol="0">
            <a:spAutoFit/>
          </a:bodyPr>
          <a:lstStyle/>
          <a:p>
            <a:r>
              <a:rPr lang="en-US" sz="6000" dirty="0">
                <a:solidFill>
                  <a:srgbClr val="C00000"/>
                </a:solidFill>
              </a:rPr>
              <a:t>1:</a:t>
            </a:r>
            <a:r>
              <a:rPr lang="en-US" sz="4000" dirty="0">
                <a:solidFill>
                  <a:srgbClr val="C00000"/>
                </a:solidFill>
              </a:rPr>
              <a:t> </a:t>
            </a:r>
            <a:r>
              <a:rPr lang="en-US" sz="4000" dirty="0">
                <a:latin typeface="Century Gothic" panose="020B0502020202020204" pitchFamily="34" charset="0"/>
              </a:rPr>
              <a:t>How Did Different States Respond to COVID?</a:t>
            </a:r>
          </a:p>
        </p:txBody>
      </p:sp>
      <mc:AlternateContent xmlns:mc="http://schemas.openxmlformats.org/markup-compatibility/2006" xmlns:cx6="http://schemas.microsoft.com/office/drawing/2016/5/12/chartex">
        <mc:Choice Requires="cx6">
          <p:graphicFrame>
            <p:nvGraphicFramePr>
              <p:cNvPr id="23" name="Chart 22">
                <a:extLst>
                  <a:ext uri="{FF2B5EF4-FFF2-40B4-BE49-F238E27FC236}">
                    <a16:creationId xmlns:a16="http://schemas.microsoft.com/office/drawing/2014/main" id="{8BE3530E-4E4E-2A69-8657-8B4F36849C7E}"/>
                  </a:ext>
                </a:extLst>
              </p:cNvPr>
              <p:cNvGraphicFramePr/>
              <p:nvPr>
                <p:extLst>
                  <p:ext uri="{D42A27DB-BD31-4B8C-83A1-F6EECF244321}">
                    <p14:modId xmlns:p14="http://schemas.microsoft.com/office/powerpoint/2010/main" val="906982856"/>
                  </p:ext>
                </p:extLst>
              </p:nvPr>
            </p:nvGraphicFramePr>
            <p:xfrm>
              <a:off x="15624992" y="5727007"/>
              <a:ext cx="11276722" cy="6194705"/>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23" name="Chart 22">
                <a:extLst>
                  <a:ext uri="{FF2B5EF4-FFF2-40B4-BE49-F238E27FC236}">
                    <a16:creationId xmlns:a16="http://schemas.microsoft.com/office/drawing/2014/main" id="{8BE3530E-4E4E-2A69-8657-8B4F36849C7E}"/>
                  </a:ext>
                </a:extLst>
              </p:cNvPr>
              <p:cNvPicPr>
                <a:picLocks noGrp="1" noRot="1" noChangeAspect="1" noMove="1" noResize="1" noEditPoints="1" noAdjustHandles="1" noChangeArrowheads="1" noChangeShapeType="1"/>
              </p:cNvPicPr>
              <p:nvPr/>
            </p:nvPicPr>
            <p:blipFill>
              <a:blip r:embed="rId3"/>
              <a:stretch>
                <a:fillRect/>
              </a:stretch>
            </p:blipFill>
            <p:spPr>
              <a:xfrm>
                <a:off x="15624992" y="5727007"/>
                <a:ext cx="11276722" cy="6194705"/>
              </a:xfrm>
              <a:prstGeom prst="rect">
                <a:avLst/>
              </a:prstGeom>
            </p:spPr>
          </p:pic>
        </mc:Fallback>
      </mc:AlternateContent>
      <p:sp>
        <p:nvSpPr>
          <p:cNvPr id="27" name="TextBox 26">
            <a:extLst>
              <a:ext uri="{FF2B5EF4-FFF2-40B4-BE49-F238E27FC236}">
                <a16:creationId xmlns:a16="http://schemas.microsoft.com/office/drawing/2014/main" id="{DDA1E635-C5F7-23F3-5EF9-370A6E2B1556}"/>
              </a:ext>
            </a:extLst>
          </p:cNvPr>
          <p:cNvSpPr txBox="1"/>
          <p:nvPr/>
        </p:nvSpPr>
        <p:spPr>
          <a:xfrm>
            <a:off x="9670823" y="5919580"/>
            <a:ext cx="5725658" cy="5693866"/>
          </a:xfrm>
          <a:prstGeom prst="rect">
            <a:avLst/>
          </a:prstGeom>
          <a:noFill/>
        </p:spPr>
        <p:txBody>
          <a:bodyPr wrap="square" rtlCol="0">
            <a:spAutoFit/>
          </a:bodyPr>
          <a:lstStyle/>
          <a:p>
            <a:r>
              <a:rPr lang="en-US" sz="2800" b="1" dirty="0"/>
              <a:t>Step 1:</a:t>
            </a:r>
          </a:p>
          <a:p>
            <a:r>
              <a:rPr lang="en-US" sz="2800" dirty="0"/>
              <a:t>First, when exploring the outlier data sets of the COVID-19 vaccine information, we started the analysis at the state level. </a:t>
            </a:r>
          </a:p>
          <a:p>
            <a:endParaRPr lang="en-US" sz="2800" dirty="0"/>
          </a:p>
          <a:p>
            <a:r>
              <a:rPr lang="en-US" sz="2800" b="1" dirty="0"/>
              <a:t>Step 2:</a:t>
            </a:r>
          </a:p>
          <a:p>
            <a:r>
              <a:rPr lang="en-US" sz="2800" dirty="0"/>
              <a:t>We found that states in the </a:t>
            </a:r>
            <a:r>
              <a:rPr lang="en-US" sz="2800" b="1" dirty="0">
                <a:solidFill>
                  <a:srgbClr val="0070C0"/>
                </a:solidFill>
              </a:rPr>
              <a:t>Northeast, West Coast, and Mid-West</a:t>
            </a:r>
            <a:r>
              <a:rPr lang="en-US" sz="2800" dirty="0"/>
              <a:t> had a quicker adoption of vaccines. We wanted to continue analyzing to see if these states provided high returns.</a:t>
            </a:r>
          </a:p>
        </p:txBody>
      </p:sp>
      <p:sp>
        <p:nvSpPr>
          <p:cNvPr id="47" name="TextBox 46">
            <a:extLst>
              <a:ext uri="{FF2B5EF4-FFF2-40B4-BE49-F238E27FC236}">
                <a16:creationId xmlns:a16="http://schemas.microsoft.com/office/drawing/2014/main" id="{EABF2B1D-6321-8FFF-0EDE-5F92378A4FA9}"/>
              </a:ext>
            </a:extLst>
          </p:cNvPr>
          <p:cNvSpPr txBox="1"/>
          <p:nvPr/>
        </p:nvSpPr>
        <p:spPr>
          <a:xfrm>
            <a:off x="389380" y="11516732"/>
            <a:ext cx="8716192" cy="4462760"/>
          </a:xfrm>
          <a:prstGeom prst="rect">
            <a:avLst/>
          </a:prstGeom>
          <a:noFill/>
        </p:spPr>
        <p:txBody>
          <a:bodyPr wrap="square">
            <a:spAutoFit/>
          </a:bodyPr>
          <a:lstStyle/>
          <a:p>
            <a:r>
              <a:rPr lang="en-US" sz="4400" b="1" dirty="0">
                <a:solidFill>
                  <a:srgbClr val="C00000"/>
                </a:solidFill>
              </a:rPr>
              <a:t>Questions</a:t>
            </a:r>
          </a:p>
          <a:p>
            <a:endParaRPr lang="en-US" sz="1600" b="1" dirty="0">
              <a:solidFill>
                <a:srgbClr val="C00000"/>
              </a:solidFill>
            </a:endParaRPr>
          </a:p>
          <a:p>
            <a:pPr marL="742950" indent="-742950">
              <a:buFont typeface="+mj-lt"/>
              <a:buAutoNum type="arabicPeriod"/>
            </a:pPr>
            <a:r>
              <a:rPr lang="en-US" sz="3200" dirty="0"/>
              <a:t>How did different States respond to COVID-19?</a:t>
            </a:r>
          </a:p>
          <a:p>
            <a:pPr marL="742950" indent="-742950">
              <a:buFont typeface="+mj-lt"/>
              <a:buAutoNum type="arabicPeriod"/>
            </a:pPr>
            <a:r>
              <a:rPr lang="en-US" sz="3200" dirty="0"/>
              <a:t>What features affect Overall Rating the most?</a:t>
            </a:r>
          </a:p>
          <a:p>
            <a:pPr marL="742950" indent="-742950">
              <a:buFont typeface="+mj-lt"/>
              <a:buAutoNum type="arabicPeriod"/>
            </a:pPr>
            <a:r>
              <a:rPr lang="en-US" sz="3200" dirty="0"/>
              <a:t>How profitable are Nursing Homes as a business?</a:t>
            </a:r>
          </a:p>
          <a:p>
            <a:pPr marL="742950" indent="-742950">
              <a:buFont typeface="+mj-lt"/>
              <a:buAutoNum type="arabicPeriod"/>
            </a:pPr>
            <a:r>
              <a:rPr lang="en-US" sz="3200" dirty="0"/>
              <a:t>What is the expected return?</a:t>
            </a:r>
            <a:endParaRPr lang="en-US" sz="4000" dirty="0"/>
          </a:p>
        </p:txBody>
      </p:sp>
      <p:cxnSp>
        <p:nvCxnSpPr>
          <p:cNvPr id="49" name="Straight Connector 48">
            <a:extLst>
              <a:ext uri="{FF2B5EF4-FFF2-40B4-BE49-F238E27FC236}">
                <a16:creationId xmlns:a16="http://schemas.microsoft.com/office/drawing/2014/main" id="{4CED186D-38DA-10B0-8E2D-DC6BB3D8EB5E}"/>
              </a:ext>
            </a:extLst>
          </p:cNvPr>
          <p:cNvCxnSpPr>
            <a:cxnSpLocks/>
          </p:cNvCxnSpPr>
          <p:nvPr/>
        </p:nvCxnSpPr>
        <p:spPr>
          <a:xfrm>
            <a:off x="27469920" y="30190439"/>
            <a:ext cx="16221241" cy="0"/>
          </a:xfrm>
          <a:prstGeom prst="line">
            <a:avLst/>
          </a:prstGeom>
          <a:ln w="38100">
            <a:prstDash val="dash"/>
          </a:ln>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0584AFB3-BAD7-CAE4-341A-4C0BCDA541C8}"/>
              </a:ext>
            </a:extLst>
          </p:cNvPr>
          <p:cNvSpPr txBox="1"/>
          <p:nvPr/>
        </p:nvSpPr>
        <p:spPr>
          <a:xfrm>
            <a:off x="27469921" y="30204601"/>
            <a:ext cx="16221240" cy="2492990"/>
          </a:xfrm>
          <a:prstGeom prst="rect">
            <a:avLst/>
          </a:prstGeom>
          <a:noFill/>
        </p:spPr>
        <p:txBody>
          <a:bodyPr wrap="square">
            <a:spAutoFit/>
          </a:bodyPr>
          <a:lstStyle/>
          <a:p>
            <a:r>
              <a:rPr lang="en-US" sz="4400" b="1" dirty="0">
                <a:solidFill>
                  <a:srgbClr val="C00000"/>
                </a:solidFill>
              </a:rPr>
              <a:t>Further Analysis</a:t>
            </a:r>
          </a:p>
          <a:p>
            <a:r>
              <a:rPr lang="en-US" sz="2800" dirty="0"/>
              <a:t>We would like to have access to the 2022 and 2023 datasets as it would help us normalize the impact of COVID-19 and do more predictive analytics for 2024 and 2025. </a:t>
            </a:r>
          </a:p>
          <a:p>
            <a:r>
              <a:rPr lang="en-US" sz="2800" dirty="0"/>
              <a:t>Additionally, we would like to have more data about turnover at an individual facility level.</a:t>
            </a:r>
          </a:p>
          <a:p>
            <a:endParaRPr lang="en-US" sz="2800" dirty="0"/>
          </a:p>
        </p:txBody>
      </p:sp>
      <p:sp>
        <p:nvSpPr>
          <p:cNvPr id="56" name="Rectangle 55">
            <a:extLst>
              <a:ext uri="{FF2B5EF4-FFF2-40B4-BE49-F238E27FC236}">
                <a16:creationId xmlns:a16="http://schemas.microsoft.com/office/drawing/2014/main" id="{FFA999E4-55C0-F58B-B773-1C1EBB055DB9}"/>
              </a:ext>
            </a:extLst>
          </p:cNvPr>
          <p:cNvSpPr/>
          <p:nvPr/>
        </p:nvSpPr>
        <p:spPr>
          <a:xfrm>
            <a:off x="1704109" y="-6050456"/>
            <a:ext cx="9814560" cy="46939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C4ECC11-4FBF-C984-4D08-69F38A3722DE}"/>
              </a:ext>
            </a:extLst>
          </p:cNvPr>
          <p:cNvSpPr/>
          <p:nvPr/>
        </p:nvSpPr>
        <p:spPr>
          <a:xfrm>
            <a:off x="44597782" y="7103445"/>
            <a:ext cx="9814560" cy="46939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8B683CD8-B269-4156-C38D-1C70FDAAD4DB}"/>
              </a:ext>
            </a:extLst>
          </p:cNvPr>
          <p:cNvSpPr/>
          <p:nvPr/>
        </p:nvSpPr>
        <p:spPr>
          <a:xfrm>
            <a:off x="40566107" y="35283612"/>
            <a:ext cx="9814560" cy="46939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A77EF2FB-9809-3EE5-E0CF-7B375B9B212F}"/>
              </a:ext>
            </a:extLst>
          </p:cNvPr>
          <p:cNvCxnSpPr>
            <a:cxnSpLocks/>
          </p:cNvCxnSpPr>
          <p:nvPr/>
        </p:nvCxnSpPr>
        <p:spPr>
          <a:xfrm>
            <a:off x="213360" y="26902987"/>
            <a:ext cx="9120722" cy="0"/>
          </a:xfrm>
          <a:prstGeom prst="line">
            <a:avLst/>
          </a:prstGeom>
          <a:ln w="38100">
            <a:prstDash val="dash"/>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7BC66A29-ED23-98BC-3344-BC2BAB515A97}"/>
              </a:ext>
            </a:extLst>
          </p:cNvPr>
          <p:cNvCxnSpPr>
            <a:cxnSpLocks/>
          </p:cNvCxnSpPr>
          <p:nvPr/>
        </p:nvCxnSpPr>
        <p:spPr>
          <a:xfrm flipV="1">
            <a:off x="213360" y="16330590"/>
            <a:ext cx="9120722" cy="21611"/>
          </a:xfrm>
          <a:prstGeom prst="line">
            <a:avLst/>
          </a:prstGeom>
          <a:ln w="38100">
            <a:solidFill>
              <a:schemeClr val="accent1"/>
            </a:solidFill>
            <a:prstDash val="dash"/>
          </a:ln>
        </p:spPr>
        <p:style>
          <a:lnRef idx="2">
            <a:schemeClr val="accent1"/>
          </a:lnRef>
          <a:fillRef idx="0">
            <a:schemeClr val="accent1"/>
          </a:fillRef>
          <a:effectRef idx="1">
            <a:schemeClr val="accent1"/>
          </a:effectRef>
          <a:fontRef idx="minor">
            <a:schemeClr val="tx1"/>
          </a:fontRef>
        </p:style>
      </p:cxnSp>
      <p:sp>
        <p:nvSpPr>
          <p:cNvPr id="74" name="TextBox 73">
            <a:extLst>
              <a:ext uri="{FF2B5EF4-FFF2-40B4-BE49-F238E27FC236}">
                <a16:creationId xmlns:a16="http://schemas.microsoft.com/office/drawing/2014/main" id="{1E889649-C0D6-EE83-67B5-A89758B5C75E}"/>
              </a:ext>
            </a:extLst>
          </p:cNvPr>
          <p:cNvSpPr txBox="1"/>
          <p:nvPr/>
        </p:nvSpPr>
        <p:spPr>
          <a:xfrm>
            <a:off x="399952" y="16623511"/>
            <a:ext cx="8503919" cy="10372070"/>
          </a:xfrm>
          <a:prstGeom prst="rect">
            <a:avLst/>
          </a:prstGeom>
          <a:noFill/>
        </p:spPr>
        <p:txBody>
          <a:bodyPr wrap="square">
            <a:spAutoFit/>
          </a:bodyPr>
          <a:lstStyle/>
          <a:p>
            <a:r>
              <a:rPr lang="en-US" sz="4400" b="1" dirty="0">
                <a:solidFill>
                  <a:srgbClr val="C00000"/>
                </a:solidFill>
              </a:rPr>
              <a:t>Conclusion</a:t>
            </a:r>
            <a:endParaRPr lang="en-US" sz="1600" b="1" dirty="0">
              <a:solidFill>
                <a:srgbClr val="C00000"/>
              </a:solidFill>
            </a:endParaRPr>
          </a:p>
          <a:p>
            <a:r>
              <a:rPr lang="en-US" sz="3200" dirty="0"/>
              <a:t>We recommend adding nursing homes into your investment portfolio, only if the following criteria are met.</a:t>
            </a:r>
          </a:p>
          <a:p>
            <a:pPr marL="514350" indent="-514350">
              <a:buFont typeface="+mj-lt"/>
              <a:buAutoNum type="arabicPeriod"/>
            </a:pPr>
            <a:r>
              <a:rPr lang="en-US" sz="3200" dirty="0"/>
              <a:t>Focus on states that are more up to date with the COVID vaccine</a:t>
            </a:r>
          </a:p>
          <a:p>
            <a:pPr marL="514350" indent="-514350">
              <a:buFont typeface="+mj-lt"/>
              <a:buAutoNum type="arabicPeriod"/>
            </a:pPr>
            <a:r>
              <a:rPr lang="en-US" sz="3200" dirty="0"/>
              <a:t>Avoid states with low-quality scores that pay high amounts of fines</a:t>
            </a:r>
          </a:p>
          <a:p>
            <a:pPr marL="514350" indent="-514350">
              <a:buFont typeface="+mj-lt"/>
              <a:buAutoNum type="arabicPeriod"/>
            </a:pPr>
            <a:r>
              <a:rPr lang="en-US" sz="3200" dirty="0"/>
              <a:t>Pay close attention to these variables: Deficiency counts, Zip Code, Total Fine Amounts, Date of Medicaid and Medicare, Number of Beds</a:t>
            </a:r>
          </a:p>
          <a:p>
            <a:pPr marL="514350" indent="-514350">
              <a:buFont typeface="+mj-lt"/>
              <a:buAutoNum type="arabicPeriod"/>
            </a:pPr>
            <a:r>
              <a:rPr lang="en-US" sz="3200" dirty="0"/>
              <a:t>Only look at states that had a positive Net Income</a:t>
            </a:r>
          </a:p>
          <a:p>
            <a:pPr marL="514350" indent="-514350">
              <a:buFont typeface="+mj-lt"/>
              <a:buAutoNum type="arabicPeriod"/>
            </a:pPr>
            <a:r>
              <a:rPr lang="en-US" sz="3200" dirty="0"/>
              <a:t>For safety, only consider investing if the overall score is 3 or more</a:t>
            </a:r>
            <a:endParaRPr lang="en-US" sz="2800" dirty="0"/>
          </a:p>
          <a:p>
            <a:r>
              <a:rPr lang="en-US" sz="3200" dirty="0"/>
              <a:t>We recommend the New York Zip codes given these qualifications. Specifically, the Bronx and Queens zip codes are given to generate the highest return.</a:t>
            </a:r>
          </a:p>
        </p:txBody>
      </p:sp>
      <p:pic>
        <p:nvPicPr>
          <p:cNvPr id="30" name="Picture 2">
            <a:extLst>
              <a:ext uri="{FF2B5EF4-FFF2-40B4-BE49-F238E27FC236}">
                <a16:creationId xmlns:a16="http://schemas.microsoft.com/office/drawing/2014/main" id="{D8CBDB87-2C2B-DA0D-538F-3180D2ED0A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51705" y="14018141"/>
            <a:ext cx="9920585" cy="373380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pic>
        <p:nvPicPr>
          <p:cNvPr id="31" name="Picture 4">
            <a:extLst>
              <a:ext uri="{FF2B5EF4-FFF2-40B4-BE49-F238E27FC236}">
                <a16:creationId xmlns:a16="http://schemas.microsoft.com/office/drawing/2014/main" id="{E731F43A-97B9-DB08-5206-010CB1A93C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54485" y="18302786"/>
            <a:ext cx="9917805" cy="3608686"/>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D771AFC6-74B2-C9FB-DA45-98ED8C72EAC3}"/>
              </a:ext>
            </a:extLst>
          </p:cNvPr>
          <p:cNvSpPr txBox="1"/>
          <p:nvPr/>
        </p:nvSpPr>
        <p:spPr>
          <a:xfrm>
            <a:off x="29328466" y="4099391"/>
            <a:ext cx="12964159" cy="1015663"/>
          </a:xfrm>
          <a:prstGeom prst="rect">
            <a:avLst/>
          </a:prstGeom>
          <a:noFill/>
          <a:ln w="38100">
            <a:solidFill>
              <a:schemeClr val="accent1"/>
            </a:solidFill>
          </a:ln>
        </p:spPr>
        <p:txBody>
          <a:bodyPr wrap="square" rtlCol="0">
            <a:spAutoFit/>
          </a:bodyPr>
          <a:lstStyle/>
          <a:p>
            <a:r>
              <a:rPr lang="en-US" sz="6000" dirty="0">
                <a:solidFill>
                  <a:srgbClr val="C00000"/>
                </a:solidFill>
              </a:rPr>
              <a:t>3:</a:t>
            </a:r>
            <a:r>
              <a:rPr lang="en-US" sz="4000" dirty="0">
                <a:solidFill>
                  <a:srgbClr val="C00000"/>
                </a:solidFill>
              </a:rPr>
              <a:t> </a:t>
            </a:r>
            <a:r>
              <a:rPr lang="en-US" sz="4000" dirty="0">
                <a:latin typeface="Century Gothic" panose="020B0502020202020204" pitchFamily="34" charset="0"/>
              </a:rPr>
              <a:t>How Profitable are Nursing Homes as a Business?</a:t>
            </a:r>
          </a:p>
        </p:txBody>
      </p:sp>
      <p:pic>
        <p:nvPicPr>
          <p:cNvPr id="36" name="Picture 35" descr="A graph of average net income of the top 25 states.">
            <a:extLst>
              <a:ext uri="{FF2B5EF4-FFF2-40B4-BE49-F238E27FC236}">
                <a16:creationId xmlns:a16="http://schemas.microsoft.com/office/drawing/2014/main" id="{132CF288-1EA6-6EF8-E48D-5DA767EB51EB}"/>
              </a:ext>
            </a:extLst>
          </p:cNvPr>
          <p:cNvPicPr>
            <a:picLocks noChangeAspect="1"/>
          </p:cNvPicPr>
          <p:nvPr/>
        </p:nvPicPr>
        <p:blipFill rotWithShape="1">
          <a:blip r:embed="rId6">
            <a:extLst>
              <a:ext uri="{28A0092B-C50C-407E-A947-70E740481C1C}">
                <a14:useLocalDpi xmlns:a14="http://schemas.microsoft.com/office/drawing/2010/main" val="0"/>
              </a:ext>
            </a:extLst>
          </a:blip>
          <a:srcRect l="2048" t="1392" r="5622" b="3290"/>
          <a:stretch/>
        </p:blipFill>
        <p:spPr>
          <a:xfrm>
            <a:off x="27798165" y="11207785"/>
            <a:ext cx="8530360" cy="5398174"/>
          </a:xfrm>
          <a:prstGeom prst="rect">
            <a:avLst/>
          </a:prstGeom>
          <a:ln>
            <a:solidFill>
              <a:srgbClr val="C00000"/>
            </a:solidFill>
          </a:ln>
        </p:spPr>
      </p:pic>
      <p:sp>
        <p:nvSpPr>
          <p:cNvPr id="80" name="TextBox 79">
            <a:extLst>
              <a:ext uri="{FF2B5EF4-FFF2-40B4-BE49-F238E27FC236}">
                <a16:creationId xmlns:a16="http://schemas.microsoft.com/office/drawing/2014/main" id="{837ACF1C-3B5C-F01E-0998-C501E040E201}"/>
              </a:ext>
            </a:extLst>
          </p:cNvPr>
          <p:cNvSpPr txBox="1"/>
          <p:nvPr/>
        </p:nvSpPr>
        <p:spPr>
          <a:xfrm>
            <a:off x="36776749" y="6020787"/>
            <a:ext cx="6415421" cy="10002738"/>
          </a:xfrm>
          <a:prstGeom prst="rect">
            <a:avLst/>
          </a:prstGeom>
          <a:noFill/>
        </p:spPr>
        <p:txBody>
          <a:bodyPr wrap="square" rtlCol="0">
            <a:spAutoFit/>
          </a:bodyPr>
          <a:lstStyle/>
          <a:p>
            <a:r>
              <a:rPr lang="en-US" sz="2800" b="1" dirty="0"/>
              <a:t>Step 1:</a:t>
            </a:r>
          </a:p>
          <a:p>
            <a:r>
              <a:rPr lang="en-US" sz="2800" dirty="0"/>
              <a:t>First, to provide a better recommendation on the specific nursing homes to invest in, we wanted to see what features impact Net Income the most. We found that </a:t>
            </a:r>
            <a:r>
              <a:rPr lang="en-US" sz="2800" b="1" dirty="0">
                <a:solidFill>
                  <a:srgbClr val="0070C0"/>
                </a:solidFill>
              </a:rPr>
              <a:t>high non-overhead salary costs </a:t>
            </a:r>
            <a:r>
              <a:rPr lang="en-US" sz="2800" dirty="0"/>
              <a:t>had a strong negative correlation while </a:t>
            </a:r>
            <a:r>
              <a:rPr lang="en-US" sz="2800" b="1" dirty="0">
                <a:solidFill>
                  <a:srgbClr val="0070C0"/>
                </a:solidFill>
              </a:rPr>
              <a:t>high total fund balances and</a:t>
            </a:r>
            <a:r>
              <a:rPr lang="en-US" sz="2800" dirty="0"/>
              <a:t> </a:t>
            </a:r>
            <a:r>
              <a:rPr lang="en-US" sz="2800" b="1" dirty="0">
                <a:solidFill>
                  <a:srgbClr val="0070C0"/>
                </a:solidFill>
              </a:rPr>
              <a:t>accounts payable balances</a:t>
            </a:r>
            <a:r>
              <a:rPr lang="en-US" sz="2800" dirty="0"/>
              <a:t> were positively correlated.</a:t>
            </a:r>
          </a:p>
          <a:p>
            <a:endParaRPr lang="en-US" sz="2800" dirty="0"/>
          </a:p>
          <a:p>
            <a:r>
              <a:rPr lang="en-US" sz="2800" b="1" dirty="0"/>
              <a:t>Step 2:</a:t>
            </a:r>
            <a:endParaRPr lang="en-US" sz="2800" dirty="0"/>
          </a:p>
          <a:p>
            <a:r>
              <a:rPr lang="en-US" sz="2800" dirty="0"/>
              <a:t>Continuing with the same years of data, we found that of the top 4 states we previously selected, </a:t>
            </a:r>
            <a:r>
              <a:rPr lang="en-US" sz="2800" b="1" dirty="0">
                <a:solidFill>
                  <a:srgbClr val="0070C0"/>
                </a:solidFill>
              </a:rPr>
              <a:t>New York and California were 6</a:t>
            </a:r>
            <a:r>
              <a:rPr lang="en-US" sz="2800" b="1" baseline="30000" dirty="0">
                <a:solidFill>
                  <a:srgbClr val="0070C0"/>
                </a:solidFill>
              </a:rPr>
              <a:t>th</a:t>
            </a:r>
            <a:r>
              <a:rPr lang="en-US" sz="2800" b="1" dirty="0">
                <a:solidFill>
                  <a:srgbClr val="0070C0"/>
                </a:solidFill>
              </a:rPr>
              <a:t>  and 7</a:t>
            </a:r>
            <a:r>
              <a:rPr lang="en-US" sz="2800" b="1" baseline="30000" dirty="0">
                <a:solidFill>
                  <a:srgbClr val="0070C0"/>
                </a:solidFill>
              </a:rPr>
              <a:t>th</a:t>
            </a:r>
            <a:r>
              <a:rPr lang="en-US" sz="2800" b="1" dirty="0">
                <a:solidFill>
                  <a:srgbClr val="0070C0"/>
                </a:solidFill>
              </a:rPr>
              <a:t> of the most profitable states on average</a:t>
            </a:r>
            <a:r>
              <a:rPr lang="en-US" sz="2800" dirty="0">
                <a:solidFill>
                  <a:srgbClr val="0070C0"/>
                </a:solidFill>
              </a:rPr>
              <a:t>.</a:t>
            </a:r>
            <a:r>
              <a:rPr lang="en-US" sz="2800" dirty="0">
                <a:solidFill>
                  <a:srgbClr val="00B0F0"/>
                </a:solidFill>
              </a:rPr>
              <a:t> </a:t>
            </a:r>
          </a:p>
          <a:p>
            <a:endParaRPr lang="en-US" sz="2800" dirty="0"/>
          </a:p>
          <a:p>
            <a:r>
              <a:rPr lang="en-US" sz="2800" b="1" dirty="0"/>
              <a:t>Step 3:</a:t>
            </a:r>
            <a:endParaRPr lang="en-US" sz="2800" dirty="0"/>
          </a:p>
          <a:p>
            <a:r>
              <a:rPr lang="en-US" sz="2800" dirty="0"/>
              <a:t>We decided to focus on these two states for our recommendations while also including Colorado and Ohio as comparisons.</a:t>
            </a:r>
          </a:p>
        </p:txBody>
      </p:sp>
      <p:sp>
        <p:nvSpPr>
          <p:cNvPr id="38" name="TextBox 37">
            <a:extLst>
              <a:ext uri="{FF2B5EF4-FFF2-40B4-BE49-F238E27FC236}">
                <a16:creationId xmlns:a16="http://schemas.microsoft.com/office/drawing/2014/main" id="{9F46FD4B-46E1-EC30-865B-1F7F48EB4CB8}"/>
              </a:ext>
            </a:extLst>
          </p:cNvPr>
          <p:cNvSpPr txBox="1"/>
          <p:nvPr/>
        </p:nvSpPr>
        <p:spPr>
          <a:xfrm>
            <a:off x="11133436" y="12777439"/>
            <a:ext cx="12964158" cy="1015663"/>
          </a:xfrm>
          <a:prstGeom prst="rect">
            <a:avLst/>
          </a:prstGeom>
          <a:noFill/>
          <a:ln w="38100">
            <a:solidFill>
              <a:schemeClr val="accent1"/>
            </a:solidFill>
          </a:ln>
        </p:spPr>
        <p:txBody>
          <a:bodyPr wrap="square" rtlCol="0">
            <a:spAutoFit/>
          </a:bodyPr>
          <a:lstStyle/>
          <a:p>
            <a:r>
              <a:rPr lang="en-US" sz="6000" dirty="0">
                <a:solidFill>
                  <a:srgbClr val="C00000"/>
                </a:solidFill>
              </a:rPr>
              <a:t>2:</a:t>
            </a:r>
            <a:r>
              <a:rPr lang="en-US" sz="4000" dirty="0">
                <a:solidFill>
                  <a:srgbClr val="C00000"/>
                </a:solidFill>
              </a:rPr>
              <a:t> </a:t>
            </a:r>
            <a:r>
              <a:rPr lang="en-US" sz="4000" dirty="0">
                <a:latin typeface="Century Gothic" panose="020B0502020202020204" pitchFamily="34" charset="0"/>
              </a:rPr>
              <a:t>What Features Affect Overall Ratings the Most?</a:t>
            </a:r>
          </a:p>
        </p:txBody>
      </p:sp>
      <p:pic>
        <p:nvPicPr>
          <p:cNvPr id="40" name="Picture 39" descr="A bar graph with green squares&#10;&#10;Description automatically generated">
            <a:extLst>
              <a:ext uri="{FF2B5EF4-FFF2-40B4-BE49-F238E27FC236}">
                <a16:creationId xmlns:a16="http://schemas.microsoft.com/office/drawing/2014/main" id="{7812C854-1594-25FF-53D9-913F26A98899}"/>
              </a:ext>
            </a:extLst>
          </p:cNvPr>
          <p:cNvPicPr>
            <a:picLocks noChangeAspect="1"/>
          </p:cNvPicPr>
          <p:nvPr/>
        </p:nvPicPr>
        <p:blipFill rotWithShape="1">
          <a:blip r:embed="rId7"/>
          <a:srcRect l="2230" t="-78" r="66"/>
          <a:stretch/>
        </p:blipFill>
        <p:spPr>
          <a:xfrm>
            <a:off x="16951705" y="22462317"/>
            <a:ext cx="9876159" cy="4973883"/>
          </a:xfrm>
          <a:prstGeom prst="rect">
            <a:avLst/>
          </a:prstGeom>
          <a:ln>
            <a:solidFill>
              <a:srgbClr val="C00000"/>
            </a:solidFill>
          </a:ln>
        </p:spPr>
      </p:pic>
      <p:pic>
        <p:nvPicPr>
          <p:cNvPr id="42" name="Picture 41" descr="A graph of a number of states&#10;&#10;Description automatically generated">
            <a:extLst>
              <a:ext uri="{FF2B5EF4-FFF2-40B4-BE49-F238E27FC236}">
                <a16:creationId xmlns:a16="http://schemas.microsoft.com/office/drawing/2014/main" id="{17E88C22-4EDB-40F4-D8F3-9F1D9514B937}"/>
              </a:ext>
            </a:extLst>
          </p:cNvPr>
          <p:cNvPicPr>
            <a:picLocks noChangeAspect="1"/>
          </p:cNvPicPr>
          <p:nvPr/>
        </p:nvPicPr>
        <p:blipFill>
          <a:blip r:embed="rId8"/>
          <a:stretch>
            <a:fillRect/>
          </a:stretch>
        </p:blipFill>
        <p:spPr>
          <a:xfrm>
            <a:off x="18122647" y="27636175"/>
            <a:ext cx="8711695" cy="5161851"/>
          </a:xfrm>
          <a:prstGeom prst="rect">
            <a:avLst/>
          </a:prstGeom>
          <a:ln>
            <a:solidFill>
              <a:srgbClr val="C00000"/>
            </a:solidFill>
          </a:ln>
        </p:spPr>
      </p:pic>
      <p:pic>
        <p:nvPicPr>
          <p:cNvPr id="82" name="Picture 81" descr="A graph of a number of states&#10;&#10;Description automatically generated">
            <a:extLst>
              <a:ext uri="{FF2B5EF4-FFF2-40B4-BE49-F238E27FC236}">
                <a16:creationId xmlns:a16="http://schemas.microsoft.com/office/drawing/2014/main" id="{31AD2F99-E345-9C4A-ADE9-5AB3BD295C5C}"/>
              </a:ext>
            </a:extLst>
          </p:cNvPr>
          <p:cNvPicPr>
            <a:picLocks noChangeAspect="1"/>
          </p:cNvPicPr>
          <p:nvPr/>
        </p:nvPicPr>
        <p:blipFill>
          <a:blip r:embed="rId9"/>
          <a:stretch>
            <a:fillRect/>
          </a:stretch>
        </p:blipFill>
        <p:spPr>
          <a:xfrm>
            <a:off x="9670823" y="27648994"/>
            <a:ext cx="7936228" cy="5161851"/>
          </a:xfrm>
          <a:prstGeom prst="rect">
            <a:avLst/>
          </a:prstGeom>
          <a:ln>
            <a:solidFill>
              <a:srgbClr val="C00000"/>
            </a:solidFill>
          </a:ln>
        </p:spPr>
      </p:pic>
      <p:pic>
        <p:nvPicPr>
          <p:cNvPr id="1026" name="Picture 2">
            <a:extLst>
              <a:ext uri="{FF2B5EF4-FFF2-40B4-BE49-F238E27FC236}">
                <a16:creationId xmlns:a16="http://schemas.microsoft.com/office/drawing/2014/main" id="{FA333804-479A-6EF1-EA34-F3910C7F0C6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163520" y="493222"/>
            <a:ext cx="7158869" cy="2695062"/>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a:extLst>
              <a:ext uri="{FF2B5EF4-FFF2-40B4-BE49-F238E27FC236}">
                <a16:creationId xmlns:a16="http://schemas.microsoft.com/office/drawing/2014/main" id="{918335BC-C8D0-6525-790B-2E41F75ED1E8}"/>
              </a:ext>
            </a:extLst>
          </p:cNvPr>
          <p:cNvSpPr txBox="1"/>
          <p:nvPr/>
        </p:nvSpPr>
        <p:spPr>
          <a:xfrm>
            <a:off x="503277" y="27031617"/>
            <a:ext cx="8503919" cy="769441"/>
          </a:xfrm>
          <a:prstGeom prst="rect">
            <a:avLst/>
          </a:prstGeom>
          <a:noFill/>
        </p:spPr>
        <p:txBody>
          <a:bodyPr wrap="square">
            <a:spAutoFit/>
          </a:bodyPr>
          <a:lstStyle/>
          <a:p>
            <a:r>
              <a:rPr lang="en-US" sz="4400" b="1" dirty="0">
                <a:solidFill>
                  <a:srgbClr val="C00000"/>
                </a:solidFill>
              </a:rPr>
              <a:t>Tools Used</a:t>
            </a:r>
          </a:p>
        </p:txBody>
      </p:sp>
      <p:pic>
        <p:nvPicPr>
          <p:cNvPr id="61" name="Picture 60">
            <a:extLst>
              <a:ext uri="{FF2B5EF4-FFF2-40B4-BE49-F238E27FC236}">
                <a16:creationId xmlns:a16="http://schemas.microsoft.com/office/drawing/2014/main" id="{4FAE9A15-8BBF-A98F-4626-75922756289F}"/>
              </a:ext>
            </a:extLst>
          </p:cNvPr>
          <p:cNvPicPr>
            <a:picLocks noChangeAspect="1"/>
          </p:cNvPicPr>
          <p:nvPr/>
        </p:nvPicPr>
        <p:blipFill>
          <a:blip r:embed="rId11"/>
          <a:stretch>
            <a:fillRect/>
          </a:stretch>
        </p:blipFill>
        <p:spPr>
          <a:xfrm>
            <a:off x="3342337" y="28106846"/>
            <a:ext cx="2072180" cy="2105071"/>
          </a:xfrm>
          <a:prstGeom prst="rect">
            <a:avLst/>
          </a:prstGeom>
        </p:spPr>
      </p:pic>
      <p:pic>
        <p:nvPicPr>
          <p:cNvPr id="68" name="Picture 67">
            <a:extLst>
              <a:ext uri="{FF2B5EF4-FFF2-40B4-BE49-F238E27FC236}">
                <a16:creationId xmlns:a16="http://schemas.microsoft.com/office/drawing/2014/main" id="{8A04021D-3B35-D552-622B-8D7C5B5E5173}"/>
              </a:ext>
            </a:extLst>
          </p:cNvPr>
          <p:cNvPicPr>
            <a:picLocks noChangeAspect="1"/>
          </p:cNvPicPr>
          <p:nvPr/>
        </p:nvPicPr>
        <p:blipFill>
          <a:blip r:embed="rId12"/>
          <a:stretch>
            <a:fillRect/>
          </a:stretch>
        </p:blipFill>
        <p:spPr>
          <a:xfrm>
            <a:off x="1971309" y="30627028"/>
            <a:ext cx="2173935" cy="2183817"/>
          </a:xfrm>
          <a:prstGeom prst="rect">
            <a:avLst/>
          </a:prstGeom>
        </p:spPr>
      </p:pic>
      <p:pic>
        <p:nvPicPr>
          <p:cNvPr id="70" name="Picture 69">
            <a:extLst>
              <a:ext uri="{FF2B5EF4-FFF2-40B4-BE49-F238E27FC236}">
                <a16:creationId xmlns:a16="http://schemas.microsoft.com/office/drawing/2014/main" id="{7A0FFBE0-CA35-2814-7DE1-1F6A6CDCB3A1}"/>
              </a:ext>
            </a:extLst>
          </p:cNvPr>
          <p:cNvPicPr>
            <a:picLocks noChangeAspect="1"/>
          </p:cNvPicPr>
          <p:nvPr/>
        </p:nvPicPr>
        <p:blipFill>
          <a:blip r:embed="rId13"/>
          <a:stretch>
            <a:fillRect/>
          </a:stretch>
        </p:blipFill>
        <p:spPr>
          <a:xfrm>
            <a:off x="594418" y="28106846"/>
            <a:ext cx="2179799" cy="2110756"/>
          </a:xfrm>
          <a:prstGeom prst="rect">
            <a:avLst/>
          </a:prstGeom>
        </p:spPr>
      </p:pic>
      <p:pic>
        <p:nvPicPr>
          <p:cNvPr id="72" name="Picture 71">
            <a:extLst>
              <a:ext uri="{FF2B5EF4-FFF2-40B4-BE49-F238E27FC236}">
                <a16:creationId xmlns:a16="http://schemas.microsoft.com/office/drawing/2014/main" id="{72EAF253-7F8F-4706-BF2D-11BC87DA3B2F}"/>
              </a:ext>
            </a:extLst>
          </p:cNvPr>
          <p:cNvPicPr>
            <a:picLocks noChangeAspect="1"/>
          </p:cNvPicPr>
          <p:nvPr/>
        </p:nvPicPr>
        <p:blipFill>
          <a:blip r:embed="rId14"/>
          <a:stretch>
            <a:fillRect/>
          </a:stretch>
        </p:blipFill>
        <p:spPr>
          <a:xfrm>
            <a:off x="4349332" y="30627028"/>
            <a:ext cx="3627461" cy="2134572"/>
          </a:xfrm>
          <a:prstGeom prst="rect">
            <a:avLst/>
          </a:prstGeom>
        </p:spPr>
      </p:pic>
      <p:pic>
        <p:nvPicPr>
          <p:cNvPr id="3" name="Picture 2">
            <a:extLst>
              <a:ext uri="{FF2B5EF4-FFF2-40B4-BE49-F238E27FC236}">
                <a16:creationId xmlns:a16="http://schemas.microsoft.com/office/drawing/2014/main" id="{2AE6BAF6-AA2B-68C5-27CC-17D45274DC28}"/>
              </a:ext>
            </a:extLst>
          </p:cNvPr>
          <p:cNvPicPr>
            <a:picLocks noChangeAspect="1"/>
          </p:cNvPicPr>
          <p:nvPr/>
        </p:nvPicPr>
        <p:blipFill>
          <a:blip r:embed="rId15"/>
          <a:stretch>
            <a:fillRect/>
          </a:stretch>
        </p:blipFill>
        <p:spPr>
          <a:xfrm>
            <a:off x="6268439" y="28106846"/>
            <a:ext cx="2179796" cy="2134572"/>
          </a:xfrm>
          <a:prstGeom prst="rect">
            <a:avLst/>
          </a:prstGeom>
        </p:spPr>
      </p:pic>
      <p:sp>
        <p:nvSpPr>
          <p:cNvPr id="83" name="TextBox 82">
            <a:extLst>
              <a:ext uri="{FF2B5EF4-FFF2-40B4-BE49-F238E27FC236}">
                <a16:creationId xmlns:a16="http://schemas.microsoft.com/office/drawing/2014/main" id="{2F557411-E8A2-70FF-46B9-794E13D774D7}"/>
              </a:ext>
            </a:extLst>
          </p:cNvPr>
          <p:cNvSpPr txBox="1"/>
          <p:nvPr/>
        </p:nvSpPr>
        <p:spPr>
          <a:xfrm>
            <a:off x="27798165" y="25114402"/>
            <a:ext cx="15735312" cy="4832092"/>
          </a:xfrm>
          <a:prstGeom prst="rect">
            <a:avLst/>
          </a:prstGeom>
          <a:noFill/>
        </p:spPr>
        <p:txBody>
          <a:bodyPr wrap="square" rtlCol="0">
            <a:spAutoFit/>
          </a:bodyPr>
          <a:lstStyle/>
          <a:p>
            <a:r>
              <a:rPr lang="en-US" sz="2800" b="1" dirty="0"/>
              <a:t>Step 1:</a:t>
            </a:r>
            <a:endParaRPr lang="en-US" sz="2800" dirty="0"/>
          </a:p>
          <a:p>
            <a:r>
              <a:rPr lang="en-US" sz="2800" dirty="0"/>
              <a:t>To determine the financial performance of nursing homes in the selected states, we focused on Return on Investment and Return on Assets. To do this, we used the Random Forest Regressor as the model in our analysis with the feature importances from the previous questions.</a:t>
            </a:r>
            <a:endParaRPr lang="en-US" sz="2800" b="1" dirty="0"/>
          </a:p>
          <a:p>
            <a:r>
              <a:rPr lang="en-US" sz="2800" b="1" dirty="0"/>
              <a:t>Step 2:</a:t>
            </a:r>
            <a:endParaRPr lang="en-US" sz="2800" dirty="0"/>
          </a:p>
          <a:p>
            <a:r>
              <a:rPr lang="en-US" sz="2800" dirty="0"/>
              <a:t>We found that New York was consistently better on average as an investment with these metrics when compared to the other top 3 states including California, so we decided to find the best Zip Codes for New York.</a:t>
            </a:r>
            <a:endParaRPr lang="en-US" sz="2800" b="1" dirty="0"/>
          </a:p>
          <a:p>
            <a:r>
              <a:rPr lang="en-US" sz="2800" b="1" dirty="0"/>
              <a:t>Step 3:</a:t>
            </a:r>
            <a:endParaRPr lang="en-US" sz="2800" dirty="0"/>
          </a:p>
          <a:p>
            <a:r>
              <a:rPr lang="en-US" sz="2800" b="1" dirty="0">
                <a:solidFill>
                  <a:srgbClr val="0070C0"/>
                </a:solidFill>
              </a:rPr>
              <a:t>Specifically, we found that the Bronx and Queens zip codes 10463 and 11354 provided the highest returns for investors which is where we recommend investing.</a:t>
            </a:r>
          </a:p>
        </p:txBody>
      </p:sp>
      <p:graphicFrame>
        <p:nvGraphicFramePr>
          <p:cNvPr id="21" name="Chart 20">
            <a:extLst>
              <a:ext uri="{FF2B5EF4-FFF2-40B4-BE49-F238E27FC236}">
                <a16:creationId xmlns:a16="http://schemas.microsoft.com/office/drawing/2014/main" id="{72CBAA29-9FB6-2700-B45A-93BEB9783324}"/>
              </a:ext>
            </a:extLst>
          </p:cNvPr>
          <p:cNvGraphicFramePr>
            <a:graphicFrameLocks/>
          </p:cNvGraphicFramePr>
          <p:nvPr>
            <p:extLst>
              <p:ext uri="{D42A27DB-BD31-4B8C-83A1-F6EECF244321}">
                <p14:modId xmlns:p14="http://schemas.microsoft.com/office/powerpoint/2010/main" val="3465344512"/>
              </p:ext>
            </p:extLst>
          </p:nvPr>
        </p:nvGraphicFramePr>
        <p:xfrm>
          <a:off x="27798165" y="18698020"/>
          <a:ext cx="15394005" cy="5987372"/>
        </p:xfrm>
        <a:graphic>
          <a:graphicData uri="http://schemas.openxmlformats.org/drawingml/2006/chart">
            <c:chart xmlns:c="http://schemas.openxmlformats.org/drawingml/2006/chart" xmlns:r="http://schemas.openxmlformats.org/officeDocument/2006/relationships" r:id="rId16"/>
          </a:graphicData>
        </a:graphic>
      </p:graphicFrame>
      <p:sp>
        <p:nvSpPr>
          <p:cNvPr id="41" name="TextBox 40">
            <a:extLst>
              <a:ext uri="{FF2B5EF4-FFF2-40B4-BE49-F238E27FC236}">
                <a16:creationId xmlns:a16="http://schemas.microsoft.com/office/drawing/2014/main" id="{3D3DE302-B546-1499-41C5-8BAE7156FCDA}"/>
              </a:ext>
            </a:extLst>
          </p:cNvPr>
          <p:cNvSpPr txBox="1"/>
          <p:nvPr/>
        </p:nvSpPr>
        <p:spPr>
          <a:xfrm>
            <a:off x="29328467" y="17015932"/>
            <a:ext cx="12964158" cy="1015663"/>
          </a:xfrm>
          <a:prstGeom prst="rect">
            <a:avLst/>
          </a:prstGeom>
          <a:noFill/>
          <a:ln w="38100">
            <a:solidFill>
              <a:schemeClr val="accent1"/>
            </a:solidFill>
          </a:ln>
        </p:spPr>
        <p:txBody>
          <a:bodyPr wrap="square" rtlCol="0">
            <a:spAutoFit/>
          </a:bodyPr>
          <a:lstStyle/>
          <a:p>
            <a:r>
              <a:rPr lang="en-US" sz="6000" dirty="0">
                <a:solidFill>
                  <a:srgbClr val="C00000"/>
                </a:solidFill>
              </a:rPr>
              <a:t>4:</a:t>
            </a:r>
            <a:r>
              <a:rPr lang="en-US" sz="4000" dirty="0">
                <a:solidFill>
                  <a:srgbClr val="C00000"/>
                </a:solidFill>
              </a:rPr>
              <a:t> </a:t>
            </a:r>
            <a:r>
              <a:rPr lang="en-US" sz="4000" dirty="0">
                <a:latin typeface="Century Gothic" panose="020B0502020202020204" pitchFamily="34" charset="0"/>
              </a:rPr>
              <a:t>What is the Expected Return of This Investment?</a:t>
            </a:r>
          </a:p>
        </p:txBody>
      </p:sp>
      <p:sp>
        <p:nvSpPr>
          <p:cNvPr id="65" name="TextBox 64">
            <a:extLst>
              <a:ext uri="{FF2B5EF4-FFF2-40B4-BE49-F238E27FC236}">
                <a16:creationId xmlns:a16="http://schemas.microsoft.com/office/drawing/2014/main" id="{84156043-9179-B0BC-F354-38FB92C29B20}"/>
              </a:ext>
            </a:extLst>
          </p:cNvPr>
          <p:cNvSpPr txBox="1"/>
          <p:nvPr/>
        </p:nvSpPr>
        <p:spPr>
          <a:xfrm>
            <a:off x="9501500" y="13986364"/>
            <a:ext cx="7330221" cy="13449836"/>
          </a:xfrm>
          <a:prstGeom prst="rect">
            <a:avLst/>
          </a:prstGeom>
          <a:noFill/>
        </p:spPr>
        <p:txBody>
          <a:bodyPr wrap="square" rtlCol="0">
            <a:spAutoFit/>
          </a:bodyPr>
          <a:lstStyle/>
          <a:p>
            <a:r>
              <a:rPr lang="en-US" sz="2800" b="1" dirty="0"/>
              <a:t>Step 1:</a:t>
            </a:r>
          </a:p>
          <a:p>
            <a:r>
              <a:rPr lang="en-US" sz="2800" dirty="0"/>
              <a:t>To continue our state-by-state analysis, we looked at the fine amounts and quality scores, seeing if they were relatively consistent during the analysis period. We decided to exclude 2020 and 2021 as outliers from COVID-19. We expect the data to return to normalcy in the coming years.</a:t>
            </a:r>
          </a:p>
          <a:p>
            <a:r>
              <a:rPr lang="en-US" sz="2800" b="1" dirty="0"/>
              <a:t>Step 2:</a:t>
            </a:r>
            <a:endParaRPr lang="en-US" sz="2800" dirty="0"/>
          </a:p>
          <a:p>
            <a:r>
              <a:rPr lang="en-US" sz="2800" dirty="0"/>
              <a:t>We found a consistent pattern from each state on both metrics, so we looked more into the overall rating per each nursing home.</a:t>
            </a:r>
          </a:p>
          <a:p>
            <a:r>
              <a:rPr lang="en-US" sz="2800" b="1" dirty="0"/>
              <a:t>Step 3:</a:t>
            </a:r>
          </a:p>
          <a:p>
            <a:r>
              <a:rPr lang="en-US" sz="2800" dirty="0"/>
              <a:t>Next, we decided to find the feature importance for the Overall Rating of nursing homes, where we found that the top 3 features, Deficiency Count, Provider Zip Code, and Total Fine Amount, play a pivotal role.</a:t>
            </a:r>
          </a:p>
          <a:p>
            <a:r>
              <a:rPr lang="en-US" sz="2800" b="1" dirty="0"/>
              <a:t>Step 4:</a:t>
            </a:r>
          </a:p>
          <a:p>
            <a:r>
              <a:rPr lang="en-US" sz="2800" dirty="0"/>
              <a:t>To further our analysis on the state-by-state level, we investigated specific states with the most amount of above-average Overall Score which is defined as above 3, while considering the feature importance.</a:t>
            </a:r>
            <a:endParaRPr lang="en-US" sz="2800" b="1" dirty="0"/>
          </a:p>
          <a:p>
            <a:r>
              <a:rPr lang="en-US" sz="2800" b="1" dirty="0"/>
              <a:t>Step 5:</a:t>
            </a:r>
          </a:p>
          <a:p>
            <a:r>
              <a:rPr lang="en-US" sz="2800" dirty="0"/>
              <a:t>We found that </a:t>
            </a:r>
            <a:r>
              <a:rPr lang="en-US" sz="2800" b="1" dirty="0">
                <a:solidFill>
                  <a:srgbClr val="0070C0"/>
                </a:solidFill>
              </a:rPr>
              <a:t>California, New York, Ohio, and Colorado</a:t>
            </a:r>
            <a:r>
              <a:rPr lang="en-US" sz="2800" b="1" dirty="0">
                <a:solidFill>
                  <a:srgbClr val="00B0F0"/>
                </a:solidFill>
              </a:rPr>
              <a:t> </a:t>
            </a:r>
            <a:r>
              <a:rPr lang="en-US" sz="2800" dirty="0"/>
              <a:t>were the strongest. Before determining if these states provided a good investment opportunity, we wanted to make sure that they were profitable. </a:t>
            </a:r>
          </a:p>
        </p:txBody>
      </p:sp>
      <p:pic>
        <p:nvPicPr>
          <p:cNvPr id="69" name="Picture 68" descr="A graph with blue squares&#10;&#10;Description automatically generated">
            <a:extLst>
              <a:ext uri="{FF2B5EF4-FFF2-40B4-BE49-F238E27FC236}">
                <a16:creationId xmlns:a16="http://schemas.microsoft.com/office/drawing/2014/main" id="{7A6CD36E-1DA3-1A26-80E6-AC02A8F4DA5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7798165" y="5727007"/>
            <a:ext cx="8530359" cy="5109519"/>
          </a:xfrm>
          <a:prstGeom prst="rect">
            <a:avLst/>
          </a:prstGeom>
          <a:ln>
            <a:solidFill>
              <a:srgbClr val="C00000"/>
            </a:solidFill>
          </a:ln>
        </p:spPr>
      </p:pic>
    </p:spTree>
    <p:extLst>
      <p:ext uri="{BB962C8B-B14F-4D97-AF65-F5344CB8AC3E}">
        <p14:creationId xmlns:p14="http://schemas.microsoft.com/office/powerpoint/2010/main" val="687146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4078</TotalTime>
  <Words>883</Words>
  <Application>Microsoft Office PowerPoint</Application>
  <PresentationFormat>Custom</PresentationFormat>
  <Paragraphs>69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Aptos Display</vt:lpstr>
      <vt:lpstr>Aptos Narrow</vt:lpstr>
      <vt:lpstr>Arial</vt:lpstr>
      <vt:lpstr>Century Gothic</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Nielsen, Samuel</dc:creator>
  <cp:lastModifiedBy>Biner, Samuel</cp:lastModifiedBy>
  <cp:revision>22</cp:revision>
  <dcterms:created xsi:type="dcterms:W3CDTF">2024-04-04T00:33:17Z</dcterms:created>
  <dcterms:modified xsi:type="dcterms:W3CDTF">2024-04-30T15:47:16Z</dcterms:modified>
</cp:coreProperties>
</file>