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7" r:id="rId6"/>
    <p:sldId id="270" r:id="rId7"/>
    <p:sldId id="264" r:id="rId8"/>
    <p:sldId id="268" r:id="rId9"/>
    <p:sldId id="259" r:id="rId10"/>
    <p:sldId id="26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5" autoAdjust="0"/>
  </p:normalViewPr>
  <p:slideViewPr>
    <p:cSldViewPr snapToGrid="0">
      <p:cViewPr varScale="1">
        <p:scale>
          <a:sx n="80" d="100"/>
          <a:sy n="80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/>
      <c:bar3DChart>
        <c:barDir val="bar"/>
        <c:grouping val="percent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15939599"/>
        <c:axId val="224596095"/>
        <c:axId val="0"/>
      </c:bar3DChart>
      <c:catAx>
        <c:axId val="2115939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96095"/>
        <c:crosses val="autoZero"/>
        <c:auto val="1"/>
        <c:lblAlgn val="ctr"/>
        <c:lblOffset val="100"/>
        <c:noMultiLvlLbl val="1"/>
      </c:catAx>
      <c:valAx>
        <c:axId val="224596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939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58422-86CE-4093-8DEF-6E56F55BFC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121F381-D89E-40B4-921F-5A673AF111C0}">
      <dgm:prSet/>
      <dgm:spPr/>
      <dgm:t>
        <a:bodyPr/>
        <a:lstStyle/>
        <a:p>
          <a:r>
            <a:rPr lang="en-US" baseline="0" dirty="0"/>
            <a:t>1: Indicates the presence of the disease. </a:t>
          </a:r>
          <a:endParaRPr lang="en-IN" dirty="0"/>
        </a:p>
      </dgm:t>
    </dgm:pt>
    <dgm:pt modelId="{9E5732D8-9F07-4BF2-8B94-7F8A7268808E}" type="parTrans" cxnId="{299BD2E8-EB2E-452C-B1F0-DD35AE5F0455}">
      <dgm:prSet/>
      <dgm:spPr/>
      <dgm:t>
        <a:bodyPr/>
        <a:lstStyle/>
        <a:p>
          <a:endParaRPr lang="en-IN"/>
        </a:p>
      </dgm:t>
    </dgm:pt>
    <dgm:pt modelId="{E5CFE34C-4993-467A-859B-DBA1FCF89243}" type="sibTrans" cxnId="{299BD2E8-EB2E-452C-B1F0-DD35AE5F0455}">
      <dgm:prSet/>
      <dgm:spPr/>
      <dgm:t>
        <a:bodyPr/>
        <a:lstStyle/>
        <a:p>
          <a:endParaRPr lang="en-IN"/>
        </a:p>
      </dgm:t>
    </dgm:pt>
    <dgm:pt modelId="{A5318BBC-F25E-4F1D-88B5-88B48DDE1EC0}">
      <dgm:prSet/>
      <dgm:spPr/>
      <dgm:t>
        <a:bodyPr/>
        <a:lstStyle/>
        <a:p>
          <a:r>
            <a:rPr lang="en-US" baseline="0"/>
            <a:t>0: Indicates the absence of the disease. </a:t>
          </a:r>
          <a:endParaRPr lang="en-IN"/>
        </a:p>
      </dgm:t>
    </dgm:pt>
    <dgm:pt modelId="{8CA15D5B-2F32-4E59-BBB4-4D11A0B5419F}" type="parTrans" cxnId="{979BF92E-068D-4CD2-BFA0-0D34CC51B723}">
      <dgm:prSet/>
      <dgm:spPr/>
      <dgm:t>
        <a:bodyPr/>
        <a:lstStyle/>
        <a:p>
          <a:endParaRPr lang="en-IN"/>
        </a:p>
      </dgm:t>
    </dgm:pt>
    <dgm:pt modelId="{5A3F0D17-C7A2-456C-A57C-104B08CE3F1E}" type="sibTrans" cxnId="{979BF92E-068D-4CD2-BFA0-0D34CC51B723}">
      <dgm:prSet/>
      <dgm:spPr/>
      <dgm:t>
        <a:bodyPr/>
        <a:lstStyle/>
        <a:p>
          <a:endParaRPr lang="en-IN"/>
        </a:p>
      </dgm:t>
    </dgm:pt>
    <dgm:pt modelId="{B0F8CF96-7CE2-46EF-BDFB-5C2A1EC75A46}">
      <dgm:prSet/>
      <dgm:spPr/>
      <dgm:t>
        <a:bodyPr/>
        <a:lstStyle/>
        <a:p>
          <a:r>
            <a:rPr lang="en-US" baseline="0"/>
            <a:t>-1: Represents uncertainty, where it is unclear if the disease is present or absent. </a:t>
          </a:r>
          <a:endParaRPr lang="en-IN"/>
        </a:p>
      </dgm:t>
    </dgm:pt>
    <dgm:pt modelId="{A173918A-B497-4C77-8D12-51B9EA89C00B}" type="parTrans" cxnId="{5D6196D8-662A-4AB5-B680-8E2E6E520653}">
      <dgm:prSet/>
      <dgm:spPr/>
      <dgm:t>
        <a:bodyPr/>
        <a:lstStyle/>
        <a:p>
          <a:endParaRPr lang="en-IN"/>
        </a:p>
      </dgm:t>
    </dgm:pt>
    <dgm:pt modelId="{6A0D2131-3DAA-4490-8930-6CF772758717}" type="sibTrans" cxnId="{5D6196D8-662A-4AB5-B680-8E2E6E520653}">
      <dgm:prSet/>
      <dgm:spPr/>
      <dgm:t>
        <a:bodyPr/>
        <a:lstStyle/>
        <a:p>
          <a:endParaRPr lang="en-IN"/>
        </a:p>
      </dgm:t>
    </dgm:pt>
    <dgm:pt modelId="{260878CF-031D-4418-A6EB-F18B19AE28EC}" type="pres">
      <dgm:prSet presAssocID="{A4158422-86CE-4093-8DEF-6E56F55BFCAA}" presName="linear" presStyleCnt="0">
        <dgm:presLayoutVars>
          <dgm:animLvl val="lvl"/>
          <dgm:resizeHandles val="exact"/>
        </dgm:presLayoutVars>
      </dgm:prSet>
      <dgm:spPr/>
    </dgm:pt>
    <dgm:pt modelId="{2447BD0F-8362-4139-9E68-B60F9C2EBF7B}" type="pres">
      <dgm:prSet presAssocID="{0121F381-D89E-40B4-921F-5A673AF111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038249-185B-47F8-86FA-F205741E469E}" type="pres">
      <dgm:prSet presAssocID="{E5CFE34C-4993-467A-859B-DBA1FCF89243}" presName="spacer" presStyleCnt="0"/>
      <dgm:spPr/>
    </dgm:pt>
    <dgm:pt modelId="{BF773B3B-0E45-497A-BC40-626FFAA884D7}" type="pres">
      <dgm:prSet presAssocID="{A5318BBC-F25E-4F1D-88B5-88B48DDE1EC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A880FE2-1CBC-4C65-B04B-0F4A95F14261}" type="pres">
      <dgm:prSet presAssocID="{5A3F0D17-C7A2-456C-A57C-104B08CE3F1E}" presName="spacer" presStyleCnt="0"/>
      <dgm:spPr/>
    </dgm:pt>
    <dgm:pt modelId="{34B318BD-82A5-4E09-A7F5-710BC54F3E4E}" type="pres">
      <dgm:prSet presAssocID="{B0F8CF96-7CE2-46EF-BDFB-5C2A1EC75A4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EEFC19-0D18-4C71-B7CC-E916DBE5CFCE}" type="presOf" srcId="{0121F381-D89E-40B4-921F-5A673AF111C0}" destId="{2447BD0F-8362-4139-9E68-B60F9C2EBF7B}" srcOrd="0" destOrd="0" presId="urn:microsoft.com/office/officeart/2005/8/layout/vList2"/>
    <dgm:cxn modelId="{52051525-AF2D-464F-A1E6-5EA41B594760}" type="presOf" srcId="{A5318BBC-F25E-4F1D-88B5-88B48DDE1EC0}" destId="{BF773B3B-0E45-497A-BC40-626FFAA884D7}" srcOrd="0" destOrd="0" presId="urn:microsoft.com/office/officeart/2005/8/layout/vList2"/>
    <dgm:cxn modelId="{979BF92E-068D-4CD2-BFA0-0D34CC51B723}" srcId="{A4158422-86CE-4093-8DEF-6E56F55BFCAA}" destId="{A5318BBC-F25E-4F1D-88B5-88B48DDE1EC0}" srcOrd="1" destOrd="0" parTransId="{8CA15D5B-2F32-4E59-BBB4-4D11A0B5419F}" sibTransId="{5A3F0D17-C7A2-456C-A57C-104B08CE3F1E}"/>
    <dgm:cxn modelId="{F5170BCA-022B-4967-B380-102AC78E5571}" type="presOf" srcId="{A4158422-86CE-4093-8DEF-6E56F55BFCAA}" destId="{260878CF-031D-4418-A6EB-F18B19AE28EC}" srcOrd="0" destOrd="0" presId="urn:microsoft.com/office/officeart/2005/8/layout/vList2"/>
    <dgm:cxn modelId="{5D6196D8-662A-4AB5-B680-8E2E6E520653}" srcId="{A4158422-86CE-4093-8DEF-6E56F55BFCAA}" destId="{B0F8CF96-7CE2-46EF-BDFB-5C2A1EC75A46}" srcOrd="2" destOrd="0" parTransId="{A173918A-B497-4C77-8D12-51B9EA89C00B}" sibTransId="{6A0D2131-3DAA-4490-8930-6CF772758717}"/>
    <dgm:cxn modelId="{5A0ACAE2-A9AA-4E46-AA5A-F8E8B8E323E9}" type="presOf" srcId="{B0F8CF96-7CE2-46EF-BDFB-5C2A1EC75A46}" destId="{34B318BD-82A5-4E09-A7F5-710BC54F3E4E}" srcOrd="0" destOrd="0" presId="urn:microsoft.com/office/officeart/2005/8/layout/vList2"/>
    <dgm:cxn modelId="{299BD2E8-EB2E-452C-B1F0-DD35AE5F0455}" srcId="{A4158422-86CE-4093-8DEF-6E56F55BFCAA}" destId="{0121F381-D89E-40B4-921F-5A673AF111C0}" srcOrd="0" destOrd="0" parTransId="{9E5732D8-9F07-4BF2-8B94-7F8A7268808E}" sibTransId="{E5CFE34C-4993-467A-859B-DBA1FCF89243}"/>
    <dgm:cxn modelId="{EDA742B6-A8A5-4182-8ADC-1613AAC85A8F}" type="presParOf" srcId="{260878CF-031D-4418-A6EB-F18B19AE28EC}" destId="{2447BD0F-8362-4139-9E68-B60F9C2EBF7B}" srcOrd="0" destOrd="0" presId="urn:microsoft.com/office/officeart/2005/8/layout/vList2"/>
    <dgm:cxn modelId="{252D16B3-0EF9-470F-BE97-266E07041BCF}" type="presParOf" srcId="{260878CF-031D-4418-A6EB-F18B19AE28EC}" destId="{2A038249-185B-47F8-86FA-F205741E469E}" srcOrd="1" destOrd="0" presId="urn:microsoft.com/office/officeart/2005/8/layout/vList2"/>
    <dgm:cxn modelId="{62E691C2-B537-4324-8EA0-B664AD128B1A}" type="presParOf" srcId="{260878CF-031D-4418-A6EB-F18B19AE28EC}" destId="{BF773B3B-0E45-497A-BC40-626FFAA884D7}" srcOrd="2" destOrd="0" presId="urn:microsoft.com/office/officeart/2005/8/layout/vList2"/>
    <dgm:cxn modelId="{FA58F7CC-E736-4750-BA68-5F5067DD6993}" type="presParOf" srcId="{260878CF-031D-4418-A6EB-F18B19AE28EC}" destId="{0A880FE2-1CBC-4C65-B04B-0F4A95F14261}" srcOrd="3" destOrd="0" presId="urn:microsoft.com/office/officeart/2005/8/layout/vList2"/>
    <dgm:cxn modelId="{61F1DB65-B1C6-4F84-924C-75F46C28DCCE}" type="presParOf" srcId="{260878CF-031D-4418-A6EB-F18B19AE28EC}" destId="{34B318BD-82A5-4E09-A7F5-710BC54F3E4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7BD0F-8362-4139-9E68-B60F9C2EBF7B}">
      <dsp:nvSpPr>
        <dsp:cNvPr id="0" name=""/>
        <dsp:cNvSpPr/>
      </dsp:nvSpPr>
      <dsp:spPr>
        <a:xfrm>
          <a:off x="0" y="41377"/>
          <a:ext cx="4629775" cy="10480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1: Indicates the presence of the disease. </a:t>
          </a:r>
          <a:endParaRPr lang="en-IN" sz="2100" kern="1200" dirty="0"/>
        </a:p>
      </dsp:txBody>
      <dsp:txXfrm>
        <a:off x="51162" y="92539"/>
        <a:ext cx="4527451" cy="945740"/>
      </dsp:txXfrm>
    </dsp:sp>
    <dsp:sp modelId="{BF773B3B-0E45-497A-BC40-626FFAA884D7}">
      <dsp:nvSpPr>
        <dsp:cNvPr id="0" name=""/>
        <dsp:cNvSpPr/>
      </dsp:nvSpPr>
      <dsp:spPr>
        <a:xfrm>
          <a:off x="0" y="1149921"/>
          <a:ext cx="4629775" cy="10480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0: Indicates the absence of the disease. </a:t>
          </a:r>
          <a:endParaRPr lang="en-IN" sz="2100" kern="1200"/>
        </a:p>
      </dsp:txBody>
      <dsp:txXfrm>
        <a:off x="51162" y="1201083"/>
        <a:ext cx="4527451" cy="945740"/>
      </dsp:txXfrm>
    </dsp:sp>
    <dsp:sp modelId="{34B318BD-82A5-4E09-A7F5-710BC54F3E4E}">
      <dsp:nvSpPr>
        <dsp:cNvPr id="0" name=""/>
        <dsp:cNvSpPr/>
      </dsp:nvSpPr>
      <dsp:spPr>
        <a:xfrm>
          <a:off x="0" y="2258465"/>
          <a:ext cx="4629775" cy="10480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-1: Represents uncertainty, where it is unclear if the disease is present or absent. </a:t>
          </a:r>
          <a:endParaRPr lang="en-IN" sz="2100" kern="1200"/>
        </a:p>
      </dsp:txBody>
      <dsp:txXfrm>
        <a:off x="51162" y="2309627"/>
        <a:ext cx="4527451" cy="945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1.40672E-7</cdr:x>
      <cdr:y>0</cdr:y>
    </cdr:from>
    <cdr:to>
      <cdr:x>0.54971</cdr:x>
      <cdr:y>0.49482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A6AB2B5D-C77E-8831-DCC9-F4C9DC0467D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" y="0"/>
          <a:ext cx="3907708" cy="291909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0.6075</cdr:x>
      <cdr:y>0.17547</cdr:y>
    </cdr:from>
    <cdr:to>
      <cdr:x>1</cdr:x>
      <cdr:y>0.25135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41357299-CFF4-31C8-A9DC-B491D376E00E}"/>
            </a:ext>
          </a:extLst>
        </cdr:cNvPr>
        <cdr:cNvSpPr txBox="1"/>
      </cdr:nvSpPr>
      <cdr:spPr>
        <a:xfrm xmlns:a="http://schemas.openxmlformats.org/drawingml/2006/main">
          <a:off x="4318551" y="1035152"/>
          <a:ext cx="2790172" cy="4476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2400" kern="1200" dirty="0"/>
            <a:t>ACCURACY :72.38</a:t>
          </a:r>
        </a:p>
      </cdr:txBody>
    </cdr:sp>
  </cdr:relSizeAnchor>
  <cdr:relSizeAnchor xmlns:cdr="http://schemas.openxmlformats.org/drawingml/2006/chartDrawing">
    <cdr:from>
      <cdr:x>0.01124</cdr:x>
      <cdr:y>0.46932</cdr:y>
    </cdr:from>
    <cdr:to>
      <cdr:x>0.90094</cdr:x>
      <cdr:y>1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EDA75389-9D90-2F53-5034-6877569779C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79927" y="2768702"/>
          <a:ext cx="6324600" cy="3130652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0.641</cdr:x>
      <cdr:y>0.28687</cdr:y>
    </cdr:from>
    <cdr:to>
      <cdr:x>1</cdr:x>
      <cdr:y>0.62594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2593ECF-837A-D24F-FF6E-0A2323D61F29}"/>
            </a:ext>
          </a:extLst>
        </cdr:cNvPr>
        <cdr:cNvSpPr txBox="1"/>
      </cdr:nvSpPr>
      <cdr:spPr>
        <a:xfrm xmlns:a="http://schemas.openxmlformats.org/drawingml/2006/main">
          <a:off x="4556675" y="1692377"/>
          <a:ext cx="2552047" cy="20002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/>
            <a:t>accuracy of </a:t>
          </a:r>
        </a:p>
        <a:p xmlns:a="http://schemas.openxmlformats.org/drawingml/2006/main">
          <a:r>
            <a:rPr lang="en-US" sz="1400" dirty="0"/>
            <a:t>0.84 for Consolidation</a:t>
          </a:r>
        </a:p>
        <a:p xmlns:a="http://schemas.openxmlformats.org/drawingml/2006/main">
          <a:r>
            <a:rPr lang="en-US" sz="1400" dirty="0"/>
            <a:t>0.81 for Edema.</a:t>
          </a:r>
        </a:p>
        <a:p xmlns:a="http://schemas.openxmlformats.org/drawingml/2006/main">
          <a:r>
            <a:rPr lang="en-US" sz="1400" dirty="0"/>
            <a:t> 0.71 for Pleural Effusion. </a:t>
          </a:r>
        </a:p>
        <a:p xmlns:a="http://schemas.openxmlformats.org/drawingml/2006/main">
          <a:r>
            <a:rPr lang="en-US" sz="1400" dirty="0"/>
            <a:t>0.64 for Cardiomegaly</a:t>
          </a:r>
        </a:p>
        <a:p xmlns:a="http://schemas.openxmlformats.org/drawingml/2006/main">
          <a:r>
            <a:rPr lang="en-US" sz="1400" dirty="0"/>
            <a:t>0.61 for Atelectasis.</a:t>
          </a:r>
          <a:endParaRPr lang="en-IN" sz="1400" kern="1200" dirty="0"/>
        </a:p>
      </cdr:txBody>
    </cdr:sp>
  </cdr:relSizeAnchor>
  <cdr:relSizeAnchor xmlns:cdr="http://schemas.openxmlformats.org/drawingml/2006/chartDrawing">
    <cdr:from>
      <cdr:x>0.56328</cdr:x>
      <cdr:y>0.5113</cdr:y>
    </cdr:from>
    <cdr:to>
      <cdr:x>0.69191</cdr:x>
      <cdr:y>0.6663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9BA76C9D-3B11-ED18-C63D-4B970CF4D911}"/>
            </a:ext>
          </a:extLst>
        </cdr:cNvPr>
        <cdr:cNvSpPr txBox="1"/>
      </cdr:nvSpPr>
      <cdr:spPr>
        <a:xfrm xmlns:a="http://schemas.openxmlformats.org/drawingml/2006/main">
          <a:off x="4004226" y="301635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kern="12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D6361-1E3C-4214-95E1-B8DE93421F8F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E0281-66A0-46B8-BDE2-AEF0C7453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9CFFA-1E2F-4435-8DD6-9B5CC3FF4505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DED1C-4656-4CF8-AD34-DC4A65BB3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4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3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19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7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7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61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99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6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40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70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391C69-E52F-4DC0-B51A-0DABC548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3C7ED6A-DE7F-4002-9699-B659DE55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8390FD-448E-4FF2-AEE8-C46960568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D259F2-A289-4420-B3EB-BBC6A904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1358901"/>
            <a:ext cx="5114925" cy="1485898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</a:rPr>
              <a:t>MACHINE LEARNING LAB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4165600"/>
            <a:ext cx="5280027" cy="1371599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TEAM 28 : PUNNETH RANJAN -121CS0213 BODDEDA NEHITHA RATAHN- 121CS0215 SAMBIT KUMAR ROUT-121CS0216 </a:t>
            </a:r>
          </a:p>
          <a:p>
            <a:r>
              <a:rPr lang="en-IN" dirty="0"/>
              <a:t>SUBMITTED TO : RATNAKAR DASH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7A27-E4D6-7C61-F1CA-1ADC7D20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468600" cy="1257907"/>
          </a:xfrm>
        </p:spPr>
        <p:txBody>
          <a:bodyPr>
            <a:normAutofit/>
          </a:bodyPr>
          <a:lstStyle/>
          <a:p>
            <a:r>
              <a:rPr lang="en-US" dirty="0"/>
              <a:t>. Disease Diagnosis from Chest X-rays using Transfer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56195-88B2-4BC3-A220-46909B37D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43149"/>
            <a:ext cx="10364452" cy="34480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DATASET OVERVIEW </a:t>
            </a:r>
          </a:p>
          <a:p>
            <a:r>
              <a:rPr lang="en-US" dirty="0"/>
              <a:t>DATASET PREPROCESSING</a:t>
            </a:r>
          </a:p>
          <a:p>
            <a:r>
              <a:rPr lang="en-US" dirty="0"/>
              <a:t> PROPOSED METHODOLOGY </a:t>
            </a:r>
          </a:p>
          <a:p>
            <a:r>
              <a:rPr lang="en-US" dirty="0"/>
              <a:t>RESULTS.</a:t>
            </a:r>
          </a:p>
          <a:p>
            <a:r>
              <a:rPr lang="en-US" dirty="0"/>
              <a:t> CONCLUSION </a:t>
            </a:r>
          </a:p>
          <a:p>
            <a:r>
              <a:rPr lang="en-US" dirty="0"/>
              <a:t>GUI DEVELOPMENT </a:t>
            </a:r>
          </a:p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5" name="AutoShape 2" descr="2107.02970] GAN-based Data Augmentation for Chest X-ray Classification">
            <a:extLst>
              <a:ext uri="{FF2B5EF4-FFF2-40B4-BE49-F238E27FC236}">
                <a16:creationId xmlns:a16="http://schemas.microsoft.com/office/drawing/2014/main" id="{A862BF7A-DC8C-1433-DC33-7597F6B5A0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3850" y="3705833"/>
            <a:ext cx="587828" cy="58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 descr="2107.02970] GAN-based Data Augmentation for Chest X-ray Classification">
            <a:extLst>
              <a:ext uri="{FF2B5EF4-FFF2-40B4-BE49-F238E27FC236}">
                <a16:creationId xmlns:a16="http://schemas.microsoft.com/office/drawing/2014/main" id="{1789B3DB-370F-FC8D-AB79-CCB285DDF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3024796"/>
            <a:ext cx="5290456" cy="321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05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1C98-9E59-4097-C27D-3F664C25A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966165"/>
          </a:xfrm>
        </p:spPr>
        <p:txBody>
          <a:bodyPr/>
          <a:lstStyle/>
          <a:p>
            <a:r>
              <a:rPr lang="en-IN" dirty="0"/>
              <a:t>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1A8FC-0F4D-7FB9-7FF1-6662A46F4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760B5-AE34-F9CC-DECB-34CD93A66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25" y="2600193"/>
            <a:ext cx="11341805" cy="265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6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0831"/>
            <a:ext cx="10024536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PREPROSSESING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84E6E24-F3A5-79D6-0A3B-0D74304EA5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604197"/>
              </p:ext>
            </p:extLst>
          </p:nvPr>
        </p:nvGraphicFramePr>
        <p:xfrm>
          <a:off x="761374" y="2376618"/>
          <a:ext cx="4629775" cy="3347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F1EB844-B7B8-CE8E-0BA7-DF2215FDA9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2868" y="2276736"/>
            <a:ext cx="5705668" cy="36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0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nsfer learning for DenseNet using chest X-ray images.">
            <a:extLst>
              <a:ext uri="{FF2B5EF4-FFF2-40B4-BE49-F238E27FC236}">
                <a16:creationId xmlns:a16="http://schemas.microsoft.com/office/drawing/2014/main" id="{1B7CD673-FB3F-EC5A-4133-EF7BE4A72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0"/>
            <a:ext cx="5894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3502B2-83A5-48C2-8809-3A9041C695D9}"/>
              </a:ext>
            </a:extLst>
          </p:cNvPr>
          <p:cNvSpPr txBox="1"/>
          <p:nvPr/>
        </p:nvSpPr>
        <p:spPr>
          <a:xfrm>
            <a:off x="447675" y="2971800"/>
            <a:ext cx="6105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TRANSFER LEARNING DENSENET 121</a:t>
            </a:r>
          </a:p>
        </p:txBody>
      </p:sp>
    </p:spTree>
    <p:extLst>
      <p:ext uri="{BB962C8B-B14F-4D97-AF65-F5344CB8AC3E}">
        <p14:creationId xmlns:p14="http://schemas.microsoft.com/office/powerpoint/2010/main" val="103210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E630259-2E99-42C6-925A-ED71BD9ED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7ECD05-B4E0-4A46-AE36-17B3B1B20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10643E1-7ABA-4C1E-A734-A26C5D704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1" y="1314449"/>
            <a:ext cx="2844002" cy="407362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</a:t>
            </a:r>
          </a:p>
        </p:txBody>
      </p:sp>
      <p:graphicFrame>
        <p:nvGraphicFramePr>
          <p:cNvPr id="6" name="Content Placeholder 5" descr="Graph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932278"/>
              </p:ext>
            </p:extLst>
          </p:nvPr>
        </p:nvGraphicFramePr>
        <p:xfrm>
          <a:off x="415374" y="479323"/>
          <a:ext cx="7108723" cy="5899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1277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255CADE-DCE0-447F-B290-2AE78E5E5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240987D2-7FAC-4B65-A97B-0EAADE73B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245587C-701C-48A1-9B6B-10C3DF81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E5CF545-7AAF-4A13-8871-089E929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B77B0A-41A1-428C-897D-2AEE4B4A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1358901"/>
            <a:ext cx="3707844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GUI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BA689-20E2-4C6E-9788-5A871F3D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6707" y="4165601"/>
            <a:ext cx="3487479" cy="78917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5A5BA1-268F-97D3-69F7-93CB8E47D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39" y="0"/>
            <a:ext cx="5770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1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82832-D99D-DEBF-E4EA-3B838B30FD49}"/>
              </a:ext>
            </a:extLst>
          </p:cNvPr>
          <p:cNvSpPr txBox="1"/>
          <p:nvPr/>
        </p:nvSpPr>
        <p:spPr>
          <a:xfrm>
            <a:off x="3819525" y="2800350"/>
            <a:ext cx="5362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THANKYOU </a:t>
            </a:r>
          </a:p>
        </p:txBody>
      </p:sp>
    </p:spTree>
    <p:extLst>
      <p:ext uri="{BB962C8B-B14F-4D97-AF65-F5344CB8AC3E}">
        <p14:creationId xmlns:p14="http://schemas.microsoft.com/office/powerpoint/2010/main" val="51454331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C9275B-1E7E-409A-9467-302622C468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E52988-C458-4121-9BF8-864CDB291D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BA7D41-7EBD-45D7-AFB8-22EF4BFA6BA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design</Template>
  <TotalTime>24</TotalTime>
  <Words>121</Words>
  <Application>Microsoft Office PowerPoint</Application>
  <PresentationFormat>Widescreen</PresentationFormat>
  <Paragraphs>32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Droplet</vt:lpstr>
      <vt:lpstr>MACHINE LEARNING LAB</vt:lpstr>
      <vt:lpstr>. Disease Diagnosis from Chest X-rays using Transfer Learning</vt:lpstr>
      <vt:lpstr>Model </vt:lpstr>
      <vt:lpstr>DATA PREPROSSESING</vt:lpstr>
      <vt:lpstr>PowerPoint Presentation</vt:lpstr>
      <vt:lpstr>RESULTS</vt:lpstr>
      <vt:lpstr>GUI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Nehitha Boddeda</dc:creator>
  <cp:lastModifiedBy>Nehitha Boddeda</cp:lastModifiedBy>
  <cp:revision>1</cp:revision>
  <dcterms:created xsi:type="dcterms:W3CDTF">2024-11-13T17:35:09Z</dcterms:created>
  <dcterms:modified xsi:type="dcterms:W3CDTF">2024-11-13T17:59:52Z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