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258" r:id="rId3"/>
    <p:sldId id="272" r:id="rId4"/>
    <p:sldId id="259" r:id="rId5"/>
    <p:sldId id="273" r:id="rId6"/>
    <p:sldId id="274" r:id="rId7"/>
    <p:sldId id="260" r:id="rId8"/>
    <p:sldId id="261" r:id="rId9"/>
    <p:sldId id="262" r:id="rId10"/>
    <p:sldId id="263" r:id="rId11"/>
    <p:sldId id="264" r:id="rId12"/>
    <p:sldId id="265" r:id="rId13"/>
    <p:sldId id="266" r:id="rId14"/>
    <p:sldId id="268" r:id="rId15"/>
    <p:sldId id="269" r:id="rId16"/>
    <p:sldId id="270" r:id="rId17"/>
    <p:sldId id="271"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82" d="100"/>
          <a:sy n="82" d="100"/>
        </p:scale>
        <p:origin x="720" y="7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1/5/2024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1/5/2024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1/5/2024</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1/5/2024</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1/5/2024</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Hybrid Travel Recommendation System: Integrating Collaborative and Content-Based Filtering Techniques </a:t>
            </a:r>
            <a:r>
              <a:rPr lang="en-US" sz="1800" b="1" i="0" u="none" strike="noStrike" baseline="0" dirty="0">
                <a:solidFill>
                  <a:srgbClr val="000000"/>
                </a:solidFill>
                <a:latin typeface="Times New Roman" panose="02020603050405020304" pitchFamily="18" charset="0"/>
              </a:rPr>
              <a:t> </a:t>
            </a:r>
            <a:endParaRPr lang="en-US" dirty="0"/>
          </a:p>
        </p:txBody>
      </p:sp>
      <p:sp>
        <p:nvSpPr>
          <p:cNvPr id="3" name="Content Placeholder 2"/>
          <p:cNvSpPr>
            <a:spLocks noGrp="1"/>
          </p:cNvSpPr>
          <p:nvPr>
            <p:ph type="subTitle" idx="1"/>
          </p:nvPr>
        </p:nvSpPr>
        <p:spPr>
          <a:xfrm>
            <a:off x="1065212" y="3403600"/>
            <a:ext cx="5029201" cy="268969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Sambit Mohanty(M22AI622)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Supervised by</a:t>
            </a:r>
          </a:p>
          <a:p>
            <a:r>
              <a:rPr lang="en-IN" sz="2200" b="0" i="0" u="none" strike="noStrike" baseline="0" dirty="0" err="1">
                <a:solidFill>
                  <a:srgbClr val="000000"/>
                </a:solidFill>
                <a:latin typeface="Times New Roman" panose="02020603050405020304" pitchFamily="18" charset="0"/>
                <a:cs typeface="Times New Roman" panose="02020603050405020304" pitchFamily="18" charset="0"/>
              </a:rPr>
              <a:t>Dr.</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 Sandeep Kumar Yadav </a:t>
            </a:r>
          </a:p>
          <a:p>
            <a:r>
              <a:rPr lang="en-IN" sz="2200" b="0" i="0" u="none" strike="noStrike" baseline="0" dirty="0">
                <a:solidFill>
                  <a:srgbClr val="000000"/>
                </a:solidFill>
                <a:latin typeface="Times New Roman" panose="02020603050405020304" pitchFamily="18" charset="0"/>
                <a:cs typeface="Times New Roman" panose="02020603050405020304" pitchFamily="18" charset="0"/>
              </a:rPr>
              <a:t>Department of Electrical Engineering </a:t>
            </a:r>
          </a:p>
          <a:p>
            <a:r>
              <a:rPr lang="en-US" sz="2200" b="0" i="0" u="none" strike="noStrike" baseline="0" dirty="0">
                <a:solidFill>
                  <a:srgbClr val="000000"/>
                </a:solidFill>
                <a:latin typeface="Times New Roman" panose="02020603050405020304" pitchFamily="18" charset="0"/>
                <a:cs typeface="Times New Roman" panose="02020603050405020304" pitchFamily="18" charset="0"/>
              </a:rPr>
              <a:t>Indian Institute of Technology Jodhpur </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29.png">
            <a:extLst>
              <a:ext uri="{FF2B5EF4-FFF2-40B4-BE49-F238E27FC236}">
                <a16:creationId xmlns:a16="http://schemas.microsoft.com/office/drawing/2014/main" id="{4C7EFACD-77D8-F075-3569-165E84AE952B}"/>
              </a:ext>
            </a:extLst>
          </p:cNvPr>
          <p:cNvPicPr>
            <a:picLocks noGrp="1"/>
          </p:cNvPicPr>
          <p:nvPr>
            <p:ph idx="1"/>
          </p:nvPr>
        </p:nvPicPr>
        <p:blipFill>
          <a:blip r:embed="rId2"/>
          <a:srcRect/>
          <a:stretch>
            <a:fillRect/>
          </a:stretch>
        </p:blipFill>
        <p:spPr>
          <a:xfrm>
            <a:off x="3214092" y="980728"/>
            <a:ext cx="4377680" cy="4176464"/>
          </a:xfrm>
          <a:prstGeom prst="rect">
            <a:avLst/>
          </a:prstGeom>
          <a:ln/>
        </p:spPr>
      </p:pic>
      <p:sp>
        <p:nvSpPr>
          <p:cNvPr id="5" name="TextBox 4">
            <a:extLst>
              <a:ext uri="{FF2B5EF4-FFF2-40B4-BE49-F238E27FC236}">
                <a16:creationId xmlns:a16="http://schemas.microsoft.com/office/drawing/2014/main" id="{E13B5E95-C8C1-EA0F-D2DC-519CA03FC866}"/>
              </a:ext>
            </a:extLst>
          </p:cNvPr>
          <p:cNvSpPr txBox="1"/>
          <p:nvPr/>
        </p:nvSpPr>
        <p:spPr>
          <a:xfrm>
            <a:off x="4078188" y="5419854"/>
            <a:ext cx="2952328" cy="369332"/>
          </a:xfrm>
          <a:prstGeom prst="rect">
            <a:avLst/>
          </a:prstGeom>
          <a:noFill/>
          <a:ln>
            <a:solidFill>
              <a:schemeClr val="bg2"/>
            </a:solidFill>
          </a:ln>
        </p:spPr>
        <p:txBody>
          <a:bodyPr wrap="square" rtlCol="0" anchor="ctr" anchorCtr="1">
            <a:spAutoFit/>
          </a:bodyPr>
          <a:lstStyle/>
          <a:p>
            <a:r>
              <a:rPr lang="en-IN" dirty="0">
                <a:latin typeface="Times New Roman" panose="02020603050405020304" pitchFamily="18" charset="0"/>
                <a:cs typeface="Times New Roman" panose="02020603050405020304" pitchFamily="18" charset="0"/>
              </a:rPr>
              <a:t>Surprise Dataset</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Algorithm</a:t>
            </a:r>
          </a:p>
        </p:txBody>
      </p:sp>
      <p:sp>
        <p:nvSpPr>
          <p:cNvPr id="3" name="Content Placeholder 2"/>
          <p:cNvSpPr>
            <a:spLocks noGrp="1"/>
          </p:cNvSpPr>
          <p:nvPr>
            <p:ph idx="1"/>
          </p:nvPr>
        </p:nvSpPr>
        <p:spPr>
          <a:xfrm>
            <a:off x="1065212" y="1828800"/>
            <a:ext cx="8686801" cy="4624536"/>
          </a:xfrm>
        </p:spPr>
        <p:txBody>
          <a:bodyPr>
            <a:normAutofit fontScale="92500" lnSpcReduction="20000"/>
          </a:bodyPr>
          <a:lstStyle/>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Initially, we’ll be implementing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content-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‘City.csv’</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dataset. This would give us a set of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cities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based on the similarity of TF-IDF scores.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cities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retrieved,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including the city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given as input to the algorithm.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Before implementing collaborative filtering, only the columns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same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column heading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those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20 cities retrieved in previous step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were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fetched from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‘Utility_Matrix_5000_0.3.csv’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rows were also eliminated based on the logic that the users who have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liked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input city should be in the final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frame, i.e.,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rating &gt; 3 given by the users for the input city.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collaborative filtering would be applied on a matrix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whose dimensions are m 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m (no of users) &lt; 5000 and n (no of cities) = 20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92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Algorithm (Contd.)</a:t>
            </a:r>
          </a:p>
        </p:txBody>
      </p:sp>
      <p:sp>
        <p:nvSpPr>
          <p:cNvPr id="3" name="Content Placeholder 2"/>
          <p:cNvSpPr>
            <a:spLocks noGrp="1"/>
          </p:cNvSpPr>
          <p:nvPr>
            <p:ph idx="1"/>
          </p:nvPr>
        </p:nvSpPr>
        <p:spPr>
          <a:xfrm>
            <a:off x="1065212" y="1828800"/>
            <a:ext cx="8686801" cy="4624536"/>
          </a:xfrm>
        </p:spPr>
        <p:txBody>
          <a:bodyPr>
            <a:normAutofit/>
          </a:bodyPr>
          <a:lstStyle/>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SVD model is preferred for training the data. The process of splitting the data, converting to surprise dataset,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performance metrics calculation remains the same as that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explained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under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“SVD”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get the recommendations,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user_id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taken as input.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Cities that are not visited by the user are recommended and are sorted based on the ratings predicted by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9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13" name="Content Placeholder 12">
            <a:extLst>
              <a:ext uri="{FF2B5EF4-FFF2-40B4-BE49-F238E27FC236}">
                <a16:creationId xmlns:a16="http://schemas.microsoft.com/office/drawing/2014/main" id="{928717BD-D016-414D-1713-91735D5D44DE}"/>
              </a:ext>
            </a:extLst>
          </p:cNvPr>
          <p:cNvPicPr>
            <a:picLocks noGrp="1" noChangeAspect="1"/>
          </p:cNvPicPr>
          <p:nvPr>
            <p:ph idx="1"/>
          </p:nvPr>
        </p:nvPicPr>
        <p:blipFill>
          <a:blip r:embed="rId2"/>
          <a:stretch>
            <a:fillRect/>
          </a:stretch>
        </p:blipFill>
        <p:spPr>
          <a:xfrm>
            <a:off x="1065212" y="1772816"/>
            <a:ext cx="4016088" cy="3063505"/>
          </a:xfrm>
        </p:spPr>
      </p:pic>
      <p:pic>
        <p:nvPicPr>
          <p:cNvPr id="15" name="Picture 14">
            <a:extLst>
              <a:ext uri="{FF2B5EF4-FFF2-40B4-BE49-F238E27FC236}">
                <a16:creationId xmlns:a16="http://schemas.microsoft.com/office/drawing/2014/main" id="{D0C5FBC1-9D8E-A8C5-3497-6C3F25670697}"/>
              </a:ext>
            </a:extLst>
          </p:cNvPr>
          <p:cNvPicPr>
            <a:picLocks noChangeAspect="1"/>
          </p:cNvPicPr>
          <p:nvPr/>
        </p:nvPicPr>
        <p:blipFill>
          <a:blip r:embed="rId3"/>
          <a:stretch>
            <a:fillRect/>
          </a:stretch>
        </p:blipFill>
        <p:spPr>
          <a:xfrm>
            <a:off x="5734372" y="1742333"/>
            <a:ext cx="4848076" cy="3093988"/>
          </a:xfrm>
          <a:prstGeom prst="rect">
            <a:avLst/>
          </a:prstGeom>
        </p:spPr>
      </p:pic>
    </p:spTree>
    <p:extLst>
      <p:ext uri="{BB962C8B-B14F-4D97-AF65-F5344CB8AC3E}">
        <p14:creationId xmlns:p14="http://schemas.microsoft.com/office/powerpoint/2010/main" val="11685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76471"/>
            <a:ext cx="8686801" cy="1066800"/>
          </a:xfrm>
        </p:spPr>
        <p:txBody>
          <a:bodyPr/>
          <a:lstStyle/>
          <a:p>
            <a:r>
              <a:rPr lang="en-US" dirty="0"/>
              <a:t>Results (Contd.)</a:t>
            </a:r>
          </a:p>
        </p:txBody>
      </p:sp>
      <p:sp>
        <p:nvSpPr>
          <p:cNvPr id="6" name="Content Placeholder 5">
            <a:extLst>
              <a:ext uri="{FF2B5EF4-FFF2-40B4-BE49-F238E27FC236}">
                <a16:creationId xmlns:a16="http://schemas.microsoft.com/office/drawing/2014/main" id="{84C5A79C-31FF-F63A-D36C-C8BE8B4E3E23}"/>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5A9EAC63-A409-1CEF-0899-3B00D8F7B922}"/>
              </a:ext>
            </a:extLst>
          </p:cNvPr>
          <p:cNvPicPr>
            <a:picLocks noChangeAspect="1"/>
          </p:cNvPicPr>
          <p:nvPr/>
        </p:nvPicPr>
        <p:blipFill>
          <a:blip r:embed="rId2"/>
          <a:stretch>
            <a:fillRect/>
          </a:stretch>
        </p:blipFill>
        <p:spPr>
          <a:xfrm>
            <a:off x="909837" y="1111830"/>
            <a:ext cx="5256584" cy="1905165"/>
          </a:xfrm>
          <a:prstGeom prst="rect">
            <a:avLst/>
          </a:prstGeom>
        </p:spPr>
      </p:pic>
      <p:pic>
        <p:nvPicPr>
          <p:cNvPr id="12" name="Picture 11">
            <a:extLst>
              <a:ext uri="{FF2B5EF4-FFF2-40B4-BE49-F238E27FC236}">
                <a16:creationId xmlns:a16="http://schemas.microsoft.com/office/drawing/2014/main" id="{D0C8CB4F-555C-6FA0-D933-B9EAF0141799}"/>
              </a:ext>
            </a:extLst>
          </p:cNvPr>
          <p:cNvPicPr>
            <a:picLocks noChangeAspect="1"/>
          </p:cNvPicPr>
          <p:nvPr/>
        </p:nvPicPr>
        <p:blipFill>
          <a:blip r:embed="rId3"/>
          <a:stretch>
            <a:fillRect/>
          </a:stretch>
        </p:blipFill>
        <p:spPr>
          <a:xfrm>
            <a:off x="6372403" y="1356180"/>
            <a:ext cx="4896544" cy="3512980"/>
          </a:xfrm>
          <a:prstGeom prst="rect">
            <a:avLst/>
          </a:prstGeom>
        </p:spPr>
      </p:pic>
      <p:pic>
        <p:nvPicPr>
          <p:cNvPr id="16" name="Picture 15">
            <a:extLst>
              <a:ext uri="{FF2B5EF4-FFF2-40B4-BE49-F238E27FC236}">
                <a16:creationId xmlns:a16="http://schemas.microsoft.com/office/drawing/2014/main" id="{119C8F92-CE60-93B1-E0F8-97EC9C551A89}"/>
              </a:ext>
            </a:extLst>
          </p:cNvPr>
          <p:cNvPicPr>
            <a:picLocks noChangeAspect="1"/>
          </p:cNvPicPr>
          <p:nvPr/>
        </p:nvPicPr>
        <p:blipFill>
          <a:blip r:embed="rId4"/>
          <a:stretch>
            <a:fillRect/>
          </a:stretch>
        </p:blipFill>
        <p:spPr>
          <a:xfrm>
            <a:off x="796284" y="3138496"/>
            <a:ext cx="5845047" cy="3482642"/>
          </a:xfrm>
          <a:prstGeom prst="rect">
            <a:avLst/>
          </a:prstGeom>
        </p:spPr>
      </p:pic>
    </p:spTree>
    <p:extLst>
      <p:ext uri="{BB962C8B-B14F-4D97-AF65-F5344CB8AC3E}">
        <p14:creationId xmlns:p14="http://schemas.microsoft.com/office/powerpoint/2010/main" val="341881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76471"/>
            <a:ext cx="8686801" cy="1066800"/>
          </a:xfrm>
        </p:spPr>
        <p:txBody>
          <a:bodyPr/>
          <a:lstStyle/>
          <a:p>
            <a:r>
              <a:rPr lang="en-US" dirty="0"/>
              <a:t>Results (Contd.)</a:t>
            </a:r>
          </a:p>
        </p:txBody>
      </p:sp>
      <p:sp>
        <p:nvSpPr>
          <p:cNvPr id="6" name="Content Placeholder 5">
            <a:extLst>
              <a:ext uri="{FF2B5EF4-FFF2-40B4-BE49-F238E27FC236}">
                <a16:creationId xmlns:a16="http://schemas.microsoft.com/office/drawing/2014/main" id="{84C5A79C-31FF-F63A-D36C-C8BE8B4E3E2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8EF9873-E06E-DCB9-4111-6C83F28C94F5}"/>
              </a:ext>
            </a:extLst>
          </p:cNvPr>
          <p:cNvPicPr>
            <a:picLocks noChangeAspect="1"/>
          </p:cNvPicPr>
          <p:nvPr/>
        </p:nvPicPr>
        <p:blipFill>
          <a:blip r:embed="rId2"/>
          <a:stretch>
            <a:fillRect/>
          </a:stretch>
        </p:blipFill>
        <p:spPr>
          <a:xfrm>
            <a:off x="1065212" y="1211918"/>
            <a:ext cx="3436918" cy="4839119"/>
          </a:xfrm>
          <a:prstGeom prst="rect">
            <a:avLst/>
          </a:prstGeom>
        </p:spPr>
      </p:pic>
      <p:pic>
        <p:nvPicPr>
          <p:cNvPr id="7" name="Picture 6">
            <a:extLst>
              <a:ext uri="{FF2B5EF4-FFF2-40B4-BE49-F238E27FC236}">
                <a16:creationId xmlns:a16="http://schemas.microsoft.com/office/drawing/2014/main" id="{D2568E2F-4186-0A7F-E7C1-6E294AF79889}"/>
              </a:ext>
            </a:extLst>
          </p:cNvPr>
          <p:cNvPicPr>
            <a:picLocks noChangeAspect="1"/>
          </p:cNvPicPr>
          <p:nvPr/>
        </p:nvPicPr>
        <p:blipFill>
          <a:blip r:embed="rId3"/>
          <a:stretch>
            <a:fillRect/>
          </a:stretch>
        </p:blipFill>
        <p:spPr>
          <a:xfrm>
            <a:off x="5049947" y="2132856"/>
            <a:ext cx="5273497" cy="2491956"/>
          </a:xfrm>
          <a:prstGeom prst="rect">
            <a:avLst/>
          </a:prstGeom>
        </p:spPr>
      </p:pic>
    </p:spTree>
    <p:extLst>
      <p:ext uri="{BB962C8B-B14F-4D97-AF65-F5344CB8AC3E}">
        <p14:creationId xmlns:p14="http://schemas.microsoft.com/office/powerpoint/2010/main" val="15701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76471"/>
            <a:ext cx="8686801" cy="1066800"/>
          </a:xfrm>
        </p:spPr>
        <p:txBody>
          <a:bodyPr/>
          <a:lstStyle/>
          <a:p>
            <a:r>
              <a:rPr lang="en-US" dirty="0"/>
              <a:t>FUTURE WORK</a:t>
            </a:r>
          </a:p>
        </p:txBody>
      </p:sp>
      <p:sp>
        <p:nvSpPr>
          <p:cNvPr id="6" name="Content Placeholder 5">
            <a:extLst>
              <a:ext uri="{FF2B5EF4-FFF2-40B4-BE49-F238E27FC236}">
                <a16:creationId xmlns:a16="http://schemas.microsoft.com/office/drawing/2014/main" id="{84C5A79C-31FF-F63A-D36C-C8BE8B4E3E23}"/>
              </a:ext>
            </a:extLst>
          </p:cNvPr>
          <p:cNvSpPr>
            <a:spLocks noGrp="1"/>
          </p:cNvSpPr>
          <p:nvPr>
            <p:ph idx="1"/>
          </p:nvPr>
        </p:nvSpPr>
        <p:spPr>
          <a:xfrm>
            <a:off x="1065212" y="1196752"/>
            <a:ext cx="8686801" cy="4191000"/>
          </a:xfrm>
        </p:spPr>
        <p:txBody>
          <a:bodyPr>
            <a:norm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Implementing Re-</a:t>
            </a:r>
            <a:r>
              <a:rPr lang="en-US" sz="2400" b="0" i="0" dirty="0" err="1">
                <a:solidFill>
                  <a:srgbClr val="222222"/>
                </a:solidFill>
                <a:effectLst/>
                <a:latin typeface="Times New Roman" panose="02020603050405020304" pitchFamily="18" charset="0"/>
                <a:cs typeface="Times New Roman" panose="02020603050405020304" pitchFamily="18" charset="0"/>
              </a:rPr>
              <a:t>inforcement</a:t>
            </a:r>
            <a:r>
              <a:rPr lang="en-US" sz="2400" b="0" i="0" dirty="0">
                <a:solidFill>
                  <a:srgbClr val="222222"/>
                </a:solidFill>
                <a:effectLst/>
                <a:latin typeface="Times New Roman" panose="02020603050405020304" pitchFamily="18" charset="0"/>
                <a:cs typeface="Times New Roman" panose="02020603050405020304" pitchFamily="18" charset="0"/>
              </a:rPr>
              <a:t> learning in Content-Based Algorithm as there are many cities (especially from North East India) which are not present in the City.csv dataset</a:t>
            </a:r>
          </a:p>
          <a:p>
            <a:r>
              <a:rPr lang="en-IN" sz="2400" b="0" i="0" dirty="0">
                <a:solidFill>
                  <a:srgbClr val="222222"/>
                </a:solidFill>
                <a:effectLst/>
                <a:latin typeface="Times New Roman" panose="02020603050405020304" pitchFamily="18" charset="0"/>
                <a:cs typeface="Times New Roman" panose="02020603050405020304" pitchFamily="18" charset="0"/>
              </a:rPr>
              <a:t>Exploring Deep Learning Techniques to implement collaborative techniques.</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Literature Survey on Hybrid Algorithms and implement the findings in our proposed algorithm.</a:t>
            </a:r>
          </a:p>
          <a:p>
            <a:r>
              <a:rPr lang="en-US" sz="2400" b="0" i="0" dirty="0">
                <a:solidFill>
                  <a:srgbClr val="222222"/>
                </a:solidFill>
                <a:effectLst/>
                <a:latin typeface="Times New Roman" panose="02020603050405020304" pitchFamily="18" charset="0"/>
                <a:cs typeface="Times New Roman" panose="02020603050405020304" pitchFamily="18" charset="0"/>
              </a:rPr>
              <a:t>Implementing Situation Based Travel Recommendation</a:t>
            </a:r>
            <a:r>
              <a:rPr lang="en-US" sz="2400" dirty="0">
                <a:solidFill>
                  <a:srgbClr val="222222"/>
                </a:solidFill>
                <a:latin typeface="Times New Roman" panose="02020603050405020304" pitchFamily="18" charset="0"/>
                <a:cs typeface="Times New Roman" panose="02020603050405020304" pitchFamily="18" charset="0"/>
              </a:rPr>
              <a:t>.</a:t>
            </a:r>
            <a:endParaRPr lang="en-US" sz="2400" b="0" i="0" dirty="0">
              <a:solidFill>
                <a:srgbClr val="222222"/>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21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636912"/>
            <a:ext cx="9781728" cy="936104"/>
          </a:xfrm>
        </p:spPr>
        <p:txBody>
          <a:bodyPr>
            <a:normAutofit/>
          </a:bodyPr>
          <a:lstStyle/>
          <a:p>
            <a:pPr algn="ctr"/>
            <a:r>
              <a:rPr lang="en-US" sz="4800" dirty="0"/>
              <a:t>Thank you</a:t>
            </a:r>
          </a:p>
        </p:txBody>
      </p:sp>
      <p:sp>
        <p:nvSpPr>
          <p:cNvPr id="4" name="Content Placeholder 3">
            <a:extLst>
              <a:ext uri="{FF2B5EF4-FFF2-40B4-BE49-F238E27FC236}">
                <a16:creationId xmlns:a16="http://schemas.microsoft.com/office/drawing/2014/main" id="{3112DCFE-19AD-6FE9-BDA8-1B98F79DDFA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3259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problem</a:t>
            </a:r>
          </a:p>
        </p:txBody>
      </p:sp>
      <p:sp>
        <p:nvSpPr>
          <p:cNvPr id="3" name="Content Placeholder 2"/>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In the rapidly expanding domain of online travel platforms, users often face challenges in discovering personalized travel recommendations that cater to their unique preferences and interests.</a:t>
            </a:r>
          </a:p>
          <a:p>
            <a:r>
              <a:rPr lang="en-US" b="0" i="0" dirty="0">
                <a:solidFill>
                  <a:srgbClr val="374151"/>
                </a:solidFill>
                <a:effectLst/>
                <a:latin typeface="Times New Roman" panose="02020603050405020304" pitchFamily="18" charset="0"/>
                <a:cs typeface="Times New Roman" panose="02020603050405020304" pitchFamily="18" charset="0"/>
              </a:rPr>
              <a:t>Existing recommendation systems primarily rely on either collaborative filtering, which is limited by sparse user-item</a:t>
            </a:r>
            <a:r>
              <a:rPr lang="en-US" dirty="0">
                <a:solidFill>
                  <a:srgbClr val="374151"/>
                </a:solidFill>
                <a:latin typeface="Times New Roman" panose="02020603050405020304" pitchFamily="18" charset="0"/>
                <a:cs typeface="Times New Roman" panose="02020603050405020304" pitchFamily="18" charset="0"/>
              </a:rPr>
              <a:t> interactions and content based filtering which may overlook the user behavior.</a:t>
            </a:r>
          </a:p>
          <a:p>
            <a:r>
              <a:rPr lang="en-US" b="0" i="0" dirty="0">
                <a:solidFill>
                  <a:srgbClr val="374151"/>
                </a:solidFill>
                <a:effectLst/>
                <a:latin typeface="Times New Roman" panose="02020603050405020304" pitchFamily="18" charset="0"/>
                <a:cs typeface="Times New Roman" panose="02020603050405020304" pitchFamily="18" charset="0"/>
              </a:rPr>
              <a:t>This project aims to address this gap by developing a hybrid travel recommendation system capable of providing more accurate, diverse, and user-centric travel recommendations in the digital 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problem</a:t>
            </a:r>
          </a:p>
        </p:txBody>
      </p:sp>
      <p:sp>
        <p:nvSpPr>
          <p:cNvPr id="3" name="Content Placeholder 2"/>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In the rapidly expanding domain of online travel platforms, users often face challenges in discovering personalized travel recommendations that cater to their unique preferences and interests.</a:t>
            </a:r>
          </a:p>
          <a:p>
            <a:r>
              <a:rPr lang="en-US" b="0" i="0" dirty="0">
                <a:solidFill>
                  <a:srgbClr val="374151"/>
                </a:solidFill>
                <a:effectLst/>
                <a:latin typeface="Times New Roman" panose="02020603050405020304" pitchFamily="18" charset="0"/>
                <a:cs typeface="Times New Roman" panose="02020603050405020304" pitchFamily="18" charset="0"/>
              </a:rPr>
              <a:t>Existing recommendation systems primarily rely on either collaborative filtering, which is limited by sparse user-item</a:t>
            </a:r>
            <a:r>
              <a:rPr lang="en-US" dirty="0">
                <a:solidFill>
                  <a:srgbClr val="374151"/>
                </a:solidFill>
                <a:latin typeface="Times New Roman" panose="02020603050405020304" pitchFamily="18" charset="0"/>
                <a:cs typeface="Times New Roman" panose="02020603050405020304" pitchFamily="18" charset="0"/>
              </a:rPr>
              <a:t> interactions and content based filtering which may overlook the user behavior.</a:t>
            </a:r>
          </a:p>
          <a:p>
            <a:r>
              <a:rPr lang="en-US" b="0" i="0" dirty="0">
                <a:solidFill>
                  <a:srgbClr val="374151"/>
                </a:solidFill>
                <a:effectLst/>
                <a:latin typeface="Times New Roman" panose="02020603050405020304" pitchFamily="18" charset="0"/>
                <a:cs typeface="Times New Roman" panose="02020603050405020304" pitchFamily="18" charset="0"/>
              </a:rPr>
              <a:t>This project aims to address this gap by developing a hybrid travel recommendation system capable of providing more accurate, diverse, and user-centric travel recommendations in the digital 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65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533400"/>
            <a:ext cx="8770169" cy="1066800"/>
          </a:xfrm>
        </p:spPr>
        <p:txBody>
          <a:bodyPr/>
          <a:lstStyle/>
          <a:p>
            <a:r>
              <a:rPr lang="en-US" dirty="0"/>
              <a:t>Dataset (Kaggle)</a:t>
            </a:r>
          </a:p>
        </p:txBody>
      </p:sp>
      <p:pic>
        <p:nvPicPr>
          <p:cNvPr id="13" name="Content Placeholder 12">
            <a:extLst>
              <a:ext uri="{FF2B5EF4-FFF2-40B4-BE49-F238E27FC236}">
                <a16:creationId xmlns:a16="http://schemas.microsoft.com/office/drawing/2014/main" id="{86A320D3-CD8E-005B-ECEB-C613EEB8B68B}"/>
              </a:ext>
            </a:extLst>
          </p:cNvPr>
          <p:cNvPicPr>
            <a:picLocks noGrp="1" noChangeAspect="1"/>
          </p:cNvPicPr>
          <p:nvPr>
            <p:ph idx="1"/>
          </p:nvPr>
        </p:nvPicPr>
        <p:blipFill>
          <a:blip r:embed="rId2"/>
          <a:stretch>
            <a:fillRect/>
          </a:stretch>
        </p:blipFill>
        <p:spPr>
          <a:xfrm>
            <a:off x="1065213" y="1856768"/>
            <a:ext cx="8197551" cy="2901582"/>
          </a:xfrm>
        </p:spPr>
      </p:pic>
      <p:sp>
        <p:nvSpPr>
          <p:cNvPr id="14" name="TextBox 13">
            <a:extLst>
              <a:ext uri="{FF2B5EF4-FFF2-40B4-BE49-F238E27FC236}">
                <a16:creationId xmlns:a16="http://schemas.microsoft.com/office/drawing/2014/main" id="{0132388D-B777-1B33-4E12-142B46FC888F}"/>
              </a:ext>
            </a:extLst>
          </p:cNvPr>
          <p:cNvSpPr txBox="1"/>
          <p:nvPr/>
        </p:nvSpPr>
        <p:spPr>
          <a:xfrm>
            <a:off x="3327784" y="4861029"/>
            <a:ext cx="3672408" cy="307777"/>
          </a:xfrm>
          <a:prstGeom prst="rect">
            <a:avLst/>
          </a:prstGeom>
          <a:noFill/>
          <a:ln>
            <a:solidFill>
              <a:schemeClr val="bg2"/>
            </a:solidFill>
          </a:ln>
        </p:spPr>
        <p:txBody>
          <a:bodyPr wrap="square" rtlCol="0" anchor="ctr" anchorCtr="1">
            <a:spAutoFit/>
          </a:bodyPr>
          <a:lstStyle/>
          <a:p>
            <a:r>
              <a:rPr lang="en-IN" sz="1400" dirty="0"/>
              <a:t>City.csv file used in content-based filtering</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533400"/>
            <a:ext cx="8770169" cy="1066800"/>
          </a:xfrm>
        </p:spPr>
        <p:txBody>
          <a:bodyPr/>
          <a:lstStyle/>
          <a:p>
            <a:r>
              <a:rPr lang="en-US" dirty="0"/>
              <a:t>Dataset (Custom)</a:t>
            </a:r>
          </a:p>
        </p:txBody>
      </p:sp>
      <p:sp>
        <p:nvSpPr>
          <p:cNvPr id="14" name="TextBox 13">
            <a:extLst>
              <a:ext uri="{FF2B5EF4-FFF2-40B4-BE49-F238E27FC236}">
                <a16:creationId xmlns:a16="http://schemas.microsoft.com/office/drawing/2014/main" id="{0132388D-B777-1B33-4E12-142B46FC888F}"/>
              </a:ext>
            </a:extLst>
          </p:cNvPr>
          <p:cNvSpPr txBox="1"/>
          <p:nvPr/>
        </p:nvSpPr>
        <p:spPr>
          <a:xfrm>
            <a:off x="3327784" y="4861029"/>
            <a:ext cx="3672408" cy="307777"/>
          </a:xfrm>
          <a:prstGeom prst="rect">
            <a:avLst/>
          </a:prstGeom>
          <a:noFill/>
          <a:ln>
            <a:solidFill>
              <a:schemeClr val="bg2"/>
            </a:solidFill>
          </a:ln>
        </p:spPr>
        <p:txBody>
          <a:bodyPr wrap="square" rtlCol="0" anchor="ctr" anchorCtr="1">
            <a:spAutoFit/>
          </a:bodyPr>
          <a:lstStyle/>
          <a:p>
            <a:r>
              <a:rPr lang="en-IN" sz="1400" dirty="0"/>
              <a:t>City.csv file used in content-based filtering</a:t>
            </a:r>
          </a:p>
        </p:txBody>
      </p:sp>
      <p:sp>
        <p:nvSpPr>
          <p:cNvPr id="4" name="Content Placeholder 3">
            <a:extLst>
              <a:ext uri="{FF2B5EF4-FFF2-40B4-BE49-F238E27FC236}">
                <a16:creationId xmlns:a16="http://schemas.microsoft.com/office/drawing/2014/main" id="{12B96BAE-A503-56DD-76A9-8B8268E0C92E}"/>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B1DF04F-69D4-C143-5200-94173649DE03}"/>
              </a:ext>
            </a:extLst>
          </p:cNvPr>
          <p:cNvPicPr>
            <a:picLocks noChangeAspect="1"/>
          </p:cNvPicPr>
          <p:nvPr/>
        </p:nvPicPr>
        <p:blipFill>
          <a:blip r:embed="rId2"/>
          <a:stretch>
            <a:fillRect/>
          </a:stretch>
        </p:blipFill>
        <p:spPr>
          <a:xfrm>
            <a:off x="909836" y="1689194"/>
            <a:ext cx="10213777" cy="4019197"/>
          </a:xfrm>
          <a:prstGeom prst="rect">
            <a:avLst/>
          </a:prstGeom>
        </p:spPr>
      </p:pic>
      <p:sp>
        <p:nvSpPr>
          <p:cNvPr id="7" name="TextBox 6">
            <a:extLst>
              <a:ext uri="{FF2B5EF4-FFF2-40B4-BE49-F238E27FC236}">
                <a16:creationId xmlns:a16="http://schemas.microsoft.com/office/drawing/2014/main" id="{948083E6-19F4-B7F9-910B-F79AB1D89C1F}"/>
              </a:ext>
            </a:extLst>
          </p:cNvPr>
          <p:cNvSpPr txBox="1"/>
          <p:nvPr/>
        </p:nvSpPr>
        <p:spPr>
          <a:xfrm>
            <a:off x="1489349" y="5790074"/>
            <a:ext cx="9634264" cy="369332"/>
          </a:xfrm>
          <a:prstGeom prst="rect">
            <a:avLst/>
          </a:prstGeom>
          <a:noFill/>
          <a:ln>
            <a:solidFill>
              <a:schemeClr val="bg2"/>
            </a:solidFill>
          </a:ln>
        </p:spPr>
        <p:txBody>
          <a:bodyPr wrap="square" rtlCol="0" anchor="ctr" anchorCtr="1">
            <a:spAutoFit/>
          </a:bodyPr>
          <a:lstStyle/>
          <a:p>
            <a:r>
              <a:rPr lang="en-IN" dirty="0"/>
              <a:t>Utility Matrix created based on number of users and the sparse density</a:t>
            </a:r>
          </a:p>
        </p:txBody>
      </p:sp>
    </p:spTree>
    <p:extLst>
      <p:ext uri="{BB962C8B-B14F-4D97-AF65-F5344CB8AC3E}">
        <p14:creationId xmlns:p14="http://schemas.microsoft.com/office/powerpoint/2010/main" val="411585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533400"/>
            <a:ext cx="8770169" cy="1066800"/>
          </a:xfrm>
        </p:spPr>
        <p:txBody>
          <a:bodyPr/>
          <a:lstStyle/>
          <a:p>
            <a:r>
              <a:rPr lang="en-US" dirty="0"/>
              <a:t>Categorization of Recommendation Systems</a:t>
            </a:r>
          </a:p>
        </p:txBody>
      </p:sp>
      <p:sp>
        <p:nvSpPr>
          <p:cNvPr id="14" name="TextBox 13">
            <a:extLst>
              <a:ext uri="{FF2B5EF4-FFF2-40B4-BE49-F238E27FC236}">
                <a16:creationId xmlns:a16="http://schemas.microsoft.com/office/drawing/2014/main" id="{0132388D-B777-1B33-4E12-142B46FC888F}"/>
              </a:ext>
            </a:extLst>
          </p:cNvPr>
          <p:cNvSpPr txBox="1"/>
          <p:nvPr/>
        </p:nvSpPr>
        <p:spPr>
          <a:xfrm>
            <a:off x="3327784" y="4861029"/>
            <a:ext cx="3672408" cy="307777"/>
          </a:xfrm>
          <a:prstGeom prst="rect">
            <a:avLst/>
          </a:prstGeom>
          <a:noFill/>
          <a:ln>
            <a:solidFill>
              <a:schemeClr val="bg2"/>
            </a:solidFill>
          </a:ln>
        </p:spPr>
        <p:txBody>
          <a:bodyPr wrap="square" rtlCol="0" anchor="ctr" anchorCtr="1">
            <a:spAutoFit/>
          </a:bodyPr>
          <a:lstStyle/>
          <a:p>
            <a:r>
              <a:rPr lang="en-IN" sz="1400" dirty="0"/>
              <a:t>City.csv file used in content-based filtering</a:t>
            </a:r>
          </a:p>
        </p:txBody>
      </p:sp>
      <p:sp>
        <p:nvSpPr>
          <p:cNvPr id="4" name="Content Placeholder 3">
            <a:extLst>
              <a:ext uri="{FF2B5EF4-FFF2-40B4-BE49-F238E27FC236}">
                <a16:creationId xmlns:a16="http://schemas.microsoft.com/office/drawing/2014/main" id="{12B96BAE-A503-56DD-76A9-8B8268E0C92E}"/>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948083E6-19F4-B7F9-910B-F79AB1D89C1F}"/>
              </a:ext>
            </a:extLst>
          </p:cNvPr>
          <p:cNvSpPr txBox="1"/>
          <p:nvPr/>
        </p:nvSpPr>
        <p:spPr>
          <a:xfrm>
            <a:off x="1489349" y="5790074"/>
            <a:ext cx="9634264"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a:extLst>
              <a:ext uri="{FF2B5EF4-FFF2-40B4-BE49-F238E27FC236}">
                <a16:creationId xmlns:a16="http://schemas.microsoft.com/office/drawing/2014/main" id="{DAC3EF8B-9049-7273-253C-97A9A92C6C85}"/>
              </a:ext>
            </a:extLst>
          </p:cNvPr>
          <p:cNvPicPr>
            <a:picLocks noChangeAspect="1"/>
          </p:cNvPicPr>
          <p:nvPr/>
        </p:nvPicPr>
        <p:blipFill>
          <a:blip r:embed="rId2"/>
          <a:stretch>
            <a:fillRect/>
          </a:stretch>
        </p:blipFill>
        <p:spPr>
          <a:xfrm>
            <a:off x="1539969" y="1689194"/>
            <a:ext cx="7650787" cy="4772829"/>
          </a:xfrm>
          <a:prstGeom prst="rect">
            <a:avLst/>
          </a:prstGeom>
        </p:spPr>
      </p:pic>
    </p:spTree>
    <p:extLst>
      <p:ext uri="{BB962C8B-B14F-4D97-AF65-F5344CB8AC3E}">
        <p14:creationId xmlns:p14="http://schemas.microsoft.com/office/powerpoint/2010/main" val="18090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Content-Based Approach</a:t>
            </a: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It is driven by the cosine similarity of the TF-IDF score vectors of a particular location or city</a:t>
            </a:r>
          </a:p>
          <a:p>
            <a:r>
              <a:rPr lang="en-US" sz="1800" b="0" i="0" u="none" strike="noStrike" baseline="0" dirty="0">
                <a:latin typeface="Times New Roman" panose="02020603050405020304" pitchFamily="18" charset="0"/>
                <a:cs typeface="Times New Roman" panose="02020603050405020304" pitchFamily="18" charset="0"/>
              </a:rPr>
              <a:t>TF-IDF stands for Term Frequency - Inverse Document Frequency. </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TF(</a:t>
            </a:r>
            <a:r>
              <a:rPr lang="en-US" sz="1800" b="0" i="1" dirty="0" err="1">
                <a:effectLst/>
                <a:latin typeface="Times New Roman" panose="02020603050405020304" pitchFamily="18" charset="0"/>
                <a:cs typeface="Times New Roman" panose="02020603050405020304" pitchFamily="18" charset="0"/>
              </a:rPr>
              <a:t>t</a:t>
            </a:r>
            <a:r>
              <a:rPr lang="en-US" sz="1800" b="0" i="0" dirty="0" err="1">
                <a:effectLst/>
                <a:latin typeface="Times New Roman" panose="02020603050405020304" pitchFamily="18" charset="0"/>
                <a:cs typeface="Times New Roman" panose="02020603050405020304" pitchFamily="18" charset="0"/>
              </a:rPr>
              <a:t>,</a:t>
            </a:r>
            <a:r>
              <a:rPr lang="en-US" sz="1800" b="0" i="1" dirty="0" err="1">
                <a:effectLst/>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)=Total number of terms in document </a:t>
            </a:r>
            <a:r>
              <a:rPr lang="en-US" sz="1800" b="0" i="1" dirty="0">
                <a:effectLst/>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Number of times term </a:t>
            </a:r>
            <a:r>
              <a:rPr lang="en-US" sz="1800" b="0" i="1"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 appears in document </a:t>
            </a:r>
            <a:r>
              <a:rPr lang="en-US" sz="1800" b="0" i="1" dirty="0">
                <a:effectLst/>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a:t>
            </a:r>
          </a:p>
          <a:p>
            <a:r>
              <a:rPr lang="en-US" sz="1800" b="0" i="0" dirty="0">
                <a:effectLst/>
                <a:latin typeface="Times New Roman" panose="02020603050405020304" pitchFamily="18" charset="0"/>
                <a:cs typeface="Times New Roman" panose="02020603050405020304" pitchFamily="18" charset="0"/>
              </a:rPr>
              <a:t>IDF(</a:t>
            </a:r>
            <a:r>
              <a:rPr lang="en-US" sz="1800" b="0" i="1" dirty="0" err="1">
                <a:effectLst/>
                <a:latin typeface="Times New Roman" panose="02020603050405020304" pitchFamily="18" charset="0"/>
                <a:cs typeface="Times New Roman" panose="02020603050405020304" pitchFamily="18" charset="0"/>
              </a:rPr>
              <a:t>t</a:t>
            </a:r>
            <a:r>
              <a:rPr lang="en-US" sz="1800" b="0" i="0" dirty="0" err="1">
                <a:effectLst/>
                <a:latin typeface="Times New Roman" panose="02020603050405020304" pitchFamily="18" charset="0"/>
                <a:cs typeface="Times New Roman" panose="02020603050405020304" pitchFamily="18" charset="0"/>
              </a:rPr>
              <a:t>,</a:t>
            </a:r>
            <a:r>
              <a:rPr lang="en-US" sz="1800" b="0" i="1" dirty="0" err="1">
                <a:effectLst/>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)=log(Number of documents containing term </a:t>
            </a:r>
            <a:r>
              <a:rPr lang="en-US" sz="1800" b="0" i="1"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Total number of documents in </a:t>
            </a:r>
            <a:r>
              <a:rPr lang="en-US" sz="1800" b="0" i="1" dirty="0">
                <a:effectLst/>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a:t>
            </a:r>
          </a:p>
          <a:p>
            <a:r>
              <a:rPr lang="en-US" sz="1800" b="0" i="0" u="none" strike="noStrike" baseline="0" dirty="0">
                <a:latin typeface="Times New Roman" panose="02020603050405020304" pitchFamily="18" charset="0"/>
                <a:cs typeface="Times New Roman" panose="02020603050405020304" pitchFamily="18" charset="0"/>
              </a:rPr>
              <a:t>The TF-IDF score is the product of the TF and IDF values. Cosine similarity is the angle between the two location vectors, where each vector has a TF-IDF component.</a:t>
            </a:r>
            <a:br>
              <a:rPr lang="en-US" sz="1600" dirty="0"/>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13BF4F-9A2D-DE53-576F-6ABE6D0AFD2E}"/>
              </a:ext>
            </a:extLst>
          </p:cNvPr>
          <p:cNvPicPr>
            <a:picLocks noChangeAspect="1"/>
          </p:cNvPicPr>
          <p:nvPr/>
        </p:nvPicPr>
        <p:blipFill>
          <a:blip r:embed="rId2"/>
          <a:stretch>
            <a:fillRect/>
          </a:stretch>
        </p:blipFill>
        <p:spPr>
          <a:xfrm>
            <a:off x="1773932" y="4869160"/>
            <a:ext cx="5102215" cy="804272"/>
          </a:xfrm>
          <a:prstGeom prst="rect">
            <a:avLst/>
          </a:prstGeom>
        </p:spPr>
      </p:pic>
      <p:pic>
        <p:nvPicPr>
          <p:cNvPr id="7" name="Picture 6">
            <a:extLst>
              <a:ext uri="{FF2B5EF4-FFF2-40B4-BE49-F238E27FC236}">
                <a16:creationId xmlns:a16="http://schemas.microsoft.com/office/drawing/2014/main" id="{02B97598-C7D7-9D7C-ACB0-1664AAF64241}"/>
              </a:ext>
            </a:extLst>
          </p:cNvPr>
          <p:cNvPicPr>
            <a:picLocks noChangeAspect="1"/>
          </p:cNvPicPr>
          <p:nvPr/>
        </p:nvPicPr>
        <p:blipFill>
          <a:blip r:embed="rId3"/>
          <a:stretch>
            <a:fillRect/>
          </a:stretch>
        </p:blipFill>
        <p:spPr>
          <a:xfrm>
            <a:off x="6958508" y="4869160"/>
            <a:ext cx="2304256" cy="745907"/>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Approach</a:t>
            </a:r>
          </a:p>
        </p:txBody>
      </p:sp>
      <p:sp>
        <p:nvSpPr>
          <p:cNvPr id="3" name="Content Placeholder 2"/>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Collaborative filtering (CF) is a recommendation technique that predicts users' preferences based on the preferences or behaviors of similar users.</a:t>
            </a:r>
          </a:p>
          <a:p>
            <a:r>
              <a:rPr lang="en-US" dirty="0">
                <a:solidFill>
                  <a:srgbClr val="374151"/>
                </a:solidFill>
                <a:latin typeface="Times New Roman" panose="02020603050405020304" pitchFamily="18" charset="0"/>
                <a:cs typeface="Times New Roman" panose="02020603050405020304" pitchFamily="18" charset="0"/>
              </a:rPr>
              <a:t>Input parameter for collaborative approach based model is the utility matrix in which rows represents the users, column represents the cities and the intersection is the rating given by the user to that city/destination.</a:t>
            </a: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95A65A-56BD-8DB3-17AA-C481A3CF3CFA}"/>
              </a:ext>
            </a:extLst>
          </p:cNvPr>
          <p:cNvPicPr>
            <a:picLocks noChangeAspect="1"/>
          </p:cNvPicPr>
          <p:nvPr/>
        </p:nvPicPr>
        <p:blipFill>
          <a:blip r:embed="rId2"/>
          <a:stretch>
            <a:fillRect/>
          </a:stretch>
        </p:blipFill>
        <p:spPr>
          <a:xfrm>
            <a:off x="3846376" y="3717032"/>
            <a:ext cx="3124471" cy="1909219"/>
          </a:xfrm>
          <a:prstGeom prst="rect">
            <a:avLst/>
          </a:prstGeom>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a:t>
            </a:r>
          </a:p>
        </p:txBody>
      </p:sp>
      <p:sp>
        <p:nvSpPr>
          <p:cNvPr id="3" name="Content Placeholder 2"/>
          <p:cNvSpPr>
            <a:spLocks noGrp="1"/>
          </p:cNvSpPr>
          <p:nvPr>
            <p:ph idx="1"/>
          </p:nvPr>
        </p:nvSpPr>
        <p:spPr>
          <a:xfrm>
            <a:off x="1065212" y="1828800"/>
            <a:ext cx="8686801" cy="5560640"/>
          </a:xfrm>
        </p:spPr>
        <p:txBody>
          <a:bodyPr>
            <a:normAutofit fontScale="70000" lnSpcReduction="20000"/>
          </a:bodyPr>
          <a:lstStyle/>
          <a:p>
            <a:pPr marL="342900" lvl="0" indent="-342900" algn="just">
              <a:lnSpc>
                <a:spcPct val="150000"/>
              </a:lnSpc>
              <a:spcAft>
                <a:spcPts val="20"/>
              </a:spcAft>
              <a:buFont typeface="Symbol" panose="05050102010706020507" pitchFamily="18" charset="2"/>
              <a:buChar char="-"/>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reading utility matrix, the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converted into </a:t>
            </a:r>
            <a:r>
              <a:rPr lang="en-IN" sz="2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Surprise Dataset (</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defined in the </a:t>
            </a:r>
            <a:r>
              <a:rPr lang="en-IN" sz="2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Surprise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Library of python). </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dataset</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divided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into a</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trainset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and a</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testset</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(80:20).</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training the data, predictions were made on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test set,</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these predictions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were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used to calculate performance metrics like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RMSE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MAE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Finally,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5-fold</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performed to generate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rsme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above process is repeated for all the files that were generated in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dataset</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creation step.</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performance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SVD model with different sparse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densities</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compared by plotting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rsme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against the sparse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densities</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t>.</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251</TotalTime>
  <Words>875</Words>
  <Application>Microsoft Office PowerPoint</Application>
  <PresentationFormat>Custom</PresentationFormat>
  <Paragraphs>63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Palatino Linotype</vt:lpstr>
      <vt:lpstr>Symbol</vt:lpstr>
      <vt:lpstr>Times New Roman</vt:lpstr>
      <vt:lpstr>Business strategy presentation</vt:lpstr>
      <vt:lpstr>  Hybrid Travel Recommendation System: Integrating Collaborative and Content-Based Filtering Techniques  </vt:lpstr>
      <vt:lpstr>Defining the problem</vt:lpstr>
      <vt:lpstr>Defining the problem</vt:lpstr>
      <vt:lpstr>Dataset (Kaggle)</vt:lpstr>
      <vt:lpstr>Dataset (Custom)</vt:lpstr>
      <vt:lpstr>Categorization of Recommendation Systems</vt:lpstr>
      <vt:lpstr>Content-Based Approach</vt:lpstr>
      <vt:lpstr>Collaborative Approach</vt:lpstr>
      <vt:lpstr>SVD</vt:lpstr>
      <vt:lpstr>PowerPoint Presentation</vt:lpstr>
      <vt:lpstr>Proposed Algorithm</vt:lpstr>
      <vt:lpstr>Proposed Algorithm (Contd.)</vt:lpstr>
      <vt:lpstr>Results</vt:lpstr>
      <vt:lpstr>Results (Contd.)</vt:lpstr>
      <vt:lpstr>Results (Contd.)</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Hybrid Travel Recommendation System: Integrating Collaborative and Content-Based Filtering Techniques  </dc:title>
  <dc:creator>sambit mohanty</dc:creator>
  <cp:lastModifiedBy>sambit mohanty</cp:lastModifiedBy>
  <cp:revision>4</cp:revision>
  <dcterms:created xsi:type="dcterms:W3CDTF">2024-01-05T06:50:34Z</dcterms:created>
  <dcterms:modified xsi:type="dcterms:W3CDTF">2024-01-05T11:16:13Z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