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4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9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760105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228626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471917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6113903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323223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0506710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5872744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2857473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6310" y="631063"/>
            <a:ext cx="10679379" cy="57404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08525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701278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633733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6/20/2022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081201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6/20/2022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57807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6/20/2022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117164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6/20/2022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134282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554239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t>6/20/2022</a:t>
            </a:fld>
            <a:endParaRPr lang="en-US"/>
          </a:p>
        </p:txBody>
      </p:sp>
    </p:spTree>
    <p:extLst>
      <p:ext uri="{BB962C8B-B14F-4D97-AF65-F5344CB8AC3E}">
        <p14:creationId xmlns:p14="http://schemas.microsoft.com/office/powerpoint/2010/main" val="2333198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6/20/2022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706200718"/>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 id="2147483856" r:id="rId12"/>
    <p:sldLayoutId id="2147483857" r:id="rId13"/>
    <p:sldLayoutId id="2147483858" r:id="rId14"/>
    <p:sldLayoutId id="2147483859" r:id="rId15"/>
    <p:sldLayoutId id="2147483860" r:id="rId16"/>
    <p:sldLayoutId id="2147483861"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hyperlink" Target="https://drive.google.com/drive/folders/11w7zYF313xgjQaLcPY2kAmjVmgcvwHPz?usp=shar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421880" y="0"/>
            <a:ext cx="4772660" cy="6868159"/>
            <a:chOff x="7421880" y="0"/>
            <a:chExt cx="4772660" cy="6868159"/>
          </a:xfrm>
        </p:grpSpPr>
        <p:sp>
          <p:nvSpPr>
            <p:cNvPr id="3" name="object 3"/>
            <p:cNvSpPr/>
            <p:nvPr/>
          </p:nvSpPr>
          <p:spPr>
            <a:xfrm>
              <a:off x="9371076" y="1524"/>
              <a:ext cx="1219200" cy="6858000"/>
            </a:xfrm>
            <a:custGeom>
              <a:avLst/>
              <a:gdLst/>
              <a:ahLst/>
              <a:cxnLst/>
              <a:rect l="l" t="t" r="r" b="b"/>
              <a:pathLst>
                <a:path w="1219200" h="6858000">
                  <a:moveTo>
                    <a:pt x="0" y="0"/>
                  </a:moveTo>
                  <a:lnTo>
                    <a:pt x="1219200" y="6857999"/>
                  </a:lnTo>
                </a:path>
              </a:pathLst>
            </a:custGeom>
            <a:ln w="9144">
              <a:solidFill>
                <a:srgbClr val="BEBEBE"/>
              </a:solidFill>
            </a:ln>
          </p:spPr>
          <p:txBody>
            <a:bodyPr wrap="square" lIns="0" tIns="0" rIns="0" bIns="0" rtlCol="0"/>
            <a:lstStyle/>
            <a:p>
              <a:endParaRPr/>
            </a:p>
          </p:txBody>
        </p:sp>
        <p:sp>
          <p:nvSpPr>
            <p:cNvPr id="4" name="object 4"/>
            <p:cNvSpPr/>
            <p:nvPr/>
          </p:nvSpPr>
          <p:spPr>
            <a:xfrm>
              <a:off x="7426452" y="3683507"/>
              <a:ext cx="4763770" cy="3176905"/>
            </a:xfrm>
            <a:custGeom>
              <a:avLst/>
              <a:gdLst/>
              <a:ahLst/>
              <a:cxnLst/>
              <a:rect l="l" t="t" r="r" b="b"/>
              <a:pathLst>
                <a:path w="4763770" h="3176904">
                  <a:moveTo>
                    <a:pt x="4763516" y="0"/>
                  </a:moveTo>
                  <a:lnTo>
                    <a:pt x="0" y="3176586"/>
                  </a:lnTo>
                </a:path>
              </a:pathLst>
            </a:custGeom>
            <a:ln w="9143">
              <a:solidFill>
                <a:srgbClr val="D9D9D9"/>
              </a:solidFill>
            </a:ln>
          </p:spPr>
          <p:txBody>
            <a:bodyPr wrap="square" lIns="0" tIns="0" rIns="0" bIns="0" rtlCol="0"/>
            <a:lstStyle/>
            <a:p>
              <a:endParaRPr/>
            </a:p>
          </p:txBody>
        </p:sp>
        <p:sp>
          <p:nvSpPr>
            <p:cNvPr id="5" name="object 5"/>
            <p:cNvSpPr/>
            <p:nvPr/>
          </p:nvSpPr>
          <p:spPr>
            <a:xfrm>
              <a:off x="9180577" y="0"/>
              <a:ext cx="3008630" cy="6858000"/>
            </a:xfrm>
            <a:custGeom>
              <a:avLst/>
              <a:gdLst/>
              <a:ahLst/>
              <a:cxnLst/>
              <a:rect l="l" t="t" r="r" b="b"/>
              <a:pathLst>
                <a:path w="3008629" h="6858000">
                  <a:moveTo>
                    <a:pt x="3008374" y="0"/>
                  </a:moveTo>
                  <a:lnTo>
                    <a:pt x="2043498" y="0"/>
                  </a:lnTo>
                  <a:lnTo>
                    <a:pt x="0" y="6857996"/>
                  </a:lnTo>
                  <a:lnTo>
                    <a:pt x="3008374" y="6857996"/>
                  </a:lnTo>
                  <a:lnTo>
                    <a:pt x="3008374" y="0"/>
                  </a:lnTo>
                  <a:close/>
                </a:path>
              </a:pathLst>
            </a:custGeom>
            <a:solidFill>
              <a:srgbClr val="90C225">
                <a:alpha val="30195"/>
              </a:srgbClr>
            </a:solidFill>
          </p:spPr>
          <p:txBody>
            <a:bodyPr wrap="square" lIns="0" tIns="0" rIns="0" bIns="0" rtlCol="0"/>
            <a:lstStyle/>
            <a:p>
              <a:endParaRPr/>
            </a:p>
          </p:txBody>
        </p:sp>
        <p:sp>
          <p:nvSpPr>
            <p:cNvPr id="6" name="object 6"/>
            <p:cNvSpPr/>
            <p:nvPr/>
          </p:nvSpPr>
          <p:spPr>
            <a:xfrm>
              <a:off x="9605858" y="0"/>
              <a:ext cx="2586355" cy="6858000"/>
            </a:xfrm>
            <a:custGeom>
              <a:avLst/>
              <a:gdLst/>
              <a:ahLst/>
              <a:cxnLst/>
              <a:rect l="l" t="t" r="r" b="b"/>
              <a:pathLst>
                <a:path w="2586354" h="6858000">
                  <a:moveTo>
                    <a:pt x="2586141" y="0"/>
                  </a:moveTo>
                  <a:lnTo>
                    <a:pt x="0" y="0"/>
                  </a:lnTo>
                  <a:lnTo>
                    <a:pt x="1207429" y="6857996"/>
                  </a:lnTo>
                  <a:lnTo>
                    <a:pt x="2586141" y="6857996"/>
                  </a:lnTo>
                  <a:lnTo>
                    <a:pt x="2586141" y="0"/>
                  </a:lnTo>
                  <a:close/>
                </a:path>
              </a:pathLst>
            </a:custGeom>
            <a:solidFill>
              <a:srgbClr val="90C225">
                <a:alpha val="19999"/>
              </a:srgbClr>
            </a:solidFill>
          </p:spPr>
          <p:txBody>
            <a:bodyPr wrap="square" lIns="0" tIns="0" rIns="0" bIns="0" rtlCol="0"/>
            <a:lstStyle/>
            <a:p>
              <a:endParaRPr/>
            </a:p>
          </p:txBody>
        </p:sp>
        <p:sp>
          <p:nvSpPr>
            <p:cNvPr id="7" name="object 7"/>
            <p:cNvSpPr/>
            <p:nvPr/>
          </p:nvSpPr>
          <p:spPr>
            <a:xfrm>
              <a:off x="8933688" y="3048000"/>
              <a:ext cx="3258820" cy="3810000"/>
            </a:xfrm>
            <a:custGeom>
              <a:avLst/>
              <a:gdLst/>
              <a:ahLst/>
              <a:cxnLst/>
              <a:rect l="l" t="t" r="r" b="b"/>
              <a:pathLst>
                <a:path w="3258820" h="3810000">
                  <a:moveTo>
                    <a:pt x="3258311" y="0"/>
                  </a:moveTo>
                  <a:lnTo>
                    <a:pt x="0" y="3809999"/>
                  </a:lnTo>
                  <a:lnTo>
                    <a:pt x="3258311" y="3809999"/>
                  </a:lnTo>
                  <a:lnTo>
                    <a:pt x="3258311" y="0"/>
                  </a:lnTo>
                  <a:close/>
                </a:path>
              </a:pathLst>
            </a:cu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path path="circle">
                <a:fillToRect t="100000" r="100000"/>
              </a:path>
              <a:tileRect l="-100000" b="-100000"/>
            </a:gradFill>
            <a:ln>
              <a:solidFill>
                <a:schemeClr val="accent1">
                  <a:lumMod val="40000"/>
                  <a:lumOff val="60000"/>
                </a:schemeClr>
              </a:solidFill>
            </a:ln>
          </p:spPr>
          <p:txBody>
            <a:bodyPr wrap="square" lIns="0" tIns="0" rIns="0" bIns="0" rtlCol="0"/>
            <a:lstStyle/>
            <a:p>
              <a:endParaRPr/>
            </a:p>
          </p:txBody>
        </p:sp>
        <p:sp>
          <p:nvSpPr>
            <p:cNvPr id="8" name="object 8"/>
            <p:cNvSpPr/>
            <p:nvPr/>
          </p:nvSpPr>
          <p:spPr>
            <a:xfrm>
              <a:off x="9339312" y="0"/>
              <a:ext cx="2849880" cy="6858000"/>
            </a:xfrm>
            <a:custGeom>
              <a:avLst/>
              <a:gdLst/>
              <a:ahLst/>
              <a:cxnLst/>
              <a:rect l="l" t="t" r="r" b="b"/>
              <a:pathLst>
                <a:path w="2849879" h="6858000">
                  <a:moveTo>
                    <a:pt x="2849639" y="0"/>
                  </a:moveTo>
                  <a:lnTo>
                    <a:pt x="0" y="0"/>
                  </a:lnTo>
                  <a:lnTo>
                    <a:pt x="2466225" y="6857996"/>
                  </a:lnTo>
                  <a:lnTo>
                    <a:pt x="2849639" y="6857996"/>
                  </a:lnTo>
                  <a:lnTo>
                    <a:pt x="2849639" y="0"/>
                  </a:lnTo>
                  <a:close/>
                </a:path>
              </a:pathLst>
            </a:custGeom>
            <a:solidFill>
              <a:schemeClr val="accent1">
                <a:lumMod val="75000"/>
                <a:alpha val="70195"/>
              </a:schemeClr>
            </a:solidFill>
          </p:spPr>
          <p:txBody>
            <a:bodyPr wrap="square" lIns="0" tIns="0" rIns="0" bIns="0" rtlCol="0"/>
            <a:lstStyle/>
            <a:p>
              <a:endParaRPr/>
            </a:p>
          </p:txBody>
        </p:sp>
        <p:sp>
          <p:nvSpPr>
            <p:cNvPr id="9" name="object 9"/>
            <p:cNvSpPr/>
            <p:nvPr/>
          </p:nvSpPr>
          <p:spPr>
            <a:xfrm>
              <a:off x="10899649" y="0"/>
              <a:ext cx="1289685" cy="6858000"/>
            </a:xfrm>
            <a:custGeom>
              <a:avLst/>
              <a:gdLst/>
              <a:ahLst/>
              <a:cxnLst/>
              <a:rect l="l" t="t" r="r" b="b"/>
              <a:pathLst>
                <a:path w="1289684" h="6858000">
                  <a:moveTo>
                    <a:pt x="1289303" y="0"/>
                  </a:moveTo>
                  <a:lnTo>
                    <a:pt x="1017690" y="0"/>
                  </a:lnTo>
                  <a:lnTo>
                    <a:pt x="0" y="6857996"/>
                  </a:lnTo>
                  <a:lnTo>
                    <a:pt x="1289303" y="6857996"/>
                  </a:lnTo>
                  <a:lnTo>
                    <a:pt x="1289303" y="0"/>
                  </a:lnTo>
                  <a:close/>
                </a:path>
              </a:pathLst>
            </a:custGeom>
            <a:solidFill>
              <a:schemeClr val="accent2">
                <a:lumMod val="40000"/>
                <a:lumOff val="60000"/>
                <a:alpha val="70195"/>
              </a:schemeClr>
            </a:solidFill>
          </p:spPr>
          <p:txBody>
            <a:bodyPr wrap="square" lIns="0" tIns="0" rIns="0" bIns="0" rtlCol="0"/>
            <a:lstStyle/>
            <a:p>
              <a:endParaRPr/>
            </a:p>
          </p:txBody>
        </p:sp>
        <p:sp>
          <p:nvSpPr>
            <p:cNvPr id="10" name="object 10"/>
            <p:cNvSpPr/>
            <p:nvPr/>
          </p:nvSpPr>
          <p:spPr>
            <a:xfrm>
              <a:off x="10940749" y="0"/>
              <a:ext cx="1248410" cy="6858000"/>
            </a:xfrm>
            <a:custGeom>
              <a:avLst/>
              <a:gdLst/>
              <a:ahLst/>
              <a:cxnLst/>
              <a:rect l="l" t="t" r="r" b="b"/>
              <a:pathLst>
                <a:path w="1248409" h="6858000">
                  <a:moveTo>
                    <a:pt x="1248203" y="0"/>
                  </a:moveTo>
                  <a:lnTo>
                    <a:pt x="0" y="0"/>
                  </a:lnTo>
                  <a:lnTo>
                    <a:pt x="1107740" y="6857996"/>
                  </a:lnTo>
                  <a:lnTo>
                    <a:pt x="1248203" y="6857996"/>
                  </a:lnTo>
                  <a:lnTo>
                    <a:pt x="1248203" y="0"/>
                  </a:lnTo>
                  <a:close/>
                </a:path>
              </a:pathLst>
            </a:custGeom>
            <a:solidFill>
              <a:schemeClr val="accent1">
                <a:lumMod val="50000"/>
                <a:alpha val="65097"/>
              </a:schemeClr>
            </a:solidFill>
          </p:spPr>
          <p:txBody>
            <a:bodyPr wrap="square" lIns="0" tIns="0" rIns="0" bIns="0" rtlCol="0"/>
            <a:lstStyle/>
            <a:p>
              <a:endParaRPr/>
            </a:p>
          </p:txBody>
        </p:sp>
        <p:sp>
          <p:nvSpPr>
            <p:cNvPr id="11" name="object 11"/>
            <p:cNvSpPr/>
            <p:nvPr/>
          </p:nvSpPr>
          <p:spPr>
            <a:xfrm>
              <a:off x="10372344" y="3590543"/>
              <a:ext cx="1816735" cy="3267710"/>
            </a:xfrm>
            <a:custGeom>
              <a:avLst/>
              <a:gdLst/>
              <a:ahLst/>
              <a:cxnLst/>
              <a:rect l="l" t="t" r="r" b="b"/>
              <a:pathLst>
                <a:path w="1816734" h="3267709">
                  <a:moveTo>
                    <a:pt x="1816607" y="0"/>
                  </a:moveTo>
                  <a:lnTo>
                    <a:pt x="0" y="3267455"/>
                  </a:lnTo>
                  <a:lnTo>
                    <a:pt x="1816607" y="3267455"/>
                  </a:lnTo>
                  <a:lnTo>
                    <a:pt x="1816607" y="0"/>
                  </a:lnTo>
                  <a:close/>
                </a:path>
              </a:pathLst>
            </a:custGeom>
            <a:solidFill>
              <a:schemeClr val="accent1">
                <a:lumMod val="60000"/>
                <a:lumOff val="40000"/>
                <a:alpha val="79998"/>
              </a:schemeClr>
            </a:solidFill>
          </p:spPr>
          <p:txBody>
            <a:bodyPr wrap="square" lIns="0" tIns="0" rIns="0" bIns="0" rtlCol="0"/>
            <a:lstStyle/>
            <a:p>
              <a:endParaRPr/>
            </a:p>
          </p:txBody>
        </p:sp>
      </p:grpSp>
      <p:sp>
        <p:nvSpPr>
          <p:cNvPr id="12" name="object 12"/>
          <p:cNvSpPr/>
          <p:nvPr/>
        </p:nvSpPr>
        <p:spPr>
          <a:xfrm>
            <a:off x="0" y="0"/>
            <a:ext cx="841375" cy="5666740"/>
          </a:xfrm>
          <a:custGeom>
            <a:avLst/>
            <a:gdLst/>
            <a:ahLst/>
            <a:cxnLst/>
            <a:rect l="l" t="t" r="r" b="b"/>
            <a:pathLst>
              <a:path w="841375" h="5666740">
                <a:moveTo>
                  <a:pt x="841247" y="0"/>
                </a:moveTo>
                <a:lnTo>
                  <a:pt x="0" y="0"/>
                </a:lnTo>
                <a:lnTo>
                  <a:pt x="0" y="5666232"/>
                </a:lnTo>
                <a:lnTo>
                  <a:pt x="841247" y="0"/>
                </a:lnTo>
                <a:close/>
              </a:path>
            </a:pathLst>
          </a:custGeom>
          <a:solidFill>
            <a:schemeClr val="accent1">
              <a:lumMod val="60000"/>
              <a:lumOff val="40000"/>
              <a:alpha val="85096"/>
            </a:schemeClr>
          </a:solidFill>
        </p:spPr>
        <p:txBody>
          <a:bodyPr wrap="square" lIns="0" tIns="0" rIns="0" bIns="0" rtlCol="0"/>
          <a:lstStyle/>
          <a:p>
            <a:endParaRPr/>
          </a:p>
        </p:txBody>
      </p:sp>
      <p:sp>
        <p:nvSpPr>
          <p:cNvPr id="13" name="object 13"/>
          <p:cNvSpPr txBox="1">
            <a:spLocks noGrp="1"/>
          </p:cNvSpPr>
          <p:nvPr>
            <p:ph type="title"/>
          </p:nvPr>
        </p:nvSpPr>
        <p:spPr>
          <a:xfrm>
            <a:off x="404571" y="2425141"/>
            <a:ext cx="9570720" cy="1671955"/>
          </a:xfrm>
          <a:prstGeom prst="rect">
            <a:avLst/>
          </a:prstGeom>
        </p:spPr>
        <p:txBody>
          <a:bodyPr vert="horz" wrap="square" lIns="0" tIns="12700" rIns="0" bIns="0" rtlCol="0">
            <a:spAutoFit/>
          </a:bodyPr>
          <a:lstStyle/>
          <a:p>
            <a:pPr marR="16510" algn="r">
              <a:lnSpc>
                <a:spcPct val="100000"/>
              </a:lnSpc>
              <a:spcBef>
                <a:spcPts val="100"/>
              </a:spcBef>
            </a:pPr>
            <a:r>
              <a:rPr sz="5400" b="1" spc="-35" dirty="0">
                <a:solidFill>
                  <a:srgbClr val="1C9828"/>
                </a:solidFill>
                <a:latin typeface="Trebuchet MS"/>
                <a:cs typeface="Trebuchet MS"/>
              </a:rPr>
              <a:t>Web </a:t>
            </a:r>
            <a:r>
              <a:rPr sz="5400" b="1" dirty="0">
                <a:solidFill>
                  <a:srgbClr val="1C9828"/>
                </a:solidFill>
                <a:latin typeface="Trebuchet MS"/>
                <a:cs typeface="Trebuchet MS"/>
              </a:rPr>
              <a:t>&amp; </a:t>
            </a:r>
            <a:r>
              <a:rPr sz="5400" b="1" spc="-10" dirty="0">
                <a:solidFill>
                  <a:srgbClr val="1C9828"/>
                </a:solidFill>
                <a:latin typeface="Trebuchet MS"/>
                <a:cs typeface="Trebuchet MS"/>
              </a:rPr>
              <a:t>Social </a:t>
            </a:r>
            <a:r>
              <a:rPr sz="5400" b="1" spc="-5" dirty="0">
                <a:solidFill>
                  <a:srgbClr val="1C9828"/>
                </a:solidFill>
                <a:latin typeface="Trebuchet MS"/>
                <a:cs typeface="Trebuchet MS"/>
              </a:rPr>
              <a:t>Media</a:t>
            </a:r>
            <a:r>
              <a:rPr sz="5400" b="1" spc="-345" dirty="0">
                <a:solidFill>
                  <a:srgbClr val="1C9828"/>
                </a:solidFill>
                <a:latin typeface="Trebuchet MS"/>
                <a:cs typeface="Trebuchet MS"/>
              </a:rPr>
              <a:t> </a:t>
            </a:r>
            <a:r>
              <a:rPr sz="5400" b="1" spc="-5" dirty="0">
                <a:solidFill>
                  <a:srgbClr val="1C9828"/>
                </a:solidFill>
                <a:latin typeface="Trebuchet MS"/>
                <a:cs typeface="Trebuchet MS"/>
              </a:rPr>
              <a:t>Analytics:</a:t>
            </a:r>
            <a:endParaRPr sz="5400" dirty="0">
              <a:solidFill>
                <a:srgbClr val="1C9828"/>
              </a:solidFill>
              <a:latin typeface="Trebuchet MS"/>
              <a:cs typeface="Trebuchet MS"/>
            </a:endParaRPr>
          </a:p>
          <a:p>
            <a:pPr marR="5080" algn="r">
              <a:lnSpc>
                <a:spcPct val="100000"/>
              </a:lnSpc>
              <a:spcBef>
                <a:spcPts val="5"/>
              </a:spcBef>
            </a:pPr>
            <a:r>
              <a:rPr sz="5400" b="1" dirty="0">
                <a:solidFill>
                  <a:srgbClr val="1C9828"/>
                </a:solidFill>
                <a:latin typeface="Trebuchet MS"/>
                <a:cs typeface="Trebuchet MS"/>
              </a:rPr>
              <a:t>Capstone</a:t>
            </a:r>
            <a:r>
              <a:rPr sz="5400" b="1" spc="-110" dirty="0">
                <a:solidFill>
                  <a:srgbClr val="1C9828"/>
                </a:solidFill>
                <a:latin typeface="Trebuchet MS"/>
                <a:cs typeface="Trebuchet MS"/>
              </a:rPr>
              <a:t> </a:t>
            </a:r>
            <a:r>
              <a:rPr sz="5400" b="1" dirty="0">
                <a:solidFill>
                  <a:srgbClr val="1C9828"/>
                </a:solidFill>
                <a:latin typeface="Trebuchet MS"/>
                <a:cs typeface="Trebuchet MS"/>
              </a:rPr>
              <a:t>Project</a:t>
            </a:r>
            <a:endParaRPr sz="5400" dirty="0">
              <a:solidFill>
                <a:srgbClr val="1C9828"/>
              </a:solidFill>
              <a:latin typeface="Trebuchet MS"/>
              <a:cs typeface="Trebuchet MS"/>
            </a:endParaRPr>
          </a:p>
        </p:txBody>
      </p:sp>
      <p:sp>
        <p:nvSpPr>
          <p:cNvPr id="14" name="object 14"/>
          <p:cNvSpPr txBox="1"/>
          <p:nvPr/>
        </p:nvSpPr>
        <p:spPr>
          <a:xfrm>
            <a:off x="3149091" y="5629366"/>
            <a:ext cx="6680709" cy="503984"/>
          </a:xfrm>
          <a:prstGeom prst="rect">
            <a:avLst/>
          </a:prstGeom>
        </p:spPr>
        <p:txBody>
          <a:bodyPr vert="horz" wrap="square" lIns="0" tIns="11430" rIns="0" bIns="0" rtlCol="0">
            <a:spAutoFit/>
          </a:bodyPr>
          <a:lstStyle/>
          <a:p>
            <a:pPr marL="12700">
              <a:lnSpc>
                <a:spcPct val="100000"/>
              </a:lnSpc>
              <a:spcBef>
                <a:spcPts val="90"/>
              </a:spcBef>
            </a:pPr>
            <a:r>
              <a:rPr sz="3200" b="1" spc="-10" dirty="0">
                <a:solidFill>
                  <a:srgbClr val="90C225"/>
                </a:solidFill>
                <a:latin typeface="Trebuchet MS"/>
                <a:cs typeface="Trebuchet MS"/>
              </a:rPr>
              <a:t>Submitted By: </a:t>
            </a:r>
            <a:r>
              <a:rPr lang="en-US" sz="3200" b="1" spc="-10" dirty="0">
                <a:solidFill>
                  <a:srgbClr val="90C225"/>
                </a:solidFill>
                <a:latin typeface="Trebuchet MS"/>
                <a:cs typeface="Trebuchet MS"/>
              </a:rPr>
              <a:t>Sambit Kumar Sethi</a:t>
            </a:r>
            <a:endParaRPr sz="320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244" y="386029"/>
            <a:ext cx="5608320" cy="512445"/>
          </a:xfrm>
          <a:prstGeom prst="rect">
            <a:avLst/>
          </a:prstGeom>
        </p:spPr>
        <p:txBody>
          <a:bodyPr vert="horz" wrap="square" lIns="0" tIns="12065" rIns="0" bIns="0" rtlCol="0">
            <a:spAutoFit/>
          </a:bodyPr>
          <a:lstStyle/>
          <a:p>
            <a:pPr marL="12700">
              <a:lnSpc>
                <a:spcPct val="100000"/>
              </a:lnSpc>
              <a:spcBef>
                <a:spcPts val="95"/>
              </a:spcBef>
            </a:pPr>
            <a:r>
              <a:rPr spc="-5" dirty="0"/>
              <a:t>Descriptive Statistic</a:t>
            </a:r>
            <a:r>
              <a:rPr spc="20" dirty="0"/>
              <a:t> </a:t>
            </a:r>
            <a:r>
              <a:rPr spc="-10" dirty="0"/>
              <a:t>Summary:</a:t>
            </a:r>
          </a:p>
        </p:txBody>
      </p:sp>
      <p:sp>
        <p:nvSpPr>
          <p:cNvPr id="3" name="object 3"/>
          <p:cNvSpPr txBox="1"/>
          <p:nvPr/>
        </p:nvSpPr>
        <p:spPr>
          <a:xfrm>
            <a:off x="762000" y="1524000"/>
            <a:ext cx="8420735" cy="4699000"/>
          </a:xfrm>
          <a:prstGeom prst="rect">
            <a:avLst/>
          </a:prstGeom>
        </p:spPr>
        <p:txBody>
          <a:bodyPr vert="horz" wrap="square" lIns="0" tIns="11430" rIns="0" bIns="0" rtlCol="0">
            <a:spAutoFit/>
          </a:bodyPr>
          <a:lstStyle/>
          <a:p>
            <a:pPr marL="356870" marR="5080" indent="-344805">
              <a:lnSpc>
                <a:spcPct val="100000"/>
              </a:lnSpc>
              <a:spcBef>
                <a:spcPts val="90"/>
              </a:spcBef>
              <a:tabLst>
                <a:tab pos="356870" algn="l"/>
              </a:tabLst>
            </a:pPr>
            <a:r>
              <a:rPr sz="1600" spc="285" dirty="0">
                <a:solidFill>
                  <a:srgbClr val="90C225"/>
                </a:solidFill>
                <a:latin typeface="Arial"/>
                <a:cs typeface="Arial"/>
              </a:rPr>
              <a:t>	</a:t>
            </a:r>
            <a:r>
              <a:rPr sz="2000" dirty="0">
                <a:solidFill>
                  <a:srgbClr val="404040"/>
                </a:solidFill>
                <a:latin typeface="Trebuchet MS"/>
                <a:cs typeface="Trebuchet MS"/>
              </a:rPr>
              <a:t>25213 </a:t>
            </a:r>
            <a:r>
              <a:rPr sz="2000" spc="-10" dirty="0">
                <a:solidFill>
                  <a:srgbClr val="404040"/>
                </a:solidFill>
                <a:latin typeface="Trebuchet MS"/>
                <a:cs typeface="Trebuchet MS"/>
              </a:rPr>
              <a:t>customer </a:t>
            </a:r>
            <a:r>
              <a:rPr sz="2000" spc="-5" dirty="0">
                <a:solidFill>
                  <a:srgbClr val="404040"/>
                </a:solidFill>
                <a:latin typeface="Trebuchet MS"/>
                <a:cs typeface="Trebuchet MS"/>
              </a:rPr>
              <a:t>gives ratings </a:t>
            </a:r>
            <a:r>
              <a:rPr sz="2000" spc="-10" dirty="0">
                <a:solidFill>
                  <a:srgbClr val="404040"/>
                </a:solidFill>
                <a:latin typeface="Trebuchet MS"/>
                <a:cs typeface="Trebuchet MS"/>
              </a:rPr>
              <a:t>and mean </a:t>
            </a:r>
            <a:r>
              <a:rPr sz="2000" spc="-5" dirty="0">
                <a:solidFill>
                  <a:srgbClr val="404040"/>
                </a:solidFill>
                <a:latin typeface="Trebuchet MS"/>
                <a:cs typeface="Trebuchet MS"/>
              </a:rPr>
              <a:t>of </a:t>
            </a:r>
            <a:r>
              <a:rPr sz="2000" spc="-10" dirty="0">
                <a:solidFill>
                  <a:srgbClr val="404040"/>
                </a:solidFill>
                <a:latin typeface="Trebuchet MS"/>
                <a:cs typeface="Trebuchet MS"/>
              </a:rPr>
              <a:t>the </a:t>
            </a:r>
            <a:r>
              <a:rPr sz="2000" spc="-5" dirty="0">
                <a:solidFill>
                  <a:srgbClr val="404040"/>
                </a:solidFill>
                <a:latin typeface="Trebuchet MS"/>
                <a:cs typeface="Trebuchet MS"/>
              </a:rPr>
              <a:t>ratings is 4.1, </a:t>
            </a:r>
            <a:r>
              <a:rPr sz="2000" spc="-10" dirty="0">
                <a:solidFill>
                  <a:srgbClr val="404040"/>
                </a:solidFill>
                <a:latin typeface="Trebuchet MS"/>
                <a:cs typeface="Trebuchet MS"/>
              </a:rPr>
              <a:t>which  means that customers prefer to </a:t>
            </a:r>
            <a:r>
              <a:rPr sz="2000" spc="-5" dirty="0">
                <a:solidFill>
                  <a:srgbClr val="404040"/>
                </a:solidFill>
                <a:latin typeface="Trebuchet MS"/>
                <a:cs typeface="Trebuchet MS"/>
              </a:rPr>
              <a:t>give high ratings for </a:t>
            </a:r>
            <a:r>
              <a:rPr sz="2000" spc="-10" dirty="0">
                <a:solidFill>
                  <a:srgbClr val="404040"/>
                </a:solidFill>
                <a:latin typeface="Trebuchet MS"/>
                <a:cs typeface="Trebuchet MS"/>
              </a:rPr>
              <a:t>products. </a:t>
            </a:r>
            <a:r>
              <a:rPr sz="2000" spc="-130" dirty="0">
                <a:solidFill>
                  <a:srgbClr val="404040"/>
                </a:solidFill>
                <a:latin typeface="Trebuchet MS"/>
                <a:cs typeface="Trebuchet MS"/>
              </a:rPr>
              <a:t>To </a:t>
            </a:r>
            <a:r>
              <a:rPr sz="2000" spc="-10" dirty="0">
                <a:solidFill>
                  <a:srgbClr val="404040"/>
                </a:solidFill>
                <a:latin typeface="Trebuchet MS"/>
                <a:cs typeface="Trebuchet MS"/>
              </a:rPr>
              <a:t>be  able to predict the </a:t>
            </a:r>
            <a:r>
              <a:rPr sz="2000" spc="-5" dirty="0">
                <a:solidFill>
                  <a:srgbClr val="404040"/>
                </a:solidFill>
                <a:latin typeface="Trebuchet MS"/>
                <a:cs typeface="Trebuchet MS"/>
              </a:rPr>
              <a:t>ratings </a:t>
            </a:r>
            <a:r>
              <a:rPr sz="2000" spc="-30" dirty="0">
                <a:solidFill>
                  <a:srgbClr val="404040"/>
                </a:solidFill>
                <a:latin typeface="Trebuchet MS"/>
                <a:cs typeface="Trebuchet MS"/>
              </a:rPr>
              <a:t>reasonably, </a:t>
            </a:r>
            <a:r>
              <a:rPr sz="2000" spc="-10" dirty="0">
                <a:solidFill>
                  <a:srgbClr val="404040"/>
                </a:solidFill>
                <a:latin typeface="Trebuchet MS"/>
                <a:cs typeface="Trebuchet MS"/>
              </a:rPr>
              <a:t>we </a:t>
            </a:r>
            <a:r>
              <a:rPr sz="2000" spc="-5" dirty="0">
                <a:solidFill>
                  <a:srgbClr val="404040"/>
                </a:solidFill>
                <a:latin typeface="Trebuchet MS"/>
                <a:cs typeface="Trebuchet MS"/>
              </a:rPr>
              <a:t>classified </a:t>
            </a:r>
            <a:r>
              <a:rPr sz="2000" spc="-15" dirty="0">
                <a:solidFill>
                  <a:srgbClr val="404040"/>
                </a:solidFill>
                <a:latin typeface="Trebuchet MS"/>
                <a:cs typeface="Trebuchet MS"/>
              </a:rPr>
              <a:t>them </a:t>
            </a:r>
            <a:r>
              <a:rPr sz="2000" spc="-5" dirty="0">
                <a:solidFill>
                  <a:srgbClr val="404040"/>
                </a:solidFill>
                <a:latin typeface="Trebuchet MS"/>
                <a:cs typeface="Trebuchet MS"/>
              </a:rPr>
              <a:t>as 'good' </a:t>
            </a:r>
            <a:r>
              <a:rPr sz="2000" spc="-10" dirty="0">
                <a:solidFill>
                  <a:srgbClr val="404040"/>
                </a:solidFill>
                <a:latin typeface="Trebuchet MS"/>
                <a:cs typeface="Trebuchet MS"/>
              </a:rPr>
              <a:t>and  'bad'</a:t>
            </a:r>
            <a:r>
              <a:rPr sz="2000" spc="30" dirty="0">
                <a:solidFill>
                  <a:srgbClr val="404040"/>
                </a:solidFill>
                <a:latin typeface="Trebuchet MS"/>
                <a:cs typeface="Trebuchet MS"/>
              </a:rPr>
              <a:t> </a:t>
            </a:r>
            <a:r>
              <a:rPr sz="2000" spc="-5" dirty="0">
                <a:solidFill>
                  <a:srgbClr val="404040"/>
                </a:solidFill>
                <a:latin typeface="Trebuchet MS"/>
                <a:cs typeface="Trebuchet MS"/>
              </a:rPr>
              <a:t>above.</a:t>
            </a:r>
            <a:endParaRPr sz="2000" dirty="0">
              <a:latin typeface="Trebuchet MS"/>
              <a:cs typeface="Trebuchet MS"/>
            </a:endParaRPr>
          </a:p>
          <a:p>
            <a:pPr marL="12700">
              <a:lnSpc>
                <a:spcPct val="100000"/>
              </a:lnSpc>
              <a:spcBef>
                <a:spcPts val="1015"/>
              </a:spcBef>
              <a:tabLst>
                <a:tab pos="356870" algn="l"/>
              </a:tabLst>
            </a:pPr>
            <a:r>
              <a:rPr sz="1600" spc="285" dirty="0">
                <a:solidFill>
                  <a:srgbClr val="90C225"/>
                </a:solidFill>
                <a:latin typeface="Arial"/>
                <a:cs typeface="Arial"/>
              </a:rPr>
              <a:t>	</a:t>
            </a:r>
            <a:r>
              <a:rPr sz="2000" spc="-10" dirty="0">
                <a:solidFill>
                  <a:srgbClr val="404040"/>
                </a:solidFill>
                <a:latin typeface="Trebuchet MS"/>
                <a:cs typeface="Trebuchet MS"/>
              </a:rPr>
              <a:t>According to the </a:t>
            </a:r>
            <a:r>
              <a:rPr sz="2000" spc="-5" dirty="0">
                <a:solidFill>
                  <a:srgbClr val="404040"/>
                </a:solidFill>
                <a:latin typeface="Trebuchet MS"/>
                <a:cs typeface="Trebuchet MS"/>
              </a:rPr>
              <a:t>statistics on </a:t>
            </a:r>
            <a:r>
              <a:rPr sz="2000" spc="-10" dirty="0">
                <a:solidFill>
                  <a:srgbClr val="404040"/>
                </a:solidFill>
                <a:latin typeface="Trebuchet MS"/>
                <a:cs typeface="Trebuchet MS"/>
              </a:rPr>
              <a:t>rating</a:t>
            </a:r>
            <a:r>
              <a:rPr sz="2000" spc="-15" dirty="0">
                <a:solidFill>
                  <a:srgbClr val="404040"/>
                </a:solidFill>
                <a:latin typeface="Trebuchet MS"/>
                <a:cs typeface="Trebuchet MS"/>
              </a:rPr>
              <a:t> </a:t>
            </a:r>
            <a:r>
              <a:rPr sz="2000" spc="-5" dirty="0">
                <a:solidFill>
                  <a:srgbClr val="404040"/>
                </a:solidFill>
                <a:latin typeface="Trebuchet MS"/>
                <a:cs typeface="Trebuchet MS"/>
              </a:rPr>
              <a:t>stars:</a:t>
            </a:r>
            <a:endParaRPr sz="2000" dirty="0">
              <a:latin typeface="Trebuchet MS"/>
              <a:cs typeface="Trebuchet MS"/>
            </a:endParaRPr>
          </a:p>
          <a:p>
            <a:pPr marL="12700">
              <a:lnSpc>
                <a:spcPct val="100000"/>
              </a:lnSpc>
              <a:spcBef>
                <a:spcPts val="985"/>
              </a:spcBef>
              <a:tabLst>
                <a:tab pos="356870" algn="l"/>
              </a:tabLst>
            </a:pPr>
            <a:r>
              <a:rPr sz="1600" spc="285" dirty="0">
                <a:solidFill>
                  <a:srgbClr val="90C225"/>
                </a:solidFill>
                <a:latin typeface="Arial"/>
                <a:cs typeface="Arial"/>
              </a:rPr>
              <a:t>	</a:t>
            </a:r>
            <a:r>
              <a:rPr sz="2000" spc="-5" dirty="0">
                <a:solidFill>
                  <a:srgbClr val="404040"/>
                </a:solidFill>
                <a:latin typeface="Trebuchet MS"/>
                <a:cs typeface="Trebuchet MS"/>
              </a:rPr>
              <a:t>4246 </a:t>
            </a:r>
            <a:r>
              <a:rPr sz="2000" spc="-10" dirty="0">
                <a:solidFill>
                  <a:srgbClr val="404040"/>
                </a:solidFill>
                <a:latin typeface="Trebuchet MS"/>
                <a:cs typeface="Trebuchet MS"/>
              </a:rPr>
              <a:t>customers </a:t>
            </a:r>
            <a:r>
              <a:rPr sz="2000" dirty="0">
                <a:solidFill>
                  <a:srgbClr val="404040"/>
                </a:solidFill>
                <a:latin typeface="Trebuchet MS"/>
                <a:cs typeface="Trebuchet MS"/>
              </a:rPr>
              <a:t>give </a:t>
            </a:r>
            <a:r>
              <a:rPr sz="2000" spc="-5" dirty="0">
                <a:solidFill>
                  <a:srgbClr val="404040"/>
                </a:solidFill>
                <a:latin typeface="Trebuchet MS"/>
                <a:cs typeface="Trebuchet MS"/>
              </a:rPr>
              <a:t>1</a:t>
            </a:r>
            <a:r>
              <a:rPr sz="2000" spc="-15" dirty="0">
                <a:solidFill>
                  <a:srgbClr val="404040"/>
                </a:solidFill>
                <a:latin typeface="Trebuchet MS"/>
                <a:cs typeface="Trebuchet MS"/>
              </a:rPr>
              <a:t> </a:t>
            </a:r>
            <a:r>
              <a:rPr sz="2000" spc="-5" dirty="0">
                <a:solidFill>
                  <a:srgbClr val="404040"/>
                </a:solidFill>
                <a:latin typeface="Trebuchet MS"/>
                <a:cs typeface="Trebuchet MS"/>
              </a:rPr>
              <a:t>star</a:t>
            </a:r>
            <a:endParaRPr sz="2000" dirty="0">
              <a:latin typeface="Trebuchet MS"/>
              <a:cs typeface="Trebuchet MS"/>
            </a:endParaRPr>
          </a:p>
          <a:p>
            <a:pPr marL="12700">
              <a:lnSpc>
                <a:spcPct val="100000"/>
              </a:lnSpc>
              <a:spcBef>
                <a:spcPts val="1010"/>
              </a:spcBef>
              <a:tabLst>
                <a:tab pos="356870" algn="l"/>
              </a:tabLst>
            </a:pPr>
            <a:r>
              <a:rPr sz="1600" spc="285" dirty="0">
                <a:solidFill>
                  <a:srgbClr val="90C225"/>
                </a:solidFill>
                <a:latin typeface="Arial"/>
                <a:cs typeface="Arial"/>
              </a:rPr>
              <a:t>	</a:t>
            </a:r>
            <a:r>
              <a:rPr sz="2000" dirty="0">
                <a:solidFill>
                  <a:srgbClr val="404040"/>
                </a:solidFill>
                <a:latin typeface="Trebuchet MS"/>
                <a:cs typeface="Trebuchet MS"/>
              </a:rPr>
              <a:t>2178 </a:t>
            </a:r>
            <a:r>
              <a:rPr sz="2000" spc="-10" dirty="0">
                <a:solidFill>
                  <a:srgbClr val="404040"/>
                </a:solidFill>
                <a:latin typeface="Trebuchet MS"/>
                <a:cs typeface="Trebuchet MS"/>
              </a:rPr>
              <a:t>customers </a:t>
            </a:r>
            <a:r>
              <a:rPr sz="2000" spc="-5" dirty="0">
                <a:solidFill>
                  <a:srgbClr val="404040"/>
                </a:solidFill>
                <a:latin typeface="Trebuchet MS"/>
                <a:cs typeface="Trebuchet MS"/>
              </a:rPr>
              <a:t>give 2</a:t>
            </a:r>
            <a:r>
              <a:rPr sz="2000" spc="-65" dirty="0">
                <a:solidFill>
                  <a:srgbClr val="404040"/>
                </a:solidFill>
                <a:latin typeface="Trebuchet MS"/>
                <a:cs typeface="Trebuchet MS"/>
              </a:rPr>
              <a:t> </a:t>
            </a:r>
            <a:r>
              <a:rPr sz="2000" spc="-5" dirty="0">
                <a:solidFill>
                  <a:srgbClr val="404040"/>
                </a:solidFill>
                <a:latin typeface="Trebuchet MS"/>
                <a:cs typeface="Trebuchet MS"/>
              </a:rPr>
              <a:t>stars</a:t>
            </a:r>
            <a:endParaRPr sz="2000" dirty="0">
              <a:latin typeface="Trebuchet MS"/>
              <a:cs typeface="Trebuchet MS"/>
            </a:endParaRPr>
          </a:p>
          <a:p>
            <a:pPr marL="12700">
              <a:lnSpc>
                <a:spcPct val="100000"/>
              </a:lnSpc>
              <a:spcBef>
                <a:spcPts val="1010"/>
              </a:spcBef>
              <a:tabLst>
                <a:tab pos="356870" algn="l"/>
              </a:tabLst>
            </a:pPr>
            <a:r>
              <a:rPr sz="1600" spc="285" dirty="0">
                <a:solidFill>
                  <a:srgbClr val="90C225"/>
                </a:solidFill>
                <a:latin typeface="Arial"/>
                <a:cs typeface="Arial"/>
              </a:rPr>
              <a:t>	</a:t>
            </a:r>
            <a:r>
              <a:rPr sz="2000" spc="-5" dirty="0">
                <a:solidFill>
                  <a:srgbClr val="404040"/>
                </a:solidFill>
                <a:latin typeface="Trebuchet MS"/>
                <a:cs typeface="Trebuchet MS"/>
              </a:rPr>
              <a:t>3565 </a:t>
            </a:r>
            <a:r>
              <a:rPr sz="2000" spc="-10" dirty="0">
                <a:solidFill>
                  <a:srgbClr val="404040"/>
                </a:solidFill>
                <a:latin typeface="Trebuchet MS"/>
                <a:cs typeface="Trebuchet MS"/>
              </a:rPr>
              <a:t>customers </a:t>
            </a:r>
            <a:r>
              <a:rPr sz="2000" dirty="0">
                <a:solidFill>
                  <a:srgbClr val="404040"/>
                </a:solidFill>
                <a:latin typeface="Trebuchet MS"/>
                <a:cs typeface="Trebuchet MS"/>
              </a:rPr>
              <a:t>give </a:t>
            </a:r>
            <a:r>
              <a:rPr sz="2000" spc="-5" dirty="0">
                <a:solidFill>
                  <a:srgbClr val="404040"/>
                </a:solidFill>
                <a:latin typeface="Trebuchet MS"/>
                <a:cs typeface="Trebuchet MS"/>
              </a:rPr>
              <a:t>3</a:t>
            </a:r>
            <a:r>
              <a:rPr sz="2000" spc="-65" dirty="0">
                <a:solidFill>
                  <a:srgbClr val="404040"/>
                </a:solidFill>
                <a:latin typeface="Trebuchet MS"/>
                <a:cs typeface="Trebuchet MS"/>
              </a:rPr>
              <a:t> </a:t>
            </a:r>
            <a:r>
              <a:rPr sz="2000" spc="-5" dirty="0">
                <a:solidFill>
                  <a:srgbClr val="404040"/>
                </a:solidFill>
                <a:latin typeface="Trebuchet MS"/>
                <a:cs typeface="Trebuchet MS"/>
              </a:rPr>
              <a:t>stars</a:t>
            </a:r>
            <a:endParaRPr sz="2000" dirty="0">
              <a:latin typeface="Trebuchet MS"/>
              <a:cs typeface="Trebuchet MS"/>
            </a:endParaRPr>
          </a:p>
          <a:p>
            <a:pPr marL="12700">
              <a:lnSpc>
                <a:spcPct val="100000"/>
              </a:lnSpc>
              <a:spcBef>
                <a:spcPts val="980"/>
              </a:spcBef>
              <a:tabLst>
                <a:tab pos="356870" algn="l"/>
              </a:tabLst>
            </a:pPr>
            <a:r>
              <a:rPr sz="1600" spc="285" dirty="0">
                <a:solidFill>
                  <a:srgbClr val="90C225"/>
                </a:solidFill>
                <a:latin typeface="Arial"/>
                <a:cs typeface="Arial"/>
              </a:rPr>
              <a:t>	</a:t>
            </a:r>
            <a:r>
              <a:rPr sz="2000" dirty="0">
                <a:solidFill>
                  <a:srgbClr val="404040"/>
                </a:solidFill>
                <a:latin typeface="Trebuchet MS"/>
                <a:cs typeface="Trebuchet MS"/>
              </a:rPr>
              <a:t>7202 </a:t>
            </a:r>
            <a:r>
              <a:rPr sz="2000" spc="-10" dirty="0">
                <a:solidFill>
                  <a:srgbClr val="404040"/>
                </a:solidFill>
                <a:latin typeface="Trebuchet MS"/>
                <a:cs typeface="Trebuchet MS"/>
              </a:rPr>
              <a:t>customers </a:t>
            </a:r>
            <a:r>
              <a:rPr sz="2000" spc="-5" dirty="0">
                <a:solidFill>
                  <a:srgbClr val="404040"/>
                </a:solidFill>
                <a:latin typeface="Trebuchet MS"/>
                <a:cs typeface="Trebuchet MS"/>
              </a:rPr>
              <a:t>give 4</a:t>
            </a:r>
            <a:r>
              <a:rPr sz="2000" spc="-65" dirty="0">
                <a:solidFill>
                  <a:srgbClr val="404040"/>
                </a:solidFill>
                <a:latin typeface="Trebuchet MS"/>
                <a:cs typeface="Trebuchet MS"/>
              </a:rPr>
              <a:t> </a:t>
            </a:r>
            <a:r>
              <a:rPr sz="2000" spc="-5" dirty="0">
                <a:solidFill>
                  <a:srgbClr val="404040"/>
                </a:solidFill>
                <a:latin typeface="Trebuchet MS"/>
                <a:cs typeface="Trebuchet MS"/>
              </a:rPr>
              <a:t>stars</a:t>
            </a:r>
            <a:endParaRPr sz="2000" dirty="0">
              <a:latin typeface="Trebuchet MS"/>
              <a:cs typeface="Trebuchet MS"/>
            </a:endParaRPr>
          </a:p>
          <a:p>
            <a:pPr marL="12700">
              <a:lnSpc>
                <a:spcPct val="100000"/>
              </a:lnSpc>
              <a:spcBef>
                <a:spcPts val="1010"/>
              </a:spcBef>
              <a:tabLst>
                <a:tab pos="356870" algn="l"/>
              </a:tabLst>
            </a:pPr>
            <a:r>
              <a:rPr sz="1600" spc="285" dirty="0">
                <a:solidFill>
                  <a:srgbClr val="90C225"/>
                </a:solidFill>
                <a:latin typeface="Arial"/>
                <a:cs typeface="Arial"/>
              </a:rPr>
              <a:t>	</a:t>
            </a:r>
            <a:r>
              <a:rPr sz="2000" dirty="0">
                <a:solidFill>
                  <a:srgbClr val="404040"/>
                </a:solidFill>
                <a:latin typeface="Trebuchet MS"/>
                <a:cs typeface="Trebuchet MS"/>
              </a:rPr>
              <a:t>28229 </a:t>
            </a:r>
            <a:r>
              <a:rPr sz="2000" spc="-10" dirty="0">
                <a:solidFill>
                  <a:srgbClr val="404040"/>
                </a:solidFill>
                <a:latin typeface="Trebuchet MS"/>
                <a:cs typeface="Trebuchet MS"/>
              </a:rPr>
              <a:t>customers </a:t>
            </a:r>
            <a:r>
              <a:rPr sz="2000" spc="-5" dirty="0">
                <a:solidFill>
                  <a:srgbClr val="404040"/>
                </a:solidFill>
                <a:latin typeface="Trebuchet MS"/>
                <a:cs typeface="Trebuchet MS"/>
              </a:rPr>
              <a:t>give 5</a:t>
            </a:r>
            <a:r>
              <a:rPr sz="2000" spc="-20" dirty="0">
                <a:solidFill>
                  <a:srgbClr val="404040"/>
                </a:solidFill>
                <a:latin typeface="Trebuchet MS"/>
                <a:cs typeface="Trebuchet MS"/>
              </a:rPr>
              <a:t> </a:t>
            </a:r>
            <a:r>
              <a:rPr sz="2000" spc="-5" dirty="0">
                <a:solidFill>
                  <a:srgbClr val="404040"/>
                </a:solidFill>
                <a:latin typeface="Trebuchet MS"/>
                <a:cs typeface="Trebuchet MS"/>
              </a:rPr>
              <a:t>stars</a:t>
            </a:r>
            <a:endParaRPr sz="2000" dirty="0">
              <a:latin typeface="Trebuchet MS"/>
              <a:cs typeface="Trebuchet MS"/>
            </a:endParaRPr>
          </a:p>
          <a:p>
            <a:pPr marL="12700">
              <a:lnSpc>
                <a:spcPct val="100000"/>
              </a:lnSpc>
              <a:spcBef>
                <a:spcPts val="1010"/>
              </a:spcBef>
              <a:tabLst>
                <a:tab pos="356870" algn="l"/>
              </a:tabLst>
            </a:pPr>
            <a:r>
              <a:rPr sz="1600" spc="285" dirty="0">
                <a:solidFill>
                  <a:srgbClr val="90C225"/>
                </a:solidFill>
                <a:latin typeface="Arial"/>
                <a:cs typeface="Arial"/>
              </a:rPr>
              <a:t>	</a:t>
            </a:r>
            <a:r>
              <a:rPr sz="2000" spc="-5" dirty="0">
                <a:solidFill>
                  <a:srgbClr val="404040"/>
                </a:solidFill>
                <a:latin typeface="Trebuchet MS"/>
                <a:cs typeface="Trebuchet MS"/>
              </a:rPr>
              <a:t>6424 </a:t>
            </a:r>
            <a:r>
              <a:rPr sz="2000" spc="-10" dirty="0">
                <a:solidFill>
                  <a:srgbClr val="404040"/>
                </a:solidFill>
                <a:latin typeface="Trebuchet MS"/>
                <a:cs typeface="Trebuchet MS"/>
              </a:rPr>
              <a:t>customers </a:t>
            </a:r>
            <a:r>
              <a:rPr sz="2000" dirty="0">
                <a:solidFill>
                  <a:srgbClr val="404040"/>
                </a:solidFill>
                <a:latin typeface="Trebuchet MS"/>
                <a:cs typeface="Trebuchet MS"/>
              </a:rPr>
              <a:t>give </a:t>
            </a:r>
            <a:r>
              <a:rPr sz="2000" spc="-10" dirty="0">
                <a:solidFill>
                  <a:srgbClr val="404040"/>
                </a:solidFill>
                <a:latin typeface="Trebuchet MS"/>
                <a:cs typeface="Trebuchet MS"/>
              </a:rPr>
              <a:t>bad</a:t>
            </a:r>
            <a:r>
              <a:rPr sz="2000" spc="-5" dirty="0">
                <a:solidFill>
                  <a:srgbClr val="404040"/>
                </a:solidFill>
                <a:latin typeface="Trebuchet MS"/>
                <a:cs typeface="Trebuchet MS"/>
              </a:rPr>
              <a:t> ratings</a:t>
            </a:r>
            <a:endParaRPr sz="2000" dirty="0">
              <a:latin typeface="Trebuchet MS"/>
              <a:cs typeface="Trebuchet MS"/>
            </a:endParaRPr>
          </a:p>
          <a:p>
            <a:pPr marL="12700">
              <a:lnSpc>
                <a:spcPct val="100000"/>
              </a:lnSpc>
              <a:spcBef>
                <a:spcPts val="985"/>
              </a:spcBef>
              <a:tabLst>
                <a:tab pos="356870" algn="l"/>
              </a:tabLst>
            </a:pPr>
            <a:r>
              <a:rPr sz="1600" spc="285" dirty="0">
                <a:solidFill>
                  <a:srgbClr val="90C225"/>
                </a:solidFill>
                <a:latin typeface="Arial"/>
                <a:cs typeface="Arial"/>
              </a:rPr>
              <a:t>	</a:t>
            </a:r>
            <a:r>
              <a:rPr sz="2000" dirty="0">
                <a:solidFill>
                  <a:srgbClr val="404040"/>
                </a:solidFill>
                <a:latin typeface="Trebuchet MS"/>
                <a:cs typeface="Trebuchet MS"/>
              </a:rPr>
              <a:t>38996 </a:t>
            </a:r>
            <a:r>
              <a:rPr sz="2000" spc="-10" dirty="0">
                <a:solidFill>
                  <a:srgbClr val="404040"/>
                </a:solidFill>
                <a:latin typeface="Trebuchet MS"/>
                <a:cs typeface="Trebuchet MS"/>
              </a:rPr>
              <a:t>customers </a:t>
            </a:r>
            <a:r>
              <a:rPr sz="2000" spc="-5" dirty="0">
                <a:solidFill>
                  <a:srgbClr val="404040"/>
                </a:solidFill>
                <a:latin typeface="Trebuchet MS"/>
                <a:cs typeface="Trebuchet MS"/>
              </a:rPr>
              <a:t>give good</a:t>
            </a:r>
            <a:r>
              <a:rPr sz="2000" spc="-30" dirty="0">
                <a:solidFill>
                  <a:srgbClr val="404040"/>
                </a:solidFill>
                <a:latin typeface="Trebuchet MS"/>
                <a:cs typeface="Trebuchet MS"/>
              </a:rPr>
              <a:t> </a:t>
            </a:r>
            <a:r>
              <a:rPr sz="2000" spc="-5" dirty="0">
                <a:solidFill>
                  <a:srgbClr val="404040"/>
                </a:solidFill>
                <a:latin typeface="Trebuchet MS"/>
                <a:cs typeface="Trebuchet MS"/>
              </a:rPr>
              <a:t>ratings</a:t>
            </a:r>
            <a:endParaRPr sz="2000" dirty="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631063"/>
            <a:ext cx="6938009" cy="574040"/>
          </a:xfrm>
          <a:prstGeom prst="rect">
            <a:avLst/>
          </a:prstGeom>
        </p:spPr>
        <p:txBody>
          <a:bodyPr vert="horz" wrap="square" lIns="0" tIns="12700" rIns="0" bIns="0" rtlCol="0">
            <a:spAutoFit/>
          </a:bodyPr>
          <a:lstStyle/>
          <a:p>
            <a:pPr marL="12700">
              <a:lnSpc>
                <a:spcPct val="100000"/>
              </a:lnSpc>
              <a:spcBef>
                <a:spcPts val="100"/>
              </a:spcBef>
            </a:pPr>
            <a:r>
              <a:rPr sz="3600" spc="-20" dirty="0"/>
              <a:t>Preprocessing </a:t>
            </a:r>
            <a:r>
              <a:rPr sz="3600" spc="-95" dirty="0"/>
              <a:t>Text: </a:t>
            </a:r>
            <a:r>
              <a:rPr sz="3600" spc="-120" dirty="0"/>
              <a:t>Text</a:t>
            </a:r>
            <a:r>
              <a:rPr sz="3600" spc="-165" dirty="0"/>
              <a:t> </a:t>
            </a:r>
            <a:r>
              <a:rPr sz="3600" spc="-10" dirty="0"/>
              <a:t>Analytics</a:t>
            </a:r>
            <a:endParaRPr sz="3600"/>
          </a:p>
        </p:txBody>
      </p:sp>
      <p:sp>
        <p:nvSpPr>
          <p:cNvPr id="3" name="object 3"/>
          <p:cNvSpPr txBox="1"/>
          <p:nvPr/>
        </p:nvSpPr>
        <p:spPr>
          <a:xfrm>
            <a:off x="627684" y="1650618"/>
            <a:ext cx="8539480" cy="817880"/>
          </a:xfrm>
          <a:prstGeom prst="rect">
            <a:avLst/>
          </a:prstGeom>
        </p:spPr>
        <p:txBody>
          <a:bodyPr vert="horz" wrap="square" lIns="0" tIns="12065" rIns="0" bIns="0" rtlCol="0">
            <a:spAutoFit/>
          </a:bodyPr>
          <a:lstStyle/>
          <a:p>
            <a:pPr marL="356870" marR="5080" indent="-344805">
              <a:lnSpc>
                <a:spcPct val="100000"/>
              </a:lnSpc>
              <a:spcBef>
                <a:spcPts val="95"/>
              </a:spcBef>
              <a:tabLst>
                <a:tab pos="356870" algn="l"/>
              </a:tabLst>
            </a:pPr>
            <a:r>
              <a:rPr sz="1000" spc="210" dirty="0">
                <a:solidFill>
                  <a:srgbClr val="90C225"/>
                </a:solidFill>
                <a:latin typeface="Arial"/>
                <a:cs typeface="Arial"/>
              </a:rPr>
              <a:t>	</a:t>
            </a:r>
            <a:r>
              <a:rPr sz="1300" spc="-5" dirty="0">
                <a:solidFill>
                  <a:srgbClr val="404040"/>
                </a:solidFill>
                <a:latin typeface="Trebuchet MS"/>
                <a:cs typeface="Trebuchet MS"/>
              </a:rPr>
              <a:t>Since, </a:t>
            </a:r>
            <a:r>
              <a:rPr sz="1300" spc="-10" dirty="0">
                <a:solidFill>
                  <a:srgbClr val="404040"/>
                </a:solidFill>
                <a:latin typeface="Trebuchet MS"/>
                <a:cs typeface="Trebuchet MS"/>
              </a:rPr>
              <a:t>text is </a:t>
            </a:r>
            <a:r>
              <a:rPr sz="1300" spc="-5" dirty="0">
                <a:solidFill>
                  <a:srgbClr val="404040"/>
                </a:solidFill>
                <a:latin typeface="Trebuchet MS"/>
                <a:cs typeface="Trebuchet MS"/>
              </a:rPr>
              <a:t>the most unstructured form of all the </a:t>
            </a:r>
            <a:r>
              <a:rPr sz="1300" spc="-10" dirty="0">
                <a:solidFill>
                  <a:srgbClr val="404040"/>
                </a:solidFill>
                <a:latin typeface="Trebuchet MS"/>
                <a:cs typeface="Trebuchet MS"/>
              </a:rPr>
              <a:t>available data, various types </a:t>
            </a:r>
            <a:r>
              <a:rPr sz="1300" spc="-5" dirty="0">
                <a:solidFill>
                  <a:srgbClr val="404040"/>
                </a:solidFill>
                <a:latin typeface="Trebuchet MS"/>
                <a:cs typeface="Trebuchet MS"/>
              </a:rPr>
              <a:t>of noise </a:t>
            </a:r>
            <a:r>
              <a:rPr sz="1300" spc="-10" dirty="0">
                <a:solidFill>
                  <a:srgbClr val="404040"/>
                </a:solidFill>
                <a:latin typeface="Trebuchet MS"/>
                <a:cs typeface="Trebuchet MS"/>
              </a:rPr>
              <a:t>are present in it </a:t>
            </a:r>
            <a:r>
              <a:rPr sz="1300" spc="-5" dirty="0">
                <a:solidFill>
                  <a:srgbClr val="404040"/>
                </a:solidFill>
                <a:latin typeface="Trebuchet MS"/>
                <a:cs typeface="Trebuchet MS"/>
              </a:rPr>
              <a:t>and  the </a:t>
            </a:r>
            <a:r>
              <a:rPr sz="1300" spc="-10" dirty="0">
                <a:solidFill>
                  <a:srgbClr val="404040"/>
                </a:solidFill>
                <a:latin typeface="Trebuchet MS"/>
                <a:cs typeface="Trebuchet MS"/>
              </a:rPr>
              <a:t>data is </a:t>
            </a:r>
            <a:r>
              <a:rPr sz="1300" dirty="0">
                <a:solidFill>
                  <a:srgbClr val="404040"/>
                </a:solidFill>
                <a:latin typeface="Trebuchet MS"/>
                <a:cs typeface="Trebuchet MS"/>
              </a:rPr>
              <a:t>not </a:t>
            </a:r>
            <a:r>
              <a:rPr sz="1300" spc="-10" dirty="0">
                <a:solidFill>
                  <a:srgbClr val="404040"/>
                </a:solidFill>
                <a:latin typeface="Trebuchet MS"/>
                <a:cs typeface="Trebuchet MS"/>
              </a:rPr>
              <a:t>readily </a:t>
            </a:r>
            <a:r>
              <a:rPr sz="1300" spc="-5" dirty="0">
                <a:solidFill>
                  <a:srgbClr val="404040"/>
                </a:solidFill>
                <a:latin typeface="Trebuchet MS"/>
                <a:cs typeface="Trebuchet MS"/>
              </a:rPr>
              <a:t>analyzable </a:t>
            </a:r>
            <a:r>
              <a:rPr sz="1300" spc="-10" dirty="0">
                <a:solidFill>
                  <a:srgbClr val="404040"/>
                </a:solidFill>
                <a:latin typeface="Trebuchet MS"/>
                <a:cs typeface="Trebuchet MS"/>
              </a:rPr>
              <a:t>without </a:t>
            </a:r>
            <a:r>
              <a:rPr sz="1300" spc="-5" dirty="0">
                <a:solidFill>
                  <a:srgbClr val="404040"/>
                </a:solidFill>
                <a:latin typeface="Trebuchet MS"/>
                <a:cs typeface="Trebuchet MS"/>
              </a:rPr>
              <a:t>any pre-processing. The </a:t>
            </a:r>
            <a:r>
              <a:rPr sz="1300" spc="-10" dirty="0">
                <a:solidFill>
                  <a:srgbClr val="404040"/>
                </a:solidFill>
                <a:latin typeface="Trebuchet MS"/>
                <a:cs typeface="Trebuchet MS"/>
              </a:rPr>
              <a:t>entire </a:t>
            </a:r>
            <a:r>
              <a:rPr sz="1300" spc="-5" dirty="0">
                <a:solidFill>
                  <a:srgbClr val="404040"/>
                </a:solidFill>
                <a:latin typeface="Trebuchet MS"/>
                <a:cs typeface="Trebuchet MS"/>
              </a:rPr>
              <a:t>process of cleaning and  </a:t>
            </a:r>
            <a:r>
              <a:rPr sz="1300" spc="-10" dirty="0">
                <a:solidFill>
                  <a:srgbClr val="404040"/>
                </a:solidFill>
                <a:latin typeface="Trebuchet MS"/>
                <a:cs typeface="Trebuchet MS"/>
              </a:rPr>
              <a:t>standardization </a:t>
            </a:r>
            <a:r>
              <a:rPr sz="1300" spc="-5" dirty="0">
                <a:solidFill>
                  <a:srgbClr val="404040"/>
                </a:solidFill>
                <a:latin typeface="Trebuchet MS"/>
                <a:cs typeface="Trebuchet MS"/>
              </a:rPr>
              <a:t>of </a:t>
            </a:r>
            <a:r>
              <a:rPr sz="1300" spc="-10" dirty="0">
                <a:solidFill>
                  <a:srgbClr val="404040"/>
                </a:solidFill>
                <a:latin typeface="Trebuchet MS"/>
                <a:cs typeface="Trebuchet MS"/>
              </a:rPr>
              <a:t>text, making it </a:t>
            </a:r>
            <a:r>
              <a:rPr sz="1300" spc="-5" dirty="0">
                <a:solidFill>
                  <a:srgbClr val="404040"/>
                </a:solidFill>
                <a:latin typeface="Trebuchet MS"/>
                <a:cs typeface="Trebuchet MS"/>
              </a:rPr>
              <a:t>noise-free and </a:t>
            </a:r>
            <a:r>
              <a:rPr sz="1300" spc="-10" dirty="0">
                <a:solidFill>
                  <a:srgbClr val="404040"/>
                </a:solidFill>
                <a:latin typeface="Trebuchet MS"/>
                <a:cs typeface="Trebuchet MS"/>
              </a:rPr>
              <a:t>ready </a:t>
            </a:r>
            <a:r>
              <a:rPr sz="1300" spc="-5" dirty="0">
                <a:solidFill>
                  <a:srgbClr val="404040"/>
                </a:solidFill>
                <a:latin typeface="Trebuchet MS"/>
                <a:cs typeface="Trebuchet MS"/>
              </a:rPr>
              <a:t>for analysis </a:t>
            </a:r>
            <a:r>
              <a:rPr sz="1300" spc="-10" dirty="0">
                <a:solidFill>
                  <a:srgbClr val="404040"/>
                </a:solidFill>
                <a:latin typeface="Trebuchet MS"/>
                <a:cs typeface="Trebuchet MS"/>
              </a:rPr>
              <a:t>is </a:t>
            </a:r>
            <a:r>
              <a:rPr sz="1300" spc="-5" dirty="0">
                <a:solidFill>
                  <a:srgbClr val="404040"/>
                </a:solidFill>
                <a:latin typeface="Trebuchet MS"/>
                <a:cs typeface="Trebuchet MS"/>
              </a:rPr>
              <a:t>known </a:t>
            </a:r>
            <a:r>
              <a:rPr sz="1300" spc="-10" dirty="0">
                <a:solidFill>
                  <a:srgbClr val="404040"/>
                </a:solidFill>
                <a:latin typeface="Trebuchet MS"/>
                <a:cs typeface="Trebuchet MS"/>
              </a:rPr>
              <a:t>as text preprocessing. </a:t>
            </a:r>
            <a:r>
              <a:rPr sz="1300" spc="-5" dirty="0">
                <a:solidFill>
                  <a:srgbClr val="404040"/>
                </a:solidFill>
                <a:latin typeface="Trebuchet MS"/>
                <a:cs typeface="Trebuchet MS"/>
              </a:rPr>
              <a:t>In this  section, the following </a:t>
            </a:r>
            <a:r>
              <a:rPr sz="1300" spc="-10" dirty="0">
                <a:solidFill>
                  <a:srgbClr val="404040"/>
                </a:solidFill>
                <a:latin typeface="Trebuchet MS"/>
                <a:cs typeface="Trebuchet MS"/>
              </a:rPr>
              <a:t>text preprocessing were</a:t>
            </a:r>
            <a:r>
              <a:rPr sz="1300" spc="105" dirty="0">
                <a:solidFill>
                  <a:srgbClr val="404040"/>
                </a:solidFill>
                <a:latin typeface="Trebuchet MS"/>
                <a:cs typeface="Trebuchet MS"/>
              </a:rPr>
              <a:t> </a:t>
            </a:r>
            <a:r>
              <a:rPr sz="1300" spc="-10" dirty="0">
                <a:solidFill>
                  <a:srgbClr val="404040"/>
                </a:solidFill>
                <a:latin typeface="Trebuchet MS"/>
                <a:cs typeface="Trebuchet MS"/>
              </a:rPr>
              <a:t>applied.</a:t>
            </a:r>
            <a:endParaRPr sz="1300">
              <a:latin typeface="Trebuchet MS"/>
              <a:cs typeface="Trebuchet MS"/>
            </a:endParaRPr>
          </a:p>
        </p:txBody>
      </p:sp>
      <p:sp>
        <p:nvSpPr>
          <p:cNvPr id="4" name="object 4"/>
          <p:cNvSpPr txBox="1"/>
          <p:nvPr/>
        </p:nvSpPr>
        <p:spPr>
          <a:xfrm>
            <a:off x="627684" y="2601544"/>
            <a:ext cx="145415" cy="183515"/>
          </a:xfrm>
          <a:prstGeom prst="rect">
            <a:avLst/>
          </a:prstGeom>
        </p:spPr>
        <p:txBody>
          <a:bodyPr vert="horz" wrap="square" lIns="0" tIns="17145" rIns="0" bIns="0" rtlCol="0">
            <a:spAutoFit/>
          </a:bodyPr>
          <a:lstStyle/>
          <a:p>
            <a:pPr marL="12700">
              <a:lnSpc>
                <a:spcPct val="100000"/>
              </a:lnSpc>
              <a:spcBef>
                <a:spcPts val="135"/>
              </a:spcBef>
            </a:pPr>
            <a:r>
              <a:rPr sz="1000" spc="20" dirty="0">
                <a:solidFill>
                  <a:srgbClr val="90C225"/>
                </a:solidFill>
                <a:latin typeface="Trebuchet MS"/>
                <a:cs typeface="Trebuchet MS"/>
              </a:rPr>
              <a:t>1.</a:t>
            </a:r>
            <a:endParaRPr sz="1000">
              <a:latin typeface="Trebuchet MS"/>
              <a:cs typeface="Trebuchet MS"/>
            </a:endParaRPr>
          </a:p>
        </p:txBody>
      </p:sp>
      <p:sp>
        <p:nvSpPr>
          <p:cNvPr id="5" name="object 5"/>
          <p:cNvSpPr txBox="1"/>
          <p:nvPr/>
        </p:nvSpPr>
        <p:spPr>
          <a:xfrm>
            <a:off x="1084884" y="2568016"/>
            <a:ext cx="7692390" cy="422275"/>
          </a:xfrm>
          <a:prstGeom prst="rect">
            <a:avLst/>
          </a:prstGeom>
        </p:spPr>
        <p:txBody>
          <a:bodyPr vert="horz" wrap="square" lIns="0" tIns="12065" rIns="0" bIns="0" rtlCol="0">
            <a:spAutoFit/>
          </a:bodyPr>
          <a:lstStyle/>
          <a:p>
            <a:pPr marL="12700">
              <a:lnSpc>
                <a:spcPct val="100000"/>
              </a:lnSpc>
              <a:spcBef>
                <a:spcPts val="95"/>
              </a:spcBef>
            </a:pPr>
            <a:r>
              <a:rPr sz="1300" spc="-15" dirty="0">
                <a:solidFill>
                  <a:srgbClr val="404040"/>
                </a:solidFill>
                <a:latin typeface="Trebuchet MS"/>
                <a:cs typeface="Trebuchet MS"/>
              </a:rPr>
              <a:t>Removing </a:t>
            </a:r>
            <a:r>
              <a:rPr sz="1300" spc="-10" dirty="0">
                <a:solidFill>
                  <a:srgbClr val="404040"/>
                </a:solidFill>
                <a:latin typeface="Trebuchet MS"/>
                <a:cs typeface="Trebuchet MS"/>
              </a:rPr>
              <a:t>accented characters Accented characters/letters were converted </a:t>
            </a:r>
            <a:r>
              <a:rPr sz="1300" spc="-5" dirty="0">
                <a:solidFill>
                  <a:srgbClr val="404040"/>
                </a:solidFill>
                <a:latin typeface="Trebuchet MS"/>
                <a:cs typeface="Trebuchet MS"/>
              </a:rPr>
              <a:t>and </a:t>
            </a:r>
            <a:r>
              <a:rPr sz="1300" spc="-10" dirty="0">
                <a:solidFill>
                  <a:srgbClr val="404040"/>
                </a:solidFill>
                <a:latin typeface="Trebuchet MS"/>
                <a:cs typeface="Trebuchet MS"/>
              </a:rPr>
              <a:t>standardized into </a:t>
            </a:r>
            <a:r>
              <a:rPr sz="1300" spc="-5" dirty="0">
                <a:solidFill>
                  <a:srgbClr val="404040"/>
                </a:solidFill>
                <a:latin typeface="Trebuchet MS"/>
                <a:cs typeface="Trebuchet MS"/>
              </a:rPr>
              <a:t>ASCII</a:t>
            </a:r>
            <a:endParaRPr sz="1300">
              <a:latin typeface="Trebuchet MS"/>
              <a:cs typeface="Trebuchet MS"/>
            </a:endParaRPr>
          </a:p>
          <a:p>
            <a:pPr marL="12700">
              <a:lnSpc>
                <a:spcPct val="100000"/>
              </a:lnSpc>
              <a:spcBef>
                <a:spcPts val="5"/>
              </a:spcBef>
            </a:pPr>
            <a:r>
              <a:rPr sz="1300" spc="-5" dirty="0">
                <a:solidFill>
                  <a:srgbClr val="404040"/>
                </a:solidFill>
                <a:latin typeface="Trebuchet MS"/>
                <a:cs typeface="Trebuchet MS"/>
              </a:rPr>
              <a:t>characters.</a:t>
            </a:r>
            <a:endParaRPr sz="1300">
              <a:latin typeface="Trebuchet MS"/>
              <a:cs typeface="Trebuchet MS"/>
            </a:endParaRPr>
          </a:p>
        </p:txBody>
      </p:sp>
      <p:sp>
        <p:nvSpPr>
          <p:cNvPr id="6" name="object 6"/>
          <p:cNvSpPr txBox="1"/>
          <p:nvPr/>
        </p:nvSpPr>
        <p:spPr>
          <a:xfrm>
            <a:off x="627684" y="3126485"/>
            <a:ext cx="145415" cy="182880"/>
          </a:xfrm>
          <a:prstGeom prst="rect">
            <a:avLst/>
          </a:prstGeom>
        </p:spPr>
        <p:txBody>
          <a:bodyPr vert="horz" wrap="square" lIns="0" tIns="16510" rIns="0" bIns="0" rtlCol="0">
            <a:spAutoFit/>
          </a:bodyPr>
          <a:lstStyle/>
          <a:p>
            <a:pPr marL="12700">
              <a:lnSpc>
                <a:spcPct val="100000"/>
              </a:lnSpc>
              <a:spcBef>
                <a:spcPts val="130"/>
              </a:spcBef>
            </a:pPr>
            <a:r>
              <a:rPr sz="1000" spc="20" dirty="0">
                <a:solidFill>
                  <a:srgbClr val="90C225"/>
                </a:solidFill>
                <a:latin typeface="Trebuchet MS"/>
                <a:cs typeface="Trebuchet MS"/>
              </a:rPr>
              <a:t>2.</a:t>
            </a:r>
            <a:endParaRPr sz="1000">
              <a:latin typeface="Trebuchet MS"/>
              <a:cs typeface="Trebuchet MS"/>
            </a:endParaRPr>
          </a:p>
        </p:txBody>
      </p:sp>
      <p:sp>
        <p:nvSpPr>
          <p:cNvPr id="7" name="object 7"/>
          <p:cNvSpPr txBox="1"/>
          <p:nvPr/>
        </p:nvSpPr>
        <p:spPr>
          <a:xfrm>
            <a:off x="1084884" y="3092957"/>
            <a:ext cx="8101330" cy="619760"/>
          </a:xfrm>
          <a:prstGeom prst="rect">
            <a:avLst/>
          </a:prstGeom>
        </p:spPr>
        <p:txBody>
          <a:bodyPr vert="horz" wrap="square" lIns="0" tIns="12065" rIns="0" bIns="0" rtlCol="0">
            <a:spAutoFit/>
          </a:bodyPr>
          <a:lstStyle/>
          <a:p>
            <a:pPr marL="12700" marR="5080">
              <a:lnSpc>
                <a:spcPct val="100000"/>
              </a:lnSpc>
              <a:spcBef>
                <a:spcPts val="95"/>
              </a:spcBef>
            </a:pPr>
            <a:r>
              <a:rPr sz="1300" spc="-5" dirty="0">
                <a:solidFill>
                  <a:srgbClr val="404040"/>
                </a:solidFill>
                <a:latin typeface="Trebuchet MS"/>
                <a:cs typeface="Trebuchet MS"/>
              </a:rPr>
              <a:t>Expanding Contractions Contractions </a:t>
            </a:r>
            <a:r>
              <a:rPr sz="1300" spc="-10" dirty="0">
                <a:solidFill>
                  <a:srgbClr val="404040"/>
                </a:solidFill>
                <a:latin typeface="Trebuchet MS"/>
                <a:cs typeface="Trebuchet MS"/>
              </a:rPr>
              <a:t>are </a:t>
            </a:r>
            <a:r>
              <a:rPr sz="1300" spc="-5" dirty="0">
                <a:solidFill>
                  <a:srgbClr val="404040"/>
                </a:solidFill>
                <a:latin typeface="Trebuchet MS"/>
                <a:cs typeface="Trebuchet MS"/>
              </a:rPr>
              <a:t>shortened </a:t>
            </a:r>
            <a:r>
              <a:rPr sz="1300" spc="-10" dirty="0">
                <a:solidFill>
                  <a:srgbClr val="404040"/>
                </a:solidFill>
                <a:latin typeface="Trebuchet MS"/>
                <a:cs typeface="Trebuchet MS"/>
              </a:rPr>
              <a:t>version </a:t>
            </a:r>
            <a:r>
              <a:rPr sz="1300" spc="-5" dirty="0">
                <a:solidFill>
                  <a:srgbClr val="404040"/>
                </a:solidFill>
                <a:latin typeface="Trebuchet MS"/>
                <a:cs typeface="Trebuchet MS"/>
              </a:rPr>
              <a:t>of words or syllables. </a:t>
            </a:r>
            <a:r>
              <a:rPr sz="1300" spc="-10" dirty="0">
                <a:solidFill>
                  <a:srgbClr val="404040"/>
                </a:solidFill>
                <a:latin typeface="Trebuchet MS"/>
                <a:cs typeface="Trebuchet MS"/>
              </a:rPr>
              <a:t>They exist in either written  </a:t>
            </a:r>
            <a:r>
              <a:rPr sz="1300" spc="-5" dirty="0">
                <a:solidFill>
                  <a:srgbClr val="404040"/>
                </a:solidFill>
                <a:latin typeface="Trebuchet MS"/>
                <a:cs typeface="Trebuchet MS"/>
              </a:rPr>
              <a:t>or </a:t>
            </a:r>
            <a:r>
              <a:rPr sz="1300" spc="-10" dirty="0">
                <a:solidFill>
                  <a:srgbClr val="404040"/>
                </a:solidFill>
                <a:latin typeface="Trebuchet MS"/>
                <a:cs typeface="Trebuchet MS"/>
              </a:rPr>
              <a:t>spoken </a:t>
            </a:r>
            <a:r>
              <a:rPr sz="1300" spc="-5" dirty="0">
                <a:solidFill>
                  <a:srgbClr val="404040"/>
                </a:solidFill>
                <a:latin typeface="Trebuchet MS"/>
                <a:cs typeface="Trebuchet MS"/>
              </a:rPr>
              <a:t>forms. Shortened </a:t>
            </a:r>
            <a:r>
              <a:rPr sz="1300" spc="-10" dirty="0">
                <a:solidFill>
                  <a:srgbClr val="404040"/>
                </a:solidFill>
                <a:latin typeface="Trebuchet MS"/>
                <a:cs typeface="Trebuchet MS"/>
              </a:rPr>
              <a:t>versions </a:t>
            </a:r>
            <a:r>
              <a:rPr sz="1300" spc="-5" dirty="0">
                <a:solidFill>
                  <a:srgbClr val="404040"/>
                </a:solidFill>
                <a:latin typeface="Trebuchet MS"/>
                <a:cs typeface="Trebuchet MS"/>
              </a:rPr>
              <a:t>of </a:t>
            </a:r>
            <a:r>
              <a:rPr sz="1300" spc="-10" dirty="0">
                <a:solidFill>
                  <a:srgbClr val="404040"/>
                </a:solidFill>
                <a:latin typeface="Trebuchet MS"/>
                <a:cs typeface="Trebuchet MS"/>
              </a:rPr>
              <a:t>existing </a:t>
            </a:r>
            <a:r>
              <a:rPr sz="1300" spc="-5" dirty="0">
                <a:solidFill>
                  <a:srgbClr val="404040"/>
                </a:solidFill>
                <a:latin typeface="Trebuchet MS"/>
                <a:cs typeface="Trebuchet MS"/>
              </a:rPr>
              <a:t>words </a:t>
            </a:r>
            <a:r>
              <a:rPr sz="1300" spc="-10" dirty="0">
                <a:solidFill>
                  <a:srgbClr val="404040"/>
                </a:solidFill>
                <a:latin typeface="Trebuchet MS"/>
                <a:cs typeface="Trebuchet MS"/>
              </a:rPr>
              <a:t>are created </a:t>
            </a:r>
            <a:r>
              <a:rPr sz="1300" spc="-5" dirty="0">
                <a:solidFill>
                  <a:srgbClr val="404040"/>
                </a:solidFill>
                <a:latin typeface="Trebuchet MS"/>
                <a:cs typeface="Trebuchet MS"/>
              </a:rPr>
              <a:t>by removing specific </a:t>
            </a:r>
            <a:r>
              <a:rPr sz="1300" spc="-10" dirty="0">
                <a:solidFill>
                  <a:srgbClr val="404040"/>
                </a:solidFill>
                <a:latin typeface="Trebuchet MS"/>
                <a:cs typeface="Trebuchet MS"/>
              </a:rPr>
              <a:t>letters </a:t>
            </a:r>
            <a:r>
              <a:rPr sz="1300" spc="-5" dirty="0">
                <a:solidFill>
                  <a:srgbClr val="404040"/>
                </a:solidFill>
                <a:latin typeface="Trebuchet MS"/>
                <a:cs typeface="Trebuchet MS"/>
              </a:rPr>
              <a:t>and</a:t>
            </a:r>
            <a:r>
              <a:rPr sz="1300" spc="30" dirty="0">
                <a:solidFill>
                  <a:srgbClr val="404040"/>
                </a:solidFill>
                <a:latin typeface="Trebuchet MS"/>
                <a:cs typeface="Trebuchet MS"/>
              </a:rPr>
              <a:t> </a:t>
            </a:r>
            <a:r>
              <a:rPr sz="1300" spc="-5" dirty="0">
                <a:solidFill>
                  <a:srgbClr val="404040"/>
                </a:solidFill>
                <a:latin typeface="Trebuchet MS"/>
                <a:cs typeface="Trebuchet MS"/>
              </a:rPr>
              <a:t>sounds.</a:t>
            </a:r>
            <a:endParaRPr sz="1300">
              <a:latin typeface="Trebuchet MS"/>
              <a:cs typeface="Trebuchet MS"/>
            </a:endParaRPr>
          </a:p>
          <a:p>
            <a:pPr marL="12700">
              <a:lnSpc>
                <a:spcPct val="100000"/>
              </a:lnSpc>
            </a:pPr>
            <a:r>
              <a:rPr sz="1300" spc="-5" dirty="0">
                <a:solidFill>
                  <a:srgbClr val="404040"/>
                </a:solidFill>
                <a:latin typeface="Trebuchet MS"/>
                <a:cs typeface="Trebuchet MS"/>
              </a:rPr>
              <a:t>In case of English contractions, </a:t>
            </a:r>
            <a:r>
              <a:rPr sz="1300" spc="-10" dirty="0">
                <a:solidFill>
                  <a:srgbClr val="404040"/>
                </a:solidFill>
                <a:latin typeface="Trebuchet MS"/>
                <a:cs typeface="Trebuchet MS"/>
              </a:rPr>
              <a:t>they are often created </a:t>
            </a:r>
            <a:r>
              <a:rPr sz="1300" spc="-5" dirty="0">
                <a:solidFill>
                  <a:srgbClr val="404040"/>
                </a:solidFill>
                <a:latin typeface="Trebuchet MS"/>
                <a:cs typeface="Trebuchet MS"/>
              </a:rPr>
              <a:t>by removing </a:t>
            </a:r>
            <a:r>
              <a:rPr sz="1300" dirty="0">
                <a:solidFill>
                  <a:srgbClr val="404040"/>
                </a:solidFill>
                <a:latin typeface="Trebuchet MS"/>
                <a:cs typeface="Trebuchet MS"/>
              </a:rPr>
              <a:t>one </a:t>
            </a:r>
            <a:r>
              <a:rPr sz="1300" spc="-5" dirty="0">
                <a:solidFill>
                  <a:srgbClr val="404040"/>
                </a:solidFill>
                <a:latin typeface="Trebuchet MS"/>
                <a:cs typeface="Trebuchet MS"/>
              </a:rPr>
              <a:t>of the </a:t>
            </a:r>
            <a:r>
              <a:rPr sz="1300" spc="-10" dirty="0">
                <a:solidFill>
                  <a:srgbClr val="404040"/>
                </a:solidFill>
                <a:latin typeface="Trebuchet MS"/>
                <a:cs typeface="Trebuchet MS"/>
              </a:rPr>
              <a:t>vowels </a:t>
            </a:r>
            <a:r>
              <a:rPr sz="1300" spc="-5" dirty="0">
                <a:solidFill>
                  <a:srgbClr val="404040"/>
                </a:solidFill>
                <a:latin typeface="Trebuchet MS"/>
                <a:cs typeface="Trebuchet MS"/>
              </a:rPr>
              <a:t>from the</a:t>
            </a:r>
            <a:r>
              <a:rPr sz="1300" spc="265" dirty="0">
                <a:solidFill>
                  <a:srgbClr val="404040"/>
                </a:solidFill>
                <a:latin typeface="Trebuchet MS"/>
                <a:cs typeface="Trebuchet MS"/>
              </a:rPr>
              <a:t> </a:t>
            </a:r>
            <a:r>
              <a:rPr sz="1300" spc="-5" dirty="0">
                <a:solidFill>
                  <a:srgbClr val="404040"/>
                </a:solidFill>
                <a:latin typeface="Trebuchet MS"/>
                <a:cs typeface="Trebuchet MS"/>
              </a:rPr>
              <a:t>word.</a:t>
            </a:r>
            <a:endParaRPr sz="1300">
              <a:latin typeface="Trebuchet MS"/>
              <a:cs typeface="Trebuchet MS"/>
            </a:endParaRPr>
          </a:p>
        </p:txBody>
      </p:sp>
      <p:sp>
        <p:nvSpPr>
          <p:cNvPr id="8" name="object 8"/>
          <p:cNvSpPr txBox="1"/>
          <p:nvPr/>
        </p:nvSpPr>
        <p:spPr>
          <a:xfrm>
            <a:off x="627684" y="3848811"/>
            <a:ext cx="145415" cy="183515"/>
          </a:xfrm>
          <a:prstGeom prst="rect">
            <a:avLst/>
          </a:prstGeom>
        </p:spPr>
        <p:txBody>
          <a:bodyPr vert="horz" wrap="square" lIns="0" tIns="17145" rIns="0" bIns="0" rtlCol="0">
            <a:spAutoFit/>
          </a:bodyPr>
          <a:lstStyle/>
          <a:p>
            <a:pPr marL="12700">
              <a:lnSpc>
                <a:spcPct val="100000"/>
              </a:lnSpc>
              <a:spcBef>
                <a:spcPts val="135"/>
              </a:spcBef>
            </a:pPr>
            <a:r>
              <a:rPr sz="1000" spc="20" dirty="0">
                <a:solidFill>
                  <a:srgbClr val="90C225"/>
                </a:solidFill>
                <a:latin typeface="Trebuchet MS"/>
                <a:cs typeface="Trebuchet MS"/>
              </a:rPr>
              <a:t>3.</a:t>
            </a:r>
            <a:endParaRPr sz="1000">
              <a:latin typeface="Trebuchet MS"/>
              <a:cs typeface="Trebuchet MS"/>
            </a:endParaRPr>
          </a:p>
        </p:txBody>
      </p:sp>
      <p:sp>
        <p:nvSpPr>
          <p:cNvPr id="9" name="object 9"/>
          <p:cNvSpPr txBox="1"/>
          <p:nvPr/>
        </p:nvSpPr>
        <p:spPr>
          <a:xfrm>
            <a:off x="1084884" y="3815283"/>
            <a:ext cx="7938770" cy="421640"/>
          </a:xfrm>
          <a:prstGeom prst="rect">
            <a:avLst/>
          </a:prstGeom>
        </p:spPr>
        <p:txBody>
          <a:bodyPr vert="horz" wrap="square" lIns="0" tIns="12065" rIns="0" bIns="0" rtlCol="0">
            <a:spAutoFit/>
          </a:bodyPr>
          <a:lstStyle/>
          <a:p>
            <a:pPr marL="12700">
              <a:lnSpc>
                <a:spcPct val="100000"/>
              </a:lnSpc>
              <a:spcBef>
                <a:spcPts val="95"/>
              </a:spcBef>
            </a:pPr>
            <a:r>
              <a:rPr sz="1300" spc="-15" dirty="0">
                <a:solidFill>
                  <a:srgbClr val="404040"/>
                </a:solidFill>
                <a:latin typeface="Trebuchet MS"/>
                <a:cs typeface="Trebuchet MS"/>
              </a:rPr>
              <a:t>Removing </a:t>
            </a:r>
            <a:r>
              <a:rPr sz="1300" spc="-10" dirty="0">
                <a:solidFill>
                  <a:srgbClr val="404040"/>
                </a:solidFill>
                <a:latin typeface="Trebuchet MS"/>
                <a:cs typeface="Trebuchet MS"/>
              </a:rPr>
              <a:t>Special Characters </a:t>
            </a:r>
            <a:r>
              <a:rPr sz="1300" spc="-5" dirty="0">
                <a:solidFill>
                  <a:srgbClr val="404040"/>
                </a:solidFill>
                <a:latin typeface="Trebuchet MS"/>
                <a:cs typeface="Trebuchet MS"/>
              </a:rPr>
              <a:t>:One </a:t>
            </a:r>
            <a:r>
              <a:rPr sz="1300" spc="-10" dirty="0">
                <a:solidFill>
                  <a:srgbClr val="404040"/>
                </a:solidFill>
                <a:latin typeface="Trebuchet MS"/>
                <a:cs typeface="Trebuchet MS"/>
              </a:rPr>
              <a:t>important task in text </a:t>
            </a:r>
            <a:r>
              <a:rPr sz="1300" spc="-5" dirty="0">
                <a:solidFill>
                  <a:srgbClr val="404040"/>
                </a:solidFill>
                <a:latin typeface="Trebuchet MS"/>
                <a:cs typeface="Trebuchet MS"/>
              </a:rPr>
              <a:t>normalization </a:t>
            </a:r>
            <a:r>
              <a:rPr sz="1300" spc="-10" dirty="0">
                <a:solidFill>
                  <a:srgbClr val="404040"/>
                </a:solidFill>
                <a:latin typeface="Trebuchet MS"/>
                <a:cs typeface="Trebuchet MS"/>
              </a:rPr>
              <a:t>involves removing</a:t>
            </a:r>
            <a:r>
              <a:rPr sz="1300" spc="90" dirty="0">
                <a:solidFill>
                  <a:srgbClr val="404040"/>
                </a:solidFill>
                <a:latin typeface="Trebuchet MS"/>
                <a:cs typeface="Trebuchet MS"/>
              </a:rPr>
              <a:t> </a:t>
            </a:r>
            <a:r>
              <a:rPr sz="1300" spc="-5" dirty="0">
                <a:solidFill>
                  <a:srgbClr val="404040"/>
                </a:solidFill>
                <a:latin typeface="Trebuchet MS"/>
                <a:cs typeface="Trebuchet MS"/>
              </a:rPr>
              <a:t>unnecessary and</a:t>
            </a:r>
            <a:endParaRPr sz="1300">
              <a:latin typeface="Trebuchet MS"/>
              <a:cs typeface="Trebuchet MS"/>
            </a:endParaRPr>
          </a:p>
          <a:p>
            <a:pPr marL="12700">
              <a:lnSpc>
                <a:spcPct val="100000"/>
              </a:lnSpc>
              <a:spcBef>
                <a:spcPts val="5"/>
              </a:spcBef>
            </a:pPr>
            <a:r>
              <a:rPr sz="1300" spc="-10" dirty="0">
                <a:solidFill>
                  <a:srgbClr val="404040"/>
                </a:solidFill>
                <a:latin typeface="Trebuchet MS"/>
                <a:cs typeface="Trebuchet MS"/>
              </a:rPr>
              <a:t>special</a:t>
            </a:r>
            <a:r>
              <a:rPr sz="1300" spc="35" dirty="0">
                <a:solidFill>
                  <a:srgbClr val="404040"/>
                </a:solidFill>
                <a:latin typeface="Trebuchet MS"/>
                <a:cs typeface="Trebuchet MS"/>
              </a:rPr>
              <a:t> </a:t>
            </a:r>
            <a:r>
              <a:rPr sz="1300" spc="-5" dirty="0">
                <a:solidFill>
                  <a:srgbClr val="404040"/>
                </a:solidFill>
                <a:latin typeface="Trebuchet MS"/>
                <a:cs typeface="Trebuchet MS"/>
              </a:rPr>
              <a:t>characters.</a:t>
            </a:r>
            <a:endParaRPr sz="1300">
              <a:latin typeface="Trebuchet MS"/>
              <a:cs typeface="Trebuchet MS"/>
            </a:endParaRPr>
          </a:p>
        </p:txBody>
      </p:sp>
      <p:sp>
        <p:nvSpPr>
          <p:cNvPr id="10" name="object 10"/>
          <p:cNvSpPr txBox="1"/>
          <p:nvPr/>
        </p:nvSpPr>
        <p:spPr>
          <a:xfrm>
            <a:off x="627684" y="4370578"/>
            <a:ext cx="145415" cy="182880"/>
          </a:xfrm>
          <a:prstGeom prst="rect">
            <a:avLst/>
          </a:prstGeom>
        </p:spPr>
        <p:txBody>
          <a:bodyPr vert="horz" wrap="square" lIns="0" tIns="16510" rIns="0" bIns="0" rtlCol="0">
            <a:spAutoFit/>
          </a:bodyPr>
          <a:lstStyle/>
          <a:p>
            <a:pPr marL="12700">
              <a:lnSpc>
                <a:spcPct val="100000"/>
              </a:lnSpc>
              <a:spcBef>
                <a:spcPts val="130"/>
              </a:spcBef>
            </a:pPr>
            <a:r>
              <a:rPr sz="1000" spc="20" dirty="0">
                <a:solidFill>
                  <a:srgbClr val="90C225"/>
                </a:solidFill>
                <a:latin typeface="Trebuchet MS"/>
                <a:cs typeface="Trebuchet MS"/>
              </a:rPr>
              <a:t>4.</a:t>
            </a:r>
            <a:endParaRPr sz="1000">
              <a:latin typeface="Trebuchet MS"/>
              <a:cs typeface="Trebuchet MS"/>
            </a:endParaRPr>
          </a:p>
        </p:txBody>
      </p:sp>
      <p:sp>
        <p:nvSpPr>
          <p:cNvPr id="11" name="object 11"/>
          <p:cNvSpPr txBox="1"/>
          <p:nvPr/>
        </p:nvSpPr>
        <p:spPr>
          <a:xfrm>
            <a:off x="1084884" y="4337050"/>
            <a:ext cx="7894955" cy="421640"/>
          </a:xfrm>
          <a:prstGeom prst="rect">
            <a:avLst/>
          </a:prstGeom>
        </p:spPr>
        <p:txBody>
          <a:bodyPr vert="horz" wrap="square" lIns="0" tIns="12065" rIns="0" bIns="0" rtlCol="0">
            <a:spAutoFit/>
          </a:bodyPr>
          <a:lstStyle/>
          <a:p>
            <a:pPr marL="12700">
              <a:lnSpc>
                <a:spcPct val="100000"/>
              </a:lnSpc>
              <a:spcBef>
                <a:spcPts val="95"/>
              </a:spcBef>
            </a:pPr>
            <a:r>
              <a:rPr sz="1300" spc="-10" dirty="0">
                <a:solidFill>
                  <a:srgbClr val="404040"/>
                </a:solidFill>
                <a:latin typeface="Trebuchet MS"/>
                <a:cs typeface="Trebuchet MS"/>
              </a:rPr>
              <a:t>Lemmatization:The process </a:t>
            </a:r>
            <a:r>
              <a:rPr sz="1300" spc="-5" dirty="0">
                <a:solidFill>
                  <a:srgbClr val="404040"/>
                </a:solidFill>
                <a:latin typeface="Trebuchet MS"/>
                <a:cs typeface="Trebuchet MS"/>
              </a:rPr>
              <a:t>of </a:t>
            </a:r>
            <a:r>
              <a:rPr sz="1300" spc="-10" dirty="0">
                <a:solidFill>
                  <a:srgbClr val="404040"/>
                </a:solidFill>
                <a:latin typeface="Trebuchet MS"/>
                <a:cs typeface="Trebuchet MS"/>
              </a:rPr>
              <a:t>lemmatization is to remove </a:t>
            </a:r>
            <a:r>
              <a:rPr sz="1300" spc="-5" dirty="0">
                <a:solidFill>
                  <a:srgbClr val="404040"/>
                </a:solidFill>
                <a:latin typeface="Trebuchet MS"/>
                <a:cs typeface="Trebuchet MS"/>
              </a:rPr>
              <a:t>word </a:t>
            </a:r>
            <a:r>
              <a:rPr sz="1300" spc="-10" dirty="0">
                <a:solidFill>
                  <a:srgbClr val="404040"/>
                </a:solidFill>
                <a:latin typeface="Trebuchet MS"/>
                <a:cs typeface="Trebuchet MS"/>
              </a:rPr>
              <a:t>affixes to get to </a:t>
            </a:r>
            <a:r>
              <a:rPr sz="1300" spc="-5" dirty="0">
                <a:solidFill>
                  <a:srgbClr val="404040"/>
                </a:solidFill>
                <a:latin typeface="Trebuchet MS"/>
                <a:cs typeface="Trebuchet MS"/>
              </a:rPr>
              <a:t>a</a:t>
            </a:r>
            <a:r>
              <a:rPr sz="1300" spc="180" dirty="0">
                <a:solidFill>
                  <a:srgbClr val="404040"/>
                </a:solidFill>
                <a:latin typeface="Trebuchet MS"/>
                <a:cs typeface="Trebuchet MS"/>
              </a:rPr>
              <a:t> </a:t>
            </a:r>
            <a:r>
              <a:rPr sz="1300" spc="-10" dirty="0">
                <a:solidFill>
                  <a:srgbClr val="404040"/>
                </a:solidFill>
                <a:latin typeface="Trebuchet MS"/>
                <a:cs typeface="Trebuchet MS"/>
              </a:rPr>
              <a:t>base </a:t>
            </a:r>
            <a:r>
              <a:rPr sz="1300" spc="-5" dirty="0">
                <a:solidFill>
                  <a:srgbClr val="404040"/>
                </a:solidFill>
                <a:latin typeface="Trebuchet MS"/>
                <a:cs typeface="Trebuchet MS"/>
              </a:rPr>
              <a:t>form of the word.</a:t>
            </a:r>
            <a:endParaRPr sz="1300">
              <a:latin typeface="Trebuchet MS"/>
              <a:cs typeface="Trebuchet MS"/>
            </a:endParaRPr>
          </a:p>
          <a:p>
            <a:pPr marL="12700">
              <a:lnSpc>
                <a:spcPct val="100000"/>
              </a:lnSpc>
            </a:pPr>
            <a:r>
              <a:rPr sz="1300" spc="-5" dirty="0">
                <a:solidFill>
                  <a:srgbClr val="404040"/>
                </a:solidFill>
                <a:latin typeface="Trebuchet MS"/>
                <a:cs typeface="Trebuchet MS"/>
              </a:rPr>
              <a:t>The </a:t>
            </a:r>
            <a:r>
              <a:rPr sz="1300" spc="-10" dirty="0">
                <a:solidFill>
                  <a:srgbClr val="404040"/>
                </a:solidFill>
                <a:latin typeface="Trebuchet MS"/>
                <a:cs typeface="Trebuchet MS"/>
              </a:rPr>
              <a:t>base </a:t>
            </a:r>
            <a:r>
              <a:rPr sz="1300" spc="-5" dirty="0">
                <a:solidFill>
                  <a:srgbClr val="404040"/>
                </a:solidFill>
                <a:latin typeface="Trebuchet MS"/>
                <a:cs typeface="Trebuchet MS"/>
              </a:rPr>
              <a:t>form </a:t>
            </a:r>
            <a:r>
              <a:rPr sz="1300" spc="-10" dirty="0">
                <a:solidFill>
                  <a:srgbClr val="404040"/>
                </a:solidFill>
                <a:latin typeface="Trebuchet MS"/>
                <a:cs typeface="Trebuchet MS"/>
              </a:rPr>
              <a:t>is </a:t>
            </a:r>
            <a:r>
              <a:rPr sz="1300" spc="-5" dirty="0">
                <a:solidFill>
                  <a:srgbClr val="404040"/>
                </a:solidFill>
                <a:latin typeface="Trebuchet MS"/>
                <a:cs typeface="Trebuchet MS"/>
              </a:rPr>
              <a:t>also known </a:t>
            </a:r>
            <a:r>
              <a:rPr sz="1300" spc="-10" dirty="0">
                <a:solidFill>
                  <a:srgbClr val="404040"/>
                </a:solidFill>
                <a:latin typeface="Trebuchet MS"/>
                <a:cs typeface="Trebuchet MS"/>
              </a:rPr>
              <a:t>as </a:t>
            </a:r>
            <a:r>
              <a:rPr sz="1300" spc="-5" dirty="0">
                <a:solidFill>
                  <a:srgbClr val="404040"/>
                </a:solidFill>
                <a:latin typeface="Trebuchet MS"/>
                <a:cs typeface="Trebuchet MS"/>
              </a:rPr>
              <a:t>the root word, or the </a:t>
            </a:r>
            <a:r>
              <a:rPr sz="1300" spc="-10" dirty="0">
                <a:solidFill>
                  <a:srgbClr val="404040"/>
                </a:solidFill>
                <a:latin typeface="Trebuchet MS"/>
                <a:cs typeface="Trebuchet MS"/>
              </a:rPr>
              <a:t>lemma, will </a:t>
            </a:r>
            <a:r>
              <a:rPr sz="1300" spc="-5" dirty="0">
                <a:solidFill>
                  <a:srgbClr val="404040"/>
                </a:solidFill>
                <a:latin typeface="Trebuchet MS"/>
                <a:cs typeface="Trebuchet MS"/>
              </a:rPr>
              <a:t>always be </a:t>
            </a:r>
            <a:r>
              <a:rPr sz="1300" spc="-10" dirty="0">
                <a:solidFill>
                  <a:srgbClr val="404040"/>
                </a:solidFill>
                <a:latin typeface="Trebuchet MS"/>
                <a:cs typeface="Trebuchet MS"/>
              </a:rPr>
              <a:t>present in </a:t>
            </a:r>
            <a:r>
              <a:rPr sz="1300" spc="-5" dirty="0">
                <a:solidFill>
                  <a:srgbClr val="404040"/>
                </a:solidFill>
                <a:latin typeface="Trebuchet MS"/>
                <a:cs typeface="Trebuchet MS"/>
              </a:rPr>
              <a:t>the</a:t>
            </a:r>
            <a:r>
              <a:rPr sz="1300" spc="285" dirty="0">
                <a:solidFill>
                  <a:srgbClr val="404040"/>
                </a:solidFill>
                <a:latin typeface="Trebuchet MS"/>
                <a:cs typeface="Trebuchet MS"/>
              </a:rPr>
              <a:t> </a:t>
            </a:r>
            <a:r>
              <a:rPr sz="1300" spc="-25" dirty="0">
                <a:solidFill>
                  <a:srgbClr val="404040"/>
                </a:solidFill>
                <a:latin typeface="Trebuchet MS"/>
                <a:cs typeface="Trebuchet MS"/>
              </a:rPr>
              <a:t>dictionary.</a:t>
            </a:r>
            <a:endParaRPr sz="1300">
              <a:latin typeface="Trebuchet MS"/>
              <a:cs typeface="Trebuchet MS"/>
            </a:endParaRPr>
          </a:p>
        </p:txBody>
      </p:sp>
      <p:sp>
        <p:nvSpPr>
          <p:cNvPr id="12" name="object 12"/>
          <p:cNvSpPr txBox="1"/>
          <p:nvPr/>
        </p:nvSpPr>
        <p:spPr>
          <a:xfrm>
            <a:off x="627684" y="4895215"/>
            <a:ext cx="145415" cy="182880"/>
          </a:xfrm>
          <a:prstGeom prst="rect">
            <a:avLst/>
          </a:prstGeom>
        </p:spPr>
        <p:txBody>
          <a:bodyPr vert="horz" wrap="square" lIns="0" tIns="16510" rIns="0" bIns="0" rtlCol="0">
            <a:spAutoFit/>
          </a:bodyPr>
          <a:lstStyle/>
          <a:p>
            <a:pPr marL="12700">
              <a:lnSpc>
                <a:spcPct val="100000"/>
              </a:lnSpc>
              <a:spcBef>
                <a:spcPts val="130"/>
              </a:spcBef>
            </a:pPr>
            <a:r>
              <a:rPr sz="1000" spc="20" dirty="0">
                <a:solidFill>
                  <a:srgbClr val="90C225"/>
                </a:solidFill>
                <a:latin typeface="Trebuchet MS"/>
                <a:cs typeface="Trebuchet MS"/>
              </a:rPr>
              <a:t>5.</a:t>
            </a:r>
            <a:endParaRPr sz="1000">
              <a:latin typeface="Trebuchet MS"/>
              <a:cs typeface="Trebuchet MS"/>
            </a:endParaRPr>
          </a:p>
        </p:txBody>
      </p:sp>
      <p:sp>
        <p:nvSpPr>
          <p:cNvPr id="13" name="object 13"/>
          <p:cNvSpPr txBox="1"/>
          <p:nvPr/>
        </p:nvSpPr>
        <p:spPr>
          <a:xfrm>
            <a:off x="1084884" y="4861686"/>
            <a:ext cx="8101330" cy="619760"/>
          </a:xfrm>
          <a:prstGeom prst="rect">
            <a:avLst/>
          </a:prstGeom>
        </p:spPr>
        <p:txBody>
          <a:bodyPr vert="horz" wrap="square" lIns="0" tIns="12065" rIns="0" bIns="0" rtlCol="0">
            <a:spAutoFit/>
          </a:bodyPr>
          <a:lstStyle/>
          <a:p>
            <a:pPr marL="12700" marR="5080">
              <a:lnSpc>
                <a:spcPct val="100000"/>
              </a:lnSpc>
              <a:spcBef>
                <a:spcPts val="95"/>
              </a:spcBef>
            </a:pPr>
            <a:r>
              <a:rPr sz="1300" spc="-15" dirty="0">
                <a:solidFill>
                  <a:srgbClr val="404040"/>
                </a:solidFill>
                <a:latin typeface="Trebuchet MS"/>
                <a:cs typeface="Trebuchet MS"/>
              </a:rPr>
              <a:t>Removing </a:t>
            </a:r>
            <a:r>
              <a:rPr sz="1300" spc="-5" dirty="0">
                <a:solidFill>
                  <a:srgbClr val="404040"/>
                </a:solidFill>
                <a:latin typeface="Trebuchet MS"/>
                <a:cs typeface="Trebuchet MS"/>
              </a:rPr>
              <a:t>stopwords: Stopwords </a:t>
            </a:r>
            <a:r>
              <a:rPr sz="1300" spc="-10" dirty="0">
                <a:solidFill>
                  <a:srgbClr val="404040"/>
                </a:solidFill>
                <a:latin typeface="Trebuchet MS"/>
                <a:cs typeface="Trebuchet MS"/>
              </a:rPr>
              <a:t>are </a:t>
            </a:r>
            <a:r>
              <a:rPr sz="1300" spc="-5" dirty="0">
                <a:solidFill>
                  <a:srgbClr val="404040"/>
                </a:solidFill>
                <a:latin typeface="Trebuchet MS"/>
                <a:cs typeface="Trebuchet MS"/>
              </a:rPr>
              <a:t>words that </a:t>
            </a:r>
            <a:r>
              <a:rPr sz="1300" spc="-10" dirty="0">
                <a:solidFill>
                  <a:srgbClr val="404040"/>
                </a:solidFill>
                <a:latin typeface="Trebuchet MS"/>
                <a:cs typeface="Trebuchet MS"/>
              </a:rPr>
              <a:t>have little </a:t>
            </a:r>
            <a:r>
              <a:rPr sz="1300" spc="-5" dirty="0">
                <a:solidFill>
                  <a:srgbClr val="404040"/>
                </a:solidFill>
                <a:latin typeface="Trebuchet MS"/>
                <a:cs typeface="Trebuchet MS"/>
              </a:rPr>
              <a:t>or </a:t>
            </a:r>
            <a:r>
              <a:rPr sz="1300" dirty="0">
                <a:solidFill>
                  <a:srgbClr val="404040"/>
                </a:solidFill>
                <a:latin typeface="Trebuchet MS"/>
                <a:cs typeface="Trebuchet MS"/>
              </a:rPr>
              <a:t>no </a:t>
            </a:r>
            <a:r>
              <a:rPr sz="1300" spc="-5" dirty="0">
                <a:solidFill>
                  <a:srgbClr val="404040"/>
                </a:solidFill>
                <a:latin typeface="Trebuchet MS"/>
                <a:cs typeface="Trebuchet MS"/>
              </a:rPr>
              <a:t>significance. </a:t>
            </a:r>
            <a:r>
              <a:rPr sz="1300" spc="-10" dirty="0">
                <a:solidFill>
                  <a:srgbClr val="404040"/>
                </a:solidFill>
                <a:latin typeface="Trebuchet MS"/>
                <a:cs typeface="Trebuchet MS"/>
              </a:rPr>
              <a:t>They are </a:t>
            </a:r>
            <a:r>
              <a:rPr sz="1300" spc="-5" dirty="0">
                <a:solidFill>
                  <a:srgbClr val="404040"/>
                </a:solidFill>
                <a:latin typeface="Trebuchet MS"/>
                <a:cs typeface="Trebuchet MS"/>
              </a:rPr>
              <a:t>usually </a:t>
            </a:r>
            <a:r>
              <a:rPr sz="1300" spc="-10" dirty="0">
                <a:solidFill>
                  <a:srgbClr val="404040"/>
                </a:solidFill>
                <a:latin typeface="Trebuchet MS"/>
                <a:cs typeface="Trebuchet MS"/>
              </a:rPr>
              <a:t>removed </a:t>
            </a:r>
            <a:r>
              <a:rPr sz="1300" spc="-5" dirty="0">
                <a:solidFill>
                  <a:srgbClr val="404040"/>
                </a:solidFill>
                <a:latin typeface="Trebuchet MS"/>
                <a:cs typeface="Trebuchet MS"/>
              </a:rPr>
              <a:t>from  </a:t>
            </a:r>
            <a:r>
              <a:rPr sz="1300" spc="-10" dirty="0">
                <a:solidFill>
                  <a:srgbClr val="404040"/>
                </a:solidFill>
                <a:latin typeface="Trebuchet MS"/>
                <a:cs typeface="Trebuchet MS"/>
              </a:rPr>
              <a:t>text </a:t>
            </a:r>
            <a:r>
              <a:rPr sz="1300" spc="-5" dirty="0">
                <a:solidFill>
                  <a:srgbClr val="404040"/>
                </a:solidFill>
                <a:latin typeface="Trebuchet MS"/>
                <a:cs typeface="Trebuchet MS"/>
              </a:rPr>
              <a:t>during processing so </a:t>
            </a:r>
            <a:r>
              <a:rPr sz="1300" spc="-10" dirty="0">
                <a:solidFill>
                  <a:srgbClr val="404040"/>
                </a:solidFill>
                <a:latin typeface="Trebuchet MS"/>
                <a:cs typeface="Trebuchet MS"/>
              </a:rPr>
              <a:t>as to retain </a:t>
            </a:r>
            <a:r>
              <a:rPr sz="1300" spc="-5" dirty="0">
                <a:solidFill>
                  <a:srgbClr val="404040"/>
                </a:solidFill>
                <a:latin typeface="Trebuchet MS"/>
                <a:cs typeface="Trebuchet MS"/>
              </a:rPr>
              <a:t>words having maximum significance and context. </a:t>
            </a:r>
            <a:r>
              <a:rPr sz="1300" spc="-10" dirty="0">
                <a:solidFill>
                  <a:srgbClr val="404040"/>
                </a:solidFill>
                <a:latin typeface="Trebuchet MS"/>
                <a:cs typeface="Trebuchet MS"/>
              </a:rPr>
              <a:t>Here we have </a:t>
            </a:r>
            <a:r>
              <a:rPr sz="1300" spc="-5" dirty="0">
                <a:solidFill>
                  <a:srgbClr val="404040"/>
                </a:solidFill>
                <a:latin typeface="Trebuchet MS"/>
                <a:cs typeface="Trebuchet MS"/>
              </a:rPr>
              <a:t>used  </a:t>
            </a:r>
            <a:r>
              <a:rPr sz="1300" spc="-15" dirty="0">
                <a:solidFill>
                  <a:srgbClr val="404040"/>
                </a:solidFill>
                <a:latin typeface="Trebuchet MS"/>
                <a:cs typeface="Trebuchet MS"/>
              </a:rPr>
              <a:t>given </a:t>
            </a:r>
            <a:r>
              <a:rPr sz="1300" spc="-10" dirty="0">
                <a:solidFill>
                  <a:srgbClr val="404040"/>
                </a:solidFill>
                <a:latin typeface="Trebuchet MS"/>
                <a:cs typeface="Trebuchet MS"/>
              </a:rPr>
              <a:t>text </a:t>
            </a:r>
            <a:r>
              <a:rPr sz="1300" spc="-5" dirty="0">
                <a:solidFill>
                  <a:srgbClr val="404040"/>
                </a:solidFill>
                <a:latin typeface="Trebuchet MS"/>
                <a:cs typeface="Trebuchet MS"/>
              </a:rPr>
              <a:t>file </a:t>
            </a:r>
            <a:r>
              <a:rPr sz="1300" spc="-10" dirty="0">
                <a:solidFill>
                  <a:srgbClr val="404040"/>
                </a:solidFill>
                <a:latin typeface="Trebuchet MS"/>
                <a:cs typeface="Trebuchet MS"/>
              </a:rPr>
              <a:t>to remove </a:t>
            </a:r>
            <a:r>
              <a:rPr sz="1300" spc="-5" dirty="0">
                <a:solidFill>
                  <a:srgbClr val="404040"/>
                </a:solidFill>
                <a:latin typeface="Trebuchet MS"/>
                <a:cs typeface="Trebuchet MS"/>
              </a:rPr>
              <a:t>sop</a:t>
            </a:r>
            <a:r>
              <a:rPr sz="1300" spc="150" dirty="0">
                <a:solidFill>
                  <a:srgbClr val="404040"/>
                </a:solidFill>
                <a:latin typeface="Trebuchet MS"/>
                <a:cs typeface="Trebuchet MS"/>
              </a:rPr>
              <a:t> </a:t>
            </a:r>
            <a:r>
              <a:rPr sz="1300" spc="-5" dirty="0">
                <a:solidFill>
                  <a:srgbClr val="404040"/>
                </a:solidFill>
                <a:latin typeface="Trebuchet MS"/>
                <a:cs typeface="Trebuchet MS"/>
              </a:rPr>
              <a:t>words.</a:t>
            </a:r>
            <a:endParaRPr sz="1300">
              <a:latin typeface="Trebuchet MS"/>
              <a:cs typeface="Trebuchet MS"/>
            </a:endParaRPr>
          </a:p>
        </p:txBody>
      </p:sp>
      <p:sp>
        <p:nvSpPr>
          <p:cNvPr id="14" name="object 14"/>
          <p:cNvSpPr txBox="1"/>
          <p:nvPr/>
        </p:nvSpPr>
        <p:spPr>
          <a:xfrm>
            <a:off x="627684" y="5617870"/>
            <a:ext cx="145415" cy="182880"/>
          </a:xfrm>
          <a:prstGeom prst="rect">
            <a:avLst/>
          </a:prstGeom>
        </p:spPr>
        <p:txBody>
          <a:bodyPr vert="horz" wrap="square" lIns="0" tIns="16510" rIns="0" bIns="0" rtlCol="0">
            <a:spAutoFit/>
          </a:bodyPr>
          <a:lstStyle/>
          <a:p>
            <a:pPr marL="12700">
              <a:lnSpc>
                <a:spcPct val="100000"/>
              </a:lnSpc>
              <a:spcBef>
                <a:spcPts val="130"/>
              </a:spcBef>
            </a:pPr>
            <a:r>
              <a:rPr sz="1000" spc="20" dirty="0">
                <a:solidFill>
                  <a:srgbClr val="90C225"/>
                </a:solidFill>
                <a:latin typeface="Trebuchet MS"/>
                <a:cs typeface="Trebuchet MS"/>
              </a:rPr>
              <a:t>6.</a:t>
            </a:r>
            <a:endParaRPr sz="1000">
              <a:latin typeface="Trebuchet MS"/>
              <a:cs typeface="Trebuchet MS"/>
            </a:endParaRPr>
          </a:p>
        </p:txBody>
      </p:sp>
      <p:sp>
        <p:nvSpPr>
          <p:cNvPr id="15" name="object 15"/>
          <p:cNvSpPr txBox="1"/>
          <p:nvPr/>
        </p:nvSpPr>
        <p:spPr>
          <a:xfrm>
            <a:off x="1084884" y="5584342"/>
            <a:ext cx="7789545" cy="1016000"/>
          </a:xfrm>
          <a:prstGeom prst="rect">
            <a:avLst/>
          </a:prstGeom>
        </p:spPr>
        <p:txBody>
          <a:bodyPr vert="horz" wrap="square" lIns="0" tIns="12065" rIns="0" bIns="0" rtlCol="0">
            <a:spAutoFit/>
          </a:bodyPr>
          <a:lstStyle/>
          <a:p>
            <a:pPr marL="12700" marR="5080">
              <a:lnSpc>
                <a:spcPct val="100000"/>
              </a:lnSpc>
              <a:spcBef>
                <a:spcPts val="95"/>
              </a:spcBef>
            </a:pPr>
            <a:r>
              <a:rPr sz="1300" spc="-5" dirty="0">
                <a:solidFill>
                  <a:srgbClr val="404040"/>
                </a:solidFill>
                <a:latin typeface="Trebuchet MS"/>
                <a:cs typeface="Trebuchet MS"/>
              </a:rPr>
              <a:t>Building a </a:t>
            </a:r>
            <a:r>
              <a:rPr sz="1300" spc="-50" dirty="0">
                <a:solidFill>
                  <a:srgbClr val="404040"/>
                </a:solidFill>
                <a:latin typeface="Trebuchet MS"/>
                <a:cs typeface="Trebuchet MS"/>
              </a:rPr>
              <a:t>Text </a:t>
            </a:r>
            <a:r>
              <a:rPr sz="1300" spc="-5" dirty="0">
                <a:solidFill>
                  <a:srgbClr val="404040"/>
                </a:solidFill>
                <a:latin typeface="Trebuchet MS"/>
                <a:cs typeface="Trebuchet MS"/>
              </a:rPr>
              <a:t>Normalizer Based on the </a:t>
            </a:r>
            <a:r>
              <a:rPr sz="1300" dirty="0">
                <a:solidFill>
                  <a:srgbClr val="404040"/>
                </a:solidFill>
                <a:latin typeface="Trebuchet MS"/>
                <a:cs typeface="Trebuchet MS"/>
              </a:rPr>
              <a:t>functions </a:t>
            </a:r>
            <a:r>
              <a:rPr sz="1300" spc="-5" dirty="0">
                <a:solidFill>
                  <a:srgbClr val="404040"/>
                </a:solidFill>
                <a:latin typeface="Trebuchet MS"/>
                <a:cs typeface="Trebuchet MS"/>
              </a:rPr>
              <a:t>which </a:t>
            </a:r>
            <a:r>
              <a:rPr sz="1300" spc="-10" dirty="0">
                <a:solidFill>
                  <a:srgbClr val="404040"/>
                </a:solidFill>
                <a:latin typeface="Trebuchet MS"/>
                <a:cs typeface="Trebuchet MS"/>
              </a:rPr>
              <a:t>we </a:t>
            </a:r>
            <a:r>
              <a:rPr sz="1300" spc="-5" dirty="0">
                <a:solidFill>
                  <a:srgbClr val="404040"/>
                </a:solidFill>
                <a:latin typeface="Trebuchet MS"/>
                <a:cs typeface="Trebuchet MS"/>
              </a:rPr>
              <a:t>have </a:t>
            </a:r>
            <a:r>
              <a:rPr sz="1300" spc="-10" dirty="0">
                <a:solidFill>
                  <a:srgbClr val="404040"/>
                </a:solidFill>
                <a:latin typeface="Trebuchet MS"/>
                <a:cs typeface="Trebuchet MS"/>
              </a:rPr>
              <a:t>written </a:t>
            </a:r>
            <a:r>
              <a:rPr sz="1300" spc="-5" dirty="0">
                <a:solidFill>
                  <a:srgbClr val="404040"/>
                </a:solidFill>
                <a:latin typeface="Trebuchet MS"/>
                <a:cs typeface="Trebuchet MS"/>
              </a:rPr>
              <a:t>used and </a:t>
            </a:r>
            <a:r>
              <a:rPr sz="1300" spc="-10" dirty="0">
                <a:solidFill>
                  <a:srgbClr val="404040"/>
                </a:solidFill>
                <a:latin typeface="Trebuchet MS"/>
                <a:cs typeface="Trebuchet MS"/>
              </a:rPr>
              <a:t>with additional text  correction techniques </a:t>
            </a:r>
            <a:r>
              <a:rPr sz="1300" spc="-5" dirty="0">
                <a:solidFill>
                  <a:srgbClr val="404040"/>
                </a:solidFill>
                <a:latin typeface="Trebuchet MS"/>
                <a:cs typeface="Trebuchet MS"/>
              </a:rPr>
              <a:t>(such </a:t>
            </a:r>
            <a:r>
              <a:rPr sz="1300" spc="-10" dirty="0">
                <a:solidFill>
                  <a:srgbClr val="404040"/>
                </a:solidFill>
                <a:latin typeface="Trebuchet MS"/>
                <a:cs typeface="Trebuchet MS"/>
              </a:rPr>
              <a:t>as </a:t>
            </a:r>
            <a:r>
              <a:rPr sz="1300" spc="-5" dirty="0">
                <a:solidFill>
                  <a:srgbClr val="404040"/>
                </a:solidFill>
                <a:latin typeface="Trebuchet MS"/>
                <a:cs typeface="Trebuchet MS"/>
              </a:rPr>
              <a:t>lowercase the </a:t>
            </a:r>
            <a:r>
              <a:rPr sz="1300" spc="-10" dirty="0">
                <a:solidFill>
                  <a:srgbClr val="404040"/>
                </a:solidFill>
                <a:latin typeface="Trebuchet MS"/>
                <a:cs typeface="Trebuchet MS"/>
              </a:rPr>
              <a:t>text, </a:t>
            </a:r>
            <a:r>
              <a:rPr sz="1300" spc="-5" dirty="0">
                <a:solidFill>
                  <a:srgbClr val="404040"/>
                </a:solidFill>
                <a:latin typeface="Trebuchet MS"/>
                <a:cs typeface="Trebuchet MS"/>
              </a:rPr>
              <a:t>and </a:t>
            </a:r>
            <a:r>
              <a:rPr sz="1300" spc="-10" dirty="0">
                <a:solidFill>
                  <a:srgbClr val="404040"/>
                </a:solidFill>
                <a:latin typeface="Trebuchet MS"/>
                <a:cs typeface="Trebuchet MS"/>
              </a:rPr>
              <a:t>remove </a:t>
            </a:r>
            <a:r>
              <a:rPr sz="1300" spc="-5" dirty="0">
                <a:solidFill>
                  <a:srgbClr val="404040"/>
                </a:solidFill>
                <a:latin typeface="Trebuchet MS"/>
                <a:cs typeface="Trebuchet MS"/>
              </a:rPr>
              <a:t>the </a:t>
            </a:r>
            <a:r>
              <a:rPr sz="1300" spc="-10" dirty="0">
                <a:solidFill>
                  <a:srgbClr val="404040"/>
                </a:solidFill>
                <a:latin typeface="Trebuchet MS"/>
                <a:cs typeface="Trebuchet MS"/>
              </a:rPr>
              <a:t>extra newlines, white </a:t>
            </a:r>
            <a:r>
              <a:rPr sz="1300" spc="-5" dirty="0">
                <a:solidFill>
                  <a:srgbClr val="404040"/>
                </a:solidFill>
                <a:latin typeface="Trebuchet MS"/>
                <a:cs typeface="Trebuchet MS"/>
              </a:rPr>
              <a:t>spaces,  apostrophes), </a:t>
            </a:r>
            <a:r>
              <a:rPr sz="1300" spc="-10" dirty="0">
                <a:solidFill>
                  <a:srgbClr val="404040"/>
                </a:solidFill>
                <a:latin typeface="Trebuchet MS"/>
                <a:cs typeface="Trebuchet MS"/>
              </a:rPr>
              <a:t>we </a:t>
            </a:r>
            <a:r>
              <a:rPr sz="1300" spc="-5" dirty="0">
                <a:solidFill>
                  <a:srgbClr val="404040"/>
                </a:solidFill>
                <a:latin typeface="Trebuchet MS"/>
                <a:cs typeface="Trebuchet MS"/>
              </a:rPr>
              <a:t>built a </a:t>
            </a:r>
            <a:r>
              <a:rPr sz="1300" spc="-10" dirty="0">
                <a:solidFill>
                  <a:srgbClr val="404040"/>
                </a:solidFill>
                <a:latin typeface="Trebuchet MS"/>
                <a:cs typeface="Trebuchet MS"/>
              </a:rPr>
              <a:t>text </a:t>
            </a:r>
            <a:r>
              <a:rPr sz="1300" spc="-5" dirty="0">
                <a:solidFill>
                  <a:srgbClr val="404040"/>
                </a:solidFill>
                <a:latin typeface="Trebuchet MS"/>
                <a:cs typeface="Trebuchet MS"/>
              </a:rPr>
              <a:t>normalizer </a:t>
            </a:r>
            <a:r>
              <a:rPr sz="1300" spc="-10" dirty="0">
                <a:solidFill>
                  <a:srgbClr val="404040"/>
                </a:solidFill>
                <a:latin typeface="Trebuchet MS"/>
                <a:cs typeface="Trebuchet MS"/>
              </a:rPr>
              <a:t>in </a:t>
            </a:r>
            <a:r>
              <a:rPr sz="1300" spc="-5" dirty="0">
                <a:solidFill>
                  <a:srgbClr val="404040"/>
                </a:solidFill>
                <a:latin typeface="Trebuchet MS"/>
                <a:cs typeface="Trebuchet MS"/>
              </a:rPr>
              <a:t>order </a:t>
            </a:r>
            <a:r>
              <a:rPr sz="1300" spc="-10" dirty="0">
                <a:solidFill>
                  <a:srgbClr val="404040"/>
                </a:solidFill>
                <a:latin typeface="Trebuchet MS"/>
                <a:cs typeface="Trebuchet MS"/>
              </a:rPr>
              <a:t>to </a:t>
            </a:r>
            <a:r>
              <a:rPr sz="1300" spc="-5" dirty="0">
                <a:solidFill>
                  <a:srgbClr val="404040"/>
                </a:solidFill>
                <a:latin typeface="Trebuchet MS"/>
                <a:cs typeface="Trebuchet MS"/>
              </a:rPr>
              <a:t>help </a:t>
            </a:r>
            <a:r>
              <a:rPr sz="1300" dirty="0">
                <a:solidFill>
                  <a:srgbClr val="404040"/>
                </a:solidFill>
                <a:latin typeface="Trebuchet MS"/>
                <a:cs typeface="Trebuchet MS"/>
              </a:rPr>
              <a:t>us </a:t>
            </a:r>
            <a:r>
              <a:rPr sz="1300" spc="-10" dirty="0">
                <a:solidFill>
                  <a:srgbClr val="404040"/>
                </a:solidFill>
                <a:latin typeface="Trebuchet MS"/>
                <a:cs typeface="Trebuchet MS"/>
              </a:rPr>
              <a:t>to preprocess </a:t>
            </a:r>
            <a:r>
              <a:rPr sz="1300" spc="-5" dirty="0">
                <a:solidFill>
                  <a:srgbClr val="404040"/>
                </a:solidFill>
                <a:latin typeface="Trebuchet MS"/>
                <a:cs typeface="Trebuchet MS"/>
              </a:rPr>
              <a:t>the </a:t>
            </a:r>
            <a:r>
              <a:rPr sz="1300" spc="-10" dirty="0">
                <a:solidFill>
                  <a:srgbClr val="404040"/>
                </a:solidFill>
                <a:latin typeface="Trebuchet MS"/>
                <a:cs typeface="Trebuchet MS"/>
              </a:rPr>
              <a:t>new_text </a:t>
            </a:r>
            <a:r>
              <a:rPr sz="1300" spc="-5" dirty="0">
                <a:solidFill>
                  <a:srgbClr val="404040"/>
                </a:solidFill>
                <a:latin typeface="Trebuchet MS"/>
                <a:cs typeface="Trebuchet MS"/>
              </a:rPr>
              <a:t>document. </a:t>
            </a:r>
            <a:r>
              <a:rPr sz="1300" spc="-10" dirty="0">
                <a:solidFill>
                  <a:srgbClr val="404040"/>
                </a:solidFill>
                <a:latin typeface="Trebuchet MS"/>
                <a:cs typeface="Trebuchet MS"/>
              </a:rPr>
              <a:t>After  </a:t>
            </a:r>
            <a:r>
              <a:rPr sz="1300" spc="-5" dirty="0">
                <a:solidFill>
                  <a:srgbClr val="404040"/>
                </a:solidFill>
                <a:latin typeface="Trebuchet MS"/>
                <a:cs typeface="Trebuchet MS"/>
              </a:rPr>
              <a:t>applying </a:t>
            </a:r>
            <a:r>
              <a:rPr sz="1300" spc="-10" dirty="0">
                <a:solidFill>
                  <a:srgbClr val="404040"/>
                </a:solidFill>
                <a:latin typeface="Trebuchet MS"/>
                <a:cs typeface="Trebuchet MS"/>
              </a:rPr>
              <a:t>text </a:t>
            </a:r>
            <a:r>
              <a:rPr sz="1300" spc="-5" dirty="0">
                <a:solidFill>
                  <a:srgbClr val="404040"/>
                </a:solidFill>
                <a:latin typeface="Trebuchet MS"/>
                <a:cs typeface="Trebuchet MS"/>
              </a:rPr>
              <a:t>normalizer </a:t>
            </a:r>
            <a:r>
              <a:rPr sz="1300" spc="-10" dirty="0">
                <a:solidFill>
                  <a:srgbClr val="404040"/>
                </a:solidFill>
                <a:latin typeface="Trebuchet MS"/>
                <a:cs typeface="Trebuchet MS"/>
              </a:rPr>
              <a:t>to </a:t>
            </a:r>
            <a:r>
              <a:rPr sz="1300" spc="-5" dirty="0">
                <a:solidFill>
                  <a:srgbClr val="404040"/>
                </a:solidFill>
                <a:latin typeface="Trebuchet MS"/>
                <a:cs typeface="Trebuchet MS"/>
              </a:rPr>
              <a:t>‘the </a:t>
            </a:r>
            <a:r>
              <a:rPr sz="1300" spc="-15" dirty="0">
                <a:solidFill>
                  <a:srgbClr val="404040"/>
                </a:solidFill>
                <a:latin typeface="Trebuchet MS"/>
                <a:cs typeface="Trebuchet MS"/>
              </a:rPr>
              <a:t>review_text’ </a:t>
            </a:r>
            <a:r>
              <a:rPr sz="1300" spc="-5" dirty="0">
                <a:solidFill>
                  <a:srgbClr val="404040"/>
                </a:solidFill>
                <a:latin typeface="Trebuchet MS"/>
                <a:cs typeface="Trebuchet MS"/>
              </a:rPr>
              <a:t>document, </a:t>
            </a:r>
            <a:r>
              <a:rPr sz="1300" spc="-10" dirty="0">
                <a:solidFill>
                  <a:srgbClr val="404040"/>
                </a:solidFill>
                <a:latin typeface="Trebuchet MS"/>
                <a:cs typeface="Trebuchet MS"/>
              </a:rPr>
              <a:t>we applied tokenizer to create tokens </a:t>
            </a:r>
            <a:r>
              <a:rPr sz="1300" spc="-5" dirty="0">
                <a:solidFill>
                  <a:srgbClr val="404040"/>
                </a:solidFill>
                <a:latin typeface="Trebuchet MS"/>
                <a:cs typeface="Trebuchet MS"/>
              </a:rPr>
              <a:t>for the  clean</a:t>
            </a:r>
            <a:r>
              <a:rPr sz="1300" spc="20" dirty="0">
                <a:solidFill>
                  <a:srgbClr val="404040"/>
                </a:solidFill>
                <a:latin typeface="Trebuchet MS"/>
                <a:cs typeface="Trebuchet MS"/>
              </a:rPr>
              <a:t> </a:t>
            </a:r>
            <a:r>
              <a:rPr sz="1300" spc="-10" dirty="0">
                <a:solidFill>
                  <a:srgbClr val="404040"/>
                </a:solidFill>
                <a:latin typeface="Trebuchet MS"/>
                <a:cs typeface="Trebuchet MS"/>
              </a:rPr>
              <a:t>text.</a:t>
            </a:r>
            <a:endParaRPr sz="13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7244" y="131140"/>
            <a:ext cx="9940290" cy="1372870"/>
          </a:xfrm>
          <a:prstGeom prst="rect">
            <a:avLst/>
          </a:prstGeom>
        </p:spPr>
        <p:txBody>
          <a:bodyPr vert="horz" wrap="square" lIns="0" tIns="12065" rIns="0" bIns="0" rtlCol="0">
            <a:spAutoFit/>
          </a:bodyPr>
          <a:lstStyle/>
          <a:p>
            <a:pPr marL="12700" marR="5080" algn="just">
              <a:lnSpc>
                <a:spcPct val="100000"/>
              </a:lnSpc>
              <a:spcBef>
                <a:spcPts val="95"/>
              </a:spcBef>
              <a:buAutoNum type="arabicPeriod" startAt="7"/>
              <a:tabLst>
                <a:tab pos="302260" algn="l"/>
              </a:tabLst>
            </a:pPr>
            <a:r>
              <a:rPr sz="2000" spc="-5" dirty="0">
                <a:solidFill>
                  <a:srgbClr val="404040"/>
                </a:solidFill>
                <a:latin typeface="Trebuchet MS"/>
                <a:cs typeface="Trebuchet MS"/>
              </a:rPr>
              <a:t>As a </a:t>
            </a:r>
            <a:r>
              <a:rPr sz="2000" spc="-10" dirty="0">
                <a:solidFill>
                  <a:srgbClr val="404040"/>
                </a:solidFill>
                <a:latin typeface="Trebuchet MS"/>
                <a:cs typeface="Trebuchet MS"/>
              </a:rPr>
              <a:t>result </a:t>
            </a:r>
            <a:r>
              <a:rPr sz="2000" dirty="0">
                <a:solidFill>
                  <a:srgbClr val="404040"/>
                </a:solidFill>
                <a:latin typeface="Trebuchet MS"/>
                <a:cs typeface="Trebuchet MS"/>
              </a:rPr>
              <a:t>of </a:t>
            </a:r>
            <a:r>
              <a:rPr sz="2000" spc="-5" dirty="0">
                <a:solidFill>
                  <a:srgbClr val="404040"/>
                </a:solidFill>
                <a:latin typeface="Trebuchet MS"/>
                <a:cs typeface="Trebuchet MS"/>
              </a:rPr>
              <a:t>that, </a:t>
            </a:r>
            <a:r>
              <a:rPr sz="2000" spc="-10" dirty="0">
                <a:solidFill>
                  <a:srgbClr val="404040"/>
                </a:solidFill>
                <a:latin typeface="Trebuchet MS"/>
                <a:cs typeface="Trebuchet MS"/>
              </a:rPr>
              <a:t>we </a:t>
            </a:r>
            <a:r>
              <a:rPr sz="2000" spc="-5" dirty="0">
                <a:solidFill>
                  <a:srgbClr val="404040"/>
                </a:solidFill>
                <a:latin typeface="Trebuchet MS"/>
                <a:cs typeface="Trebuchet MS"/>
              </a:rPr>
              <a:t>had </a:t>
            </a:r>
            <a:r>
              <a:rPr sz="2000" dirty="0">
                <a:solidFill>
                  <a:srgbClr val="404040"/>
                </a:solidFill>
                <a:latin typeface="Trebuchet MS"/>
                <a:cs typeface="Trebuchet MS"/>
              </a:rPr>
              <a:t>36488 </a:t>
            </a:r>
            <a:r>
              <a:rPr sz="2000" spc="-5" dirty="0">
                <a:solidFill>
                  <a:srgbClr val="404040"/>
                </a:solidFill>
                <a:latin typeface="Trebuchet MS"/>
                <a:cs typeface="Trebuchet MS"/>
              </a:rPr>
              <a:t>words </a:t>
            </a:r>
            <a:r>
              <a:rPr sz="2000" dirty="0">
                <a:solidFill>
                  <a:srgbClr val="404040"/>
                </a:solidFill>
                <a:latin typeface="Trebuchet MS"/>
                <a:cs typeface="Trebuchet MS"/>
              </a:rPr>
              <a:t>in </a:t>
            </a:r>
            <a:r>
              <a:rPr sz="2000" spc="-5" dirty="0">
                <a:solidFill>
                  <a:srgbClr val="404040"/>
                </a:solidFill>
                <a:latin typeface="Trebuchet MS"/>
                <a:cs typeface="Trebuchet MS"/>
              </a:rPr>
              <a:t>total. After </a:t>
            </a:r>
            <a:r>
              <a:rPr sz="2000" spc="-10" dirty="0">
                <a:solidFill>
                  <a:srgbClr val="404040"/>
                </a:solidFill>
                <a:latin typeface="Trebuchet MS"/>
                <a:cs typeface="Trebuchet MS"/>
              </a:rPr>
              <a:t>completing all data wrangling  and preprocessing phases, we </a:t>
            </a:r>
            <a:r>
              <a:rPr sz="2000" spc="-5" dirty="0">
                <a:solidFill>
                  <a:srgbClr val="404040"/>
                </a:solidFill>
                <a:latin typeface="Trebuchet MS"/>
                <a:cs typeface="Trebuchet MS"/>
              </a:rPr>
              <a:t>save </a:t>
            </a:r>
            <a:r>
              <a:rPr sz="2000" spc="-15" dirty="0">
                <a:solidFill>
                  <a:srgbClr val="404040"/>
                </a:solidFill>
                <a:latin typeface="Trebuchet MS"/>
                <a:cs typeface="Trebuchet MS"/>
              </a:rPr>
              <a:t>the </a:t>
            </a:r>
            <a:r>
              <a:rPr sz="2000" spc="-5" dirty="0">
                <a:solidFill>
                  <a:srgbClr val="404040"/>
                </a:solidFill>
                <a:latin typeface="Trebuchet MS"/>
                <a:cs typeface="Trebuchet MS"/>
              </a:rPr>
              <a:t>dataframe </a:t>
            </a:r>
            <a:r>
              <a:rPr sz="2000" spc="-10" dirty="0">
                <a:solidFill>
                  <a:srgbClr val="404040"/>
                </a:solidFill>
                <a:latin typeface="Trebuchet MS"/>
                <a:cs typeface="Trebuchet MS"/>
              </a:rPr>
              <a:t>to </a:t>
            </a:r>
            <a:r>
              <a:rPr sz="2000" spc="-5" dirty="0">
                <a:solidFill>
                  <a:srgbClr val="404040"/>
                </a:solidFill>
                <a:latin typeface="Trebuchet MS"/>
                <a:cs typeface="Trebuchet MS"/>
              </a:rPr>
              <a:t>csv file as a </a:t>
            </a:r>
            <a:r>
              <a:rPr sz="2000" spc="-25" dirty="0">
                <a:solidFill>
                  <a:srgbClr val="404040"/>
                </a:solidFill>
                <a:latin typeface="Trebuchet MS"/>
                <a:cs typeface="Trebuchet MS"/>
              </a:rPr>
              <a:t>‘clean_text.csv. </a:t>
            </a:r>
            <a:r>
              <a:rPr sz="2000" spc="-10" dirty="0">
                <a:solidFill>
                  <a:srgbClr val="404040"/>
                </a:solidFill>
                <a:latin typeface="Trebuchet MS"/>
                <a:cs typeface="Trebuchet MS"/>
              </a:rPr>
              <a:t>After  cleaning, we have </a:t>
            </a:r>
            <a:r>
              <a:rPr sz="2000" dirty="0">
                <a:solidFill>
                  <a:srgbClr val="404040"/>
                </a:solidFill>
                <a:latin typeface="Trebuchet MS"/>
                <a:cs typeface="Trebuchet MS"/>
              </a:rPr>
              <a:t>45420</a:t>
            </a:r>
            <a:r>
              <a:rPr sz="2000" spc="50" dirty="0">
                <a:solidFill>
                  <a:srgbClr val="404040"/>
                </a:solidFill>
                <a:latin typeface="Trebuchet MS"/>
                <a:cs typeface="Trebuchet MS"/>
              </a:rPr>
              <a:t> </a:t>
            </a:r>
            <a:r>
              <a:rPr sz="2000" spc="-5" dirty="0">
                <a:solidFill>
                  <a:srgbClr val="404040"/>
                </a:solidFill>
                <a:latin typeface="Trebuchet MS"/>
                <a:cs typeface="Trebuchet MS"/>
              </a:rPr>
              <a:t>observations.</a:t>
            </a:r>
            <a:endParaRPr sz="2000">
              <a:latin typeface="Trebuchet MS"/>
              <a:cs typeface="Trebuchet MS"/>
            </a:endParaRPr>
          </a:p>
          <a:p>
            <a:pPr marL="313690" indent="-301625" algn="just">
              <a:lnSpc>
                <a:spcPct val="100000"/>
              </a:lnSpc>
              <a:spcBef>
                <a:spcPts val="1010"/>
              </a:spcBef>
              <a:buAutoNum type="arabicPeriod" startAt="7"/>
              <a:tabLst>
                <a:tab pos="314325" algn="l"/>
              </a:tabLst>
            </a:pPr>
            <a:r>
              <a:rPr sz="2000" spc="-55" dirty="0">
                <a:solidFill>
                  <a:srgbClr val="404040"/>
                </a:solidFill>
                <a:latin typeface="Trebuchet MS"/>
                <a:cs typeface="Trebuchet MS"/>
              </a:rPr>
              <a:t>We </a:t>
            </a:r>
            <a:r>
              <a:rPr sz="2000" spc="-5" dirty="0">
                <a:solidFill>
                  <a:srgbClr val="404040"/>
                </a:solidFill>
                <a:latin typeface="Trebuchet MS"/>
                <a:cs typeface="Trebuchet MS"/>
              </a:rPr>
              <a:t>have </a:t>
            </a:r>
            <a:r>
              <a:rPr sz="2000" spc="-10" dirty="0">
                <a:solidFill>
                  <a:srgbClr val="404040"/>
                </a:solidFill>
                <a:latin typeface="Trebuchet MS"/>
                <a:cs typeface="Trebuchet MS"/>
              </a:rPr>
              <a:t>used wordcloud </a:t>
            </a:r>
            <a:r>
              <a:rPr sz="2000" spc="-5" dirty="0">
                <a:solidFill>
                  <a:srgbClr val="404040"/>
                </a:solidFill>
                <a:latin typeface="Trebuchet MS"/>
                <a:cs typeface="Trebuchet MS"/>
              </a:rPr>
              <a:t>package </a:t>
            </a:r>
            <a:r>
              <a:rPr sz="2000" spc="-10" dirty="0">
                <a:solidFill>
                  <a:srgbClr val="404040"/>
                </a:solidFill>
                <a:latin typeface="Trebuchet MS"/>
                <a:cs typeface="Trebuchet MS"/>
              </a:rPr>
              <a:t>to </a:t>
            </a:r>
            <a:r>
              <a:rPr sz="2000" spc="-5" dirty="0">
                <a:solidFill>
                  <a:srgbClr val="404040"/>
                </a:solidFill>
                <a:latin typeface="Trebuchet MS"/>
                <a:cs typeface="Trebuchet MS"/>
              </a:rPr>
              <a:t>visualize </a:t>
            </a:r>
            <a:r>
              <a:rPr sz="2000" spc="-10" dirty="0">
                <a:solidFill>
                  <a:srgbClr val="404040"/>
                </a:solidFill>
                <a:latin typeface="Trebuchet MS"/>
                <a:cs typeface="Trebuchet MS"/>
              </a:rPr>
              <a:t>the </a:t>
            </a:r>
            <a:r>
              <a:rPr sz="2000" spc="-15" dirty="0">
                <a:solidFill>
                  <a:srgbClr val="404040"/>
                </a:solidFill>
                <a:latin typeface="Trebuchet MS"/>
                <a:cs typeface="Trebuchet MS"/>
              </a:rPr>
              <a:t>cleaned</a:t>
            </a:r>
            <a:r>
              <a:rPr sz="2000" spc="175" dirty="0">
                <a:solidFill>
                  <a:srgbClr val="404040"/>
                </a:solidFill>
                <a:latin typeface="Trebuchet MS"/>
                <a:cs typeface="Trebuchet MS"/>
              </a:rPr>
              <a:t> </a:t>
            </a:r>
            <a:r>
              <a:rPr sz="2000" spc="-5" dirty="0">
                <a:solidFill>
                  <a:srgbClr val="404040"/>
                </a:solidFill>
                <a:latin typeface="Trebuchet MS"/>
                <a:cs typeface="Trebuchet MS"/>
              </a:rPr>
              <a:t>data.</a:t>
            </a:r>
            <a:endParaRPr sz="2000">
              <a:latin typeface="Trebuchet MS"/>
              <a:cs typeface="Trebuchet MS"/>
            </a:endParaRPr>
          </a:p>
        </p:txBody>
      </p:sp>
      <p:sp>
        <p:nvSpPr>
          <p:cNvPr id="3" name="object 3"/>
          <p:cNvSpPr/>
          <p:nvPr/>
        </p:nvSpPr>
        <p:spPr>
          <a:xfrm>
            <a:off x="981455" y="2033016"/>
            <a:ext cx="7555992" cy="395325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244" y="590804"/>
            <a:ext cx="8006080" cy="329565"/>
          </a:xfrm>
          <a:prstGeom prst="rect">
            <a:avLst/>
          </a:prstGeom>
        </p:spPr>
        <p:txBody>
          <a:bodyPr vert="horz" wrap="square" lIns="0" tIns="11430" rIns="0" bIns="0" rtlCol="0">
            <a:spAutoFit/>
          </a:bodyPr>
          <a:lstStyle/>
          <a:p>
            <a:pPr marL="12700">
              <a:lnSpc>
                <a:spcPct val="100000"/>
              </a:lnSpc>
              <a:spcBef>
                <a:spcPts val="90"/>
              </a:spcBef>
            </a:pPr>
            <a:r>
              <a:rPr sz="2000" spc="-5" dirty="0">
                <a:solidFill>
                  <a:srgbClr val="404040"/>
                </a:solidFill>
              </a:rPr>
              <a:t>9. As </a:t>
            </a:r>
            <a:r>
              <a:rPr sz="2000" spc="-10" dirty="0">
                <a:solidFill>
                  <a:srgbClr val="404040"/>
                </a:solidFill>
              </a:rPr>
              <a:t>identified </a:t>
            </a:r>
            <a:r>
              <a:rPr sz="2000" spc="-30" dirty="0">
                <a:solidFill>
                  <a:srgbClr val="404040"/>
                </a:solidFill>
              </a:rPr>
              <a:t>Phone </a:t>
            </a:r>
            <a:r>
              <a:rPr sz="2000" spc="-10" dirty="0">
                <a:solidFill>
                  <a:srgbClr val="404040"/>
                </a:solidFill>
              </a:rPr>
              <a:t>has </a:t>
            </a:r>
            <a:r>
              <a:rPr sz="2000" spc="-15" dirty="0">
                <a:solidFill>
                  <a:srgbClr val="404040"/>
                </a:solidFill>
              </a:rPr>
              <a:t>been </a:t>
            </a:r>
            <a:r>
              <a:rPr sz="2000" spc="-10" dirty="0">
                <a:solidFill>
                  <a:srgbClr val="404040"/>
                </a:solidFill>
              </a:rPr>
              <a:t>the </a:t>
            </a:r>
            <a:r>
              <a:rPr sz="2000" spc="-5" dirty="0">
                <a:solidFill>
                  <a:srgbClr val="404040"/>
                </a:solidFill>
              </a:rPr>
              <a:t>most </a:t>
            </a:r>
            <a:r>
              <a:rPr sz="2000" spc="-10" dirty="0">
                <a:solidFill>
                  <a:srgbClr val="404040"/>
                </a:solidFill>
              </a:rPr>
              <a:t>popular word in the</a:t>
            </a:r>
            <a:r>
              <a:rPr sz="2000" spc="80" dirty="0">
                <a:solidFill>
                  <a:srgbClr val="404040"/>
                </a:solidFill>
              </a:rPr>
              <a:t> </a:t>
            </a:r>
            <a:r>
              <a:rPr sz="2000" spc="-5" dirty="0">
                <a:solidFill>
                  <a:srgbClr val="404040"/>
                </a:solidFill>
              </a:rPr>
              <a:t>dataset.</a:t>
            </a:r>
            <a:endParaRPr sz="2000"/>
          </a:p>
        </p:txBody>
      </p:sp>
      <p:sp>
        <p:nvSpPr>
          <p:cNvPr id="3" name="object 3"/>
          <p:cNvSpPr/>
          <p:nvPr/>
        </p:nvSpPr>
        <p:spPr>
          <a:xfrm>
            <a:off x="713231" y="1740407"/>
            <a:ext cx="8717280" cy="443788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570103"/>
            <a:ext cx="4221480" cy="574040"/>
          </a:xfrm>
          <a:prstGeom prst="rect">
            <a:avLst/>
          </a:prstGeom>
        </p:spPr>
        <p:txBody>
          <a:bodyPr vert="horz" wrap="square" lIns="0" tIns="12700" rIns="0" bIns="0" rtlCol="0">
            <a:spAutoFit/>
          </a:bodyPr>
          <a:lstStyle/>
          <a:p>
            <a:pPr marL="12700">
              <a:lnSpc>
                <a:spcPct val="100000"/>
              </a:lnSpc>
              <a:spcBef>
                <a:spcPts val="100"/>
              </a:spcBef>
            </a:pPr>
            <a:r>
              <a:rPr sz="3600" spc="-5" dirty="0"/>
              <a:t>Sentimental</a:t>
            </a:r>
            <a:r>
              <a:rPr sz="3600" spc="-270" dirty="0"/>
              <a:t> </a:t>
            </a:r>
            <a:r>
              <a:rPr sz="3600" spc="-5" dirty="0"/>
              <a:t>Analysis</a:t>
            </a:r>
            <a:endParaRPr sz="3600"/>
          </a:p>
        </p:txBody>
      </p:sp>
      <p:sp>
        <p:nvSpPr>
          <p:cNvPr id="3" name="object 3"/>
          <p:cNvSpPr txBox="1"/>
          <p:nvPr/>
        </p:nvSpPr>
        <p:spPr>
          <a:xfrm>
            <a:off x="756310" y="1268730"/>
            <a:ext cx="7486650" cy="634365"/>
          </a:xfrm>
          <a:prstGeom prst="rect">
            <a:avLst/>
          </a:prstGeom>
        </p:spPr>
        <p:txBody>
          <a:bodyPr vert="horz" wrap="square" lIns="0" tIns="11430" rIns="0" bIns="0" rtlCol="0">
            <a:spAutoFit/>
          </a:bodyPr>
          <a:lstStyle/>
          <a:p>
            <a:pPr marL="12700">
              <a:lnSpc>
                <a:spcPct val="100000"/>
              </a:lnSpc>
              <a:spcBef>
                <a:spcPts val="90"/>
              </a:spcBef>
              <a:tabLst>
                <a:tab pos="356870" algn="l"/>
              </a:tabLst>
            </a:pPr>
            <a:r>
              <a:rPr sz="1600" spc="285" dirty="0">
                <a:solidFill>
                  <a:srgbClr val="90C225"/>
                </a:solidFill>
                <a:latin typeface="Arial"/>
                <a:cs typeface="Arial"/>
              </a:rPr>
              <a:t>	</a:t>
            </a:r>
            <a:r>
              <a:rPr sz="2000" spc="-5" dirty="0">
                <a:solidFill>
                  <a:srgbClr val="404040"/>
                </a:solidFill>
                <a:latin typeface="Trebuchet MS"/>
                <a:cs typeface="Trebuchet MS"/>
              </a:rPr>
              <a:t>For </a:t>
            </a:r>
            <a:r>
              <a:rPr sz="2000" spc="-10" dirty="0">
                <a:solidFill>
                  <a:srgbClr val="404040"/>
                </a:solidFill>
                <a:latin typeface="Trebuchet MS"/>
                <a:cs typeface="Trebuchet MS"/>
              </a:rPr>
              <a:t>Sentimenal Analysis </a:t>
            </a:r>
            <a:r>
              <a:rPr sz="2000" spc="-5" dirty="0">
                <a:solidFill>
                  <a:srgbClr val="404040"/>
                </a:solidFill>
                <a:latin typeface="Trebuchet MS"/>
                <a:cs typeface="Trebuchet MS"/>
              </a:rPr>
              <a:t>I have </a:t>
            </a:r>
            <a:r>
              <a:rPr sz="2000" spc="-10" dirty="0">
                <a:solidFill>
                  <a:srgbClr val="404040"/>
                </a:solidFill>
                <a:latin typeface="Trebuchet MS"/>
                <a:cs typeface="Trebuchet MS"/>
              </a:rPr>
              <a:t>used only sentiment review</a:t>
            </a:r>
            <a:r>
              <a:rPr sz="2000" spc="60" dirty="0">
                <a:solidFill>
                  <a:srgbClr val="404040"/>
                </a:solidFill>
                <a:latin typeface="Trebuchet MS"/>
                <a:cs typeface="Trebuchet MS"/>
              </a:rPr>
              <a:t> </a:t>
            </a:r>
            <a:r>
              <a:rPr sz="2000" spc="-10" dirty="0">
                <a:solidFill>
                  <a:srgbClr val="404040"/>
                </a:solidFill>
                <a:latin typeface="Trebuchet MS"/>
                <a:cs typeface="Trebuchet MS"/>
              </a:rPr>
              <a:t>and</a:t>
            </a:r>
            <a:endParaRPr sz="2000">
              <a:latin typeface="Trebuchet MS"/>
              <a:cs typeface="Trebuchet MS"/>
            </a:endParaRPr>
          </a:p>
          <a:p>
            <a:pPr marL="356870">
              <a:lnSpc>
                <a:spcPct val="100000"/>
              </a:lnSpc>
            </a:pPr>
            <a:r>
              <a:rPr sz="2000" spc="-10" dirty="0">
                <a:solidFill>
                  <a:srgbClr val="404040"/>
                </a:solidFill>
                <a:latin typeface="Trebuchet MS"/>
                <a:cs typeface="Trebuchet MS"/>
              </a:rPr>
              <a:t>clean_text column</a:t>
            </a:r>
            <a:r>
              <a:rPr sz="2000" spc="50" dirty="0">
                <a:solidFill>
                  <a:srgbClr val="404040"/>
                </a:solidFill>
                <a:latin typeface="Trebuchet MS"/>
                <a:cs typeface="Trebuchet MS"/>
              </a:rPr>
              <a:t> </a:t>
            </a:r>
            <a:r>
              <a:rPr sz="2000" spc="-5" dirty="0">
                <a:solidFill>
                  <a:srgbClr val="404040"/>
                </a:solidFill>
                <a:latin typeface="Trebuchet MS"/>
                <a:cs typeface="Trebuchet MS"/>
              </a:rPr>
              <a:t>.</a:t>
            </a:r>
            <a:endParaRPr sz="2000">
              <a:latin typeface="Trebuchet MS"/>
              <a:cs typeface="Trebuchet MS"/>
            </a:endParaRPr>
          </a:p>
        </p:txBody>
      </p:sp>
      <p:sp>
        <p:nvSpPr>
          <p:cNvPr id="4" name="object 4"/>
          <p:cNvSpPr txBox="1"/>
          <p:nvPr/>
        </p:nvSpPr>
        <p:spPr>
          <a:xfrm>
            <a:off x="756310" y="2869133"/>
            <a:ext cx="5690870" cy="329565"/>
          </a:xfrm>
          <a:prstGeom prst="rect">
            <a:avLst/>
          </a:prstGeom>
        </p:spPr>
        <p:txBody>
          <a:bodyPr vert="horz" wrap="square" lIns="0" tIns="12065" rIns="0" bIns="0" rtlCol="0">
            <a:spAutoFit/>
          </a:bodyPr>
          <a:lstStyle/>
          <a:p>
            <a:pPr marL="12700">
              <a:lnSpc>
                <a:spcPct val="100000"/>
              </a:lnSpc>
              <a:spcBef>
                <a:spcPts val="95"/>
              </a:spcBef>
              <a:tabLst>
                <a:tab pos="356870" algn="l"/>
              </a:tabLst>
            </a:pPr>
            <a:r>
              <a:rPr sz="1600" spc="285" dirty="0">
                <a:solidFill>
                  <a:srgbClr val="90C225"/>
                </a:solidFill>
                <a:latin typeface="Arial"/>
                <a:cs typeface="Arial"/>
              </a:rPr>
              <a:t>	</a:t>
            </a:r>
            <a:r>
              <a:rPr sz="2000" spc="-5" dirty="0">
                <a:solidFill>
                  <a:srgbClr val="404040"/>
                </a:solidFill>
                <a:latin typeface="Trebuchet MS"/>
                <a:cs typeface="Trebuchet MS"/>
              </a:rPr>
              <a:t>Now we </a:t>
            </a:r>
            <a:r>
              <a:rPr sz="2000" spc="-10" dirty="0">
                <a:solidFill>
                  <a:srgbClr val="404040"/>
                </a:solidFill>
                <a:latin typeface="Trebuchet MS"/>
                <a:cs typeface="Trebuchet MS"/>
              </a:rPr>
              <a:t>have </a:t>
            </a:r>
            <a:r>
              <a:rPr sz="2000" spc="-5" dirty="0">
                <a:solidFill>
                  <a:srgbClr val="404040"/>
                </a:solidFill>
                <a:latin typeface="Trebuchet MS"/>
                <a:cs typeface="Trebuchet MS"/>
              </a:rPr>
              <a:t>a </a:t>
            </a:r>
            <a:r>
              <a:rPr sz="2000" spc="-10" dirty="0">
                <a:solidFill>
                  <a:srgbClr val="404040"/>
                </a:solidFill>
                <a:latin typeface="Trebuchet MS"/>
                <a:cs typeface="Trebuchet MS"/>
              </a:rPr>
              <a:t>cleandata </a:t>
            </a:r>
            <a:r>
              <a:rPr sz="2000" spc="-5" dirty="0">
                <a:solidFill>
                  <a:srgbClr val="404040"/>
                </a:solidFill>
                <a:latin typeface="Trebuchet MS"/>
                <a:cs typeface="Trebuchet MS"/>
              </a:rPr>
              <a:t>dataframe as</a:t>
            </a:r>
            <a:r>
              <a:rPr sz="2000" spc="15" dirty="0">
                <a:solidFill>
                  <a:srgbClr val="404040"/>
                </a:solidFill>
                <a:latin typeface="Trebuchet MS"/>
                <a:cs typeface="Trebuchet MS"/>
              </a:rPr>
              <a:t> </a:t>
            </a:r>
            <a:r>
              <a:rPr sz="2000" spc="-10" dirty="0">
                <a:solidFill>
                  <a:srgbClr val="404040"/>
                </a:solidFill>
                <a:latin typeface="Trebuchet MS"/>
                <a:cs typeface="Trebuchet MS"/>
              </a:rPr>
              <a:t>below:</a:t>
            </a:r>
            <a:endParaRPr sz="2000">
              <a:latin typeface="Trebuchet MS"/>
              <a:cs typeface="Trebuchet MS"/>
            </a:endParaRPr>
          </a:p>
        </p:txBody>
      </p:sp>
      <p:sp>
        <p:nvSpPr>
          <p:cNvPr id="5" name="object 5"/>
          <p:cNvSpPr/>
          <p:nvPr/>
        </p:nvSpPr>
        <p:spPr>
          <a:xfrm>
            <a:off x="1130808" y="2237232"/>
            <a:ext cx="4965192" cy="566927"/>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130808" y="3432438"/>
            <a:ext cx="4498848" cy="2745857"/>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244" y="392937"/>
            <a:ext cx="5161915" cy="329565"/>
          </a:xfrm>
          <a:prstGeom prst="rect">
            <a:avLst/>
          </a:prstGeom>
        </p:spPr>
        <p:txBody>
          <a:bodyPr vert="horz" wrap="square" lIns="0" tIns="11430" rIns="0" bIns="0" rtlCol="0">
            <a:spAutoFit/>
          </a:bodyPr>
          <a:lstStyle/>
          <a:p>
            <a:pPr marL="12700">
              <a:lnSpc>
                <a:spcPct val="100000"/>
              </a:lnSpc>
              <a:spcBef>
                <a:spcPts val="90"/>
              </a:spcBef>
              <a:tabLst>
                <a:tab pos="356870" algn="l"/>
              </a:tabLst>
            </a:pPr>
            <a:r>
              <a:rPr sz="1600" spc="285" dirty="0">
                <a:latin typeface="Arial"/>
                <a:cs typeface="Arial"/>
              </a:rPr>
              <a:t>	</a:t>
            </a:r>
            <a:r>
              <a:rPr sz="2000" spc="-10" dirty="0">
                <a:solidFill>
                  <a:srgbClr val="404040"/>
                </a:solidFill>
              </a:rPr>
              <a:t>Spliting the </a:t>
            </a:r>
            <a:r>
              <a:rPr sz="2000" spc="-5" dirty="0">
                <a:solidFill>
                  <a:srgbClr val="404040"/>
                </a:solidFill>
              </a:rPr>
              <a:t>dataset </a:t>
            </a:r>
            <a:r>
              <a:rPr sz="2000" spc="-10" dirty="0">
                <a:solidFill>
                  <a:srgbClr val="404040"/>
                </a:solidFill>
              </a:rPr>
              <a:t>into </a:t>
            </a:r>
            <a:r>
              <a:rPr sz="2000" spc="-5" dirty="0">
                <a:solidFill>
                  <a:srgbClr val="404040"/>
                </a:solidFill>
              </a:rPr>
              <a:t>train </a:t>
            </a:r>
            <a:r>
              <a:rPr sz="2000" spc="-10" dirty="0">
                <a:solidFill>
                  <a:srgbClr val="404040"/>
                </a:solidFill>
              </a:rPr>
              <a:t>and test</a:t>
            </a:r>
            <a:r>
              <a:rPr sz="2000" spc="35" dirty="0">
                <a:solidFill>
                  <a:srgbClr val="404040"/>
                </a:solidFill>
              </a:rPr>
              <a:t> </a:t>
            </a:r>
            <a:r>
              <a:rPr sz="2000" spc="-5" dirty="0">
                <a:solidFill>
                  <a:srgbClr val="404040"/>
                </a:solidFill>
              </a:rPr>
              <a:t>set</a:t>
            </a:r>
            <a:endParaRPr sz="2000">
              <a:latin typeface="Arial"/>
              <a:cs typeface="Arial"/>
            </a:endParaRPr>
          </a:p>
        </p:txBody>
      </p:sp>
      <p:sp>
        <p:nvSpPr>
          <p:cNvPr id="3" name="object 3"/>
          <p:cNvSpPr txBox="1"/>
          <p:nvPr/>
        </p:nvSpPr>
        <p:spPr>
          <a:xfrm>
            <a:off x="917244" y="2122169"/>
            <a:ext cx="8873490" cy="329565"/>
          </a:xfrm>
          <a:prstGeom prst="rect">
            <a:avLst/>
          </a:prstGeom>
        </p:spPr>
        <p:txBody>
          <a:bodyPr vert="horz" wrap="square" lIns="0" tIns="11430" rIns="0" bIns="0" rtlCol="0">
            <a:spAutoFit/>
          </a:bodyPr>
          <a:lstStyle/>
          <a:p>
            <a:pPr marL="12700">
              <a:lnSpc>
                <a:spcPct val="100000"/>
              </a:lnSpc>
              <a:spcBef>
                <a:spcPts val="90"/>
              </a:spcBef>
              <a:tabLst>
                <a:tab pos="356870" algn="l"/>
              </a:tabLst>
            </a:pPr>
            <a:r>
              <a:rPr sz="1600" spc="285" dirty="0">
                <a:solidFill>
                  <a:srgbClr val="90C225"/>
                </a:solidFill>
                <a:latin typeface="Arial"/>
                <a:cs typeface="Arial"/>
              </a:rPr>
              <a:t>	</a:t>
            </a:r>
            <a:r>
              <a:rPr sz="2000" spc="-35" dirty="0">
                <a:solidFill>
                  <a:srgbClr val="404040"/>
                </a:solidFill>
                <a:latin typeface="Trebuchet MS"/>
                <a:cs typeface="Trebuchet MS"/>
              </a:rPr>
              <a:t>Train_pos </a:t>
            </a:r>
            <a:r>
              <a:rPr sz="2000" spc="-10" dirty="0">
                <a:solidFill>
                  <a:srgbClr val="404040"/>
                </a:solidFill>
                <a:latin typeface="Trebuchet MS"/>
                <a:cs typeface="Trebuchet MS"/>
              </a:rPr>
              <a:t>and train_neg </a:t>
            </a:r>
            <a:r>
              <a:rPr sz="2000" spc="-5" dirty="0">
                <a:solidFill>
                  <a:srgbClr val="404040"/>
                </a:solidFill>
                <a:latin typeface="Trebuchet MS"/>
                <a:cs typeface="Trebuchet MS"/>
              </a:rPr>
              <a:t>as </a:t>
            </a:r>
            <a:r>
              <a:rPr sz="2000" spc="-10" dirty="0">
                <a:solidFill>
                  <a:srgbClr val="404040"/>
                </a:solidFill>
                <a:latin typeface="Trebuchet MS"/>
                <a:cs typeface="Trebuchet MS"/>
              </a:rPr>
              <a:t>used </a:t>
            </a:r>
            <a:r>
              <a:rPr sz="2000" spc="-5" dirty="0">
                <a:solidFill>
                  <a:srgbClr val="404040"/>
                </a:solidFill>
                <a:latin typeface="Trebuchet MS"/>
                <a:cs typeface="Trebuchet MS"/>
              </a:rPr>
              <a:t>for </a:t>
            </a:r>
            <a:r>
              <a:rPr sz="2000" spc="-10" dirty="0">
                <a:solidFill>
                  <a:srgbClr val="404040"/>
                </a:solidFill>
                <a:latin typeface="Trebuchet MS"/>
                <a:cs typeface="Trebuchet MS"/>
              </a:rPr>
              <a:t>checking </a:t>
            </a:r>
            <a:r>
              <a:rPr sz="2000" spc="-5" dirty="0">
                <a:solidFill>
                  <a:srgbClr val="404040"/>
                </a:solidFill>
                <a:latin typeface="Trebuchet MS"/>
                <a:cs typeface="Trebuchet MS"/>
              </a:rPr>
              <a:t>positive </a:t>
            </a:r>
            <a:r>
              <a:rPr sz="2000" spc="-10" dirty="0">
                <a:solidFill>
                  <a:srgbClr val="404040"/>
                </a:solidFill>
                <a:latin typeface="Trebuchet MS"/>
                <a:cs typeface="Trebuchet MS"/>
              </a:rPr>
              <a:t>and negative</a:t>
            </a:r>
            <a:r>
              <a:rPr sz="2000" spc="210" dirty="0">
                <a:solidFill>
                  <a:srgbClr val="404040"/>
                </a:solidFill>
                <a:latin typeface="Trebuchet MS"/>
                <a:cs typeface="Trebuchet MS"/>
              </a:rPr>
              <a:t> </a:t>
            </a:r>
            <a:r>
              <a:rPr sz="2000" spc="-40" dirty="0">
                <a:solidFill>
                  <a:srgbClr val="404040"/>
                </a:solidFill>
                <a:latin typeface="Trebuchet MS"/>
                <a:cs typeface="Trebuchet MS"/>
              </a:rPr>
              <a:t>review.</a:t>
            </a:r>
            <a:endParaRPr sz="2000">
              <a:latin typeface="Trebuchet MS"/>
              <a:cs typeface="Trebuchet MS"/>
            </a:endParaRPr>
          </a:p>
        </p:txBody>
      </p:sp>
      <p:sp>
        <p:nvSpPr>
          <p:cNvPr id="4" name="object 4"/>
          <p:cNvSpPr txBox="1"/>
          <p:nvPr/>
        </p:nvSpPr>
        <p:spPr>
          <a:xfrm>
            <a:off x="917244" y="4151553"/>
            <a:ext cx="10349865" cy="1626870"/>
          </a:xfrm>
          <a:prstGeom prst="rect">
            <a:avLst/>
          </a:prstGeom>
        </p:spPr>
        <p:txBody>
          <a:bodyPr vert="horz" wrap="square" lIns="0" tIns="12700" rIns="0" bIns="0" rtlCol="0">
            <a:spAutoFit/>
          </a:bodyPr>
          <a:lstStyle/>
          <a:p>
            <a:pPr marL="12700" marR="345440">
              <a:lnSpc>
                <a:spcPct val="142100"/>
              </a:lnSpc>
              <a:spcBef>
                <a:spcPts val="100"/>
              </a:spcBef>
              <a:tabLst>
                <a:tab pos="356870" algn="l"/>
              </a:tabLst>
            </a:pPr>
            <a:r>
              <a:rPr sz="1600" spc="285" dirty="0">
                <a:solidFill>
                  <a:srgbClr val="90C225"/>
                </a:solidFill>
                <a:latin typeface="Arial"/>
                <a:cs typeface="Arial"/>
              </a:rPr>
              <a:t>	</a:t>
            </a:r>
            <a:r>
              <a:rPr sz="2000" spc="-5" dirty="0">
                <a:solidFill>
                  <a:srgbClr val="404040"/>
                </a:solidFill>
                <a:latin typeface="Trebuchet MS"/>
                <a:cs typeface="Trebuchet MS"/>
              </a:rPr>
              <a:t>As a </a:t>
            </a:r>
            <a:r>
              <a:rPr sz="2000" spc="-10" dirty="0">
                <a:solidFill>
                  <a:srgbClr val="404040"/>
                </a:solidFill>
                <a:latin typeface="Trebuchet MS"/>
                <a:cs typeface="Trebuchet MS"/>
              </a:rPr>
              <a:t>next step </a:t>
            </a:r>
            <a:r>
              <a:rPr sz="2000" spc="-5" dirty="0">
                <a:solidFill>
                  <a:srgbClr val="404040"/>
                </a:solidFill>
                <a:latin typeface="Trebuchet MS"/>
                <a:cs typeface="Trebuchet MS"/>
              </a:rPr>
              <a:t>I have </a:t>
            </a:r>
            <a:r>
              <a:rPr sz="2000" spc="-10" dirty="0">
                <a:solidFill>
                  <a:srgbClr val="404040"/>
                </a:solidFill>
                <a:latin typeface="Trebuchet MS"/>
                <a:cs typeface="Trebuchet MS"/>
              </a:rPr>
              <a:t>separated the </a:t>
            </a:r>
            <a:r>
              <a:rPr sz="2000" spc="-15" dirty="0">
                <a:solidFill>
                  <a:srgbClr val="404040"/>
                </a:solidFill>
                <a:latin typeface="Trebuchet MS"/>
                <a:cs typeface="Trebuchet MS"/>
              </a:rPr>
              <a:t>Positive </a:t>
            </a:r>
            <a:r>
              <a:rPr sz="2000" spc="-10" dirty="0">
                <a:solidFill>
                  <a:srgbClr val="404040"/>
                </a:solidFill>
                <a:latin typeface="Trebuchet MS"/>
                <a:cs typeface="Trebuchet MS"/>
              </a:rPr>
              <a:t>and </a:t>
            </a:r>
            <a:r>
              <a:rPr sz="2000" spc="-5" dirty="0">
                <a:solidFill>
                  <a:srgbClr val="404040"/>
                </a:solidFill>
                <a:latin typeface="Trebuchet MS"/>
                <a:cs typeface="Trebuchet MS"/>
              </a:rPr>
              <a:t>Negative </a:t>
            </a:r>
            <a:r>
              <a:rPr sz="2000" spc="-10" dirty="0">
                <a:solidFill>
                  <a:srgbClr val="404040"/>
                </a:solidFill>
                <a:latin typeface="Trebuchet MS"/>
                <a:cs typeface="Trebuchet MS"/>
              </a:rPr>
              <a:t>comments </a:t>
            </a:r>
            <a:r>
              <a:rPr sz="2000" dirty="0">
                <a:solidFill>
                  <a:srgbClr val="404040"/>
                </a:solidFill>
                <a:latin typeface="Trebuchet MS"/>
                <a:cs typeface="Trebuchet MS"/>
              </a:rPr>
              <a:t>of </a:t>
            </a:r>
            <a:r>
              <a:rPr sz="2000" spc="-10" dirty="0">
                <a:solidFill>
                  <a:srgbClr val="404040"/>
                </a:solidFill>
                <a:latin typeface="Trebuchet MS"/>
                <a:cs typeface="Trebuchet MS"/>
              </a:rPr>
              <a:t>the training  </a:t>
            </a:r>
            <a:r>
              <a:rPr sz="2000" spc="-5" dirty="0">
                <a:solidFill>
                  <a:srgbClr val="404040"/>
                </a:solidFill>
                <a:latin typeface="Trebuchet MS"/>
                <a:cs typeface="Trebuchet MS"/>
              </a:rPr>
              <a:t>set in </a:t>
            </a:r>
            <a:r>
              <a:rPr sz="2000" spc="-10" dirty="0">
                <a:solidFill>
                  <a:srgbClr val="404040"/>
                </a:solidFill>
                <a:latin typeface="Trebuchet MS"/>
                <a:cs typeface="Trebuchet MS"/>
              </a:rPr>
              <a:t>order </a:t>
            </a:r>
            <a:r>
              <a:rPr sz="2000" spc="-5" dirty="0">
                <a:solidFill>
                  <a:srgbClr val="404040"/>
                </a:solidFill>
                <a:latin typeface="Trebuchet MS"/>
                <a:cs typeface="Trebuchet MS"/>
              </a:rPr>
              <a:t>to </a:t>
            </a:r>
            <a:r>
              <a:rPr sz="2000" spc="-10" dirty="0">
                <a:solidFill>
                  <a:srgbClr val="404040"/>
                </a:solidFill>
                <a:latin typeface="Trebuchet MS"/>
                <a:cs typeface="Trebuchet MS"/>
              </a:rPr>
              <a:t>easily </a:t>
            </a:r>
            <a:r>
              <a:rPr sz="2000" spc="-5" dirty="0">
                <a:solidFill>
                  <a:srgbClr val="404040"/>
                </a:solidFill>
                <a:latin typeface="Trebuchet MS"/>
                <a:cs typeface="Trebuchet MS"/>
              </a:rPr>
              <a:t>visualize </a:t>
            </a:r>
            <a:r>
              <a:rPr sz="2000" spc="-10" dirty="0">
                <a:solidFill>
                  <a:srgbClr val="404040"/>
                </a:solidFill>
                <a:latin typeface="Trebuchet MS"/>
                <a:cs typeface="Trebuchet MS"/>
              </a:rPr>
              <a:t>their contained words. </a:t>
            </a:r>
            <a:r>
              <a:rPr sz="2000" spc="-5" dirty="0">
                <a:solidFill>
                  <a:srgbClr val="404040"/>
                </a:solidFill>
                <a:latin typeface="Trebuchet MS"/>
                <a:cs typeface="Trebuchet MS"/>
              </a:rPr>
              <a:t>After </a:t>
            </a:r>
            <a:r>
              <a:rPr sz="2000" spc="-10" dirty="0">
                <a:solidFill>
                  <a:srgbClr val="404040"/>
                </a:solidFill>
                <a:latin typeface="Trebuchet MS"/>
                <a:cs typeface="Trebuchet MS"/>
              </a:rPr>
              <a:t>that </a:t>
            </a:r>
            <a:r>
              <a:rPr sz="2000" spc="-5" dirty="0">
                <a:solidFill>
                  <a:srgbClr val="404040"/>
                </a:solidFill>
                <a:latin typeface="Trebuchet MS"/>
                <a:cs typeface="Trebuchet MS"/>
              </a:rPr>
              <a:t>I </a:t>
            </a:r>
            <a:r>
              <a:rPr sz="2000" spc="-15" dirty="0">
                <a:solidFill>
                  <a:srgbClr val="404040"/>
                </a:solidFill>
                <a:latin typeface="Trebuchet MS"/>
                <a:cs typeface="Trebuchet MS"/>
              </a:rPr>
              <a:t>cleaned </a:t>
            </a:r>
            <a:r>
              <a:rPr sz="2000" spc="-10" dirty="0">
                <a:solidFill>
                  <a:srgbClr val="404040"/>
                </a:solidFill>
                <a:latin typeface="Trebuchet MS"/>
                <a:cs typeface="Trebuchet MS"/>
              </a:rPr>
              <a:t>the </a:t>
            </a:r>
            <a:r>
              <a:rPr sz="2000" spc="-5" dirty="0">
                <a:solidFill>
                  <a:srgbClr val="404040"/>
                </a:solidFill>
                <a:latin typeface="Trebuchet MS"/>
                <a:cs typeface="Trebuchet MS"/>
              </a:rPr>
              <a:t>text</a:t>
            </a:r>
            <a:r>
              <a:rPr sz="2000" spc="160" dirty="0">
                <a:solidFill>
                  <a:srgbClr val="404040"/>
                </a:solidFill>
                <a:latin typeface="Trebuchet MS"/>
                <a:cs typeface="Trebuchet MS"/>
              </a:rPr>
              <a:t> </a:t>
            </a:r>
            <a:r>
              <a:rPr sz="2000" spc="-5" dirty="0">
                <a:solidFill>
                  <a:srgbClr val="404040"/>
                </a:solidFill>
                <a:latin typeface="Trebuchet MS"/>
                <a:cs typeface="Trebuchet MS"/>
              </a:rPr>
              <a:t>from</a:t>
            </a:r>
            <a:endParaRPr sz="2000">
              <a:latin typeface="Trebuchet MS"/>
              <a:cs typeface="Trebuchet MS"/>
            </a:endParaRPr>
          </a:p>
          <a:p>
            <a:pPr marL="12700">
              <a:lnSpc>
                <a:spcPct val="100000"/>
              </a:lnSpc>
              <a:spcBef>
                <a:spcPts val="985"/>
              </a:spcBef>
            </a:pPr>
            <a:r>
              <a:rPr sz="2000" spc="-5" dirty="0">
                <a:solidFill>
                  <a:srgbClr val="404040"/>
                </a:solidFill>
                <a:latin typeface="Trebuchet MS"/>
                <a:cs typeface="Trebuchet MS"/>
              </a:rPr>
              <a:t>stopwords </a:t>
            </a:r>
            <a:r>
              <a:rPr sz="2000" dirty="0">
                <a:solidFill>
                  <a:srgbClr val="404040"/>
                </a:solidFill>
                <a:latin typeface="Trebuchet MS"/>
                <a:cs typeface="Trebuchet MS"/>
              </a:rPr>
              <a:t>if </a:t>
            </a:r>
            <a:r>
              <a:rPr sz="2000" spc="-65" dirty="0">
                <a:solidFill>
                  <a:srgbClr val="404040"/>
                </a:solidFill>
                <a:latin typeface="Trebuchet MS"/>
                <a:cs typeface="Trebuchet MS"/>
              </a:rPr>
              <a:t>any. </a:t>
            </a:r>
            <a:r>
              <a:rPr sz="2000" spc="-5" dirty="0">
                <a:solidFill>
                  <a:srgbClr val="404040"/>
                </a:solidFill>
                <a:latin typeface="Trebuchet MS"/>
                <a:cs typeface="Trebuchet MS"/>
              </a:rPr>
              <a:t>Now </a:t>
            </a:r>
            <a:r>
              <a:rPr sz="2000" spc="-10" dirty="0">
                <a:solidFill>
                  <a:srgbClr val="404040"/>
                </a:solidFill>
                <a:latin typeface="Trebuchet MS"/>
                <a:cs typeface="Trebuchet MS"/>
              </a:rPr>
              <a:t>they were ready </a:t>
            </a:r>
            <a:r>
              <a:rPr sz="2000" dirty="0">
                <a:solidFill>
                  <a:srgbClr val="404040"/>
                </a:solidFill>
                <a:latin typeface="Trebuchet MS"/>
                <a:cs typeface="Trebuchet MS"/>
              </a:rPr>
              <a:t>for </a:t>
            </a:r>
            <a:r>
              <a:rPr sz="2000" spc="-5" dirty="0">
                <a:solidFill>
                  <a:srgbClr val="404040"/>
                </a:solidFill>
                <a:latin typeface="Trebuchet MS"/>
                <a:cs typeface="Trebuchet MS"/>
              </a:rPr>
              <a:t>a </a:t>
            </a:r>
            <a:r>
              <a:rPr sz="2000" spc="-20" dirty="0">
                <a:solidFill>
                  <a:srgbClr val="404040"/>
                </a:solidFill>
                <a:latin typeface="Trebuchet MS"/>
                <a:cs typeface="Trebuchet MS"/>
              </a:rPr>
              <a:t>WordCloud </a:t>
            </a:r>
            <a:r>
              <a:rPr sz="2000" spc="-5" dirty="0">
                <a:solidFill>
                  <a:srgbClr val="404040"/>
                </a:solidFill>
                <a:latin typeface="Trebuchet MS"/>
                <a:cs typeface="Trebuchet MS"/>
              </a:rPr>
              <a:t>visualization </a:t>
            </a:r>
            <a:r>
              <a:rPr sz="2000" spc="-10" dirty="0">
                <a:solidFill>
                  <a:srgbClr val="404040"/>
                </a:solidFill>
                <a:latin typeface="Trebuchet MS"/>
                <a:cs typeface="Trebuchet MS"/>
              </a:rPr>
              <a:t>which </a:t>
            </a:r>
            <a:r>
              <a:rPr sz="2000" spc="-5" dirty="0">
                <a:solidFill>
                  <a:srgbClr val="404040"/>
                </a:solidFill>
                <a:latin typeface="Trebuchet MS"/>
                <a:cs typeface="Trebuchet MS"/>
              </a:rPr>
              <a:t>shows </a:t>
            </a:r>
            <a:r>
              <a:rPr sz="2000" spc="-10" dirty="0">
                <a:solidFill>
                  <a:srgbClr val="404040"/>
                </a:solidFill>
                <a:latin typeface="Trebuchet MS"/>
                <a:cs typeface="Trebuchet MS"/>
              </a:rPr>
              <a:t>only</a:t>
            </a:r>
            <a:r>
              <a:rPr sz="2000" spc="254" dirty="0">
                <a:solidFill>
                  <a:srgbClr val="404040"/>
                </a:solidFill>
                <a:latin typeface="Trebuchet MS"/>
                <a:cs typeface="Trebuchet MS"/>
              </a:rPr>
              <a:t> </a:t>
            </a:r>
            <a:r>
              <a:rPr sz="2000" spc="-10" dirty="0">
                <a:solidFill>
                  <a:srgbClr val="404040"/>
                </a:solidFill>
                <a:latin typeface="Trebuchet MS"/>
                <a:cs typeface="Trebuchet MS"/>
              </a:rPr>
              <a:t>the</a:t>
            </a:r>
            <a:endParaRPr sz="2000">
              <a:latin typeface="Trebuchet MS"/>
              <a:cs typeface="Trebuchet MS"/>
            </a:endParaRPr>
          </a:p>
          <a:p>
            <a:pPr marL="88900">
              <a:lnSpc>
                <a:spcPct val="100000"/>
              </a:lnSpc>
            </a:pPr>
            <a:r>
              <a:rPr sz="2000" spc="-5" dirty="0">
                <a:solidFill>
                  <a:srgbClr val="404040"/>
                </a:solidFill>
                <a:latin typeface="Trebuchet MS"/>
                <a:cs typeface="Trebuchet MS"/>
              </a:rPr>
              <a:t>most </a:t>
            </a:r>
            <a:r>
              <a:rPr sz="2000" spc="-10" dirty="0">
                <a:solidFill>
                  <a:srgbClr val="404040"/>
                </a:solidFill>
                <a:latin typeface="Trebuchet MS"/>
                <a:cs typeface="Trebuchet MS"/>
              </a:rPr>
              <a:t>emphatic words </a:t>
            </a:r>
            <a:r>
              <a:rPr sz="2000" dirty="0">
                <a:solidFill>
                  <a:srgbClr val="404040"/>
                </a:solidFill>
                <a:latin typeface="Trebuchet MS"/>
                <a:cs typeface="Trebuchet MS"/>
              </a:rPr>
              <a:t>of </a:t>
            </a:r>
            <a:r>
              <a:rPr sz="2000" spc="-10" dirty="0">
                <a:solidFill>
                  <a:srgbClr val="404040"/>
                </a:solidFill>
                <a:latin typeface="Trebuchet MS"/>
                <a:cs typeface="Trebuchet MS"/>
              </a:rPr>
              <a:t>the </a:t>
            </a:r>
            <a:r>
              <a:rPr sz="2000" spc="-15" dirty="0">
                <a:solidFill>
                  <a:srgbClr val="404040"/>
                </a:solidFill>
                <a:latin typeface="Trebuchet MS"/>
                <a:cs typeface="Trebuchet MS"/>
              </a:rPr>
              <a:t>Positive </a:t>
            </a:r>
            <a:r>
              <a:rPr sz="2000" spc="-10" dirty="0">
                <a:solidFill>
                  <a:srgbClr val="404040"/>
                </a:solidFill>
                <a:latin typeface="Trebuchet MS"/>
                <a:cs typeface="Trebuchet MS"/>
              </a:rPr>
              <a:t>and </a:t>
            </a:r>
            <a:r>
              <a:rPr sz="2000" spc="-5" dirty="0">
                <a:solidFill>
                  <a:srgbClr val="404040"/>
                </a:solidFill>
                <a:latin typeface="Trebuchet MS"/>
                <a:cs typeface="Trebuchet MS"/>
              </a:rPr>
              <a:t>Negative</a:t>
            </a:r>
            <a:r>
              <a:rPr sz="2000" spc="60" dirty="0">
                <a:solidFill>
                  <a:srgbClr val="404040"/>
                </a:solidFill>
                <a:latin typeface="Trebuchet MS"/>
                <a:cs typeface="Trebuchet MS"/>
              </a:rPr>
              <a:t> </a:t>
            </a:r>
            <a:r>
              <a:rPr sz="2000" spc="-40" dirty="0">
                <a:solidFill>
                  <a:srgbClr val="404040"/>
                </a:solidFill>
                <a:latin typeface="Trebuchet MS"/>
                <a:cs typeface="Trebuchet MS"/>
              </a:rPr>
              <a:t>review.</a:t>
            </a:r>
            <a:endParaRPr sz="2000">
              <a:latin typeface="Trebuchet MS"/>
              <a:cs typeface="Trebuchet MS"/>
            </a:endParaRPr>
          </a:p>
        </p:txBody>
      </p:sp>
      <p:sp>
        <p:nvSpPr>
          <p:cNvPr id="5" name="object 5"/>
          <p:cNvSpPr/>
          <p:nvPr/>
        </p:nvSpPr>
        <p:spPr>
          <a:xfrm>
            <a:off x="957072" y="865632"/>
            <a:ext cx="5766815" cy="1027176"/>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957072" y="2587751"/>
            <a:ext cx="5766815" cy="1042416"/>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244" y="314706"/>
            <a:ext cx="5652770" cy="329565"/>
          </a:xfrm>
          <a:prstGeom prst="rect">
            <a:avLst/>
          </a:prstGeom>
        </p:spPr>
        <p:txBody>
          <a:bodyPr vert="horz" wrap="square" lIns="0" tIns="11430" rIns="0" bIns="0" rtlCol="0">
            <a:spAutoFit/>
          </a:bodyPr>
          <a:lstStyle/>
          <a:p>
            <a:pPr marL="12700">
              <a:lnSpc>
                <a:spcPct val="100000"/>
              </a:lnSpc>
              <a:spcBef>
                <a:spcPts val="90"/>
              </a:spcBef>
              <a:tabLst>
                <a:tab pos="356870" algn="l"/>
              </a:tabLst>
            </a:pPr>
            <a:r>
              <a:rPr sz="1600" spc="285" dirty="0">
                <a:latin typeface="Arial"/>
                <a:cs typeface="Arial"/>
              </a:rPr>
              <a:t>	</a:t>
            </a:r>
            <a:r>
              <a:rPr sz="2000" spc="-15" dirty="0">
                <a:solidFill>
                  <a:srgbClr val="404040"/>
                </a:solidFill>
              </a:rPr>
              <a:t>Positive </a:t>
            </a:r>
            <a:r>
              <a:rPr sz="2000" spc="-30" dirty="0">
                <a:solidFill>
                  <a:srgbClr val="404040"/>
                </a:solidFill>
              </a:rPr>
              <a:t>Word </a:t>
            </a:r>
            <a:r>
              <a:rPr sz="2000" dirty="0">
                <a:solidFill>
                  <a:srgbClr val="404040"/>
                </a:solidFill>
              </a:rPr>
              <a:t>set: </a:t>
            </a:r>
            <a:r>
              <a:rPr sz="2000" spc="-5" dirty="0">
                <a:solidFill>
                  <a:srgbClr val="404040"/>
                </a:solidFill>
              </a:rPr>
              <a:t>good, </a:t>
            </a:r>
            <a:r>
              <a:rPr sz="2000" spc="-65" dirty="0">
                <a:solidFill>
                  <a:srgbClr val="404040"/>
                </a:solidFill>
              </a:rPr>
              <a:t>star, </a:t>
            </a:r>
            <a:r>
              <a:rPr sz="2000" spc="-10" dirty="0">
                <a:solidFill>
                  <a:srgbClr val="404040"/>
                </a:solidFill>
              </a:rPr>
              <a:t>great, look,</a:t>
            </a:r>
            <a:r>
              <a:rPr sz="2000" spc="90" dirty="0">
                <a:solidFill>
                  <a:srgbClr val="404040"/>
                </a:solidFill>
              </a:rPr>
              <a:t> </a:t>
            </a:r>
            <a:r>
              <a:rPr sz="2000" spc="-5" dirty="0">
                <a:solidFill>
                  <a:srgbClr val="404040"/>
                </a:solidFill>
              </a:rPr>
              <a:t>love</a:t>
            </a:r>
            <a:endParaRPr sz="2000">
              <a:latin typeface="Arial"/>
              <a:cs typeface="Arial"/>
            </a:endParaRPr>
          </a:p>
        </p:txBody>
      </p:sp>
      <p:sp>
        <p:nvSpPr>
          <p:cNvPr id="3" name="object 3"/>
          <p:cNvSpPr/>
          <p:nvPr/>
        </p:nvSpPr>
        <p:spPr>
          <a:xfrm>
            <a:off x="731519" y="1203960"/>
            <a:ext cx="8607552" cy="509930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244" y="497586"/>
            <a:ext cx="7862570" cy="329565"/>
          </a:xfrm>
          <a:prstGeom prst="rect">
            <a:avLst/>
          </a:prstGeom>
        </p:spPr>
        <p:txBody>
          <a:bodyPr vert="horz" wrap="square" lIns="0" tIns="11430" rIns="0" bIns="0" rtlCol="0">
            <a:spAutoFit/>
          </a:bodyPr>
          <a:lstStyle/>
          <a:p>
            <a:pPr marL="12700">
              <a:lnSpc>
                <a:spcPct val="100000"/>
              </a:lnSpc>
              <a:spcBef>
                <a:spcPts val="90"/>
              </a:spcBef>
              <a:tabLst>
                <a:tab pos="356870" algn="l"/>
              </a:tabLst>
            </a:pPr>
            <a:r>
              <a:rPr sz="1600" spc="285" dirty="0">
                <a:latin typeface="Arial"/>
                <a:cs typeface="Arial"/>
              </a:rPr>
              <a:t>	</a:t>
            </a:r>
            <a:r>
              <a:rPr sz="2000" spc="-5" dirty="0">
                <a:solidFill>
                  <a:srgbClr val="404040"/>
                </a:solidFill>
              </a:rPr>
              <a:t>Negative </a:t>
            </a:r>
            <a:r>
              <a:rPr sz="2000" spc="-30" dirty="0">
                <a:solidFill>
                  <a:srgbClr val="404040"/>
                </a:solidFill>
              </a:rPr>
              <a:t>Word </a:t>
            </a:r>
            <a:r>
              <a:rPr sz="2000" spc="-5" dirty="0">
                <a:solidFill>
                  <a:srgbClr val="404040"/>
                </a:solidFill>
              </a:rPr>
              <a:t>set: </a:t>
            </a:r>
            <a:r>
              <a:rPr sz="2000" spc="-10" dirty="0">
                <a:solidFill>
                  <a:srgbClr val="404040"/>
                </a:solidFill>
              </a:rPr>
              <a:t>bad,problem,not,return,issue, </a:t>
            </a:r>
            <a:r>
              <a:rPr sz="2000" spc="-15" dirty="0">
                <a:solidFill>
                  <a:srgbClr val="404040"/>
                </a:solidFill>
              </a:rPr>
              <a:t>replace,</a:t>
            </a:r>
            <a:r>
              <a:rPr sz="2000" spc="210" dirty="0">
                <a:solidFill>
                  <a:srgbClr val="404040"/>
                </a:solidFill>
              </a:rPr>
              <a:t> </a:t>
            </a:r>
            <a:r>
              <a:rPr sz="2000" spc="-10" dirty="0">
                <a:solidFill>
                  <a:srgbClr val="404040"/>
                </a:solidFill>
              </a:rPr>
              <a:t>phone</a:t>
            </a:r>
            <a:endParaRPr sz="2000">
              <a:latin typeface="Arial"/>
              <a:cs typeface="Arial"/>
            </a:endParaRPr>
          </a:p>
        </p:txBody>
      </p:sp>
      <p:sp>
        <p:nvSpPr>
          <p:cNvPr id="3" name="object 3"/>
          <p:cNvSpPr/>
          <p:nvPr/>
        </p:nvSpPr>
        <p:spPr>
          <a:xfrm>
            <a:off x="838200" y="1133855"/>
            <a:ext cx="8650224" cy="517855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244" y="21082"/>
            <a:ext cx="7337425" cy="574040"/>
          </a:xfrm>
          <a:prstGeom prst="rect">
            <a:avLst/>
          </a:prstGeom>
        </p:spPr>
        <p:txBody>
          <a:bodyPr vert="horz" wrap="square" lIns="0" tIns="12700" rIns="0" bIns="0" rtlCol="0">
            <a:spAutoFit/>
          </a:bodyPr>
          <a:lstStyle/>
          <a:p>
            <a:pPr marL="12700">
              <a:lnSpc>
                <a:spcPct val="100000"/>
              </a:lnSpc>
              <a:spcBef>
                <a:spcPts val="100"/>
              </a:spcBef>
            </a:pPr>
            <a:r>
              <a:rPr sz="3600" spc="-80" dirty="0"/>
              <a:t>EXPLORATORY </a:t>
            </a:r>
            <a:r>
              <a:rPr sz="3600" spc="-190" dirty="0"/>
              <a:t>DATA </a:t>
            </a:r>
            <a:r>
              <a:rPr sz="3600" spc="-60" dirty="0"/>
              <a:t>ANALYSIS</a:t>
            </a:r>
            <a:r>
              <a:rPr sz="3600" spc="-130" dirty="0"/>
              <a:t> </a:t>
            </a:r>
            <a:r>
              <a:rPr sz="3600" spc="-10" dirty="0"/>
              <a:t>(EDA):</a:t>
            </a:r>
            <a:endParaRPr sz="3600"/>
          </a:p>
        </p:txBody>
      </p:sp>
      <p:sp>
        <p:nvSpPr>
          <p:cNvPr id="3" name="object 3"/>
          <p:cNvSpPr txBox="1"/>
          <p:nvPr/>
        </p:nvSpPr>
        <p:spPr>
          <a:xfrm>
            <a:off x="917244" y="955039"/>
            <a:ext cx="10130790" cy="1310640"/>
          </a:xfrm>
          <a:prstGeom prst="rect">
            <a:avLst/>
          </a:prstGeom>
        </p:spPr>
        <p:txBody>
          <a:bodyPr vert="horz" wrap="square" lIns="0" tIns="11430" rIns="0" bIns="0" rtlCol="0">
            <a:spAutoFit/>
          </a:bodyPr>
          <a:lstStyle/>
          <a:p>
            <a:pPr marL="12700">
              <a:lnSpc>
                <a:spcPct val="100000"/>
              </a:lnSpc>
              <a:spcBef>
                <a:spcPts val="90"/>
              </a:spcBef>
              <a:tabLst>
                <a:tab pos="356870" algn="l"/>
              </a:tabLst>
            </a:pPr>
            <a:r>
              <a:rPr sz="1600" spc="285" dirty="0">
                <a:solidFill>
                  <a:srgbClr val="90C225"/>
                </a:solidFill>
                <a:latin typeface="Arial"/>
                <a:cs typeface="Arial"/>
              </a:rPr>
              <a:t>	</a:t>
            </a:r>
            <a:r>
              <a:rPr sz="2000" spc="-5" dirty="0">
                <a:solidFill>
                  <a:srgbClr val="404040"/>
                </a:solidFill>
                <a:latin typeface="Trebuchet MS"/>
                <a:cs typeface="Trebuchet MS"/>
              </a:rPr>
              <a:t>After </a:t>
            </a:r>
            <a:r>
              <a:rPr sz="2000" spc="-10" dirty="0">
                <a:solidFill>
                  <a:srgbClr val="404040"/>
                </a:solidFill>
                <a:latin typeface="Trebuchet MS"/>
                <a:cs typeface="Trebuchet MS"/>
              </a:rPr>
              <a:t>collecting </a:t>
            </a:r>
            <a:r>
              <a:rPr sz="2000" spc="-5" dirty="0">
                <a:solidFill>
                  <a:srgbClr val="404040"/>
                </a:solidFill>
                <a:latin typeface="Trebuchet MS"/>
                <a:cs typeface="Trebuchet MS"/>
              </a:rPr>
              <a:t>data, </a:t>
            </a:r>
            <a:r>
              <a:rPr sz="2000" spc="-10" dirty="0">
                <a:solidFill>
                  <a:srgbClr val="404040"/>
                </a:solidFill>
                <a:latin typeface="Trebuchet MS"/>
                <a:cs typeface="Trebuchet MS"/>
              </a:rPr>
              <a:t>wrangling data </a:t>
            </a:r>
            <a:r>
              <a:rPr sz="2000" spc="-15" dirty="0">
                <a:solidFill>
                  <a:srgbClr val="404040"/>
                </a:solidFill>
                <a:latin typeface="Trebuchet MS"/>
                <a:cs typeface="Trebuchet MS"/>
              </a:rPr>
              <a:t>then </a:t>
            </a:r>
            <a:r>
              <a:rPr sz="2000" spc="-10" dirty="0">
                <a:solidFill>
                  <a:srgbClr val="404040"/>
                </a:solidFill>
                <a:latin typeface="Trebuchet MS"/>
                <a:cs typeface="Trebuchet MS"/>
              </a:rPr>
              <a:t>exploratory analyses were carried out.</a:t>
            </a:r>
            <a:r>
              <a:rPr sz="2000" spc="195" dirty="0">
                <a:solidFill>
                  <a:srgbClr val="404040"/>
                </a:solidFill>
                <a:latin typeface="Trebuchet MS"/>
                <a:cs typeface="Trebuchet MS"/>
              </a:rPr>
              <a:t> </a:t>
            </a:r>
            <a:r>
              <a:rPr sz="2000" spc="-10" dirty="0">
                <a:solidFill>
                  <a:srgbClr val="404040"/>
                </a:solidFill>
                <a:latin typeface="Trebuchet MS"/>
                <a:cs typeface="Trebuchet MS"/>
              </a:rPr>
              <a:t>The</a:t>
            </a:r>
            <a:endParaRPr sz="2000">
              <a:latin typeface="Trebuchet MS"/>
              <a:cs typeface="Trebuchet MS"/>
            </a:endParaRPr>
          </a:p>
          <a:p>
            <a:pPr marL="356870">
              <a:lnSpc>
                <a:spcPct val="100000"/>
              </a:lnSpc>
            </a:pPr>
            <a:r>
              <a:rPr sz="2000" spc="-10" dirty="0">
                <a:solidFill>
                  <a:srgbClr val="404040"/>
                </a:solidFill>
                <a:latin typeface="Trebuchet MS"/>
                <a:cs typeface="Trebuchet MS"/>
              </a:rPr>
              <a:t>following </a:t>
            </a:r>
            <a:r>
              <a:rPr sz="2000" spc="-5" dirty="0">
                <a:solidFill>
                  <a:srgbClr val="404040"/>
                </a:solidFill>
                <a:latin typeface="Trebuchet MS"/>
                <a:cs typeface="Trebuchet MS"/>
              </a:rPr>
              <a:t>insights </a:t>
            </a:r>
            <a:r>
              <a:rPr sz="2000" spc="-10" dirty="0">
                <a:solidFill>
                  <a:srgbClr val="404040"/>
                </a:solidFill>
                <a:latin typeface="Trebuchet MS"/>
                <a:cs typeface="Trebuchet MS"/>
              </a:rPr>
              <a:t>were explored through exploratory</a:t>
            </a:r>
            <a:r>
              <a:rPr sz="2000" spc="95" dirty="0">
                <a:solidFill>
                  <a:srgbClr val="404040"/>
                </a:solidFill>
                <a:latin typeface="Trebuchet MS"/>
                <a:cs typeface="Trebuchet MS"/>
              </a:rPr>
              <a:t> </a:t>
            </a:r>
            <a:r>
              <a:rPr sz="2000" dirty="0">
                <a:solidFill>
                  <a:srgbClr val="404040"/>
                </a:solidFill>
                <a:latin typeface="Trebuchet MS"/>
                <a:cs typeface="Trebuchet MS"/>
              </a:rPr>
              <a:t>analyses.</a:t>
            </a:r>
            <a:endParaRPr sz="2000">
              <a:latin typeface="Trebuchet MS"/>
              <a:cs typeface="Trebuchet MS"/>
            </a:endParaRPr>
          </a:p>
          <a:p>
            <a:pPr marL="12700">
              <a:lnSpc>
                <a:spcPct val="100000"/>
              </a:lnSpc>
              <a:spcBef>
                <a:spcPts val="1410"/>
              </a:spcBef>
              <a:tabLst>
                <a:tab pos="433070" algn="l"/>
              </a:tabLst>
            </a:pPr>
            <a:r>
              <a:rPr sz="1600" spc="285" dirty="0">
                <a:solidFill>
                  <a:srgbClr val="90C225"/>
                </a:solidFill>
                <a:latin typeface="Arial"/>
                <a:cs typeface="Arial"/>
              </a:rPr>
              <a:t>	</a:t>
            </a:r>
            <a:r>
              <a:rPr sz="1600" dirty="0">
                <a:solidFill>
                  <a:srgbClr val="404040"/>
                </a:solidFill>
                <a:latin typeface="Trebuchet MS"/>
                <a:cs typeface="Trebuchet MS"/>
              </a:rPr>
              <a:t>Unlocked Cell </a:t>
            </a:r>
            <a:r>
              <a:rPr sz="1600" spc="-10" dirty="0">
                <a:solidFill>
                  <a:srgbClr val="404040"/>
                </a:solidFill>
                <a:latin typeface="Trebuchet MS"/>
                <a:cs typeface="Trebuchet MS"/>
              </a:rPr>
              <a:t>Phones </a:t>
            </a:r>
            <a:r>
              <a:rPr sz="1600" spc="-5" dirty="0">
                <a:solidFill>
                  <a:srgbClr val="404040"/>
                </a:solidFill>
                <a:latin typeface="Trebuchet MS"/>
                <a:cs typeface="Trebuchet MS"/>
              </a:rPr>
              <a:t>are </a:t>
            </a:r>
            <a:r>
              <a:rPr sz="1600" spc="5" dirty="0">
                <a:solidFill>
                  <a:srgbClr val="404040"/>
                </a:solidFill>
                <a:latin typeface="Trebuchet MS"/>
                <a:cs typeface="Trebuchet MS"/>
              </a:rPr>
              <a:t>seems to </a:t>
            </a:r>
            <a:r>
              <a:rPr sz="1600" spc="-5" dirty="0">
                <a:solidFill>
                  <a:srgbClr val="404040"/>
                </a:solidFill>
                <a:latin typeface="Trebuchet MS"/>
                <a:cs typeface="Trebuchet MS"/>
              </a:rPr>
              <a:t>be </a:t>
            </a:r>
            <a:r>
              <a:rPr sz="1600" dirty="0">
                <a:solidFill>
                  <a:srgbClr val="404040"/>
                </a:solidFill>
                <a:latin typeface="Trebuchet MS"/>
                <a:cs typeface="Trebuchet MS"/>
              </a:rPr>
              <a:t>most likely </a:t>
            </a:r>
            <a:r>
              <a:rPr sz="1600" spc="5" dirty="0">
                <a:solidFill>
                  <a:srgbClr val="404040"/>
                </a:solidFill>
                <a:latin typeface="Trebuchet MS"/>
                <a:cs typeface="Trebuchet MS"/>
              </a:rPr>
              <a:t>used </a:t>
            </a:r>
            <a:r>
              <a:rPr sz="1600" spc="-5" dirty="0">
                <a:solidFill>
                  <a:srgbClr val="404040"/>
                </a:solidFill>
                <a:latin typeface="Trebuchet MS"/>
                <a:cs typeface="Trebuchet MS"/>
              </a:rPr>
              <a:t>by </a:t>
            </a:r>
            <a:r>
              <a:rPr sz="1600" spc="5" dirty="0">
                <a:solidFill>
                  <a:srgbClr val="404040"/>
                </a:solidFill>
                <a:latin typeface="Trebuchet MS"/>
                <a:cs typeface="Trebuchet MS"/>
              </a:rPr>
              <a:t>customer </a:t>
            </a:r>
            <a:r>
              <a:rPr sz="1600" dirty="0">
                <a:solidFill>
                  <a:srgbClr val="404040"/>
                </a:solidFill>
                <a:latin typeface="Trebuchet MS"/>
                <a:cs typeface="Trebuchet MS"/>
              </a:rPr>
              <a:t>having </a:t>
            </a:r>
            <a:r>
              <a:rPr sz="1600" spc="-5" dirty="0">
                <a:solidFill>
                  <a:srgbClr val="404040"/>
                </a:solidFill>
                <a:latin typeface="Trebuchet MS"/>
                <a:cs typeface="Trebuchet MS"/>
              </a:rPr>
              <a:t>60.57% </a:t>
            </a:r>
            <a:r>
              <a:rPr sz="1600" dirty="0">
                <a:solidFill>
                  <a:srgbClr val="404040"/>
                </a:solidFill>
                <a:latin typeface="Trebuchet MS"/>
                <a:cs typeface="Trebuchet MS"/>
              </a:rPr>
              <a:t>positive </a:t>
            </a:r>
            <a:r>
              <a:rPr sz="1600" spc="5" dirty="0">
                <a:solidFill>
                  <a:srgbClr val="404040"/>
                </a:solidFill>
                <a:latin typeface="Trebuchet MS"/>
                <a:cs typeface="Trebuchet MS"/>
              </a:rPr>
              <a:t>reviews </a:t>
            </a:r>
            <a:r>
              <a:rPr sz="1600" dirty="0">
                <a:solidFill>
                  <a:srgbClr val="404040"/>
                </a:solidFill>
                <a:latin typeface="Trebuchet MS"/>
                <a:cs typeface="Trebuchet MS"/>
              </a:rPr>
              <a:t>of</a:t>
            </a:r>
            <a:r>
              <a:rPr sz="1600" spc="-180" dirty="0">
                <a:solidFill>
                  <a:srgbClr val="404040"/>
                </a:solidFill>
                <a:latin typeface="Trebuchet MS"/>
                <a:cs typeface="Trebuchet MS"/>
              </a:rPr>
              <a:t> </a:t>
            </a:r>
            <a:r>
              <a:rPr sz="1600" spc="5" dirty="0">
                <a:solidFill>
                  <a:srgbClr val="404040"/>
                </a:solidFill>
                <a:latin typeface="Trebuchet MS"/>
                <a:cs typeface="Trebuchet MS"/>
              </a:rPr>
              <a:t>the</a:t>
            </a:r>
            <a:endParaRPr sz="1600">
              <a:latin typeface="Trebuchet MS"/>
              <a:cs typeface="Trebuchet MS"/>
            </a:endParaRPr>
          </a:p>
          <a:p>
            <a:pPr marL="356870">
              <a:lnSpc>
                <a:spcPct val="100000"/>
              </a:lnSpc>
              <a:spcBef>
                <a:spcPts val="75"/>
              </a:spcBef>
            </a:pPr>
            <a:r>
              <a:rPr sz="1600" dirty="0">
                <a:solidFill>
                  <a:srgbClr val="404040"/>
                </a:solidFill>
                <a:latin typeface="Trebuchet MS"/>
                <a:cs typeface="Trebuchet MS"/>
              </a:rPr>
              <a:t>total </a:t>
            </a:r>
            <a:r>
              <a:rPr sz="1600" spc="5" dirty="0">
                <a:solidFill>
                  <a:srgbClr val="404040"/>
                </a:solidFill>
                <a:latin typeface="Trebuchet MS"/>
                <a:cs typeface="Trebuchet MS"/>
              </a:rPr>
              <a:t>number </a:t>
            </a:r>
            <a:r>
              <a:rPr sz="1600" dirty="0">
                <a:solidFill>
                  <a:srgbClr val="404040"/>
                </a:solidFill>
                <a:latin typeface="Trebuchet MS"/>
                <a:cs typeface="Trebuchet MS"/>
              </a:rPr>
              <a:t>of</a:t>
            </a:r>
            <a:r>
              <a:rPr sz="1600" spc="-90" dirty="0">
                <a:solidFill>
                  <a:srgbClr val="404040"/>
                </a:solidFill>
                <a:latin typeface="Trebuchet MS"/>
                <a:cs typeface="Trebuchet MS"/>
              </a:rPr>
              <a:t> </a:t>
            </a:r>
            <a:r>
              <a:rPr sz="1600" dirty="0">
                <a:solidFill>
                  <a:srgbClr val="404040"/>
                </a:solidFill>
                <a:latin typeface="Trebuchet MS"/>
                <a:cs typeface="Trebuchet MS"/>
              </a:rPr>
              <a:t>reviews.</a:t>
            </a:r>
            <a:endParaRPr sz="1600">
              <a:latin typeface="Trebuchet MS"/>
              <a:cs typeface="Trebuchet MS"/>
            </a:endParaRPr>
          </a:p>
        </p:txBody>
      </p:sp>
      <p:sp>
        <p:nvSpPr>
          <p:cNvPr id="4" name="object 4"/>
          <p:cNvSpPr/>
          <p:nvPr/>
        </p:nvSpPr>
        <p:spPr>
          <a:xfrm>
            <a:off x="710183" y="2417064"/>
            <a:ext cx="8878824" cy="405993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7244" y="340309"/>
            <a:ext cx="10184765" cy="1127760"/>
          </a:xfrm>
          <a:prstGeom prst="rect">
            <a:avLst/>
          </a:prstGeom>
        </p:spPr>
        <p:txBody>
          <a:bodyPr vert="horz" wrap="square" lIns="0" tIns="13970" rIns="0" bIns="0" rtlCol="0">
            <a:spAutoFit/>
          </a:bodyPr>
          <a:lstStyle/>
          <a:p>
            <a:pPr marL="12700">
              <a:lnSpc>
                <a:spcPct val="100000"/>
              </a:lnSpc>
              <a:spcBef>
                <a:spcPts val="110"/>
              </a:spcBef>
              <a:tabLst>
                <a:tab pos="356870" algn="l"/>
              </a:tabLst>
            </a:pPr>
            <a:r>
              <a:rPr sz="1250" spc="240" dirty="0">
                <a:solidFill>
                  <a:srgbClr val="90C225"/>
                </a:solidFill>
                <a:latin typeface="Arial"/>
                <a:cs typeface="Arial"/>
              </a:rPr>
              <a:t>	</a:t>
            </a:r>
            <a:r>
              <a:rPr sz="1600" spc="5" dirty="0">
                <a:solidFill>
                  <a:srgbClr val="404040"/>
                </a:solidFill>
                <a:latin typeface="Trebuchet MS"/>
                <a:cs typeface="Trebuchet MS"/>
              </a:rPr>
              <a:t>Samsung </a:t>
            </a:r>
            <a:r>
              <a:rPr sz="1600" dirty="0">
                <a:solidFill>
                  <a:srgbClr val="404040"/>
                </a:solidFill>
                <a:latin typeface="Trebuchet MS"/>
                <a:cs typeface="Trebuchet MS"/>
              </a:rPr>
              <a:t>is </a:t>
            </a:r>
            <a:r>
              <a:rPr sz="1600" spc="5" dirty="0">
                <a:solidFill>
                  <a:srgbClr val="404040"/>
                </a:solidFill>
                <a:latin typeface="Trebuchet MS"/>
                <a:cs typeface="Trebuchet MS"/>
              </a:rPr>
              <a:t>the top most </a:t>
            </a:r>
            <a:r>
              <a:rPr sz="1600" dirty="0">
                <a:solidFill>
                  <a:srgbClr val="404040"/>
                </a:solidFill>
                <a:latin typeface="Trebuchet MS"/>
                <a:cs typeface="Trebuchet MS"/>
              </a:rPr>
              <a:t>brand </a:t>
            </a:r>
            <a:r>
              <a:rPr sz="1600" spc="5" dirty="0">
                <a:solidFill>
                  <a:srgbClr val="404040"/>
                </a:solidFill>
                <a:latin typeface="Trebuchet MS"/>
                <a:cs typeface="Trebuchet MS"/>
              </a:rPr>
              <a:t>likely used </a:t>
            </a:r>
            <a:r>
              <a:rPr sz="1600" spc="-5" dirty="0">
                <a:solidFill>
                  <a:srgbClr val="404040"/>
                </a:solidFill>
                <a:latin typeface="Trebuchet MS"/>
                <a:cs typeface="Trebuchet MS"/>
              </a:rPr>
              <a:t>by </a:t>
            </a:r>
            <a:r>
              <a:rPr sz="1600" spc="5" dirty="0">
                <a:solidFill>
                  <a:srgbClr val="404040"/>
                </a:solidFill>
                <a:latin typeface="Trebuchet MS"/>
                <a:cs typeface="Trebuchet MS"/>
              </a:rPr>
              <a:t>customer </a:t>
            </a:r>
            <a:r>
              <a:rPr sz="1600" dirty="0">
                <a:solidFill>
                  <a:srgbClr val="404040"/>
                </a:solidFill>
                <a:latin typeface="Trebuchet MS"/>
                <a:cs typeface="Trebuchet MS"/>
              </a:rPr>
              <a:t>having </a:t>
            </a:r>
            <a:r>
              <a:rPr sz="1600" spc="5" dirty="0">
                <a:solidFill>
                  <a:srgbClr val="404040"/>
                </a:solidFill>
                <a:latin typeface="Trebuchet MS"/>
                <a:cs typeface="Trebuchet MS"/>
              </a:rPr>
              <a:t>a </a:t>
            </a:r>
            <a:r>
              <a:rPr sz="1600" dirty="0">
                <a:solidFill>
                  <a:srgbClr val="404040"/>
                </a:solidFill>
                <a:latin typeface="Trebuchet MS"/>
                <a:cs typeface="Trebuchet MS"/>
              </a:rPr>
              <a:t>total of 6714 positive reviews and also</a:t>
            </a:r>
            <a:r>
              <a:rPr sz="1600" spc="-310" dirty="0">
                <a:solidFill>
                  <a:srgbClr val="404040"/>
                </a:solidFill>
                <a:latin typeface="Trebuchet MS"/>
                <a:cs typeface="Trebuchet MS"/>
              </a:rPr>
              <a:t> </a:t>
            </a:r>
            <a:r>
              <a:rPr sz="1600" spc="-30" dirty="0">
                <a:solidFill>
                  <a:srgbClr val="404040"/>
                </a:solidFill>
                <a:latin typeface="Trebuchet MS"/>
                <a:cs typeface="Trebuchet MS"/>
              </a:rPr>
              <a:t>it’s</a:t>
            </a:r>
            <a:endParaRPr sz="1600">
              <a:latin typeface="Trebuchet MS"/>
              <a:cs typeface="Trebuchet MS"/>
            </a:endParaRPr>
          </a:p>
          <a:p>
            <a:pPr marL="356870">
              <a:lnSpc>
                <a:spcPct val="100000"/>
              </a:lnSpc>
            </a:pPr>
            <a:r>
              <a:rPr sz="1600" dirty="0">
                <a:solidFill>
                  <a:srgbClr val="404040"/>
                </a:solidFill>
                <a:latin typeface="Trebuchet MS"/>
                <a:cs typeface="Trebuchet MS"/>
              </a:rPr>
              <a:t>competitor is BLU having </a:t>
            </a:r>
            <a:r>
              <a:rPr sz="1600" spc="5" dirty="0">
                <a:solidFill>
                  <a:srgbClr val="404040"/>
                </a:solidFill>
                <a:latin typeface="Trebuchet MS"/>
                <a:cs typeface="Trebuchet MS"/>
              </a:rPr>
              <a:t>not much </a:t>
            </a:r>
            <a:r>
              <a:rPr sz="1600" dirty="0">
                <a:solidFill>
                  <a:srgbClr val="404040"/>
                </a:solidFill>
                <a:latin typeface="Trebuchet MS"/>
                <a:cs typeface="Trebuchet MS"/>
              </a:rPr>
              <a:t>difference in </a:t>
            </a:r>
            <a:r>
              <a:rPr sz="1600" spc="5" dirty="0">
                <a:solidFill>
                  <a:srgbClr val="404040"/>
                </a:solidFill>
                <a:latin typeface="Trebuchet MS"/>
                <a:cs typeface="Trebuchet MS"/>
              </a:rPr>
              <a:t>terms </a:t>
            </a:r>
            <a:r>
              <a:rPr sz="1600" dirty="0">
                <a:solidFill>
                  <a:srgbClr val="404040"/>
                </a:solidFill>
                <a:latin typeface="Trebuchet MS"/>
                <a:cs typeface="Trebuchet MS"/>
              </a:rPr>
              <a:t>of positive</a:t>
            </a:r>
            <a:r>
              <a:rPr sz="1600" spc="-254" dirty="0">
                <a:solidFill>
                  <a:srgbClr val="404040"/>
                </a:solidFill>
                <a:latin typeface="Trebuchet MS"/>
                <a:cs typeface="Trebuchet MS"/>
              </a:rPr>
              <a:t> </a:t>
            </a:r>
            <a:r>
              <a:rPr sz="1600" spc="-20" dirty="0">
                <a:solidFill>
                  <a:srgbClr val="404040"/>
                </a:solidFill>
                <a:latin typeface="Trebuchet MS"/>
                <a:cs typeface="Trebuchet MS"/>
              </a:rPr>
              <a:t>review.</a:t>
            </a:r>
            <a:endParaRPr sz="1600">
              <a:latin typeface="Trebuchet MS"/>
              <a:cs typeface="Trebuchet MS"/>
            </a:endParaRPr>
          </a:p>
          <a:p>
            <a:pPr marL="12700">
              <a:lnSpc>
                <a:spcPct val="100000"/>
              </a:lnSpc>
              <a:spcBef>
                <a:spcPts val="985"/>
              </a:spcBef>
            </a:pPr>
            <a:r>
              <a:rPr sz="1600" spc="5" dirty="0">
                <a:solidFill>
                  <a:srgbClr val="404040"/>
                </a:solidFill>
                <a:latin typeface="Trebuchet MS"/>
                <a:cs typeface="Trebuchet MS"/>
              </a:rPr>
              <a:t>Also</a:t>
            </a:r>
            <a:r>
              <a:rPr sz="1600" spc="-105" dirty="0">
                <a:solidFill>
                  <a:srgbClr val="404040"/>
                </a:solidFill>
                <a:latin typeface="Trebuchet MS"/>
                <a:cs typeface="Trebuchet MS"/>
              </a:rPr>
              <a:t> </a:t>
            </a:r>
            <a:r>
              <a:rPr sz="1600" dirty="0">
                <a:solidFill>
                  <a:srgbClr val="404040"/>
                </a:solidFill>
                <a:latin typeface="Trebuchet MS"/>
                <a:cs typeface="Trebuchet MS"/>
              </a:rPr>
              <a:t>Apple</a:t>
            </a:r>
            <a:r>
              <a:rPr sz="1600" spc="-15" dirty="0">
                <a:solidFill>
                  <a:srgbClr val="404040"/>
                </a:solidFill>
                <a:latin typeface="Trebuchet MS"/>
                <a:cs typeface="Trebuchet MS"/>
              </a:rPr>
              <a:t> </a:t>
            </a:r>
            <a:r>
              <a:rPr sz="1600" dirty="0">
                <a:solidFill>
                  <a:srgbClr val="404040"/>
                </a:solidFill>
                <a:latin typeface="Trebuchet MS"/>
                <a:cs typeface="Trebuchet MS"/>
              </a:rPr>
              <a:t>,</a:t>
            </a:r>
            <a:r>
              <a:rPr sz="1600" spc="10" dirty="0">
                <a:solidFill>
                  <a:srgbClr val="404040"/>
                </a:solidFill>
                <a:latin typeface="Trebuchet MS"/>
                <a:cs typeface="Trebuchet MS"/>
              </a:rPr>
              <a:t> </a:t>
            </a:r>
            <a:r>
              <a:rPr sz="1600" dirty="0">
                <a:solidFill>
                  <a:srgbClr val="404040"/>
                </a:solidFill>
                <a:latin typeface="Trebuchet MS"/>
                <a:cs typeface="Trebuchet MS"/>
              </a:rPr>
              <a:t>LG</a:t>
            </a:r>
            <a:r>
              <a:rPr sz="1600" spc="-10" dirty="0">
                <a:solidFill>
                  <a:srgbClr val="404040"/>
                </a:solidFill>
                <a:latin typeface="Trebuchet MS"/>
                <a:cs typeface="Trebuchet MS"/>
              </a:rPr>
              <a:t> </a:t>
            </a:r>
            <a:r>
              <a:rPr sz="1600" dirty="0">
                <a:solidFill>
                  <a:srgbClr val="404040"/>
                </a:solidFill>
                <a:latin typeface="Trebuchet MS"/>
                <a:cs typeface="Trebuchet MS"/>
              </a:rPr>
              <a:t>and</a:t>
            </a:r>
            <a:r>
              <a:rPr sz="1600" spc="-5" dirty="0">
                <a:solidFill>
                  <a:srgbClr val="404040"/>
                </a:solidFill>
                <a:latin typeface="Trebuchet MS"/>
                <a:cs typeface="Trebuchet MS"/>
              </a:rPr>
              <a:t> </a:t>
            </a:r>
            <a:r>
              <a:rPr sz="1600" dirty="0">
                <a:solidFill>
                  <a:srgbClr val="404040"/>
                </a:solidFill>
                <a:latin typeface="Trebuchet MS"/>
                <a:cs typeface="Trebuchet MS"/>
              </a:rPr>
              <a:t>Nokia</a:t>
            </a:r>
            <a:r>
              <a:rPr sz="1600" spc="-5" dirty="0">
                <a:solidFill>
                  <a:srgbClr val="404040"/>
                </a:solidFill>
                <a:latin typeface="Trebuchet MS"/>
                <a:cs typeface="Trebuchet MS"/>
              </a:rPr>
              <a:t> </a:t>
            </a:r>
            <a:r>
              <a:rPr sz="1600" dirty="0">
                <a:solidFill>
                  <a:srgbClr val="404040"/>
                </a:solidFill>
                <a:latin typeface="Trebuchet MS"/>
                <a:cs typeface="Trebuchet MS"/>
              </a:rPr>
              <a:t>are</a:t>
            </a:r>
            <a:r>
              <a:rPr sz="1600" spc="10" dirty="0">
                <a:solidFill>
                  <a:srgbClr val="404040"/>
                </a:solidFill>
                <a:latin typeface="Trebuchet MS"/>
                <a:cs typeface="Trebuchet MS"/>
              </a:rPr>
              <a:t> </a:t>
            </a:r>
            <a:r>
              <a:rPr sz="1600" spc="5" dirty="0">
                <a:solidFill>
                  <a:srgbClr val="404040"/>
                </a:solidFill>
                <a:latin typeface="Trebuchet MS"/>
                <a:cs typeface="Trebuchet MS"/>
              </a:rPr>
              <a:t>the</a:t>
            </a:r>
            <a:r>
              <a:rPr sz="1600" spc="-15" dirty="0">
                <a:solidFill>
                  <a:srgbClr val="404040"/>
                </a:solidFill>
                <a:latin typeface="Trebuchet MS"/>
                <a:cs typeface="Trebuchet MS"/>
              </a:rPr>
              <a:t> </a:t>
            </a:r>
            <a:r>
              <a:rPr sz="1600" spc="5" dirty="0">
                <a:solidFill>
                  <a:srgbClr val="404040"/>
                </a:solidFill>
                <a:latin typeface="Trebuchet MS"/>
                <a:cs typeface="Trebuchet MS"/>
              </a:rPr>
              <a:t>next</a:t>
            </a:r>
            <a:r>
              <a:rPr sz="1600" spc="-5" dirty="0">
                <a:solidFill>
                  <a:srgbClr val="404040"/>
                </a:solidFill>
                <a:latin typeface="Trebuchet MS"/>
                <a:cs typeface="Trebuchet MS"/>
              </a:rPr>
              <a:t> </a:t>
            </a:r>
            <a:r>
              <a:rPr sz="1600" dirty="0">
                <a:solidFill>
                  <a:srgbClr val="404040"/>
                </a:solidFill>
                <a:latin typeface="Trebuchet MS"/>
                <a:cs typeface="Trebuchet MS"/>
              </a:rPr>
              <a:t>Rivals companies</a:t>
            </a:r>
            <a:r>
              <a:rPr sz="1600" spc="-50" dirty="0">
                <a:solidFill>
                  <a:srgbClr val="404040"/>
                </a:solidFill>
                <a:latin typeface="Trebuchet MS"/>
                <a:cs typeface="Trebuchet MS"/>
              </a:rPr>
              <a:t> </a:t>
            </a:r>
            <a:r>
              <a:rPr sz="1600" dirty="0">
                <a:solidFill>
                  <a:srgbClr val="404040"/>
                </a:solidFill>
                <a:latin typeface="Trebuchet MS"/>
                <a:cs typeface="Trebuchet MS"/>
              </a:rPr>
              <a:t>of </a:t>
            </a:r>
            <a:r>
              <a:rPr sz="1600" spc="5" dirty="0">
                <a:solidFill>
                  <a:srgbClr val="404040"/>
                </a:solidFill>
                <a:latin typeface="Trebuchet MS"/>
                <a:cs typeface="Trebuchet MS"/>
              </a:rPr>
              <a:t>Samsung</a:t>
            </a:r>
            <a:r>
              <a:rPr sz="1600" spc="-40" dirty="0">
                <a:solidFill>
                  <a:srgbClr val="404040"/>
                </a:solidFill>
                <a:latin typeface="Trebuchet MS"/>
                <a:cs typeface="Trebuchet MS"/>
              </a:rPr>
              <a:t> </a:t>
            </a:r>
            <a:r>
              <a:rPr sz="1600" spc="5" dirty="0">
                <a:solidFill>
                  <a:srgbClr val="404040"/>
                </a:solidFill>
                <a:latin typeface="Trebuchet MS"/>
                <a:cs typeface="Trebuchet MS"/>
              </a:rPr>
              <a:t>having</a:t>
            </a:r>
            <a:r>
              <a:rPr sz="1600" spc="-15" dirty="0">
                <a:solidFill>
                  <a:srgbClr val="404040"/>
                </a:solidFill>
                <a:latin typeface="Trebuchet MS"/>
                <a:cs typeface="Trebuchet MS"/>
              </a:rPr>
              <a:t> </a:t>
            </a:r>
            <a:r>
              <a:rPr sz="1600" dirty="0">
                <a:solidFill>
                  <a:srgbClr val="404040"/>
                </a:solidFill>
                <a:latin typeface="Trebuchet MS"/>
                <a:cs typeface="Trebuchet MS"/>
              </a:rPr>
              <a:t>almost</a:t>
            </a:r>
            <a:r>
              <a:rPr sz="1600" spc="-45" dirty="0">
                <a:solidFill>
                  <a:srgbClr val="404040"/>
                </a:solidFill>
                <a:latin typeface="Trebuchet MS"/>
                <a:cs typeface="Trebuchet MS"/>
              </a:rPr>
              <a:t> </a:t>
            </a:r>
            <a:r>
              <a:rPr sz="1600" dirty="0">
                <a:solidFill>
                  <a:srgbClr val="404040"/>
                </a:solidFill>
                <a:latin typeface="Trebuchet MS"/>
                <a:cs typeface="Trebuchet MS"/>
              </a:rPr>
              <a:t>same</a:t>
            </a:r>
            <a:r>
              <a:rPr sz="1600" spc="-15" dirty="0">
                <a:solidFill>
                  <a:srgbClr val="404040"/>
                </a:solidFill>
                <a:latin typeface="Trebuchet MS"/>
                <a:cs typeface="Trebuchet MS"/>
              </a:rPr>
              <a:t> </a:t>
            </a:r>
            <a:r>
              <a:rPr sz="1600" spc="5" dirty="0">
                <a:solidFill>
                  <a:srgbClr val="404040"/>
                </a:solidFill>
                <a:latin typeface="Trebuchet MS"/>
                <a:cs typeface="Trebuchet MS"/>
              </a:rPr>
              <a:t>number</a:t>
            </a:r>
            <a:r>
              <a:rPr sz="1600" spc="-50" dirty="0">
                <a:solidFill>
                  <a:srgbClr val="404040"/>
                </a:solidFill>
                <a:latin typeface="Trebuchet MS"/>
                <a:cs typeface="Trebuchet MS"/>
              </a:rPr>
              <a:t> </a:t>
            </a:r>
            <a:r>
              <a:rPr sz="1600" dirty="0">
                <a:solidFill>
                  <a:srgbClr val="404040"/>
                </a:solidFill>
                <a:latin typeface="Trebuchet MS"/>
                <a:cs typeface="Trebuchet MS"/>
              </a:rPr>
              <a:t>of positive</a:t>
            </a:r>
            <a:endParaRPr sz="1600">
              <a:latin typeface="Trebuchet MS"/>
              <a:cs typeface="Trebuchet MS"/>
            </a:endParaRPr>
          </a:p>
          <a:p>
            <a:pPr marL="12700">
              <a:lnSpc>
                <a:spcPct val="100000"/>
              </a:lnSpc>
            </a:pPr>
            <a:r>
              <a:rPr sz="1600" spc="5" dirty="0">
                <a:solidFill>
                  <a:srgbClr val="404040"/>
                </a:solidFill>
                <a:latin typeface="Trebuchet MS"/>
                <a:cs typeface="Trebuchet MS"/>
              </a:rPr>
              <a:t>comments </a:t>
            </a:r>
            <a:r>
              <a:rPr sz="1600" dirty="0">
                <a:solidFill>
                  <a:srgbClr val="404040"/>
                </a:solidFill>
                <a:latin typeface="Trebuchet MS"/>
                <a:cs typeface="Trebuchet MS"/>
              </a:rPr>
              <a:t>from </a:t>
            </a:r>
            <a:r>
              <a:rPr sz="1600" spc="5" dirty="0">
                <a:solidFill>
                  <a:srgbClr val="404040"/>
                </a:solidFill>
                <a:latin typeface="Trebuchet MS"/>
                <a:cs typeface="Trebuchet MS"/>
              </a:rPr>
              <a:t>the</a:t>
            </a:r>
            <a:r>
              <a:rPr sz="1600" spc="-130" dirty="0">
                <a:solidFill>
                  <a:srgbClr val="404040"/>
                </a:solidFill>
                <a:latin typeface="Trebuchet MS"/>
                <a:cs typeface="Trebuchet MS"/>
              </a:rPr>
              <a:t> </a:t>
            </a:r>
            <a:r>
              <a:rPr sz="1600" spc="5" dirty="0">
                <a:solidFill>
                  <a:srgbClr val="404040"/>
                </a:solidFill>
                <a:latin typeface="Trebuchet MS"/>
                <a:cs typeface="Trebuchet MS"/>
              </a:rPr>
              <a:t>customer</a:t>
            </a:r>
            <a:endParaRPr sz="1600">
              <a:latin typeface="Trebuchet MS"/>
              <a:cs typeface="Trebuchet MS"/>
            </a:endParaRPr>
          </a:p>
        </p:txBody>
      </p:sp>
      <p:sp>
        <p:nvSpPr>
          <p:cNvPr id="3" name="object 3"/>
          <p:cNvSpPr/>
          <p:nvPr/>
        </p:nvSpPr>
        <p:spPr>
          <a:xfrm>
            <a:off x="786383" y="1581911"/>
            <a:ext cx="9625584" cy="416052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631063"/>
            <a:ext cx="3296920" cy="574040"/>
          </a:xfrm>
          <a:prstGeom prst="rect">
            <a:avLst/>
          </a:prstGeom>
        </p:spPr>
        <p:txBody>
          <a:bodyPr vert="horz" wrap="square" lIns="0" tIns="12700" rIns="0" bIns="0" rtlCol="0">
            <a:spAutoFit/>
          </a:bodyPr>
          <a:lstStyle/>
          <a:p>
            <a:pPr marL="12700">
              <a:lnSpc>
                <a:spcPct val="100000"/>
              </a:lnSpc>
              <a:spcBef>
                <a:spcPts val="100"/>
              </a:spcBef>
            </a:pPr>
            <a:r>
              <a:rPr sz="3600" spc="-5" dirty="0"/>
              <a:t>INTRODUCTION:</a:t>
            </a:r>
            <a:endParaRPr sz="3600"/>
          </a:p>
        </p:txBody>
      </p:sp>
      <p:sp>
        <p:nvSpPr>
          <p:cNvPr id="3" name="object 3"/>
          <p:cNvSpPr txBox="1"/>
          <p:nvPr/>
        </p:nvSpPr>
        <p:spPr>
          <a:xfrm>
            <a:off x="756310" y="2157806"/>
            <a:ext cx="8425180" cy="3834129"/>
          </a:xfrm>
          <a:prstGeom prst="rect">
            <a:avLst/>
          </a:prstGeom>
        </p:spPr>
        <p:txBody>
          <a:bodyPr vert="horz" wrap="square" lIns="0" tIns="41275" rIns="0" bIns="0" rtlCol="0">
            <a:spAutoFit/>
          </a:bodyPr>
          <a:lstStyle/>
          <a:p>
            <a:pPr marL="356870" marR="5080" indent="-344805">
              <a:lnSpc>
                <a:spcPct val="90100"/>
              </a:lnSpc>
              <a:spcBef>
                <a:spcPts val="325"/>
              </a:spcBef>
              <a:tabLst>
                <a:tab pos="356870" algn="l"/>
              </a:tabLst>
            </a:pPr>
            <a:r>
              <a:rPr sz="1500" spc="275" dirty="0">
                <a:solidFill>
                  <a:srgbClr val="90C225"/>
                </a:solidFill>
                <a:latin typeface="Arial"/>
                <a:cs typeface="Arial"/>
              </a:rPr>
              <a:t>	</a:t>
            </a:r>
            <a:r>
              <a:rPr sz="1900" spc="-15" dirty="0">
                <a:solidFill>
                  <a:srgbClr val="404040"/>
                </a:solidFill>
                <a:latin typeface="Trebuchet MS"/>
                <a:cs typeface="Trebuchet MS"/>
              </a:rPr>
              <a:t>With </a:t>
            </a:r>
            <a:r>
              <a:rPr sz="1900" spc="-5" dirty="0">
                <a:solidFill>
                  <a:srgbClr val="404040"/>
                </a:solidFill>
                <a:latin typeface="Trebuchet MS"/>
                <a:cs typeface="Trebuchet MS"/>
              </a:rPr>
              <a:t>a growing trend towards digitization and prevalence </a:t>
            </a:r>
            <a:r>
              <a:rPr sz="1900" spc="-10" dirty="0">
                <a:solidFill>
                  <a:srgbClr val="404040"/>
                </a:solidFill>
                <a:latin typeface="Trebuchet MS"/>
                <a:cs typeface="Trebuchet MS"/>
              </a:rPr>
              <a:t>of </a:t>
            </a:r>
            <a:r>
              <a:rPr sz="1900" spc="-5" dirty="0">
                <a:solidFill>
                  <a:srgbClr val="404040"/>
                </a:solidFill>
                <a:latin typeface="Trebuchet MS"/>
                <a:cs typeface="Trebuchet MS"/>
              </a:rPr>
              <a:t>mobile  </a:t>
            </a:r>
            <a:r>
              <a:rPr sz="1900" spc="-10" dirty="0">
                <a:solidFill>
                  <a:srgbClr val="404040"/>
                </a:solidFill>
                <a:latin typeface="Trebuchet MS"/>
                <a:cs typeface="Trebuchet MS"/>
              </a:rPr>
              <a:t>phones </a:t>
            </a:r>
            <a:r>
              <a:rPr sz="1900" spc="-5" dirty="0">
                <a:solidFill>
                  <a:srgbClr val="404040"/>
                </a:solidFill>
                <a:latin typeface="Trebuchet MS"/>
                <a:cs typeface="Trebuchet MS"/>
              </a:rPr>
              <a:t>and </a:t>
            </a:r>
            <a:r>
              <a:rPr sz="1900" spc="-10" dirty="0">
                <a:solidFill>
                  <a:srgbClr val="404040"/>
                </a:solidFill>
                <a:latin typeface="Trebuchet MS"/>
                <a:cs typeface="Trebuchet MS"/>
              </a:rPr>
              <a:t>internet </a:t>
            </a:r>
            <a:r>
              <a:rPr sz="1900" spc="-5" dirty="0">
                <a:solidFill>
                  <a:srgbClr val="404040"/>
                </a:solidFill>
                <a:latin typeface="Trebuchet MS"/>
                <a:cs typeface="Trebuchet MS"/>
              </a:rPr>
              <a:t>access, more </a:t>
            </a:r>
            <a:r>
              <a:rPr sz="1900" spc="-10" dirty="0">
                <a:solidFill>
                  <a:srgbClr val="404040"/>
                </a:solidFill>
                <a:latin typeface="Trebuchet MS"/>
                <a:cs typeface="Trebuchet MS"/>
              </a:rPr>
              <a:t>consumers </a:t>
            </a:r>
            <a:r>
              <a:rPr sz="1900" spc="-5" dirty="0">
                <a:solidFill>
                  <a:srgbClr val="404040"/>
                </a:solidFill>
                <a:latin typeface="Trebuchet MS"/>
                <a:cs typeface="Trebuchet MS"/>
              </a:rPr>
              <a:t>have </a:t>
            </a:r>
            <a:r>
              <a:rPr sz="1900" dirty="0">
                <a:solidFill>
                  <a:srgbClr val="404040"/>
                </a:solidFill>
                <a:latin typeface="Trebuchet MS"/>
                <a:cs typeface="Trebuchet MS"/>
              </a:rPr>
              <a:t>an </a:t>
            </a:r>
            <a:r>
              <a:rPr sz="1900" spc="-10" dirty="0">
                <a:solidFill>
                  <a:srgbClr val="404040"/>
                </a:solidFill>
                <a:latin typeface="Trebuchet MS"/>
                <a:cs typeface="Trebuchet MS"/>
              </a:rPr>
              <a:t>online presence </a:t>
            </a:r>
            <a:r>
              <a:rPr sz="1900" spc="-5" dirty="0">
                <a:solidFill>
                  <a:srgbClr val="404040"/>
                </a:solidFill>
                <a:latin typeface="Trebuchet MS"/>
                <a:cs typeface="Trebuchet MS"/>
              </a:rPr>
              <a:t>and  their opinions </a:t>
            </a:r>
            <a:r>
              <a:rPr sz="1900" spc="-10" dirty="0">
                <a:solidFill>
                  <a:srgbClr val="404040"/>
                </a:solidFill>
                <a:latin typeface="Trebuchet MS"/>
                <a:cs typeface="Trebuchet MS"/>
              </a:rPr>
              <a:t>hold </a:t>
            </a:r>
            <a:r>
              <a:rPr sz="1900" spc="-5" dirty="0">
                <a:solidFill>
                  <a:srgbClr val="404040"/>
                </a:solidFill>
                <a:latin typeface="Trebuchet MS"/>
                <a:cs typeface="Trebuchet MS"/>
              </a:rPr>
              <a:t>a </a:t>
            </a:r>
            <a:r>
              <a:rPr sz="1900" spc="-10" dirty="0">
                <a:solidFill>
                  <a:srgbClr val="404040"/>
                </a:solidFill>
                <a:latin typeface="Trebuchet MS"/>
                <a:cs typeface="Trebuchet MS"/>
              </a:rPr>
              <a:t>good </a:t>
            </a:r>
            <a:r>
              <a:rPr sz="1900" spc="-5" dirty="0">
                <a:solidFill>
                  <a:srgbClr val="404040"/>
                </a:solidFill>
                <a:latin typeface="Trebuchet MS"/>
                <a:cs typeface="Trebuchet MS"/>
              </a:rPr>
              <a:t>value </a:t>
            </a:r>
            <a:r>
              <a:rPr sz="1900" spc="-10" dirty="0">
                <a:solidFill>
                  <a:srgbClr val="404040"/>
                </a:solidFill>
                <a:latin typeface="Trebuchet MS"/>
                <a:cs typeface="Trebuchet MS"/>
              </a:rPr>
              <a:t>for </a:t>
            </a:r>
            <a:r>
              <a:rPr sz="1900" spc="-5" dirty="0">
                <a:solidFill>
                  <a:srgbClr val="404040"/>
                </a:solidFill>
                <a:latin typeface="Trebuchet MS"/>
                <a:cs typeface="Trebuchet MS"/>
              </a:rPr>
              <a:t>any product-based </a:t>
            </a:r>
            <a:r>
              <a:rPr sz="1900" spc="-35" dirty="0">
                <a:solidFill>
                  <a:srgbClr val="404040"/>
                </a:solidFill>
                <a:latin typeface="Trebuchet MS"/>
                <a:cs typeface="Trebuchet MS"/>
              </a:rPr>
              <a:t>company,  </a:t>
            </a:r>
            <a:r>
              <a:rPr sz="1900" spc="-5" dirty="0">
                <a:solidFill>
                  <a:srgbClr val="404040"/>
                </a:solidFill>
                <a:latin typeface="Trebuchet MS"/>
                <a:cs typeface="Trebuchet MS"/>
              </a:rPr>
              <a:t>especially so </a:t>
            </a:r>
            <a:r>
              <a:rPr sz="1900" spc="-10" dirty="0">
                <a:solidFill>
                  <a:srgbClr val="404040"/>
                </a:solidFill>
                <a:latin typeface="Trebuchet MS"/>
                <a:cs typeface="Trebuchet MS"/>
              </a:rPr>
              <a:t>for the </a:t>
            </a:r>
            <a:r>
              <a:rPr sz="1900" spc="-5" dirty="0">
                <a:solidFill>
                  <a:srgbClr val="404040"/>
                </a:solidFill>
                <a:latin typeface="Trebuchet MS"/>
                <a:cs typeface="Trebuchet MS"/>
              </a:rPr>
              <a:t>B2C businesses. The industries </a:t>
            </a:r>
            <a:r>
              <a:rPr sz="1900" dirty="0">
                <a:solidFill>
                  <a:srgbClr val="404040"/>
                </a:solidFill>
                <a:latin typeface="Trebuchet MS"/>
                <a:cs typeface="Trebuchet MS"/>
              </a:rPr>
              <a:t>are </a:t>
            </a:r>
            <a:r>
              <a:rPr sz="1900" spc="-5" dirty="0">
                <a:solidFill>
                  <a:srgbClr val="404040"/>
                </a:solidFill>
                <a:latin typeface="Trebuchet MS"/>
                <a:cs typeface="Trebuchet MS"/>
              </a:rPr>
              <a:t>trying </a:t>
            </a:r>
            <a:r>
              <a:rPr sz="1900" spc="-10" dirty="0">
                <a:solidFill>
                  <a:srgbClr val="404040"/>
                </a:solidFill>
                <a:latin typeface="Trebuchet MS"/>
                <a:cs typeface="Trebuchet MS"/>
              </a:rPr>
              <a:t>to </a:t>
            </a:r>
            <a:r>
              <a:rPr sz="1900" spc="-5" dirty="0">
                <a:solidFill>
                  <a:srgbClr val="404040"/>
                </a:solidFill>
                <a:latin typeface="Trebuchet MS"/>
                <a:cs typeface="Trebuchet MS"/>
              </a:rPr>
              <a:t>fine-tune  their strategies to suit </a:t>
            </a:r>
            <a:r>
              <a:rPr sz="1900" spc="-10" dirty="0">
                <a:solidFill>
                  <a:srgbClr val="404040"/>
                </a:solidFill>
                <a:latin typeface="Trebuchet MS"/>
                <a:cs typeface="Trebuchet MS"/>
              </a:rPr>
              <a:t>the consumer needs, </a:t>
            </a:r>
            <a:r>
              <a:rPr sz="1900" dirty="0">
                <a:solidFill>
                  <a:srgbClr val="404040"/>
                </a:solidFill>
                <a:latin typeface="Trebuchet MS"/>
                <a:cs typeface="Trebuchet MS"/>
              </a:rPr>
              <a:t>as </a:t>
            </a:r>
            <a:r>
              <a:rPr sz="1900" spc="-10" dirty="0">
                <a:solidFill>
                  <a:srgbClr val="404040"/>
                </a:solidFill>
                <a:latin typeface="Trebuchet MS"/>
                <a:cs typeface="Trebuchet MS"/>
              </a:rPr>
              <a:t>the consumers </a:t>
            </a:r>
            <a:r>
              <a:rPr sz="1900" spc="-5" dirty="0">
                <a:solidFill>
                  <a:srgbClr val="404040"/>
                </a:solidFill>
                <a:latin typeface="Trebuchet MS"/>
                <a:cs typeface="Trebuchet MS"/>
              </a:rPr>
              <a:t>leave some  </a:t>
            </a:r>
            <a:r>
              <a:rPr sz="1900" spc="-10" dirty="0">
                <a:solidFill>
                  <a:srgbClr val="404040"/>
                </a:solidFill>
                <a:latin typeface="Trebuchet MS"/>
                <a:cs typeface="Trebuchet MS"/>
              </a:rPr>
              <a:t>hints of </a:t>
            </a:r>
            <a:r>
              <a:rPr sz="1900" spc="-5" dirty="0">
                <a:solidFill>
                  <a:srgbClr val="404040"/>
                </a:solidFill>
                <a:latin typeface="Trebuchet MS"/>
                <a:cs typeface="Trebuchet MS"/>
              </a:rPr>
              <a:t>their </a:t>
            </a:r>
            <a:r>
              <a:rPr sz="1900" spc="-10" dirty="0">
                <a:solidFill>
                  <a:srgbClr val="404040"/>
                </a:solidFill>
                <a:latin typeface="Trebuchet MS"/>
                <a:cs typeface="Trebuchet MS"/>
              </a:rPr>
              <a:t>choices </a:t>
            </a:r>
            <a:r>
              <a:rPr sz="1900" spc="-5" dirty="0">
                <a:solidFill>
                  <a:srgbClr val="404040"/>
                </a:solidFill>
                <a:latin typeface="Trebuchet MS"/>
                <a:cs typeface="Trebuchet MS"/>
              </a:rPr>
              <a:t>during their </a:t>
            </a:r>
            <a:r>
              <a:rPr sz="1900" spc="-10" dirty="0">
                <a:solidFill>
                  <a:srgbClr val="404040"/>
                </a:solidFill>
                <a:latin typeface="Trebuchet MS"/>
                <a:cs typeface="Trebuchet MS"/>
              </a:rPr>
              <a:t>online</a:t>
            </a:r>
            <a:r>
              <a:rPr sz="1900" spc="95" dirty="0">
                <a:solidFill>
                  <a:srgbClr val="404040"/>
                </a:solidFill>
                <a:latin typeface="Trebuchet MS"/>
                <a:cs typeface="Trebuchet MS"/>
              </a:rPr>
              <a:t> </a:t>
            </a:r>
            <a:r>
              <a:rPr sz="1900" spc="-10" dirty="0">
                <a:solidFill>
                  <a:srgbClr val="404040"/>
                </a:solidFill>
                <a:latin typeface="Trebuchet MS"/>
                <a:cs typeface="Trebuchet MS"/>
              </a:rPr>
              <a:t>presence.</a:t>
            </a:r>
            <a:endParaRPr sz="1900">
              <a:latin typeface="Trebuchet MS"/>
              <a:cs typeface="Trebuchet MS"/>
            </a:endParaRPr>
          </a:p>
          <a:p>
            <a:pPr marL="356870" marR="38100" indent="-344805">
              <a:lnSpc>
                <a:spcPct val="90100"/>
              </a:lnSpc>
              <a:spcBef>
                <a:spcPts val="995"/>
              </a:spcBef>
              <a:tabLst>
                <a:tab pos="356870" algn="l"/>
              </a:tabLst>
            </a:pPr>
            <a:r>
              <a:rPr sz="1500" spc="270" dirty="0">
                <a:solidFill>
                  <a:srgbClr val="90C225"/>
                </a:solidFill>
                <a:latin typeface="Arial"/>
                <a:cs typeface="Arial"/>
              </a:rPr>
              <a:t>	</a:t>
            </a:r>
            <a:r>
              <a:rPr sz="1900" spc="-5" dirty="0">
                <a:solidFill>
                  <a:srgbClr val="404040"/>
                </a:solidFill>
                <a:latin typeface="Trebuchet MS"/>
                <a:cs typeface="Trebuchet MS"/>
              </a:rPr>
              <a:t>In </a:t>
            </a:r>
            <a:r>
              <a:rPr sz="1900" spc="-10" dirty="0">
                <a:solidFill>
                  <a:srgbClr val="404040"/>
                </a:solidFill>
                <a:latin typeface="Trebuchet MS"/>
                <a:cs typeface="Trebuchet MS"/>
              </a:rPr>
              <a:t>the </a:t>
            </a:r>
            <a:r>
              <a:rPr sz="1900" spc="-5" dirty="0">
                <a:solidFill>
                  <a:srgbClr val="404040"/>
                </a:solidFill>
                <a:latin typeface="Trebuchet MS"/>
                <a:cs typeface="Trebuchet MS"/>
              </a:rPr>
              <a:t>retail e-commerce world </a:t>
            </a:r>
            <a:r>
              <a:rPr sz="1900" spc="-10" dirty="0">
                <a:solidFill>
                  <a:srgbClr val="404040"/>
                </a:solidFill>
                <a:latin typeface="Trebuchet MS"/>
                <a:cs typeface="Trebuchet MS"/>
              </a:rPr>
              <a:t>of online </a:t>
            </a:r>
            <a:r>
              <a:rPr sz="1900" spc="-5" dirty="0">
                <a:solidFill>
                  <a:srgbClr val="404040"/>
                </a:solidFill>
                <a:latin typeface="Trebuchet MS"/>
                <a:cs typeface="Trebuchet MS"/>
              </a:rPr>
              <a:t>marketplace, where  experiencing </a:t>
            </a:r>
            <a:r>
              <a:rPr sz="1900" spc="-10" dirty="0">
                <a:solidFill>
                  <a:srgbClr val="404040"/>
                </a:solidFill>
                <a:latin typeface="Trebuchet MS"/>
                <a:cs typeface="Trebuchet MS"/>
              </a:rPr>
              <a:t>products </a:t>
            </a:r>
            <a:r>
              <a:rPr sz="1900" dirty="0">
                <a:solidFill>
                  <a:srgbClr val="404040"/>
                </a:solidFill>
                <a:latin typeface="Trebuchet MS"/>
                <a:cs typeface="Trebuchet MS"/>
              </a:rPr>
              <a:t>are </a:t>
            </a:r>
            <a:r>
              <a:rPr sz="1900" spc="-10" dirty="0">
                <a:solidFill>
                  <a:srgbClr val="404040"/>
                </a:solidFill>
                <a:latin typeface="Trebuchet MS"/>
                <a:cs typeface="Trebuchet MS"/>
              </a:rPr>
              <a:t>not </a:t>
            </a:r>
            <a:r>
              <a:rPr sz="1900" spc="-5" dirty="0">
                <a:solidFill>
                  <a:srgbClr val="404040"/>
                </a:solidFill>
                <a:latin typeface="Trebuchet MS"/>
                <a:cs typeface="Trebuchet MS"/>
              </a:rPr>
              <a:t>feasible. Also, </a:t>
            </a:r>
            <a:r>
              <a:rPr sz="1900" dirty="0">
                <a:solidFill>
                  <a:srgbClr val="404040"/>
                </a:solidFill>
                <a:latin typeface="Trebuchet MS"/>
                <a:cs typeface="Trebuchet MS"/>
              </a:rPr>
              <a:t>in </a:t>
            </a:r>
            <a:r>
              <a:rPr sz="1900" spc="-25" dirty="0">
                <a:solidFill>
                  <a:srgbClr val="404040"/>
                </a:solidFill>
                <a:latin typeface="Trebuchet MS"/>
                <a:cs typeface="Trebuchet MS"/>
              </a:rPr>
              <a:t>today’s </a:t>
            </a:r>
            <a:r>
              <a:rPr sz="1900" dirty="0">
                <a:solidFill>
                  <a:srgbClr val="404040"/>
                </a:solidFill>
                <a:latin typeface="Trebuchet MS"/>
                <a:cs typeface="Trebuchet MS"/>
              </a:rPr>
              <a:t>retail </a:t>
            </a:r>
            <a:r>
              <a:rPr sz="1900" spc="-5" dirty="0">
                <a:solidFill>
                  <a:srgbClr val="404040"/>
                </a:solidFill>
                <a:latin typeface="Trebuchet MS"/>
                <a:cs typeface="Trebuchet MS"/>
              </a:rPr>
              <a:t>marketing  </a:t>
            </a:r>
            <a:r>
              <a:rPr sz="1900" spc="-10" dirty="0">
                <a:solidFill>
                  <a:srgbClr val="404040"/>
                </a:solidFill>
                <a:latin typeface="Trebuchet MS"/>
                <a:cs typeface="Trebuchet MS"/>
              </a:rPr>
              <a:t>world, there </a:t>
            </a:r>
            <a:r>
              <a:rPr sz="1900" dirty="0">
                <a:solidFill>
                  <a:srgbClr val="404040"/>
                </a:solidFill>
                <a:latin typeface="Trebuchet MS"/>
                <a:cs typeface="Trebuchet MS"/>
              </a:rPr>
              <a:t>are </a:t>
            </a:r>
            <a:r>
              <a:rPr sz="1900" spc="-5" dirty="0">
                <a:solidFill>
                  <a:srgbClr val="404040"/>
                </a:solidFill>
                <a:latin typeface="Trebuchet MS"/>
                <a:cs typeface="Trebuchet MS"/>
              </a:rPr>
              <a:t>so </a:t>
            </a:r>
            <a:r>
              <a:rPr sz="1900" dirty="0">
                <a:solidFill>
                  <a:srgbClr val="404040"/>
                </a:solidFill>
                <a:latin typeface="Trebuchet MS"/>
                <a:cs typeface="Trebuchet MS"/>
              </a:rPr>
              <a:t>many </a:t>
            </a:r>
            <a:r>
              <a:rPr sz="1900" spc="-10" dirty="0">
                <a:solidFill>
                  <a:srgbClr val="404040"/>
                </a:solidFill>
                <a:latin typeface="Trebuchet MS"/>
                <a:cs typeface="Trebuchet MS"/>
              </a:rPr>
              <a:t>new </a:t>
            </a:r>
            <a:r>
              <a:rPr sz="1900" spc="-25" dirty="0">
                <a:solidFill>
                  <a:srgbClr val="404040"/>
                </a:solidFill>
                <a:latin typeface="Trebuchet MS"/>
                <a:cs typeface="Trebuchet MS"/>
              </a:rPr>
              <a:t>Phones </a:t>
            </a:r>
            <a:r>
              <a:rPr sz="1900" dirty="0">
                <a:solidFill>
                  <a:srgbClr val="404040"/>
                </a:solidFill>
                <a:latin typeface="Trebuchet MS"/>
                <a:cs typeface="Trebuchet MS"/>
              </a:rPr>
              <a:t>are </a:t>
            </a:r>
            <a:r>
              <a:rPr sz="1900" spc="-5" dirty="0">
                <a:solidFill>
                  <a:srgbClr val="404040"/>
                </a:solidFill>
                <a:latin typeface="Trebuchet MS"/>
                <a:cs typeface="Trebuchet MS"/>
              </a:rPr>
              <a:t>emerging every </a:t>
            </a:r>
            <a:r>
              <a:rPr sz="1900" spc="-65" dirty="0">
                <a:solidFill>
                  <a:srgbClr val="404040"/>
                </a:solidFill>
                <a:latin typeface="Trebuchet MS"/>
                <a:cs typeface="Trebuchet MS"/>
              </a:rPr>
              <a:t>day. </a:t>
            </a:r>
            <a:r>
              <a:rPr sz="1900" spc="-5" dirty="0">
                <a:solidFill>
                  <a:srgbClr val="404040"/>
                </a:solidFill>
                <a:latin typeface="Trebuchet MS"/>
                <a:cs typeface="Trebuchet MS"/>
              </a:rPr>
              <a:t>Therefore,  </a:t>
            </a:r>
            <a:r>
              <a:rPr sz="1900" spc="-10" dirty="0">
                <a:solidFill>
                  <a:srgbClr val="404040"/>
                </a:solidFill>
                <a:latin typeface="Trebuchet MS"/>
                <a:cs typeface="Trebuchet MS"/>
              </a:rPr>
              <a:t>customers need to rely </a:t>
            </a:r>
            <a:r>
              <a:rPr sz="1900" spc="-5" dirty="0">
                <a:solidFill>
                  <a:srgbClr val="404040"/>
                </a:solidFill>
                <a:latin typeface="Trebuchet MS"/>
                <a:cs typeface="Trebuchet MS"/>
              </a:rPr>
              <a:t>largely </a:t>
            </a:r>
            <a:r>
              <a:rPr sz="1900" spc="-10" dirty="0">
                <a:solidFill>
                  <a:srgbClr val="404040"/>
                </a:solidFill>
                <a:latin typeface="Trebuchet MS"/>
                <a:cs typeface="Trebuchet MS"/>
              </a:rPr>
              <a:t>on product </a:t>
            </a:r>
            <a:r>
              <a:rPr sz="1900" spc="-5" dirty="0">
                <a:solidFill>
                  <a:srgbClr val="404040"/>
                </a:solidFill>
                <a:latin typeface="Trebuchet MS"/>
                <a:cs typeface="Trebuchet MS"/>
              </a:rPr>
              <a:t>reviews </a:t>
            </a:r>
            <a:r>
              <a:rPr sz="1900" spc="-10" dirty="0">
                <a:solidFill>
                  <a:srgbClr val="404040"/>
                </a:solidFill>
                <a:latin typeface="Trebuchet MS"/>
                <a:cs typeface="Trebuchet MS"/>
              </a:rPr>
              <a:t>to </a:t>
            </a:r>
            <a:r>
              <a:rPr sz="1900" dirty="0">
                <a:solidFill>
                  <a:srgbClr val="404040"/>
                </a:solidFill>
                <a:latin typeface="Trebuchet MS"/>
                <a:cs typeface="Trebuchet MS"/>
              </a:rPr>
              <a:t>make </a:t>
            </a:r>
            <a:r>
              <a:rPr sz="1900" spc="-5" dirty="0">
                <a:solidFill>
                  <a:srgbClr val="404040"/>
                </a:solidFill>
                <a:latin typeface="Trebuchet MS"/>
                <a:cs typeface="Trebuchet MS"/>
              </a:rPr>
              <a:t>up their minds  </a:t>
            </a:r>
            <a:r>
              <a:rPr sz="1900" spc="-10" dirty="0">
                <a:solidFill>
                  <a:srgbClr val="404040"/>
                </a:solidFill>
                <a:latin typeface="Trebuchet MS"/>
                <a:cs typeface="Trebuchet MS"/>
              </a:rPr>
              <a:t>for better </a:t>
            </a:r>
            <a:r>
              <a:rPr sz="1900" spc="-5" dirty="0">
                <a:solidFill>
                  <a:srgbClr val="404040"/>
                </a:solidFill>
                <a:latin typeface="Trebuchet MS"/>
                <a:cs typeface="Trebuchet MS"/>
              </a:rPr>
              <a:t>decision </a:t>
            </a:r>
            <a:r>
              <a:rPr sz="1900" dirty="0">
                <a:solidFill>
                  <a:srgbClr val="404040"/>
                </a:solidFill>
                <a:latin typeface="Trebuchet MS"/>
                <a:cs typeface="Trebuchet MS"/>
              </a:rPr>
              <a:t>making </a:t>
            </a:r>
            <a:r>
              <a:rPr sz="1900" spc="-10" dirty="0">
                <a:solidFill>
                  <a:srgbClr val="404040"/>
                </a:solidFill>
                <a:latin typeface="Trebuchet MS"/>
                <a:cs typeface="Trebuchet MS"/>
              </a:rPr>
              <a:t>on </a:t>
            </a:r>
            <a:r>
              <a:rPr sz="1900" spc="-5" dirty="0">
                <a:solidFill>
                  <a:srgbClr val="404040"/>
                </a:solidFill>
                <a:latin typeface="Trebuchet MS"/>
                <a:cs typeface="Trebuchet MS"/>
              </a:rPr>
              <a:t>purchase. </a:t>
            </a:r>
            <a:r>
              <a:rPr sz="1900" spc="-40" dirty="0">
                <a:solidFill>
                  <a:srgbClr val="404040"/>
                </a:solidFill>
                <a:latin typeface="Trebuchet MS"/>
                <a:cs typeface="Trebuchet MS"/>
              </a:rPr>
              <a:t>However, </a:t>
            </a:r>
            <a:r>
              <a:rPr sz="1900" spc="-5" dirty="0">
                <a:solidFill>
                  <a:srgbClr val="404040"/>
                </a:solidFill>
                <a:latin typeface="Trebuchet MS"/>
                <a:cs typeface="Trebuchet MS"/>
              </a:rPr>
              <a:t>searching and  comparing text reviews can be frustrating </a:t>
            </a:r>
            <a:r>
              <a:rPr sz="1900" spc="-10" dirty="0">
                <a:solidFill>
                  <a:srgbClr val="404040"/>
                </a:solidFill>
                <a:latin typeface="Trebuchet MS"/>
                <a:cs typeface="Trebuchet MS"/>
              </a:rPr>
              <a:t>for </a:t>
            </a:r>
            <a:r>
              <a:rPr sz="1900" spc="-5" dirty="0">
                <a:solidFill>
                  <a:srgbClr val="404040"/>
                </a:solidFill>
                <a:latin typeface="Trebuchet MS"/>
                <a:cs typeface="Trebuchet MS"/>
              </a:rPr>
              <a:t>users. </a:t>
            </a:r>
            <a:r>
              <a:rPr sz="1900" spc="-10" dirty="0">
                <a:solidFill>
                  <a:srgbClr val="404040"/>
                </a:solidFill>
                <a:latin typeface="Trebuchet MS"/>
                <a:cs typeface="Trebuchet MS"/>
              </a:rPr>
              <a:t>Hence </a:t>
            </a:r>
            <a:r>
              <a:rPr sz="1900" spc="-5" dirty="0">
                <a:solidFill>
                  <a:srgbClr val="404040"/>
                </a:solidFill>
                <a:latin typeface="Trebuchet MS"/>
                <a:cs typeface="Trebuchet MS"/>
              </a:rPr>
              <a:t>we </a:t>
            </a:r>
            <a:r>
              <a:rPr sz="1900" spc="-10" dirty="0">
                <a:solidFill>
                  <a:srgbClr val="404040"/>
                </a:solidFill>
                <a:latin typeface="Trebuchet MS"/>
                <a:cs typeface="Trebuchet MS"/>
              </a:rPr>
              <a:t>need  better </a:t>
            </a:r>
            <a:r>
              <a:rPr sz="1900" spc="-5" dirty="0">
                <a:solidFill>
                  <a:srgbClr val="404040"/>
                </a:solidFill>
                <a:latin typeface="Trebuchet MS"/>
                <a:cs typeface="Trebuchet MS"/>
              </a:rPr>
              <a:t>numerical ratings system based </a:t>
            </a:r>
            <a:r>
              <a:rPr sz="1900" spc="-10" dirty="0">
                <a:solidFill>
                  <a:srgbClr val="404040"/>
                </a:solidFill>
                <a:latin typeface="Trebuchet MS"/>
                <a:cs typeface="Trebuchet MS"/>
              </a:rPr>
              <a:t>on the </a:t>
            </a:r>
            <a:r>
              <a:rPr sz="1900" spc="-5" dirty="0">
                <a:solidFill>
                  <a:srgbClr val="404040"/>
                </a:solidFill>
                <a:latin typeface="Trebuchet MS"/>
                <a:cs typeface="Trebuchet MS"/>
              </a:rPr>
              <a:t>reviews which will </a:t>
            </a:r>
            <a:r>
              <a:rPr sz="1900" dirty="0">
                <a:solidFill>
                  <a:srgbClr val="404040"/>
                </a:solidFill>
                <a:latin typeface="Trebuchet MS"/>
                <a:cs typeface="Trebuchet MS"/>
              </a:rPr>
              <a:t>make  </a:t>
            </a:r>
            <a:r>
              <a:rPr sz="1900" spc="-10" dirty="0">
                <a:solidFill>
                  <a:srgbClr val="404040"/>
                </a:solidFill>
                <a:latin typeface="Trebuchet MS"/>
                <a:cs typeface="Trebuchet MS"/>
              </a:rPr>
              <a:t>customers </a:t>
            </a:r>
            <a:r>
              <a:rPr sz="1900" spc="-5" dirty="0">
                <a:solidFill>
                  <a:srgbClr val="404040"/>
                </a:solidFill>
                <a:latin typeface="Trebuchet MS"/>
                <a:cs typeface="Trebuchet MS"/>
              </a:rPr>
              <a:t>purchase decision with</a:t>
            </a:r>
            <a:r>
              <a:rPr sz="1900" spc="55" dirty="0">
                <a:solidFill>
                  <a:srgbClr val="404040"/>
                </a:solidFill>
                <a:latin typeface="Trebuchet MS"/>
                <a:cs typeface="Trebuchet MS"/>
              </a:rPr>
              <a:t> </a:t>
            </a:r>
            <a:r>
              <a:rPr sz="1900" spc="-5" dirty="0">
                <a:solidFill>
                  <a:srgbClr val="404040"/>
                </a:solidFill>
                <a:latin typeface="Trebuchet MS"/>
                <a:cs typeface="Trebuchet MS"/>
              </a:rPr>
              <a:t>ease.</a:t>
            </a:r>
            <a:endParaRPr sz="1900">
              <a:latin typeface="Trebuchet MS"/>
              <a:cs typeface="Trebuchet M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9288" y="2560320"/>
            <a:ext cx="9515856" cy="2953511"/>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917244" y="536829"/>
            <a:ext cx="10311765" cy="1127760"/>
          </a:xfrm>
          <a:prstGeom prst="rect">
            <a:avLst/>
          </a:prstGeom>
        </p:spPr>
        <p:txBody>
          <a:bodyPr vert="horz" wrap="square" lIns="0" tIns="13335" rIns="0" bIns="0" rtlCol="0">
            <a:spAutoFit/>
          </a:bodyPr>
          <a:lstStyle/>
          <a:p>
            <a:pPr marL="356870" marR="5080" indent="-344805">
              <a:lnSpc>
                <a:spcPct val="100000"/>
              </a:lnSpc>
              <a:spcBef>
                <a:spcPts val="105"/>
              </a:spcBef>
              <a:tabLst>
                <a:tab pos="356870" algn="l"/>
              </a:tabLst>
            </a:pPr>
            <a:r>
              <a:rPr sz="1250" spc="240" dirty="0">
                <a:solidFill>
                  <a:srgbClr val="90C225"/>
                </a:solidFill>
                <a:latin typeface="Arial"/>
                <a:cs typeface="Arial"/>
              </a:rPr>
              <a:t>	</a:t>
            </a:r>
            <a:r>
              <a:rPr sz="1600" spc="5" dirty="0">
                <a:solidFill>
                  <a:srgbClr val="404040"/>
                </a:solidFill>
                <a:latin typeface="Trebuchet MS"/>
                <a:cs typeface="Trebuchet MS"/>
              </a:rPr>
              <a:t>If </a:t>
            </a:r>
            <a:r>
              <a:rPr sz="1600" dirty="0">
                <a:solidFill>
                  <a:srgbClr val="404040"/>
                </a:solidFill>
                <a:latin typeface="Trebuchet MS"/>
                <a:cs typeface="Trebuchet MS"/>
              </a:rPr>
              <a:t>we have a look on </a:t>
            </a:r>
            <a:r>
              <a:rPr sz="1600" spc="5" dirty="0">
                <a:solidFill>
                  <a:srgbClr val="404040"/>
                </a:solidFill>
                <a:latin typeface="Trebuchet MS"/>
                <a:cs typeface="Trebuchet MS"/>
              </a:rPr>
              <a:t>the </a:t>
            </a:r>
            <a:r>
              <a:rPr sz="1600" dirty="0">
                <a:solidFill>
                  <a:srgbClr val="404040"/>
                </a:solidFill>
                <a:latin typeface="Trebuchet MS"/>
                <a:cs typeface="Trebuchet MS"/>
              </a:rPr>
              <a:t>yearly stats in </a:t>
            </a:r>
            <a:r>
              <a:rPr sz="1600" spc="5" dirty="0">
                <a:solidFill>
                  <a:srgbClr val="404040"/>
                </a:solidFill>
                <a:latin typeface="Trebuchet MS"/>
                <a:cs typeface="Trebuchet MS"/>
              </a:rPr>
              <a:t>terms </a:t>
            </a:r>
            <a:r>
              <a:rPr sz="1600" dirty="0">
                <a:solidFill>
                  <a:srgbClr val="404040"/>
                </a:solidFill>
                <a:latin typeface="Trebuchet MS"/>
                <a:cs typeface="Trebuchet MS"/>
              </a:rPr>
              <a:t>of reviews, we </a:t>
            </a:r>
            <a:r>
              <a:rPr sz="1600" spc="-5" dirty="0">
                <a:solidFill>
                  <a:srgbClr val="404040"/>
                </a:solidFill>
                <a:latin typeface="Trebuchet MS"/>
                <a:cs typeface="Trebuchet MS"/>
              </a:rPr>
              <a:t>can </a:t>
            </a:r>
            <a:r>
              <a:rPr sz="1600" dirty="0">
                <a:solidFill>
                  <a:srgbClr val="404040"/>
                </a:solidFill>
                <a:latin typeface="Trebuchet MS"/>
                <a:cs typeface="Trebuchet MS"/>
              </a:rPr>
              <a:t>observe after </a:t>
            </a:r>
            <a:r>
              <a:rPr sz="1600" spc="-5" dirty="0">
                <a:solidFill>
                  <a:srgbClr val="404040"/>
                </a:solidFill>
                <a:latin typeface="Trebuchet MS"/>
                <a:cs typeface="Trebuchet MS"/>
              </a:rPr>
              <a:t>2012 </a:t>
            </a:r>
            <a:r>
              <a:rPr sz="1600" dirty="0">
                <a:solidFill>
                  <a:srgbClr val="404040"/>
                </a:solidFill>
                <a:latin typeface="Trebuchet MS"/>
                <a:cs typeface="Trebuchet MS"/>
              </a:rPr>
              <a:t>people </a:t>
            </a:r>
            <a:r>
              <a:rPr sz="1600" spc="-5" dirty="0">
                <a:solidFill>
                  <a:srgbClr val="404040"/>
                </a:solidFill>
                <a:latin typeface="Trebuchet MS"/>
                <a:cs typeface="Trebuchet MS"/>
              </a:rPr>
              <a:t>are </a:t>
            </a:r>
            <a:r>
              <a:rPr sz="1600" dirty="0">
                <a:solidFill>
                  <a:srgbClr val="404040"/>
                </a:solidFill>
                <a:latin typeface="Trebuchet MS"/>
                <a:cs typeface="Trebuchet MS"/>
              </a:rPr>
              <a:t>likely </a:t>
            </a:r>
            <a:r>
              <a:rPr sz="1600" spc="5" dirty="0">
                <a:solidFill>
                  <a:srgbClr val="404040"/>
                </a:solidFill>
                <a:latin typeface="Trebuchet MS"/>
                <a:cs typeface="Trebuchet MS"/>
              </a:rPr>
              <a:t>most  interested</a:t>
            </a:r>
            <a:r>
              <a:rPr sz="1600" spc="-60" dirty="0">
                <a:solidFill>
                  <a:srgbClr val="404040"/>
                </a:solidFill>
                <a:latin typeface="Trebuchet MS"/>
                <a:cs typeface="Trebuchet MS"/>
              </a:rPr>
              <a:t> </a:t>
            </a:r>
            <a:r>
              <a:rPr sz="1600" dirty="0">
                <a:solidFill>
                  <a:srgbClr val="404040"/>
                </a:solidFill>
                <a:latin typeface="Trebuchet MS"/>
                <a:cs typeface="Trebuchet MS"/>
              </a:rPr>
              <a:t>in</a:t>
            </a:r>
            <a:r>
              <a:rPr sz="1600" spc="10" dirty="0">
                <a:solidFill>
                  <a:srgbClr val="404040"/>
                </a:solidFill>
                <a:latin typeface="Trebuchet MS"/>
                <a:cs typeface="Trebuchet MS"/>
              </a:rPr>
              <a:t> </a:t>
            </a:r>
            <a:r>
              <a:rPr sz="1600" dirty="0">
                <a:solidFill>
                  <a:srgbClr val="404040"/>
                </a:solidFill>
                <a:latin typeface="Trebuchet MS"/>
                <a:cs typeface="Trebuchet MS"/>
              </a:rPr>
              <a:t>giving</a:t>
            </a:r>
            <a:r>
              <a:rPr sz="1600" spc="-40" dirty="0">
                <a:solidFill>
                  <a:srgbClr val="404040"/>
                </a:solidFill>
                <a:latin typeface="Trebuchet MS"/>
                <a:cs typeface="Trebuchet MS"/>
              </a:rPr>
              <a:t> </a:t>
            </a:r>
            <a:r>
              <a:rPr sz="1600" dirty="0">
                <a:solidFill>
                  <a:srgbClr val="404040"/>
                </a:solidFill>
                <a:latin typeface="Trebuchet MS"/>
                <a:cs typeface="Trebuchet MS"/>
              </a:rPr>
              <a:t>reviews(bad</a:t>
            </a:r>
            <a:r>
              <a:rPr sz="1600" spc="-35" dirty="0">
                <a:solidFill>
                  <a:srgbClr val="404040"/>
                </a:solidFill>
                <a:latin typeface="Trebuchet MS"/>
                <a:cs typeface="Trebuchet MS"/>
              </a:rPr>
              <a:t> </a:t>
            </a:r>
            <a:r>
              <a:rPr sz="1600" dirty="0">
                <a:solidFill>
                  <a:srgbClr val="404040"/>
                </a:solidFill>
                <a:latin typeface="Trebuchet MS"/>
                <a:cs typeface="Trebuchet MS"/>
              </a:rPr>
              <a:t>or good)</a:t>
            </a:r>
            <a:r>
              <a:rPr sz="1600" spc="-15" dirty="0">
                <a:solidFill>
                  <a:srgbClr val="404040"/>
                </a:solidFill>
                <a:latin typeface="Trebuchet MS"/>
                <a:cs typeface="Trebuchet MS"/>
              </a:rPr>
              <a:t> </a:t>
            </a:r>
            <a:r>
              <a:rPr sz="1600" spc="5" dirty="0">
                <a:solidFill>
                  <a:srgbClr val="404040"/>
                </a:solidFill>
                <a:latin typeface="Trebuchet MS"/>
                <a:cs typeface="Trebuchet MS"/>
              </a:rPr>
              <a:t>to</a:t>
            </a:r>
            <a:r>
              <a:rPr sz="1600" dirty="0">
                <a:solidFill>
                  <a:srgbClr val="404040"/>
                </a:solidFill>
                <a:latin typeface="Trebuchet MS"/>
                <a:cs typeface="Trebuchet MS"/>
              </a:rPr>
              <a:t> </a:t>
            </a:r>
            <a:r>
              <a:rPr sz="1600" spc="5" dirty="0">
                <a:solidFill>
                  <a:srgbClr val="404040"/>
                </a:solidFill>
                <a:latin typeface="Trebuchet MS"/>
                <a:cs typeface="Trebuchet MS"/>
              </a:rPr>
              <a:t>their</a:t>
            </a:r>
            <a:r>
              <a:rPr sz="1600" spc="-30" dirty="0">
                <a:solidFill>
                  <a:srgbClr val="404040"/>
                </a:solidFill>
                <a:latin typeface="Trebuchet MS"/>
                <a:cs typeface="Trebuchet MS"/>
              </a:rPr>
              <a:t> </a:t>
            </a:r>
            <a:r>
              <a:rPr sz="1600" dirty="0">
                <a:solidFill>
                  <a:srgbClr val="404040"/>
                </a:solidFill>
                <a:latin typeface="Trebuchet MS"/>
                <a:cs typeface="Trebuchet MS"/>
              </a:rPr>
              <a:t>purchased</a:t>
            </a:r>
            <a:r>
              <a:rPr sz="1600" spc="-55" dirty="0">
                <a:solidFill>
                  <a:srgbClr val="404040"/>
                </a:solidFill>
                <a:latin typeface="Trebuchet MS"/>
                <a:cs typeface="Trebuchet MS"/>
              </a:rPr>
              <a:t> </a:t>
            </a:r>
            <a:r>
              <a:rPr sz="1600" spc="5" dirty="0">
                <a:solidFill>
                  <a:srgbClr val="404040"/>
                </a:solidFill>
                <a:latin typeface="Trebuchet MS"/>
                <a:cs typeface="Trebuchet MS"/>
              </a:rPr>
              <a:t>items</a:t>
            </a:r>
            <a:r>
              <a:rPr sz="1600" spc="-25" dirty="0">
                <a:solidFill>
                  <a:srgbClr val="404040"/>
                </a:solidFill>
                <a:latin typeface="Trebuchet MS"/>
                <a:cs typeface="Trebuchet MS"/>
              </a:rPr>
              <a:t> </a:t>
            </a:r>
            <a:r>
              <a:rPr sz="1600" dirty="0">
                <a:solidFill>
                  <a:srgbClr val="404040"/>
                </a:solidFill>
                <a:latin typeface="Trebuchet MS"/>
                <a:cs typeface="Trebuchet MS"/>
              </a:rPr>
              <a:t>and</a:t>
            </a:r>
            <a:r>
              <a:rPr sz="1600" spc="-5" dirty="0">
                <a:solidFill>
                  <a:srgbClr val="404040"/>
                </a:solidFill>
                <a:latin typeface="Trebuchet MS"/>
                <a:cs typeface="Trebuchet MS"/>
              </a:rPr>
              <a:t> </a:t>
            </a:r>
            <a:r>
              <a:rPr sz="1600" spc="5" dirty="0">
                <a:solidFill>
                  <a:srgbClr val="404040"/>
                </a:solidFill>
                <a:latin typeface="Trebuchet MS"/>
                <a:cs typeface="Trebuchet MS"/>
              </a:rPr>
              <a:t>seems</a:t>
            </a:r>
            <a:r>
              <a:rPr sz="1600" spc="-25" dirty="0">
                <a:solidFill>
                  <a:srgbClr val="404040"/>
                </a:solidFill>
                <a:latin typeface="Trebuchet MS"/>
                <a:cs typeface="Trebuchet MS"/>
              </a:rPr>
              <a:t> </a:t>
            </a:r>
            <a:r>
              <a:rPr sz="1600" spc="5" dirty="0">
                <a:solidFill>
                  <a:srgbClr val="404040"/>
                </a:solidFill>
                <a:latin typeface="Trebuchet MS"/>
                <a:cs typeface="Trebuchet MS"/>
              </a:rPr>
              <a:t>there</a:t>
            </a:r>
            <a:r>
              <a:rPr sz="1600" spc="-45" dirty="0">
                <a:solidFill>
                  <a:srgbClr val="404040"/>
                </a:solidFill>
                <a:latin typeface="Trebuchet MS"/>
                <a:cs typeface="Trebuchet MS"/>
              </a:rPr>
              <a:t> </a:t>
            </a:r>
            <a:r>
              <a:rPr sz="1600" dirty="0">
                <a:solidFill>
                  <a:srgbClr val="404040"/>
                </a:solidFill>
                <a:latin typeface="Trebuchet MS"/>
                <a:cs typeface="Trebuchet MS"/>
              </a:rPr>
              <a:t>is</a:t>
            </a:r>
            <a:r>
              <a:rPr sz="1600" spc="15" dirty="0">
                <a:solidFill>
                  <a:srgbClr val="404040"/>
                </a:solidFill>
                <a:latin typeface="Trebuchet MS"/>
                <a:cs typeface="Trebuchet MS"/>
              </a:rPr>
              <a:t> </a:t>
            </a:r>
            <a:r>
              <a:rPr sz="1600" dirty="0">
                <a:solidFill>
                  <a:srgbClr val="404040"/>
                </a:solidFill>
                <a:latin typeface="Trebuchet MS"/>
                <a:cs typeface="Trebuchet MS"/>
              </a:rPr>
              <a:t>sudden</a:t>
            </a:r>
            <a:r>
              <a:rPr sz="1600" spc="-40" dirty="0">
                <a:solidFill>
                  <a:srgbClr val="404040"/>
                </a:solidFill>
                <a:latin typeface="Trebuchet MS"/>
                <a:cs typeface="Trebuchet MS"/>
              </a:rPr>
              <a:t> </a:t>
            </a:r>
            <a:r>
              <a:rPr sz="1600" dirty="0">
                <a:solidFill>
                  <a:srgbClr val="404040"/>
                </a:solidFill>
                <a:latin typeface="Trebuchet MS"/>
                <a:cs typeface="Trebuchet MS"/>
              </a:rPr>
              <a:t>increase</a:t>
            </a:r>
            <a:r>
              <a:rPr sz="1600" spc="-15" dirty="0">
                <a:solidFill>
                  <a:srgbClr val="404040"/>
                </a:solidFill>
                <a:latin typeface="Trebuchet MS"/>
                <a:cs typeface="Trebuchet MS"/>
              </a:rPr>
              <a:t> </a:t>
            </a:r>
            <a:r>
              <a:rPr sz="1600" dirty="0">
                <a:solidFill>
                  <a:srgbClr val="404040"/>
                </a:solidFill>
                <a:latin typeface="Trebuchet MS"/>
                <a:cs typeface="Trebuchet MS"/>
              </a:rPr>
              <a:t>in</a:t>
            </a:r>
            <a:r>
              <a:rPr sz="1600" spc="10" dirty="0">
                <a:solidFill>
                  <a:srgbClr val="404040"/>
                </a:solidFill>
                <a:latin typeface="Trebuchet MS"/>
                <a:cs typeface="Trebuchet MS"/>
              </a:rPr>
              <a:t> </a:t>
            </a:r>
            <a:r>
              <a:rPr sz="1600" spc="5" dirty="0">
                <a:solidFill>
                  <a:srgbClr val="404040"/>
                </a:solidFill>
                <a:latin typeface="Trebuchet MS"/>
                <a:cs typeface="Trebuchet MS"/>
              </a:rPr>
              <a:t>the  number </a:t>
            </a:r>
            <a:r>
              <a:rPr sz="1600" dirty="0">
                <a:solidFill>
                  <a:srgbClr val="404040"/>
                </a:solidFill>
                <a:latin typeface="Trebuchet MS"/>
                <a:cs typeface="Trebuchet MS"/>
              </a:rPr>
              <a:t>of comments in </a:t>
            </a:r>
            <a:r>
              <a:rPr sz="1600" spc="-5" dirty="0">
                <a:solidFill>
                  <a:srgbClr val="404040"/>
                </a:solidFill>
                <a:latin typeface="Trebuchet MS"/>
                <a:cs typeface="Trebuchet MS"/>
              </a:rPr>
              <a:t>2015 </a:t>
            </a:r>
            <a:r>
              <a:rPr sz="1600" dirty="0">
                <a:solidFill>
                  <a:srgbClr val="404040"/>
                </a:solidFill>
                <a:latin typeface="Trebuchet MS"/>
                <a:cs typeface="Trebuchet MS"/>
              </a:rPr>
              <a:t>around 14k </a:t>
            </a:r>
            <a:r>
              <a:rPr sz="1600" spc="5" dirty="0">
                <a:solidFill>
                  <a:srgbClr val="404040"/>
                </a:solidFill>
                <a:latin typeface="Trebuchet MS"/>
                <a:cs typeface="Trebuchet MS"/>
              </a:rPr>
              <a:t>+ </a:t>
            </a:r>
            <a:r>
              <a:rPr sz="1600" dirty="0">
                <a:solidFill>
                  <a:srgbClr val="404040"/>
                </a:solidFill>
                <a:latin typeface="Trebuchet MS"/>
                <a:cs typeface="Trebuchet MS"/>
              </a:rPr>
              <a:t>in</a:t>
            </a:r>
            <a:r>
              <a:rPr sz="1600" spc="-165" dirty="0">
                <a:solidFill>
                  <a:srgbClr val="404040"/>
                </a:solidFill>
                <a:latin typeface="Trebuchet MS"/>
                <a:cs typeface="Trebuchet MS"/>
              </a:rPr>
              <a:t> </a:t>
            </a:r>
            <a:r>
              <a:rPr sz="1600" dirty="0">
                <a:solidFill>
                  <a:srgbClr val="404040"/>
                </a:solidFill>
                <a:latin typeface="Trebuchet MS"/>
                <a:cs typeface="Trebuchet MS"/>
              </a:rPr>
              <a:t>total.</a:t>
            </a:r>
            <a:endParaRPr sz="1600">
              <a:latin typeface="Trebuchet MS"/>
              <a:cs typeface="Trebuchet MS"/>
            </a:endParaRPr>
          </a:p>
          <a:p>
            <a:pPr marL="12700">
              <a:lnSpc>
                <a:spcPct val="100000"/>
              </a:lnSpc>
              <a:spcBef>
                <a:spcPts val="990"/>
              </a:spcBef>
              <a:tabLst>
                <a:tab pos="356870" algn="l"/>
              </a:tabLst>
            </a:pPr>
            <a:r>
              <a:rPr sz="1250" spc="240" dirty="0">
                <a:solidFill>
                  <a:srgbClr val="90C225"/>
                </a:solidFill>
                <a:latin typeface="Arial"/>
                <a:cs typeface="Arial"/>
              </a:rPr>
              <a:t>	</a:t>
            </a:r>
            <a:r>
              <a:rPr sz="1600" dirty="0">
                <a:solidFill>
                  <a:srgbClr val="404040"/>
                </a:solidFill>
                <a:latin typeface="Trebuchet MS"/>
                <a:cs typeface="Trebuchet MS"/>
              </a:rPr>
              <a:t>This might </a:t>
            </a:r>
            <a:r>
              <a:rPr sz="1600" spc="-5" dirty="0">
                <a:solidFill>
                  <a:srgbClr val="404040"/>
                </a:solidFill>
                <a:latin typeface="Trebuchet MS"/>
                <a:cs typeface="Trebuchet MS"/>
              </a:rPr>
              <a:t>be </a:t>
            </a:r>
            <a:r>
              <a:rPr sz="1600" dirty="0">
                <a:solidFill>
                  <a:srgbClr val="404040"/>
                </a:solidFill>
                <a:latin typeface="Trebuchet MS"/>
                <a:cs typeface="Trebuchet MS"/>
              </a:rPr>
              <a:t>because people </a:t>
            </a:r>
            <a:r>
              <a:rPr sz="1600" spc="-5" dirty="0">
                <a:solidFill>
                  <a:srgbClr val="404040"/>
                </a:solidFill>
                <a:latin typeface="Trebuchet MS"/>
                <a:cs typeface="Trebuchet MS"/>
              </a:rPr>
              <a:t>are </a:t>
            </a:r>
            <a:r>
              <a:rPr sz="1600" dirty="0">
                <a:solidFill>
                  <a:srgbClr val="404040"/>
                </a:solidFill>
                <a:latin typeface="Trebuchet MS"/>
                <a:cs typeface="Trebuchet MS"/>
              </a:rPr>
              <a:t>more </a:t>
            </a:r>
            <a:r>
              <a:rPr sz="1600" spc="-5" dirty="0">
                <a:solidFill>
                  <a:srgbClr val="404040"/>
                </a:solidFill>
                <a:latin typeface="Trebuchet MS"/>
                <a:cs typeface="Trebuchet MS"/>
              </a:rPr>
              <a:t>aware </a:t>
            </a:r>
            <a:r>
              <a:rPr sz="1600" dirty="0">
                <a:solidFill>
                  <a:srgbClr val="404040"/>
                </a:solidFill>
                <a:latin typeface="Trebuchet MS"/>
                <a:cs typeface="Trebuchet MS"/>
              </a:rPr>
              <a:t>of </a:t>
            </a:r>
            <a:r>
              <a:rPr sz="1600" spc="5" dirty="0">
                <a:solidFill>
                  <a:srgbClr val="404040"/>
                </a:solidFill>
                <a:latin typeface="Trebuchet MS"/>
                <a:cs typeface="Trebuchet MS"/>
              </a:rPr>
              <a:t>power </a:t>
            </a:r>
            <a:r>
              <a:rPr sz="1600" dirty="0">
                <a:solidFill>
                  <a:srgbClr val="404040"/>
                </a:solidFill>
                <a:latin typeface="Trebuchet MS"/>
                <a:cs typeface="Trebuchet MS"/>
              </a:rPr>
              <a:t>and benefits of</a:t>
            </a:r>
            <a:r>
              <a:rPr sz="1600" spc="-220" dirty="0">
                <a:solidFill>
                  <a:srgbClr val="404040"/>
                </a:solidFill>
                <a:latin typeface="Trebuchet MS"/>
                <a:cs typeface="Trebuchet MS"/>
              </a:rPr>
              <a:t> </a:t>
            </a:r>
            <a:r>
              <a:rPr sz="1600" dirty="0">
                <a:solidFill>
                  <a:srgbClr val="404040"/>
                </a:solidFill>
                <a:latin typeface="Trebuchet MS"/>
                <a:cs typeface="Trebuchet MS"/>
              </a:rPr>
              <a:t>reviews.</a:t>
            </a:r>
            <a:endParaRPr sz="1600">
              <a:latin typeface="Trebuchet MS"/>
              <a:cs typeface="Trebuchet M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13359" y="1633727"/>
            <a:ext cx="9936480" cy="3898392"/>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917244" y="340309"/>
            <a:ext cx="3371850" cy="271145"/>
          </a:xfrm>
          <a:prstGeom prst="rect">
            <a:avLst/>
          </a:prstGeom>
        </p:spPr>
        <p:txBody>
          <a:bodyPr vert="horz" wrap="square" lIns="0" tIns="13970" rIns="0" bIns="0" rtlCol="0">
            <a:spAutoFit/>
          </a:bodyPr>
          <a:lstStyle/>
          <a:p>
            <a:pPr marL="12700">
              <a:lnSpc>
                <a:spcPct val="100000"/>
              </a:lnSpc>
              <a:spcBef>
                <a:spcPts val="110"/>
              </a:spcBef>
              <a:tabLst>
                <a:tab pos="356870" algn="l"/>
              </a:tabLst>
            </a:pPr>
            <a:r>
              <a:rPr sz="1250" spc="240" dirty="0">
                <a:solidFill>
                  <a:srgbClr val="90C225"/>
                </a:solidFill>
                <a:latin typeface="Arial"/>
                <a:cs typeface="Arial"/>
              </a:rPr>
              <a:t>	</a:t>
            </a:r>
            <a:r>
              <a:rPr sz="1600" spc="-60" dirty="0">
                <a:solidFill>
                  <a:srgbClr val="404040"/>
                </a:solidFill>
                <a:latin typeface="Trebuchet MS"/>
                <a:cs typeface="Trebuchet MS"/>
              </a:rPr>
              <a:t>Top </a:t>
            </a:r>
            <a:r>
              <a:rPr sz="1600" dirty="0">
                <a:solidFill>
                  <a:srgbClr val="404040"/>
                </a:solidFill>
                <a:latin typeface="Trebuchet MS"/>
                <a:cs typeface="Trebuchet MS"/>
              </a:rPr>
              <a:t>10 brand </a:t>
            </a:r>
            <a:r>
              <a:rPr sz="1600" spc="-30" dirty="0">
                <a:solidFill>
                  <a:srgbClr val="404040"/>
                </a:solidFill>
                <a:latin typeface="Trebuchet MS"/>
                <a:cs typeface="Trebuchet MS"/>
              </a:rPr>
              <a:t>Yearly </a:t>
            </a:r>
            <a:r>
              <a:rPr sz="1600" spc="-10" dirty="0">
                <a:solidFill>
                  <a:srgbClr val="404040"/>
                </a:solidFill>
                <a:latin typeface="Trebuchet MS"/>
                <a:cs typeface="Trebuchet MS"/>
              </a:rPr>
              <a:t>Review</a:t>
            </a:r>
            <a:r>
              <a:rPr sz="1600" spc="-40" dirty="0">
                <a:solidFill>
                  <a:srgbClr val="404040"/>
                </a:solidFill>
                <a:latin typeface="Trebuchet MS"/>
                <a:cs typeface="Trebuchet MS"/>
              </a:rPr>
              <a:t> </a:t>
            </a:r>
            <a:r>
              <a:rPr sz="1600" dirty="0">
                <a:solidFill>
                  <a:srgbClr val="404040"/>
                </a:solidFill>
                <a:latin typeface="Trebuchet MS"/>
                <a:cs typeface="Trebuchet MS"/>
              </a:rPr>
              <a:t>Stats</a:t>
            </a:r>
            <a:endParaRPr sz="1600">
              <a:latin typeface="Trebuchet MS"/>
              <a:cs typeface="Trebuchet M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244" y="386029"/>
            <a:ext cx="5720080" cy="574675"/>
          </a:xfrm>
          <a:prstGeom prst="rect">
            <a:avLst/>
          </a:prstGeom>
        </p:spPr>
        <p:txBody>
          <a:bodyPr vert="horz" wrap="square" lIns="0" tIns="12700" rIns="0" bIns="0" rtlCol="0">
            <a:spAutoFit/>
          </a:bodyPr>
          <a:lstStyle/>
          <a:p>
            <a:pPr marL="12700">
              <a:lnSpc>
                <a:spcPct val="100000"/>
              </a:lnSpc>
              <a:spcBef>
                <a:spcPts val="100"/>
              </a:spcBef>
            </a:pPr>
            <a:r>
              <a:rPr sz="3600" spc="-5" dirty="0"/>
              <a:t>MACHINE LEARNING</a:t>
            </a:r>
            <a:r>
              <a:rPr sz="3600" spc="-50" dirty="0"/>
              <a:t> </a:t>
            </a:r>
            <a:r>
              <a:rPr sz="3600" spc="-10" dirty="0"/>
              <a:t>MODEL:</a:t>
            </a:r>
            <a:endParaRPr sz="3600"/>
          </a:p>
        </p:txBody>
      </p:sp>
      <p:sp>
        <p:nvSpPr>
          <p:cNvPr id="3" name="object 3"/>
          <p:cNvSpPr txBox="1"/>
          <p:nvPr/>
        </p:nvSpPr>
        <p:spPr>
          <a:xfrm>
            <a:off x="756310" y="1529537"/>
            <a:ext cx="8350250" cy="3507104"/>
          </a:xfrm>
          <a:prstGeom prst="rect">
            <a:avLst/>
          </a:prstGeom>
        </p:spPr>
        <p:txBody>
          <a:bodyPr vert="horz" wrap="square" lIns="0" tIns="12065" rIns="0" bIns="0" rtlCol="0">
            <a:spAutoFit/>
          </a:bodyPr>
          <a:lstStyle/>
          <a:p>
            <a:pPr marL="356870" marR="5080" indent="-344805">
              <a:lnSpc>
                <a:spcPct val="100000"/>
              </a:lnSpc>
              <a:spcBef>
                <a:spcPts val="95"/>
              </a:spcBef>
              <a:tabLst>
                <a:tab pos="356870" algn="l"/>
                <a:tab pos="5801995" algn="l"/>
              </a:tabLst>
            </a:pPr>
            <a:r>
              <a:rPr sz="1600" spc="285" dirty="0">
                <a:solidFill>
                  <a:srgbClr val="90C225"/>
                </a:solidFill>
                <a:latin typeface="Arial"/>
                <a:cs typeface="Arial"/>
              </a:rPr>
              <a:t>	</a:t>
            </a:r>
            <a:r>
              <a:rPr sz="2000" spc="-5" dirty="0">
                <a:solidFill>
                  <a:srgbClr val="404040"/>
                </a:solidFill>
                <a:latin typeface="Trebuchet MS"/>
                <a:cs typeface="Trebuchet MS"/>
              </a:rPr>
              <a:t>In this </a:t>
            </a:r>
            <a:r>
              <a:rPr sz="2000" spc="-10" dirty="0">
                <a:solidFill>
                  <a:srgbClr val="404040"/>
                </a:solidFill>
                <a:latin typeface="Trebuchet MS"/>
                <a:cs typeface="Trebuchet MS"/>
              </a:rPr>
              <a:t>project, the model </a:t>
            </a:r>
            <a:r>
              <a:rPr sz="2000" spc="-15" dirty="0">
                <a:solidFill>
                  <a:srgbClr val="404040"/>
                </a:solidFill>
                <a:latin typeface="Trebuchet MS"/>
                <a:cs typeface="Trebuchet MS"/>
              </a:rPr>
              <a:t>needs </a:t>
            </a:r>
            <a:r>
              <a:rPr sz="2000" spc="-10" dirty="0">
                <a:solidFill>
                  <a:srgbClr val="404040"/>
                </a:solidFill>
                <a:latin typeface="Trebuchet MS"/>
                <a:cs typeface="Trebuchet MS"/>
              </a:rPr>
              <a:t>to predict sentiment </a:t>
            </a:r>
            <a:r>
              <a:rPr sz="2000" spc="-5" dirty="0">
                <a:solidFill>
                  <a:srgbClr val="404040"/>
                </a:solidFill>
                <a:latin typeface="Trebuchet MS"/>
                <a:cs typeface="Trebuchet MS"/>
              </a:rPr>
              <a:t>based on </a:t>
            </a:r>
            <a:r>
              <a:rPr sz="2000" spc="-10" dirty="0">
                <a:solidFill>
                  <a:srgbClr val="404040"/>
                </a:solidFill>
                <a:latin typeface="Trebuchet MS"/>
                <a:cs typeface="Trebuchet MS"/>
              </a:rPr>
              <a:t>the  reviews written by customers who bought phones. This </a:t>
            </a:r>
            <a:r>
              <a:rPr sz="2000" spc="-5" dirty="0">
                <a:solidFill>
                  <a:srgbClr val="404040"/>
                </a:solidFill>
                <a:latin typeface="Trebuchet MS"/>
                <a:cs typeface="Trebuchet MS"/>
              </a:rPr>
              <a:t>is a </a:t>
            </a:r>
            <a:r>
              <a:rPr sz="2000" spc="-10" dirty="0">
                <a:solidFill>
                  <a:srgbClr val="404040"/>
                </a:solidFill>
                <a:latin typeface="Trebuchet MS"/>
                <a:cs typeface="Trebuchet MS"/>
              </a:rPr>
              <a:t>supervised  binary </a:t>
            </a:r>
            <a:r>
              <a:rPr sz="2000" spc="-5" dirty="0">
                <a:solidFill>
                  <a:srgbClr val="404040"/>
                </a:solidFill>
                <a:latin typeface="Trebuchet MS"/>
                <a:cs typeface="Trebuchet MS"/>
              </a:rPr>
              <a:t>classification </a:t>
            </a:r>
            <a:r>
              <a:rPr sz="2000" spc="-10" dirty="0">
                <a:solidFill>
                  <a:srgbClr val="404040"/>
                </a:solidFill>
                <a:latin typeface="Trebuchet MS"/>
                <a:cs typeface="Trebuchet MS"/>
              </a:rPr>
              <a:t>problem. </a:t>
            </a:r>
            <a:r>
              <a:rPr sz="2000" spc="-30" dirty="0">
                <a:solidFill>
                  <a:srgbClr val="404040"/>
                </a:solidFill>
                <a:latin typeface="Trebuchet MS"/>
                <a:cs typeface="Trebuchet MS"/>
              </a:rPr>
              <a:t>Python’s </a:t>
            </a:r>
            <a:r>
              <a:rPr sz="2000" spc="-5" dirty="0">
                <a:solidFill>
                  <a:srgbClr val="404040"/>
                </a:solidFill>
                <a:latin typeface="Trebuchet MS"/>
                <a:cs typeface="Trebuchet MS"/>
              </a:rPr>
              <a:t>Scikit </a:t>
            </a:r>
            <a:r>
              <a:rPr sz="2000" spc="-10" dirty="0">
                <a:solidFill>
                  <a:srgbClr val="404040"/>
                </a:solidFill>
                <a:latin typeface="Trebuchet MS"/>
                <a:cs typeface="Trebuchet MS"/>
              </a:rPr>
              <a:t>libraries </a:t>
            </a:r>
            <a:r>
              <a:rPr sz="2000" spc="-5" dirty="0">
                <a:solidFill>
                  <a:srgbClr val="404040"/>
                </a:solidFill>
                <a:latin typeface="Trebuchet MS"/>
                <a:cs typeface="Trebuchet MS"/>
              </a:rPr>
              <a:t>was </a:t>
            </a:r>
            <a:r>
              <a:rPr sz="2000" spc="-10" dirty="0">
                <a:solidFill>
                  <a:srgbClr val="404040"/>
                </a:solidFill>
                <a:latin typeface="Trebuchet MS"/>
                <a:cs typeface="Trebuchet MS"/>
              </a:rPr>
              <a:t>used to  </a:t>
            </a:r>
            <a:r>
              <a:rPr sz="2000" spc="-5" dirty="0">
                <a:solidFill>
                  <a:srgbClr val="404040"/>
                </a:solidFill>
                <a:latin typeface="Trebuchet MS"/>
                <a:cs typeface="Trebuchet MS"/>
              </a:rPr>
              <a:t>solve </a:t>
            </a:r>
            <a:r>
              <a:rPr sz="2000" spc="-10" dirty="0">
                <a:solidFill>
                  <a:srgbClr val="404040"/>
                </a:solidFill>
                <a:latin typeface="Trebuchet MS"/>
                <a:cs typeface="Trebuchet MS"/>
              </a:rPr>
              <a:t>this </a:t>
            </a:r>
            <a:r>
              <a:rPr sz="2000" spc="-15" dirty="0">
                <a:solidFill>
                  <a:srgbClr val="404040"/>
                </a:solidFill>
                <a:latin typeface="Trebuchet MS"/>
                <a:cs typeface="Trebuchet MS"/>
              </a:rPr>
              <a:t>problem. </a:t>
            </a:r>
            <a:r>
              <a:rPr sz="2000" spc="-55" dirty="0">
                <a:solidFill>
                  <a:srgbClr val="404040"/>
                </a:solidFill>
                <a:latin typeface="Trebuchet MS"/>
                <a:cs typeface="Trebuchet MS"/>
              </a:rPr>
              <a:t>We </a:t>
            </a:r>
            <a:r>
              <a:rPr sz="2000" spc="-10" dirty="0">
                <a:solidFill>
                  <a:srgbClr val="404040"/>
                </a:solidFill>
                <a:latin typeface="Trebuchet MS"/>
                <a:cs typeface="Trebuchet MS"/>
              </a:rPr>
              <a:t>have used</a:t>
            </a:r>
            <a:r>
              <a:rPr sz="2000" spc="250" dirty="0">
                <a:solidFill>
                  <a:srgbClr val="404040"/>
                </a:solidFill>
                <a:latin typeface="Trebuchet MS"/>
                <a:cs typeface="Trebuchet MS"/>
              </a:rPr>
              <a:t> </a:t>
            </a:r>
            <a:r>
              <a:rPr sz="2000" b="1" spc="-10" dirty="0">
                <a:solidFill>
                  <a:srgbClr val="404040"/>
                </a:solidFill>
                <a:latin typeface="Trebuchet MS"/>
                <a:cs typeface="Trebuchet MS"/>
              </a:rPr>
              <a:t>Naive</a:t>
            </a:r>
            <a:r>
              <a:rPr sz="2000" b="1" spc="15" dirty="0">
                <a:solidFill>
                  <a:srgbClr val="404040"/>
                </a:solidFill>
                <a:latin typeface="Trebuchet MS"/>
                <a:cs typeface="Trebuchet MS"/>
              </a:rPr>
              <a:t> </a:t>
            </a:r>
            <a:r>
              <a:rPr sz="2000" b="1" spc="-10" dirty="0">
                <a:solidFill>
                  <a:srgbClr val="404040"/>
                </a:solidFill>
                <a:latin typeface="Trebuchet MS"/>
                <a:cs typeface="Trebuchet MS"/>
              </a:rPr>
              <a:t>Bayes	</a:t>
            </a:r>
            <a:r>
              <a:rPr sz="2000" spc="-10" dirty="0">
                <a:solidFill>
                  <a:srgbClr val="404040"/>
                </a:solidFill>
                <a:latin typeface="Trebuchet MS"/>
                <a:cs typeface="Trebuchet MS"/>
              </a:rPr>
              <a:t>machine learning  algorithms </a:t>
            </a:r>
            <a:r>
              <a:rPr sz="2000" spc="-5" dirty="0">
                <a:solidFill>
                  <a:srgbClr val="404040"/>
                </a:solidFill>
                <a:latin typeface="Trebuchet MS"/>
                <a:cs typeface="Trebuchet MS"/>
              </a:rPr>
              <a:t>for</a:t>
            </a:r>
            <a:r>
              <a:rPr sz="2000" spc="10" dirty="0">
                <a:solidFill>
                  <a:srgbClr val="404040"/>
                </a:solidFill>
                <a:latin typeface="Trebuchet MS"/>
                <a:cs typeface="Trebuchet MS"/>
              </a:rPr>
              <a:t> </a:t>
            </a:r>
            <a:r>
              <a:rPr sz="2000" spc="-10" dirty="0">
                <a:solidFill>
                  <a:srgbClr val="404040"/>
                </a:solidFill>
                <a:latin typeface="Trebuchet MS"/>
                <a:cs typeface="Trebuchet MS"/>
              </a:rPr>
              <a:t>modelling.</a:t>
            </a:r>
            <a:endParaRPr sz="2000">
              <a:latin typeface="Trebuchet MS"/>
              <a:cs typeface="Trebuchet MS"/>
            </a:endParaRPr>
          </a:p>
          <a:p>
            <a:pPr marL="356870" marR="6985" indent="-344805">
              <a:lnSpc>
                <a:spcPct val="100000"/>
              </a:lnSpc>
              <a:spcBef>
                <a:spcPts val="1015"/>
              </a:spcBef>
              <a:tabLst>
                <a:tab pos="356870" algn="l"/>
              </a:tabLst>
            </a:pPr>
            <a:r>
              <a:rPr sz="1600" spc="285" dirty="0">
                <a:solidFill>
                  <a:srgbClr val="90C225"/>
                </a:solidFill>
                <a:latin typeface="Arial"/>
                <a:cs typeface="Arial"/>
              </a:rPr>
              <a:t>	</a:t>
            </a:r>
            <a:r>
              <a:rPr sz="2000" spc="-5" dirty="0">
                <a:solidFill>
                  <a:srgbClr val="404040"/>
                </a:solidFill>
                <a:latin typeface="Trebuchet MS"/>
                <a:cs typeface="Trebuchet MS"/>
              </a:rPr>
              <a:t>Naive Bayes </a:t>
            </a:r>
            <a:r>
              <a:rPr sz="2000" spc="-10" dirty="0">
                <a:solidFill>
                  <a:srgbClr val="404040"/>
                </a:solidFill>
                <a:latin typeface="Trebuchet MS"/>
                <a:cs typeface="Trebuchet MS"/>
              </a:rPr>
              <a:t>implements the </a:t>
            </a:r>
            <a:r>
              <a:rPr sz="2000" spc="-5" dirty="0">
                <a:solidFill>
                  <a:srgbClr val="404040"/>
                </a:solidFill>
                <a:latin typeface="Trebuchet MS"/>
                <a:cs typeface="Trebuchet MS"/>
              </a:rPr>
              <a:t>naive Bayes algorithm for </a:t>
            </a:r>
            <a:r>
              <a:rPr sz="2000" spc="-10" dirty="0">
                <a:solidFill>
                  <a:srgbClr val="404040"/>
                </a:solidFill>
                <a:latin typeface="Trebuchet MS"/>
                <a:cs typeface="Trebuchet MS"/>
              </a:rPr>
              <a:t>multinomial  distributed </a:t>
            </a:r>
            <a:r>
              <a:rPr sz="2000" spc="-5" dirty="0">
                <a:solidFill>
                  <a:srgbClr val="404040"/>
                </a:solidFill>
                <a:latin typeface="Trebuchet MS"/>
                <a:cs typeface="Trebuchet MS"/>
              </a:rPr>
              <a:t>data, and </a:t>
            </a:r>
            <a:r>
              <a:rPr sz="2000" dirty="0">
                <a:solidFill>
                  <a:srgbClr val="404040"/>
                </a:solidFill>
                <a:latin typeface="Trebuchet MS"/>
                <a:cs typeface="Trebuchet MS"/>
              </a:rPr>
              <a:t>is </a:t>
            </a:r>
            <a:r>
              <a:rPr sz="2000" spc="-5" dirty="0">
                <a:solidFill>
                  <a:srgbClr val="404040"/>
                </a:solidFill>
                <a:latin typeface="Trebuchet MS"/>
                <a:cs typeface="Trebuchet MS"/>
              </a:rPr>
              <a:t>one </a:t>
            </a:r>
            <a:r>
              <a:rPr sz="2000" dirty="0">
                <a:solidFill>
                  <a:srgbClr val="404040"/>
                </a:solidFill>
                <a:latin typeface="Trebuchet MS"/>
                <a:cs typeface="Trebuchet MS"/>
              </a:rPr>
              <a:t>of </a:t>
            </a:r>
            <a:r>
              <a:rPr sz="2000" spc="-10" dirty="0">
                <a:solidFill>
                  <a:srgbClr val="404040"/>
                </a:solidFill>
                <a:latin typeface="Trebuchet MS"/>
                <a:cs typeface="Trebuchet MS"/>
              </a:rPr>
              <a:t>the </a:t>
            </a:r>
            <a:r>
              <a:rPr sz="2000" spc="-5" dirty="0">
                <a:solidFill>
                  <a:srgbClr val="404040"/>
                </a:solidFill>
                <a:latin typeface="Trebuchet MS"/>
                <a:cs typeface="Trebuchet MS"/>
              </a:rPr>
              <a:t>two classic naive Bayes variants  </a:t>
            </a:r>
            <a:r>
              <a:rPr sz="2000" spc="-10" dirty="0">
                <a:solidFill>
                  <a:srgbClr val="404040"/>
                </a:solidFill>
                <a:latin typeface="Trebuchet MS"/>
                <a:cs typeface="Trebuchet MS"/>
              </a:rPr>
              <a:t>used </a:t>
            </a:r>
            <a:r>
              <a:rPr sz="2000" spc="-5" dirty="0">
                <a:solidFill>
                  <a:srgbClr val="404040"/>
                </a:solidFill>
                <a:latin typeface="Trebuchet MS"/>
                <a:cs typeface="Trebuchet MS"/>
              </a:rPr>
              <a:t>in text classification </a:t>
            </a:r>
            <a:r>
              <a:rPr sz="2000" spc="-15" dirty="0">
                <a:solidFill>
                  <a:srgbClr val="404040"/>
                </a:solidFill>
                <a:latin typeface="Trebuchet MS"/>
                <a:cs typeface="Trebuchet MS"/>
              </a:rPr>
              <a:t>(where </a:t>
            </a:r>
            <a:r>
              <a:rPr sz="2000" spc="-10" dirty="0">
                <a:solidFill>
                  <a:srgbClr val="404040"/>
                </a:solidFill>
                <a:latin typeface="Trebuchet MS"/>
                <a:cs typeface="Trebuchet MS"/>
              </a:rPr>
              <a:t>the data are typically </a:t>
            </a:r>
            <a:r>
              <a:rPr sz="2000" spc="-15" dirty="0">
                <a:solidFill>
                  <a:srgbClr val="404040"/>
                </a:solidFill>
                <a:latin typeface="Trebuchet MS"/>
                <a:cs typeface="Trebuchet MS"/>
              </a:rPr>
              <a:t>represented  </a:t>
            </a:r>
            <a:r>
              <a:rPr sz="2000" spc="-5" dirty="0">
                <a:solidFill>
                  <a:srgbClr val="404040"/>
                </a:solidFill>
                <a:latin typeface="Trebuchet MS"/>
                <a:cs typeface="Trebuchet MS"/>
              </a:rPr>
              <a:t>as </a:t>
            </a:r>
            <a:r>
              <a:rPr sz="2000" spc="-10" dirty="0">
                <a:solidFill>
                  <a:srgbClr val="404040"/>
                </a:solidFill>
                <a:latin typeface="Trebuchet MS"/>
                <a:cs typeface="Trebuchet MS"/>
              </a:rPr>
              <a:t>word vector counts). This algorithm </a:t>
            </a:r>
            <a:r>
              <a:rPr sz="2000" dirty="0">
                <a:solidFill>
                  <a:srgbClr val="404040"/>
                </a:solidFill>
                <a:latin typeface="Trebuchet MS"/>
                <a:cs typeface="Trebuchet MS"/>
              </a:rPr>
              <a:t>is </a:t>
            </a:r>
            <a:r>
              <a:rPr sz="2000" spc="-5" dirty="0">
                <a:solidFill>
                  <a:srgbClr val="404040"/>
                </a:solidFill>
                <a:latin typeface="Trebuchet MS"/>
                <a:cs typeface="Trebuchet MS"/>
              </a:rPr>
              <a:t>a special case </a:t>
            </a:r>
            <a:r>
              <a:rPr sz="2000" dirty="0">
                <a:solidFill>
                  <a:srgbClr val="404040"/>
                </a:solidFill>
                <a:latin typeface="Trebuchet MS"/>
                <a:cs typeface="Trebuchet MS"/>
              </a:rPr>
              <a:t>of </a:t>
            </a:r>
            <a:r>
              <a:rPr sz="2000" spc="-10" dirty="0">
                <a:solidFill>
                  <a:srgbClr val="404040"/>
                </a:solidFill>
                <a:latin typeface="Trebuchet MS"/>
                <a:cs typeface="Trebuchet MS"/>
              </a:rPr>
              <a:t>the popular  </a:t>
            </a:r>
            <a:r>
              <a:rPr sz="2000" spc="-5" dirty="0">
                <a:solidFill>
                  <a:srgbClr val="404040"/>
                </a:solidFill>
                <a:latin typeface="Trebuchet MS"/>
                <a:cs typeface="Trebuchet MS"/>
              </a:rPr>
              <a:t>naïve Bayes </a:t>
            </a:r>
            <a:r>
              <a:rPr sz="2000" spc="-10" dirty="0">
                <a:solidFill>
                  <a:srgbClr val="404040"/>
                </a:solidFill>
                <a:latin typeface="Trebuchet MS"/>
                <a:cs typeface="Trebuchet MS"/>
              </a:rPr>
              <a:t>algorithm, which </a:t>
            </a:r>
            <a:r>
              <a:rPr sz="2000" spc="-5" dirty="0">
                <a:solidFill>
                  <a:srgbClr val="404040"/>
                </a:solidFill>
                <a:latin typeface="Trebuchet MS"/>
                <a:cs typeface="Trebuchet MS"/>
              </a:rPr>
              <a:t>is </a:t>
            </a:r>
            <a:r>
              <a:rPr sz="2000" spc="-10" dirty="0">
                <a:solidFill>
                  <a:srgbClr val="404040"/>
                </a:solidFill>
                <a:latin typeface="Trebuchet MS"/>
                <a:cs typeface="Trebuchet MS"/>
              </a:rPr>
              <a:t>used specifically </a:t>
            </a:r>
            <a:r>
              <a:rPr sz="2000" spc="-5" dirty="0">
                <a:solidFill>
                  <a:srgbClr val="404040"/>
                </a:solidFill>
                <a:latin typeface="Trebuchet MS"/>
                <a:cs typeface="Trebuchet MS"/>
              </a:rPr>
              <a:t>for </a:t>
            </a:r>
            <a:r>
              <a:rPr sz="2000" spc="-10" dirty="0">
                <a:solidFill>
                  <a:srgbClr val="404040"/>
                </a:solidFill>
                <a:latin typeface="Trebuchet MS"/>
                <a:cs typeface="Trebuchet MS"/>
              </a:rPr>
              <a:t>prediction and  </a:t>
            </a:r>
            <a:r>
              <a:rPr sz="2000" spc="-5" dirty="0">
                <a:solidFill>
                  <a:srgbClr val="404040"/>
                </a:solidFill>
                <a:latin typeface="Trebuchet MS"/>
                <a:cs typeface="Trebuchet MS"/>
              </a:rPr>
              <a:t>classification tasks </a:t>
            </a:r>
            <a:r>
              <a:rPr sz="2000" spc="-15" dirty="0">
                <a:solidFill>
                  <a:srgbClr val="404040"/>
                </a:solidFill>
                <a:latin typeface="Trebuchet MS"/>
                <a:cs typeface="Trebuchet MS"/>
              </a:rPr>
              <a:t>where </a:t>
            </a:r>
            <a:r>
              <a:rPr sz="2000" spc="-10" dirty="0">
                <a:solidFill>
                  <a:srgbClr val="404040"/>
                </a:solidFill>
                <a:latin typeface="Trebuchet MS"/>
                <a:cs typeface="Trebuchet MS"/>
              </a:rPr>
              <a:t>we </a:t>
            </a:r>
            <a:r>
              <a:rPr sz="2000" spc="-5" dirty="0">
                <a:solidFill>
                  <a:srgbClr val="404040"/>
                </a:solidFill>
                <a:latin typeface="Trebuchet MS"/>
                <a:cs typeface="Trebuchet MS"/>
              </a:rPr>
              <a:t>have </a:t>
            </a:r>
            <a:r>
              <a:rPr sz="2000" spc="-10" dirty="0">
                <a:solidFill>
                  <a:srgbClr val="404040"/>
                </a:solidFill>
                <a:latin typeface="Trebuchet MS"/>
                <a:cs typeface="Trebuchet MS"/>
              </a:rPr>
              <a:t>more than </a:t>
            </a:r>
            <a:r>
              <a:rPr sz="2000" spc="-5" dirty="0">
                <a:solidFill>
                  <a:srgbClr val="404040"/>
                </a:solidFill>
                <a:latin typeface="Trebuchet MS"/>
                <a:cs typeface="Trebuchet MS"/>
              </a:rPr>
              <a:t>two</a:t>
            </a:r>
            <a:r>
              <a:rPr sz="2000" spc="40" dirty="0">
                <a:solidFill>
                  <a:srgbClr val="404040"/>
                </a:solidFill>
                <a:latin typeface="Trebuchet MS"/>
                <a:cs typeface="Trebuchet MS"/>
              </a:rPr>
              <a:t> </a:t>
            </a:r>
            <a:r>
              <a:rPr sz="2000" spc="-10" dirty="0">
                <a:solidFill>
                  <a:srgbClr val="404040"/>
                </a:solidFill>
                <a:latin typeface="Trebuchet MS"/>
                <a:cs typeface="Trebuchet MS"/>
              </a:rPr>
              <a:t>classes.</a:t>
            </a:r>
            <a:endParaRPr sz="2000">
              <a:latin typeface="Trebuchet MS"/>
              <a:cs typeface="Trebuchet M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244" y="236346"/>
            <a:ext cx="9611995" cy="634365"/>
          </a:xfrm>
          <a:prstGeom prst="rect">
            <a:avLst/>
          </a:prstGeom>
        </p:spPr>
        <p:txBody>
          <a:bodyPr vert="horz" wrap="square" lIns="0" tIns="11430" rIns="0" bIns="0" rtlCol="0">
            <a:spAutoFit/>
          </a:bodyPr>
          <a:lstStyle/>
          <a:p>
            <a:pPr marL="356870" marR="5080" indent="-344805">
              <a:lnSpc>
                <a:spcPct val="100000"/>
              </a:lnSpc>
              <a:spcBef>
                <a:spcPts val="90"/>
              </a:spcBef>
              <a:tabLst>
                <a:tab pos="356870" algn="l"/>
              </a:tabLst>
            </a:pPr>
            <a:r>
              <a:rPr sz="1600" spc="285" dirty="0">
                <a:latin typeface="Arial"/>
                <a:cs typeface="Arial"/>
              </a:rPr>
              <a:t>	</a:t>
            </a:r>
            <a:r>
              <a:rPr sz="2000" spc="-5" dirty="0">
                <a:solidFill>
                  <a:srgbClr val="404040"/>
                </a:solidFill>
              </a:rPr>
              <a:t>Before </a:t>
            </a:r>
            <a:r>
              <a:rPr sz="2000" spc="-10" dirty="0">
                <a:solidFill>
                  <a:srgbClr val="404040"/>
                </a:solidFill>
              </a:rPr>
              <a:t>splitting data into </a:t>
            </a:r>
            <a:r>
              <a:rPr sz="2000" spc="-5" dirty="0">
                <a:solidFill>
                  <a:srgbClr val="404040"/>
                </a:solidFill>
              </a:rPr>
              <a:t>train </a:t>
            </a:r>
            <a:r>
              <a:rPr sz="2000" spc="-10" dirty="0">
                <a:solidFill>
                  <a:srgbClr val="404040"/>
                </a:solidFill>
              </a:rPr>
              <a:t>and test </a:t>
            </a:r>
            <a:r>
              <a:rPr sz="2000" spc="-5" dirty="0">
                <a:solidFill>
                  <a:srgbClr val="404040"/>
                </a:solidFill>
              </a:rPr>
              <a:t>dataset </a:t>
            </a:r>
            <a:r>
              <a:rPr sz="2000" spc="-10" dirty="0">
                <a:solidFill>
                  <a:srgbClr val="404040"/>
                </a:solidFill>
              </a:rPr>
              <a:t>we have </a:t>
            </a:r>
            <a:r>
              <a:rPr sz="2000" spc="-15" dirty="0">
                <a:solidFill>
                  <a:srgbClr val="404040"/>
                </a:solidFill>
              </a:rPr>
              <a:t>dropped </a:t>
            </a:r>
            <a:r>
              <a:rPr sz="2000" spc="-10" dirty="0">
                <a:solidFill>
                  <a:srgbClr val="404040"/>
                </a:solidFill>
              </a:rPr>
              <a:t>all unnecessary  column which are not </a:t>
            </a:r>
            <a:r>
              <a:rPr sz="2000" spc="-5" dirty="0">
                <a:solidFill>
                  <a:srgbClr val="404040"/>
                </a:solidFill>
              </a:rPr>
              <a:t>going </a:t>
            </a:r>
            <a:r>
              <a:rPr sz="2000" spc="-10" dirty="0">
                <a:solidFill>
                  <a:srgbClr val="404040"/>
                </a:solidFill>
              </a:rPr>
              <a:t>to be used </a:t>
            </a:r>
            <a:r>
              <a:rPr sz="2000" spc="-5" dirty="0">
                <a:solidFill>
                  <a:srgbClr val="404040"/>
                </a:solidFill>
              </a:rPr>
              <a:t>in </a:t>
            </a:r>
            <a:r>
              <a:rPr sz="2000" spc="-10" dirty="0">
                <a:solidFill>
                  <a:srgbClr val="404040"/>
                </a:solidFill>
              </a:rPr>
              <a:t>our</a:t>
            </a:r>
            <a:r>
              <a:rPr sz="2000" spc="100" dirty="0">
                <a:solidFill>
                  <a:srgbClr val="404040"/>
                </a:solidFill>
              </a:rPr>
              <a:t> </a:t>
            </a:r>
            <a:r>
              <a:rPr sz="2000" spc="-5" dirty="0">
                <a:solidFill>
                  <a:srgbClr val="404040"/>
                </a:solidFill>
              </a:rPr>
              <a:t>algo.</a:t>
            </a:r>
            <a:endParaRPr sz="2000">
              <a:latin typeface="Arial"/>
              <a:cs typeface="Arial"/>
            </a:endParaRPr>
          </a:p>
        </p:txBody>
      </p:sp>
      <p:sp>
        <p:nvSpPr>
          <p:cNvPr id="3" name="object 3"/>
          <p:cNvSpPr txBox="1"/>
          <p:nvPr/>
        </p:nvSpPr>
        <p:spPr>
          <a:xfrm>
            <a:off x="917244" y="974217"/>
            <a:ext cx="9399905" cy="329565"/>
          </a:xfrm>
          <a:prstGeom prst="rect">
            <a:avLst/>
          </a:prstGeom>
        </p:spPr>
        <p:txBody>
          <a:bodyPr vert="horz" wrap="square" lIns="0" tIns="11430" rIns="0" bIns="0" rtlCol="0">
            <a:spAutoFit/>
          </a:bodyPr>
          <a:lstStyle/>
          <a:p>
            <a:pPr marL="12700">
              <a:lnSpc>
                <a:spcPct val="100000"/>
              </a:lnSpc>
              <a:spcBef>
                <a:spcPts val="90"/>
              </a:spcBef>
              <a:tabLst>
                <a:tab pos="356870" algn="l"/>
              </a:tabLst>
            </a:pPr>
            <a:r>
              <a:rPr sz="1600" spc="285" dirty="0">
                <a:solidFill>
                  <a:srgbClr val="90C225"/>
                </a:solidFill>
                <a:latin typeface="Arial"/>
                <a:cs typeface="Arial"/>
              </a:rPr>
              <a:t>	</a:t>
            </a:r>
            <a:r>
              <a:rPr sz="2000" spc="-10" dirty="0">
                <a:solidFill>
                  <a:srgbClr val="404040"/>
                </a:solidFill>
                <a:latin typeface="Trebuchet MS"/>
                <a:cs typeface="Trebuchet MS"/>
              </a:rPr>
              <a:t>Below </a:t>
            </a:r>
            <a:r>
              <a:rPr sz="2000" spc="-5" dirty="0">
                <a:solidFill>
                  <a:srgbClr val="404040"/>
                </a:solidFill>
                <a:latin typeface="Trebuchet MS"/>
                <a:cs typeface="Trebuchet MS"/>
              </a:rPr>
              <a:t>is </a:t>
            </a:r>
            <a:r>
              <a:rPr sz="2000" spc="-10" dirty="0">
                <a:solidFill>
                  <a:srgbClr val="404040"/>
                </a:solidFill>
                <a:latin typeface="Trebuchet MS"/>
                <a:cs typeface="Trebuchet MS"/>
              </a:rPr>
              <a:t>review </a:t>
            </a:r>
            <a:r>
              <a:rPr sz="2000" dirty="0">
                <a:solidFill>
                  <a:srgbClr val="404040"/>
                </a:solidFill>
                <a:latin typeface="Trebuchet MS"/>
                <a:cs typeface="Trebuchet MS"/>
              </a:rPr>
              <a:t>of </a:t>
            </a:r>
            <a:r>
              <a:rPr sz="2000" spc="-10" dirty="0">
                <a:solidFill>
                  <a:srgbClr val="404040"/>
                </a:solidFill>
                <a:latin typeface="Trebuchet MS"/>
                <a:cs typeface="Trebuchet MS"/>
              </a:rPr>
              <a:t>new </a:t>
            </a:r>
            <a:r>
              <a:rPr sz="2000" spc="-5" dirty="0">
                <a:solidFill>
                  <a:srgbClr val="404040"/>
                </a:solidFill>
                <a:latin typeface="Trebuchet MS"/>
                <a:cs typeface="Trebuchet MS"/>
              </a:rPr>
              <a:t>dataset </a:t>
            </a:r>
            <a:r>
              <a:rPr sz="2000" spc="-10" dirty="0">
                <a:solidFill>
                  <a:srgbClr val="404040"/>
                </a:solidFill>
                <a:latin typeface="Trebuchet MS"/>
                <a:cs typeface="Trebuchet MS"/>
              </a:rPr>
              <a:t>formed </a:t>
            </a:r>
            <a:r>
              <a:rPr sz="2000" spc="-5" dirty="0">
                <a:solidFill>
                  <a:srgbClr val="404040"/>
                </a:solidFill>
                <a:latin typeface="Trebuchet MS"/>
                <a:cs typeface="Trebuchet MS"/>
              </a:rPr>
              <a:t>having </a:t>
            </a:r>
            <a:r>
              <a:rPr sz="2000" spc="-10" dirty="0">
                <a:solidFill>
                  <a:srgbClr val="404040"/>
                </a:solidFill>
                <a:latin typeface="Trebuchet MS"/>
                <a:cs typeface="Trebuchet MS"/>
              </a:rPr>
              <a:t>only </a:t>
            </a:r>
            <a:r>
              <a:rPr sz="2000" spc="-5" dirty="0">
                <a:solidFill>
                  <a:srgbClr val="404040"/>
                </a:solidFill>
                <a:latin typeface="Trebuchet MS"/>
                <a:cs typeface="Trebuchet MS"/>
              </a:rPr>
              <a:t>rating_class </a:t>
            </a:r>
            <a:r>
              <a:rPr sz="2000" spc="-10" dirty="0">
                <a:solidFill>
                  <a:srgbClr val="404040"/>
                </a:solidFill>
                <a:latin typeface="Trebuchet MS"/>
                <a:cs typeface="Trebuchet MS"/>
              </a:rPr>
              <a:t>and </a:t>
            </a:r>
            <a:r>
              <a:rPr sz="2000" spc="-15" dirty="0">
                <a:solidFill>
                  <a:srgbClr val="404040"/>
                </a:solidFill>
                <a:latin typeface="Trebuchet MS"/>
                <a:cs typeface="Trebuchet MS"/>
              </a:rPr>
              <a:t>clean</a:t>
            </a:r>
            <a:r>
              <a:rPr sz="2000" spc="210" dirty="0">
                <a:solidFill>
                  <a:srgbClr val="404040"/>
                </a:solidFill>
                <a:latin typeface="Trebuchet MS"/>
                <a:cs typeface="Trebuchet MS"/>
              </a:rPr>
              <a:t> </a:t>
            </a:r>
            <a:r>
              <a:rPr sz="2000" spc="-10" dirty="0">
                <a:solidFill>
                  <a:srgbClr val="404040"/>
                </a:solidFill>
                <a:latin typeface="Trebuchet MS"/>
                <a:cs typeface="Trebuchet MS"/>
              </a:rPr>
              <a:t>text.</a:t>
            </a:r>
            <a:endParaRPr sz="2000">
              <a:latin typeface="Trebuchet MS"/>
              <a:cs typeface="Trebuchet MS"/>
            </a:endParaRPr>
          </a:p>
        </p:txBody>
      </p:sp>
      <p:sp>
        <p:nvSpPr>
          <p:cNvPr id="4" name="object 4"/>
          <p:cNvSpPr txBox="1"/>
          <p:nvPr/>
        </p:nvSpPr>
        <p:spPr>
          <a:xfrm>
            <a:off x="917244" y="3995750"/>
            <a:ext cx="5567045" cy="1185545"/>
          </a:xfrm>
          <a:prstGeom prst="rect">
            <a:avLst/>
          </a:prstGeom>
        </p:spPr>
        <p:txBody>
          <a:bodyPr vert="horz" wrap="square" lIns="0" tIns="12065" rIns="0" bIns="0" rtlCol="0">
            <a:spAutoFit/>
          </a:bodyPr>
          <a:lstStyle/>
          <a:p>
            <a:pPr marL="12700">
              <a:lnSpc>
                <a:spcPct val="100000"/>
              </a:lnSpc>
              <a:spcBef>
                <a:spcPts val="95"/>
              </a:spcBef>
              <a:tabLst>
                <a:tab pos="433070" algn="l"/>
              </a:tabLst>
            </a:pPr>
            <a:r>
              <a:rPr sz="1600" spc="285" dirty="0">
                <a:solidFill>
                  <a:srgbClr val="90C225"/>
                </a:solidFill>
                <a:latin typeface="Arial"/>
                <a:cs typeface="Arial"/>
              </a:rPr>
              <a:t>	</a:t>
            </a:r>
            <a:r>
              <a:rPr sz="2000" spc="-5" dirty="0">
                <a:solidFill>
                  <a:srgbClr val="404040"/>
                </a:solidFill>
                <a:latin typeface="Trebuchet MS"/>
                <a:cs typeface="Trebuchet MS"/>
              </a:rPr>
              <a:t>Later rating_class was </a:t>
            </a:r>
            <a:r>
              <a:rPr sz="2000" spc="-10" dirty="0">
                <a:solidFill>
                  <a:srgbClr val="404040"/>
                </a:solidFill>
                <a:latin typeface="Trebuchet MS"/>
                <a:cs typeface="Trebuchet MS"/>
              </a:rPr>
              <a:t>re-named to</a:t>
            </a:r>
            <a:r>
              <a:rPr sz="2000" spc="20" dirty="0">
                <a:solidFill>
                  <a:srgbClr val="404040"/>
                </a:solidFill>
                <a:latin typeface="Trebuchet MS"/>
                <a:cs typeface="Trebuchet MS"/>
              </a:rPr>
              <a:t> </a:t>
            </a:r>
            <a:r>
              <a:rPr sz="2000" spc="-10" dirty="0">
                <a:solidFill>
                  <a:srgbClr val="404040"/>
                </a:solidFill>
                <a:latin typeface="Trebuchet MS"/>
                <a:cs typeface="Trebuchet MS"/>
              </a:rPr>
              <a:t>Positivity</a:t>
            </a:r>
            <a:endParaRPr sz="2000">
              <a:latin typeface="Trebuchet MS"/>
              <a:cs typeface="Trebuchet MS"/>
            </a:endParaRPr>
          </a:p>
          <a:p>
            <a:pPr>
              <a:lnSpc>
                <a:spcPct val="100000"/>
              </a:lnSpc>
            </a:pPr>
            <a:endParaRPr sz="2300">
              <a:latin typeface="Trebuchet MS"/>
              <a:cs typeface="Trebuchet MS"/>
            </a:endParaRPr>
          </a:p>
          <a:p>
            <a:pPr>
              <a:lnSpc>
                <a:spcPct val="100000"/>
              </a:lnSpc>
              <a:spcBef>
                <a:spcPts val="55"/>
              </a:spcBef>
            </a:pPr>
            <a:endParaRPr sz="1800">
              <a:latin typeface="Trebuchet MS"/>
              <a:cs typeface="Trebuchet MS"/>
            </a:endParaRPr>
          </a:p>
          <a:p>
            <a:pPr marL="12700">
              <a:lnSpc>
                <a:spcPct val="100000"/>
              </a:lnSpc>
            </a:pPr>
            <a:r>
              <a:rPr sz="1600" spc="285" dirty="0">
                <a:solidFill>
                  <a:srgbClr val="90C225"/>
                </a:solidFill>
                <a:latin typeface="Arial"/>
                <a:cs typeface="Arial"/>
              </a:rPr>
              <a:t></a:t>
            </a:r>
            <a:endParaRPr sz="1600">
              <a:latin typeface="Arial"/>
              <a:cs typeface="Arial"/>
            </a:endParaRPr>
          </a:p>
        </p:txBody>
      </p:sp>
      <p:sp>
        <p:nvSpPr>
          <p:cNvPr id="5" name="object 5"/>
          <p:cNvSpPr/>
          <p:nvPr/>
        </p:nvSpPr>
        <p:spPr>
          <a:xfrm>
            <a:off x="1200911" y="1350263"/>
            <a:ext cx="6797040" cy="2426207"/>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200911" y="4459223"/>
            <a:ext cx="6675120" cy="2398774"/>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244" y="654557"/>
            <a:ext cx="10292080" cy="634365"/>
          </a:xfrm>
          <a:prstGeom prst="rect">
            <a:avLst/>
          </a:prstGeom>
        </p:spPr>
        <p:txBody>
          <a:bodyPr vert="horz" wrap="square" lIns="0" tIns="11430" rIns="0" bIns="0" rtlCol="0">
            <a:spAutoFit/>
          </a:bodyPr>
          <a:lstStyle/>
          <a:p>
            <a:pPr marL="433070" marR="5080" indent="-421005">
              <a:lnSpc>
                <a:spcPct val="100000"/>
              </a:lnSpc>
              <a:spcBef>
                <a:spcPts val="90"/>
              </a:spcBef>
              <a:tabLst>
                <a:tab pos="356870" algn="l"/>
              </a:tabLst>
            </a:pPr>
            <a:r>
              <a:rPr sz="1600" spc="285" dirty="0">
                <a:latin typeface="Arial"/>
                <a:cs typeface="Arial"/>
              </a:rPr>
              <a:t>	</a:t>
            </a:r>
            <a:r>
              <a:rPr sz="2000" spc="-10" dirty="0">
                <a:solidFill>
                  <a:srgbClr val="404040"/>
                </a:solidFill>
              </a:rPr>
              <a:t>The </a:t>
            </a:r>
            <a:r>
              <a:rPr sz="2000" spc="-5" dirty="0">
                <a:solidFill>
                  <a:srgbClr val="404040"/>
                </a:solidFill>
              </a:rPr>
              <a:t>bar </a:t>
            </a:r>
            <a:r>
              <a:rPr sz="2000" spc="-10" dirty="0">
                <a:solidFill>
                  <a:srgbClr val="404040"/>
                </a:solidFill>
              </a:rPr>
              <a:t>chat </a:t>
            </a:r>
            <a:r>
              <a:rPr sz="2000" spc="-15" dirty="0">
                <a:solidFill>
                  <a:srgbClr val="404040"/>
                </a:solidFill>
              </a:rPr>
              <a:t>below </a:t>
            </a:r>
            <a:r>
              <a:rPr sz="2000" spc="-5" dirty="0">
                <a:solidFill>
                  <a:srgbClr val="404040"/>
                </a:solidFill>
              </a:rPr>
              <a:t>showing a comparison </a:t>
            </a:r>
            <a:r>
              <a:rPr sz="2000" spc="-15" dirty="0">
                <a:solidFill>
                  <a:srgbClr val="404040"/>
                </a:solidFill>
              </a:rPr>
              <a:t>between </a:t>
            </a:r>
            <a:r>
              <a:rPr sz="2000" spc="-5" dirty="0">
                <a:solidFill>
                  <a:srgbClr val="404040"/>
                </a:solidFill>
              </a:rPr>
              <a:t>positive </a:t>
            </a:r>
            <a:r>
              <a:rPr sz="2000" spc="-10" dirty="0">
                <a:solidFill>
                  <a:srgbClr val="404040"/>
                </a:solidFill>
              </a:rPr>
              <a:t>and negative reviews using  phone</a:t>
            </a:r>
            <a:r>
              <a:rPr sz="2000" spc="15" dirty="0">
                <a:solidFill>
                  <a:srgbClr val="404040"/>
                </a:solidFill>
              </a:rPr>
              <a:t> </a:t>
            </a:r>
            <a:r>
              <a:rPr sz="2000" spc="-5" dirty="0">
                <a:solidFill>
                  <a:srgbClr val="404040"/>
                </a:solidFill>
              </a:rPr>
              <a:t>dataset</a:t>
            </a:r>
            <a:endParaRPr sz="2000">
              <a:latin typeface="Arial"/>
              <a:cs typeface="Arial"/>
            </a:endParaRPr>
          </a:p>
        </p:txBody>
      </p:sp>
      <p:sp>
        <p:nvSpPr>
          <p:cNvPr id="3" name="object 3"/>
          <p:cNvSpPr/>
          <p:nvPr/>
        </p:nvSpPr>
        <p:spPr>
          <a:xfrm>
            <a:off x="1267967" y="1700783"/>
            <a:ext cx="8031480" cy="486765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7244" y="379552"/>
            <a:ext cx="9279255" cy="635000"/>
          </a:xfrm>
          <a:prstGeom prst="rect">
            <a:avLst/>
          </a:prstGeom>
        </p:spPr>
        <p:txBody>
          <a:bodyPr vert="horz" wrap="square" lIns="0" tIns="12065" rIns="0" bIns="0" rtlCol="0">
            <a:spAutoFit/>
          </a:bodyPr>
          <a:lstStyle/>
          <a:p>
            <a:pPr marL="12700">
              <a:lnSpc>
                <a:spcPct val="100000"/>
              </a:lnSpc>
              <a:spcBef>
                <a:spcPts val="95"/>
              </a:spcBef>
              <a:tabLst>
                <a:tab pos="356870" algn="l"/>
              </a:tabLst>
            </a:pPr>
            <a:r>
              <a:rPr sz="1600" spc="285" dirty="0">
                <a:solidFill>
                  <a:srgbClr val="90C225"/>
                </a:solidFill>
                <a:latin typeface="Arial"/>
                <a:cs typeface="Arial"/>
              </a:rPr>
              <a:t>	</a:t>
            </a:r>
            <a:r>
              <a:rPr sz="2000" spc="-10" dirty="0">
                <a:solidFill>
                  <a:srgbClr val="404040"/>
                </a:solidFill>
                <a:latin typeface="Trebuchet MS"/>
                <a:cs typeface="Trebuchet MS"/>
              </a:rPr>
              <a:t>Spliting </a:t>
            </a:r>
            <a:r>
              <a:rPr sz="2000" spc="-5" dirty="0">
                <a:solidFill>
                  <a:srgbClr val="404040"/>
                </a:solidFill>
                <a:latin typeface="Trebuchet MS"/>
                <a:cs typeface="Trebuchet MS"/>
              </a:rPr>
              <a:t>dataset set into train and </a:t>
            </a:r>
            <a:r>
              <a:rPr sz="2000" spc="-10" dirty="0">
                <a:solidFill>
                  <a:srgbClr val="404040"/>
                </a:solidFill>
                <a:latin typeface="Trebuchet MS"/>
                <a:cs typeface="Trebuchet MS"/>
              </a:rPr>
              <a:t>test </a:t>
            </a:r>
            <a:r>
              <a:rPr sz="2000" spc="-5" dirty="0">
                <a:solidFill>
                  <a:srgbClr val="404040"/>
                </a:solidFill>
                <a:latin typeface="Trebuchet MS"/>
                <a:cs typeface="Trebuchet MS"/>
              </a:rPr>
              <a:t>and using </a:t>
            </a:r>
            <a:r>
              <a:rPr sz="2000" spc="-10" dirty="0">
                <a:solidFill>
                  <a:srgbClr val="404040"/>
                </a:solidFill>
                <a:latin typeface="Trebuchet MS"/>
                <a:cs typeface="Trebuchet MS"/>
              </a:rPr>
              <a:t>MultinomialNB... </a:t>
            </a:r>
            <a:r>
              <a:rPr sz="2000" spc="-5" dirty="0">
                <a:solidFill>
                  <a:srgbClr val="404040"/>
                </a:solidFill>
                <a:latin typeface="Trebuchet MS"/>
                <a:cs typeface="Trebuchet MS"/>
              </a:rPr>
              <a:t>Naive</a:t>
            </a:r>
            <a:r>
              <a:rPr sz="2000" spc="175" dirty="0">
                <a:solidFill>
                  <a:srgbClr val="404040"/>
                </a:solidFill>
                <a:latin typeface="Trebuchet MS"/>
                <a:cs typeface="Trebuchet MS"/>
              </a:rPr>
              <a:t> </a:t>
            </a:r>
            <a:r>
              <a:rPr sz="2000" spc="-5" dirty="0">
                <a:solidFill>
                  <a:srgbClr val="404040"/>
                </a:solidFill>
                <a:latin typeface="Trebuchet MS"/>
                <a:cs typeface="Trebuchet MS"/>
              </a:rPr>
              <a:t>Bayes</a:t>
            </a:r>
            <a:endParaRPr sz="2000">
              <a:latin typeface="Trebuchet MS"/>
              <a:cs typeface="Trebuchet MS"/>
            </a:endParaRPr>
          </a:p>
          <a:p>
            <a:pPr marL="356870">
              <a:lnSpc>
                <a:spcPct val="100000"/>
              </a:lnSpc>
            </a:pPr>
            <a:r>
              <a:rPr sz="2000" spc="-5" dirty="0">
                <a:solidFill>
                  <a:srgbClr val="404040"/>
                </a:solidFill>
                <a:latin typeface="Trebuchet MS"/>
                <a:cs typeface="Trebuchet MS"/>
              </a:rPr>
              <a:t>classifier for </a:t>
            </a:r>
            <a:r>
              <a:rPr sz="2000" spc="-10" dirty="0">
                <a:solidFill>
                  <a:srgbClr val="404040"/>
                </a:solidFill>
                <a:latin typeface="Trebuchet MS"/>
                <a:cs typeface="Trebuchet MS"/>
              </a:rPr>
              <a:t>multinomial</a:t>
            </a:r>
            <a:r>
              <a:rPr sz="2000" spc="35" dirty="0">
                <a:solidFill>
                  <a:srgbClr val="404040"/>
                </a:solidFill>
                <a:latin typeface="Trebuchet MS"/>
                <a:cs typeface="Trebuchet MS"/>
              </a:rPr>
              <a:t> </a:t>
            </a:r>
            <a:r>
              <a:rPr sz="2000" spc="-5" dirty="0">
                <a:solidFill>
                  <a:srgbClr val="404040"/>
                </a:solidFill>
                <a:latin typeface="Trebuchet MS"/>
                <a:cs typeface="Trebuchet MS"/>
              </a:rPr>
              <a:t>models.</a:t>
            </a:r>
            <a:endParaRPr sz="2000">
              <a:latin typeface="Trebuchet MS"/>
              <a:cs typeface="Trebuchet MS"/>
            </a:endParaRPr>
          </a:p>
        </p:txBody>
      </p:sp>
      <p:sp>
        <p:nvSpPr>
          <p:cNvPr id="3" name="object 3"/>
          <p:cNvSpPr/>
          <p:nvPr/>
        </p:nvSpPr>
        <p:spPr>
          <a:xfrm>
            <a:off x="838200" y="1371600"/>
            <a:ext cx="9403080" cy="378561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244" y="125729"/>
            <a:ext cx="3497579" cy="574040"/>
          </a:xfrm>
          <a:prstGeom prst="rect">
            <a:avLst/>
          </a:prstGeom>
        </p:spPr>
        <p:txBody>
          <a:bodyPr vert="horz" wrap="square" lIns="0" tIns="12700" rIns="0" bIns="0" rtlCol="0">
            <a:spAutoFit/>
          </a:bodyPr>
          <a:lstStyle/>
          <a:p>
            <a:pPr marL="12700">
              <a:lnSpc>
                <a:spcPct val="100000"/>
              </a:lnSpc>
              <a:spcBef>
                <a:spcPts val="100"/>
              </a:spcBef>
            </a:pPr>
            <a:r>
              <a:rPr sz="3600" spc="-10" dirty="0"/>
              <a:t>Confusion</a:t>
            </a:r>
            <a:r>
              <a:rPr sz="3600" spc="-45" dirty="0"/>
              <a:t> </a:t>
            </a:r>
            <a:r>
              <a:rPr sz="3600" spc="-5" dirty="0"/>
              <a:t>matrix</a:t>
            </a:r>
            <a:endParaRPr sz="3600"/>
          </a:p>
        </p:txBody>
      </p:sp>
      <p:sp>
        <p:nvSpPr>
          <p:cNvPr id="3" name="object 3"/>
          <p:cNvSpPr txBox="1"/>
          <p:nvPr/>
        </p:nvSpPr>
        <p:spPr>
          <a:xfrm>
            <a:off x="917244" y="827277"/>
            <a:ext cx="10252075" cy="2786380"/>
          </a:xfrm>
          <a:prstGeom prst="rect">
            <a:avLst/>
          </a:prstGeom>
        </p:spPr>
        <p:txBody>
          <a:bodyPr vert="horz" wrap="square" lIns="0" tIns="11430" rIns="0" bIns="0" rtlCol="0">
            <a:spAutoFit/>
          </a:bodyPr>
          <a:lstStyle/>
          <a:p>
            <a:pPr marL="356870" marR="2604770" indent="-344805">
              <a:lnSpc>
                <a:spcPct val="100000"/>
              </a:lnSpc>
              <a:spcBef>
                <a:spcPts val="90"/>
              </a:spcBef>
              <a:tabLst>
                <a:tab pos="356870" algn="l"/>
              </a:tabLst>
            </a:pPr>
            <a:r>
              <a:rPr sz="1100" spc="220" dirty="0">
                <a:solidFill>
                  <a:srgbClr val="90C225"/>
                </a:solidFill>
                <a:latin typeface="Arial"/>
                <a:cs typeface="Arial"/>
              </a:rPr>
              <a:t>	</a:t>
            </a:r>
            <a:r>
              <a:rPr sz="1400" spc="-40" dirty="0">
                <a:solidFill>
                  <a:srgbClr val="404040"/>
                </a:solidFill>
                <a:latin typeface="Trebuchet MS"/>
                <a:cs typeface="Trebuchet MS"/>
              </a:rPr>
              <a:t>True </a:t>
            </a:r>
            <a:r>
              <a:rPr sz="1400" spc="-15" dirty="0">
                <a:solidFill>
                  <a:srgbClr val="404040"/>
                </a:solidFill>
                <a:latin typeface="Trebuchet MS"/>
                <a:cs typeface="Trebuchet MS"/>
              </a:rPr>
              <a:t>Positives </a:t>
            </a:r>
            <a:r>
              <a:rPr sz="1400" spc="-10" dirty="0">
                <a:solidFill>
                  <a:srgbClr val="404040"/>
                </a:solidFill>
                <a:latin typeface="Trebuchet MS"/>
                <a:cs typeface="Trebuchet MS"/>
              </a:rPr>
              <a:t>(TP) </a:t>
            </a:r>
            <a:r>
              <a:rPr sz="1400" spc="-5" dirty="0">
                <a:solidFill>
                  <a:srgbClr val="404040"/>
                </a:solidFill>
                <a:latin typeface="Trebuchet MS"/>
                <a:cs typeface="Trebuchet MS"/>
              </a:rPr>
              <a:t>: </a:t>
            </a:r>
            <a:r>
              <a:rPr sz="1400" spc="-10" dirty="0">
                <a:solidFill>
                  <a:srgbClr val="404040"/>
                </a:solidFill>
                <a:latin typeface="Trebuchet MS"/>
                <a:cs typeface="Trebuchet MS"/>
              </a:rPr>
              <a:t>In </a:t>
            </a:r>
            <a:r>
              <a:rPr sz="1400" spc="-5" dirty="0">
                <a:solidFill>
                  <a:srgbClr val="404040"/>
                </a:solidFill>
                <a:latin typeface="Trebuchet MS"/>
                <a:cs typeface="Trebuchet MS"/>
              </a:rPr>
              <a:t>our </a:t>
            </a:r>
            <a:r>
              <a:rPr sz="1400" spc="-15" dirty="0">
                <a:solidFill>
                  <a:srgbClr val="404040"/>
                </a:solidFill>
                <a:latin typeface="Trebuchet MS"/>
                <a:cs typeface="Trebuchet MS"/>
              </a:rPr>
              <a:t>dataset </a:t>
            </a:r>
            <a:r>
              <a:rPr sz="1400" spc="-20" dirty="0">
                <a:solidFill>
                  <a:srgbClr val="404040"/>
                </a:solidFill>
                <a:latin typeface="Trebuchet MS"/>
                <a:cs typeface="Trebuchet MS"/>
              </a:rPr>
              <a:t>12818 </a:t>
            </a:r>
            <a:r>
              <a:rPr sz="1400" spc="-10" dirty="0">
                <a:solidFill>
                  <a:srgbClr val="404040"/>
                </a:solidFill>
                <a:latin typeface="Trebuchet MS"/>
                <a:cs typeface="Trebuchet MS"/>
              </a:rPr>
              <a:t>are </a:t>
            </a:r>
            <a:r>
              <a:rPr sz="1400" spc="-5" dirty="0">
                <a:solidFill>
                  <a:srgbClr val="404040"/>
                </a:solidFill>
                <a:latin typeface="Trebuchet MS"/>
                <a:cs typeface="Trebuchet MS"/>
              </a:rPr>
              <a:t>the correctly predicted </a:t>
            </a:r>
            <a:r>
              <a:rPr sz="1400" spc="-10" dirty="0">
                <a:solidFill>
                  <a:srgbClr val="404040"/>
                </a:solidFill>
                <a:latin typeface="Trebuchet MS"/>
                <a:cs typeface="Trebuchet MS"/>
              </a:rPr>
              <a:t>positive </a:t>
            </a:r>
            <a:r>
              <a:rPr sz="1400" spc="-5" dirty="0">
                <a:solidFill>
                  <a:srgbClr val="404040"/>
                </a:solidFill>
                <a:latin typeface="Trebuchet MS"/>
                <a:cs typeface="Trebuchet MS"/>
              </a:rPr>
              <a:t>review which  </a:t>
            </a:r>
            <a:r>
              <a:rPr sz="1400" spc="-10" dirty="0">
                <a:solidFill>
                  <a:srgbClr val="404040"/>
                </a:solidFill>
                <a:latin typeface="Trebuchet MS"/>
                <a:cs typeface="Trebuchet MS"/>
              </a:rPr>
              <a:t>means that </a:t>
            </a:r>
            <a:r>
              <a:rPr sz="1400" spc="-5" dirty="0">
                <a:solidFill>
                  <a:srgbClr val="404040"/>
                </a:solidFill>
                <a:latin typeface="Trebuchet MS"/>
                <a:cs typeface="Trebuchet MS"/>
              </a:rPr>
              <a:t>the </a:t>
            </a:r>
            <a:r>
              <a:rPr sz="1400" spc="-10" dirty="0">
                <a:solidFill>
                  <a:srgbClr val="404040"/>
                </a:solidFill>
                <a:latin typeface="Trebuchet MS"/>
                <a:cs typeface="Trebuchet MS"/>
              </a:rPr>
              <a:t>value of actual class </a:t>
            </a:r>
            <a:r>
              <a:rPr sz="1400" dirty="0">
                <a:solidFill>
                  <a:srgbClr val="404040"/>
                </a:solidFill>
                <a:latin typeface="Trebuchet MS"/>
                <a:cs typeface="Trebuchet MS"/>
              </a:rPr>
              <a:t>is </a:t>
            </a:r>
            <a:r>
              <a:rPr sz="1400" spc="-5" dirty="0">
                <a:solidFill>
                  <a:srgbClr val="404040"/>
                </a:solidFill>
                <a:latin typeface="Trebuchet MS"/>
                <a:cs typeface="Trebuchet MS"/>
              </a:rPr>
              <a:t>yes </a:t>
            </a:r>
            <a:r>
              <a:rPr sz="1400" spc="-10" dirty="0">
                <a:solidFill>
                  <a:srgbClr val="404040"/>
                </a:solidFill>
                <a:latin typeface="Trebuchet MS"/>
                <a:cs typeface="Trebuchet MS"/>
              </a:rPr>
              <a:t>and </a:t>
            </a:r>
            <a:r>
              <a:rPr sz="1400" spc="-5" dirty="0">
                <a:solidFill>
                  <a:srgbClr val="404040"/>
                </a:solidFill>
                <a:latin typeface="Trebuchet MS"/>
                <a:cs typeface="Trebuchet MS"/>
              </a:rPr>
              <a:t>the </a:t>
            </a:r>
            <a:r>
              <a:rPr sz="1400" spc="-10" dirty="0">
                <a:solidFill>
                  <a:srgbClr val="404040"/>
                </a:solidFill>
                <a:latin typeface="Trebuchet MS"/>
                <a:cs typeface="Trebuchet MS"/>
              </a:rPr>
              <a:t>value of </a:t>
            </a:r>
            <a:r>
              <a:rPr sz="1400" spc="-5" dirty="0">
                <a:solidFill>
                  <a:srgbClr val="404040"/>
                </a:solidFill>
                <a:latin typeface="Trebuchet MS"/>
                <a:cs typeface="Trebuchet MS"/>
              </a:rPr>
              <a:t>predicted </a:t>
            </a:r>
            <a:r>
              <a:rPr sz="1400" spc="-10" dirty="0">
                <a:solidFill>
                  <a:srgbClr val="404040"/>
                </a:solidFill>
                <a:latin typeface="Trebuchet MS"/>
                <a:cs typeface="Trebuchet MS"/>
              </a:rPr>
              <a:t>class </a:t>
            </a:r>
            <a:r>
              <a:rPr sz="1400" dirty="0">
                <a:solidFill>
                  <a:srgbClr val="404040"/>
                </a:solidFill>
                <a:latin typeface="Trebuchet MS"/>
                <a:cs typeface="Trebuchet MS"/>
              </a:rPr>
              <a:t>is </a:t>
            </a:r>
            <a:r>
              <a:rPr sz="1400" spc="-15" dirty="0">
                <a:solidFill>
                  <a:srgbClr val="404040"/>
                </a:solidFill>
                <a:latin typeface="Trebuchet MS"/>
                <a:cs typeface="Trebuchet MS"/>
              </a:rPr>
              <a:t>also</a:t>
            </a:r>
            <a:r>
              <a:rPr sz="1400" spc="355" dirty="0">
                <a:solidFill>
                  <a:srgbClr val="404040"/>
                </a:solidFill>
                <a:latin typeface="Trebuchet MS"/>
                <a:cs typeface="Trebuchet MS"/>
              </a:rPr>
              <a:t> </a:t>
            </a:r>
            <a:r>
              <a:rPr sz="1400" spc="-5" dirty="0">
                <a:solidFill>
                  <a:srgbClr val="404040"/>
                </a:solidFill>
                <a:latin typeface="Trebuchet MS"/>
                <a:cs typeface="Trebuchet MS"/>
              </a:rPr>
              <a:t>yes.</a:t>
            </a:r>
            <a:endParaRPr sz="1400">
              <a:latin typeface="Trebuchet MS"/>
              <a:cs typeface="Trebuchet MS"/>
            </a:endParaRPr>
          </a:p>
          <a:p>
            <a:pPr marL="12700">
              <a:lnSpc>
                <a:spcPct val="100000"/>
              </a:lnSpc>
              <a:spcBef>
                <a:spcPts val="990"/>
              </a:spcBef>
              <a:tabLst>
                <a:tab pos="356870" algn="l"/>
              </a:tabLst>
            </a:pPr>
            <a:r>
              <a:rPr sz="1100" spc="220" dirty="0">
                <a:solidFill>
                  <a:srgbClr val="90C225"/>
                </a:solidFill>
                <a:latin typeface="Arial"/>
                <a:cs typeface="Arial"/>
              </a:rPr>
              <a:t>	</a:t>
            </a:r>
            <a:r>
              <a:rPr sz="1400" spc="-15" dirty="0">
                <a:solidFill>
                  <a:srgbClr val="404040"/>
                </a:solidFill>
                <a:latin typeface="Trebuchet MS"/>
                <a:cs typeface="Trebuchet MS"/>
              </a:rPr>
              <a:t>False Positives (FP) </a:t>
            </a:r>
            <a:r>
              <a:rPr sz="1400" spc="-10" dirty="0">
                <a:solidFill>
                  <a:srgbClr val="404040"/>
                </a:solidFill>
                <a:latin typeface="Trebuchet MS"/>
                <a:cs typeface="Trebuchet MS"/>
              </a:rPr>
              <a:t>:When actual class </a:t>
            </a:r>
            <a:r>
              <a:rPr sz="1400" dirty="0">
                <a:solidFill>
                  <a:srgbClr val="404040"/>
                </a:solidFill>
                <a:latin typeface="Trebuchet MS"/>
                <a:cs typeface="Trebuchet MS"/>
              </a:rPr>
              <a:t>is </a:t>
            </a:r>
            <a:r>
              <a:rPr sz="1400" spc="-5" dirty="0">
                <a:solidFill>
                  <a:srgbClr val="404040"/>
                </a:solidFill>
                <a:latin typeface="Trebuchet MS"/>
                <a:cs typeface="Trebuchet MS"/>
              </a:rPr>
              <a:t>no </a:t>
            </a:r>
            <a:r>
              <a:rPr sz="1400" spc="-10" dirty="0">
                <a:solidFill>
                  <a:srgbClr val="404040"/>
                </a:solidFill>
                <a:latin typeface="Trebuchet MS"/>
                <a:cs typeface="Trebuchet MS"/>
              </a:rPr>
              <a:t>and </a:t>
            </a:r>
            <a:r>
              <a:rPr sz="1400" spc="-5" dirty="0">
                <a:solidFill>
                  <a:srgbClr val="404040"/>
                </a:solidFill>
                <a:latin typeface="Trebuchet MS"/>
                <a:cs typeface="Trebuchet MS"/>
              </a:rPr>
              <a:t>predicted </a:t>
            </a:r>
            <a:r>
              <a:rPr sz="1400" spc="-10" dirty="0">
                <a:solidFill>
                  <a:srgbClr val="404040"/>
                </a:solidFill>
                <a:latin typeface="Trebuchet MS"/>
                <a:cs typeface="Trebuchet MS"/>
              </a:rPr>
              <a:t>class </a:t>
            </a:r>
            <a:r>
              <a:rPr sz="1400" dirty="0">
                <a:solidFill>
                  <a:srgbClr val="404040"/>
                </a:solidFill>
                <a:latin typeface="Trebuchet MS"/>
                <a:cs typeface="Trebuchet MS"/>
              </a:rPr>
              <a:t>is </a:t>
            </a:r>
            <a:r>
              <a:rPr sz="1400" spc="-5" dirty="0">
                <a:solidFill>
                  <a:srgbClr val="404040"/>
                </a:solidFill>
                <a:latin typeface="Trebuchet MS"/>
                <a:cs typeface="Trebuchet MS"/>
              </a:rPr>
              <a:t>yes. Here</a:t>
            </a:r>
            <a:r>
              <a:rPr sz="1400" spc="120" dirty="0">
                <a:solidFill>
                  <a:srgbClr val="404040"/>
                </a:solidFill>
                <a:latin typeface="Trebuchet MS"/>
                <a:cs typeface="Trebuchet MS"/>
              </a:rPr>
              <a:t> </a:t>
            </a:r>
            <a:r>
              <a:rPr sz="1400" spc="-10" dirty="0">
                <a:solidFill>
                  <a:srgbClr val="404040"/>
                </a:solidFill>
                <a:latin typeface="Trebuchet MS"/>
                <a:cs typeface="Trebuchet MS"/>
              </a:rPr>
              <a:t>we have </a:t>
            </a:r>
            <a:r>
              <a:rPr sz="1400" spc="-5" dirty="0">
                <a:solidFill>
                  <a:srgbClr val="404040"/>
                </a:solidFill>
                <a:latin typeface="Trebuchet MS"/>
                <a:cs typeface="Trebuchet MS"/>
              </a:rPr>
              <a:t>a </a:t>
            </a:r>
            <a:r>
              <a:rPr sz="1400" spc="-10" dirty="0">
                <a:solidFill>
                  <a:srgbClr val="404040"/>
                </a:solidFill>
                <a:latin typeface="Trebuchet MS"/>
                <a:cs typeface="Trebuchet MS"/>
              </a:rPr>
              <a:t>total </a:t>
            </a:r>
            <a:r>
              <a:rPr sz="1400" spc="-5" dirty="0">
                <a:solidFill>
                  <a:srgbClr val="404040"/>
                </a:solidFill>
                <a:latin typeface="Trebuchet MS"/>
                <a:cs typeface="Trebuchet MS"/>
              </a:rPr>
              <a:t>of </a:t>
            </a:r>
            <a:r>
              <a:rPr sz="1400" spc="-20" dirty="0">
                <a:solidFill>
                  <a:srgbClr val="404040"/>
                </a:solidFill>
                <a:latin typeface="Trebuchet MS"/>
                <a:cs typeface="Trebuchet MS"/>
              </a:rPr>
              <a:t>2092 </a:t>
            </a:r>
            <a:r>
              <a:rPr sz="1400" spc="-15" dirty="0">
                <a:solidFill>
                  <a:srgbClr val="404040"/>
                </a:solidFill>
                <a:latin typeface="Trebuchet MS"/>
                <a:cs typeface="Trebuchet MS"/>
              </a:rPr>
              <a:t>FP </a:t>
            </a:r>
            <a:r>
              <a:rPr sz="1400" spc="-5" dirty="0">
                <a:solidFill>
                  <a:srgbClr val="404040"/>
                </a:solidFill>
                <a:latin typeface="Trebuchet MS"/>
                <a:cs typeface="Trebuchet MS"/>
              </a:rPr>
              <a:t>review</a:t>
            </a:r>
            <a:endParaRPr sz="1400">
              <a:latin typeface="Trebuchet MS"/>
              <a:cs typeface="Trebuchet MS"/>
            </a:endParaRPr>
          </a:p>
          <a:p>
            <a:pPr marL="356870" marR="5080" indent="-344805">
              <a:lnSpc>
                <a:spcPct val="100000"/>
              </a:lnSpc>
              <a:spcBef>
                <a:spcPts val="1005"/>
              </a:spcBef>
              <a:tabLst>
                <a:tab pos="356870" algn="l"/>
              </a:tabLst>
            </a:pPr>
            <a:r>
              <a:rPr sz="1100" spc="220" dirty="0">
                <a:solidFill>
                  <a:srgbClr val="90C225"/>
                </a:solidFill>
                <a:latin typeface="Arial"/>
                <a:cs typeface="Arial"/>
              </a:rPr>
              <a:t>	</a:t>
            </a:r>
            <a:r>
              <a:rPr sz="1400" spc="-40" dirty="0">
                <a:solidFill>
                  <a:srgbClr val="404040"/>
                </a:solidFill>
                <a:latin typeface="Trebuchet MS"/>
                <a:cs typeface="Trebuchet MS"/>
              </a:rPr>
              <a:t>True </a:t>
            </a:r>
            <a:r>
              <a:rPr sz="1400" spc="-10" dirty="0">
                <a:solidFill>
                  <a:srgbClr val="404040"/>
                </a:solidFill>
                <a:latin typeface="Trebuchet MS"/>
                <a:cs typeface="Trebuchet MS"/>
              </a:rPr>
              <a:t>Negatives (TN) :These are </a:t>
            </a:r>
            <a:r>
              <a:rPr sz="1400" spc="-5" dirty="0">
                <a:solidFill>
                  <a:srgbClr val="404040"/>
                </a:solidFill>
                <a:latin typeface="Trebuchet MS"/>
                <a:cs typeface="Trebuchet MS"/>
              </a:rPr>
              <a:t>the correctly predicted </a:t>
            </a:r>
            <a:r>
              <a:rPr sz="1400" spc="-10" dirty="0">
                <a:solidFill>
                  <a:srgbClr val="404040"/>
                </a:solidFill>
                <a:latin typeface="Trebuchet MS"/>
                <a:cs typeface="Trebuchet MS"/>
              </a:rPr>
              <a:t>negative values </a:t>
            </a:r>
            <a:r>
              <a:rPr sz="1400" spc="-5" dirty="0">
                <a:solidFill>
                  <a:srgbClr val="404040"/>
                </a:solidFill>
                <a:latin typeface="Trebuchet MS"/>
                <a:cs typeface="Trebuchet MS"/>
              </a:rPr>
              <a:t>which </a:t>
            </a:r>
            <a:r>
              <a:rPr sz="1400" spc="-10" dirty="0">
                <a:solidFill>
                  <a:srgbClr val="404040"/>
                </a:solidFill>
                <a:latin typeface="Trebuchet MS"/>
                <a:cs typeface="Trebuchet MS"/>
              </a:rPr>
              <a:t>means that </a:t>
            </a:r>
            <a:r>
              <a:rPr sz="1400" spc="-5" dirty="0">
                <a:solidFill>
                  <a:srgbClr val="404040"/>
                </a:solidFill>
                <a:latin typeface="Trebuchet MS"/>
                <a:cs typeface="Trebuchet MS"/>
              </a:rPr>
              <a:t>the </a:t>
            </a:r>
            <a:r>
              <a:rPr sz="1400" spc="-10" dirty="0">
                <a:solidFill>
                  <a:srgbClr val="404040"/>
                </a:solidFill>
                <a:latin typeface="Trebuchet MS"/>
                <a:cs typeface="Trebuchet MS"/>
              </a:rPr>
              <a:t>value of actual class </a:t>
            </a:r>
            <a:r>
              <a:rPr sz="1400" dirty="0">
                <a:solidFill>
                  <a:srgbClr val="404040"/>
                </a:solidFill>
                <a:latin typeface="Trebuchet MS"/>
                <a:cs typeface="Trebuchet MS"/>
              </a:rPr>
              <a:t>is </a:t>
            </a:r>
            <a:r>
              <a:rPr sz="1400" spc="-5" dirty="0">
                <a:solidFill>
                  <a:srgbClr val="404040"/>
                </a:solidFill>
                <a:latin typeface="Trebuchet MS"/>
                <a:cs typeface="Trebuchet MS"/>
              </a:rPr>
              <a:t>no </a:t>
            </a:r>
            <a:r>
              <a:rPr sz="1400" spc="-10" dirty="0">
                <a:solidFill>
                  <a:srgbClr val="404040"/>
                </a:solidFill>
                <a:latin typeface="Trebuchet MS"/>
                <a:cs typeface="Trebuchet MS"/>
              </a:rPr>
              <a:t>and  value of </a:t>
            </a:r>
            <a:r>
              <a:rPr sz="1400" spc="-5" dirty="0">
                <a:solidFill>
                  <a:srgbClr val="404040"/>
                </a:solidFill>
                <a:latin typeface="Trebuchet MS"/>
                <a:cs typeface="Trebuchet MS"/>
              </a:rPr>
              <a:t>predicted </a:t>
            </a:r>
            <a:r>
              <a:rPr sz="1400" spc="-10" dirty="0">
                <a:solidFill>
                  <a:srgbClr val="404040"/>
                </a:solidFill>
                <a:latin typeface="Trebuchet MS"/>
                <a:cs typeface="Trebuchet MS"/>
              </a:rPr>
              <a:t>class </a:t>
            </a:r>
            <a:r>
              <a:rPr sz="1400" dirty="0">
                <a:solidFill>
                  <a:srgbClr val="404040"/>
                </a:solidFill>
                <a:latin typeface="Trebuchet MS"/>
                <a:cs typeface="Trebuchet MS"/>
              </a:rPr>
              <a:t>is </a:t>
            </a:r>
            <a:r>
              <a:rPr sz="1400" spc="-15" dirty="0">
                <a:solidFill>
                  <a:srgbClr val="404040"/>
                </a:solidFill>
                <a:latin typeface="Trebuchet MS"/>
                <a:cs typeface="Trebuchet MS"/>
              </a:rPr>
              <a:t>also </a:t>
            </a:r>
            <a:r>
              <a:rPr sz="1400" spc="-5" dirty="0">
                <a:solidFill>
                  <a:srgbClr val="404040"/>
                </a:solidFill>
                <a:latin typeface="Trebuchet MS"/>
                <a:cs typeface="Trebuchet MS"/>
              </a:rPr>
              <a:t>no. </a:t>
            </a:r>
            <a:r>
              <a:rPr sz="1400" spc="-50" dirty="0">
                <a:solidFill>
                  <a:srgbClr val="404040"/>
                </a:solidFill>
                <a:latin typeface="Trebuchet MS"/>
                <a:cs typeface="Trebuchet MS"/>
              </a:rPr>
              <a:t>We </a:t>
            </a:r>
            <a:r>
              <a:rPr sz="1400" spc="-10" dirty="0">
                <a:solidFill>
                  <a:srgbClr val="404040"/>
                </a:solidFill>
                <a:latin typeface="Trebuchet MS"/>
                <a:cs typeface="Trebuchet MS"/>
              </a:rPr>
              <a:t>have </a:t>
            </a:r>
            <a:r>
              <a:rPr sz="1400" spc="-15" dirty="0">
                <a:solidFill>
                  <a:srgbClr val="404040"/>
                </a:solidFill>
                <a:latin typeface="Trebuchet MS"/>
                <a:cs typeface="Trebuchet MS"/>
              </a:rPr>
              <a:t>76 </a:t>
            </a:r>
            <a:r>
              <a:rPr sz="1400" spc="-5" dirty="0">
                <a:solidFill>
                  <a:srgbClr val="404040"/>
                </a:solidFill>
                <a:latin typeface="Trebuchet MS"/>
                <a:cs typeface="Trebuchet MS"/>
              </a:rPr>
              <a:t>reviews which </a:t>
            </a:r>
            <a:r>
              <a:rPr sz="1400" spc="-10" dirty="0">
                <a:solidFill>
                  <a:srgbClr val="404040"/>
                </a:solidFill>
                <a:latin typeface="Trebuchet MS"/>
                <a:cs typeface="Trebuchet MS"/>
              </a:rPr>
              <a:t>are </a:t>
            </a:r>
            <a:r>
              <a:rPr sz="1400" spc="-5" dirty="0">
                <a:solidFill>
                  <a:srgbClr val="404040"/>
                </a:solidFill>
                <a:latin typeface="Trebuchet MS"/>
                <a:cs typeface="Trebuchet MS"/>
              </a:rPr>
              <a:t>correctly predicted </a:t>
            </a:r>
            <a:r>
              <a:rPr sz="1400" spc="-15" dirty="0">
                <a:solidFill>
                  <a:srgbClr val="404040"/>
                </a:solidFill>
                <a:latin typeface="Trebuchet MS"/>
                <a:cs typeface="Trebuchet MS"/>
              </a:rPr>
              <a:t>as</a:t>
            </a:r>
            <a:r>
              <a:rPr sz="1400" spc="325" dirty="0">
                <a:solidFill>
                  <a:srgbClr val="404040"/>
                </a:solidFill>
                <a:latin typeface="Trebuchet MS"/>
                <a:cs typeface="Trebuchet MS"/>
              </a:rPr>
              <a:t> </a:t>
            </a:r>
            <a:r>
              <a:rPr sz="1400" spc="-5" dirty="0">
                <a:solidFill>
                  <a:srgbClr val="404040"/>
                </a:solidFill>
                <a:latin typeface="Trebuchet MS"/>
                <a:cs typeface="Trebuchet MS"/>
              </a:rPr>
              <a:t>negative.</a:t>
            </a:r>
            <a:endParaRPr sz="1400">
              <a:latin typeface="Trebuchet MS"/>
              <a:cs typeface="Trebuchet MS"/>
            </a:endParaRPr>
          </a:p>
          <a:p>
            <a:pPr marL="12700">
              <a:lnSpc>
                <a:spcPct val="100000"/>
              </a:lnSpc>
              <a:spcBef>
                <a:spcPts val="1010"/>
              </a:spcBef>
              <a:tabLst>
                <a:tab pos="356870" algn="l"/>
              </a:tabLst>
            </a:pPr>
            <a:r>
              <a:rPr sz="1100" spc="220" dirty="0">
                <a:solidFill>
                  <a:srgbClr val="90C225"/>
                </a:solidFill>
                <a:latin typeface="Arial"/>
                <a:cs typeface="Arial"/>
              </a:rPr>
              <a:t>	</a:t>
            </a:r>
            <a:r>
              <a:rPr sz="1400" spc="-15" dirty="0">
                <a:solidFill>
                  <a:srgbClr val="404040"/>
                </a:solidFill>
                <a:latin typeface="Trebuchet MS"/>
                <a:cs typeface="Trebuchet MS"/>
              </a:rPr>
              <a:t>False </a:t>
            </a:r>
            <a:r>
              <a:rPr sz="1400" spc="-10" dirty="0">
                <a:solidFill>
                  <a:srgbClr val="404040"/>
                </a:solidFill>
                <a:latin typeface="Trebuchet MS"/>
                <a:cs typeface="Trebuchet MS"/>
              </a:rPr>
              <a:t>Negatives </a:t>
            </a:r>
            <a:r>
              <a:rPr sz="1400" spc="-15" dirty="0">
                <a:solidFill>
                  <a:srgbClr val="404040"/>
                </a:solidFill>
                <a:latin typeface="Trebuchet MS"/>
                <a:cs typeface="Trebuchet MS"/>
              </a:rPr>
              <a:t>(FN) </a:t>
            </a:r>
            <a:r>
              <a:rPr sz="1400" spc="-5" dirty="0">
                <a:solidFill>
                  <a:srgbClr val="404040"/>
                </a:solidFill>
                <a:latin typeface="Trebuchet MS"/>
                <a:cs typeface="Trebuchet MS"/>
              </a:rPr>
              <a:t>– When </a:t>
            </a:r>
            <a:r>
              <a:rPr sz="1400" spc="-10" dirty="0">
                <a:solidFill>
                  <a:srgbClr val="404040"/>
                </a:solidFill>
                <a:latin typeface="Trebuchet MS"/>
                <a:cs typeface="Trebuchet MS"/>
              </a:rPr>
              <a:t>actual class </a:t>
            </a:r>
            <a:r>
              <a:rPr sz="1400" dirty="0">
                <a:solidFill>
                  <a:srgbClr val="404040"/>
                </a:solidFill>
                <a:latin typeface="Trebuchet MS"/>
                <a:cs typeface="Trebuchet MS"/>
              </a:rPr>
              <a:t>is </a:t>
            </a:r>
            <a:r>
              <a:rPr sz="1400" spc="-5" dirty="0">
                <a:solidFill>
                  <a:srgbClr val="404040"/>
                </a:solidFill>
                <a:latin typeface="Trebuchet MS"/>
                <a:cs typeface="Trebuchet MS"/>
              </a:rPr>
              <a:t>yes </a:t>
            </a:r>
            <a:r>
              <a:rPr sz="1400" spc="-10" dirty="0">
                <a:solidFill>
                  <a:srgbClr val="404040"/>
                </a:solidFill>
                <a:latin typeface="Trebuchet MS"/>
                <a:cs typeface="Trebuchet MS"/>
              </a:rPr>
              <a:t>but </a:t>
            </a:r>
            <a:r>
              <a:rPr sz="1400" spc="-5" dirty="0">
                <a:solidFill>
                  <a:srgbClr val="404040"/>
                </a:solidFill>
                <a:latin typeface="Trebuchet MS"/>
                <a:cs typeface="Trebuchet MS"/>
              </a:rPr>
              <a:t>predicted </a:t>
            </a:r>
            <a:r>
              <a:rPr sz="1400" spc="-10" dirty="0">
                <a:solidFill>
                  <a:srgbClr val="404040"/>
                </a:solidFill>
                <a:latin typeface="Trebuchet MS"/>
                <a:cs typeface="Trebuchet MS"/>
              </a:rPr>
              <a:t>class </a:t>
            </a:r>
            <a:r>
              <a:rPr sz="1400" dirty="0">
                <a:solidFill>
                  <a:srgbClr val="404040"/>
                </a:solidFill>
                <a:latin typeface="Trebuchet MS"/>
                <a:cs typeface="Trebuchet MS"/>
              </a:rPr>
              <a:t>in </a:t>
            </a:r>
            <a:r>
              <a:rPr sz="1400" spc="-5" dirty="0">
                <a:solidFill>
                  <a:srgbClr val="404040"/>
                </a:solidFill>
                <a:latin typeface="Trebuchet MS"/>
                <a:cs typeface="Trebuchet MS"/>
              </a:rPr>
              <a:t>no. </a:t>
            </a:r>
            <a:r>
              <a:rPr sz="1400" spc="-50" dirty="0">
                <a:solidFill>
                  <a:srgbClr val="404040"/>
                </a:solidFill>
                <a:latin typeface="Trebuchet MS"/>
                <a:cs typeface="Trebuchet MS"/>
              </a:rPr>
              <a:t>We </a:t>
            </a:r>
            <a:r>
              <a:rPr sz="1400" spc="-10" dirty="0">
                <a:solidFill>
                  <a:srgbClr val="404040"/>
                </a:solidFill>
                <a:latin typeface="Trebuchet MS"/>
                <a:cs typeface="Trebuchet MS"/>
              </a:rPr>
              <a:t>don’t have any </a:t>
            </a:r>
            <a:r>
              <a:rPr sz="1400" spc="-5" dirty="0">
                <a:solidFill>
                  <a:srgbClr val="404040"/>
                </a:solidFill>
                <a:latin typeface="Trebuchet MS"/>
                <a:cs typeface="Trebuchet MS"/>
              </a:rPr>
              <a:t>review which predicted</a:t>
            </a:r>
            <a:r>
              <a:rPr sz="1400" spc="50" dirty="0">
                <a:solidFill>
                  <a:srgbClr val="404040"/>
                </a:solidFill>
                <a:latin typeface="Trebuchet MS"/>
                <a:cs typeface="Trebuchet MS"/>
              </a:rPr>
              <a:t> </a:t>
            </a:r>
            <a:r>
              <a:rPr sz="1400" spc="-15" dirty="0">
                <a:solidFill>
                  <a:srgbClr val="404040"/>
                </a:solidFill>
                <a:latin typeface="Trebuchet MS"/>
                <a:cs typeface="Trebuchet MS"/>
              </a:rPr>
              <a:t>as</a:t>
            </a:r>
            <a:endParaRPr sz="1400">
              <a:latin typeface="Trebuchet MS"/>
              <a:cs typeface="Trebuchet MS"/>
            </a:endParaRPr>
          </a:p>
          <a:p>
            <a:pPr marL="356870">
              <a:lnSpc>
                <a:spcPct val="100000"/>
              </a:lnSpc>
            </a:pPr>
            <a:r>
              <a:rPr sz="1400" spc="-10" dirty="0">
                <a:solidFill>
                  <a:srgbClr val="404040"/>
                </a:solidFill>
                <a:latin typeface="Trebuchet MS"/>
                <a:cs typeface="Trebuchet MS"/>
              </a:rPr>
              <a:t>negative </a:t>
            </a:r>
            <a:r>
              <a:rPr sz="1400" spc="-5" dirty="0">
                <a:solidFill>
                  <a:srgbClr val="404040"/>
                </a:solidFill>
                <a:latin typeface="Trebuchet MS"/>
                <a:cs typeface="Trebuchet MS"/>
              </a:rPr>
              <a:t>though </a:t>
            </a:r>
            <a:r>
              <a:rPr sz="1400" dirty="0">
                <a:solidFill>
                  <a:srgbClr val="404040"/>
                </a:solidFill>
                <a:latin typeface="Trebuchet MS"/>
                <a:cs typeface="Trebuchet MS"/>
              </a:rPr>
              <a:t>in </a:t>
            </a:r>
            <a:r>
              <a:rPr sz="1400" spc="-10" dirty="0">
                <a:solidFill>
                  <a:srgbClr val="404040"/>
                </a:solidFill>
                <a:latin typeface="Trebuchet MS"/>
                <a:cs typeface="Trebuchet MS"/>
              </a:rPr>
              <a:t>actual </a:t>
            </a:r>
            <a:r>
              <a:rPr sz="1400" dirty="0">
                <a:solidFill>
                  <a:srgbClr val="404040"/>
                </a:solidFill>
                <a:latin typeface="Trebuchet MS"/>
                <a:cs typeface="Trebuchet MS"/>
              </a:rPr>
              <a:t>it is</a:t>
            </a:r>
            <a:r>
              <a:rPr sz="1400" spc="15" dirty="0">
                <a:solidFill>
                  <a:srgbClr val="404040"/>
                </a:solidFill>
                <a:latin typeface="Trebuchet MS"/>
                <a:cs typeface="Trebuchet MS"/>
              </a:rPr>
              <a:t> </a:t>
            </a:r>
            <a:r>
              <a:rPr sz="1400" spc="-10" dirty="0">
                <a:solidFill>
                  <a:srgbClr val="404040"/>
                </a:solidFill>
                <a:latin typeface="Trebuchet MS"/>
                <a:cs typeface="Trebuchet MS"/>
              </a:rPr>
              <a:t>positive.</a:t>
            </a:r>
            <a:endParaRPr sz="1400">
              <a:latin typeface="Trebuchet MS"/>
              <a:cs typeface="Trebuchet MS"/>
            </a:endParaRPr>
          </a:p>
          <a:p>
            <a:pPr marL="12700">
              <a:lnSpc>
                <a:spcPct val="100000"/>
              </a:lnSpc>
              <a:spcBef>
                <a:spcPts val="1285"/>
              </a:spcBef>
            </a:pPr>
            <a:r>
              <a:rPr sz="1100" spc="220" dirty="0">
                <a:solidFill>
                  <a:srgbClr val="90C225"/>
                </a:solidFill>
                <a:latin typeface="Arial"/>
                <a:cs typeface="Arial"/>
              </a:rPr>
              <a:t></a:t>
            </a:r>
            <a:endParaRPr sz="1100">
              <a:latin typeface="Arial"/>
              <a:cs typeface="Arial"/>
            </a:endParaRPr>
          </a:p>
          <a:p>
            <a:pPr>
              <a:lnSpc>
                <a:spcPct val="100000"/>
              </a:lnSpc>
            </a:pPr>
            <a:endParaRPr sz="1300">
              <a:latin typeface="Arial"/>
              <a:cs typeface="Arial"/>
            </a:endParaRPr>
          </a:p>
          <a:p>
            <a:pPr>
              <a:lnSpc>
                <a:spcPct val="100000"/>
              </a:lnSpc>
              <a:spcBef>
                <a:spcPts val="5"/>
              </a:spcBef>
            </a:pPr>
            <a:endParaRPr sz="1350">
              <a:latin typeface="Arial"/>
              <a:cs typeface="Arial"/>
            </a:endParaRPr>
          </a:p>
          <a:p>
            <a:pPr marL="12700">
              <a:lnSpc>
                <a:spcPct val="100000"/>
              </a:lnSpc>
            </a:pPr>
            <a:r>
              <a:rPr sz="1100" spc="220" dirty="0">
                <a:solidFill>
                  <a:srgbClr val="90C225"/>
                </a:solidFill>
                <a:latin typeface="Arial"/>
                <a:cs typeface="Arial"/>
              </a:rPr>
              <a:t></a:t>
            </a:r>
            <a:endParaRPr sz="1100">
              <a:latin typeface="Arial"/>
              <a:cs typeface="Arial"/>
            </a:endParaRPr>
          </a:p>
        </p:txBody>
      </p:sp>
      <p:sp>
        <p:nvSpPr>
          <p:cNvPr id="4" name="object 4"/>
          <p:cNvSpPr/>
          <p:nvPr/>
        </p:nvSpPr>
        <p:spPr>
          <a:xfrm>
            <a:off x="1243583" y="3014472"/>
            <a:ext cx="6541008" cy="384352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7244" y="317230"/>
            <a:ext cx="10360660" cy="5803900"/>
          </a:xfrm>
          <a:prstGeom prst="rect">
            <a:avLst/>
          </a:prstGeom>
        </p:spPr>
        <p:txBody>
          <a:bodyPr vert="horz" wrap="square" lIns="0" tIns="140335" rIns="0" bIns="0" rtlCol="0">
            <a:spAutoFit/>
          </a:bodyPr>
          <a:lstStyle/>
          <a:p>
            <a:pPr marL="12700">
              <a:lnSpc>
                <a:spcPct val="100000"/>
              </a:lnSpc>
              <a:spcBef>
                <a:spcPts val="1105"/>
              </a:spcBef>
              <a:tabLst>
                <a:tab pos="356870" algn="l"/>
              </a:tabLst>
            </a:pPr>
            <a:r>
              <a:rPr sz="1500" spc="270" dirty="0">
                <a:solidFill>
                  <a:srgbClr val="90C225"/>
                </a:solidFill>
                <a:latin typeface="Arial"/>
                <a:cs typeface="Arial"/>
              </a:rPr>
              <a:t>	</a:t>
            </a:r>
            <a:r>
              <a:rPr sz="1900" spc="-60" dirty="0">
                <a:solidFill>
                  <a:srgbClr val="404040"/>
                </a:solidFill>
                <a:latin typeface="Trebuchet MS"/>
                <a:cs typeface="Trebuchet MS"/>
              </a:rPr>
              <a:t>We </a:t>
            </a:r>
            <a:r>
              <a:rPr sz="1900" spc="-5" dirty="0">
                <a:solidFill>
                  <a:srgbClr val="404040"/>
                </a:solidFill>
                <a:latin typeface="Trebuchet MS"/>
                <a:cs typeface="Trebuchet MS"/>
              </a:rPr>
              <a:t>got </a:t>
            </a:r>
            <a:r>
              <a:rPr sz="1900" dirty="0">
                <a:solidFill>
                  <a:srgbClr val="404040"/>
                </a:solidFill>
                <a:latin typeface="Trebuchet MS"/>
                <a:cs typeface="Trebuchet MS"/>
              </a:rPr>
              <a:t>an </a:t>
            </a:r>
            <a:r>
              <a:rPr sz="1900" spc="-5" dirty="0">
                <a:solidFill>
                  <a:srgbClr val="404040"/>
                </a:solidFill>
                <a:latin typeface="Trebuchet MS"/>
                <a:cs typeface="Trebuchet MS"/>
              </a:rPr>
              <a:t>accuracy </a:t>
            </a:r>
            <a:r>
              <a:rPr sz="1900" spc="-10" dirty="0">
                <a:solidFill>
                  <a:srgbClr val="404040"/>
                </a:solidFill>
                <a:latin typeface="Trebuchet MS"/>
                <a:cs typeface="Trebuchet MS"/>
              </a:rPr>
              <a:t>of </a:t>
            </a:r>
            <a:r>
              <a:rPr sz="1900" spc="-15" dirty="0">
                <a:solidFill>
                  <a:srgbClr val="404040"/>
                </a:solidFill>
                <a:latin typeface="Trebuchet MS"/>
                <a:cs typeface="Trebuchet MS"/>
              </a:rPr>
              <a:t>~86% </a:t>
            </a:r>
            <a:r>
              <a:rPr sz="1900" spc="-10" dirty="0">
                <a:solidFill>
                  <a:srgbClr val="404040"/>
                </a:solidFill>
                <a:latin typeface="Trebuchet MS"/>
                <a:cs typeface="Trebuchet MS"/>
              </a:rPr>
              <a:t>on the test</a:t>
            </a:r>
            <a:r>
              <a:rPr sz="1900" spc="220" dirty="0">
                <a:solidFill>
                  <a:srgbClr val="404040"/>
                </a:solidFill>
                <a:latin typeface="Trebuchet MS"/>
                <a:cs typeface="Trebuchet MS"/>
              </a:rPr>
              <a:t> </a:t>
            </a:r>
            <a:r>
              <a:rPr sz="1900" dirty="0">
                <a:solidFill>
                  <a:srgbClr val="404040"/>
                </a:solidFill>
                <a:latin typeface="Trebuchet MS"/>
                <a:cs typeface="Trebuchet MS"/>
              </a:rPr>
              <a:t>set.</a:t>
            </a:r>
            <a:endParaRPr sz="1900">
              <a:latin typeface="Trebuchet MS"/>
              <a:cs typeface="Trebuchet MS"/>
            </a:endParaRPr>
          </a:p>
          <a:p>
            <a:pPr marL="356870" marR="5080" indent="-344805">
              <a:lnSpc>
                <a:spcPct val="100000"/>
              </a:lnSpc>
              <a:spcBef>
                <a:spcPts val="1005"/>
              </a:spcBef>
              <a:tabLst>
                <a:tab pos="356870" algn="l"/>
                <a:tab pos="5303520" algn="l"/>
              </a:tabLst>
            </a:pPr>
            <a:r>
              <a:rPr sz="1500" spc="270" dirty="0">
                <a:solidFill>
                  <a:srgbClr val="90C225"/>
                </a:solidFill>
                <a:latin typeface="Arial"/>
                <a:cs typeface="Arial"/>
              </a:rPr>
              <a:t>	</a:t>
            </a:r>
            <a:r>
              <a:rPr sz="1900" spc="-5" dirty="0">
                <a:solidFill>
                  <a:srgbClr val="404040"/>
                </a:solidFill>
                <a:latin typeface="Trebuchet MS"/>
                <a:cs typeface="Trebuchet MS"/>
              </a:rPr>
              <a:t>Accuracy :Accuracy </a:t>
            </a:r>
            <a:r>
              <a:rPr sz="1900" dirty="0">
                <a:solidFill>
                  <a:srgbClr val="404040"/>
                </a:solidFill>
                <a:latin typeface="Trebuchet MS"/>
                <a:cs typeface="Trebuchet MS"/>
              </a:rPr>
              <a:t>is </a:t>
            </a:r>
            <a:r>
              <a:rPr sz="1900" spc="-10" dirty="0">
                <a:solidFill>
                  <a:srgbClr val="404040"/>
                </a:solidFill>
                <a:latin typeface="Trebuchet MS"/>
                <a:cs typeface="Trebuchet MS"/>
              </a:rPr>
              <a:t>the </a:t>
            </a:r>
            <a:r>
              <a:rPr sz="1900" spc="-5" dirty="0">
                <a:solidFill>
                  <a:srgbClr val="404040"/>
                </a:solidFill>
                <a:latin typeface="Trebuchet MS"/>
                <a:cs typeface="Trebuchet MS"/>
              </a:rPr>
              <a:t>most intuitive performance measure and </a:t>
            </a:r>
            <a:r>
              <a:rPr sz="1900" dirty="0">
                <a:solidFill>
                  <a:srgbClr val="404040"/>
                </a:solidFill>
                <a:latin typeface="Trebuchet MS"/>
                <a:cs typeface="Trebuchet MS"/>
              </a:rPr>
              <a:t>it is </a:t>
            </a:r>
            <a:r>
              <a:rPr sz="1900" spc="-5" dirty="0">
                <a:solidFill>
                  <a:srgbClr val="404040"/>
                </a:solidFill>
                <a:latin typeface="Trebuchet MS"/>
                <a:cs typeface="Trebuchet MS"/>
              </a:rPr>
              <a:t>simply a </a:t>
            </a:r>
            <a:r>
              <a:rPr sz="1900" dirty="0">
                <a:solidFill>
                  <a:srgbClr val="404040"/>
                </a:solidFill>
                <a:latin typeface="Trebuchet MS"/>
                <a:cs typeface="Trebuchet MS"/>
              </a:rPr>
              <a:t>ratio </a:t>
            </a:r>
            <a:r>
              <a:rPr sz="1900" spc="-10" dirty="0">
                <a:solidFill>
                  <a:srgbClr val="404040"/>
                </a:solidFill>
                <a:latin typeface="Trebuchet MS"/>
                <a:cs typeface="Trebuchet MS"/>
              </a:rPr>
              <a:t>of co  rrectly predicted </a:t>
            </a:r>
            <a:r>
              <a:rPr sz="1900" spc="-5" dirty="0">
                <a:solidFill>
                  <a:srgbClr val="404040"/>
                </a:solidFill>
                <a:latin typeface="Trebuchet MS"/>
                <a:cs typeface="Trebuchet MS"/>
              </a:rPr>
              <a:t>observation </a:t>
            </a:r>
            <a:r>
              <a:rPr sz="1900" spc="-10" dirty="0">
                <a:solidFill>
                  <a:srgbClr val="404040"/>
                </a:solidFill>
                <a:latin typeface="Trebuchet MS"/>
                <a:cs typeface="Trebuchet MS"/>
              </a:rPr>
              <a:t>to the total </a:t>
            </a:r>
            <a:r>
              <a:rPr sz="1900" spc="-5" dirty="0">
                <a:solidFill>
                  <a:srgbClr val="404040"/>
                </a:solidFill>
                <a:latin typeface="Trebuchet MS"/>
                <a:cs typeface="Trebuchet MS"/>
              </a:rPr>
              <a:t>observations. </a:t>
            </a:r>
            <a:r>
              <a:rPr sz="1900" spc="-10" dirty="0">
                <a:solidFill>
                  <a:srgbClr val="404040"/>
                </a:solidFill>
                <a:latin typeface="Trebuchet MS"/>
                <a:cs typeface="Trebuchet MS"/>
              </a:rPr>
              <a:t>One </a:t>
            </a:r>
            <a:r>
              <a:rPr sz="1900" dirty="0">
                <a:solidFill>
                  <a:srgbClr val="404040"/>
                </a:solidFill>
                <a:latin typeface="Trebuchet MS"/>
                <a:cs typeface="Trebuchet MS"/>
              </a:rPr>
              <a:t>may </a:t>
            </a:r>
            <a:r>
              <a:rPr sz="1900" spc="-5" dirty="0">
                <a:solidFill>
                  <a:srgbClr val="404040"/>
                </a:solidFill>
                <a:latin typeface="Trebuchet MS"/>
                <a:cs typeface="Trebuchet MS"/>
              </a:rPr>
              <a:t>think </a:t>
            </a:r>
            <a:r>
              <a:rPr sz="1900" spc="-10" dirty="0">
                <a:solidFill>
                  <a:srgbClr val="404040"/>
                </a:solidFill>
                <a:latin typeface="Trebuchet MS"/>
                <a:cs typeface="Trebuchet MS"/>
              </a:rPr>
              <a:t>that, </a:t>
            </a:r>
            <a:r>
              <a:rPr sz="1900" dirty="0">
                <a:solidFill>
                  <a:srgbClr val="404040"/>
                </a:solidFill>
                <a:latin typeface="Trebuchet MS"/>
                <a:cs typeface="Trebuchet MS"/>
              </a:rPr>
              <a:t>if </a:t>
            </a:r>
            <a:r>
              <a:rPr sz="1900" spc="-5" dirty="0">
                <a:solidFill>
                  <a:srgbClr val="404040"/>
                </a:solidFill>
                <a:latin typeface="Trebuchet MS"/>
                <a:cs typeface="Trebuchet MS"/>
              </a:rPr>
              <a:t>we have high  accuracy </a:t>
            </a:r>
            <a:r>
              <a:rPr sz="1900" spc="-10" dirty="0">
                <a:solidFill>
                  <a:srgbClr val="404040"/>
                </a:solidFill>
                <a:latin typeface="Trebuchet MS"/>
                <a:cs typeface="Trebuchet MS"/>
              </a:rPr>
              <a:t>then our model </a:t>
            </a:r>
            <a:r>
              <a:rPr sz="1900" dirty="0">
                <a:solidFill>
                  <a:srgbClr val="404040"/>
                </a:solidFill>
                <a:latin typeface="Trebuchet MS"/>
                <a:cs typeface="Trebuchet MS"/>
              </a:rPr>
              <a:t>is </a:t>
            </a:r>
            <a:r>
              <a:rPr sz="1900" spc="-10" dirty="0">
                <a:solidFill>
                  <a:srgbClr val="404040"/>
                </a:solidFill>
                <a:latin typeface="Trebuchet MS"/>
                <a:cs typeface="Trebuchet MS"/>
              </a:rPr>
              <a:t>best. </a:t>
            </a:r>
            <a:r>
              <a:rPr sz="1900" spc="-5" dirty="0">
                <a:solidFill>
                  <a:srgbClr val="404040"/>
                </a:solidFill>
                <a:latin typeface="Trebuchet MS"/>
                <a:cs typeface="Trebuchet MS"/>
              </a:rPr>
              <a:t>In</a:t>
            </a:r>
            <a:r>
              <a:rPr sz="1900" spc="195" dirty="0">
                <a:solidFill>
                  <a:srgbClr val="404040"/>
                </a:solidFill>
                <a:latin typeface="Trebuchet MS"/>
                <a:cs typeface="Trebuchet MS"/>
              </a:rPr>
              <a:t> </a:t>
            </a:r>
            <a:r>
              <a:rPr sz="1900" spc="-10" dirty="0">
                <a:solidFill>
                  <a:srgbClr val="404040"/>
                </a:solidFill>
                <a:latin typeface="Trebuchet MS"/>
                <a:cs typeface="Trebuchet MS"/>
              </a:rPr>
              <a:t>our</a:t>
            </a:r>
            <a:r>
              <a:rPr sz="1900" spc="35" dirty="0">
                <a:solidFill>
                  <a:srgbClr val="404040"/>
                </a:solidFill>
                <a:latin typeface="Trebuchet MS"/>
                <a:cs typeface="Trebuchet MS"/>
              </a:rPr>
              <a:t> </a:t>
            </a:r>
            <a:r>
              <a:rPr sz="1900" spc="-5" dirty="0">
                <a:solidFill>
                  <a:srgbClr val="404040"/>
                </a:solidFill>
                <a:latin typeface="Trebuchet MS"/>
                <a:cs typeface="Trebuchet MS"/>
              </a:rPr>
              <a:t>case	being a review </a:t>
            </a:r>
            <a:r>
              <a:rPr sz="1900" dirty="0">
                <a:solidFill>
                  <a:srgbClr val="404040"/>
                </a:solidFill>
                <a:latin typeface="Trebuchet MS"/>
                <a:cs typeface="Trebuchet MS"/>
              </a:rPr>
              <a:t>is </a:t>
            </a:r>
            <a:r>
              <a:rPr sz="1900" spc="-5" dirty="0">
                <a:solidFill>
                  <a:srgbClr val="404040"/>
                </a:solidFill>
                <a:latin typeface="Trebuchet MS"/>
                <a:cs typeface="Trebuchet MS"/>
              </a:rPr>
              <a:t>positive has </a:t>
            </a:r>
            <a:r>
              <a:rPr sz="1900" spc="5" dirty="0">
                <a:solidFill>
                  <a:srgbClr val="404040"/>
                </a:solidFill>
                <a:latin typeface="Trebuchet MS"/>
                <a:cs typeface="Trebuchet MS"/>
              </a:rPr>
              <a:t>an </a:t>
            </a:r>
            <a:r>
              <a:rPr sz="1900" spc="-5" dirty="0">
                <a:solidFill>
                  <a:srgbClr val="404040"/>
                </a:solidFill>
                <a:latin typeface="Trebuchet MS"/>
                <a:cs typeface="Trebuchet MS"/>
              </a:rPr>
              <a:t>accuracy </a:t>
            </a:r>
            <a:r>
              <a:rPr sz="1900" spc="-10" dirty="0">
                <a:solidFill>
                  <a:srgbClr val="404040"/>
                </a:solidFill>
                <a:latin typeface="Trebuchet MS"/>
                <a:cs typeface="Trebuchet MS"/>
              </a:rPr>
              <a:t>of  </a:t>
            </a:r>
            <a:r>
              <a:rPr sz="1900" spc="-20" dirty="0">
                <a:solidFill>
                  <a:srgbClr val="404040"/>
                </a:solidFill>
                <a:latin typeface="Trebuchet MS"/>
                <a:cs typeface="Trebuchet MS"/>
              </a:rPr>
              <a:t>86%.</a:t>
            </a:r>
            <a:endParaRPr sz="1900">
              <a:latin typeface="Trebuchet MS"/>
              <a:cs typeface="Trebuchet MS"/>
            </a:endParaRPr>
          </a:p>
          <a:p>
            <a:pPr marL="12700">
              <a:lnSpc>
                <a:spcPct val="100000"/>
              </a:lnSpc>
              <a:spcBef>
                <a:spcPts val="990"/>
              </a:spcBef>
            </a:pPr>
            <a:r>
              <a:rPr sz="1900" spc="-5" dirty="0">
                <a:solidFill>
                  <a:srgbClr val="404040"/>
                </a:solidFill>
                <a:latin typeface="Trebuchet MS"/>
                <a:cs typeface="Trebuchet MS"/>
              </a:rPr>
              <a:t>Accuracy =</a:t>
            </a:r>
            <a:r>
              <a:rPr sz="1900" spc="-30" dirty="0">
                <a:solidFill>
                  <a:srgbClr val="404040"/>
                </a:solidFill>
                <a:latin typeface="Trebuchet MS"/>
                <a:cs typeface="Trebuchet MS"/>
              </a:rPr>
              <a:t> </a:t>
            </a:r>
            <a:r>
              <a:rPr sz="1900" spc="-10" dirty="0">
                <a:solidFill>
                  <a:srgbClr val="404040"/>
                </a:solidFill>
                <a:latin typeface="Trebuchet MS"/>
                <a:cs typeface="Trebuchet MS"/>
              </a:rPr>
              <a:t>TP+TN/TP+FP+FN+TN</a:t>
            </a:r>
            <a:endParaRPr sz="1900">
              <a:latin typeface="Trebuchet MS"/>
              <a:cs typeface="Trebuchet MS"/>
            </a:endParaRPr>
          </a:p>
          <a:p>
            <a:pPr marR="10795" algn="r">
              <a:lnSpc>
                <a:spcPct val="100000"/>
              </a:lnSpc>
              <a:spcBef>
                <a:spcPts val="1010"/>
              </a:spcBef>
              <a:tabLst>
                <a:tab pos="344170" algn="l"/>
              </a:tabLst>
            </a:pPr>
            <a:r>
              <a:rPr sz="1500" spc="270" dirty="0">
                <a:solidFill>
                  <a:srgbClr val="90C225"/>
                </a:solidFill>
                <a:latin typeface="Arial"/>
                <a:cs typeface="Arial"/>
              </a:rPr>
              <a:t>	</a:t>
            </a:r>
            <a:r>
              <a:rPr sz="1900" spc="-15" dirty="0">
                <a:solidFill>
                  <a:srgbClr val="404040"/>
                </a:solidFill>
                <a:latin typeface="Trebuchet MS"/>
                <a:cs typeface="Trebuchet MS"/>
              </a:rPr>
              <a:t>Precision </a:t>
            </a:r>
            <a:r>
              <a:rPr sz="1900" spc="-5" dirty="0">
                <a:solidFill>
                  <a:srgbClr val="404040"/>
                </a:solidFill>
                <a:latin typeface="Trebuchet MS"/>
                <a:cs typeface="Trebuchet MS"/>
              </a:rPr>
              <a:t>: </a:t>
            </a:r>
            <a:r>
              <a:rPr sz="1900" spc="-15" dirty="0">
                <a:solidFill>
                  <a:srgbClr val="404040"/>
                </a:solidFill>
                <a:latin typeface="Trebuchet MS"/>
                <a:cs typeface="Trebuchet MS"/>
              </a:rPr>
              <a:t>Precision </a:t>
            </a:r>
            <a:r>
              <a:rPr sz="1900" dirty="0">
                <a:solidFill>
                  <a:srgbClr val="404040"/>
                </a:solidFill>
                <a:latin typeface="Trebuchet MS"/>
                <a:cs typeface="Trebuchet MS"/>
              </a:rPr>
              <a:t>is </a:t>
            </a:r>
            <a:r>
              <a:rPr sz="1900" spc="-10" dirty="0">
                <a:solidFill>
                  <a:srgbClr val="404040"/>
                </a:solidFill>
                <a:latin typeface="Trebuchet MS"/>
                <a:cs typeface="Trebuchet MS"/>
              </a:rPr>
              <a:t>the </a:t>
            </a:r>
            <a:r>
              <a:rPr sz="1900" spc="-5" dirty="0">
                <a:solidFill>
                  <a:srgbClr val="404040"/>
                </a:solidFill>
                <a:latin typeface="Trebuchet MS"/>
                <a:cs typeface="Trebuchet MS"/>
              </a:rPr>
              <a:t>ratio </a:t>
            </a:r>
            <a:r>
              <a:rPr sz="1900" spc="-10" dirty="0">
                <a:solidFill>
                  <a:srgbClr val="404040"/>
                </a:solidFill>
                <a:latin typeface="Trebuchet MS"/>
                <a:cs typeface="Trebuchet MS"/>
              </a:rPr>
              <a:t>of correctly predicted </a:t>
            </a:r>
            <a:r>
              <a:rPr sz="1900" spc="-5" dirty="0">
                <a:solidFill>
                  <a:srgbClr val="404040"/>
                </a:solidFill>
                <a:latin typeface="Trebuchet MS"/>
                <a:cs typeface="Trebuchet MS"/>
              </a:rPr>
              <a:t>positive observations </a:t>
            </a:r>
            <a:r>
              <a:rPr sz="1900" spc="-10" dirty="0">
                <a:solidFill>
                  <a:srgbClr val="404040"/>
                </a:solidFill>
                <a:latin typeface="Trebuchet MS"/>
                <a:cs typeface="Trebuchet MS"/>
              </a:rPr>
              <a:t>to the total</a:t>
            </a:r>
            <a:r>
              <a:rPr sz="1900" spc="400" dirty="0">
                <a:solidFill>
                  <a:srgbClr val="404040"/>
                </a:solidFill>
                <a:latin typeface="Trebuchet MS"/>
                <a:cs typeface="Trebuchet MS"/>
              </a:rPr>
              <a:t> </a:t>
            </a:r>
            <a:r>
              <a:rPr sz="1900" spc="-5" dirty="0">
                <a:solidFill>
                  <a:srgbClr val="404040"/>
                </a:solidFill>
                <a:latin typeface="Trebuchet MS"/>
                <a:cs typeface="Trebuchet MS"/>
              </a:rPr>
              <a:t>pre</a:t>
            </a:r>
            <a:endParaRPr sz="1900">
              <a:latin typeface="Trebuchet MS"/>
              <a:cs typeface="Trebuchet MS"/>
            </a:endParaRPr>
          </a:p>
          <a:p>
            <a:pPr marR="78740" algn="r">
              <a:lnSpc>
                <a:spcPct val="100000"/>
              </a:lnSpc>
              <a:tabLst>
                <a:tab pos="4516755" algn="l"/>
              </a:tabLst>
            </a:pPr>
            <a:r>
              <a:rPr sz="1900" spc="-5" dirty="0">
                <a:solidFill>
                  <a:srgbClr val="404040"/>
                </a:solidFill>
                <a:latin typeface="Trebuchet MS"/>
                <a:cs typeface="Trebuchet MS"/>
              </a:rPr>
              <a:t>dicted positive observations. In</a:t>
            </a:r>
            <a:r>
              <a:rPr sz="1900" spc="95" dirty="0">
                <a:solidFill>
                  <a:srgbClr val="404040"/>
                </a:solidFill>
                <a:latin typeface="Trebuchet MS"/>
                <a:cs typeface="Trebuchet MS"/>
              </a:rPr>
              <a:t> </a:t>
            </a:r>
            <a:r>
              <a:rPr sz="1900" spc="-10" dirty="0">
                <a:solidFill>
                  <a:srgbClr val="404040"/>
                </a:solidFill>
                <a:latin typeface="Trebuchet MS"/>
                <a:cs typeface="Trebuchet MS"/>
              </a:rPr>
              <a:t>our</a:t>
            </a:r>
            <a:r>
              <a:rPr sz="1900" spc="35" dirty="0">
                <a:solidFill>
                  <a:srgbClr val="404040"/>
                </a:solidFill>
                <a:latin typeface="Trebuchet MS"/>
                <a:cs typeface="Trebuchet MS"/>
              </a:rPr>
              <a:t> </a:t>
            </a:r>
            <a:r>
              <a:rPr sz="1900" spc="-5" dirty="0">
                <a:solidFill>
                  <a:srgbClr val="404040"/>
                </a:solidFill>
                <a:latin typeface="Trebuchet MS"/>
                <a:cs typeface="Trebuchet MS"/>
              </a:rPr>
              <a:t>case	being a review </a:t>
            </a:r>
            <a:r>
              <a:rPr sz="1900" dirty="0">
                <a:solidFill>
                  <a:srgbClr val="404040"/>
                </a:solidFill>
                <a:latin typeface="Trebuchet MS"/>
                <a:cs typeface="Trebuchet MS"/>
              </a:rPr>
              <a:t>is </a:t>
            </a:r>
            <a:r>
              <a:rPr sz="1900" spc="-5" dirty="0">
                <a:solidFill>
                  <a:srgbClr val="404040"/>
                </a:solidFill>
                <a:latin typeface="Trebuchet MS"/>
                <a:cs typeface="Trebuchet MS"/>
              </a:rPr>
              <a:t>positive has </a:t>
            </a:r>
            <a:r>
              <a:rPr sz="1900" dirty="0">
                <a:solidFill>
                  <a:srgbClr val="404040"/>
                </a:solidFill>
                <a:latin typeface="Trebuchet MS"/>
                <a:cs typeface="Trebuchet MS"/>
              </a:rPr>
              <a:t>an </a:t>
            </a:r>
            <a:r>
              <a:rPr sz="1900" spc="-5" dirty="0">
                <a:solidFill>
                  <a:srgbClr val="404040"/>
                </a:solidFill>
                <a:latin typeface="Trebuchet MS"/>
                <a:cs typeface="Trebuchet MS"/>
              </a:rPr>
              <a:t>precision </a:t>
            </a:r>
            <a:r>
              <a:rPr sz="1900" spc="-10" dirty="0">
                <a:solidFill>
                  <a:srgbClr val="404040"/>
                </a:solidFill>
                <a:latin typeface="Trebuchet MS"/>
                <a:cs typeface="Trebuchet MS"/>
              </a:rPr>
              <a:t>of</a:t>
            </a:r>
            <a:r>
              <a:rPr sz="1900" spc="60" dirty="0">
                <a:solidFill>
                  <a:srgbClr val="404040"/>
                </a:solidFill>
                <a:latin typeface="Trebuchet MS"/>
                <a:cs typeface="Trebuchet MS"/>
              </a:rPr>
              <a:t> </a:t>
            </a:r>
            <a:r>
              <a:rPr sz="1900" spc="-20" dirty="0">
                <a:solidFill>
                  <a:srgbClr val="404040"/>
                </a:solidFill>
                <a:latin typeface="Trebuchet MS"/>
                <a:cs typeface="Trebuchet MS"/>
              </a:rPr>
              <a:t>86%.</a:t>
            </a:r>
            <a:endParaRPr sz="1900">
              <a:latin typeface="Trebuchet MS"/>
              <a:cs typeface="Trebuchet MS"/>
            </a:endParaRPr>
          </a:p>
          <a:p>
            <a:pPr marL="12700">
              <a:lnSpc>
                <a:spcPct val="100000"/>
              </a:lnSpc>
              <a:spcBef>
                <a:spcPts val="1010"/>
              </a:spcBef>
            </a:pPr>
            <a:r>
              <a:rPr sz="1900" spc="-15" dirty="0">
                <a:solidFill>
                  <a:srgbClr val="404040"/>
                </a:solidFill>
                <a:latin typeface="Trebuchet MS"/>
                <a:cs typeface="Trebuchet MS"/>
              </a:rPr>
              <a:t>Precision </a:t>
            </a:r>
            <a:r>
              <a:rPr sz="1900" spc="-5" dirty="0">
                <a:solidFill>
                  <a:srgbClr val="404040"/>
                </a:solidFill>
                <a:latin typeface="Trebuchet MS"/>
                <a:cs typeface="Trebuchet MS"/>
              </a:rPr>
              <a:t>=</a:t>
            </a:r>
            <a:r>
              <a:rPr sz="1900" spc="5" dirty="0">
                <a:solidFill>
                  <a:srgbClr val="404040"/>
                </a:solidFill>
                <a:latin typeface="Trebuchet MS"/>
                <a:cs typeface="Trebuchet MS"/>
              </a:rPr>
              <a:t> </a:t>
            </a:r>
            <a:r>
              <a:rPr sz="1900" spc="-10" dirty="0">
                <a:solidFill>
                  <a:srgbClr val="404040"/>
                </a:solidFill>
                <a:latin typeface="Trebuchet MS"/>
                <a:cs typeface="Trebuchet MS"/>
              </a:rPr>
              <a:t>TP/TP+FP</a:t>
            </a:r>
            <a:endParaRPr sz="1900">
              <a:latin typeface="Trebuchet MS"/>
              <a:cs typeface="Trebuchet MS"/>
            </a:endParaRPr>
          </a:p>
          <a:p>
            <a:pPr marR="49530" algn="r">
              <a:lnSpc>
                <a:spcPct val="100000"/>
              </a:lnSpc>
              <a:spcBef>
                <a:spcPts val="985"/>
              </a:spcBef>
              <a:tabLst>
                <a:tab pos="344170" algn="l"/>
                <a:tab pos="2502535" algn="l"/>
              </a:tabLst>
            </a:pPr>
            <a:r>
              <a:rPr sz="1500" spc="275" dirty="0">
                <a:solidFill>
                  <a:srgbClr val="90C225"/>
                </a:solidFill>
                <a:latin typeface="Arial"/>
                <a:cs typeface="Arial"/>
              </a:rPr>
              <a:t>	</a:t>
            </a:r>
            <a:r>
              <a:rPr sz="1900" spc="-20" dirty="0">
                <a:solidFill>
                  <a:srgbClr val="404040"/>
                </a:solidFill>
                <a:latin typeface="Trebuchet MS"/>
                <a:cs typeface="Trebuchet MS"/>
              </a:rPr>
              <a:t>Recall</a:t>
            </a:r>
            <a:r>
              <a:rPr sz="1900" spc="5" dirty="0">
                <a:solidFill>
                  <a:srgbClr val="404040"/>
                </a:solidFill>
                <a:latin typeface="Trebuchet MS"/>
                <a:cs typeface="Trebuchet MS"/>
              </a:rPr>
              <a:t> </a:t>
            </a:r>
            <a:r>
              <a:rPr sz="1900" spc="-5" dirty="0">
                <a:solidFill>
                  <a:srgbClr val="404040"/>
                </a:solidFill>
                <a:latin typeface="Trebuchet MS"/>
                <a:cs typeface="Trebuchet MS"/>
              </a:rPr>
              <a:t>(Sensitivity)	</a:t>
            </a:r>
            <a:r>
              <a:rPr sz="1900" spc="-20" dirty="0">
                <a:solidFill>
                  <a:srgbClr val="404040"/>
                </a:solidFill>
                <a:latin typeface="Trebuchet MS"/>
                <a:cs typeface="Trebuchet MS"/>
              </a:rPr>
              <a:t>Recall </a:t>
            </a:r>
            <a:r>
              <a:rPr sz="1900" dirty="0">
                <a:solidFill>
                  <a:srgbClr val="404040"/>
                </a:solidFill>
                <a:latin typeface="Trebuchet MS"/>
                <a:cs typeface="Trebuchet MS"/>
              </a:rPr>
              <a:t>is </a:t>
            </a:r>
            <a:r>
              <a:rPr sz="1900" spc="-10" dirty="0">
                <a:solidFill>
                  <a:srgbClr val="404040"/>
                </a:solidFill>
                <a:latin typeface="Trebuchet MS"/>
                <a:cs typeface="Trebuchet MS"/>
              </a:rPr>
              <a:t>the </a:t>
            </a:r>
            <a:r>
              <a:rPr sz="1900" dirty="0">
                <a:solidFill>
                  <a:srgbClr val="404040"/>
                </a:solidFill>
                <a:latin typeface="Trebuchet MS"/>
                <a:cs typeface="Trebuchet MS"/>
              </a:rPr>
              <a:t>ratio </a:t>
            </a:r>
            <a:r>
              <a:rPr sz="1900" spc="-10" dirty="0">
                <a:solidFill>
                  <a:srgbClr val="404040"/>
                </a:solidFill>
                <a:latin typeface="Trebuchet MS"/>
                <a:cs typeface="Trebuchet MS"/>
              </a:rPr>
              <a:t>of correctly </a:t>
            </a:r>
            <a:r>
              <a:rPr sz="1900" spc="-5" dirty="0">
                <a:solidFill>
                  <a:srgbClr val="404040"/>
                </a:solidFill>
                <a:latin typeface="Trebuchet MS"/>
                <a:cs typeface="Trebuchet MS"/>
              </a:rPr>
              <a:t>predicted positive </a:t>
            </a:r>
            <a:r>
              <a:rPr sz="1900" spc="-10" dirty="0">
                <a:solidFill>
                  <a:srgbClr val="404040"/>
                </a:solidFill>
                <a:latin typeface="Trebuchet MS"/>
                <a:cs typeface="Trebuchet MS"/>
              </a:rPr>
              <a:t>observations to the</a:t>
            </a:r>
            <a:r>
              <a:rPr sz="1900" spc="300" dirty="0">
                <a:solidFill>
                  <a:srgbClr val="404040"/>
                </a:solidFill>
                <a:latin typeface="Trebuchet MS"/>
                <a:cs typeface="Trebuchet MS"/>
              </a:rPr>
              <a:t> </a:t>
            </a:r>
            <a:r>
              <a:rPr sz="1900" spc="-5" dirty="0">
                <a:solidFill>
                  <a:srgbClr val="404040"/>
                </a:solidFill>
                <a:latin typeface="Trebuchet MS"/>
                <a:cs typeface="Trebuchet MS"/>
              </a:rPr>
              <a:t>all</a:t>
            </a:r>
            <a:endParaRPr sz="1900">
              <a:latin typeface="Trebuchet MS"/>
              <a:cs typeface="Trebuchet MS"/>
            </a:endParaRPr>
          </a:p>
          <a:p>
            <a:pPr marR="99060" algn="r">
              <a:lnSpc>
                <a:spcPct val="100000"/>
              </a:lnSpc>
              <a:spcBef>
                <a:spcPts val="5"/>
              </a:spcBef>
              <a:tabLst>
                <a:tab pos="3783329" algn="l"/>
              </a:tabLst>
            </a:pPr>
            <a:r>
              <a:rPr sz="1900" spc="-5" dirty="0">
                <a:solidFill>
                  <a:srgbClr val="404040"/>
                </a:solidFill>
                <a:latin typeface="Trebuchet MS"/>
                <a:cs typeface="Trebuchet MS"/>
              </a:rPr>
              <a:t>observations </a:t>
            </a:r>
            <a:r>
              <a:rPr sz="1900" dirty="0">
                <a:solidFill>
                  <a:srgbClr val="404040"/>
                </a:solidFill>
                <a:latin typeface="Trebuchet MS"/>
                <a:cs typeface="Trebuchet MS"/>
              </a:rPr>
              <a:t>in </a:t>
            </a:r>
            <a:r>
              <a:rPr sz="1900" spc="-5" dirty="0">
                <a:solidFill>
                  <a:srgbClr val="404040"/>
                </a:solidFill>
                <a:latin typeface="Trebuchet MS"/>
                <a:cs typeface="Trebuchet MS"/>
              </a:rPr>
              <a:t>actual class</a:t>
            </a:r>
            <a:r>
              <a:rPr sz="1900" spc="100" dirty="0">
                <a:solidFill>
                  <a:srgbClr val="404040"/>
                </a:solidFill>
                <a:latin typeface="Trebuchet MS"/>
                <a:cs typeface="Trebuchet MS"/>
              </a:rPr>
              <a:t> </a:t>
            </a:r>
            <a:r>
              <a:rPr sz="1900" spc="-5" dirty="0">
                <a:solidFill>
                  <a:srgbClr val="404040"/>
                </a:solidFill>
                <a:latin typeface="Trebuchet MS"/>
                <a:cs typeface="Trebuchet MS"/>
              </a:rPr>
              <a:t>-</a:t>
            </a:r>
            <a:r>
              <a:rPr sz="1900" spc="10" dirty="0">
                <a:solidFill>
                  <a:srgbClr val="404040"/>
                </a:solidFill>
                <a:latin typeface="Trebuchet MS"/>
                <a:cs typeface="Trebuchet MS"/>
              </a:rPr>
              <a:t> </a:t>
            </a:r>
            <a:r>
              <a:rPr sz="1900" spc="-10" dirty="0">
                <a:solidFill>
                  <a:srgbClr val="404040"/>
                </a:solidFill>
                <a:latin typeface="Trebuchet MS"/>
                <a:cs typeface="Trebuchet MS"/>
              </a:rPr>
              <a:t>yes.	</a:t>
            </a:r>
            <a:r>
              <a:rPr sz="1900" spc="-5" dirty="0">
                <a:solidFill>
                  <a:srgbClr val="404040"/>
                </a:solidFill>
                <a:latin typeface="Trebuchet MS"/>
                <a:cs typeface="Trebuchet MS"/>
              </a:rPr>
              <a:t>In </a:t>
            </a:r>
            <a:r>
              <a:rPr sz="1900" spc="-10" dirty="0">
                <a:solidFill>
                  <a:srgbClr val="404040"/>
                </a:solidFill>
                <a:latin typeface="Trebuchet MS"/>
                <a:cs typeface="Trebuchet MS"/>
              </a:rPr>
              <a:t>our </a:t>
            </a:r>
            <a:r>
              <a:rPr sz="1900" spc="-5" dirty="0">
                <a:solidFill>
                  <a:srgbClr val="404040"/>
                </a:solidFill>
                <a:latin typeface="Trebuchet MS"/>
                <a:cs typeface="Trebuchet MS"/>
              </a:rPr>
              <a:t>dataset </a:t>
            </a:r>
            <a:r>
              <a:rPr sz="1900" spc="-10" dirty="0">
                <a:solidFill>
                  <a:srgbClr val="404040"/>
                </a:solidFill>
                <a:latin typeface="Trebuchet MS"/>
                <a:cs typeface="Trebuchet MS"/>
              </a:rPr>
              <a:t>we </a:t>
            </a:r>
            <a:r>
              <a:rPr sz="1900" spc="-5" dirty="0">
                <a:solidFill>
                  <a:srgbClr val="404040"/>
                </a:solidFill>
                <a:latin typeface="Trebuchet MS"/>
                <a:cs typeface="Trebuchet MS"/>
              </a:rPr>
              <a:t>have a recall </a:t>
            </a:r>
            <a:r>
              <a:rPr sz="1900" spc="-10" dirty="0">
                <a:solidFill>
                  <a:srgbClr val="404040"/>
                </a:solidFill>
                <a:latin typeface="Trebuchet MS"/>
                <a:cs typeface="Trebuchet MS"/>
              </a:rPr>
              <a:t>for </a:t>
            </a:r>
            <a:r>
              <a:rPr sz="1900" spc="-5" dirty="0">
                <a:solidFill>
                  <a:srgbClr val="404040"/>
                </a:solidFill>
                <a:latin typeface="Trebuchet MS"/>
                <a:cs typeface="Trebuchet MS"/>
              </a:rPr>
              <a:t>positive review </a:t>
            </a:r>
            <a:r>
              <a:rPr sz="1900" dirty="0">
                <a:solidFill>
                  <a:srgbClr val="404040"/>
                </a:solidFill>
                <a:latin typeface="Trebuchet MS"/>
                <a:cs typeface="Trebuchet MS"/>
              </a:rPr>
              <a:t>as</a:t>
            </a:r>
            <a:r>
              <a:rPr sz="1900" spc="80" dirty="0">
                <a:solidFill>
                  <a:srgbClr val="404040"/>
                </a:solidFill>
                <a:latin typeface="Trebuchet MS"/>
                <a:cs typeface="Trebuchet MS"/>
              </a:rPr>
              <a:t> </a:t>
            </a:r>
            <a:r>
              <a:rPr sz="1900" spc="-10" dirty="0">
                <a:solidFill>
                  <a:srgbClr val="404040"/>
                </a:solidFill>
                <a:latin typeface="Trebuchet MS"/>
                <a:cs typeface="Trebuchet MS"/>
              </a:rPr>
              <a:t>1.</a:t>
            </a:r>
            <a:endParaRPr sz="1900">
              <a:latin typeface="Trebuchet MS"/>
              <a:cs typeface="Trebuchet MS"/>
            </a:endParaRPr>
          </a:p>
          <a:p>
            <a:pPr marL="12700">
              <a:lnSpc>
                <a:spcPct val="100000"/>
              </a:lnSpc>
              <a:spcBef>
                <a:spcPts val="1005"/>
              </a:spcBef>
            </a:pPr>
            <a:r>
              <a:rPr sz="1900" spc="-20" dirty="0">
                <a:solidFill>
                  <a:srgbClr val="404040"/>
                </a:solidFill>
                <a:latin typeface="Trebuchet MS"/>
                <a:cs typeface="Trebuchet MS"/>
              </a:rPr>
              <a:t>Recall </a:t>
            </a:r>
            <a:r>
              <a:rPr sz="1900" spc="-5" dirty="0">
                <a:solidFill>
                  <a:srgbClr val="404040"/>
                </a:solidFill>
                <a:latin typeface="Trebuchet MS"/>
                <a:cs typeface="Trebuchet MS"/>
              </a:rPr>
              <a:t>=</a:t>
            </a:r>
            <a:r>
              <a:rPr sz="1900" spc="5" dirty="0">
                <a:solidFill>
                  <a:srgbClr val="404040"/>
                </a:solidFill>
                <a:latin typeface="Trebuchet MS"/>
                <a:cs typeface="Trebuchet MS"/>
              </a:rPr>
              <a:t> </a:t>
            </a:r>
            <a:r>
              <a:rPr sz="1900" spc="-10" dirty="0">
                <a:solidFill>
                  <a:srgbClr val="404040"/>
                </a:solidFill>
                <a:latin typeface="Trebuchet MS"/>
                <a:cs typeface="Trebuchet MS"/>
              </a:rPr>
              <a:t>TP/TP+FN</a:t>
            </a:r>
            <a:endParaRPr sz="1900">
              <a:latin typeface="Trebuchet MS"/>
              <a:cs typeface="Trebuchet MS"/>
            </a:endParaRPr>
          </a:p>
          <a:p>
            <a:pPr marL="356870" marR="34290" indent="-344805">
              <a:lnSpc>
                <a:spcPct val="100000"/>
              </a:lnSpc>
              <a:spcBef>
                <a:spcPts val="1010"/>
              </a:spcBef>
              <a:tabLst>
                <a:tab pos="356870" algn="l"/>
                <a:tab pos="1490980" algn="l"/>
              </a:tabLst>
            </a:pPr>
            <a:r>
              <a:rPr sz="1500" spc="270" dirty="0">
                <a:solidFill>
                  <a:srgbClr val="90C225"/>
                </a:solidFill>
                <a:latin typeface="Arial"/>
                <a:cs typeface="Arial"/>
              </a:rPr>
              <a:t>	</a:t>
            </a:r>
            <a:r>
              <a:rPr sz="1900" spc="-10" dirty="0">
                <a:solidFill>
                  <a:srgbClr val="404040"/>
                </a:solidFill>
                <a:latin typeface="Trebuchet MS"/>
                <a:cs typeface="Trebuchet MS"/>
              </a:rPr>
              <a:t>F1</a:t>
            </a:r>
            <a:r>
              <a:rPr sz="1900" spc="25" dirty="0">
                <a:solidFill>
                  <a:srgbClr val="404040"/>
                </a:solidFill>
                <a:latin typeface="Trebuchet MS"/>
                <a:cs typeface="Trebuchet MS"/>
              </a:rPr>
              <a:t> </a:t>
            </a:r>
            <a:r>
              <a:rPr sz="1900" spc="-10" dirty="0">
                <a:solidFill>
                  <a:srgbClr val="404040"/>
                </a:solidFill>
                <a:latin typeface="Trebuchet MS"/>
                <a:cs typeface="Trebuchet MS"/>
              </a:rPr>
              <a:t>score:	F1 </a:t>
            </a:r>
            <a:r>
              <a:rPr sz="1900" spc="-5" dirty="0">
                <a:solidFill>
                  <a:srgbClr val="404040"/>
                </a:solidFill>
                <a:latin typeface="Trebuchet MS"/>
                <a:cs typeface="Trebuchet MS"/>
              </a:rPr>
              <a:t>Score </a:t>
            </a:r>
            <a:r>
              <a:rPr sz="1900" dirty="0">
                <a:solidFill>
                  <a:srgbClr val="404040"/>
                </a:solidFill>
                <a:latin typeface="Trebuchet MS"/>
                <a:cs typeface="Trebuchet MS"/>
              </a:rPr>
              <a:t>is </a:t>
            </a:r>
            <a:r>
              <a:rPr sz="1900" spc="-10" dirty="0">
                <a:solidFill>
                  <a:srgbClr val="404040"/>
                </a:solidFill>
                <a:latin typeface="Trebuchet MS"/>
                <a:cs typeface="Trebuchet MS"/>
              </a:rPr>
              <a:t>the </a:t>
            </a:r>
            <a:r>
              <a:rPr sz="1900" spc="-5" dirty="0">
                <a:solidFill>
                  <a:srgbClr val="404040"/>
                </a:solidFill>
                <a:latin typeface="Trebuchet MS"/>
                <a:cs typeface="Trebuchet MS"/>
              </a:rPr>
              <a:t>weighted </a:t>
            </a:r>
            <a:r>
              <a:rPr sz="1900" dirty="0">
                <a:solidFill>
                  <a:srgbClr val="404040"/>
                </a:solidFill>
                <a:latin typeface="Trebuchet MS"/>
                <a:cs typeface="Trebuchet MS"/>
              </a:rPr>
              <a:t>average </a:t>
            </a:r>
            <a:r>
              <a:rPr sz="1900" spc="-10" dirty="0">
                <a:solidFill>
                  <a:srgbClr val="404040"/>
                </a:solidFill>
                <a:latin typeface="Trebuchet MS"/>
                <a:cs typeface="Trebuchet MS"/>
              </a:rPr>
              <a:t>of </a:t>
            </a:r>
            <a:r>
              <a:rPr sz="1900" spc="-15" dirty="0">
                <a:solidFill>
                  <a:srgbClr val="404040"/>
                </a:solidFill>
                <a:latin typeface="Trebuchet MS"/>
                <a:cs typeface="Trebuchet MS"/>
              </a:rPr>
              <a:t>Precision </a:t>
            </a:r>
            <a:r>
              <a:rPr sz="1900" spc="-5" dirty="0">
                <a:solidFill>
                  <a:srgbClr val="404040"/>
                </a:solidFill>
                <a:latin typeface="Trebuchet MS"/>
                <a:cs typeface="Trebuchet MS"/>
              </a:rPr>
              <a:t>and </a:t>
            </a:r>
            <a:r>
              <a:rPr sz="1900" spc="-15" dirty="0">
                <a:solidFill>
                  <a:srgbClr val="404040"/>
                </a:solidFill>
                <a:latin typeface="Trebuchet MS"/>
                <a:cs typeface="Trebuchet MS"/>
              </a:rPr>
              <a:t>Recall. </a:t>
            </a:r>
            <a:r>
              <a:rPr sz="1900" spc="-5" dirty="0">
                <a:solidFill>
                  <a:srgbClr val="404040"/>
                </a:solidFill>
                <a:latin typeface="Trebuchet MS"/>
                <a:cs typeface="Trebuchet MS"/>
              </a:rPr>
              <a:t>Therefore, this score </a:t>
            </a:r>
            <a:r>
              <a:rPr sz="1900" spc="-15" dirty="0">
                <a:solidFill>
                  <a:srgbClr val="404040"/>
                </a:solidFill>
                <a:latin typeface="Trebuchet MS"/>
                <a:cs typeface="Trebuchet MS"/>
              </a:rPr>
              <a:t>ta  </a:t>
            </a:r>
            <a:r>
              <a:rPr sz="1900" spc="-10" dirty="0">
                <a:solidFill>
                  <a:srgbClr val="404040"/>
                </a:solidFill>
                <a:latin typeface="Trebuchet MS"/>
                <a:cs typeface="Trebuchet MS"/>
              </a:rPr>
              <a:t>kes both </a:t>
            </a:r>
            <a:r>
              <a:rPr sz="1900" spc="-5" dirty="0">
                <a:solidFill>
                  <a:srgbClr val="404040"/>
                </a:solidFill>
                <a:latin typeface="Trebuchet MS"/>
                <a:cs typeface="Trebuchet MS"/>
              </a:rPr>
              <a:t>false positives and false negatives </a:t>
            </a:r>
            <a:r>
              <a:rPr sz="1900" spc="-10" dirty="0">
                <a:solidFill>
                  <a:srgbClr val="404040"/>
                </a:solidFill>
                <a:latin typeface="Trebuchet MS"/>
                <a:cs typeface="Trebuchet MS"/>
              </a:rPr>
              <a:t>into account. </a:t>
            </a:r>
            <a:r>
              <a:rPr sz="1900" spc="-60" dirty="0">
                <a:solidFill>
                  <a:srgbClr val="404040"/>
                </a:solidFill>
                <a:latin typeface="Trebuchet MS"/>
                <a:cs typeface="Trebuchet MS"/>
              </a:rPr>
              <a:t>We </a:t>
            </a:r>
            <a:r>
              <a:rPr sz="1900" spc="-5" dirty="0">
                <a:solidFill>
                  <a:srgbClr val="404040"/>
                </a:solidFill>
                <a:latin typeface="Trebuchet MS"/>
                <a:cs typeface="Trebuchet MS"/>
              </a:rPr>
              <a:t>have </a:t>
            </a:r>
            <a:r>
              <a:rPr sz="1900" dirty="0">
                <a:solidFill>
                  <a:srgbClr val="404040"/>
                </a:solidFill>
                <a:latin typeface="Trebuchet MS"/>
                <a:cs typeface="Trebuchet MS"/>
              </a:rPr>
              <a:t>an </a:t>
            </a:r>
            <a:r>
              <a:rPr sz="1900" spc="-5" dirty="0">
                <a:solidFill>
                  <a:srgbClr val="404040"/>
                </a:solidFill>
                <a:latin typeface="Trebuchet MS"/>
                <a:cs typeface="Trebuchet MS"/>
              </a:rPr>
              <a:t>f1 score </a:t>
            </a:r>
            <a:r>
              <a:rPr sz="1900" spc="-10" dirty="0">
                <a:solidFill>
                  <a:srgbClr val="404040"/>
                </a:solidFill>
                <a:latin typeface="Trebuchet MS"/>
                <a:cs typeface="Trebuchet MS"/>
              </a:rPr>
              <a:t>of </a:t>
            </a:r>
            <a:r>
              <a:rPr sz="1900" spc="-15" dirty="0">
                <a:solidFill>
                  <a:srgbClr val="404040"/>
                </a:solidFill>
                <a:latin typeface="Trebuchet MS"/>
                <a:cs typeface="Trebuchet MS"/>
              </a:rPr>
              <a:t>92% </a:t>
            </a:r>
            <a:r>
              <a:rPr sz="1900" spc="-10" dirty="0">
                <a:solidFill>
                  <a:srgbClr val="404040"/>
                </a:solidFill>
                <a:latin typeface="Trebuchet MS"/>
                <a:cs typeface="Trebuchet MS"/>
              </a:rPr>
              <a:t>for  </a:t>
            </a:r>
            <a:r>
              <a:rPr sz="1900" spc="-5" dirty="0">
                <a:solidFill>
                  <a:srgbClr val="404040"/>
                </a:solidFill>
                <a:latin typeface="Trebuchet MS"/>
                <a:cs typeface="Trebuchet MS"/>
              </a:rPr>
              <a:t>positive</a:t>
            </a:r>
            <a:r>
              <a:rPr sz="1900" spc="-10" dirty="0">
                <a:solidFill>
                  <a:srgbClr val="404040"/>
                </a:solidFill>
                <a:latin typeface="Trebuchet MS"/>
                <a:cs typeface="Trebuchet MS"/>
              </a:rPr>
              <a:t> </a:t>
            </a:r>
            <a:r>
              <a:rPr sz="1900" spc="-30" dirty="0">
                <a:solidFill>
                  <a:srgbClr val="404040"/>
                </a:solidFill>
                <a:latin typeface="Trebuchet MS"/>
                <a:cs typeface="Trebuchet MS"/>
              </a:rPr>
              <a:t>review.</a:t>
            </a:r>
            <a:endParaRPr sz="1900">
              <a:latin typeface="Trebuchet MS"/>
              <a:cs typeface="Trebuchet MS"/>
            </a:endParaRPr>
          </a:p>
          <a:p>
            <a:pPr marL="12700">
              <a:lnSpc>
                <a:spcPct val="100000"/>
              </a:lnSpc>
              <a:spcBef>
                <a:spcPts val="990"/>
              </a:spcBef>
            </a:pPr>
            <a:r>
              <a:rPr sz="1900" spc="-10" dirty="0">
                <a:solidFill>
                  <a:srgbClr val="404040"/>
                </a:solidFill>
                <a:latin typeface="Trebuchet MS"/>
                <a:cs typeface="Trebuchet MS"/>
              </a:rPr>
              <a:t>F1 </a:t>
            </a:r>
            <a:r>
              <a:rPr sz="1900" spc="-5" dirty="0">
                <a:solidFill>
                  <a:srgbClr val="404040"/>
                </a:solidFill>
                <a:latin typeface="Trebuchet MS"/>
                <a:cs typeface="Trebuchet MS"/>
              </a:rPr>
              <a:t>Score = </a:t>
            </a:r>
            <a:r>
              <a:rPr sz="1900" spc="-10" dirty="0">
                <a:solidFill>
                  <a:srgbClr val="404040"/>
                </a:solidFill>
                <a:latin typeface="Trebuchet MS"/>
                <a:cs typeface="Trebuchet MS"/>
              </a:rPr>
              <a:t>2</a:t>
            </a:r>
            <a:r>
              <a:rPr sz="1900" i="1" spc="-10" dirty="0">
                <a:solidFill>
                  <a:srgbClr val="404040"/>
                </a:solidFill>
                <a:latin typeface="Trebuchet MS"/>
                <a:cs typeface="Trebuchet MS"/>
              </a:rPr>
              <a:t>*(Recall </a:t>
            </a:r>
            <a:r>
              <a:rPr sz="1900" i="1" spc="-5" dirty="0">
                <a:solidFill>
                  <a:srgbClr val="404040"/>
                </a:solidFill>
                <a:latin typeface="Trebuchet MS"/>
                <a:cs typeface="Trebuchet MS"/>
              </a:rPr>
              <a:t>* </a:t>
            </a:r>
            <a:r>
              <a:rPr sz="1900" spc="-15" dirty="0">
                <a:solidFill>
                  <a:srgbClr val="404040"/>
                </a:solidFill>
                <a:latin typeface="Trebuchet MS"/>
                <a:cs typeface="Trebuchet MS"/>
              </a:rPr>
              <a:t>Precision) </a:t>
            </a:r>
            <a:r>
              <a:rPr sz="1900" spc="-5" dirty="0">
                <a:solidFill>
                  <a:srgbClr val="404040"/>
                </a:solidFill>
                <a:latin typeface="Trebuchet MS"/>
                <a:cs typeface="Trebuchet MS"/>
              </a:rPr>
              <a:t>/ </a:t>
            </a:r>
            <a:r>
              <a:rPr sz="1900" spc="-20" dirty="0">
                <a:solidFill>
                  <a:srgbClr val="404040"/>
                </a:solidFill>
                <a:latin typeface="Trebuchet MS"/>
                <a:cs typeface="Trebuchet MS"/>
              </a:rPr>
              <a:t>(Recall </a:t>
            </a:r>
            <a:r>
              <a:rPr sz="1900" spc="-5" dirty="0">
                <a:solidFill>
                  <a:srgbClr val="404040"/>
                </a:solidFill>
                <a:latin typeface="Trebuchet MS"/>
                <a:cs typeface="Trebuchet MS"/>
              </a:rPr>
              <a:t>+</a:t>
            </a:r>
            <a:r>
              <a:rPr sz="1900" spc="229" dirty="0">
                <a:solidFill>
                  <a:srgbClr val="404040"/>
                </a:solidFill>
                <a:latin typeface="Trebuchet MS"/>
                <a:cs typeface="Trebuchet MS"/>
              </a:rPr>
              <a:t> </a:t>
            </a:r>
            <a:r>
              <a:rPr sz="1900" spc="-15" dirty="0">
                <a:solidFill>
                  <a:srgbClr val="404040"/>
                </a:solidFill>
                <a:latin typeface="Trebuchet MS"/>
                <a:cs typeface="Trebuchet MS"/>
              </a:rPr>
              <a:t>Precision)</a:t>
            </a:r>
            <a:endParaRPr sz="1900">
              <a:latin typeface="Trebuchet MS"/>
              <a:cs typeface="Trebuchet M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7244" y="236346"/>
            <a:ext cx="10345420" cy="1677035"/>
          </a:xfrm>
          <a:prstGeom prst="rect">
            <a:avLst/>
          </a:prstGeom>
        </p:spPr>
        <p:txBody>
          <a:bodyPr vert="horz" wrap="square" lIns="0" tIns="11430" rIns="0" bIns="0" rtlCol="0">
            <a:spAutoFit/>
          </a:bodyPr>
          <a:lstStyle/>
          <a:p>
            <a:pPr marL="12700">
              <a:lnSpc>
                <a:spcPct val="100000"/>
              </a:lnSpc>
              <a:spcBef>
                <a:spcPts val="90"/>
              </a:spcBef>
              <a:tabLst>
                <a:tab pos="356870" algn="l"/>
              </a:tabLst>
            </a:pPr>
            <a:r>
              <a:rPr sz="1600" spc="285" dirty="0">
                <a:solidFill>
                  <a:srgbClr val="90C225"/>
                </a:solidFill>
                <a:latin typeface="Arial"/>
                <a:cs typeface="Arial"/>
              </a:rPr>
              <a:t>	</a:t>
            </a:r>
            <a:r>
              <a:rPr sz="2000" spc="-20" dirty="0">
                <a:solidFill>
                  <a:srgbClr val="404040"/>
                </a:solidFill>
                <a:latin typeface="Trebuchet MS"/>
                <a:cs typeface="Trebuchet MS"/>
              </a:rPr>
              <a:t>Weighted </a:t>
            </a:r>
            <a:r>
              <a:rPr sz="2000" spc="-5" dirty="0">
                <a:solidFill>
                  <a:srgbClr val="404040"/>
                </a:solidFill>
                <a:latin typeface="Trebuchet MS"/>
                <a:cs typeface="Trebuchet MS"/>
              </a:rPr>
              <a:t>average</a:t>
            </a:r>
            <a:r>
              <a:rPr sz="2000" spc="10" dirty="0">
                <a:solidFill>
                  <a:srgbClr val="404040"/>
                </a:solidFill>
                <a:latin typeface="Trebuchet MS"/>
                <a:cs typeface="Trebuchet MS"/>
              </a:rPr>
              <a:t> </a:t>
            </a:r>
            <a:r>
              <a:rPr sz="2000" spc="-10" dirty="0">
                <a:solidFill>
                  <a:srgbClr val="404040"/>
                </a:solidFill>
                <a:latin typeface="Trebuchet MS"/>
                <a:cs typeface="Trebuchet MS"/>
              </a:rPr>
              <a:t>scores:</a:t>
            </a:r>
            <a:endParaRPr sz="2000">
              <a:latin typeface="Trebuchet MS"/>
              <a:cs typeface="Trebuchet MS"/>
            </a:endParaRPr>
          </a:p>
          <a:p>
            <a:pPr marL="356870">
              <a:lnSpc>
                <a:spcPct val="100000"/>
              </a:lnSpc>
            </a:pPr>
            <a:r>
              <a:rPr sz="2000" spc="-10" dirty="0">
                <a:solidFill>
                  <a:srgbClr val="404040"/>
                </a:solidFill>
                <a:latin typeface="Trebuchet MS"/>
                <a:cs typeface="Trebuchet MS"/>
              </a:rPr>
              <a:t>The </a:t>
            </a:r>
            <a:r>
              <a:rPr sz="2000" spc="-5" dirty="0">
                <a:solidFill>
                  <a:srgbClr val="404040"/>
                </a:solidFill>
                <a:latin typeface="Trebuchet MS"/>
                <a:cs typeface="Trebuchet MS"/>
              </a:rPr>
              <a:t>sum </a:t>
            </a:r>
            <a:r>
              <a:rPr sz="2000" dirty="0">
                <a:solidFill>
                  <a:srgbClr val="404040"/>
                </a:solidFill>
                <a:latin typeface="Trebuchet MS"/>
                <a:cs typeface="Trebuchet MS"/>
              </a:rPr>
              <a:t>of </a:t>
            </a:r>
            <a:r>
              <a:rPr sz="2000" spc="-10" dirty="0">
                <a:solidFill>
                  <a:srgbClr val="404040"/>
                </a:solidFill>
                <a:latin typeface="Trebuchet MS"/>
                <a:cs typeface="Trebuchet MS"/>
              </a:rPr>
              <a:t>the scores </a:t>
            </a:r>
            <a:r>
              <a:rPr sz="2000" dirty="0">
                <a:solidFill>
                  <a:srgbClr val="404040"/>
                </a:solidFill>
                <a:latin typeface="Trebuchet MS"/>
                <a:cs typeface="Trebuchet MS"/>
              </a:rPr>
              <a:t>of </a:t>
            </a:r>
            <a:r>
              <a:rPr sz="2000" spc="-10" dirty="0">
                <a:solidFill>
                  <a:srgbClr val="404040"/>
                </a:solidFill>
                <a:latin typeface="Trebuchet MS"/>
                <a:cs typeface="Trebuchet MS"/>
              </a:rPr>
              <a:t>all </a:t>
            </a:r>
            <a:r>
              <a:rPr sz="2000" spc="-5" dirty="0">
                <a:solidFill>
                  <a:srgbClr val="404040"/>
                </a:solidFill>
                <a:latin typeface="Trebuchet MS"/>
                <a:cs typeface="Trebuchet MS"/>
              </a:rPr>
              <a:t>classes after </a:t>
            </a:r>
            <a:r>
              <a:rPr sz="2000" spc="-10" dirty="0">
                <a:solidFill>
                  <a:srgbClr val="404040"/>
                </a:solidFill>
                <a:latin typeface="Trebuchet MS"/>
                <a:cs typeface="Trebuchet MS"/>
              </a:rPr>
              <a:t>multiplying their </a:t>
            </a:r>
            <a:r>
              <a:rPr sz="2000" spc="-5" dirty="0">
                <a:solidFill>
                  <a:srgbClr val="404040"/>
                </a:solidFill>
                <a:latin typeface="Trebuchet MS"/>
                <a:cs typeface="Trebuchet MS"/>
              </a:rPr>
              <a:t>respective </a:t>
            </a:r>
            <a:r>
              <a:rPr sz="2000" spc="-10" dirty="0">
                <a:solidFill>
                  <a:srgbClr val="404040"/>
                </a:solidFill>
                <a:latin typeface="Trebuchet MS"/>
                <a:cs typeface="Trebuchet MS"/>
              </a:rPr>
              <a:t>class</a:t>
            </a:r>
            <a:r>
              <a:rPr sz="2000" spc="215" dirty="0">
                <a:solidFill>
                  <a:srgbClr val="404040"/>
                </a:solidFill>
                <a:latin typeface="Trebuchet MS"/>
                <a:cs typeface="Trebuchet MS"/>
              </a:rPr>
              <a:t> </a:t>
            </a:r>
            <a:r>
              <a:rPr sz="2000" spc="-10" dirty="0">
                <a:solidFill>
                  <a:srgbClr val="404040"/>
                </a:solidFill>
                <a:latin typeface="Trebuchet MS"/>
                <a:cs typeface="Trebuchet MS"/>
              </a:rPr>
              <a:t>proportions.</a:t>
            </a:r>
            <a:endParaRPr sz="2000">
              <a:latin typeface="Trebuchet MS"/>
              <a:cs typeface="Trebuchet MS"/>
            </a:endParaRPr>
          </a:p>
          <a:p>
            <a:pPr>
              <a:lnSpc>
                <a:spcPct val="100000"/>
              </a:lnSpc>
              <a:spcBef>
                <a:spcPts val="40"/>
              </a:spcBef>
            </a:pPr>
            <a:endParaRPr sz="2900">
              <a:latin typeface="Trebuchet MS"/>
              <a:cs typeface="Trebuchet MS"/>
            </a:endParaRPr>
          </a:p>
          <a:p>
            <a:pPr marL="433070" marR="3163570" indent="-421005">
              <a:lnSpc>
                <a:spcPct val="100000"/>
              </a:lnSpc>
              <a:spcBef>
                <a:spcPts val="5"/>
              </a:spcBef>
              <a:tabLst>
                <a:tab pos="356870" algn="l"/>
                <a:tab pos="2451100" algn="l"/>
              </a:tabLst>
            </a:pPr>
            <a:r>
              <a:rPr sz="1600" spc="285" dirty="0">
                <a:solidFill>
                  <a:srgbClr val="90C225"/>
                </a:solidFill>
                <a:latin typeface="Arial"/>
                <a:cs typeface="Arial"/>
              </a:rPr>
              <a:t>	</a:t>
            </a:r>
            <a:r>
              <a:rPr sz="2000" spc="-10" dirty="0">
                <a:solidFill>
                  <a:srgbClr val="404040"/>
                </a:solidFill>
                <a:latin typeface="Trebuchet MS"/>
                <a:cs typeface="Trebuchet MS"/>
              </a:rPr>
              <a:t>It </a:t>
            </a:r>
            <a:r>
              <a:rPr sz="2000" spc="-5" dirty="0">
                <a:solidFill>
                  <a:srgbClr val="404040"/>
                </a:solidFill>
                <a:latin typeface="Trebuchet MS"/>
                <a:cs typeface="Trebuchet MS"/>
              </a:rPr>
              <a:t>is </a:t>
            </a:r>
            <a:r>
              <a:rPr sz="2000" spc="-10" dirty="0">
                <a:solidFill>
                  <a:srgbClr val="404040"/>
                </a:solidFill>
                <a:latin typeface="Trebuchet MS"/>
                <a:cs typeface="Trebuchet MS"/>
              </a:rPr>
              <a:t>the simple </a:t>
            </a:r>
            <a:r>
              <a:rPr sz="2000" spc="-5" dirty="0">
                <a:solidFill>
                  <a:srgbClr val="404040"/>
                </a:solidFill>
                <a:latin typeface="Trebuchet MS"/>
                <a:cs typeface="Trebuchet MS"/>
              </a:rPr>
              <a:t>mean </a:t>
            </a:r>
            <a:r>
              <a:rPr sz="2000" dirty="0">
                <a:solidFill>
                  <a:srgbClr val="404040"/>
                </a:solidFill>
                <a:latin typeface="Trebuchet MS"/>
                <a:cs typeface="Trebuchet MS"/>
              </a:rPr>
              <a:t>of </a:t>
            </a:r>
            <a:r>
              <a:rPr sz="2000" spc="-10" dirty="0">
                <a:solidFill>
                  <a:srgbClr val="404040"/>
                </a:solidFill>
                <a:latin typeface="Trebuchet MS"/>
                <a:cs typeface="Trebuchet MS"/>
              </a:rPr>
              <a:t>scores </a:t>
            </a:r>
            <a:r>
              <a:rPr sz="2000" dirty="0">
                <a:solidFill>
                  <a:srgbClr val="404040"/>
                </a:solidFill>
                <a:latin typeface="Trebuchet MS"/>
                <a:cs typeface="Trebuchet MS"/>
              </a:rPr>
              <a:t>of </a:t>
            </a:r>
            <a:r>
              <a:rPr sz="2000" spc="-10" dirty="0">
                <a:solidFill>
                  <a:srgbClr val="404040"/>
                </a:solidFill>
                <a:latin typeface="Trebuchet MS"/>
                <a:cs typeface="Trebuchet MS"/>
              </a:rPr>
              <a:t>all </a:t>
            </a:r>
            <a:r>
              <a:rPr sz="2000" spc="-5" dirty="0">
                <a:solidFill>
                  <a:srgbClr val="404040"/>
                </a:solidFill>
                <a:latin typeface="Trebuchet MS"/>
                <a:cs typeface="Trebuchet MS"/>
              </a:rPr>
              <a:t>classes. So, macro-  average</a:t>
            </a:r>
            <a:r>
              <a:rPr sz="2000" dirty="0">
                <a:solidFill>
                  <a:srgbClr val="404040"/>
                </a:solidFill>
                <a:latin typeface="Trebuchet MS"/>
                <a:cs typeface="Trebuchet MS"/>
              </a:rPr>
              <a:t> </a:t>
            </a:r>
            <a:r>
              <a:rPr sz="2000" spc="-10" dirty="0">
                <a:solidFill>
                  <a:srgbClr val="404040"/>
                </a:solidFill>
                <a:latin typeface="Trebuchet MS"/>
                <a:cs typeface="Trebuchet MS"/>
              </a:rPr>
              <a:t>recall</a:t>
            </a:r>
            <a:r>
              <a:rPr sz="2000" spc="15" dirty="0">
                <a:solidFill>
                  <a:srgbClr val="404040"/>
                </a:solidFill>
                <a:latin typeface="Trebuchet MS"/>
                <a:cs typeface="Trebuchet MS"/>
              </a:rPr>
              <a:t> </a:t>
            </a:r>
            <a:r>
              <a:rPr sz="2000" dirty="0">
                <a:solidFill>
                  <a:srgbClr val="404040"/>
                </a:solidFill>
                <a:latin typeface="Trebuchet MS"/>
                <a:cs typeface="Trebuchet MS"/>
              </a:rPr>
              <a:t>is	</a:t>
            </a:r>
            <a:r>
              <a:rPr sz="2000" spc="-10" dirty="0">
                <a:solidFill>
                  <a:srgbClr val="404040"/>
                </a:solidFill>
                <a:latin typeface="Trebuchet MS"/>
                <a:cs typeface="Trebuchet MS"/>
              </a:rPr>
              <a:t>the mean </a:t>
            </a:r>
            <a:r>
              <a:rPr sz="2000" dirty="0">
                <a:solidFill>
                  <a:srgbClr val="404040"/>
                </a:solidFill>
                <a:latin typeface="Trebuchet MS"/>
                <a:cs typeface="Trebuchet MS"/>
              </a:rPr>
              <a:t>of </a:t>
            </a:r>
            <a:r>
              <a:rPr sz="2000" spc="-10" dirty="0">
                <a:solidFill>
                  <a:srgbClr val="404040"/>
                </a:solidFill>
                <a:latin typeface="Trebuchet MS"/>
                <a:cs typeface="Trebuchet MS"/>
              </a:rPr>
              <a:t>the </a:t>
            </a:r>
            <a:r>
              <a:rPr sz="2000" spc="-15" dirty="0">
                <a:solidFill>
                  <a:srgbClr val="404040"/>
                </a:solidFill>
                <a:latin typeface="Trebuchet MS"/>
                <a:cs typeface="Trebuchet MS"/>
              </a:rPr>
              <a:t>recalls </a:t>
            </a:r>
            <a:r>
              <a:rPr sz="2000" dirty="0">
                <a:solidFill>
                  <a:srgbClr val="404040"/>
                </a:solidFill>
                <a:latin typeface="Trebuchet MS"/>
                <a:cs typeface="Trebuchet MS"/>
              </a:rPr>
              <a:t>of </a:t>
            </a:r>
            <a:r>
              <a:rPr sz="2000" spc="-10" dirty="0">
                <a:solidFill>
                  <a:srgbClr val="404040"/>
                </a:solidFill>
                <a:latin typeface="Trebuchet MS"/>
                <a:cs typeface="Trebuchet MS"/>
              </a:rPr>
              <a:t>all the</a:t>
            </a:r>
            <a:r>
              <a:rPr sz="2000" spc="100" dirty="0">
                <a:solidFill>
                  <a:srgbClr val="404040"/>
                </a:solidFill>
                <a:latin typeface="Trebuchet MS"/>
                <a:cs typeface="Trebuchet MS"/>
              </a:rPr>
              <a:t> </a:t>
            </a:r>
            <a:r>
              <a:rPr sz="2000" spc="-10" dirty="0">
                <a:solidFill>
                  <a:srgbClr val="404040"/>
                </a:solidFill>
                <a:latin typeface="Trebuchet MS"/>
                <a:cs typeface="Trebuchet MS"/>
              </a:rPr>
              <a:t>classes.</a:t>
            </a:r>
            <a:endParaRPr sz="2000">
              <a:latin typeface="Trebuchet MS"/>
              <a:cs typeface="Trebuchet MS"/>
            </a:endParaRPr>
          </a:p>
        </p:txBody>
      </p:sp>
      <p:sp>
        <p:nvSpPr>
          <p:cNvPr id="3" name="object 3"/>
          <p:cNvSpPr/>
          <p:nvPr/>
        </p:nvSpPr>
        <p:spPr>
          <a:xfrm>
            <a:off x="697991" y="2481072"/>
            <a:ext cx="10271760" cy="3203447"/>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631063"/>
            <a:ext cx="3223895" cy="574040"/>
          </a:xfrm>
          <a:prstGeom prst="rect">
            <a:avLst/>
          </a:prstGeom>
        </p:spPr>
        <p:txBody>
          <a:bodyPr vert="horz" wrap="square" lIns="0" tIns="12700" rIns="0" bIns="0" rtlCol="0">
            <a:spAutoFit/>
          </a:bodyPr>
          <a:lstStyle/>
          <a:p>
            <a:pPr marL="12700">
              <a:lnSpc>
                <a:spcPct val="100000"/>
              </a:lnSpc>
              <a:spcBef>
                <a:spcPts val="100"/>
              </a:spcBef>
            </a:pPr>
            <a:r>
              <a:rPr sz="3600" spc="-5" dirty="0"/>
              <a:t>FUTURE</a:t>
            </a:r>
            <a:r>
              <a:rPr sz="3600" spc="-65" dirty="0"/>
              <a:t> </a:t>
            </a:r>
            <a:r>
              <a:rPr sz="3600" spc="-55" dirty="0"/>
              <a:t>STUDY:</a:t>
            </a:r>
            <a:endParaRPr sz="3600"/>
          </a:p>
        </p:txBody>
      </p:sp>
      <p:sp>
        <p:nvSpPr>
          <p:cNvPr id="3" name="object 3"/>
          <p:cNvSpPr txBox="1"/>
          <p:nvPr/>
        </p:nvSpPr>
        <p:spPr>
          <a:xfrm>
            <a:off x="756310" y="2188286"/>
            <a:ext cx="8365490" cy="2235835"/>
          </a:xfrm>
          <a:prstGeom prst="rect">
            <a:avLst/>
          </a:prstGeom>
        </p:spPr>
        <p:txBody>
          <a:bodyPr vert="horz" wrap="square" lIns="0" tIns="12065" rIns="0" bIns="0" rtlCol="0">
            <a:spAutoFit/>
          </a:bodyPr>
          <a:lstStyle/>
          <a:p>
            <a:pPr marL="12700">
              <a:lnSpc>
                <a:spcPct val="100000"/>
              </a:lnSpc>
              <a:spcBef>
                <a:spcPts val="95"/>
              </a:spcBef>
              <a:tabLst>
                <a:tab pos="356870" algn="l"/>
              </a:tabLst>
            </a:pPr>
            <a:r>
              <a:rPr sz="1600" spc="285" dirty="0">
                <a:solidFill>
                  <a:srgbClr val="90C225"/>
                </a:solidFill>
                <a:latin typeface="Arial"/>
                <a:cs typeface="Arial"/>
              </a:rPr>
              <a:t>	</a:t>
            </a:r>
            <a:r>
              <a:rPr sz="2000" spc="-5" dirty="0">
                <a:solidFill>
                  <a:srgbClr val="404040"/>
                </a:solidFill>
                <a:latin typeface="Trebuchet MS"/>
                <a:cs typeface="Trebuchet MS"/>
              </a:rPr>
              <a:t>Using </a:t>
            </a:r>
            <a:r>
              <a:rPr sz="2000" spc="-10" dirty="0">
                <a:solidFill>
                  <a:srgbClr val="404040"/>
                </a:solidFill>
                <a:latin typeface="Trebuchet MS"/>
                <a:cs typeface="Trebuchet MS"/>
              </a:rPr>
              <a:t>different methods </a:t>
            </a:r>
            <a:r>
              <a:rPr sz="2000" dirty="0">
                <a:solidFill>
                  <a:srgbClr val="404040"/>
                </a:solidFill>
                <a:latin typeface="Trebuchet MS"/>
                <a:cs typeface="Trebuchet MS"/>
              </a:rPr>
              <a:t>in </a:t>
            </a:r>
            <a:r>
              <a:rPr sz="2000" spc="-10" dirty="0">
                <a:solidFill>
                  <a:srgbClr val="404040"/>
                </a:solidFill>
                <a:latin typeface="Trebuchet MS"/>
                <a:cs typeface="Trebuchet MS"/>
              </a:rPr>
              <a:t>order to minimize the effect </a:t>
            </a:r>
            <a:r>
              <a:rPr sz="2000" dirty="0">
                <a:solidFill>
                  <a:srgbClr val="404040"/>
                </a:solidFill>
                <a:latin typeface="Trebuchet MS"/>
                <a:cs typeface="Trebuchet MS"/>
              </a:rPr>
              <a:t>of</a:t>
            </a:r>
            <a:r>
              <a:rPr sz="2000" spc="120" dirty="0">
                <a:solidFill>
                  <a:srgbClr val="404040"/>
                </a:solidFill>
                <a:latin typeface="Trebuchet MS"/>
                <a:cs typeface="Trebuchet MS"/>
              </a:rPr>
              <a:t> </a:t>
            </a:r>
            <a:r>
              <a:rPr sz="2000" spc="-10" dirty="0">
                <a:solidFill>
                  <a:srgbClr val="404040"/>
                </a:solidFill>
                <a:latin typeface="Trebuchet MS"/>
                <a:cs typeface="Trebuchet MS"/>
              </a:rPr>
              <a:t>the</a:t>
            </a:r>
            <a:endParaRPr sz="2000">
              <a:latin typeface="Trebuchet MS"/>
              <a:cs typeface="Trebuchet MS"/>
            </a:endParaRPr>
          </a:p>
          <a:p>
            <a:pPr marL="356870">
              <a:lnSpc>
                <a:spcPct val="100000"/>
              </a:lnSpc>
            </a:pPr>
            <a:r>
              <a:rPr sz="2000" spc="-10" dirty="0">
                <a:solidFill>
                  <a:srgbClr val="404040"/>
                </a:solidFill>
                <a:latin typeface="Trebuchet MS"/>
                <a:cs typeface="Trebuchet MS"/>
              </a:rPr>
              <a:t>matching</a:t>
            </a:r>
            <a:r>
              <a:rPr sz="2000" spc="-5" dirty="0">
                <a:solidFill>
                  <a:srgbClr val="404040"/>
                </a:solidFill>
                <a:latin typeface="Trebuchet MS"/>
                <a:cs typeface="Trebuchet MS"/>
              </a:rPr>
              <a:t> </a:t>
            </a:r>
            <a:r>
              <a:rPr sz="2000" spc="-10" dirty="0">
                <a:solidFill>
                  <a:srgbClr val="404040"/>
                </a:solidFill>
                <a:latin typeface="Trebuchet MS"/>
                <a:cs typeface="Trebuchet MS"/>
              </a:rPr>
              <a:t>words</a:t>
            </a:r>
            <a:endParaRPr sz="2000">
              <a:latin typeface="Trebuchet MS"/>
              <a:cs typeface="Trebuchet MS"/>
            </a:endParaRPr>
          </a:p>
          <a:p>
            <a:pPr marL="12700">
              <a:lnSpc>
                <a:spcPct val="100000"/>
              </a:lnSpc>
              <a:spcBef>
                <a:spcPts val="1010"/>
              </a:spcBef>
              <a:tabLst>
                <a:tab pos="356870" algn="l"/>
              </a:tabLst>
            </a:pPr>
            <a:r>
              <a:rPr sz="1600" spc="285" dirty="0">
                <a:solidFill>
                  <a:srgbClr val="90C225"/>
                </a:solidFill>
                <a:latin typeface="Arial"/>
                <a:cs typeface="Arial"/>
              </a:rPr>
              <a:t>	</a:t>
            </a:r>
            <a:r>
              <a:rPr sz="2000" spc="-5" dirty="0">
                <a:solidFill>
                  <a:srgbClr val="404040"/>
                </a:solidFill>
                <a:latin typeface="Trebuchet MS"/>
                <a:cs typeface="Trebuchet MS"/>
              </a:rPr>
              <a:t>Using </a:t>
            </a:r>
            <a:r>
              <a:rPr sz="2000" spc="-10" dirty="0">
                <a:solidFill>
                  <a:srgbClr val="404040"/>
                </a:solidFill>
                <a:latin typeface="Trebuchet MS"/>
                <a:cs typeface="Trebuchet MS"/>
              </a:rPr>
              <a:t>different AutoML</a:t>
            </a:r>
            <a:r>
              <a:rPr sz="2000" spc="-125" dirty="0">
                <a:solidFill>
                  <a:srgbClr val="404040"/>
                </a:solidFill>
                <a:latin typeface="Trebuchet MS"/>
                <a:cs typeface="Trebuchet MS"/>
              </a:rPr>
              <a:t> </a:t>
            </a:r>
            <a:r>
              <a:rPr sz="2000" spc="-5" dirty="0">
                <a:solidFill>
                  <a:srgbClr val="404040"/>
                </a:solidFill>
                <a:latin typeface="Trebuchet MS"/>
                <a:cs typeface="Trebuchet MS"/>
              </a:rPr>
              <a:t>tools.</a:t>
            </a:r>
            <a:endParaRPr sz="2000">
              <a:latin typeface="Trebuchet MS"/>
              <a:cs typeface="Trebuchet MS"/>
            </a:endParaRPr>
          </a:p>
          <a:p>
            <a:pPr marL="12700">
              <a:lnSpc>
                <a:spcPct val="100000"/>
              </a:lnSpc>
              <a:spcBef>
                <a:spcPts val="985"/>
              </a:spcBef>
              <a:tabLst>
                <a:tab pos="356870" algn="l"/>
              </a:tabLst>
            </a:pPr>
            <a:r>
              <a:rPr sz="1600" spc="285" dirty="0">
                <a:solidFill>
                  <a:srgbClr val="90C225"/>
                </a:solidFill>
                <a:latin typeface="Arial"/>
                <a:cs typeface="Arial"/>
              </a:rPr>
              <a:t>	</a:t>
            </a:r>
            <a:r>
              <a:rPr sz="2000" spc="-10" dirty="0">
                <a:solidFill>
                  <a:srgbClr val="404040"/>
                </a:solidFill>
                <a:latin typeface="Trebuchet MS"/>
                <a:cs typeface="Trebuchet MS"/>
              </a:rPr>
              <a:t>Implementation </a:t>
            </a:r>
            <a:r>
              <a:rPr sz="2000" spc="-5" dirty="0">
                <a:solidFill>
                  <a:srgbClr val="404040"/>
                </a:solidFill>
                <a:latin typeface="Trebuchet MS"/>
                <a:cs typeface="Trebuchet MS"/>
              </a:rPr>
              <a:t>of Dask </a:t>
            </a:r>
            <a:r>
              <a:rPr sz="2000" spc="-10" dirty="0">
                <a:solidFill>
                  <a:srgbClr val="404040"/>
                </a:solidFill>
                <a:latin typeface="Trebuchet MS"/>
                <a:cs typeface="Trebuchet MS"/>
              </a:rPr>
              <a:t>library </a:t>
            </a:r>
            <a:r>
              <a:rPr sz="2000" spc="-5" dirty="0">
                <a:solidFill>
                  <a:srgbClr val="404040"/>
                </a:solidFill>
                <a:latin typeface="Trebuchet MS"/>
                <a:cs typeface="Trebuchet MS"/>
              </a:rPr>
              <a:t>for </a:t>
            </a:r>
            <a:r>
              <a:rPr sz="2000" spc="-10" dirty="0">
                <a:solidFill>
                  <a:srgbClr val="404040"/>
                </a:solidFill>
                <a:latin typeface="Trebuchet MS"/>
                <a:cs typeface="Trebuchet MS"/>
              </a:rPr>
              <a:t>parallel processing </a:t>
            </a:r>
            <a:r>
              <a:rPr sz="2000" spc="-5" dirty="0">
                <a:solidFill>
                  <a:srgbClr val="404040"/>
                </a:solidFill>
                <a:latin typeface="Trebuchet MS"/>
                <a:cs typeface="Trebuchet MS"/>
              </a:rPr>
              <a:t>to </a:t>
            </a:r>
            <a:r>
              <a:rPr sz="2000" spc="-10" dirty="0">
                <a:solidFill>
                  <a:srgbClr val="404040"/>
                </a:solidFill>
                <a:latin typeface="Trebuchet MS"/>
                <a:cs typeface="Trebuchet MS"/>
              </a:rPr>
              <a:t>decrease</a:t>
            </a:r>
            <a:r>
              <a:rPr sz="2000" spc="235" dirty="0">
                <a:solidFill>
                  <a:srgbClr val="404040"/>
                </a:solidFill>
                <a:latin typeface="Trebuchet MS"/>
                <a:cs typeface="Trebuchet MS"/>
              </a:rPr>
              <a:t> </a:t>
            </a:r>
            <a:r>
              <a:rPr sz="2000" spc="-15" dirty="0">
                <a:solidFill>
                  <a:srgbClr val="404040"/>
                </a:solidFill>
                <a:latin typeface="Trebuchet MS"/>
                <a:cs typeface="Trebuchet MS"/>
              </a:rPr>
              <a:t>run</a:t>
            </a:r>
            <a:endParaRPr sz="2000">
              <a:latin typeface="Trebuchet MS"/>
              <a:cs typeface="Trebuchet MS"/>
            </a:endParaRPr>
          </a:p>
          <a:p>
            <a:pPr marL="356870">
              <a:lnSpc>
                <a:spcPct val="100000"/>
              </a:lnSpc>
            </a:pPr>
            <a:r>
              <a:rPr sz="2000" spc="-10" dirty="0">
                <a:solidFill>
                  <a:srgbClr val="404040"/>
                </a:solidFill>
                <a:latin typeface="Trebuchet MS"/>
                <a:cs typeface="Trebuchet MS"/>
              </a:rPr>
              <a:t>time.</a:t>
            </a:r>
            <a:endParaRPr sz="2000">
              <a:latin typeface="Trebuchet MS"/>
              <a:cs typeface="Trebuchet MS"/>
            </a:endParaRPr>
          </a:p>
          <a:p>
            <a:pPr marL="12700">
              <a:lnSpc>
                <a:spcPct val="100000"/>
              </a:lnSpc>
              <a:spcBef>
                <a:spcPts val="1010"/>
              </a:spcBef>
              <a:tabLst>
                <a:tab pos="356870" algn="l"/>
              </a:tabLst>
            </a:pPr>
            <a:r>
              <a:rPr sz="1600" spc="285" dirty="0">
                <a:solidFill>
                  <a:srgbClr val="90C225"/>
                </a:solidFill>
                <a:latin typeface="Arial"/>
                <a:cs typeface="Arial"/>
              </a:rPr>
              <a:t>	</a:t>
            </a:r>
            <a:r>
              <a:rPr sz="2000" spc="-5" dirty="0">
                <a:solidFill>
                  <a:srgbClr val="404040"/>
                </a:solidFill>
                <a:latin typeface="Trebuchet MS"/>
                <a:cs typeface="Trebuchet MS"/>
              </a:rPr>
              <a:t>Using </a:t>
            </a:r>
            <a:r>
              <a:rPr sz="2000" spc="-10" dirty="0">
                <a:solidFill>
                  <a:srgbClr val="404040"/>
                </a:solidFill>
                <a:latin typeface="Trebuchet MS"/>
                <a:cs typeface="Trebuchet MS"/>
              </a:rPr>
              <a:t>different ML Algo </a:t>
            </a:r>
            <a:r>
              <a:rPr sz="2000" spc="-5" dirty="0">
                <a:solidFill>
                  <a:srgbClr val="404040"/>
                </a:solidFill>
                <a:latin typeface="Trebuchet MS"/>
                <a:cs typeface="Trebuchet MS"/>
              </a:rPr>
              <a:t>for </a:t>
            </a:r>
            <a:r>
              <a:rPr sz="2000" spc="-10" dirty="0">
                <a:solidFill>
                  <a:srgbClr val="404040"/>
                </a:solidFill>
                <a:latin typeface="Trebuchet MS"/>
                <a:cs typeface="Trebuchet MS"/>
              </a:rPr>
              <a:t>comparing</a:t>
            </a:r>
            <a:r>
              <a:rPr sz="2000" spc="-105" dirty="0">
                <a:solidFill>
                  <a:srgbClr val="404040"/>
                </a:solidFill>
                <a:latin typeface="Trebuchet MS"/>
                <a:cs typeface="Trebuchet MS"/>
              </a:rPr>
              <a:t> </a:t>
            </a:r>
            <a:r>
              <a:rPr sz="2000" spc="-10" dirty="0">
                <a:solidFill>
                  <a:srgbClr val="404040"/>
                </a:solidFill>
                <a:latin typeface="Trebuchet MS"/>
                <a:cs typeface="Trebuchet MS"/>
              </a:rPr>
              <a:t>runtime</a:t>
            </a:r>
            <a:endParaRPr sz="20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631063"/>
            <a:ext cx="1119505" cy="574040"/>
          </a:xfrm>
          <a:prstGeom prst="rect">
            <a:avLst/>
          </a:prstGeom>
        </p:spPr>
        <p:txBody>
          <a:bodyPr vert="horz" wrap="square" lIns="0" tIns="12700" rIns="0" bIns="0" rtlCol="0">
            <a:spAutoFit/>
          </a:bodyPr>
          <a:lstStyle/>
          <a:p>
            <a:pPr marL="12700">
              <a:lnSpc>
                <a:spcPct val="100000"/>
              </a:lnSpc>
              <a:spcBef>
                <a:spcPts val="100"/>
              </a:spcBef>
            </a:pPr>
            <a:r>
              <a:rPr sz="3600" spc="-5" dirty="0"/>
              <a:t>G</a:t>
            </a:r>
            <a:r>
              <a:rPr sz="3600" spc="-25" dirty="0"/>
              <a:t>o</a:t>
            </a:r>
            <a:r>
              <a:rPr sz="3600" spc="-5" dirty="0"/>
              <a:t>al:</a:t>
            </a:r>
            <a:endParaRPr sz="3600"/>
          </a:p>
        </p:txBody>
      </p:sp>
      <p:sp>
        <p:nvSpPr>
          <p:cNvPr id="3" name="object 3"/>
          <p:cNvSpPr txBox="1"/>
          <p:nvPr/>
        </p:nvSpPr>
        <p:spPr>
          <a:xfrm>
            <a:off x="756310" y="1564005"/>
            <a:ext cx="8425815" cy="3729990"/>
          </a:xfrm>
          <a:prstGeom prst="rect">
            <a:avLst/>
          </a:prstGeom>
        </p:spPr>
        <p:txBody>
          <a:bodyPr vert="horz" wrap="square" lIns="0" tIns="46355" rIns="0" bIns="0" rtlCol="0">
            <a:spAutoFit/>
          </a:bodyPr>
          <a:lstStyle/>
          <a:p>
            <a:pPr marL="356870" marR="352425" indent="-344805" algn="just">
              <a:lnSpc>
                <a:spcPts val="2160"/>
              </a:lnSpc>
              <a:spcBef>
                <a:spcPts val="365"/>
              </a:spcBef>
            </a:pPr>
            <a:r>
              <a:rPr sz="1600" spc="285" dirty="0">
                <a:solidFill>
                  <a:srgbClr val="90C225"/>
                </a:solidFill>
                <a:latin typeface="Arial"/>
                <a:cs typeface="Arial"/>
              </a:rPr>
              <a:t> </a:t>
            </a:r>
            <a:r>
              <a:rPr sz="2000" spc="-5" dirty="0">
                <a:solidFill>
                  <a:srgbClr val="404040"/>
                </a:solidFill>
                <a:latin typeface="Trebuchet MS"/>
                <a:cs typeface="Trebuchet MS"/>
              </a:rPr>
              <a:t>In this </a:t>
            </a:r>
            <a:r>
              <a:rPr sz="2000" spc="-10" dirty="0">
                <a:solidFill>
                  <a:srgbClr val="404040"/>
                </a:solidFill>
                <a:latin typeface="Trebuchet MS"/>
                <a:cs typeface="Trebuchet MS"/>
              </a:rPr>
              <a:t>capstone project, </a:t>
            </a:r>
            <a:r>
              <a:rPr sz="2000" spc="-5" dirty="0">
                <a:solidFill>
                  <a:srgbClr val="404040"/>
                </a:solidFill>
                <a:latin typeface="Trebuchet MS"/>
                <a:cs typeface="Trebuchet MS"/>
              </a:rPr>
              <a:t>we </a:t>
            </a:r>
            <a:r>
              <a:rPr sz="2000" spc="-10" dirty="0">
                <a:solidFill>
                  <a:srgbClr val="404040"/>
                </a:solidFill>
                <a:latin typeface="Trebuchet MS"/>
                <a:cs typeface="Trebuchet MS"/>
              </a:rPr>
              <a:t>will be </a:t>
            </a:r>
            <a:r>
              <a:rPr sz="2000" spc="-5" dirty="0">
                <a:solidFill>
                  <a:srgbClr val="404040"/>
                </a:solidFill>
                <a:latin typeface="Trebuchet MS"/>
                <a:cs typeface="Trebuchet MS"/>
              </a:rPr>
              <a:t>solving a </a:t>
            </a:r>
            <a:r>
              <a:rPr sz="2000" spc="-15" dirty="0">
                <a:solidFill>
                  <a:srgbClr val="404040"/>
                </a:solidFill>
                <a:latin typeface="Trebuchet MS"/>
                <a:cs typeface="Trebuchet MS"/>
              </a:rPr>
              <a:t>problem </a:t>
            </a:r>
            <a:r>
              <a:rPr sz="2000" dirty="0">
                <a:solidFill>
                  <a:srgbClr val="404040"/>
                </a:solidFill>
                <a:latin typeface="Trebuchet MS"/>
                <a:cs typeface="Trebuchet MS"/>
              </a:rPr>
              <a:t>in </a:t>
            </a:r>
            <a:r>
              <a:rPr sz="2000" spc="-10" dirty="0">
                <a:solidFill>
                  <a:srgbClr val="404040"/>
                </a:solidFill>
                <a:latin typeface="Trebuchet MS"/>
                <a:cs typeface="Trebuchet MS"/>
              </a:rPr>
              <a:t>the </a:t>
            </a:r>
            <a:r>
              <a:rPr sz="2000" spc="-70" dirty="0">
                <a:solidFill>
                  <a:srgbClr val="404040"/>
                </a:solidFill>
                <a:latin typeface="Trebuchet MS"/>
                <a:cs typeface="Trebuchet MS"/>
              </a:rPr>
              <a:t>mobile  </a:t>
            </a:r>
            <a:r>
              <a:rPr sz="2000" spc="-10" dirty="0">
                <a:solidFill>
                  <a:srgbClr val="404040"/>
                </a:solidFill>
                <a:latin typeface="Trebuchet MS"/>
                <a:cs typeface="Trebuchet MS"/>
              </a:rPr>
              <a:t>phone industry </a:t>
            </a:r>
            <a:r>
              <a:rPr sz="2000" spc="-5" dirty="0">
                <a:solidFill>
                  <a:srgbClr val="404040"/>
                </a:solidFill>
                <a:latin typeface="Trebuchet MS"/>
                <a:cs typeface="Trebuchet MS"/>
              </a:rPr>
              <a:t>of </a:t>
            </a:r>
            <a:r>
              <a:rPr sz="2000" spc="-10" dirty="0">
                <a:solidFill>
                  <a:srgbClr val="404040"/>
                </a:solidFill>
                <a:latin typeface="Trebuchet MS"/>
                <a:cs typeface="Trebuchet MS"/>
              </a:rPr>
              <a:t>the </a:t>
            </a:r>
            <a:r>
              <a:rPr sz="2000" spc="-5" dirty="0">
                <a:solidFill>
                  <a:srgbClr val="404040"/>
                </a:solidFill>
                <a:latin typeface="Trebuchet MS"/>
                <a:cs typeface="Trebuchet MS"/>
              </a:rPr>
              <a:t>US, </a:t>
            </a:r>
            <a:r>
              <a:rPr sz="2000" spc="-10" dirty="0">
                <a:solidFill>
                  <a:srgbClr val="404040"/>
                </a:solidFill>
                <a:latin typeface="Trebuchet MS"/>
                <a:cs typeface="Trebuchet MS"/>
              </a:rPr>
              <a:t>one </a:t>
            </a:r>
            <a:r>
              <a:rPr sz="2000" spc="-5" dirty="0">
                <a:solidFill>
                  <a:srgbClr val="404040"/>
                </a:solidFill>
                <a:latin typeface="Trebuchet MS"/>
                <a:cs typeface="Trebuchet MS"/>
              </a:rPr>
              <a:t>of </a:t>
            </a:r>
            <a:r>
              <a:rPr sz="2000" spc="-10" dirty="0">
                <a:solidFill>
                  <a:srgbClr val="404040"/>
                </a:solidFill>
                <a:latin typeface="Trebuchet MS"/>
                <a:cs typeface="Trebuchet MS"/>
              </a:rPr>
              <a:t>the major smartphones markets </a:t>
            </a:r>
            <a:r>
              <a:rPr sz="2000" spc="-5" dirty="0">
                <a:solidFill>
                  <a:srgbClr val="404040"/>
                </a:solidFill>
                <a:latin typeface="Trebuchet MS"/>
                <a:cs typeface="Trebuchet MS"/>
              </a:rPr>
              <a:t>in  </a:t>
            </a:r>
            <a:r>
              <a:rPr sz="2000" spc="-10" dirty="0">
                <a:solidFill>
                  <a:srgbClr val="404040"/>
                </a:solidFill>
                <a:latin typeface="Trebuchet MS"/>
                <a:cs typeface="Trebuchet MS"/>
              </a:rPr>
              <a:t>the</a:t>
            </a:r>
            <a:r>
              <a:rPr sz="2000" spc="-20" dirty="0">
                <a:solidFill>
                  <a:srgbClr val="404040"/>
                </a:solidFill>
                <a:latin typeface="Trebuchet MS"/>
                <a:cs typeface="Trebuchet MS"/>
              </a:rPr>
              <a:t> </a:t>
            </a:r>
            <a:r>
              <a:rPr sz="2000" spc="-10" dirty="0">
                <a:solidFill>
                  <a:srgbClr val="404040"/>
                </a:solidFill>
                <a:latin typeface="Trebuchet MS"/>
                <a:cs typeface="Trebuchet MS"/>
              </a:rPr>
              <a:t>world.</a:t>
            </a:r>
            <a:endParaRPr sz="2000" dirty="0">
              <a:latin typeface="Trebuchet MS"/>
              <a:cs typeface="Trebuchet MS"/>
            </a:endParaRPr>
          </a:p>
          <a:p>
            <a:pPr marL="356870" marR="5080" indent="-344805">
              <a:lnSpc>
                <a:spcPct val="90000"/>
              </a:lnSpc>
              <a:spcBef>
                <a:spcPts val="980"/>
              </a:spcBef>
              <a:tabLst>
                <a:tab pos="356870" algn="l"/>
              </a:tabLst>
            </a:pPr>
            <a:r>
              <a:rPr sz="1600" spc="285" dirty="0">
                <a:solidFill>
                  <a:srgbClr val="90C225"/>
                </a:solidFill>
                <a:latin typeface="Arial"/>
                <a:cs typeface="Arial"/>
              </a:rPr>
              <a:t>	</a:t>
            </a:r>
            <a:r>
              <a:rPr sz="2000" spc="-5" dirty="0">
                <a:solidFill>
                  <a:srgbClr val="404040"/>
                </a:solidFill>
                <a:latin typeface="Trebuchet MS"/>
                <a:cs typeface="Trebuchet MS"/>
              </a:rPr>
              <a:t>By </a:t>
            </a:r>
            <a:r>
              <a:rPr sz="2000" spc="-10" dirty="0">
                <a:solidFill>
                  <a:srgbClr val="404040"/>
                </a:solidFill>
                <a:latin typeface="Trebuchet MS"/>
                <a:cs typeface="Trebuchet MS"/>
              </a:rPr>
              <a:t>analyzing the sentiment </a:t>
            </a:r>
            <a:r>
              <a:rPr sz="2000" spc="-5" dirty="0">
                <a:solidFill>
                  <a:srgbClr val="404040"/>
                </a:solidFill>
                <a:latin typeface="Trebuchet MS"/>
                <a:cs typeface="Trebuchet MS"/>
              </a:rPr>
              <a:t>of </a:t>
            </a:r>
            <a:r>
              <a:rPr sz="2000" spc="-10" dirty="0">
                <a:solidFill>
                  <a:srgbClr val="404040"/>
                </a:solidFill>
                <a:latin typeface="Trebuchet MS"/>
                <a:cs typeface="Trebuchet MS"/>
              </a:rPr>
              <a:t>the reviews, we </a:t>
            </a:r>
            <a:r>
              <a:rPr sz="2000" spc="-5" dirty="0">
                <a:solidFill>
                  <a:srgbClr val="404040"/>
                </a:solidFill>
                <a:latin typeface="Trebuchet MS"/>
                <a:cs typeface="Trebuchet MS"/>
              </a:rPr>
              <a:t>can find </a:t>
            </a:r>
            <a:r>
              <a:rPr sz="2000" spc="-10" dirty="0">
                <a:solidFill>
                  <a:srgbClr val="404040"/>
                </a:solidFill>
                <a:latin typeface="Trebuchet MS"/>
                <a:cs typeface="Trebuchet MS"/>
              </a:rPr>
              <a:t>the features </a:t>
            </a:r>
            <a:r>
              <a:rPr sz="2000" dirty="0">
                <a:solidFill>
                  <a:srgbClr val="404040"/>
                </a:solidFill>
                <a:latin typeface="Trebuchet MS"/>
                <a:cs typeface="Trebuchet MS"/>
              </a:rPr>
              <a:t>of  </a:t>
            </a:r>
            <a:r>
              <a:rPr sz="2000" spc="-10" dirty="0">
                <a:solidFill>
                  <a:srgbClr val="404040"/>
                </a:solidFill>
                <a:latin typeface="Trebuchet MS"/>
                <a:cs typeface="Trebuchet MS"/>
              </a:rPr>
              <a:t>the phones that </a:t>
            </a:r>
            <a:r>
              <a:rPr sz="2000" spc="-5" dirty="0">
                <a:solidFill>
                  <a:srgbClr val="404040"/>
                </a:solidFill>
                <a:latin typeface="Trebuchet MS"/>
                <a:cs typeface="Trebuchet MS"/>
              </a:rPr>
              <a:t>have </a:t>
            </a:r>
            <a:r>
              <a:rPr sz="2000" spc="-15" dirty="0">
                <a:solidFill>
                  <a:srgbClr val="404040"/>
                </a:solidFill>
                <a:latin typeface="Trebuchet MS"/>
                <a:cs typeface="Trebuchet MS"/>
              </a:rPr>
              <a:t>resulted </a:t>
            </a:r>
            <a:r>
              <a:rPr sz="2000" spc="-5" dirty="0">
                <a:solidFill>
                  <a:srgbClr val="404040"/>
                </a:solidFill>
                <a:latin typeface="Trebuchet MS"/>
                <a:cs typeface="Trebuchet MS"/>
              </a:rPr>
              <a:t>in positive/negative </a:t>
            </a:r>
            <a:r>
              <a:rPr sz="2000" spc="-10" dirty="0">
                <a:solidFill>
                  <a:srgbClr val="404040"/>
                </a:solidFill>
                <a:latin typeface="Trebuchet MS"/>
                <a:cs typeface="Trebuchet MS"/>
              </a:rPr>
              <a:t>sentiments. This  will </a:t>
            </a:r>
            <a:r>
              <a:rPr sz="2000" spc="-15" dirty="0">
                <a:solidFill>
                  <a:srgbClr val="404040"/>
                </a:solidFill>
                <a:latin typeface="Trebuchet MS"/>
                <a:cs typeface="Trebuchet MS"/>
              </a:rPr>
              <a:t>help </a:t>
            </a:r>
            <a:r>
              <a:rPr sz="2000" spc="-10" dirty="0">
                <a:solidFill>
                  <a:srgbClr val="404040"/>
                </a:solidFill>
                <a:latin typeface="Trebuchet MS"/>
                <a:cs typeface="Trebuchet MS"/>
              </a:rPr>
              <a:t>companies include </a:t>
            </a:r>
            <a:r>
              <a:rPr sz="2000" spc="-5" dirty="0">
                <a:solidFill>
                  <a:srgbClr val="404040"/>
                </a:solidFill>
                <a:latin typeface="Trebuchet MS"/>
                <a:cs typeface="Trebuchet MS"/>
              </a:rPr>
              <a:t>or improve those </a:t>
            </a:r>
            <a:r>
              <a:rPr sz="2000" spc="-10" dirty="0">
                <a:solidFill>
                  <a:srgbClr val="404040"/>
                </a:solidFill>
                <a:latin typeface="Trebuchet MS"/>
                <a:cs typeface="Trebuchet MS"/>
              </a:rPr>
              <a:t>particular features while  developing </a:t>
            </a:r>
            <a:r>
              <a:rPr sz="2000" spc="-5" dirty="0">
                <a:solidFill>
                  <a:srgbClr val="404040"/>
                </a:solidFill>
                <a:latin typeface="Trebuchet MS"/>
                <a:cs typeface="Trebuchet MS"/>
              </a:rPr>
              <a:t>a </a:t>
            </a:r>
            <a:r>
              <a:rPr sz="2000" spc="-10" dirty="0">
                <a:solidFill>
                  <a:srgbClr val="404040"/>
                </a:solidFill>
                <a:latin typeface="Trebuchet MS"/>
                <a:cs typeface="Trebuchet MS"/>
              </a:rPr>
              <a:t>new</a:t>
            </a:r>
            <a:r>
              <a:rPr sz="2000" spc="45" dirty="0">
                <a:solidFill>
                  <a:srgbClr val="404040"/>
                </a:solidFill>
                <a:latin typeface="Trebuchet MS"/>
                <a:cs typeface="Trebuchet MS"/>
              </a:rPr>
              <a:t> </a:t>
            </a:r>
            <a:r>
              <a:rPr sz="2000" spc="-15" dirty="0">
                <a:solidFill>
                  <a:srgbClr val="404040"/>
                </a:solidFill>
                <a:latin typeface="Trebuchet MS"/>
                <a:cs typeface="Trebuchet MS"/>
              </a:rPr>
              <a:t>product.</a:t>
            </a:r>
            <a:endParaRPr sz="2000" dirty="0">
              <a:latin typeface="Trebuchet MS"/>
              <a:cs typeface="Trebuchet MS"/>
            </a:endParaRPr>
          </a:p>
          <a:p>
            <a:pPr marL="12700">
              <a:lnSpc>
                <a:spcPts val="2280"/>
              </a:lnSpc>
              <a:spcBef>
                <a:spcPts val="745"/>
              </a:spcBef>
              <a:tabLst>
                <a:tab pos="356870" algn="l"/>
              </a:tabLst>
            </a:pPr>
            <a:r>
              <a:rPr sz="1600" spc="285" dirty="0">
                <a:solidFill>
                  <a:srgbClr val="90C225"/>
                </a:solidFill>
                <a:latin typeface="Arial"/>
                <a:cs typeface="Arial"/>
              </a:rPr>
              <a:t>	</a:t>
            </a:r>
            <a:r>
              <a:rPr sz="2000" spc="-5" dirty="0">
                <a:solidFill>
                  <a:srgbClr val="404040"/>
                </a:solidFill>
                <a:latin typeface="Trebuchet MS"/>
                <a:cs typeface="Trebuchet MS"/>
              </a:rPr>
              <a:t>Comparing </a:t>
            </a:r>
            <a:r>
              <a:rPr sz="2000" spc="-10" dirty="0">
                <a:solidFill>
                  <a:srgbClr val="404040"/>
                </a:solidFill>
                <a:latin typeface="Trebuchet MS"/>
                <a:cs typeface="Trebuchet MS"/>
              </a:rPr>
              <a:t>the competitors' pricing </a:t>
            </a:r>
            <a:r>
              <a:rPr sz="2000" spc="-5" dirty="0">
                <a:solidFill>
                  <a:srgbClr val="404040"/>
                </a:solidFill>
                <a:latin typeface="Trebuchet MS"/>
                <a:cs typeface="Trebuchet MS"/>
              </a:rPr>
              <a:t>and </a:t>
            </a:r>
            <a:r>
              <a:rPr sz="2000" spc="-10" dirty="0">
                <a:solidFill>
                  <a:srgbClr val="404040"/>
                </a:solidFill>
                <a:latin typeface="Trebuchet MS"/>
                <a:cs typeface="Trebuchet MS"/>
              </a:rPr>
              <a:t>their market shares will</a:t>
            </a:r>
            <a:r>
              <a:rPr sz="2000" spc="160" dirty="0">
                <a:solidFill>
                  <a:srgbClr val="404040"/>
                </a:solidFill>
                <a:latin typeface="Trebuchet MS"/>
                <a:cs typeface="Trebuchet MS"/>
              </a:rPr>
              <a:t> </a:t>
            </a:r>
            <a:r>
              <a:rPr sz="2000" spc="-15" dirty="0">
                <a:solidFill>
                  <a:srgbClr val="404040"/>
                </a:solidFill>
                <a:latin typeface="Trebuchet MS"/>
                <a:cs typeface="Trebuchet MS"/>
              </a:rPr>
              <a:t>help</a:t>
            </a:r>
            <a:endParaRPr sz="2000" dirty="0">
              <a:latin typeface="Trebuchet MS"/>
              <a:cs typeface="Trebuchet MS"/>
            </a:endParaRPr>
          </a:p>
          <a:p>
            <a:pPr marL="356870">
              <a:lnSpc>
                <a:spcPts val="2280"/>
              </a:lnSpc>
            </a:pPr>
            <a:r>
              <a:rPr sz="2000" spc="-10" dirty="0">
                <a:solidFill>
                  <a:srgbClr val="404040"/>
                </a:solidFill>
                <a:latin typeface="Trebuchet MS"/>
                <a:cs typeface="Trebuchet MS"/>
              </a:rPr>
              <a:t>companies decide the price </a:t>
            </a:r>
            <a:r>
              <a:rPr sz="2000" spc="-5" dirty="0">
                <a:solidFill>
                  <a:srgbClr val="404040"/>
                </a:solidFill>
                <a:latin typeface="Trebuchet MS"/>
                <a:cs typeface="Trebuchet MS"/>
              </a:rPr>
              <a:t>of </a:t>
            </a:r>
            <a:r>
              <a:rPr sz="2000" spc="-10" dirty="0">
                <a:solidFill>
                  <a:srgbClr val="404040"/>
                </a:solidFill>
                <a:latin typeface="Trebuchet MS"/>
                <a:cs typeface="Trebuchet MS"/>
              </a:rPr>
              <a:t>their</a:t>
            </a:r>
            <a:r>
              <a:rPr sz="2000" spc="70" dirty="0">
                <a:solidFill>
                  <a:srgbClr val="404040"/>
                </a:solidFill>
                <a:latin typeface="Trebuchet MS"/>
                <a:cs typeface="Trebuchet MS"/>
              </a:rPr>
              <a:t> </a:t>
            </a:r>
            <a:r>
              <a:rPr sz="2000" spc="-10" dirty="0">
                <a:solidFill>
                  <a:srgbClr val="404040"/>
                </a:solidFill>
                <a:latin typeface="Trebuchet MS"/>
                <a:cs typeface="Trebuchet MS"/>
              </a:rPr>
              <a:t>products.</a:t>
            </a:r>
            <a:endParaRPr sz="2000" dirty="0">
              <a:latin typeface="Trebuchet MS"/>
              <a:cs typeface="Trebuchet MS"/>
            </a:endParaRPr>
          </a:p>
          <a:p>
            <a:pPr marL="356870" marR="394970" indent="-344805">
              <a:lnSpc>
                <a:spcPts val="2160"/>
              </a:lnSpc>
              <a:spcBef>
                <a:spcPts val="1045"/>
              </a:spcBef>
              <a:tabLst>
                <a:tab pos="356870" algn="l"/>
              </a:tabLst>
            </a:pPr>
            <a:r>
              <a:rPr sz="1600" spc="285" dirty="0">
                <a:solidFill>
                  <a:srgbClr val="90C225"/>
                </a:solidFill>
                <a:latin typeface="Arial"/>
                <a:cs typeface="Arial"/>
              </a:rPr>
              <a:t>	</a:t>
            </a:r>
            <a:r>
              <a:rPr sz="2000" spc="-5" dirty="0">
                <a:solidFill>
                  <a:srgbClr val="404040"/>
                </a:solidFill>
                <a:latin typeface="Trebuchet MS"/>
                <a:cs typeface="Trebuchet MS"/>
              </a:rPr>
              <a:t>Before </a:t>
            </a:r>
            <a:r>
              <a:rPr sz="2000" spc="-10" dirty="0">
                <a:solidFill>
                  <a:srgbClr val="404040"/>
                </a:solidFill>
                <a:latin typeface="Trebuchet MS"/>
                <a:cs typeface="Trebuchet MS"/>
              </a:rPr>
              <a:t>purchasing any product, we all </a:t>
            </a:r>
            <a:r>
              <a:rPr sz="2000" spc="-5" dirty="0">
                <a:solidFill>
                  <a:srgbClr val="404040"/>
                </a:solidFill>
                <a:latin typeface="Trebuchet MS"/>
                <a:cs typeface="Trebuchet MS"/>
              </a:rPr>
              <a:t>look </a:t>
            </a:r>
            <a:r>
              <a:rPr sz="2000" dirty="0">
                <a:solidFill>
                  <a:srgbClr val="404040"/>
                </a:solidFill>
                <a:latin typeface="Trebuchet MS"/>
                <a:cs typeface="Trebuchet MS"/>
              </a:rPr>
              <a:t>at </a:t>
            </a:r>
            <a:r>
              <a:rPr sz="2000" spc="-5" dirty="0">
                <a:solidFill>
                  <a:srgbClr val="404040"/>
                </a:solidFill>
                <a:latin typeface="Trebuchet MS"/>
                <a:cs typeface="Trebuchet MS"/>
              </a:rPr>
              <a:t>similar </a:t>
            </a:r>
            <a:r>
              <a:rPr sz="2000" spc="-10" dirty="0">
                <a:solidFill>
                  <a:srgbClr val="404040"/>
                </a:solidFill>
                <a:latin typeface="Trebuchet MS"/>
                <a:cs typeface="Trebuchet MS"/>
              </a:rPr>
              <a:t>products </a:t>
            </a:r>
            <a:r>
              <a:rPr sz="2000" spc="-5" dirty="0">
                <a:solidFill>
                  <a:srgbClr val="404040"/>
                </a:solidFill>
                <a:latin typeface="Trebuchet MS"/>
                <a:cs typeface="Trebuchet MS"/>
              </a:rPr>
              <a:t>in  various </a:t>
            </a:r>
            <a:r>
              <a:rPr sz="2000" spc="-10" dirty="0">
                <a:solidFill>
                  <a:srgbClr val="404040"/>
                </a:solidFill>
                <a:latin typeface="Trebuchet MS"/>
                <a:cs typeface="Trebuchet MS"/>
              </a:rPr>
              <a:t>brands. This data will </a:t>
            </a:r>
            <a:r>
              <a:rPr sz="2000" spc="-15" dirty="0">
                <a:solidFill>
                  <a:srgbClr val="404040"/>
                </a:solidFill>
                <a:latin typeface="Trebuchet MS"/>
                <a:cs typeface="Trebuchet MS"/>
              </a:rPr>
              <a:t>help </a:t>
            </a:r>
            <a:r>
              <a:rPr sz="2000" spc="-10" dirty="0">
                <a:solidFill>
                  <a:srgbClr val="404040"/>
                </a:solidFill>
                <a:latin typeface="Trebuchet MS"/>
                <a:cs typeface="Trebuchet MS"/>
              </a:rPr>
              <a:t>the companies know their major  competitors </a:t>
            </a:r>
            <a:r>
              <a:rPr sz="2000" dirty="0">
                <a:solidFill>
                  <a:srgbClr val="404040"/>
                </a:solidFill>
                <a:latin typeface="Trebuchet MS"/>
                <a:cs typeface="Trebuchet MS"/>
              </a:rPr>
              <a:t>in </a:t>
            </a:r>
            <a:r>
              <a:rPr sz="2000" spc="-10" dirty="0">
                <a:solidFill>
                  <a:srgbClr val="404040"/>
                </a:solidFill>
                <a:latin typeface="Trebuchet MS"/>
                <a:cs typeface="Trebuchet MS"/>
              </a:rPr>
              <a:t>the</a:t>
            </a:r>
            <a:r>
              <a:rPr sz="2000" spc="5" dirty="0">
                <a:solidFill>
                  <a:srgbClr val="404040"/>
                </a:solidFill>
                <a:latin typeface="Trebuchet MS"/>
                <a:cs typeface="Trebuchet MS"/>
              </a:rPr>
              <a:t> </a:t>
            </a:r>
            <a:r>
              <a:rPr sz="2000" spc="-10" dirty="0">
                <a:solidFill>
                  <a:srgbClr val="404040"/>
                </a:solidFill>
                <a:latin typeface="Trebuchet MS"/>
                <a:cs typeface="Trebuchet MS"/>
              </a:rPr>
              <a:t>market.</a:t>
            </a:r>
            <a:endParaRPr sz="2000" dirty="0">
              <a:latin typeface="Trebuchet MS"/>
              <a:cs typeface="Trebuchet M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67177" y="2161488"/>
            <a:ext cx="4817745" cy="1368425"/>
          </a:xfrm>
          <a:prstGeom prst="rect">
            <a:avLst/>
          </a:prstGeom>
        </p:spPr>
        <p:txBody>
          <a:bodyPr vert="horz" wrap="square" lIns="0" tIns="13970" rIns="0" bIns="0" rtlCol="0">
            <a:spAutoFit/>
          </a:bodyPr>
          <a:lstStyle/>
          <a:p>
            <a:pPr marL="12700">
              <a:lnSpc>
                <a:spcPct val="100000"/>
              </a:lnSpc>
              <a:spcBef>
                <a:spcPts val="110"/>
              </a:spcBef>
            </a:pPr>
            <a:r>
              <a:rPr sz="8800" spc="5" dirty="0">
                <a:solidFill>
                  <a:srgbClr val="404040"/>
                </a:solidFill>
              </a:rPr>
              <a:t>Tha</a:t>
            </a:r>
            <a:r>
              <a:rPr sz="8800" spc="35" dirty="0">
                <a:solidFill>
                  <a:srgbClr val="404040"/>
                </a:solidFill>
              </a:rPr>
              <a:t>n</a:t>
            </a:r>
            <a:r>
              <a:rPr sz="8800" dirty="0">
                <a:solidFill>
                  <a:srgbClr val="404040"/>
                </a:solidFill>
              </a:rPr>
              <a:t>kyou</a:t>
            </a:r>
            <a:endParaRPr sz="88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7800" y="838200"/>
            <a:ext cx="5791200" cy="565539"/>
          </a:xfrm>
          <a:prstGeom prst="rect">
            <a:avLst/>
          </a:prstGeom>
        </p:spPr>
        <p:txBody>
          <a:bodyPr vert="horz" wrap="square" lIns="0" tIns="11430" rIns="0" bIns="0" rtlCol="0">
            <a:spAutoFit/>
          </a:bodyPr>
          <a:lstStyle/>
          <a:p>
            <a:pPr marL="12700" algn="ctr">
              <a:lnSpc>
                <a:spcPct val="100000"/>
              </a:lnSpc>
              <a:spcBef>
                <a:spcPts val="90"/>
              </a:spcBef>
            </a:pPr>
            <a:r>
              <a:rPr spc="-5" dirty="0"/>
              <a:t>GOOGLE </a:t>
            </a:r>
            <a:r>
              <a:rPr spc="-10" dirty="0"/>
              <a:t>DRIVE</a:t>
            </a:r>
            <a:r>
              <a:rPr spc="-45" dirty="0"/>
              <a:t> </a:t>
            </a:r>
            <a:r>
              <a:rPr spc="-10" dirty="0"/>
              <a:t>LINK</a:t>
            </a:r>
          </a:p>
        </p:txBody>
      </p:sp>
      <p:sp>
        <p:nvSpPr>
          <p:cNvPr id="3" name="object 3"/>
          <p:cNvSpPr txBox="1"/>
          <p:nvPr/>
        </p:nvSpPr>
        <p:spPr>
          <a:xfrm>
            <a:off x="756310" y="2188286"/>
            <a:ext cx="8379459" cy="574675"/>
          </a:xfrm>
          <a:prstGeom prst="rect">
            <a:avLst/>
          </a:prstGeom>
        </p:spPr>
        <p:txBody>
          <a:bodyPr vert="horz" wrap="square" lIns="0" tIns="12700" rIns="0" bIns="0" rtlCol="0">
            <a:spAutoFit/>
          </a:bodyPr>
          <a:lstStyle/>
          <a:p>
            <a:pPr marL="12700">
              <a:lnSpc>
                <a:spcPct val="100000"/>
              </a:lnSpc>
              <a:spcBef>
                <a:spcPts val="100"/>
              </a:spcBef>
              <a:tabLst>
                <a:tab pos="356870" algn="l"/>
              </a:tabLst>
            </a:pPr>
            <a:r>
              <a:rPr sz="1450" spc="235" dirty="0">
                <a:solidFill>
                  <a:srgbClr val="90C225"/>
                </a:solidFill>
                <a:latin typeface="Arial"/>
                <a:cs typeface="Arial"/>
                <a:hlinkClick r:id="rId2"/>
              </a:rPr>
              <a:t>	</a:t>
            </a:r>
            <a:r>
              <a:rPr lang="en-US" sz="1800" u="heavy" spc="-5" dirty="0">
                <a:solidFill>
                  <a:srgbClr val="99C93B"/>
                </a:solidFill>
                <a:uFill>
                  <a:solidFill>
                    <a:srgbClr val="99C93B"/>
                  </a:solidFill>
                </a:uFill>
                <a:latin typeface="Trebuchet MS"/>
                <a:cs typeface="Trebuchet MS"/>
              </a:rPr>
              <a:t>https://drive.google.com/drive/folders/1F9U2wEyWksBs-AfjC9VXbewnCF8TdA1M</a:t>
            </a:r>
            <a:endParaRPr sz="1800" dirty="0">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631063"/>
            <a:ext cx="3858260" cy="574040"/>
          </a:xfrm>
          <a:prstGeom prst="rect">
            <a:avLst/>
          </a:prstGeom>
        </p:spPr>
        <p:txBody>
          <a:bodyPr vert="horz" wrap="square" lIns="0" tIns="12700" rIns="0" bIns="0" rtlCol="0">
            <a:spAutoFit/>
          </a:bodyPr>
          <a:lstStyle/>
          <a:p>
            <a:pPr marL="12700">
              <a:lnSpc>
                <a:spcPct val="100000"/>
              </a:lnSpc>
              <a:spcBef>
                <a:spcPts val="100"/>
              </a:spcBef>
            </a:pPr>
            <a:r>
              <a:rPr sz="3600" spc="-190" dirty="0"/>
              <a:t>DATA</a:t>
            </a:r>
            <a:r>
              <a:rPr sz="3600" spc="-225" dirty="0"/>
              <a:t> </a:t>
            </a:r>
            <a:r>
              <a:rPr sz="3600" spc="-5" dirty="0"/>
              <a:t>COLLECTION:</a:t>
            </a:r>
            <a:endParaRPr sz="3600"/>
          </a:p>
        </p:txBody>
      </p:sp>
      <p:sp>
        <p:nvSpPr>
          <p:cNvPr id="3" name="object 3"/>
          <p:cNvSpPr txBox="1"/>
          <p:nvPr/>
        </p:nvSpPr>
        <p:spPr>
          <a:xfrm>
            <a:off x="756310" y="1346962"/>
            <a:ext cx="8386445" cy="1854200"/>
          </a:xfrm>
          <a:prstGeom prst="rect">
            <a:avLst/>
          </a:prstGeom>
        </p:spPr>
        <p:txBody>
          <a:bodyPr vert="horz" wrap="square" lIns="0" tIns="11430" rIns="0" bIns="0" rtlCol="0">
            <a:spAutoFit/>
          </a:bodyPr>
          <a:lstStyle/>
          <a:p>
            <a:pPr marL="12700">
              <a:lnSpc>
                <a:spcPct val="100000"/>
              </a:lnSpc>
              <a:spcBef>
                <a:spcPts val="90"/>
              </a:spcBef>
              <a:tabLst>
                <a:tab pos="469265" algn="l"/>
              </a:tabLst>
            </a:pPr>
            <a:r>
              <a:rPr sz="1600" b="1" spc="-5" dirty="0">
                <a:solidFill>
                  <a:srgbClr val="90C225"/>
                </a:solidFill>
                <a:latin typeface="Trebuchet MS"/>
                <a:cs typeface="Trebuchet MS"/>
              </a:rPr>
              <a:t>1.	</a:t>
            </a:r>
            <a:r>
              <a:rPr sz="2000" b="1" spc="-5" dirty="0">
                <a:solidFill>
                  <a:srgbClr val="404040"/>
                </a:solidFill>
                <a:latin typeface="Trebuchet MS"/>
                <a:cs typeface="Trebuchet MS"/>
              </a:rPr>
              <a:t>Phone </a:t>
            </a:r>
            <a:r>
              <a:rPr sz="2000" b="1" spc="-10" dirty="0">
                <a:solidFill>
                  <a:srgbClr val="404040"/>
                </a:solidFill>
                <a:latin typeface="Trebuchet MS"/>
                <a:cs typeface="Trebuchet MS"/>
              </a:rPr>
              <a:t>metadata: </a:t>
            </a:r>
            <a:r>
              <a:rPr sz="2000" spc="-10" dirty="0">
                <a:solidFill>
                  <a:srgbClr val="404040"/>
                </a:solidFill>
                <a:latin typeface="Trebuchet MS"/>
                <a:cs typeface="Trebuchet MS"/>
              </a:rPr>
              <a:t>This data </a:t>
            </a:r>
            <a:r>
              <a:rPr sz="2000" spc="-5" dirty="0">
                <a:solidFill>
                  <a:srgbClr val="404040"/>
                </a:solidFill>
                <a:latin typeface="Trebuchet MS"/>
                <a:cs typeface="Trebuchet MS"/>
              </a:rPr>
              <a:t>contains </a:t>
            </a:r>
            <a:r>
              <a:rPr sz="2000" spc="-10" dirty="0">
                <a:solidFill>
                  <a:srgbClr val="404040"/>
                </a:solidFill>
                <a:latin typeface="Trebuchet MS"/>
                <a:cs typeface="Trebuchet MS"/>
              </a:rPr>
              <a:t>the product </a:t>
            </a:r>
            <a:r>
              <a:rPr sz="2000" spc="-5" dirty="0">
                <a:solidFill>
                  <a:srgbClr val="404040"/>
                </a:solidFill>
                <a:latin typeface="Trebuchet MS"/>
                <a:cs typeface="Trebuchet MS"/>
              </a:rPr>
              <a:t>information </a:t>
            </a:r>
            <a:r>
              <a:rPr sz="2000" spc="-10" dirty="0">
                <a:solidFill>
                  <a:srgbClr val="404040"/>
                </a:solidFill>
                <a:latin typeface="Trebuchet MS"/>
                <a:cs typeface="Trebuchet MS"/>
              </a:rPr>
              <a:t>and</a:t>
            </a:r>
            <a:r>
              <a:rPr sz="2000" spc="125" dirty="0">
                <a:solidFill>
                  <a:srgbClr val="404040"/>
                </a:solidFill>
                <a:latin typeface="Trebuchet MS"/>
                <a:cs typeface="Trebuchet MS"/>
              </a:rPr>
              <a:t> </a:t>
            </a:r>
            <a:r>
              <a:rPr sz="2000" spc="-10" dirty="0">
                <a:solidFill>
                  <a:srgbClr val="404040"/>
                </a:solidFill>
                <a:latin typeface="Trebuchet MS"/>
                <a:cs typeface="Trebuchet MS"/>
              </a:rPr>
              <a:t>is</a:t>
            </a:r>
            <a:endParaRPr sz="2000">
              <a:latin typeface="Trebuchet MS"/>
              <a:cs typeface="Trebuchet MS"/>
            </a:endParaRPr>
          </a:p>
          <a:p>
            <a:pPr marL="469900">
              <a:lnSpc>
                <a:spcPct val="100000"/>
              </a:lnSpc>
            </a:pPr>
            <a:r>
              <a:rPr sz="2000" spc="-15" dirty="0">
                <a:solidFill>
                  <a:srgbClr val="404040"/>
                </a:solidFill>
                <a:latin typeface="Trebuchet MS"/>
                <a:cs typeface="Trebuchet MS"/>
              </a:rPr>
              <a:t>independent </a:t>
            </a:r>
            <a:r>
              <a:rPr sz="2000" dirty="0">
                <a:solidFill>
                  <a:srgbClr val="404040"/>
                </a:solidFill>
                <a:latin typeface="Trebuchet MS"/>
                <a:cs typeface="Trebuchet MS"/>
              </a:rPr>
              <a:t>of </a:t>
            </a:r>
            <a:r>
              <a:rPr sz="2000" spc="-10" dirty="0">
                <a:solidFill>
                  <a:srgbClr val="404040"/>
                </a:solidFill>
                <a:latin typeface="Trebuchet MS"/>
                <a:cs typeface="Trebuchet MS"/>
              </a:rPr>
              <a:t>the consumer/reviewer </a:t>
            </a:r>
            <a:r>
              <a:rPr sz="2000" spc="-5" dirty="0">
                <a:solidFill>
                  <a:srgbClr val="404040"/>
                </a:solidFill>
                <a:latin typeface="Trebuchet MS"/>
                <a:cs typeface="Trebuchet MS"/>
              </a:rPr>
              <a:t>activity</a:t>
            </a:r>
            <a:r>
              <a:rPr sz="2000" spc="85" dirty="0">
                <a:solidFill>
                  <a:srgbClr val="404040"/>
                </a:solidFill>
                <a:latin typeface="Trebuchet MS"/>
                <a:cs typeface="Trebuchet MS"/>
              </a:rPr>
              <a:t> </a:t>
            </a:r>
            <a:r>
              <a:rPr sz="2000" spc="-5" dirty="0">
                <a:solidFill>
                  <a:srgbClr val="404040"/>
                </a:solidFill>
                <a:latin typeface="Trebuchet MS"/>
                <a:cs typeface="Trebuchet MS"/>
              </a:rPr>
              <a:t>and</a:t>
            </a:r>
            <a:endParaRPr sz="2000">
              <a:latin typeface="Trebuchet MS"/>
              <a:cs typeface="Trebuchet MS"/>
            </a:endParaRPr>
          </a:p>
          <a:p>
            <a:pPr marL="469900" marR="5080">
              <a:lnSpc>
                <a:spcPct val="100000"/>
              </a:lnSpc>
              <a:spcBef>
                <a:spcPts val="5"/>
              </a:spcBef>
            </a:pPr>
            <a:r>
              <a:rPr sz="2000" spc="-15" dirty="0">
                <a:solidFill>
                  <a:srgbClr val="404040"/>
                </a:solidFill>
                <a:latin typeface="Trebuchet MS"/>
                <a:cs typeface="Trebuchet MS"/>
              </a:rPr>
              <a:t>includes </a:t>
            </a:r>
            <a:r>
              <a:rPr sz="2000" spc="-10" dirty="0">
                <a:solidFill>
                  <a:srgbClr val="404040"/>
                </a:solidFill>
                <a:latin typeface="Trebuchet MS"/>
                <a:cs typeface="Trebuchet MS"/>
              </a:rPr>
              <a:t>description, price, sales-rank, brand </a:t>
            </a:r>
            <a:r>
              <a:rPr sz="2000" spc="-5" dirty="0">
                <a:solidFill>
                  <a:srgbClr val="404040"/>
                </a:solidFill>
                <a:latin typeface="Trebuchet MS"/>
                <a:cs typeface="Trebuchet MS"/>
              </a:rPr>
              <a:t>info, </a:t>
            </a:r>
            <a:r>
              <a:rPr sz="2000" spc="-10" dirty="0">
                <a:solidFill>
                  <a:srgbClr val="404040"/>
                </a:solidFill>
                <a:latin typeface="Trebuchet MS"/>
                <a:cs typeface="Trebuchet MS"/>
              </a:rPr>
              <a:t>and co-purchasing  links etc. The </a:t>
            </a:r>
            <a:r>
              <a:rPr sz="2000" spc="-5" dirty="0">
                <a:solidFill>
                  <a:srgbClr val="404040"/>
                </a:solidFill>
                <a:latin typeface="Trebuchet MS"/>
                <a:cs typeface="Trebuchet MS"/>
              </a:rPr>
              <a:t>original </a:t>
            </a:r>
            <a:r>
              <a:rPr sz="2000" spc="-10" dirty="0">
                <a:solidFill>
                  <a:srgbClr val="404040"/>
                </a:solidFill>
                <a:latin typeface="Trebuchet MS"/>
                <a:cs typeface="Trebuchet MS"/>
              </a:rPr>
              <a:t>data </a:t>
            </a:r>
            <a:r>
              <a:rPr sz="2000" spc="-5" dirty="0">
                <a:solidFill>
                  <a:srgbClr val="404040"/>
                </a:solidFill>
                <a:latin typeface="Trebuchet MS"/>
                <a:cs typeface="Trebuchet MS"/>
              </a:rPr>
              <a:t>was </a:t>
            </a:r>
            <a:r>
              <a:rPr sz="2000" dirty="0">
                <a:solidFill>
                  <a:srgbClr val="404040"/>
                </a:solidFill>
                <a:latin typeface="Trebuchet MS"/>
                <a:cs typeface="Trebuchet MS"/>
              </a:rPr>
              <a:t>in </a:t>
            </a:r>
            <a:r>
              <a:rPr sz="2000" spc="-5" dirty="0">
                <a:solidFill>
                  <a:srgbClr val="404040"/>
                </a:solidFill>
                <a:latin typeface="Trebuchet MS"/>
                <a:cs typeface="Trebuchet MS"/>
              </a:rPr>
              <a:t>json format. </a:t>
            </a:r>
            <a:r>
              <a:rPr sz="2000" spc="-10" dirty="0">
                <a:solidFill>
                  <a:srgbClr val="404040"/>
                </a:solidFill>
                <a:latin typeface="Trebuchet MS"/>
                <a:cs typeface="Trebuchet MS"/>
              </a:rPr>
              <a:t>The </a:t>
            </a:r>
            <a:r>
              <a:rPr sz="2000" spc="-5" dirty="0">
                <a:solidFill>
                  <a:srgbClr val="404040"/>
                </a:solidFill>
                <a:latin typeface="Trebuchet MS"/>
                <a:cs typeface="Trebuchet MS"/>
              </a:rPr>
              <a:t>json was  </a:t>
            </a:r>
            <a:r>
              <a:rPr sz="2000" spc="-10" dirty="0">
                <a:solidFill>
                  <a:srgbClr val="404040"/>
                </a:solidFill>
                <a:latin typeface="Trebuchet MS"/>
                <a:cs typeface="Trebuchet MS"/>
              </a:rPr>
              <a:t>imported and </a:t>
            </a:r>
            <a:r>
              <a:rPr sz="2000" spc="-15" dirty="0">
                <a:solidFill>
                  <a:srgbClr val="404040"/>
                </a:solidFill>
                <a:latin typeface="Trebuchet MS"/>
                <a:cs typeface="Trebuchet MS"/>
              </a:rPr>
              <a:t>decoded </a:t>
            </a:r>
            <a:r>
              <a:rPr sz="2000" spc="-10" dirty="0">
                <a:solidFill>
                  <a:srgbClr val="404040"/>
                </a:solidFill>
                <a:latin typeface="Trebuchet MS"/>
                <a:cs typeface="Trebuchet MS"/>
              </a:rPr>
              <a:t>to convert </a:t>
            </a:r>
            <a:r>
              <a:rPr sz="2000" spc="-5" dirty="0">
                <a:solidFill>
                  <a:srgbClr val="404040"/>
                </a:solidFill>
                <a:latin typeface="Trebuchet MS"/>
                <a:cs typeface="Trebuchet MS"/>
              </a:rPr>
              <a:t>json. </a:t>
            </a:r>
            <a:r>
              <a:rPr sz="2000" spc="-10" dirty="0">
                <a:solidFill>
                  <a:srgbClr val="404040"/>
                </a:solidFill>
                <a:latin typeface="Trebuchet MS"/>
                <a:cs typeface="Trebuchet MS"/>
              </a:rPr>
              <a:t>The sample </a:t>
            </a:r>
            <a:r>
              <a:rPr sz="2000" spc="-5" dirty="0">
                <a:solidFill>
                  <a:srgbClr val="404040"/>
                </a:solidFill>
                <a:latin typeface="Trebuchet MS"/>
                <a:cs typeface="Trebuchet MS"/>
              </a:rPr>
              <a:t>dataset is </a:t>
            </a:r>
            <a:r>
              <a:rPr sz="2000" spc="-10" dirty="0">
                <a:solidFill>
                  <a:srgbClr val="404040"/>
                </a:solidFill>
                <a:latin typeface="Trebuchet MS"/>
                <a:cs typeface="Trebuchet MS"/>
              </a:rPr>
              <a:t>shown  below:</a:t>
            </a:r>
            <a:endParaRPr sz="2000">
              <a:latin typeface="Trebuchet MS"/>
              <a:cs typeface="Trebuchet MS"/>
            </a:endParaRPr>
          </a:p>
        </p:txBody>
      </p:sp>
      <p:sp>
        <p:nvSpPr>
          <p:cNvPr id="4" name="object 4"/>
          <p:cNvSpPr/>
          <p:nvPr/>
        </p:nvSpPr>
        <p:spPr>
          <a:xfrm>
            <a:off x="691895" y="3215639"/>
            <a:ext cx="9668256" cy="257251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7244" y="314706"/>
            <a:ext cx="9827260" cy="634365"/>
          </a:xfrm>
          <a:prstGeom prst="rect">
            <a:avLst/>
          </a:prstGeom>
        </p:spPr>
        <p:txBody>
          <a:bodyPr vert="horz" wrap="square" lIns="0" tIns="11430" rIns="0" bIns="0" rtlCol="0">
            <a:spAutoFit/>
          </a:bodyPr>
          <a:lstStyle/>
          <a:p>
            <a:pPr marL="12700">
              <a:lnSpc>
                <a:spcPct val="100000"/>
              </a:lnSpc>
              <a:spcBef>
                <a:spcPts val="90"/>
              </a:spcBef>
              <a:tabLst>
                <a:tab pos="390525" algn="l"/>
              </a:tabLst>
            </a:pPr>
            <a:r>
              <a:rPr sz="2000" spc="-5" dirty="0">
                <a:solidFill>
                  <a:srgbClr val="404040"/>
                </a:solidFill>
                <a:latin typeface="Trebuchet MS"/>
                <a:cs typeface="Trebuchet MS"/>
              </a:rPr>
              <a:t>2.	</a:t>
            </a:r>
            <a:r>
              <a:rPr sz="2000" b="1" spc="-5" dirty="0">
                <a:solidFill>
                  <a:srgbClr val="404040"/>
                </a:solidFill>
                <a:latin typeface="Trebuchet MS"/>
                <a:cs typeface="Trebuchet MS"/>
              </a:rPr>
              <a:t>Phone </a:t>
            </a:r>
            <a:r>
              <a:rPr sz="2000" b="1" spc="-10" dirty="0">
                <a:solidFill>
                  <a:srgbClr val="404040"/>
                </a:solidFill>
                <a:latin typeface="Trebuchet MS"/>
                <a:cs typeface="Trebuchet MS"/>
              </a:rPr>
              <a:t>data </a:t>
            </a:r>
            <a:r>
              <a:rPr sz="2000" spc="-5" dirty="0">
                <a:solidFill>
                  <a:srgbClr val="404040"/>
                </a:solidFill>
                <a:latin typeface="Trebuchet MS"/>
                <a:cs typeface="Trebuchet MS"/>
              </a:rPr>
              <a:t>: </a:t>
            </a:r>
            <a:r>
              <a:rPr sz="2000" spc="-10" dirty="0">
                <a:solidFill>
                  <a:srgbClr val="404040"/>
                </a:solidFill>
                <a:latin typeface="Trebuchet MS"/>
                <a:cs typeface="Trebuchet MS"/>
              </a:rPr>
              <a:t>This </a:t>
            </a:r>
            <a:r>
              <a:rPr sz="2000" spc="-5" dirty="0">
                <a:solidFill>
                  <a:srgbClr val="404040"/>
                </a:solidFill>
                <a:latin typeface="Trebuchet MS"/>
                <a:cs typeface="Trebuchet MS"/>
              </a:rPr>
              <a:t>contain Contains </a:t>
            </a:r>
            <a:r>
              <a:rPr sz="2000" spc="-10" dirty="0">
                <a:solidFill>
                  <a:srgbClr val="404040"/>
                </a:solidFill>
                <a:latin typeface="Trebuchet MS"/>
                <a:cs typeface="Trebuchet MS"/>
              </a:rPr>
              <a:t>the consumer </a:t>
            </a:r>
            <a:r>
              <a:rPr sz="2000" spc="-5" dirty="0">
                <a:solidFill>
                  <a:srgbClr val="404040"/>
                </a:solidFill>
                <a:latin typeface="Trebuchet MS"/>
                <a:cs typeface="Trebuchet MS"/>
              </a:rPr>
              <a:t>activity information. </a:t>
            </a:r>
            <a:r>
              <a:rPr sz="2000" spc="-10" dirty="0">
                <a:solidFill>
                  <a:srgbClr val="404040"/>
                </a:solidFill>
                <a:latin typeface="Trebuchet MS"/>
                <a:cs typeface="Trebuchet MS"/>
              </a:rPr>
              <a:t>The</a:t>
            </a:r>
            <a:r>
              <a:rPr sz="2000" spc="50" dirty="0">
                <a:solidFill>
                  <a:srgbClr val="404040"/>
                </a:solidFill>
                <a:latin typeface="Trebuchet MS"/>
                <a:cs typeface="Trebuchet MS"/>
              </a:rPr>
              <a:t> </a:t>
            </a:r>
            <a:r>
              <a:rPr sz="2000" spc="-10" dirty="0">
                <a:solidFill>
                  <a:srgbClr val="404040"/>
                </a:solidFill>
                <a:latin typeface="Trebuchet MS"/>
                <a:cs typeface="Trebuchet MS"/>
              </a:rPr>
              <a:t>sample</a:t>
            </a:r>
            <a:endParaRPr sz="2000">
              <a:latin typeface="Trebuchet MS"/>
              <a:cs typeface="Trebuchet MS"/>
            </a:endParaRPr>
          </a:p>
          <a:p>
            <a:pPr marL="12700">
              <a:lnSpc>
                <a:spcPct val="100000"/>
              </a:lnSpc>
            </a:pPr>
            <a:r>
              <a:rPr sz="2000" spc="-5" dirty="0">
                <a:solidFill>
                  <a:srgbClr val="404040"/>
                </a:solidFill>
                <a:latin typeface="Trebuchet MS"/>
                <a:cs typeface="Trebuchet MS"/>
              </a:rPr>
              <a:t>dataset </a:t>
            </a:r>
            <a:r>
              <a:rPr sz="2000" dirty="0">
                <a:solidFill>
                  <a:srgbClr val="404040"/>
                </a:solidFill>
                <a:latin typeface="Trebuchet MS"/>
                <a:cs typeface="Trebuchet MS"/>
              </a:rPr>
              <a:t>is </a:t>
            </a:r>
            <a:r>
              <a:rPr sz="2000" spc="-5" dirty="0">
                <a:solidFill>
                  <a:srgbClr val="404040"/>
                </a:solidFill>
                <a:latin typeface="Trebuchet MS"/>
                <a:cs typeface="Trebuchet MS"/>
              </a:rPr>
              <a:t>shown</a:t>
            </a:r>
            <a:r>
              <a:rPr sz="2000" spc="-15" dirty="0">
                <a:solidFill>
                  <a:srgbClr val="404040"/>
                </a:solidFill>
                <a:latin typeface="Trebuchet MS"/>
                <a:cs typeface="Trebuchet MS"/>
              </a:rPr>
              <a:t> </a:t>
            </a:r>
            <a:r>
              <a:rPr sz="2000" spc="-10" dirty="0">
                <a:solidFill>
                  <a:srgbClr val="404040"/>
                </a:solidFill>
                <a:latin typeface="Trebuchet MS"/>
                <a:cs typeface="Trebuchet MS"/>
              </a:rPr>
              <a:t>below:</a:t>
            </a:r>
            <a:endParaRPr sz="2000">
              <a:latin typeface="Trebuchet MS"/>
              <a:cs typeface="Trebuchet MS"/>
            </a:endParaRPr>
          </a:p>
        </p:txBody>
      </p:sp>
      <p:sp>
        <p:nvSpPr>
          <p:cNvPr id="3" name="object 3"/>
          <p:cNvSpPr/>
          <p:nvPr/>
        </p:nvSpPr>
        <p:spPr>
          <a:xfrm>
            <a:off x="838200" y="2130551"/>
            <a:ext cx="10268712" cy="189280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517681"/>
            <a:ext cx="8376284" cy="1969135"/>
          </a:xfrm>
          <a:prstGeom prst="rect">
            <a:avLst/>
          </a:prstGeom>
        </p:spPr>
        <p:txBody>
          <a:bodyPr vert="horz" wrap="square" lIns="0" tIns="125730" rIns="0" bIns="0" rtlCol="0">
            <a:spAutoFit/>
          </a:bodyPr>
          <a:lstStyle/>
          <a:p>
            <a:pPr marL="12700">
              <a:lnSpc>
                <a:spcPct val="100000"/>
              </a:lnSpc>
              <a:spcBef>
                <a:spcPts val="990"/>
              </a:spcBef>
            </a:pPr>
            <a:r>
              <a:rPr sz="3600" spc="-190" dirty="0"/>
              <a:t>DATA</a:t>
            </a:r>
            <a:r>
              <a:rPr sz="3600" spc="-175" dirty="0"/>
              <a:t> </a:t>
            </a:r>
            <a:r>
              <a:rPr sz="3600" spc="-5" dirty="0"/>
              <a:t>WRANGLING:</a:t>
            </a:r>
            <a:endParaRPr sz="3600"/>
          </a:p>
          <a:p>
            <a:pPr marL="356870" marR="5080" indent="-344805">
              <a:lnSpc>
                <a:spcPct val="100000"/>
              </a:lnSpc>
              <a:spcBef>
                <a:spcPts val="484"/>
              </a:spcBef>
              <a:tabLst>
                <a:tab pos="356870" algn="l"/>
                <a:tab pos="7951470" algn="l"/>
              </a:tabLst>
            </a:pPr>
            <a:r>
              <a:rPr sz="1600" spc="285" dirty="0">
                <a:latin typeface="Arial"/>
                <a:cs typeface="Arial"/>
              </a:rPr>
              <a:t>	</a:t>
            </a:r>
            <a:r>
              <a:rPr sz="2000" dirty="0">
                <a:solidFill>
                  <a:srgbClr val="404040"/>
                </a:solidFill>
              </a:rPr>
              <a:t>1</a:t>
            </a:r>
            <a:r>
              <a:rPr sz="2000" spc="-5" dirty="0">
                <a:solidFill>
                  <a:srgbClr val="404040"/>
                </a:solidFill>
              </a:rPr>
              <a:t>.</a:t>
            </a:r>
            <a:r>
              <a:rPr sz="2000" spc="-15" dirty="0">
                <a:solidFill>
                  <a:srgbClr val="404040"/>
                </a:solidFill>
              </a:rPr>
              <a:t> </a:t>
            </a:r>
            <a:r>
              <a:rPr sz="2000" b="1" spc="-10" dirty="0">
                <a:solidFill>
                  <a:srgbClr val="404040"/>
                </a:solidFill>
                <a:latin typeface="Trebuchet MS"/>
                <a:cs typeface="Trebuchet MS"/>
              </a:rPr>
              <a:t>M</a:t>
            </a:r>
            <a:r>
              <a:rPr sz="2000" b="1" dirty="0">
                <a:solidFill>
                  <a:srgbClr val="404040"/>
                </a:solidFill>
                <a:latin typeface="Trebuchet MS"/>
                <a:cs typeface="Trebuchet MS"/>
              </a:rPr>
              <a:t>e</a:t>
            </a:r>
            <a:r>
              <a:rPr sz="2000" b="1" spc="-20" dirty="0">
                <a:solidFill>
                  <a:srgbClr val="404040"/>
                </a:solidFill>
                <a:latin typeface="Trebuchet MS"/>
                <a:cs typeface="Trebuchet MS"/>
              </a:rPr>
              <a:t>r</a:t>
            </a:r>
            <a:r>
              <a:rPr sz="2000" b="1" dirty="0">
                <a:solidFill>
                  <a:srgbClr val="404040"/>
                </a:solidFill>
                <a:latin typeface="Trebuchet MS"/>
                <a:cs typeface="Trebuchet MS"/>
              </a:rPr>
              <a:t>g</a:t>
            </a:r>
            <a:r>
              <a:rPr sz="2000" b="1" spc="-5" dirty="0">
                <a:solidFill>
                  <a:srgbClr val="404040"/>
                </a:solidFill>
                <a:latin typeface="Trebuchet MS"/>
                <a:cs typeface="Trebuchet MS"/>
              </a:rPr>
              <a:t>i</a:t>
            </a:r>
            <a:r>
              <a:rPr sz="2000" b="1" spc="-10" dirty="0">
                <a:solidFill>
                  <a:srgbClr val="404040"/>
                </a:solidFill>
                <a:latin typeface="Trebuchet MS"/>
                <a:cs typeface="Trebuchet MS"/>
              </a:rPr>
              <a:t>n</a:t>
            </a:r>
            <a:r>
              <a:rPr sz="2000" b="1" spc="-5" dirty="0">
                <a:solidFill>
                  <a:srgbClr val="404040"/>
                </a:solidFill>
                <a:latin typeface="Trebuchet MS"/>
                <a:cs typeface="Trebuchet MS"/>
              </a:rPr>
              <a:t>g</a:t>
            </a:r>
            <a:r>
              <a:rPr sz="2000" b="1" spc="5" dirty="0">
                <a:solidFill>
                  <a:srgbClr val="404040"/>
                </a:solidFill>
                <a:latin typeface="Trebuchet MS"/>
                <a:cs typeface="Trebuchet MS"/>
              </a:rPr>
              <a:t> </a:t>
            </a:r>
            <a:r>
              <a:rPr sz="2000" b="1" spc="-20" dirty="0">
                <a:solidFill>
                  <a:srgbClr val="404040"/>
                </a:solidFill>
                <a:latin typeface="Trebuchet MS"/>
                <a:cs typeface="Trebuchet MS"/>
              </a:rPr>
              <a:t>D</a:t>
            </a:r>
            <a:r>
              <a:rPr sz="2000" b="1" spc="-5" dirty="0">
                <a:solidFill>
                  <a:srgbClr val="404040"/>
                </a:solidFill>
                <a:latin typeface="Trebuchet MS"/>
                <a:cs typeface="Trebuchet MS"/>
              </a:rPr>
              <a:t>at</a:t>
            </a:r>
            <a:r>
              <a:rPr sz="2000" b="1" spc="-15" dirty="0">
                <a:solidFill>
                  <a:srgbClr val="404040"/>
                </a:solidFill>
                <a:latin typeface="Trebuchet MS"/>
                <a:cs typeface="Trebuchet MS"/>
              </a:rPr>
              <a:t>a</a:t>
            </a:r>
            <a:r>
              <a:rPr sz="2000" b="1" spc="-5" dirty="0">
                <a:solidFill>
                  <a:srgbClr val="404040"/>
                </a:solidFill>
                <a:latin typeface="Trebuchet MS"/>
                <a:cs typeface="Trebuchet MS"/>
              </a:rPr>
              <a:t>f</a:t>
            </a:r>
            <a:r>
              <a:rPr sz="2000" b="1" spc="-90" dirty="0">
                <a:solidFill>
                  <a:srgbClr val="404040"/>
                </a:solidFill>
                <a:latin typeface="Trebuchet MS"/>
                <a:cs typeface="Trebuchet MS"/>
              </a:rPr>
              <a:t>r</a:t>
            </a:r>
            <a:r>
              <a:rPr sz="2000" b="1" spc="-5" dirty="0">
                <a:solidFill>
                  <a:srgbClr val="404040"/>
                </a:solidFill>
                <a:latin typeface="Trebuchet MS"/>
                <a:cs typeface="Trebuchet MS"/>
              </a:rPr>
              <a:t>a</a:t>
            </a:r>
            <a:r>
              <a:rPr sz="2000" b="1" spc="-25" dirty="0">
                <a:solidFill>
                  <a:srgbClr val="404040"/>
                </a:solidFill>
                <a:latin typeface="Trebuchet MS"/>
                <a:cs typeface="Trebuchet MS"/>
              </a:rPr>
              <a:t>m</a:t>
            </a:r>
            <a:r>
              <a:rPr sz="2000" b="1" spc="-5" dirty="0">
                <a:solidFill>
                  <a:srgbClr val="404040"/>
                </a:solidFill>
                <a:latin typeface="Trebuchet MS"/>
                <a:cs typeface="Trebuchet MS"/>
              </a:rPr>
              <a:t>e</a:t>
            </a:r>
            <a:r>
              <a:rPr sz="2000" b="1" dirty="0">
                <a:solidFill>
                  <a:srgbClr val="404040"/>
                </a:solidFill>
                <a:latin typeface="Trebuchet MS"/>
                <a:cs typeface="Trebuchet MS"/>
              </a:rPr>
              <a:t>s</a:t>
            </a:r>
            <a:r>
              <a:rPr sz="2000" spc="-5" dirty="0">
                <a:solidFill>
                  <a:srgbClr val="404040"/>
                </a:solidFill>
              </a:rPr>
              <a:t>:</a:t>
            </a:r>
            <a:r>
              <a:rPr sz="2000" spc="50" dirty="0">
                <a:solidFill>
                  <a:srgbClr val="404040"/>
                </a:solidFill>
              </a:rPr>
              <a:t> </a:t>
            </a:r>
            <a:r>
              <a:rPr sz="2000" spc="-110" dirty="0">
                <a:solidFill>
                  <a:srgbClr val="404040"/>
                </a:solidFill>
              </a:rPr>
              <a:t>P</a:t>
            </a:r>
            <a:r>
              <a:rPr sz="2000" spc="-15" dirty="0">
                <a:solidFill>
                  <a:srgbClr val="404040"/>
                </a:solidFill>
              </a:rPr>
              <a:t>h</a:t>
            </a:r>
            <a:r>
              <a:rPr sz="2000" dirty="0">
                <a:solidFill>
                  <a:srgbClr val="404040"/>
                </a:solidFill>
              </a:rPr>
              <a:t>o</a:t>
            </a:r>
            <a:r>
              <a:rPr sz="2000" spc="-15" dirty="0">
                <a:solidFill>
                  <a:srgbClr val="404040"/>
                </a:solidFill>
              </a:rPr>
              <a:t>n</a:t>
            </a:r>
            <a:r>
              <a:rPr sz="2000" spc="-5" dirty="0">
                <a:solidFill>
                  <a:srgbClr val="404040"/>
                </a:solidFill>
              </a:rPr>
              <a:t>e</a:t>
            </a:r>
            <a:r>
              <a:rPr sz="2000" spc="35" dirty="0">
                <a:solidFill>
                  <a:srgbClr val="404040"/>
                </a:solidFill>
              </a:rPr>
              <a:t> </a:t>
            </a:r>
            <a:r>
              <a:rPr sz="2000" spc="-15" dirty="0">
                <a:solidFill>
                  <a:srgbClr val="404040"/>
                </a:solidFill>
              </a:rPr>
              <a:t>r</a:t>
            </a:r>
            <a:r>
              <a:rPr sz="2000" spc="-10" dirty="0">
                <a:solidFill>
                  <a:srgbClr val="404040"/>
                </a:solidFill>
              </a:rPr>
              <a:t>ev</a:t>
            </a:r>
            <a:r>
              <a:rPr sz="2000" dirty="0">
                <a:solidFill>
                  <a:srgbClr val="404040"/>
                </a:solidFill>
              </a:rPr>
              <a:t>i</a:t>
            </a:r>
            <a:r>
              <a:rPr sz="2000" spc="-15" dirty="0">
                <a:solidFill>
                  <a:srgbClr val="404040"/>
                </a:solidFill>
              </a:rPr>
              <a:t>ew</a:t>
            </a:r>
            <a:r>
              <a:rPr sz="2000" spc="-5" dirty="0">
                <a:solidFill>
                  <a:srgbClr val="404040"/>
                </a:solidFill>
              </a:rPr>
              <a:t>s</a:t>
            </a:r>
            <a:r>
              <a:rPr sz="2000" dirty="0">
                <a:solidFill>
                  <a:srgbClr val="404040"/>
                </a:solidFill>
              </a:rPr>
              <a:t> a</a:t>
            </a:r>
            <a:r>
              <a:rPr sz="2000" spc="-15" dirty="0">
                <a:solidFill>
                  <a:srgbClr val="404040"/>
                </a:solidFill>
              </a:rPr>
              <a:t>n</a:t>
            </a:r>
            <a:r>
              <a:rPr sz="2000" spc="-5" dirty="0">
                <a:solidFill>
                  <a:srgbClr val="404040"/>
                </a:solidFill>
              </a:rPr>
              <a:t>d </a:t>
            </a:r>
            <a:r>
              <a:rPr sz="2000" spc="-15" dirty="0">
                <a:solidFill>
                  <a:srgbClr val="404040"/>
                </a:solidFill>
              </a:rPr>
              <a:t>me</a:t>
            </a:r>
            <a:r>
              <a:rPr sz="2000" spc="-10" dirty="0">
                <a:solidFill>
                  <a:srgbClr val="404040"/>
                </a:solidFill>
              </a:rPr>
              <a:t>t</a:t>
            </a:r>
            <a:r>
              <a:rPr sz="2000" spc="-5" dirty="0">
                <a:solidFill>
                  <a:srgbClr val="404040"/>
                </a:solidFill>
              </a:rPr>
              <a:t>a</a:t>
            </a:r>
            <a:r>
              <a:rPr sz="2000" spc="5" dirty="0">
                <a:solidFill>
                  <a:srgbClr val="404040"/>
                </a:solidFill>
              </a:rPr>
              <a:t> </a:t>
            </a:r>
            <a:r>
              <a:rPr sz="2000" spc="-10" dirty="0">
                <a:solidFill>
                  <a:srgbClr val="404040"/>
                </a:solidFill>
              </a:rPr>
              <a:t>da</a:t>
            </a:r>
            <a:r>
              <a:rPr sz="2000" dirty="0">
                <a:solidFill>
                  <a:srgbClr val="404040"/>
                </a:solidFill>
              </a:rPr>
              <a:t>tas</a:t>
            </a:r>
            <a:r>
              <a:rPr sz="2000" spc="-10" dirty="0">
                <a:solidFill>
                  <a:srgbClr val="404040"/>
                </a:solidFill>
              </a:rPr>
              <a:t>et</a:t>
            </a:r>
            <a:r>
              <a:rPr sz="2000" spc="-5" dirty="0">
                <a:solidFill>
                  <a:srgbClr val="404040"/>
                </a:solidFill>
              </a:rPr>
              <a:t>s</a:t>
            </a:r>
            <a:r>
              <a:rPr sz="2000" dirty="0">
                <a:solidFill>
                  <a:srgbClr val="404040"/>
                </a:solidFill>
              </a:rPr>
              <a:t> i</a:t>
            </a:r>
            <a:r>
              <a:rPr sz="2000" spc="-5" dirty="0">
                <a:solidFill>
                  <a:srgbClr val="404040"/>
                </a:solidFill>
              </a:rPr>
              <a:t>n</a:t>
            </a:r>
            <a:r>
              <a:rPr sz="2000" spc="30" dirty="0">
                <a:solidFill>
                  <a:srgbClr val="404040"/>
                </a:solidFill>
              </a:rPr>
              <a:t> </a:t>
            </a:r>
            <a:r>
              <a:rPr sz="2000" spc="-20" dirty="0">
                <a:solidFill>
                  <a:srgbClr val="404040"/>
                </a:solidFill>
              </a:rPr>
              <a:t>j</a:t>
            </a:r>
            <a:r>
              <a:rPr sz="2000" dirty="0">
                <a:solidFill>
                  <a:srgbClr val="404040"/>
                </a:solidFill>
              </a:rPr>
              <a:t>so</a:t>
            </a:r>
            <a:r>
              <a:rPr sz="2000" spc="-5" dirty="0">
                <a:solidFill>
                  <a:srgbClr val="404040"/>
                </a:solidFill>
              </a:rPr>
              <a:t>n</a:t>
            </a:r>
            <a:r>
              <a:rPr sz="2000" dirty="0">
                <a:solidFill>
                  <a:srgbClr val="404040"/>
                </a:solidFill>
              </a:rPr>
              <a:t>	a</a:t>
            </a:r>
            <a:r>
              <a:rPr sz="2000" spc="-15" dirty="0">
                <a:solidFill>
                  <a:srgbClr val="404040"/>
                </a:solidFill>
              </a:rPr>
              <a:t>n</a:t>
            </a:r>
            <a:r>
              <a:rPr sz="2000" spc="-5" dirty="0">
                <a:solidFill>
                  <a:srgbClr val="404040"/>
                </a:solidFill>
              </a:rPr>
              <a:t>d  </a:t>
            </a:r>
            <a:r>
              <a:rPr sz="2000" spc="-10" dirty="0">
                <a:solidFill>
                  <a:srgbClr val="404040"/>
                </a:solidFill>
              </a:rPr>
              <a:t>csv files were </a:t>
            </a:r>
            <a:r>
              <a:rPr sz="2000" spc="-5" dirty="0">
                <a:solidFill>
                  <a:srgbClr val="404040"/>
                </a:solidFill>
              </a:rPr>
              <a:t>saved </a:t>
            </a:r>
            <a:r>
              <a:rPr sz="2000" dirty="0">
                <a:solidFill>
                  <a:srgbClr val="404040"/>
                </a:solidFill>
              </a:rPr>
              <a:t>in </a:t>
            </a:r>
            <a:r>
              <a:rPr sz="2000" spc="-10" dirty="0">
                <a:solidFill>
                  <a:srgbClr val="404040"/>
                </a:solidFill>
              </a:rPr>
              <a:t>different dataframes </a:t>
            </a:r>
            <a:r>
              <a:rPr sz="2000" spc="-5" dirty="0">
                <a:solidFill>
                  <a:srgbClr val="404040"/>
                </a:solidFill>
              </a:rPr>
              <a:t>and two </a:t>
            </a:r>
            <a:r>
              <a:rPr sz="2000" spc="-10" dirty="0">
                <a:solidFill>
                  <a:srgbClr val="404040"/>
                </a:solidFill>
              </a:rPr>
              <a:t>dataframes were  merged together using left </a:t>
            </a:r>
            <a:r>
              <a:rPr sz="2000" spc="-5" dirty="0">
                <a:solidFill>
                  <a:srgbClr val="404040"/>
                </a:solidFill>
              </a:rPr>
              <a:t>join </a:t>
            </a:r>
            <a:r>
              <a:rPr sz="2000" spc="-10" dirty="0">
                <a:solidFill>
                  <a:srgbClr val="404040"/>
                </a:solidFill>
              </a:rPr>
              <a:t>and </a:t>
            </a:r>
            <a:r>
              <a:rPr sz="2000" spc="5" dirty="0">
                <a:solidFill>
                  <a:srgbClr val="404040"/>
                </a:solidFill>
              </a:rPr>
              <a:t>“asin” </a:t>
            </a:r>
            <a:r>
              <a:rPr sz="2000" spc="-5" dirty="0">
                <a:solidFill>
                  <a:srgbClr val="404040"/>
                </a:solidFill>
              </a:rPr>
              <a:t>was </a:t>
            </a:r>
            <a:r>
              <a:rPr sz="2000" spc="-10" dirty="0">
                <a:solidFill>
                  <a:srgbClr val="404040"/>
                </a:solidFill>
              </a:rPr>
              <a:t>kept </a:t>
            </a:r>
            <a:r>
              <a:rPr sz="2000" spc="-5" dirty="0">
                <a:solidFill>
                  <a:srgbClr val="404040"/>
                </a:solidFill>
              </a:rPr>
              <a:t>as common  </a:t>
            </a:r>
            <a:r>
              <a:rPr sz="2000" spc="-50" dirty="0">
                <a:solidFill>
                  <a:srgbClr val="404040"/>
                </a:solidFill>
              </a:rPr>
              <a:t>merger. </a:t>
            </a:r>
            <a:r>
              <a:rPr sz="2000" spc="-5" dirty="0">
                <a:solidFill>
                  <a:srgbClr val="404040"/>
                </a:solidFill>
              </a:rPr>
              <a:t>Final </a:t>
            </a:r>
            <a:r>
              <a:rPr sz="2000" spc="-10" dirty="0">
                <a:solidFill>
                  <a:srgbClr val="404040"/>
                </a:solidFill>
              </a:rPr>
              <a:t>merged data </a:t>
            </a:r>
            <a:r>
              <a:rPr sz="2000" spc="-5" dirty="0">
                <a:solidFill>
                  <a:srgbClr val="404040"/>
                </a:solidFill>
              </a:rPr>
              <a:t>frame </a:t>
            </a:r>
            <a:r>
              <a:rPr sz="2000" spc="-10" dirty="0">
                <a:solidFill>
                  <a:srgbClr val="404040"/>
                </a:solidFill>
              </a:rPr>
              <a:t>description </a:t>
            </a:r>
            <a:r>
              <a:rPr sz="2000" dirty="0">
                <a:solidFill>
                  <a:srgbClr val="404040"/>
                </a:solidFill>
              </a:rPr>
              <a:t>is </a:t>
            </a:r>
            <a:r>
              <a:rPr sz="2000" spc="-5" dirty="0">
                <a:solidFill>
                  <a:srgbClr val="404040"/>
                </a:solidFill>
              </a:rPr>
              <a:t>shown</a:t>
            </a:r>
            <a:r>
              <a:rPr sz="2000" spc="130" dirty="0">
                <a:solidFill>
                  <a:srgbClr val="404040"/>
                </a:solidFill>
              </a:rPr>
              <a:t> </a:t>
            </a:r>
            <a:r>
              <a:rPr sz="2000" spc="-15" dirty="0">
                <a:solidFill>
                  <a:srgbClr val="404040"/>
                </a:solidFill>
              </a:rPr>
              <a:t>below:</a:t>
            </a:r>
            <a:endParaRPr sz="2000">
              <a:latin typeface="Trebuchet MS"/>
              <a:cs typeface="Trebuchet MS"/>
            </a:endParaRPr>
          </a:p>
        </p:txBody>
      </p:sp>
      <p:sp>
        <p:nvSpPr>
          <p:cNvPr id="3" name="object 3"/>
          <p:cNvSpPr/>
          <p:nvPr/>
        </p:nvSpPr>
        <p:spPr>
          <a:xfrm>
            <a:off x="1132073" y="2858473"/>
            <a:ext cx="2743487" cy="3773037"/>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68832" y="1054735"/>
            <a:ext cx="6677025" cy="329565"/>
          </a:xfrm>
          <a:prstGeom prst="rect">
            <a:avLst/>
          </a:prstGeom>
        </p:spPr>
        <p:txBody>
          <a:bodyPr vert="horz" wrap="square" lIns="0" tIns="11430" rIns="0" bIns="0" rtlCol="0">
            <a:spAutoFit/>
          </a:bodyPr>
          <a:lstStyle/>
          <a:p>
            <a:pPr marL="12700">
              <a:lnSpc>
                <a:spcPct val="100000"/>
              </a:lnSpc>
              <a:spcBef>
                <a:spcPts val="90"/>
              </a:spcBef>
            </a:pPr>
            <a:r>
              <a:rPr sz="2000" spc="-5" dirty="0">
                <a:solidFill>
                  <a:srgbClr val="404040"/>
                </a:solidFill>
                <a:latin typeface="Trebuchet MS"/>
                <a:cs typeface="Trebuchet MS"/>
              </a:rPr>
              <a:t>2. </a:t>
            </a:r>
            <a:r>
              <a:rPr sz="2000" spc="-55" dirty="0">
                <a:solidFill>
                  <a:srgbClr val="404040"/>
                </a:solidFill>
                <a:latin typeface="Trebuchet MS"/>
                <a:cs typeface="Trebuchet MS"/>
              </a:rPr>
              <a:t>We </a:t>
            </a:r>
            <a:r>
              <a:rPr sz="2000" spc="-10" dirty="0">
                <a:solidFill>
                  <a:srgbClr val="404040"/>
                </a:solidFill>
                <a:latin typeface="Trebuchet MS"/>
                <a:cs typeface="Trebuchet MS"/>
              </a:rPr>
              <a:t>will be categorizing only </a:t>
            </a:r>
            <a:r>
              <a:rPr sz="2000" spc="-30" dirty="0">
                <a:solidFill>
                  <a:srgbClr val="404040"/>
                </a:solidFill>
                <a:latin typeface="Trebuchet MS"/>
                <a:cs typeface="Trebuchet MS"/>
              </a:rPr>
              <a:t>Phone </a:t>
            </a:r>
            <a:r>
              <a:rPr sz="2000" spc="-10" dirty="0">
                <a:solidFill>
                  <a:srgbClr val="404040"/>
                </a:solidFill>
                <a:latin typeface="Trebuchet MS"/>
                <a:cs typeface="Trebuchet MS"/>
              </a:rPr>
              <a:t>data </a:t>
            </a:r>
            <a:r>
              <a:rPr sz="2000" spc="-5" dirty="0">
                <a:solidFill>
                  <a:srgbClr val="404040"/>
                </a:solidFill>
                <a:latin typeface="Trebuchet MS"/>
                <a:cs typeface="Trebuchet MS"/>
              </a:rPr>
              <a:t>for </a:t>
            </a:r>
            <a:r>
              <a:rPr sz="2000" spc="-10" dirty="0">
                <a:solidFill>
                  <a:srgbClr val="404040"/>
                </a:solidFill>
                <a:latin typeface="Trebuchet MS"/>
                <a:cs typeface="Trebuchet MS"/>
              </a:rPr>
              <a:t>our</a:t>
            </a:r>
            <a:r>
              <a:rPr sz="2000" spc="180" dirty="0">
                <a:solidFill>
                  <a:srgbClr val="404040"/>
                </a:solidFill>
                <a:latin typeface="Trebuchet MS"/>
                <a:cs typeface="Trebuchet MS"/>
              </a:rPr>
              <a:t> </a:t>
            </a:r>
            <a:r>
              <a:rPr sz="2000" spc="-5" dirty="0">
                <a:solidFill>
                  <a:srgbClr val="404040"/>
                </a:solidFill>
                <a:latin typeface="Trebuchet MS"/>
                <a:cs typeface="Trebuchet MS"/>
              </a:rPr>
              <a:t>analysis</a:t>
            </a:r>
            <a:endParaRPr sz="2000">
              <a:latin typeface="Trebuchet MS"/>
              <a:cs typeface="Trebuchet MS"/>
            </a:endParaRPr>
          </a:p>
        </p:txBody>
      </p:sp>
      <p:sp>
        <p:nvSpPr>
          <p:cNvPr id="3" name="object 3"/>
          <p:cNvSpPr txBox="1"/>
          <p:nvPr/>
        </p:nvSpPr>
        <p:spPr>
          <a:xfrm>
            <a:off x="668832" y="2783281"/>
            <a:ext cx="10017760" cy="634365"/>
          </a:xfrm>
          <a:prstGeom prst="rect">
            <a:avLst/>
          </a:prstGeom>
        </p:spPr>
        <p:txBody>
          <a:bodyPr vert="horz" wrap="square" lIns="0" tIns="12065" rIns="0" bIns="0" rtlCol="0">
            <a:spAutoFit/>
          </a:bodyPr>
          <a:lstStyle/>
          <a:p>
            <a:pPr marL="12700">
              <a:lnSpc>
                <a:spcPct val="100000"/>
              </a:lnSpc>
              <a:spcBef>
                <a:spcPts val="95"/>
              </a:spcBef>
            </a:pPr>
            <a:r>
              <a:rPr sz="2000" dirty="0">
                <a:solidFill>
                  <a:srgbClr val="404040"/>
                </a:solidFill>
                <a:latin typeface="Trebuchet MS"/>
                <a:cs typeface="Trebuchet MS"/>
              </a:rPr>
              <a:t>3. </a:t>
            </a:r>
            <a:r>
              <a:rPr sz="2000" spc="-10" dirty="0">
                <a:solidFill>
                  <a:srgbClr val="404040"/>
                </a:solidFill>
                <a:latin typeface="Trebuchet MS"/>
                <a:cs typeface="Trebuchet MS"/>
              </a:rPr>
              <a:t>Also we will segregating </a:t>
            </a:r>
            <a:r>
              <a:rPr sz="2000" spc="-30" dirty="0">
                <a:solidFill>
                  <a:srgbClr val="404040"/>
                </a:solidFill>
                <a:latin typeface="Trebuchet MS"/>
                <a:cs typeface="Trebuchet MS"/>
              </a:rPr>
              <a:t>Phone </a:t>
            </a:r>
            <a:r>
              <a:rPr sz="2000" spc="-10" dirty="0">
                <a:solidFill>
                  <a:srgbClr val="404040"/>
                </a:solidFill>
                <a:latin typeface="Trebuchet MS"/>
                <a:cs typeface="Trebuchet MS"/>
              </a:rPr>
              <a:t>data </a:t>
            </a:r>
            <a:r>
              <a:rPr sz="2000" spc="-5" dirty="0">
                <a:solidFill>
                  <a:srgbClr val="404040"/>
                </a:solidFill>
                <a:latin typeface="Trebuchet MS"/>
                <a:cs typeface="Trebuchet MS"/>
              </a:rPr>
              <a:t>from </a:t>
            </a:r>
            <a:r>
              <a:rPr sz="2000" spc="-10" dirty="0">
                <a:solidFill>
                  <a:srgbClr val="404040"/>
                </a:solidFill>
                <a:latin typeface="Trebuchet MS"/>
                <a:cs typeface="Trebuchet MS"/>
              </a:rPr>
              <a:t>the merged </a:t>
            </a:r>
            <a:r>
              <a:rPr sz="2000" spc="-5" dirty="0">
                <a:solidFill>
                  <a:srgbClr val="404040"/>
                </a:solidFill>
                <a:latin typeface="Trebuchet MS"/>
                <a:cs typeface="Trebuchet MS"/>
              </a:rPr>
              <a:t>dataset </a:t>
            </a:r>
            <a:r>
              <a:rPr sz="2000" spc="-10" dirty="0">
                <a:solidFill>
                  <a:srgbClr val="404040"/>
                </a:solidFill>
                <a:latin typeface="Trebuchet MS"/>
                <a:cs typeface="Trebuchet MS"/>
              </a:rPr>
              <a:t>by filtering </a:t>
            </a:r>
            <a:r>
              <a:rPr sz="2000" spc="-30" dirty="0">
                <a:solidFill>
                  <a:srgbClr val="404040"/>
                </a:solidFill>
                <a:latin typeface="Trebuchet MS"/>
                <a:cs typeface="Trebuchet MS"/>
              </a:rPr>
              <a:t>Phone</a:t>
            </a:r>
            <a:r>
              <a:rPr sz="2000" spc="185" dirty="0">
                <a:solidFill>
                  <a:srgbClr val="404040"/>
                </a:solidFill>
                <a:latin typeface="Trebuchet MS"/>
                <a:cs typeface="Trebuchet MS"/>
              </a:rPr>
              <a:t> </a:t>
            </a:r>
            <a:r>
              <a:rPr sz="2000" spc="-5" dirty="0">
                <a:solidFill>
                  <a:srgbClr val="404040"/>
                </a:solidFill>
                <a:latin typeface="Trebuchet MS"/>
                <a:cs typeface="Trebuchet MS"/>
              </a:rPr>
              <a:t>from</a:t>
            </a:r>
            <a:endParaRPr sz="2000">
              <a:latin typeface="Trebuchet MS"/>
              <a:cs typeface="Trebuchet MS"/>
            </a:endParaRPr>
          </a:p>
          <a:p>
            <a:pPr marL="12700">
              <a:lnSpc>
                <a:spcPct val="100000"/>
              </a:lnSpc>
            </a:pPr>
            <a:r>
              <a:rPr sz="2000" spc="-10" dirty="0">
                <a:solidFill>
                  <a:srgbClr val="404040"/>
                </a:solidFill>
                <a:latin typeface="Trebuchet MS"/>
                <a:cs typeface="Trebuchet MS"/>
              </a:rPr>
              <a:t>title</a:t>
            </a:r>
            <a:endParaRPr sz="2000">
              <a:latin typeface="Trebuchet MS"/>
              <a:cs typeface="Trebuchet MS"/>
            </a:endParaRPr>
          </a:p>
        </p:txBody>
      </p:sp>
      <p:sp>
        <p:nvSpPr>
          <p:cNvPr id="4" name="object 4"/>
          <p:cNvSpPr txBox="1"/>
          <p:nvPr/>
        </p:nvSpPr>
        <p:spPr>
          <a:xfrm>
            <a:off x="668832" y="4814138"/>
            <a:ext cx="4439285" cy="329565"/>
          </a:xfrm>
          <a:prstGeom prst="rect">
            <a:avLst/>
          </a:prstGeom>
        </p:spPr>
        <p:txBody>
          <a:bodyPr vert="horz" wrap="square" lIns="0" tIns="12065" rIns="0" bIns="0" rtlCol="0">
            <a:spAutoFit/>
          </a:bodyPr>
          <a:lstStyle/>
          <a:p>
            <a:pPr marL="12700">
              <a:lnSpc>
                <a:spcPct val="100000"/>
              </a:lnSpc>
              <a:spcBef>
                <a:spcPts val="95"/>
              </a:spcBef>
            </a:pPr>
            <a:r>
              <a:rPr sz="2000" dirty="0">
                <a:solidFill>
                  <a:srgbClr val="404040"/>
                </a:solidFill>
                <a:latin typeface="Trebuchet MS"/>
                <a:cs typeface="Trebuchet MS"/>
              </a:rPr>
              <a:t>4. </a:t>
            </a:r>
            <a:r>
              <a:rPr sz="2000" spc="-5" dirty="0">
                <a:solidFill>
                  <a:srgbClr val="404040"/>
                </a:solidFill>
                <a:latin typeface="Trebuchet MS"/>
                <a:cs typeface="Trebuchet MS"/>
              </a:rPr>
              <a:t>Final </a:t>
            </a:r>
            <a:r>
              <a:rPr sz="2000" spc="-10" dirty="0">
                <a:solidFill>
                  <a:srgbClr val="404040"/>
                </a:solidFill>
                <a:latin typeface="Trebuchet MS"/>
                <a:cs typeface="Trebuchet MS"/>
              </a:rPr>
              <a:t>phones </a:t>
            </a:r>
            <a:r>
              <a:rPr sz="2000" spc="-5" dirty="0">
                <a:solidFill>
                  <a:srgbClr val="404040"/>
                </a:solidFill>
                <a:latin typeface="Trebuchet MS"/>
                <a:cs typeface="Trebuchet MS"/>
              </a:rPr>
              <a:t>dataset has </a:t>
            </a:r>
            <a:r>
              <a:rPr sz="2000" spc="5" dirty="0">
                <a:solidFill>
                  <a:srgbClr val="404040"/>
                </a:solidFill>
                <a:latin typeface="Trebuchet MS"/>
                <a:cs typeface="Trebuchet MS"/>
              </a:rPr>
              <a:t>45562</a:t>
            </a:r>
            <a:r>
              <a:rPr sz="2000" spc="-30" dirty="0">
                <a:solidFill>
                  <a:srgbClr val="404040"/>
                </a:solidFill>
                <a:latin typeface="Trebuchet MS"/>
                <a:cs typeface="Trebuchet MS"/>
              </a:rPr>
              <a:t> </a:t>
            </a:r>
            <a:r>
              <a:rPr sz="2000" spc="-60" dirty="0">
                <a:solidFill>
                  <a:srgbClr val="404040"/>
                </a:solidFill>
                <a:latin typeface="Trebuchet MS"/>
                <a:cs typeface="Trebuchet MS"/>
              </a:rPr>
              <a:t>row.</a:t>
            </a:r>
            <a:endParaRPr sz="2000">
              <a:latin typeface="Trebuchet MS"/>
              <a:cs typeface="Trebuchet MS"/>
            </a:endParaRPr>
          </a:p>
        </p:txBody>
      </p:sp>
      <p:sp>
        <p:nvSpPr>
          <p:cNvPr id="5" name="object 5"/>
          <p:cNvSpPr/>
          <p:nvPr/>
        </p:nvSpPr>
        <p:spPr>
          <a:xfrm>
            <a:off x="707136" y="1798320"/>
            <a:ext cx="7699248" cy="588873"/>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591312" y="3368040"/>
            <a:ext cx="8702040" cy="1124712"/>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631063"/>
            <a:ext cx="7418705" cy="574040"/>
          </a:xfrm>
          <a:prstGeom prst="rect">
            <a:avLst/>
          </a:prstGeom>
        </p:spPr>
        <p:txBody>
          <a:bodyPr vert="horz" wrap="square" lIns="0" tIns="12700" rIns="0" bIns="0" rtlCol="0">
            <a:spAutoFit/>
          </a:bodyPr>
          <a:lstStyle/>
          <a:p>
            <a:pPr marL="12700">
              <a:lnSpc>
                <a:spcPct val="100000"/>
              </a:lnSpc>
              <a:spcBef>
                <a:spcPts val="100"/>
              </a:spcBef>
            </a:pPr>
            <a:r>
              <a:rPr sz="3600" spc="-5" dirty="0"/>
              <a:t>Handling Duplicates, Missing </a:t>
            </a:r>
            <a:r>
              <a:rPr sz="3600" spc="-50" dirty="0"/>
              <a:t>Values:</a:t>
            </a:r>
            <a:endParaRPr sz="3600"/>
          </a:p>
        </p:txBody>
      </p:sp>
      <p:sp>
        <p:nvSpPr>
          <p:cNvPr id="3" name="object 3"/>
          <p:cNvSpPr txBox="1"/>
          <p:nvPr/>
        </p:nvSpPr>
        <p:spPr>
          <a:xfrm>
            <a:off x="756310" y="2157806"/>
            <a:ext cx="8330565" cy="3708400"/>
          </a:xfrm>
          <a:prstGeom prst="rect">
            <a:avLst/>
          </a:prstGeom>
        </p:spPr>
        <p:txBody>
          <a:bodyPr vert="horz" wrap="square" lIns="0" tIns="12065" rIns="0" bIns="0" rtlCol="0">
            <a:spAutoFit/>
          </a:bodyPr>
          <a:lstStyle/>
          <a:p>
            <a:pPr marL="527685" indent="-515620">
              <a:lnSpc>
                <a:spcPts val="2280"/>
              </a:lnSpc>
              <a:spcBef>
                <a:spcPts val="95"/>
              </a:spcBef>
              <a:buClr>
                <a:srgbClr val="90C225"/>
              </a:buClr>
              <a:buSzPct val="80000"/>
              <a:buAutoNum type="arabicPeriod"/>
              <a:tabLst>
                <a:tab pos="527685" algn="l"/>
                <a:tab pos="528320" algn="l"/>
              </a:tabLst>
            </a:pPr>
            <a:r>
              <a:rPr sz="2000" spc="-5" dirty="0">
                <a:solidFill>
                  <a:srgbClr val="404040"/>
                </a:solidFill>
                <a:latin typeface="Trebuchet MS"/>
                <a:cs typeface="Trebuchet MS"/>
              </a:rPr>
              <a:t>34 </a:t>
            </a:r>
            <a:r>
              <a:rPr sz="2000" spc="-10" dirty="0">
                <a:solidFill>
                  <a:srgbClr val="404040"/>
                </a:solidFill>
                <a:latin typeface="Trebuchet MS"/>
                <a:cs typeface="Trebuchet MS"/>
              </a:rPr>
              <a:t>Duplicate records </a:t>
            </a:r>
            <a:r>
              <a:rPr sz="2000" spc="-5" dirty="0">
                <a:solidFill>
                  <a:srgbClr val="404040"/>
                </a:solidFill>
                <a:latin typeface="Trebuchet MS"/>
                <a:cs typeface="Trebuchet MS"/>
              </a:rPr>
              <a:t>from </a:t>
            </a:r>
            <a:r>
              <a:rPr sz="2000" spc="-10" dirty="0">
                <a:solidFill>
                  <a:srgbClr val="404040"/>
                </a:solidFill>
                <a:latin typeface="Trebuchet MS"/>
                <a:cs typeface="Trebuchet MS"/>
              </a:rPr>
              <a:t>meataphone </a:t>
            </a:r>
            <a:r>
              <a:rPr sz="2000" spc="-5" dirty="0">
                <a:solidFill>
                  <a:srgbClr val="404040"/>
                </a:solidFill>
                <a:latin typeface="Trebuchet MS"/>
                <a:cs typeface="Trebuchet MS"/>
              </a:rPr>
              <a:t>and </a:t>
            </a:r>
            <a:r>
              <a:rPr sz="2000" dirty="0">
                <a:solidFill>
                  <a:srgbClr val="404040"/>
                </a:solidFill>
                <a:latin typeface="Trebuchet MS"/>
                <a:cs typeface="Trebuchet MS"/>
              </a:rPr>
              <a:t>3452 </a:t>
            </a:r>
            <a:r>
              <a:rPr sz="2000" spc="-5" dirty="0">
                <a:solidFill>
                  <a:srgbClr val="404040"/>
                </a:solidFill>
                <a:latin typeface="Trebuchet MS"/>
                <a:cs typeface="Trebuchet MS"/>
              </a:rPr>
              <a:t>from </a:t>
            </a:r>
            <a:r>
              <a:rPr sz="2000" spc="-10" dirty="0">
                <a:solidFill>
                  <a:srgbClr val="404040"/>
                </a:solidFill>
                <a:latin typeface="Trebuchet MS"/>
                <a:cs typeface="Trebuchet MS"/>
              </a:rPr>
              <a:t>phone</a:t>
            </a:r>
            <a:r>
              <a:rPr sz="2000" spc="90" dirty="0">
                <a:solidFill>
                  <a:srgbClr val="404040"/>
                </a:solidFill>
                <a:latin typeface="Trebuchet MS"/>
                <a:cs typeface="Trebuchet MS"/>
              </a:rPr>
              <a:t> </a:t>
            </a:r>
            <a:r>
              <a:rPr sz="2000" spc="-5" dirty="0">
                <a:solidFill>
                  <a:srgbClr val="404040"/>
                </a:solidFill>
                <a:latin typeface="Trebuchet MS"/>
                <a:cs typeface="Trebuchet MS"/>
              </a:rPr>
              <a:t>are</a:t>
            </a:r>
            <a:endParaRPr sz="2000">
              <a:latin typeface="Trebuchet MS"/>
              <a:cs typeface="Trebuchet MS"/>
            </a:endParaRPr>
          </a:p>
          <a:p>
            <a:pPr marL="527685">
              <a:lnSpc>
                <a:spcPts val="2280"/>
              </a:lnSpc>
            </a:pPr>
            <a:r>
              <a:rPr sz="2000" spc="-10" dirty="0">
                <a:solidFill>
                  <a:srgbClr val="404040"/>
                </a:solidFill>
                <a:latin typeface="Trebuchet MS"/>
                <a:cs typeface="Trebuchet MS"/>
              </a:rPr>
              <a:t>dropped</a:t>
            </a:r>
            <a:r>
              <a:rPr sz="2000" spc="25" dirty="0">
                <a:solidFill>
                  <a:srgbClr val="404040"/>
                </a:solidFill>
                <a:latin typeface="Trebuchet MS"/>
                <a:cs typeface="Trebuchet MS"/>
              </a:rPr>
              <a:t> </a:t>
            </a:r>
            <a:r>
              <a:rPr sz="2000" spc="-5" dirty="0">
                <a:solidFill>
                  <a:srgbClr val="404040"/>
                </a:solidFill>
                <a:latin typeface="Trebuchet MS"/>
                <a:cs typeface="Trebuchet MS"/>
              </a:rPr>
              <a:t>.</a:t>
            </a:r>
            <a:endParaRPr sz="2000">
              <a:latin typeface="Trebuchet MS"/>
              <a:cs typeface="Trebuchet MS"/>
            </a:endParaRPr>
          </a:p>
          <a:p>
            <a:pPr marL="527685" indent="-515620">
              <a:lnSpc>
                <a:spcPct val="100000"/>
              </a:lnSpc>
              <a:spcBef>
                <a:spcPts val="765"/>
              </a:spcBef>
              <a:buClr>
                <a:srgbClr val="90C225"/>
              </a:buClr>
              <a:buSzPct val="80000"/>
              <a:buAutoNum type="arabicPeriod" startAt="2"/>
              <a:tabLst>
                <a:tab pos="527685" algn="l"/>
                <a:tab pos="528320" algn="l"/>
              </a:tabLst>
            </a:pPr>
            <a:r>
              <a:rPr sz="2000" spc="-5" dirty="0">
                <a:solidFill>
                  <a:srgbClr val="404040"/>
                </a:solidFill>
                <a:latin typeface="Trebuchet MS"/>
                <a:cs typeface="Trebuchet MS"/>
              </a:rPr>
              <a:t>Image </a:t>
            </a:r>
            <a:r>
              <a:rPr sz="2000" spc="-10" dirty="0">
                <a:solidFill>
                  <a:srgbClr val="404040"/>
                </a:solidFill>
                <a:latin typeface="Trebuchet MS"/>
                <a:cs typeface="Trebuchet MS"/>
              </a:rPr>
              <a:t>column </a:t>
            </a:r>
            <a:r>
              <a:rPr sz="2000" spc="-5" dirty="0">
                <a:solidFill>
                  <a:srgbClr val="404040"/>
                </a:solidFill>
                <a:latin typeface="Trebuchet MS"/>
                <a:cs typeface="Trebuchet MS"/>
              </a:rPr>
              <a:t>has </a:t>
            </a:r>
            <a:r>
              <a:rPr sz="2000" spc="-15" dirty="0">
                <a:solidFill>
                  <a:srgbClr val="404040"/>
                </a:solidFill>
                <a:latin typeface="Trebuchet MS"/>
                <a:cs typeface="Trebuchet MS"/>
              </a:rPr>
              <a:t>been </a:t>
            </a:r>
            <a:r>
              <a:rPr sz="2000" spc="-10" dirty="0">
                <a:solidFill>
                  <a:srgbClr val="404040"/>
                </a:solidFill>
                <a:latin typeface="Trebuchet MS"/>
                <a:cs typeface="Trebuchet MS"/>
              </a:rPr>
              <a:t>dropped </a:t>
            </a:r>
            <a:r>
              <a:rPr sz="2000" spc="-5" dirty="0">
                <a:solidFill>
                  <a:srgbClr val="404040"/>
                </a:solidFill>
                <a:latin typeface="Trebuchet MS"/>
                <a:cs typeface="Trebuchet MS"/>
              </a:rPr>
              <a:t>from </a:t>
            </a:r>
            <a:r>
              <a:rPr sz="2000" spc="-30" dirty="0">
                <a:solidFill>
                  <a:srgbClr val="404040"/>
                </a:solidFill>
                <a:latin typeface="Trebuchet MS"/>
                <a:cs typeface="Trebuchet MS"/>
              </a:rPr>
              <a:t>Phone</a:t>
            </a:r>
            <a:r>
              <a:rPr sz="2000" spc="120" dirty="0">
                <a:solidFill>
                  <a:srgbClr val="404040"/>
                </a:solidFill>
                <a:latin typeface="Trebuchet MS"/>
                <a:cs typeface="Trebuchet MS"/>
              </a:rPr>
              <a:t> </a:t>
            </a:r>
            <a:r>
              <a:rPr sz="2000" spc="-10" dirty="0">
                <a:solidFill>
                  <a:srgbClr val="404040"/>
                </a:solidFill>
                <a:latin typeface="Trebuchet MS"/>
                <a:cs typeface="Trebuchet MS"/>
              </a:rPr>
              <a:t>dataset.</a:t>
            </a:r>
            <a:endParaRPr sz="2000">
              <a:latin typeface="Trebuchet MS"/>
              <a:cs typeface="Trebuchet MS"/>
            </a:endParaRPr>
          </a:p>
          <a:p>
            <a:pPr marL="527685" indent="-515620">
              <a:lnSpc>
                <a:spcPts val="2280"/>
              </a:lnSpc>
              <a:spcBef>
                <a:spcPts val="750"/>
              </a:spcBef>
              <a:buClr>
                <a:srgbClr val="90C225"/>
              </a:buClr>
              <a:buSzPct val="80000"/>
              <a:buAutoNum type="arabicPeriod" startAt="2"/>
              <a:tabLst>
                <a:tab pos="527685" algn="l"/>
                <a:tab pos="528320" algn="l"/>
              </a:tabLst>
            </a:pPr>
            <a:r>
              <a:rPr sz="2000" spc="-20" dirty="0">
                <a:solidFill>
                  <a:srgbClr val="404040"/>
                </a:solidFill>
                <a:latin typeface="Trebuchet MS"/>
                <a:cs typeface="Trebuchet MS"/>
              </a:rPr>
              <a:t>Review </a:t>
            </a:r>
            <a:r>
              <a:rPr sz="2000" spc="-5" dirty="0">
                <a:solidFill>
                  <a:srgbClr val="404040"/>
                </a:solidFill>
                <a:latin typeface="Trebuchet MS"/>
                <a:cs typeface="Trebuchet MS"/>
              </a:rPr>
              <a:t>, </a:t>
            </a:r>
            <a:r>
              <a:rPr sz="2000" spc="-25" dirty="0">
                <a:solidFill>
                  <a:srgbClr val="404040"/>
                </a:solidFill>
                <a:latin typeface="Trebuchet MS"/>
                <a:cs typeface="Trebuchet MS"/>
              </a:rPr>
              <a:t>style,Summary,vote </a:t>
            </a:r>
            <a:r>
              <a:rPr sz="2000" spc="-10" dirty="0">
                <a:solidFill>
                  <a:srgbClr val="404040"/>
                </a:solidFill>
                <a:latin typeface="Trebuchet MS"/>
                <a:cs typeface="Trebuchet MS"/>
              </a:rPr>
              <a:t>column </a:t>
            </a:r>
            <a:r>
              <a:rPr sz="2000" spc="-5" dirty="0">
                <a:solidFill>
                  <a:srgbClr val="404040"/>
                </a:solidFill>
                <a:latin typeface="Trebuchet MS"/>
                <a:cs typeface="Trebuchet MS"/>
              </a:rPr>
              <a:t>having </a:t>
            </a:r>
            <a:r>
              <a:rPr sz="2000" spc="-15" dirty="0">
                <a:solidFill>
                  <a:srgbClr val="404040"/>
                </a:solidFill>
                <a:latin typeface="Trebuchet MS"/>
                <a:cs typeface="Trebuchet MS"/>
              </a:rPr>
              <a:t>null </a:t>
            </a:r>
            <a:r>
              <a:rPr sz="2000" spc="-10" dirty="0">
                <a:solidFill>
                  <a:srgbClr val="404040"/>
                </a:solidFill>
                <a:latin typeface="Trebuchet MS"/>
                <a:cs typeface="Trebuchet MS"/>
              </a:rPr>
              <a:t>values </a:t>
            </a:r>
            <a:r>
              <a:rPr sz="2000" spc="-5" dirty="0">
                <a:solidFill>
                  <a:srgbClr val="404040"/>
                </a:solidFill>
                <a:latin typeface="Trebuchet MS"/>
                <a:cs typeface="Trebuchet MS"/>
              </a:rPr>
              <a:t>was </a:t>
            </a:r>
            <a:r>
              <a:rPr sz="2000" spc="-10" dirty="0">
                <a:solidFill>
                  <a:srgbClr val="404040"/>
                </a:solidFill>
                <a:latin typeface="Trebuchet MS"/>
                <a:cs typeface="Trebuchet MS"/>
              </a:rPr>
              <a:t>filled</a:t>
            </a:r>
            <a:r>
              <a:rPr sz="2000" spc="254" dirty="0">
                <a:solidFill>
                  <a:srgbClr val="404040"/>
                </a:solidFill>
                <a:latin typeface="Trebuchet MS"/>
                <a:cs typeface="Trebuchet MS"/>
              </a:rPr>
              <a:t> </a:t>
            </a:r>
            <a:r>
              <a:rPr sz="2000" spc="-10" dirty="0">
                <a:solidFill>
                  <a:srgbClr val="404040"/>
                </a:solidFill>
                <a:latin typeface="Trebuchet MS"/>
                <a:cs typeface="Trebuchet MS"/>
              </a:rPr>
              <a:t>by</a:t>
            </a:r>
            <a:endParaRPr sz="2000">
              <a:latin typeface="Trebuchet MS"/>
              <a:cs typeface="Trebuchet MS"/>
            </a:endParaRPr>
          </a:p>
          <a:p>
            <a:pPr marL="527685">
              <a:lnSpc>
                <a:spcPts val="2280"/>
              </a:lnSpc>
            </a:pPr>
            <a:r>
              <a:rPr sz="2000" spc="-10" dirty="0">
                <a:solidFill>
                  <a:srgbClr val="404040"/>
                </a:solidFill>
                <a:latin typeface="Trebuchet MS"/>
                <a:cs typeface="Trebuchet MS"/>
              </a:rPr>
              <a:t>bfill</a:t>
            </a:r>
            <a:r>
              <a:rPr sz="2000" spc="5" dirty="0">
                <a:solidFill>
                  <a:srgbClr val="404040"/>
                </a:solidFill>
                <a:latin typeface="Trebuchet MS"/>
                <a:cs typeface="Trebuchet MS"/>
              </a:rPr>
              <a:t> </a:t>
            </a:r>
            <a:r>
              <a:rPr sz="2000" spc="-10" dirty="0">
                <a:solidFill>
                  <a:srgbClr val="404040"/>
                </a:solidFill>
                <a:latin typeface="Trebuchet MS"/>
                <a:cs typeface="Trebuchet MS"/>
              </a:rPr>
              <a:t>method.</a:t>
            </a:r>
            <a:endParaRPr sz="2000">
              <a:latin typeface="Trebuchet MS"/>
              <a:cs typeface="Trebuchet MS"/>
            </a:endParaRPr>
          </a:p>
          <a:p>
            <a:pPr marL="527685" indent="-515620">
              <a:lnSpc>
                <a:spcPts val="2280"/>
              </a:lnSpc>
              <a:spcBef>
                <a:spcPts val="770"/>
              </a:spcBef>
              <a:buClr>
                <a:srgbClr val="90C225"/>
              </a:buClr>
              <a:buSzPct val="80000"/>
              <a:buAutoNum type="arabicPeriod" startAt="4"/>
              <a:tabLst>
                <a:tab pos="527685" algn="l"/>
                <a:tab pos="528320" algn="l"/>
              </a:tabLst>
            </a:pPr>
            <a:r>
              <a:rPr sz="2000" spc="-10" dirty="0">
                <a:solidFill>
                  <a:srgbClr val="404040"/>
                </a:solidFill>
                <a:latin typeface="Trebuchet MS"/>
                <a:cs typeface="Trebuchet MS"/>
              </a:rPr>
              <a:t>Summary and </a:t>
            </a:r>
            <a:r>
              <a:rPr sz="2000" spc="-35" dirty="0">
                <a:solidFill>
                  <a:srgbClr val="404040"/>
                </a:solidFill>
                <a:latin typeface="Trebuchet MS"/>
                <a:cs typeface="Trebuchet MS"/>
              </a:rPr>
              <a:t>reviewText </a:t>
            </a:r>
            <a:r>
              <a:rPr sz="2000" spc="-10" dirty="0">
                <a:solidFill>
                  <a:srgbClr val="404040"/>
                </a:solidFill>
                <a:latin typeface="Trebuchet MS"/>
                <a:cs typeface="Trebuchet MS"/>
              </a:rPr>
              <a:t>columns </a:t>
            </a:r>
            <a:r>
              <a:rPr sz="2000" spc="-5" dirty="0">
                <a:solidFill>
                  <a:srgbClr val="404040"/>
                </a:solidFill>
                <a:latin typeface="Trebuchet MS"/>
                <a:cs typeface="Trebuchet MS"/>
              </a:rPr>
              <a:t>was </a:t>
            </a:r>
            <a:r>
              <a:rPr sz="2000" spc="-10" dirty="0">
                <a:solidFill>
                  <a:srgbClr val="404040"/>
                </a:solidFill>
                <a:latin typeface="Trebuchet MS"/>
                <a:cs typeface="Trebuchet MS"/>
              </a:rPr>
              <a:t>merged and created </a:t>
            </a:r>
            <a:r>
              <a:rPr sz="2000" spc="-5" dirty="0">
                <a:solidFill>
                  <a:srgbClr val="404040"/>
                </a:solidFill>
                <a:latin typeface="Trebuchet MS"/>
                <a:cs typeface="Trebuchet MS"/>
              </a:rPr>
              <a:t>a</a:t>
            </a:r>
            <a:r>
              <a:rPr sz="2000" spc="195" dirty="0">
                <a:solidFill>
                  <a:srgbClr val="404040"/>
                </a:solidFill>
                <a:latin typeface="Trebuchet MS"/>
                <a:cs typeface="Trebuchet MS"/>
              </a:rPr>
              <a:t> </a:t>
            </a:r>
            <a:r>
              <a:rPr sz="2000" spc="-15" dirty="0">
                <a:solidFill>
                  <a:srgbClr val="404040"/>
                </a:solidFill>
                <a:latin typeface="Trebuchet MS"/>
                <a:cs typeface="Trebuchet MS"/>
              </a:rPr>
              <a:t>new</a:t>
            </a:r>
            <a:endParaRPr sz="2000">
              <a:latin typeface="Trebuchet MS"/>
              <a:cs typeface="Trebuchet MS"/>
            </a:endParaRPr>
          </a:p>
          <a:p>
            <a:pPr marL="527685">
              <a:lnSpc>
                <a:spcPts val="2280"/>
              </a:lnSpc>
            </a:pPr>
            <a:r>
              <a:rPr sz="2000" spc="-10" dirty="0">
                <a:solidFill>
                  <a:srgbClr val="404040"/>
                </a:solidFill>
                <a:latin typeface="Trebuchet MS"/>
                <a:cs typeface="Trebuchet MS"/>
              </a:rPr>
              <a:t>column </a:t>
            </a:r>
            <a:r>
              <a:rPr sz="2000" spc="-5" dirty="0">
                <a:solidFill>
                  <a:srgbClr val="404040"/>
                </a:solidFill>
                <a:latin typeface="Trebuchet MS"/>
                <a:cs typeface="Trebuchet MS"/>
              </a:rPr>
              <a:t>review_text. After </a:t>
            </a:r>
            <a:r>
              <a:rPr sz="2000" spc="-10" dirty="0">
                <a:solidFill>
                  <a:srgbClr val="404040"/>
                </a:solidFill>
                <a:latin typeface="Trebuchet MS"/>
                <a:cs typeface="Trebuchet MS"/>
              </a:rPr>
              <a:t>that both the columns were</a:t>
            </a:r>
            <a:r>
              <a:rPr sz="2000" spc="-45" dirty="0">
                <a:solidFill>
                  <a:srgbClr val="404040"/>
                </a:solidFill>
                <a:latin typeface="Trebuchet MS"/>
                <a:cs typeface="Trebuchet MS"/>
              </a:rPr>
              <a:t> </a:t>
            </a:r>
            <a:r>
              <a:rPr sz="2000" spc="-10" dirty="0">
                <a:solidFill>
                  <a:srgbClr val="404040"/>
                </a:solidFill>
                <a:latin typeface="Trebuchet MS"/>
                <a:cs typeface="Trebuchet MS"/>
              </a:rPr>
              <a:t>dropped.</a:t>
            </a:r>
            <a:endParaRPr sz="2000">
              <a:latin typeface="Trebuchet MS"/>
              <a:cs typeface="Trebuchet MS"/>
            </a:endParaRPr>
          </a:p>
          <a:p>
            <a:pPr marL="527685" indent="-515620">
              <a:lnSpc>
                <a:spcPts val="2280"/>
              </a:lnSpc>
              <a:spcBef>
                <a:spcPts val="770"/>
              </a:spcBef>
              <a:buClr>
                <a:srgbClr val="90C225"/>
              </a:buClr>
              <a:buSzPct val="80000"/>
              <a:buAutoNum type="arabicPeriod" startAt="5"/>
              <a:tabLst>
                <a:tab pos="527685" algn="l"/>
                <a:tab pos="528320" algn="l"/>
              </a:tabLst>
            </a:pPr>
            <a:r>
              <a:rPr sz="2000" spc="-20" dirty="0">
                <a:solidFill>
                  <a:srgbClr val="404040"/>
                </a:solidFill>
                <a:latin typeface="Trebuchet MS"/>
                <a:cs typeface="Trebuchet MS"/>
              </a:rPr>
              <a:t>unixReviewTime </a:t>
            </a:r>
            <a:r>
              <a:rPr sz="2000" spc="-5" dirty="0">
                <a:solidFill>
                  <a:srgbClr val="404040"/>
                </a:solidFill>
                <a:latin typeface="Trebuchet MS"/>
                <a:cs typeface="Trebuchet MS"/>
              </a:rPr>
              <a:t>was </a:t>
            </a:r>
            <a:r>
              <a:rPr sz="2000" spc="-10" dirty="0">
                <a:solidFill>
                  <a:srgbClr val="404040"/>
                </a:solidFill>
                <a:latin typeface="Trebuchet MS"/>
                <a:cs typeface="Trebuchet MS"/>
              </a:rPr>
              <a:t>converted to </a:t>
            </a:r>
            <a:r>
              <a:rPr sz="2000" spc="-5" dirty="0">
                <a:solidFill>
                  <a:srgbClr val="404040"/>
                </a:solidFill>
                <a:latin typeface="Trebuchet MS"/>
                <a:cs typeface="Trebuchet MS"/>
              </a:rPr>
              <a:t>datetime </a:t>
            </a:r>
            <a:r>
              <a:rPr sz="2000" spc="-10" dirty="0">
                <a:solidFill>
                  <a:srgbClr val="404040"/>
                </a:solidFill>
                <a:latin typeface="Trebuchet MS"/>
                <a:cs typeface="Trebuchet MS"/>
              </a:rPr>
              <a:t>'%m </a:t>
            </a:r>
            <a:r>
              <a:rPr sz="2000" spc="-5" dirty="0">
                <a:solidFill>
                  <a:srgbClr val="404040"/>
                </a:solidFill>
                <a:latin typeface="Trebuchet MS"/>
                <a:cs typeface="Trebuchet MS"/>
              </a:rPr>
              <a:t>%d </a:t>
            </a:r>
            <a:r>
              <a:rPr sz="2000" spc="-10" dirty="0">
                <a:solidFill>
                  <a:srgbClr val="404040"/>
                </a:solidFill>
                <a:latin typeface="Trebuchet MS"/>
                <a:cs typeface="Trebuchet MS"/>
              </a:rPr>
              <a:t>%Y </a:t>
            </a:r>
            <a:r>
              <a:rPr sz="2000" spc="-5" dirty="0">
                <a:solidFill>
                  <a:srgbClr val="404040"/>
                </a:solidFill>
                <a:latin typeface="Trebuchet MS"/>
                <a:cs typeface="Trebuchet MS"/>
              </a:rPr>
              <a:t>format</a:t>
            </a:r>
            <a:r>
              <a:rPr sz="2000" spc="95" dirty="0">
                <a:solidFill>
                  <a:srgbClr val="404040"/>
                </a:solidFill>
                <a:latin typeface="Trebuchet MS"/>
                <a:cs typeface="Trebuchet MS"/>
              </a:rPr>
              <a:t> </a:t>
            </a:r>
            <a:r>
              <a:rPr sz="2000" spc="-10" dirty="0">
                <a:solidFill>
                  <a:srgbClr val="404040"/>
                </a:solidFill>
                <a:latin typeface="Trebuchet MS"/>
                <a:cs typeface="Trebuchet MS"/>
              </a:rPr>
              <a:t>and</a:t>
            </a:r>
            <a:endParaRPr sz="2000">
              <a:latin typeface="Trebuchet MS"/>
              <a:cs typeface="Trebuchet MS"/>
            </a:endParaRPr>
          </a:p>
          <a:p>
            <a:pPr marL="527685">
              <a:lnSpc>
                <a:spcPts val="2280"/>
              </a:lnSpc>
            </a:pPr>
            <a:r>
              <a:rPr sz="2000" spc="-10" dirty="0">
                <a:solidFill>
                  <a:srgbClr val="404040"/>
                </a:solidFill>
                <a:latin typeface="Trebuchet MS"/>
                <a:cs typeface="Trebuchet MS"/>
              </a:rPr>
              <a:t>created </a:t>
            </a:r>
            <a:r>
              <a:rPr sz="2000" spc="-5" dirty="0">
                <a:solidFill>
                  <a:srgbClr val="404040"/>
                </a:solidFill>
                <a:latin typeface="Trebuchet MS"/>
                <a:cs typeface="Trebuchet MS"/>
              </a:rPr>
              <a:t>a </a:t>
            </a:r>
            <a:r>
              <a:rPr sz="2000" spc="-15" dirty="0">
                <a:solidFill>
                  <a:srgbClr val="404040"/>
                </a:solidFill>
                <a:latin typeface="Trebuchet MS"/>
                <a:cs typeface="Trebuchet MS"/>
              </a:rPr>
              <a:t>new </a:t>
            </a:r>
            <a:r>
              <a:rPr sz="2000" spc="-10" dirty="0">
                <a:solidFill>
                  <a:srgbClr val="404040"/>
                </a:solidFill>
                <a:latin typeface="Trebuchet MS"/>
                <a:cs typeface="Trebuchet MS"/>
              </a:rPr>
              <a:t>column</a:t>
            </a:r>
            <a:r>
              <a:rPr sz="2000" spc="75" dirty="0">
                <a:solidFill>
                  <a:srgbClr val="404040"/>
                </a:solidFill>
                <a:latin typeface="Trebuchet MS"/>
                <a:cs typeface="Trebuchet MS"/>
              </a:rPr>
              <a:t> </a:t>
            </a:r>
            <a:r>
              <a:rPr sz="2000" spc="-15" dirty="0">
                <a:solidFill>
                  <a:srgbClr val="404040"/>
                </a:solidFill>
                <a:latin typeface="Trebuchet MS"/>
                <a:cs typeface="Trebuchet MS"/>
              </a:rPr>
              <a:t>Date&amp;Time.</a:t>
            </a:r>
            <a:endParaRPr sz="2000">
              <a:latin typeface="Trebuchet MS"/>
              <a:cs typeface="Trebuchet MS"/>
            </a:endParaRPr>
          </a:p>
          <a:p>
            <a:pPr marL="527685" indent="-515620">
              <a:lnSpc>
                <a:spcPts val="2280"/>
              </a:lnSpc>
              <a:spcBef>
                <a:spcPts val="745"/>
              </a:spcBef>
              <a:buClr>
                <a:srgbClr val="90C225"/>
              </a:buClr>
              <a:buSzPct val="80000"/>
              <a:buAutoNum type="arabicPeriod" startAt="6"/>
              <a:tabLst>
                <a:tab pos="527685" algn="l"/>
                <a:tab pos="528320" algn="l"/>
                <a:tab pos="5792470" algn="l"/>
              </a:tabLst>
            </a:pPr>
            <a:r>
              <a:rPr sz="2000" spc="-5" dirty="0">
                <a:solidFill>
                  <a:srgbClr val="404040"/>
                </a:solidFill>
                <a:latin typeface="Trebuchet MS"/>
                <a:cs typeface="Trebuchet MS"/>
              </a:rPr>
              <a:t>By </a:t>
            </a:r>
            <a:r>
              <a:rPr sz="2000" spc="-10" dirty="0">
                <a:solidFill>
                  <a:srgbClr val="404040"/>
                </a:solidFill>
                <a:latin typeface="Trebuchet MS"/>
                <a:cs typeface="Trebuchet MS"/>
              </a:rPr>
              <a:t>splitting Rating feature into </a:t>
            </a:r>
            <a:r>
              <a:rPr sz="2000" spc="-5" dirty="0">
                <a:solidFill>
                  <a:srgbClr val="404040"/>
                </a:solidFill>
                <a:latin typeface="Trebuchet MS"/>
                <a:cs typeface="Trebuchet MS"/>
              </a:rPr>
              <a:t>good</a:t>
            </a:r>
            <a:r>
              <a:rPr sz="2000" spc="185" dirty="0">
                <a:solidFill>
                  <a:srgbClr val="404040"/>
                </a:solidFill>
                <a:latin typeface="Trebuchet MS"/>
                <a:cs typeface="Trebuchet MS"/>
              </a:rPr>
              <a:t> </a:t>
            </a:r>
            <a:r>
              <a:rPr sz="2000" spc="-10" dirty="0">
                <a:solidFill>
                  <a:srgbClr val="404040"/>
                </a:solidFill>
                <a:latin typeface="Trebuchet MS"/>
                <a:cs typeface="Trebuchet MS"/>
              </a:rPr>
              <a:t>and</a:t>
            </a:r>
            <a:r>
              <a:rPr sz="2000" spc="5" dirty="0">
                <a:solidFill>
                  <a:srgbClr val="404040"/>
                </a:solidFill>
                <a:latin typeface="Trebuchet MS"/>
                <a:cs typeface="Trebuchet MS"/>
              </a:rPr>
              <a:t> </a:t>
            </a:r>
            <a:r>
              <a:rPr sz="2000" spc="-10" dirty="0">
                <a:solidFill>
                  <a:srgbClr val="404040"/>
                </a:solidFill>
                <a:latin typeface="Trebuchet MS"/>
                <a:cs typeface="Trebuchet MS"/>
              </a:rPr>
              <a:t>bad	rating we </a:t>
            </a:r>
            <a:r>
              <a:rPr sz="2000" spc="-5" dirty="0">
                <a:solidFill>
                  <a:srgbClr val="404040"/>
                </a:solidFill>
                <a:latin typeface="Trebuchet MS"/>
                <a:cs typeface="Trebuchet MS"/>
              </a:rPr>
              <a:t>have</a:t>
            </a:r>
            <a:endParaRPr sz="2000">
              <a:latin typeface="Trebuchet MS"/>
              <a:cs typeface="Trebuchet MS"/>
            </a:endParaRPr>
          </a:p>
          <a:p>
            <a:pPr marL="527685">
              <a:lnSpc>
                <a:spcPts val="2280"/>
              </a:lnSpc>
            </a:pPr>
            <a:r>
              <a:rPr sz="2000" spc="-10" dirty="0">
                <a:solidFill>
                  <a:srgbClr val="404040"/>
                </a:solidFill>
                <a:latin typeface="Trebuchet MS"/>
                <a:cs typeface="Trebuchet MS"/>
              </a:rPr>
              <a:t>creating </a:t>
            </a:r>
            <a:r>
              <a:rPr sz="2000" spc="-15" dirty="0">
                <a:solidFill>
                  <a:srgbClr val="404040"/>
                </a:solidFill>
                <a:latin typeface="Trebuchet MS"/>
                <a:cs typeface="Trebuchet MS"/>
              </a:rPr>
              <a:t>new </a:t>
            </a:r>
            <a:r>
              <a:rPr sz="2000" spc="-10" dirty="0">
                <a:solidFill>
                  <a:srgbClr val="404040"/>
                </a:solidFill>
                <a:latin typeface="Trebuchet MS"/>
                <a:cs typeface="Trebuchet MS"/>
              </a:rPr>
              <a:t>feature </a:t>
            </a:r>
            <a:r>
              <a:rPr sz="2000" spc="-5" dirty="0">
                <a:solidFill>
                  <a:srgbClr val="404040"/>
                </a:solidFill>
                <a:latin typeface="Trebuchet MS"/>
                <a:cs typeface="Trebuchet MS"/>
              </a:rPr>
              <a:t>rating</a:t>
            </a:r>
            <a:r>
              <a:rPr sz="2000" spc="40" dirty="0">
                <a:solidFill>
                  <a:srgbClr val="404040"/>
                </a:solidFill>
                <a:latin typeface="Trebuchet MS"/>
                <a:cs typeface="Trebuchet MS"/>
              </a:rPr>
              <a:t> </a:t>
            </a:r>
            <a:r>
              <a:rPr sz="2000" spc="-5" dirty="0">
                <a:solidFill>
                  <a:srgbClr val="404040"/>
                </a:solidFill>
                <a:latin typeface="Trebuchet MS"/>
                <a:cs typeface="Trebuchet MS"/>
              </a:rPr>
              <a:t>class.</a:t>
            </a:r>
            <a:endParaRPr sz="20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6310" y="631063"/>
            <a:ext cx="3855085" cy="574040"/>
          </a:xfrm>
          <a:prstGeom prst="rect">
            <a:avLst/>
          </a:prstGeom>
        </p:spPr>
        <p:txBody>
          <a:bodyPr vert="horz" wrap="square" lIns="0" tIns="12700" rIns="0" bIns="0" rtlCol="0">
            <a:spAutoFit/>
          </a:bodyPr>
          <a:lstStyle/>
          <a:p>
            <a:pPr marL="12700">
              <a:lnSpc>
                <a:spcPct val="100000"/>
              </a:lnSpc>
              <a:spcBef>
                <a:spcPts val="100"/>
              </a:spcBef>
            </a:pPr>
            <a:r>
              <a:rPr sz="3600" spc="-10" dirty="0">
                <a:solidFill>
                  <a:srgbClr val="90C225"/>
                </a:solidFill>
                <a:latin typeface="Trebuchet MS"/>
                <a:cs typeface="Trebuchet MS"/>
              </a:rPr>
              <a:t>Rating</a:t>
            </a:r>
            <a:r>
              <a:rPr sz="3600" spc="-55" dirty="0">
                <a:solidFill>
                  <a:srgbClr val="90C225"/>
                </a:solidFill>
                <a:latin typeface="Trebuchet MS"/>
                <a:cs typeface="Trebuchet MS"/>
              </a:rPr>
              <a:t> </a:t>
            </a:r>
            <a:r>
              <a:rPr sz="3600" spc="-5" dirty="0">
                <a:solidFill>
                  <a:srgbClr val="90C225"/>
                </a:solidFill>
                <a:latin typeface="Trebuchet MS"/>
                <a:cs typeface="Trebuchet MS"/>
              </a:rPr>
              <a:t>Distribution</a:t>
            </a:r>
            <a:endParaRPr sz="3600">
              <a:latin typeface="Trebuchet MS"/>
              <a:cs typeface="Trebuchet MS"/>
            </a:endParaRPr>
          </a:p>
        </p:txBody>
      </p:sp>
      <p:sp>
        <p:nvSpPr>
          <p:cNvPr id="3" name="object 3"/>
          <p:cNvSpPr txBox="1"/>
          <p:nvPr/>
        </p:nvSpPr>
        <p:spPr>
          <a:xfrm>
            <a:off x="860552" y="1569212"/>
            <a:ext cx="8312150" cy="329565"/>
          </a:xfrm>
          <a:prstGeom prst="rect">
            <a:avLst/>
          </a:prstGeom>
        </p:spPr>
        <p:txBody>
          <a:bodyPr vert="horz" wrap="square" lIns="0" tIns="11430" rIns="0" bIns="0" rtlCol="0">
            <a:spAutoFit/>
          </a:bodyPr>
          <a:lstStyle/>
          <a:p>
            <a:pPr marL="12700">
              <a:lnSpc>
                <a:spcPct val="100000"/>
              </a:lnSpc>
              <a:spcBef>
                <a:spcPts val="90"/>
              </a:spcBef>
              <a:tabLst>
                <a:tab pos="356870" algn="l"/>
              </a:tabLst>
            </a:pPr>
            <a:r>
              <a:rPr sz="1600" spc="285" dirty="0">
                <a:solidFill>
                  <a:srgbClr val="90C225"/>
                </a:solidFill>
                <a:latin typeface="Arial"/>
                <a:cs typeface="Arial"/>
              </a:rPr>
              <a:t>	</a:t>
            </a:r>
            <a:r>
              <a:rPr sz="2000" spc="-55" dirty="0">
                <a:solidFill>
                  <a:srgbClr val="404040"/>
                </a:solidFill>
                <a:latin typeface="Trebuchet MS"/>
                <a:cs typeface="Trebuchet MS"/>
              </a:rPr>
              <a:t>We </a:t>
            </a:r>
            <a:r>
              <a:rPr sz="2000" spc="-10" dirty="0">
                <a:solidFill>
                  <a:srgbClr val="404040"/>
                </a:solidFill>
                <a:latin typeface="Trebuchet MS"/>
                <a:cs typeface="Trebuchet MS"/>
              </a:rPr>
              <a:t>have </a:t>
            </a:r>
            <a:r>
              <a:rPr sz="2000" spc="-5" dirty="0">
                <a:solidFill>
                  <a:srgbClr val="404040"/>
                </a:solidFill>
                <a:latin typeface="Trebuchet MS"/>
                <a:cs typeface="Trebuchet MS"/>
              </a:rPr>
              <a:t>see 25K+ </a:t>
            </a:r>
            <a:r>
              <a:rPr sz="2000" spc="-15" dirty="0">
                <a:solidFill>
                  <a:srgbClr val="404040"/>
                </a:solidFill>
                <a:latin typeface="Trebuchet MS"/>
                <a:cs typeface="Trebuchet MS"/>
              </a:rPr>
              <a:t>people </a:t>
            </a:r>
            <a:r>
              <a:rPr sz="2000" spc="-5" dirty="0">
                <a:solidFill>
                  <a:srgbClr val="404040"/>
                </a:solidFill>
                <a:latin typeface="Trebuchet MS"/>
                <a:cs typeface="Trebuchet MS"/>
              </a:rPr>
              <a:t>have given 5 </a:t>
            </a:r>
            <a:r>
              <a:rPr sz="2000" spc="-10" dirty="0">
                <a:solidFill>
                  <a:srgbClr val="404040"/>
                </a:solidFill>
                <a:latin typeface="Trebuchet MS"/>
                <a:cs typeface="Trebuchet MS"/>
              </a:rPr>
              <a:t>rating which </a:t>
            </a:r>
            <a:r>
              <a:rPr sz="2000" spc="-5" dirty="0">
                <a:solidFill>
                  <a:srgbClr val="404040"/>
                </a:solidFill>
                <a:latin typeface="Trebuchet MS"/>
                <a:cs typeface="Trebuchet MS"/>
              </a:rPr>
              <a:t>is </a:t>
            </a:r>
            <a:r>
              <a:rPr sz="2000" spc="-10" dirty="0">
                <a:solidFill>
                  <a:srgbClr val="404040"/>
                </a:solidFill>
                <a:latin typeface="Trebuchet MS"/>
                <a:cs typeface="Trebuchet MS"/>
              </a:rPr>
              <a:t>overall</a:t>
            </a:r>
            <a:r>
              <a:rPr sz="2000" spc="190" dirty="0">
                <a:solidFill>
                  <a:srgbClr val="404040"/>
                </a:solidFill>
                <a:latin typeface="Trebuchet MS"/>
                <a:cs typeface="Trebuchet MS"/>
              </a:rPr>
              <a:t> </a:t>
            </a:r>
            <a:r>
              <a:rPr sz="2000" spc="-10" dirty="0">
                <a:solidFill>
                  <a:srgbClr val="404040"/>
                </a:solidFill>
                <a:latin typeface="Trebuchet MS"/>
                <a:cs typeface="Trebuchet MS"/>
              </a:rPr>
              <a:t>highest.</a:t>
            </a:r>
            <a:endParaRPr sz="2000">
              <a:latin typeface="Trebuchet MS"/>
              <a:cs typeface="Trebuchet MS"/>
            </a:endParaRPr>
          </a:p>
        </p:txBody>
      </p:sp>
      <p:sp>
        <p:nvSpPr>
          <p:cNvPr id="4" name="object 4"/>
          <p:cNvSpPr/>
          <p:nvPr/>
        </p:nvSpPr>
        <p:spPr>
          <a:xfrm>
            <a:off x="838200" y="2444495"/>
            <a:ext cx="6605016" cy="424281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42</TotalTime>
  <Words>2200</Words>
  <Application>Microsoft Office PowerPoint</Application>
  <PresentationFormat>Widescreen</PresentationFormat>
  <Paragraphs>139</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Trebuchet MS</vt:lpstr>
      <vt:lpstr>Wingdings 3</vt:lpstr>
      <vt:lpstr>Facet</vt:lpstr>
      <vt:lpstr>Web &amp; Social Media Analytics: Capstone Project</vt:lpstr>
      <vt:lpstr>INTRODUCTION:</vt:lpstr>
      <vt:lpstr>Goal:</vt:lpstr>
      <vt:lpstr>DATA COLLECTION:</vt:lpstr>
      <vt:lpstr>PowerPoint Presentation</vt:lpstr>
      <vt:lpstr>DATA WRANGLING:  1. Merging Dataframes: Phone reviews and meta datasets in json and  csv files were saved in different dataframes and two dataframes were  merged together using left join and “asin” was kept as common  merger. Final merged data frame description is shown below:</vt:lpstr>
      <vt:lpstr>PowerPoint Presentation</vt:lpstr>
      <vt:lpstr>Handling Duplicates, Missing Values:</vt:lpstr>
      <vt:lpstr>PowerPoint Presentation</vt:lpstr>
      <vt:lpstr>Descriptive Statistic Summary:</vt:lpstr>
      <vt:lpstr>Preprocessing Text: Text Analytics</vt:lpstr>
      <vt:lpstr>PowerPoint Presentation</vt:lpstr>
      <vt:lpstr>9. As identified Phone has been the most popular word in the dataset.</vt:lpstr>
      <vt:lpstr>Sentimental Analysis</vt:lpstr>
      <vt:lpstr> Spliting the dataset into train and test set</vt:lpstr>
      <vt:lpstr> Positive Word set: good, star, great, look, love</vt:lpstr>
      <vt:lpstr> Negative Word set: bad,problem,not,return,issue, replace, phone</vt:lpstr>
      <vt:lpstr>EXPLORATORY DATA ANALYSIS (EDA):</vt:lpstr>
      <vt:lpstr>PowerPoint Presentation</vt:lpstr>
      <vt:lpstr>PowerPoint Presentation</vt:lpstr>
      <vt:lpstr>PowerPoint Presentation</vt:lpstr>
      <vt:lpstr>MACHINE LEARNING MODEL:</vt:lpstr>
      <vt:lpstr> Before splitting data into train and test dataset we have dropped all unnecessary  column which are not going to be used in our algo.</vt:lpstr>
      <vt:lpstr> The bar chat below showing a comparison between positive and negative reviews using  phone dataset</vt:lpstr>
      <vt:lpstr>PowerPoint Presentation</vt:lpstr>
      <vt:lpstr>Confusion matrix</vt:lpstr>
      <vt:lpstr>PowerPoint Presentation</vt:lpstr>
      <vt:lpstr>PowerPoint Presentation</vt:lpstr>
      <vt:lpstr>FUTURE STUDY:</vt:lpstr>
      <vt:lpstr>Thankyou</vt:lpstr>
      <vt:lpstr>GOOGLE DRIVE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&amp; Social Media Analytics: Capstone Project</dc:title>
  <dc:creator>sambitkumar sethi</dc:creator>
  <cp:lastModifiedBy>sambitkumar sethi</cp:lastModifiedBy>
  <cp:revision>2</cp:revision>
  <dcterms:created xsi:type="dcterms:W3CDTF">2022-06-18T18:00:01Z</dcterms:created>
  <dcterms:modified xsi:type="dcterms:W3CDTF">2022-06-20T08:23:27Z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2022-01-13T00:00:00Z</vt:filetime>
  </property>
  <property fmtid="{D5CDD505-2E9C-101B-9397-08002B2CF9AE}" pid="3" name="Creator">
    <vt:lpwstr>Microsoft® PowerPoint® 2016</vt:lpwstr>
  </property>
  <property fmtid="{D5CDD505-2E9C-101B-9397-08002B2CF9AE}" pid="4" name="LastSaved">
    <vt:filetime>2022-06-18T00:00:00Z</vt:filetime>
  </property>
</Properties>
</file>