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9" r:id="rId3"/>
    <p:sldId id="277" r:id="rId4"/>
    <p:sldId id="270" r:id="rId5"/>
    <p:sldId id="271" r:id="rId6"/>
    <p:sldId id="272" r:id="rId7"/>
    <p:sldId id="261" r:id="rId8"/>
    <p:sldId id="273" r:id="rId9"/>
    <p:sldId id="263" r:id="rId10"/>
    <p:sldId id="274" r:id="rId11"/>
    <p:sldId id="265" r:id="rId12"/>
    <p:sldId id="268" r:id="rId13"/>
    <p:sldId id="275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>
      <p:cViewPr varScale="1">
        <p:scale>
          <a:sx n="74" d="100"/>
          <a:sy n="74" d="100"/>
        </p:scale>
        <p:origin x="600" y="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7/19/2023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7/19/2023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6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white">
          <a:xfrm>
            <a:off x="1141413" y="1600200"/>
            <a:ext cx="990295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 descr="Top border design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 descr="Bottom border design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7/19/2023</a:t>
            </a:fld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7/19/2023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7/19/2023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7/19/2023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7/19/2023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7/19/2023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7/19/2023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7/19/2023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7/19/2023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 descr="Border design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7/19/2023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 descr="Border design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7/19/2023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 descr="Bottom border design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 descr="Top border design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12" y="0"/>
            <a:ext cx="1217613" cy="121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2133600"/>
            <a:ext cx="9143998" cy="2667000"/>
          </a:xfrm>
        </p:spPr>
        <p:txBody>
          <a:bodyPr/>
          <a:lstStyle/>
          <a:p>
            <a:r>
              <a:rPr lang="en-US" dirty="0" smtClean="0"/>
              <a:t>Airline Passenger Referral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4883834"/>
            <a:ext cx="9524999" cy="1135966"/>
          </a:xfrm>
          <a:solidFill>
            <a:schemeClr val="accent3">
              <a:lumMod val="40000"/>
              <a:lumOff val="60000"/>
              <a:alpha val="68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Capstone Project-III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Supervised Classification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						      By Sambit Pani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1413" y="1981200"/>
            <a:ext cx="990599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chemeClr val="bg1"/>
                </a:solidFill>
              </a:rPr>
              <a:t>Capstone Project 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BBFC598-81AC-4941-973C-6034B821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457200"/>
            <a:ext cx="9143538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5 Routes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2812" y="5105400"/>
            <a:ext cx="10439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Mostly people go </a:t>
            </a:r>
            <a:r>
              <a:rPr lang="en-US" sz="2400" dirty="0" smtClean="0"/>
              <a:t>from </a:t>
            </a:r>
            <a:r>
              <a:rPr lang="en-US" sz="2400" dirty="0" smtClean="0"/>
              <a:t>Bangkok to London </a:t>
            </a:r>
            <a:r>
              <a:rPr lang="en-US" sz="2400" dirty="0" smtClean="0"/>
              <a:t>and from London to New York.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So these flights to be maintained well and be kept focus on.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914400"/>
            <a:ext cx="8764223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DDB45298-8664-4F94-84D5-8E99EDEB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12" y="990600"/>
            <a:ext cx="3124200" cy="533400"/>
          </a:xfrm>
        </p:spPr>
        <p:txBody>
          <a:bodyPr/>
          <a:lstStyle/>
          <a:p>
            <a:r>
              <a:rPr lang="en-US" dirty="0" smtClean="0"/>
              <a:t>Cabin Type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143000"/>
            <a:ext cx="5591955" cy="40105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51812" y="220980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Cabin type has 4 categories.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Here 77% of the time Economic Class customers are travelling.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This is due to cheaper price in comparison to other classes.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827212" y="2971800"/>
            <a:ext cx="3810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96E763-3EFC-4A97-8AF7-8838E6AE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812" y="990600"/>
            <a:ext cx="31242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Overall Rating by passengers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066800"/>
            <a:ext cx="5791200" cy="441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51812" y="2209800"/>
            <a:ext cx="32766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Most ratings are above average.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Here 43% of the ratings are 7 and above.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This is a good parameter for predicting the recommendation.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BBFC598-81AC-4941-973C-6034B821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5517" y="4953000"/>
            <a:ext cx="10439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Mostly all columns are interlinked with one another.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Two most correlated ones are overall and value for money i.e. </a:t>
            </a:r>
            <a:r>
              <a:rPr lang="en-US" sz="2400" dirty="0" smtClean="0"/>
              <a:t>0.89. So </a:t>
            </a:r>
            <a:r>
              <a:rPr lang="en-US" sz="2400" dirty="0" smtClean="0"/>
              <a:t>one of them should be removed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7" y="914400"/>
            <a:ext cx="965108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76" y="440233"/>
            <a:ext cx="9143538" cy="533400"/>
          </a:xfrm>
        </p:spPr>
        <p:txBody>
          <a:bodyPr/>
          <a:lstStyle/>
          <a:p>
            <a:r>
              <a:rPr lang="en-US" dirty="0" smtClean="0"/>
              <a:t>VIF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647150"/>
            <a:ext cx="2895602" cy="2432093"/>
          </a:xfrm>
        </p:spPr>
      </p:pic>
      <p:sp>
        <p:nvSpPr>
          <p:cNvPr id="5" name="TextBox 4"/>
          <p:cNvSpPr txBox="1"/>
          <p:nvPr/>
        </p:nvSpPr>
        <p:spPr>
          <a:xfrm>
            <a:off x="1522876" y="973633"/>
            <a:ext cx="510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VIF is more in overall and value for money.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We will remove value for money instead of overall because overall is a collection of all ratings. So we keep it.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Again all VIF are more due to the fact that ratings are interrelated. </a:t>
            </a: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2876" y="3165841"/>
            <a:ext cx="9143538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Anomaly Detection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832" y="3298821"/>
            <a:ext cx="2381582" cy="27327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2876" y="3860125"/>
            <a:ext cx="510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has been observed that overall rating is less but customer has recommended. So it is an anomaly.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Same for overall more rating and recommended is no.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So we need to remove these from the data.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After removing data has 53214 rows.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91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and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866900"/>
            <a:ext cx="9143538" cy="1790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</a:t>
            </a:r>
            <a:r>
              <a:rPr lang="en-US" dirty="0" err="1" smtClean="0"/>
              <a:t>traveller_type</a:t>
            </a:r>
            <a:r>
              <a:rPr lang="en-US" dirty="0" smtClean="0"/>
              <a:t>, cabin are categorical columns. Dummy is required. </a:t>
            </a:r>
          </a:p>
          <a:p>
            <a:r>
              <a:rPr lang="en-US" dirty="0" smtClean="0"/>
              <a:t>Encoding recommended. Yes = 1 and No = 0.</a:t>
            </a:r>
            <a:endParaRPr lang="en-US" dirty="0"/>
          </a:p>
          <a:p>
            <a:r>
              <a:rPr lang="en-US" dirty="0" smtClean="0"/>
              <a:t>After that there are 16 </a:t>
            </a:r>
            <a:r>
              <a:rPr lang="en-US" dirty="0" smtClean="0"/>
              <a:t>columns </a:t>
            </a:r>
            <a:r>
              <a:rPr lang="en-US" dirty="0" smtClean="0"/>
              <a:t>in the data.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30947" y="3657600"/>
            <a:ext cx="9143538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 imbalance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9236" y="4191000"/>
            <a:ext cx="9143538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 is 26,920 no and 26,294 yes.</a:t>
            </a:r>
          </a:p>
          <a:p>
            <a:r>
              <a:rPr lang="en-US" dirty="0" smtClean="0"/>
              <a:t>So there is no imbalance in the data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2876" y="5372100"/>
            <a:ext cx="9143538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NOW DATA IS READY FOR MODELING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215" y="15025"/>
            <a:ext cx="9143538" cy="1066800"/>
          </a:xfrm>
        </p:spPr>
        <p:txBody>
          <a:bodyPr/>
          <a:lstStyle/>
          <a:p>
            <a:r>
              <a:rPr lang="en-US" dirty="0" smtClean="0"/>
              <a:t>Splitting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214" y="1219200"/>
            <a:ext cx="9527197" cy="2438400"/>
          </a:xfrm>
        </p:spPr>
        <p:txBody>
          <a:bodyPr/>
          <a:lstStyle/>
          <a:p>
            <a:r>
              <a:rPr lang="en-US" dirty="0" smtClean="0"/>
              <a:t>Applying train test split on the data with 0.2 split ratio.</a:t>
            </a:r>
          </a:p>
          <a:p>
            <a:r>
              <a:rPr lang="en-US" dirty="0" smtClean="0"/>
              <a:t>After the split shape of rows in train is 42571 and rows in test is 10643.</a:t>
            </a:r>
          </a:p>
          <a:p>
            <a:r>
              <a:rPr lang="en-US" dirty="0" smtClean="0"/>
              <a:t>Train data comprises of 15 features and test data is recommended only.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6821" y="4465750"/>
            <a:ext cx="8397591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Now we will apply this data to 6 </a:t>
            </a:r>
            <a:r>
              <a:rPr lang="en-US" sz="2400" dirty="0" smtClean="0"/>
              <a:t>types of algorithms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And we will choose the best </a:t>
            </a:r>
            <a:r>
              <a:rPr lang="en-US" sz="2400" dirty="0" smtClean="0"/>
              <a:t>one having good score.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6821" y="3794975"/>
            <a:ext cx="9143538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7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508" y="2209800"/>
            <a:ext cx="9143538" cy="4114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Support Vector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Decision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 Nearest Neighbor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Gaussian Naïve Bayes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0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after Hyper-parameter Tune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9012" y="5029200"/>
            <a:ext cx="1031846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Logistic Regression the best in-terms of ROC-AUC and F1 score.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So we will choose this model as the best one and check </a:t>
            </a:r>
            <a:r>
              <a:rPr lang="en-US" sz="2400" dirty="0" err="1" smtClean="0"/>
              <a:t>explainability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3" y="1676400"/>
            <a:ext cx="11887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1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Expainability</a:t>
            </a:r>
            <a:r>
              <a:rPr lang="en-US" dirty="0" smtClean="0"/>
              <a:t> Eli5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54" y="885512"/>
            <a:ext cx="2438400" cy="3705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1012" y="1981200"/>
            <a:ext cx="657744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For y = yes we have got</a:t>
            </a:r>
            <a:r>
              <a:rPr lang="en-US" sz="2400" dirty="0"/>
              <a:t> </a:t>
            </a:r>
            <a:r>
              <a:rPr lang="en-US" sz="2400" dirty="0" smtClean="0"/>
              <a:t>the feature weights.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weight is maximum for overall, which is obvious as more is the overall rating there is more chances that traveler will recommend to friends or family members.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Others 5 top weightage features carrying approx. same weight.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3" y="4591148"/>
            <a:ext cx="4706092" cy="15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3094" y="457200"/>
            <a:ext cx="9143538" cy="533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876" y="1143000"/>
            <a:ext cx="9143538" cy="52578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Problem Statement</a:t>
            </a:r>
          </a:p>
          <a:p>
            <a:r>
              <a:rPr lang="en-US" sz="2800" dirty="0" smtClean="0"/>
              <a:t>Dataset description</a:t>
            </a:r>
          </a:p>
          <a:p>
            <a:r>
              <a:rPr lang="en-US" sz="2800" dirty="0" smtClean="0"/>
              <a:t>Data cleaning</a:t>
            </a:r>
          </a:p>
          <a:p>
            <a:r>
              <a:rPr lang="en-US" sz="2800" dirty="0" smtClean="0"/>
              <a:t>Missing value imputation</a:t>
            </a:r>
          </a:p>
          <a:p>
            <a:r>
              <a:rPr lang="en-US" sz="2800" dirty="0" smtClean="0"/>
              <a:t>EDA</a:t>
            </a:r>
          </a:p>
          <a:p>
            <a:r>
              <a:rPr lang="en-US" sz="2800" dirty="0" smtClean="0"/>
              <a:t>VIF</a:t>
            </a:r>
          </a:p>
          <a:p>
            <a:r>
              <a:rPr lang="en-US" sz="2800" dirty="0" smtClean="0"/>
              <a:t>Anomaly Detection</a:t>
            </a:r>
          </a:p>
          <a:p>
            <a:r>
              <a:rPr lang="en-US" sz="2800" dirty="0" smtClean="0"/>
              <a:t>Model Building</a:t>
            </a:r>
          </a:p>
          <a:p>
            <a:r>
              <a:rPr lang="en-US" sz="2800" dirty="0" smtClean="0"/>
              <a:t>Performance</a:t>
            </a:r>
          </a:p>
          <a:p>
            <a:r>
              <a:rPr lang="en-US" sz="2800" dirty="0" err="1" smtClean="0"/>
              <a:t>Explainability</a:t>
            </a:r>
            <a:endParaRPr lang="en-US" sz="2800" dirty="0" smtClean="0"/>
          </a:p>
          <a:p>
            <a:r>
              <a:rPr lang="en-US" sz="2800" dirty="0" smtClean="0"/>
              <a:t>Conclusion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457200"/>
            <a:ext cx="9143538" cy="1066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524000"/>
            <a:ext cx="9143538" cy="46482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From the EDA, we have discovered that A320 is the most commonly used aircraft type and Spirit Airlines is the most flown aircraft by passengers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77</a:t>
            </a:r>
            <a:r>
              <a:rPr lang="en-US" dirty="0"/>
              <a:t>% of passengers </a:t>
            </a:r>
            <a:r>
              <a:rPr lang="en-US" dirty="0" smtClean="0"/>
              <a:t>choose </a:t>
            </a:r>
            <a:r>
              <a:rPr lang="en-US" dirty="0"/>
              <a:t>to fly in economy class as it is the most cheapest.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6 different models fitted by the data and able to generate 95% accuracy in all the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 overall rating got identified as the highest weightage. So recommendation will be yes if there is more overall rating.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Cabin Service has second highest weightage. So cabin service has to be improved in order to impress </a:t>
            </a:r>
            <a:r>
              <a:rPr lang="en-US" dirty="0" smtClean="0"/>
              <a:t>travelers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Economic class </a:t>
            </a:r>
            <a:r>
              <a:rPr lang="en-US" dirty="0" smtClean="0"/>
              <a:t>travelers </a:t>
            </a:r>
            <a:r>
              <a:rPr lang="en-US" dirty="0"/>
              <a:t>are more prone to recommend their friends and family.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Seat comfort</a:t>
            </a:r>
            <a:r>
              <a:rPr lang="en-US" dirty="0" smtClean="0"/>
              <a:t>, Ground </a:t>
            </a:r>
            <a:r>
              <a:rPr lang="en-US" dirty="0"/>
              <a:t>service and food are carrying </a:t>
            </a:r>
            <a:r>
              <a:rPr lang="en-US" dirty="0" smtClean="0"/>
              <a:t>approx. </a:t>
            </a:r>
            <a:r>
              <a:rPr lang="en-US" dirty="0"/>
              <a:t>equal weights towards recommendation.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results can be utilized and improve the required </a:t>
            </a:r>
            <a:r>
              <a:rPr lang="en-US" dirty="0" smtClean="0"/>
              <a:t>key thing </a:t>
            </a:r>
            <a:r>
              <a:rPr lang="en-US" dirty="0"/>
              <a:t>to increase customer satisfaction which ultimately leads to revenue generation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612" y="2514600"/>
            <a:ext cx="4800600" cy="1066800"/>
          </a:xfrm>
        </p:spPr>
        <p:txBody>
          <a:bodyPr>
            <a:noAutofit/>
          </a:bodyPr>
          <a:lstStyle/>
          <a:p>
            <a:r>
              <a:rPr lang="en-US" sz="4800" dirty="0" smtClean="0"/>
              <a:t>Thank You 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0065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includes airline reviews from 2016 to 2019 for popular airlines around the world with multiple choice and free text questions. </a:t>
            </a:r>
            <a:endParaRPr lang="en-US" sz="2800" dirty="0"/>
          </a:p>
          <a:p>
            <a:r>
              <a:rPr lang="en-US" sz="2800" dirty="0" smtClean="0"/>
              <a:t>Data is scraped in spring 2019 from </a:t>
            </a:r>
            <a:r>
              <a:rPr lang="en-US" sz="2800" dirty="0" err="1" smtClean="0"/>
              <a:t>Skytrax</a:t>
            </a:r>
            <a:r>
              <a:rPr lang="en-US" sz="2800" dirty="0" smtClean="0"/>
              <a:t> website.</a:t>
            </a:r>
            <a:endParaRPr lang="en-US" sz="2800" dirty="0"/>
          </a:p>
          <a:p>
            <a:r>
              <a:rPr lang="en-US" sz="2800" dirty="0" smtClean="0"/>
              <a:t>The main objective is to predict whether passengers will recommend the airline to their family and friends.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11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6212" y="457200"/>
            <a:ext cx="9143538" cy="533400"/>
          </a:xfrm>
        </p:spPr>
        <p:txBody>
          <a:bodyPr/>
          <a:lstStyle/>
          <a:p>
            <a:r>
              <a:rPr lang="en-US" dirty="0" smtClean="0"/>
              <a:t>Dataset Description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990600"/>
            <a:ext cx="8686336" cy="5029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airline: Name of the airline.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overall: Overall point is given to the trip between 1 to 10.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author: Author of the trip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review date: Date of the Review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customer review: Review of the customers in free text format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aircraft: Type of the aircraft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Traveller_type</a:t>
            </a:r>
            <a:r>
              <a:rPr lang="en-US" sz="2000" dirty="0"/>
              <a:t>: Type of traveler (e.g. </a:t>
            </a:r>
            <a:r>
              <a:rPr lang="en-US" sz="2000" dirty="0" smtClean="0"/>
              <a:t>business, couple/family  </a:t>
            </a:r>
            <a:r>
              <a:rPr lang="en-US" sz="2000" dirty="0"/>
              <a:t>leisure)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cabin: Cabin at the </a:t>
            </a:r>
            <a:r>
              <a:rPr lang="en-US" sz="2000" dirty="0" smtClean="0"/>
              <a:t>flight(Economic/Premium/Business class etc.)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date flown: Flight 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route: Route of the flight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seat comfort: Rated between 1-5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cabin service: Rated between 1-5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Food_bev</a:t>
            </a:r>
            <a:r>
              <a:rPr lang="en-US" sz="2000" dirty="0"/>
              <a:t>: Rated between 1-5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entertainment: Rated between 1-5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Ground_service</a:t>
            </a:r>
            <a:r>
              <a:rPr lang="en-US" sz="2000" dirty="0"/>
              <a:t>: Rated between 1-5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value for money: Rated between 1-5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recommended: Binary, target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99506"/>
              </p:ext>
            </p:extLst>
          </p:nvPr>
        </p:nvGraphicFramePr>
        <p:xfrm>
          <a:off x="6323012" y="3581400"/>
          <a:ext cx="5181599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81223"/>
                <a:gridCol w="1157177"/>
                <a:gridCol w="1765344"/>
                <a:gridCol w="977855"/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 anchor="ctr"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recommended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131895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4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35" y="457200"/>
            <a:ext cx="2857477" cy="533400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8883" y="990600"/>
            <a:ext cx="10599827" cy="2514599"/>
          </a:xfrm>
        </p:spPr>
        <p:txBody>
          <a:bodyPr>
            <a:normAutofit/>
          </a:bodyPr>
          <a:lstStyle/>
          <a:p>
            <a:pPr marL="0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Alternate rows having </a:t>
            </a:r>
            <a:r>
              <a:rPr lang="en-US" sz="2000" dirty="0" err="1" smtClean="0"/>
              <a:t>NaN</a:t>
            </a:r>
            <a:r>
              <a:rPr lang="en-US" sz="2000" dirty="0" smtClean="0"/>
              <a:t> values.</a:t>
            </a:r>
            <a:endParaRPr lang="en-US" sz="2000" dirty="0"/>
          </a:p>
          <a:p>
            <a:pPr marL="0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4764 duplicate rows.</a:t>
            </a:r>
          </a:p>
          <a:p>
            <a:pPr marL="0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After that 61183 </a:t>
            </a:r>
            <a:r>
              <a:rPr lang="en-US" sz="2000" dirty="0" smtClean="0"/>
              <a:t>rows are </a:t>
            </a:r>
            <a:r>
              <a:rPr lang="en-US" sz="2000" dirty="0" smtClean="0"/>
              <a:t>left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0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Extract travel </a:t>
            </a:r>
            <a:r>
              <a:rPr lang="en-US" sz="2000" dirty="0" err="1" smtClean="0"/>
              <a:t>month_flown</a:t>
            </a:r>
            <a:r>
              <a:rPr lang="en-US" sz="2000" dirty="0" smtClean="0"/>
              <a:t> from </a:t>
            </a:r>
            <a:r>
              <a:rPr lang="en-US" sz="2000" dirty="0" err="1" smtClean="0"/>
              <a:t>date_flown</a:t>
            </a:r>
            <a:r>
              <a:rPr lang="en-US" sz="2000" dirty="0" smtClean="0"/>
              <a:t>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46135" y="2794718"/>
            <a:ext cx="52578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Missing Value Imputation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646135" y="3508424"/>
            <a:ext cx="8229600" cy="2590800"/>
          </a:xfrm>
        </p:spPr>
        <p:txBody>
          <a:bodyPr>
            <a:normAutofit lnSpcReduction="10000"/>
          </a:bodyPr>
          <a:lstStyle/>
          <a:p>
            <a:pPr marL="0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Dropped </a:t>
            </a:r>
            <a:r>
              <a:rPr lang="en-US" sz="2000" dirty="0" err="1" smtClean="0"/>
              <a:t>NaN</a:t>
            </a:r>
            <a:r>
              <a:rPr lang="en-US" sz="2000" dirty="0" smtClean="0"/>
              <a:t> values from columns </a:t>
            </a:r>
            <a:r>
              <a:rPr lang="en-US" sz="2000" dirty="0" err="1" smtClean="0"/>
              <a:t>seat_comfort</a:t>
            </a:r>
            <a:r>
              <a:rPr lang="en-US" sz="2000" dirty="0" smtClean="0"/>
              <a:t>, </a:t>
            </a:r>
            <a:r>
              <a:rPr lang="en-US" sz="2000" dirty="0" err="1" smtClean="0"/>
              <a:t>cabin_service</a:t>
            </a:r>
            <a:r>
              <a:rPr lang="en-US" sz="2000" dirty="0" smtClean="0"/>
              <a:t>, cabin, overall, recommended.</a:t>
            </a:r>
          </a:p>
          <a:p>
            <a:pPr marL="0">
              <a:lnSpc>
                <a:spcPct val="110000"/>
              </a:lnSpc>
              <a:spcBef>
                <a:spcPts val="600"/>
              </a:spcBef>
            </a:pPr>
            <a:r>
              <a:rPr lang="en-US" sz="2000" dirty="0" err="1" smtClean="0"/>
              <a:t>Traveller_type</a:t>
            </a:r>
            <a:r>
              <a:rPr lang="en-US" sz="2000" dirty="0" smtClean="0"/>
              <a:t> is imputed by </a:t>
            </a:r>
            <a:r>
              <a:rPr lang="en-US" sz="2000" dirty="0" err="1" smtClean="0"/>
              <a:t>ffill</a:t>
            </a:r>
            <a:r>
              <a:rPr lang="en-US" sz="2000" dirty="0" smtClean="0"/>
              <a:t> to get random values of above row data.</a:t>
            </a:r>
          </a:p>
          <a:p>
            <a:pPr marL="0">
              <a:lnSpc>
                <a:spcPct val="110000"/>
              </a:lnSpc>
              <a:spcBef>
                <a:spcPts val="600"/>
              </a:spcBef>
            </a:pPr>
            <a:r>
              <a:rPr lang="en-US" sz="2000" dirty="0" err="1" smtClean="0"/>
              <a:t>ground_service</a:t>
            </a:r>
            <a:r>
              <a:rPr lang="en-US" sz="2000" dirty="0" smtClean="0"/>
              <a:t>, </a:t>
            </a:r>
            <a:r>
              <a:rPr lang="en-US" sz="2000" dirty="0" err="1" smtClean="0"/>
              <a:t>month_flown</a:t>
            </a:r>
            <a:r>
              <a:rPr lang="en-US" sz="2000" dirty="0" smtClean="0"/>
              <a:t>, entertainment, </a:t>
            </a:r>
            <a:r>
              <a:rPr lang="en-US" sz="2000" dirty="0" err="1" smtClean="0"/>
              <a:t>food_bev</a:t>
            </a:r>
            <a:r>
              <a:rPr lang="en-US" sz="2000" dirty="0" smtClean="0"/>
              <a:t> </a:t>
            </a:r>
            <a:r>
              <a:rPr lang="en-US" sz="2000" dirty="0" err="1" smtClean="0"/>
              <a:t>NaN</a:t>
            </a:r>
            <a:r>
              <a:rPr lang="en-US" sz="2000" dirty="0" smtClean="0"/>
              <a:t> values will be imputed by median of all columns.</a:t>
            </a:r>
            <a:endParaRPr lang="en-US" sz="2000" dirty="0"/>
          </a:p>
          <a:p>
            <a:pPr marL="0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 After these data is good to go ahead.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596" y="2667000"/>
            <a:ext cx="3134162" cy="361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381000"/>
            <a:ext cx="9143538" cy="533400"/>
          </a:xfrm>
        </p:spPr>
        <p:txBody>
          <a:bodyPr/>
          <a:lstStyle/>
          <a:p>
            <a:r>
              <a:rPr lang="en-US" dirty="0" smtClean="0"/>
              <a:t>Ratings given by customers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7013" y="4734120"/>
            <a:ext cx="11961812" cy="2044460"/>
          </a:xfrm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en-US" dirty="0" smtClean="0"/>
              <a:t>All</a:t>
            </a:r>
            <a:r>
              <a:rPr lang="en-US" dirty="0" smtClean="0"/>
              <a:t> ratings average is more.</a:t>
            </a:r>
            <a:endParaRPr lang="en-US" dirty="0"/>
          </a:p>
          <a:p>
            <a:pPr marL="0" indent="0">
              <a:spcBef>
                <a:spcPts val="600"/>
              </a:spcBef>
            </a:pPr>
            <a:r>
              <a:rPr lang="en-US" dirty="0" smtClean="0"/>
              <a:t>Average ratings in value for money, </a:t>
            </a:r>
            <a:r>
              <a:rPr lang="en-US" dirty="0" err="1" smtClean="0"/>
              <a:t>food_bev</a:t>
            </a:r>
            <a:r>
              <a:rPr lang="en-US" dirty="0" smtClean="0"/>
              <a:t>, </a:t>
            </a:r>
            <a:r>
              <a:rPr lang="en-US" dirty="0" err="1" smtClean="0"/>
              <a:t>seat_comfort</a:t>
            </a:r>
            <a:r>
              <a:rPr lang="en-US" dirty="0" smtClean="0"/>
              <a:t>, cabin service and entertainment is more.</a:t>
            </a:r>
            <a:endParaRPr lang="en-US" dirty="0"/>
          </a:p>
          <a:p>
            <a:pPr marL="0" indent="0">
              <a:spcBef>
                <a:spcPts val="600"/>
              </a:spcBef>
            </a:pPr>
            <a:r>
              <a:rPr lang="en-US" dirty="0" smtClean="0"/>
              <a:t>Average rating is less for </a:t>
            </a:r>
            <a:r>
              <a:rPr lang="en-US" dirty="0" err="1" smtClean="0"/>
              <a:t>ground_service</a:t>
            </a:r>
            <a:r>
              <a:rPr lang="en-US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1" y="838200"/>
            <a:ext cx="1036908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0C118A15-9930-400A-BD5F-1D073D07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304800"/>
            <a:ext cx="9143538" cy="549097"/>
          </a:xfrm>
        </p:spPr>
        <p:txBody>
          <a:bodyPr/>
          <a:lstStyle/>
          <a:p>
            <a:r>
              <a:rPr lang="en-US" dirty="0" smtClean="0"/>
              <a:t>Most flown aircraft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80" y="990600"/>
            <a:ext cx="9410931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2812" y="5105400"/>
            <a:ext cx="10439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It has been seen that A320 is the most flown aircraft. So it has to be made comfortable </a:t>
            </a:r>
            <a:r>
              <a:rPr lang="en-US" sz="2400" dirty="0" smtClean="0"/>
              <a:t>to customers and more focus will be given to this aircraft type.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1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0C118A15-9930-400A-BD5F-1D073D07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304800"/>
            <a:ext cx="9143538" cy="549097"/>
          </a:xfrm>
        </p:spPr>
        <p:txBody>
          <a:bodyPr/>
          <a:lstStyle/>
          <a:p>
            <a:r>
              <a:rPr lang="en-US" dirty="0" smtClean="0"/>
              <a:t>Top 5 Airlines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2812" y="5105400"/>
            <a:ext cx="10439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Most of the data contains Spirit Airlines customer reviews.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Also the top 4 have near to max reviews.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945777"/>
            <a:ext cx="9601200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BBFC598-81AC-4941-973C-6034B821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457200"/>
            <a:ext cx="9143538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Monthly flight graph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143000"/>
            <a:ext cx="10679015" cy="3772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2812" y="5105400"/>
            <a:ext cx="10439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Mostly people travel on December, January and June, July, August.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Because summer and winter vacation is on this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0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riped black border presentation (widescreen).potx" id="{96522838-024F-4A04-A543-9EF396F770C0}" vid="{BD969DAD-256A-4182-ABA2-1577ED7D3144}"/>
    </a:ext>
  </a:extLst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874</TotalTime>
  <Words>1034</Words>
  <Application>Microsoft Office PowerPoint</Application>
  <PresentationFormat>Custom</PresentationFormat>
  <Paragraphs>132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Euphemia</vt:lpstr>
      <vt:lpstr>Striped Border 16x9</vt:lpstr>
      <vt:lpstr>Airline Passenger Referral Prediction</vt:lpstr>
      <vt:lpstr>Contents</vt:lpstr>
      <vt:lpstr>Problem Statement</vt:lpstr>
      <vt:lpstr>Dataset Description </vt:lpstr>
      <vt:lpstr>Data cleaning</vt:lpstr>
      <vt:lpstr>Ratings given by customers</vt:lpstr>
      <vt:lpstr>Most flown aircraft type</vt:lpstr>
      <vt:lpstr>Top 5 Airlines</vt:lpstr>
      <vt:lpstr>Monthly flight graph</vt:lpstr>
      <vt:lpstr>Top 5 Routes</vt:lpstr>
      <vt:lpstr>Cabin Type</vt:lpstr>
      <vt:lpstr>Overall Rating by passengers</vt:lpstr>
      <vt:lpstr>Correlation</vt:lpstr>
      <vt:lpstr>VIF</vt:lpstr>
      <vt:lpstr>Dummy and encoding</vt:lpstr>
      <vt:lpstr>Splitting of Data</vt:lpstr>
      <vt:lpstr>Models Applied</vt:lpstr>
      <vt:lpstr>Performance after Hyper-parameter Tune</vt:lpstr>
      <vt:lpstr>Model Expainability Eli5</vt:lpstr>
      <vt:lpstr>Conclusion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Referral Prediction</dc:title>
  <dc:creator>Microsoft account</dc:creator>
  <cp:lastModifiedBy>Microsoft account</cp:lastModifiedBy>
  <cp:revision>36</cp:revision>
  <dcterms:created xsi:type="dcterms:W3CDTF">2023-07-17T15:11:23Z</dcterms:created>
  <dcterms:modified xsi:type="dcterms:W3CDTF">2023-07-19T14:51:00Z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