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Average"/>
      <p:regular r:id="rId42"/>
    </p:embeddedFont>
    <p:embeddedFont>
      <p:font typeface="Oswald"/>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Average-regular.fntdata"/><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Oswald-bold.fntdata"/><Relationship Id="rId21" Type="http://schemas.openxmlformats.org/officeDocument/2006/relationships/slide" Target="slides/slide17.xml"/><Relationship Id="rId43" Type="http://schemas.openxmlformats.org/officeDocument/2006/relationships/font" Target="fonts/Oswald-regular.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Goal: Automatically assess the quality of questions and answers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a:spcBef>
                <a:spcPts val="0"/>
              </a:spcBef>
              <a:spcAft>
                <a:spcPts val="0"/>
              </a:spcAft>
              <a:buSzPts val="1100"/>
              <a:buChar char="●"/>
            </a:pPr>
            <a:r>
              <a:rPr lang="en"/>
              <a:t>Cycle of 6 ⇒  A → Question → Answers → B →  Question → Answers </a:t>
            </a:r>
            <a:r>
              <a:rPr lang="en"/>
              <a:t>→ A </a:t>
            </a:r>
            <a:endParaRPr/>
          </a:p>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spcBef>
                <a:spcPts val="0"/>
              </a:spcBef>
              <a:buNone/>
              <a:defRPr>
                <a:solidFill>
                  <a:schemeClr val="lt1"/>
                </a:solidFill>
              </a:defRPr>
            </a:lvl1pPr>
            <a:lvl2pPr lvl="1" rtl="0">
              <a:spcBef>
                <a:spcPts val="0"/>
              </a:spcBef>
              <a:buNone/>
              <a:defRPr>
                <a:solidFill>
                  <a:schemeClr val="lt1"/>
                </a:solidFill>
              </a:defRPr>
            </a:lvl2pPr>
            <a:lvl3pPr lvl="2" rtl="0">
              <a:spcBef>
                <a:spcPts val="0"/>
              </a:spcBef>
              <a:buNone/>
              <a:defRPr>
                <a:solidFill>
                  <a:schemeClr val="lt1"/>
                </a:solidFill>
              </a:defRPr>
            </a:lvl3pPr>
            <a:lvl4pPr lvl="3" rtl="0">
              <a:spcBef>
                <a:spcPts val="0"/>
              </a:spcBef>
              <a:buNone/>
              <a:defRPr>
                <a:solidFill>
                  <a:schemeClr val="lt1"/>
                </a:solidFill>
              </a:defRPr>
            </a:lvl4pPr>
            <a:lvl5pPr lvl="4" rtl="0">
              <a:spcBef>
                <a:spcPts val="0"/>
              </a:spcBef>
              <a:buNone/>
              <a:defRPr>
                <a:solidFill>
                  <a:schemeClr val="lt1"/>
                </a:solidFill>
              </a:defRPr>
            </a:lvl5pPr>
            <a:lvl6pPr lvl="5" rtl="0">
              <a:spcBef>
                <a:spcPts val="0"/>
              </a:spcBef>
              <a:buNone/>
              <a:defRPr>
                <a:solidFill>
                  <a:schemeClr val="lt1"/>
                </a:solidFill>
              </a:defRPr>
            </a:lvl6pPr>
            <a:lvl7pPr lvl="6" rtl="0">
              <a:spcBef>
                <a:spcPts val="0"/>
              </a:spcBef>
              <a:buNone/>
              <a:defRPr>
                <a:solidFill>
                  <a:schemeClr val="lt1"/>
                </a:solidFill>
              </a:defRPr>
            </a:lvl7pPr>
            <a:lvl8pPr lvl="7" rtl="0">
              <a:spcBef>
                <a:spcPts val="0"/>
              </a:spcBef>
              <a:buNone/>
              <a:defRPr>
                <a:solidFill>
                  <a:schemeClr val="lt1"/>
                </a:solidFill>
              </a:defRPr>
            </a:lvl8pPr>
            <a:lvl9pPr lvl="8" rtl="0">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spcBef>
                <a:spcPts val="0"/>
              </a:spcBef>
              <a:buNone/>
              <a:defRPr sz="1000">
                <a:solidFill>
                  <a:schemeClr val="accent3"/>
                </a:solidFill>
                <a:latin typeface="Average"/>
                <a:ea typeface="Average"/>
                <a:cs typeface="Average"/>
                <a:sym typeface="Average"/>
              </a:defRPr>
            </a:lvl1pPr>
            <a:lvl2pPr lvl="1" rtl="0" algn="r">
              <a:spcBef>
                <a:spcPts val="0"/>
              </a:spcBef>
              <a:buNone/>
              <a:defRPr sz="1000">
                <a:solidFill>
                  <a:schemeClr val="accent3"/>
                </a:solidFill>
                <a:latin typeface="Average"/>
                <a:ea typeface="Average"/>
                <a:cs typeface="Average"/>
                <a:sym typeface="Average"/>
              </a:defRPr>
            </a:lvl2pPr>
            <a:lvl3pPr lvl="2" rtl="0" algn="r">
              <a:spcBef>
                <a:spcPts val="0"/>
              </a:spcBef>
              <a:buNone/>
              <a:defRPr sz="1000">
                <a:solidFill>
                  <a:schemeClr val="accent3"/>
                </a:solidFill>
                <a:latin typeface="Average"/>
                <a:ea typeface="Average"/>
                <a:cs typeface="Average"/>
                <a:sym typeface="Average"/>
              </a:defRPr>
            </a:lvl3pPr>
            <a:lvl4pPr lvl="3" rtl="0" algn="r">
              <a:spcBef>
                <a:spcPts val="0"/>
              </a:spcBef>
              <a:buNone/>
              <a:defRPr sz="1000">
                <a:solidFill>
                  <a:schemeClr val="accent3"/>
                </a:solidFill>
                <a:latin typeface="Average"/>
                <a:ea typeface="Average"/>
                <a:cs typeface="Average"/>
                <a:sym typeface="Average"/>
              </a:defRPr>
            </a:lvl4pPr>
            <a:lvl5pPr lvl="4" rtl="0" algn="r">
              <a:spcBef>
                <a:spcPts val="0"/>
              </a:spcBef>
              <a:buNone/>
              <a:defRPr sz="1000">
                <a:solidFill>
                  <a:schemeClr val="accent3"/>
                </a:solidFill>
                <a:latin typeface="Average"/>
                <a:ea typeface="Average"/>
                <a:cs typeface="Average"/>
                <a:sym typeface="Average"/>
              </a:defRPr>
            </a:lvl5pPr>
            <a:lvl6pPr lvl="5" rtl="0" algn="r">
              <a:spcBef>
                <a:spcPts val="0"/>
              </a:spcBef>
              <a:buNone/>
              <a:defRPr sz="1000">
                <a:solidFill>
                  <a:schemeClr val="accent3"/>
                </a:solidFill>
                <a:latin typeface="Average"/>
                <a:ea typeface="Average"/>
                <a:cs typeface="Average"/>
                <a:sym typeface="Average"/>
              </a:defRPr>
            </a:lvl6pPr>
            <a:lvl7pPr lvl="6" rtl="0" algn="r">
              <a:spcBef>
                <a:spcPts val="0"/>
              </a:spcBef>
              <a:buNone/>
              <a:defRPr sz="1000">
                <a:solidFill>
                  <a:schemeClr val="accent3"/>
                </a:solidFill>
                <a:latin typeface="Average"/>
                <a:ea typeface="Average"/>
                <a:cs typeface="Average"/>
                <a:sym typeface="Average"/>
              </a:defRPr>
            </a:lvl7pPr>
            <a:lvl8pPr lvl="7" rtl="0" algn="r">
              <a:spcBef>
                <a:spcPts val="0"/>
              </a:spcBef>
              <a:buNone/>
              <a:defRPr sz="1000">
                <a:solidFill>
                  <a:schemeClr val="accent3"/>
                </a:solidFill>
                <a:latin typeface="Average"/>
                <a:ea typeface="Average"/>
                <a:cs typeface="Average"/>
                <a:sym typeface="Average"/>
              </a:defRPr>
            </a:lvl8pPr>
            <a:lvl9pPr lvl="8" rtl="0" algn="r">
              <a:spcBef>
                <a:spcPts val="0"/>
              </a:spcBef>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www.cs.cmu.edu/~ark/QA-data/" TargetMode="External"/><Relationship Id="rId4" Type="http://schemas.openxmlformats.org/officeDocument/2006/relationships/hyperlink" Target="https://github.com/bdhingra/quasar" TargetMode="External"/><Relationship Id="rId5" Type="http://schemas.openxmlformats.org/officeDocument/2006/relationships/hyperlink" Target="https://www.kaggle.com/stanfordu/stanford-question-answering-dataset/version/1" TargetMode="External"/><Relationship Id="rId6" Type="http://schemas.openxmlformats.org/officeDocument/2006/relationships/hyperlink" Target="https://www.researchgate.net/post/What_are_the_datasets_available_for_question_answering_syste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Finding High-Quality Content in Social Media</a:t>
            </a:r>
            <a:endParaRPr/>
          </a:p>
        </p:txBody>
      </p:sp>
      <p:sp>
        <p:nvSpPr>
          <p:cNvPr id="60" name="Shape 60"/>
          <p:cNvSpPr txBox="1"/>
          <p:nvPr>
            <p:ph idx="1" type="subTitle"/>
          </p:nvPr>
        </p:nvSpPr>
        <p:spPr>
          <a:xfrm>
            <a:off x="671250" y="3174874"/>
            <a:ext cx="7801500" cy="1642200"/>
          </a:xfrm>
          <a:prstGeom prst="rect">
            <a:avLst/>
          </a:prstGeom>
        </p:spPr>
        <p:txBody>
          <a:bodyPr anchorCtr="0" anchor="t" bIns="91425" lIns="91425" spcFirstLastPara="1" rIns="91425" wrap="square" tIns="91425">
            <a:noAutofit/>
          </a:bodyPr>
          <a:lstStyle/>
          <a:p>
            <a:pPr indent="0" lvl="0" marL="0" algn="r">
              <a:spcBef>
                <a:spcPts val="0"/>
              </a:spcBef>
              <a:spcAft>
                <a:spcPts val="0"/>
              </a:spcAft>
              <a:buNone/>
            </a:pPr>
            <a:r>
              <a:rPr lang="en"/>
              <a:t>Group - 16</a:t>
            </a:r>
            <a:endParaRPr/>
          </a:p>
          <a:p>
            <a:pPr indent="0" lvl="0" marL="0" rtl="0" algn="r">
              <a:spcBef>
                <a:spcPts val="0"/>
              </a:spcBef>
              <a:spcAft>
                <a:spcPts val="0"/>
              </a:spcAft>
              <a:buNone/>
            </a:pPr>
            <a:r>
              <a:rPr lang="en" sz="1400"/>
              <a:t>Pankaj Kukreja (CS15BTECH11029)</a:t>
            </a:r>
            <a:endParaRPr sz="1400"/>
          </a:p>
          <a:p>
            <a:pPr indent="0" lvl="0" marL="0" rtl="0" algn="r">
              <a:spcBef>
                <a:spcPts val="0"/>
              </a:spcBef>
              <a:spcAft>
                <a:spcPts val="0"/>
              </a:spcAft>
              <a:buNone/>
            </a:pPr>
            <a:r>
              <a:rPr lang="en" sz="1400"/>
              <a:t>Nidhi Dhamnani (CS15BTECH11028)</a:t>
            </a:r>
            <a:endParaRPr sz="1400"/>
          </a:p>
          <a:p>
            <a:pPr indent="0" lvl="0" marL="0" rtl="0" algn="r">
              <a:spcBef>
                <a:spcPts val="0"/>
              </a:spcBef>
              <a:spcAft>
                <a:spcPts val="0"/>
              </a:spcAft>
              <a:buNone/>
            </a:pPr>
            <a:r>
              <a:rPr lang="en" sz="1400"/>
              <a:t>Sahil Yerawar (CS15BTECH11044)</a:t>
            </a:r>
            <a:endParaRPr sz="1400"/>
          </a:p>
          <a:p>
            <a:pPr indent="0" lvl="0" marL="0" rtl="0" algn="r">
              <a:spcBef>
                <a:spcPts val="0"/>
              </a:spcBef>
              <a:spcAft>
                <a:spcPts val="0"/>
              </a:spcAft>
              <a:buNone/>
            </a:pPr>
            <a:r>
              <a:rPr lang="en" sz="1400"/>
              <a:t>Sambit Rath (ES15BTECH11015)</a:t>
            </a:r>
            <a:endParaRPr sz="1400"/>
          </a:p>
          <a:p>
            <a:pPr indent="0" lvl="0" marL="0" algn="l">
              <a:spcBef>
                <a:spcPts val="0"/>
              </a:spcBef>
              <a:spcAft>
                <a:spcPts val="0"/>
              </a:spcAft>
              <a:buNone/>
            </a:pP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Related Work (Contd.)</a:t>
            </a:r>
            <a:endParaRPr/>
          </a:p>
          <a:p>
            <a:pPr indent="0" lvl="0" marL="0">
              <a:spcBef>
                <a:spcPts val="0"/>
              </a:spcBef>
              <a:spcAft>
                <a:spcPts val="0"/>
              </a:spcAft>
              <a:buNone/>
            </a:pPr>
            <a:r>
              <a:t/>
            </a:r>
            <a:endParaRPr/>
          </a:p>
        </p:txBody>
      </p:sp>
      <p:sp>
        <p:nvSpPr>
          <p:cNvPr id="114" name="Shape 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a:spcBef>
                <a:spcPts val="0"/>
              </a:spcBef>
              <a:spcAft>
                <a:spcPts val="0"/>
              </a:spcAft>
              <a:buNone/>
            </a:pPr>
            <a:r>
              <a:rPr lang="en"/>
              <a:t>crude approximation of the syntactic complexity and the second of the semantic complexity. </a:t>
            </a:r>
            <a:endParaRPr/>
          </a:p>
          <a:p>
            <a:pPr indent="-342900" lvl="0" marL="457200">
              <a:spcBef>
                <a:spcPts val="1600"/>
              </a:spcBef>
              <a:spcAft>
                <a:spcPts val="0"/>
              </a:spcAft>
              <a:buSzPts val="1800"/>
              <a:buChar char="●"/>
            </a:pPr>
            <a:r>
              <a:rPr lang="en"/>
              <a:t>Implicit feedback for ranking: Implicit feedback from web users has been shown to be a valuable source of result quality and ranking information. The results of </a:t>
            </a:r>
            <a:r>
              <a:rPr i="1" lang="en"/>
              <a:t>click interpretation</a:t>
            </a:r>
            <a:r>
              <a:rPr lang="en"/>
              <a:t> are applied as a source of quality information in social media.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Content Quality Analysis in social media</a:t>
            </a:r>
            <a:endParaRPr/>
          </a:p>
        </p:txBody>
      </p:sp>
      <p:sp>
        <p:nvSpPr>
          <p:cNvPr id="120" name="Shape 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The </a:t>
            </a:r>
            <a:r>
              <a:rPr lang="en"/>
              <a:t>approach is to exploit features of social media that are intuitively correlated with quality, and then train a classifier to appropriately select and weight the features for each specific type of item, task, and quality definition.</a:t>
            </a:r>
            <a:endParaRPr/>
          </a:p>
          <a:p>
            <a:pPr indent="-342900" lvl="0" marL="457200" rtl="0">
              <a:spcBef>
                <a:spcPts val="0"/>
              </a:spcBef>
              <a:spcAft>
                <a:spcPts val="0"/>
              </a:spcAft>
              <a:buSzPts val="1800"/>
              <a:buChar char="●"/>
            </a:pPr>
            <a:r>
              <a:rPr lang="en"/>
              <a:t>The following feature types are used as an input to a classifier that can be tuned for the quality definition for the particular media type:</a:t>
            </a:r>
            <a:endParaRPr/>
          </a:p>
          <a:p>
            <a:pPr indent="-317500" lvl="1" marL="914400" rtl="0">
              <a:spcBef>
                <a:spcPts val="0"/>
              </a:spcBef>
              <a:spcAft>
                <a:spcPts val="0"/>
              </a:spcAft>
              <a:buSzPts val="1400"/>
              <a:buChar char="○"/>
            </a:pPr>
            <a:r>
              <a:rPr lang="en"/>
              <a:t>Intrinsic Content Quality</a:t>
            </a:r>
            <a:endParaRPr/>
          </a:p>
          <a:p>
            <a:pPr indent="-317500" lvl="1" marL="914400" rtl="0">
              <a:spcBef>
                <a:spcPts val="0"/>
              </a:spcBef>
              <a:spcAft>
                <a:spcPts val="0"/>
              </a:spcAft>
              <a:buSzPts val="1400"/>
              <a:buChar char="○"/>
            </a:pPr>
            <a:r>
              <a:rPr lang="en"/>
              <a:t>User Relationships</a:t>
            </a:r>
            <a:endParaRPr/>
          </a:p>
          <a:p>
            <a:pPr indent="-317500" lvl="1" marL="914400" rtl="0">
              <a:spcBef>
                <a:spcPts val="0"/>
              </a:spcBef>
              <a:spcAft>
                <a:spcPts val="0"/>
              </a:spcAft>
              <a:buSzPts val="1400"/>
              <a:buChar char="○"/>
            </a:pPr>
            <a:r>
              <a:rPr lang="en"/>
              <a:t>Usage Statistics</a:t>
            </a:r>
            <a:endParaRPr/>
          </a:p>
          <a:p>
            <a:pPr indent="-342900" lvl="0" marL="457200">
              <a:spcBef>
                <a:spcPts val="0"/>
              </a:spcBef>
              <a:spcAft>
                <a:spcPts val="0"/>
              </a:spcAft>
              <a:buSzPts val="1800"/>
              <a:buChar char="●"/>
            </a:pPr>
            <a:r>
              <a:rPr lang="en"/>
              <a:t>The problem of quality ranking is casted as a binary classification problem. Experiments were done on various algorithms such as SVMs, Decision Trees and Gradient Boosted trees (best performing algorithm).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Content Quality Analysis in social media (Contd.)</a:t>
            </a:r>
            <a:endParaRPr/>
          </a:p>
          <a:p>
            <a:pPr indent="0" lvl="0" marL="0">
              <a:spcBef>
                <a:spcPts val="0"/>
              </a:spcBef>
              <a:spcAft>
                <a:spcPts val="0"/>
              </a:spcAft>
              <a:buNone/>
            </a:pPr>
            <a:r>
              <a:t/>
            </a:r>
            <a:endParaRPr/>
          </a:p>
        </p:txBody>
      </p:sp>
      <p:sp>
        <p:nvSpPr>
          <p:cNvPr id="126" name="Shape 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b="1" lang="en"/>
              <a:t>Intrinsic content quality</a:t>
            </a:r>
            <a:r>
              <a:rPr lang="en"/>
              <a:t>: The intrinsic quality metrics (i.e., the quality of the content of each item) used are mostly text-related as the social media items evaluated are primarily textual in nature. n-grams up to length 5 that appear in the collection more than 3 times are used as features. The following semantic features are used:</a:t>
            </a:r>
            <a:endParaRPr/>
          </a:p>
          <a:p>
            <a:pPr indent="-317500" lvl="1" marL="914400" rtl="0">
              <a:spcBef>
                <a:spcPts val="0"/>
              </a:spcBef>
              <a:spcAft>
                <a:spcPts val="0"/>
              </a:spcAft>
              <a:buSzPts val="1400"/>
              <a:buChar char="○"/>
            </a:pPr>
            <a:r>
              <a:rPr lang="en"/>
              <a:t>Punctuation and typos: Common ill practices are ignored</a:t>
            </a:r>
            <a:endParaRPr/>
          </a:p>
          <a:p>
            <a:pPr indent="-317500" lvl="1" marL="914400" rtl="0">
              <a:spcBef>
                <a:spcPts val="0"/>
              </a:spcBef>
              <a:spcAft>
                <a:spcPts val="0"/>
              </a:spcAft>
              <a:buSzPts val="1400"/>
              <a:buChar char="○"/>
            </a:pPr>
            <a:r>
              <a:rPr lang="en"/>
              <a:t>Syntactic and semantic complexity: Simple proxies for complexity are simplified.</a:t>
            </a:r>
            <a:endParaRPr/>
          </a:p>
          <a:p>
            <a:pPr indent="-317500" lvl="1" marL="914400" rtl="0">
              <a:spcBef>
                <a:spcPts val="0"/>
              </a:spcBef>
              <a:spcAft>
                <a:spcPts val="0"/>
              </a:spcAft>
              <a:buSzPts val="1400"/>
              <a:buChar char="○"/>
            </a:pPr>
            <a:r>
              <a:rPr lang="en"/>
              <a:t>Grammaticality: Linguistic features are used such as part of speech, n-grams</a:t>
            </a:r>
            <a:endParaRPr/>
          </a:p>
          <a:p>
            <a:pPr indent="-342900" lvl="0" marL="457200">
              <a:spcBef>
                <a:spcPts val="0"/>
              </a:spcBef>
              <a:spcAft>
                <a:spcPts val="0"/>
              </a:spcAft>
              <a:buSzPts val="1800"/>
              <a:buChar char="●"/>
            </a:pPr>
            <a:r>
              <a:rPr b="1" lang="en"/>
              <a:t>User relationships</a:t>
            </a:r>
            <a:r>
              <a:rPr lang="en"/>
              <a:t>: A significant amount of quality information can be inferred from the relationships between users and items. Link-analysis algorithms can be used for propagating quality scores in the entities of the question/answer. These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Content Quality Analysis in social media (Contd.)</a:t>
            </a:r>
            <a:endParaRPr/>
          </a:p>
          <a:p>
            <a:pPr indent="0" lvl="0" marL="0">
              <a:spcBef>
                <a:spcPts val="0"/>
              </a:spcBef>
              <a:spcAft>
                <a:spcPts val="0"/>
              </a:spcAft>
              <a:buNone/>
            </a:pPr>
            <a:r>
              <a:t/>
            </a:r>
            <a:endParaRPr/>
          </a:p>
        </p:txBody>
      </p:sp>
      <p:sp>
        <p:nvSpPr>
          <p:cNvPr id="132" name="Shape 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a:t>relationships are represented as edges in a graph, with content items and users as nodes. The edges are typed, i.e., labeled with the particular type of interaction. From these graphs the hubs and authorities scores and the </a:t>
            </a:r>
            <a:r>
              <a:rPr b="1" lang="en"/>
              <a:t>PageRank scores</a:t>
            </a:r>
            <a:r>
              <a:rPr lang="en"/>
              <a:t> are computed.</a:t>
            </a:r>
            <a:endParaRPr/>
          </a:p>
          <a:p>
            <a:pPr indent="-342900" lvl="0" marL="457200" rtl="0">
              <a:spcBef>
                <a:spcPts val="1600"/>
              </a:spcBef>
              <a:spcAft>
                <a:spcPts val="0"/>
              </a:spcAft>
              <a:buSzPts val="1800"/>
              <a:buChar char="●"/>
            </a:pPr>
            <a:r>
              <a:rPr b="1" lang="en"/>
              <a:t>Usage statistics</a:t>
            </a:r>
            <a:r>
              <a:rPr lang="en"/>
              <a:t>:  Usage statistics such as the number of clicks on the item and dwell time have been shown useful in the context of identifying high quality web search results, and are complementary to link-analysis based methods.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Modeling Content Quality in Community Question/Answer</a:t>
            </a:r>
            <a:endParaRPr/>
          </a:p>
        </p:txBody>
      </p:sp>
      <p:sp>
        <p:nvSpPr>
          <p:cNvPr id="138" name="Shape 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Yahoo! Answers is question-centric i.e the interactions of users are organized around questions.</a:t>
            </a:r>
            <a:endParaRPr/>
          </a:p>
          <a:p>
            <a:pPr indent="-342900" lvl="0" marL="457200" rtl="0">
              <a:spcBef>
                <a:spcPts val="0"/>
              </a:spcBef>
              <a:spcAft>
                <a:spcPts val="0"/>
              </a:spcAft>
              <a:buSzPts val="1800"/>
              <a:buChar char="●"/>
            </a:pPr>
            <a:r>
              <a:rPr lang="en"/>
              <a:t>The main forms of interaction among the users are</a:t>
            </a:r>
            <a:endParaRPr/>
          </a:p>
          <a:p>
            <a:pPr indent="-342900" lvl="1" marL="914400" rtl="0">
              <a:spcBef>
                <a:spcPts val="0"/>
              </a:spcBef>
              <a:spcAft>
                <a:spcPts val="0"/>
              </a:spcAft>
              <a:buSzPts val="1800"/>
              <a:buChar char="○"/>
            </a:pPr>
            <a:r>
              <a:rPr lang="en" sz="1800"/>
              <a:t>Asking Questions</a:t>
            </a:r>
            <a:endParaRPr sz="1800"/>
          </a:p>
          <a:p>
            <a:pPr indent="-342900" lvl="1" marL="914400" rtl="0">
              <a:spcBef>
                <a:spcPts val="0"/>
              </a:spcBef>
              <a:spcAft>
                <a:spcPts val="0"/>
              </a:spcAft>
              <a:buSzPts val="1800"/>
              <a:buChar char="○"/>
            </a:pPr>
            <a:r>
              <a:rPr lang="en" sz="1800"/>
              <a:t>Answering a Question</a:t>
            </a:r>
            <a:endParaRPr sz="1800"/>
          </a:p>
          <a:p>
            <a:pPr indent="-342900" lvl="1" marL="914400" rtl="0">
              <a:spcBef>
                <a:spcPts val="0"/>
              </a:spcBef>
              <a:spcAft>
                <a:spcPts val="0"/>
              </a:spcAft>
              <a:buSzPts val="1800"/>
              <a:buChar char="○"/>
            </a:pPr>
            <a:r>
              <a:rPr lang="en" sz="1800"/>
              <a:t>Selecting Best Answer</a:t>
            </a:r>
            <a:endParaRPr sz="1800"/>
          </a:p>
          <a:p>
            <a:pPr indent="-342900" lvl="1" marL="914400" rtl="0">
              <a:spcBef>
                <a:spcPts val="0"/>
              </a:spcBef>
              <a:spcAft>
                <a:spcPts val="0"/>
              </a:spcAft>
              <a:buSzPts val="1800"/>
              <a:buChar char="○"/>
            </a:pPr>
            <a:r>
              <a:rPr lang="en" sz="1800"/>
              <a:t>Voting an Answer</a:t>
            </a:r>
            <a:endParaRPr sz="1800"/>
          </a:p>
          <a:p>
            <a:pPr indent="0" lvl="0" marL="0" rtl="0">
              <a:spcBef>
                <a:spcPts val="1600"/>
              </a:spcBef>
              <a:spcAft>
                <a:spcPts val="0"/>
              </a:spcAft>
              <a:buNone/>
            </a:pPr>
            <a:r>
              <a:t/>
            </a:r>
            <a:endParaRPr/>
          </a:p>
          <a:p>
            <a:pPr indent="0" lvl="0" marL="0">
              <a:spcBef>
                <a:spcPts val="1600"/>
              </a:spcBef>
              <a:spcAft>
                <a:spcPts val="1600"/>
              </a:spcAft>
              <a:buNone/>
            </a:pPr>
            <a:r>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Application-specific user relationships</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
        <p:nvSpPr>
          <p:cNvPr id="144" name="Shape 144"/>
          <p:cNvSpPr txBox="1"/>
          <p:nvPr>
            <p:ph idx="1" type="body"/>
          </p:nvPr>
        </p:nvSpPr>
        <p:spPr>
          <a:xfrm>
            <a:off x="311700" y="1152475"/>
            <a:ext cx="4498500" cy="3733800"/>
          </a:xfrm>
          <a:prstGeom prst="rect">
            <a:avLst/>
          </a:prstGeom>
        </p:spPr>
        <p:txBody>
          <a:bodyPr anchorCtr="0" anchor="t" bIns="91425" lIns="91425" spcFirstLastPara="1" rIns="91425" wrap="square" tIns="91425">
            <a:noAutofit/>
          </a:bodyPr>
          <a:lstStyle/>
          <a:p>
            <a:pPr indent="-342900" lvl="0" marL="457200" rtl="0">
              <a:spcBef>
                <a:spcPts val="0"/>
              </a:spcBef>
              <a:spcAft>
                <a:spcPts val="1600"/>
              </a:spcAft>
              <a:buSzPts val="1800"/>
              <a:buChar char="●"/>
            </a:pPr>
            <a:r>
              <a:rPr lang="en"/>
              <a:t>The relationship between user, answer and question can be shown using entity relationship model as shown in the figure.</a:t>
            </a:r>
            <a:endParaRPr/>
          </a:p>
        </p:txBody>
      </p:sp>
      <p:pic>
        <p:nvPicPr>
          <p:cNvPr id="145" name="Shape 145"/>
          <p:cNvPicPr preferRelativeResize="0"/>
          <p:nvPr/>
        </p:nvPicPr>
        <p:blipFill>
          <a:blip r:embed="rId3">
            <a:alphaModFix/>
          </a:blip>
          <a:stretch>
            <a:fillRect/>
          </a:stretch>
        </p:blipFill>
        <p:spPr>
          <a:xfrm>
            <a:off x="5016025" y="1152475"/>
            <a:ext cx="3985100" cy="3407625"/>
          </a:xfrm>
          <a:prstGeom prst="rect">
            <a:avLst/>
          </a:prstGeom>
          <a:noFill/>
          <a:ln>
            <a:noFill/>
          </a:ln>
        </p:spPr>
      </p:pic>
      <p:sp>
        <p:nvSpPr>
          <p:cNvPr id="146" name="Shape 146"/>
          <p:cNvSpPr txBox="1"/>
          <p:nvPr/>
        </p:nvSpPr>
        <p:spPr>
          <a:xfrm>
            <a:off x="5015975" y="4560100"/>
            <a:ext cx="3985200" cy="4764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500">
                <a:solidFill>
                  <a:srgbClr val="D9D9D9"/>
                </a:solidFill>
              </a:rPr>
              <a:t>Entity-relationship diagram</a:t>
            </a:r>
            <a:endParaRPr sz="1500">
              <a:solidFill>
                <a:srgbClr val="D9D9D9"/>
              </a:solidFill>
            </a:endParaRPr>
          </a:p>
          <a:p>
            <a:pPr indent="0" lvl="0" marL="0">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Application-specific user relationships</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152" name="Shape 152"/>
          <p:cNvSpPr txBox="1"/>
          <p:nvPr/>
        </p:nvSpPr>
        <p:spPr>
          <a:xfrm>
            <a:off x="5306775" y="4409875"/>
            <a:ext cx="3581700" cy="47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D9D9D9"/>
                </a:solidFill>
              </a:rPr>
              <a:t>Interaction of users-questions-answers modeled as a tripartite graph</a:t>
            </a:r>
            <a:endParaRPr>
              <a:solidFill>
                <a:srgbClr val="D9D9D9"/>
              </a:solidFill>
            </a:endParaRPr>
          </a:p>
        </p:txBody>
      </p:sp>
      <p:pic>
        <p:nvPicPr>
          <p:cNvPr id="153" name="Shape 153"/>
          <p:cNvPicPr preferRelativeResize="0"/>
          <p:nvPr/>
        </p:nvPicPr>
        <p:blipFill rotWithShape="1">
          <a:blip r:embed="rId3">
            <a:alphaModFix/>
          </a:blip>
          <a:srcRect b="25556" l="13652" r="14457" t="0"/>
          <a:stretch/>
        </p:blipFill>
        <p:spPr>
          <a:xfrm>
            <a:off x="5306800" y="2238475"/>
            <a:ext cx="3581649" cy="2175500"/>
          </a:xfrm>
          <a:prstGeom prst="rect">
            <a:avLst/>
          </a:prstGeom>
          <a:noFill/>
          <a:ln>
            <a:noFill/>
          </a:ln>
        </p:spPr>
      </p:pic>
      <p:sp>
        <p:nvSpPr>
          <p:cNvPr id="154" name="Shape 154"/>
          <p:cNvSpPr txBox="1"/>
          <p:nvPr>
            <p:ph idx="1" type="body"/>
          </p:nvPr>
        </p:nvSpPr>
        <p:spPr>
          <a:xfrm>
            <a:off x="311700" y="1152475"/>
            <a:ext cx="8576700" cy="1086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relationships between questions, users asking and answering questions, and answers can be captured by a tripartite graph where an edge represents an explicit relationship between the different node types.</a:t>
            </a:r>
            <a:endParaRPr/>
          </a:p>
          <a:p>
            <a:pPr indent="0" lvl="0" marL="0" rtl="0">
              <a:spcBef>
                <a:spcPts val="1600"/>
              </a:spcBef>
              <a:spcAft>
                <a:spcPts val="1600"/>
              </a:spcAft>
              <a:buNone/>
            </a:pPr>
            <a:r>
              <a:t/>
            </a:r>
            <a:endParaRPr/>
          </a:p>
        </p:txBody>
      </p:sp>
      <p:sp>
        <p:nvSpPr>
          <p:cNvPr id="155" name="Shape 155"/>
          <p:cNvSpPr txBox="1"/>
          <p:nvPr>
            <p:ph idx="1" type="body"/>
          </p:nvPr>
        </p:nvSpPr>
        <p:spPr>
          <a:xfrm>
            <a:off x="311700" y="2238475"/>
            <a:ext cx="4995000" cy="2647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Since a user is not allowed to answer his/her own questions, there are no triangles in the graph, so in fact all cycles in the graph have length at least 6.</a:t>
            </a:r>
            <a:endParaRPr/>
          </a:p>
          <a:p>
            <a:pPr indent="0" lvl="0" marL="0" rtl="0">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Application-specific user relationships (Contd.)</a:t>
            </a:r>
            <a:endParaRPr/>
          </a:p>
        </p:txBody>
      </p:sp>
      <p:sp>
        <p:nvSpPr>
          <p:cNvPr id="161" name="Shape 1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We use multi-relational features to describe multiple classes of objects and multiple types of relationships between these objects.</a:t>
            </a:r>
            <a:endParaRPr/>
          </a:p>
          <a:p>
            <a:pPr indent="-342900" lvl="0" marL="457200" rtl="0">
              <a:spcBef>
                <a:spcPts val="0"/>
              </a:spcBef>
              <a:spcAft>
                <a:spcPts val="0"/>
              </a:spcAft>
              <a:buSzPts val="1800"/>
              <a:buChar char="●"/>
            </a:pPr>
            <a:r>
              <a:rPr lang="en"/>
              <a:t>Each feature is characterized by the path from the root of the tree to that node. Hence, each specific feature can be represented by a path in the tree (following the direction of the edges).</a:t>
            </a:r>
            <a:endParaRPr/>
          </a:p>
          <a:p>
            <a:pPr indent="-342900" lvl="0" marL="457200" rtl="0">
              <a:spcBef>
                <a:spcPts val="0"/>
              </a:spcBef>
              <a:spcAft>
                <a:spcPts val="0"/>
              </a:spcAft>
              <a:buSzPts val="1800"/>
              <a:buChar char="●"/>
            </a:pPr>
            <a:r>
              <a:rPr lang="en"/>
              <a:t>For instance, a feature of the type “QU” represents the information about a question (Q) and the user (U) who asked that question.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idx="1" type="body"/>
          </p:nvPr>
        </p:nvSpPr>
        <p:spPr>
          <a:xfrm>
            <a:off x="1451225" y="4453650"/>
            <a:ext cx="6335400" cy="520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Types of features available for inferring the quality of an answer</a:t>
            </a:r>
            <a:endParaRPr/>
          </a:p>
          <a:p>
            <a:pPr indent="0" lvl="0" marL="0" rtl="0">
              <a:spcBef>
                <a:spcPts val="1600"/>
              </a:spcBef>
              <a:spcAft>
                <a:spcPts val="1600"/>
              </a:spcAft>
              <a:buNone/>
            </a:pPr>
            <a:r>
              <a:t/>
            </a:r>
            <a:endParaRPr/>
          </a:p>
        </p:txBody>
      </p:sp>
      <p:pic>
        <p:nvPicPr>
          <p:cNvPr id="167" name="Shape 167"/>
          <p:cNvPicPr preferRelativeResize="0"/>
          <p:nvPr/>
        </p:nvPicPr>
        <p:blipFill rotWithShape="1">
          <a:blip r:embed="rId3">
            <a:alphaModFix/>
          </a:blip>
          <a:srcRect b="0" l="0" r="0" t="4012"/>
          <a:stretch/>
        </p:blipFill>
        <p:spPr>
          <a:xfrm>
            <a:off x="1273975" y="738200"/>
            <a:ext cx="6512650" cy="3715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Features for inferring the quality of an answer</a:t>
            </a:r>
            <a:endParaRPr/>
          </a:p>
          <a:p>
            <a:pPr indent="0" lvl="0" marL="0">
              <a:spcBef>
                <a:spcPts val="0"/>
              </a:spcBef>
              <a:spcAft>
                <a:spcPts val="0"/>
              </a:spcAft>
              <a:buNone/>
            </a:pPr>
            <a:r>
              <a:t/>
            </a:r>
            <a:endParaRPr/>
          </a:p>
        </p:txBody>
      </p:sp>
      <p:sp>
        <p:nvSpPr>
          <p:cNvPr id="173" name="Shape 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types of features on the </a:t>
            </a:r>
            <a:r>
              <a:rPr b="1" lang="en"/>
              <a:t>question</a:t>
            </a:r>
            <a:r>
              <a:rPr lang="en"/>
              <a:t> </a:t>
            </a:r>
            <a:r>
              <a:rPr b="1" lang="en"/>
              <a:t>subtree</a:t>
            </a:r>
            <a:r>
              <a:rPr lang="en"/>
              <a:t> are:</a:t>
            </a:r>
            <a:endParaRPr/>
          </a:p>
          <a:p>
            <a:pPr indent="-342900" lvl="0" marL="457200">
              <a:spcBef>
                <a:spcPts val="0"/>
              </a:spcBef>
              <a:spcAft>
                <a:spcPts val="0"/>
              </a:spcAft>
              <a:buSzPts val="1800"/>
              <a:buChar char="●"/>
            </a:pPr>
            <a:r>
              <a:rPr lang="en"/>
              <a:t>Q Features from the question being answered</a:t>
            </a:r>
            <a:endParaRPr/>
          </a:p>
          <a:p>
            <a:pPr indent="-342900" lvl="0" marL="457200">
              <a:spcBef>
                <a:spcPts val="0"/>
              </a:spcBef>
              <a:spcAft>
                <a:spcPts val="0"/>
              </a:spcAft>
              <a:buSzPts val="1800"/>
              <a:buChar char="●"/>
            </a:pPr>
            <a:r>
              <a:rPr lang="en"/>
              <a:t>QU Features from the asker of the question being answered</a:t>
            </a:r>
            <a:endParaRPr/>
          </a:p>
          <a:p>
            <a:pPr indent="-342900" lvl="0" marL="457200" rtl="0">
              <a:spcBef>
                <a:spcPts val="0"/>
              </a:spcBef>
              <a:spcAft>
                <a:spcPts val="0"/>
              </a:spcAft>
              <a:buSzPts val="1800"/>
              <a:buChar char="●"/>
            </a:pPr>
            <a:r>
              <a:rPr lang="en"/>
              <a:t>QA Features from the other answers to the same question</a:t>
            </a:r>
            <a:endParaRPr/>
          </a:p>
          <a:p>
            <a:pPr indent="0" lvl="0" marL="0" rtl="0">
              <a:spcBef>
                <a:spcPts val="1600"/>
              </a:spcBef>
              <a:spcAft>
                <a:spcPts val="0"/>
              </a:spcAft>
              <a:buNone/>
            </a:pPr>
            <a:r>
              <a:rPr lang="en"/>
              <a:t>The types of features on the </a:t>
            </a:r>
            <a:r>
              <a:rPr b="1" lang="en"/>
              <a:t>user subtree </a:t>
            </a:r>
            <a:r>
              <a:rPr lang="en"/>
              <a:t>are:</a:t>
            </a:r>
            <a:endParaRPr/>
          </a:p>
          <a:p>
            <a:pPr indent="-342900" lvl="0" marL="457200" rtl="0">
              <a:spcBef>
                <a:spcPts val="0"/>
              </a:spcBef>
              <a:spcAft>
                <a:spcPts val="0"/>
              </a:spcAft>
              <a:buSzPts val="1800"/>
              <a:buChar char="●"/>
            </a:pPr>
            <a:r>
              <a:rPr lang="en"/>
              <a:t>UA Features from the answers of the user</a:t>
            </a:r>
            <a:endParaRPr/>
          </a:p>
          <a:p>
            <a:pPr indent="-342900" lvl="0" marL="457200" rtl="0">
              <a:spcBef>
                <a:spcPts val="0"/>
              </a:spcBef>
              <a:spcAft>
                <a:spcPts val="0"/>
              </a:spcAft>
              <a:buSzPts val="1800"/>
              <a:buChar char="●"/>
            </a:pPr>
            <a:r>
              <a:rPr lang="en"/>
              <a:t>UQ Features from the questions of the user</a:t>
            </a:r>
            <a:endParaRPr/>
          </a:p>
          <a:p>
            <a:pPr indent="-342900" lvl="0" marL="457200" rtl="0">
              <a:spcBef>
                <a:spcPts val="0"/>
              </a:spcBef>
              <a:spcAft>
                <a:spcPts val="0"/>
              </a:spcAft>
              <a:buSzPts val="1800"/>
              <a:buChar char="●"/>
            </a:pPr>
            <a:r>
              <a:rPr lang="en"/>
              <a:t>UV Features from the votes of the user</a:t>
            </a:r>
            <a:endParaRPr/>
          </a:p>
          <a:p>
            <a:pPr indent="-342900" lvl="0" marL="457200" rtl="0">
              <a:spcBef>
                <a:spcPts val="0"/>
              </a:spcBef>
              <a:spcAft>
                <a:spcPts val="0"/>
              </a:spcAft>
              <a:buSzPts val="1800"/>
              <a:buChar char="●"/>
            </a:pPr>
            <a:r>
              <a:rPr lang="en"/>
              <a:t>UQA Features from answers received to the user’s questions U Other user-based features</a:t>
            </a:r>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Outline</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Char char="❏"/>
            </a:pPr>
            <a:r>
              <a:rPr lang="en" sz="3000"/>
              <a:t>Introduction</a:t>
            </a:r>
            <a:endParaRPr sz="3000"/>
          </a:p>
          <a:p>
            <a:pPr indent="-419100" lvl="0" marL="457200" rtl="0">
              <a:spcBef>
                <a:spcPts val="0"/>
              </a:spcBef>
              <a:spcAft>
                <a:spcPts val="0"/>
              </a:spcAft>
              <a:buSzPts val="3000"/>
              <a:buChar char="❏"/>
            </a:pPr>
            <a:r>
              <a:rPr lang="en" sz="3000"/>
              <a:t>Related Work</a:t>
            </a:r>
            <a:endParaRPr sz="3000"/>
          </a:p>
          <a:p>
            <a:pPr indent="-419100" lvl="0" marL="457200" rtl="0">
              <a:spcBef>
                <a:spcPts val="0"/>
              </a:spcBef>
              <a:spcAft>
                <a:spcPts val="0"/>
              </a:spcAft>
              <a:buSzPts val="3000"/>
              <a:buChar char="❏"/>
            </a:pPr>
            <a:r>
              <a:rPr lang="en" sz="3000"/>
              <a:t>Problem Approach </a:t>
            </a:r>
            <a:endParaRPr sz="3000"/>
          </a:p>
          <a:p>
            <a:pPr indent="-419100" lvl="0" marL="457200" rtl="0">
              <a:spcBef>
                <a:spcPts val="0"/>
              </a:spcBef>
              <a:spcAft>
                <a:spcPts val="0"/>
              </a:spcAft>
              <a:buSzPts val="3000"/>
              <a:buChar char="❏"/>
            </a:pPr>
            <a:r>
              <a:rPr lang="en" sz="3000"/>
              <a:t>Experiments and Results</a:t>
            </a:r>
            <a:endParaRPr sz="3000"/>
          </a:p>
          <a:p>
            <a:pPr indent="-419100" lvl="0" marL="457200">
              <a:spcBef>
                <a:spcPts val="0"/>
              </a:spcBef>
              <a:spcAft>
                <a:spcPts val="0"/>
              </a:spcAft>
              <a:buSzPts val="3000"/>
              <a:buChar char="❏"/>
            </a:pPr>
            <a:r>
              <a:rPr lang="en" sz="3000"/>
              <a:t>Week-1 Implementation</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Shape 178"/>
          <p:cNvPicPr preferRelativeResize="0"/>
          <p:nvPr/>
        </p:nvPicPr>
        <p:blipFill>
          <a:blip r:embed="rId3">
            <a:alphaModFix/>
          </a:blip>
          <a:stretch>
            <a:fillRect/>
          </a:stretch>
        </p:blipFill>
        <p:spPr>
          <a:xfrm>
            <a:off x="1119188" y="847725"/>
            <a:ext cx="6905625" cy="3448050"/>
          </a:xfrm>
          <a:prstGeom prst="rect">
            <a:avLst/>
          </a:prstGeom>
          <a:noFill/>
          <a:ln>
            <a:noFill/>
          </a:ln>
        </p:spPr>
      </p:pic>
      <p:sp>
        <p:nvSpPr>
          <p:cNvPr id="179" name="Shape 179"/>
          <p:cNvSpPr txBox="1"/>
          <p:nvPr/>
        </p:nvSpPr>
        <p:spPr>
          <a:xfrm>
            <a:off x="1119163" y="4295775"/>
            <a:ext cx="6905700" cy="572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accent3"/>
                </a:solidFill>
                <a:latin typeface="Average"/>
                <a:ea typeface="Average"/>
                <a:cs typeface="Average"/>
                <a:sym typeface="Average"/>
              </a:rPr>
              <a:t>Types of features available for inferring the quality of a question</a:t>
            </a:r>
            <a:endParaRPr sz="1800">
              <a:solidFill>
                <a:schemeClr val="accent3"/>
              </a:solidFill>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Features for inferring the quality of an Question</a:t>
            </a:r>
            <a:endParaRPr/>
          </a:p>
          <a:p>
            <a:pPr indent="0" lvl="0" marL="0">
              <a:spcBef>
                <a:spcPts val="0"/>
              </a:spcBef>
              <a:spcAft>
                <a:spcPts val="0"/>
              </a:spcAft>
              <a:buNone/>
            </a:pPr>
            <a:r>
              <a:t/>
            </a:r>
            <a:endParaRPr/>
          </a:p>
        </p:txBody>
      </p:sp>
      <p:sp>
        <p:nvSpPr>
          <p:cNvPr id="185" name="Shape 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There are two subtrees: one related to the asker of the question, and the other related to the answers received</a:t>
            </a:r>
            <a:endParaRPr/>
          </a:p>
          <a:p>
            <a:pPr indent="-342900" lvl="0" marL="457200">
              <a:spcBef>
                <a:spcPts val="0"/>
              </a:spcBef>
              <a:spcAft>
                <a:spcPts val="0"/>
              </a:spcAft>
              <a:buSzPts val="1800"/>
              <a:buChar char="●"/>
            </a:pPr>
            <a:r>
              <a:rPr lang="en"/>
              <a:t>The types of features on the answers subtree are:</a:t>
            </a:r>
            <a:endParaRPr/>
          </a:p>
          <a:p>
            <a:pPr indent="-317500" lvl="1" marL="914400">
              <a:spcBef>
                <a:spcPts val="0"/>
              </a:spcBef>
              <a:spcAft>
                <a:spcPts val="0"/>
              </a:spcAft>
              <a:buSzPts val="1400"/>
              <a:buChar char="○"/>
            </a:pPr>
            <a:r>
              <a:rPr lang="en"/>
              <a:t>“A” Features directly from the answers received</a:t>
            </a:r>
            <a:endParaRPr/>
          </a:p>
          <a:p>
            <a:pPr indent="-317500" lvl="1" marL="914400" rtl="0">
              <a:spcBef>
                <a:spcPts val="0"/>
              </a:spcBef>
              <a:spcAft>
                <a:spcPts val="0"/>
              </a:spcAft>
              <a:buSzPts val="1400"/>
              <a:buChar char="○"/>
            </a:pPr>
            <a:r>
              <a:rPr lang="en"/>
              <a:t>“AU” Features from the answerers of the question being answered</a:t>
            </a:r>
            <a:endParaRPr/>
          </a:p>
          <a:p>
            <a:pPr indent="-342900" lvl="0" marL="457200" rtl="0">
              <a:spcBef>
                <a:spcPts val="0"/>
              </a:spcBef>
              <a:spcAft>
                <a:spcPts val="0"/>
              </a:spcAft>
              <a:buSzPts val="1800"/>
              <a:buChar char="●"/>
            </a:pPr>
            <a:r>
              <a:rPr lang="en"/>
              <a:t>The types of features on the user subtree are the same as the ones above for evaluating answer.</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277125" y="32595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Implicit user-user relations</a:t>
            </a:r>
            <a:endParaRPr/>
          </a:p>
        </p:txBody>
      </p:sp>
      <p:sp>
        <p:nvSpPr>
          <p:cNvPr id="191" name="Shape 191"/>
          <p:cNvSpPr txBox="1"/>
          <p:nvPr>
            <p:ph idx="1" type="body"/>
          </p:nvPr>
        </p:nvSpPr>
        <p:spPr>
          <a:xfrm>
            <a:off x="277125" y="1011900"/>
            <a:ext cx="8520600" cy="3797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a:t>
            </a:r>
            <a:r>
              <a:rPr lang="en"/>
              <a:t>e consider the user-user graph G = (V, E) in which set of vertices V is composed of the set of users and the set  E = E</a:t>
            </a:r>
            <a:r>
              <a:rPr baseline="-25000" lang="en"/>
              <a:t>a</a:t>
            </a:r>
            <a:r>
              <a:rPr lang="en"/>
              <a:t> ∪ E</a:t>
            </a:r>
            <a:r>
              <a:rPr baseline="-25000" lang="en"/>
              <a:t>b</a:t>
            </a:r>
            <a:r>
              <a:rPr lang="en"/>
              <a:t> ∪ E</a:t>
            </a:r>
            <a:r>
              <a:rPr baseline="-25000" lang="en"/>
              <a:t>v</a:t>
            </a:r>
            <a:r>
              <a:rPr lang="en"/>
              <a:t> ∪ E</a:t>
            </a:r>
            <a:r>
              <a:rPr baseline="-25000" lang="en"/>
              <a:t>s</a:t>
            </a:r>
            <a:r>
              <a:rPr lang="en"/>
              <a:t> ∪ E</a:t>
            </a:r>
            <a:r>
              <a:rPr baseline="-25000" lang="en"/>
              <a:t>+</a:t>
            </a:r>
            <a:r>
              <a:rPr lang="en"/>
              <a:t> ∪ E</a:t>
            </a:r>
            <a:r>
              <a:rPr baseline="-25000" lang="en"/>
              <a:t>−</a:t>
            </a:r>
            <a:r>
              <a:rPr lang="en"/>
              <a:t> represents the relationships between users as follows:</a:t>
            </a:r>
            <a:endParaRPr/>
          </a:p>
          <a:p>
            <a:pPr indent="-330200" lvl="0" marL="457200" rtl="0">
              <a:spcBef>
                <a:spcPts val="0"/>
              </a:spcBef>
              <a:spcAft>
                <a:spcPts val="0"/>
              </a:spcAft>
              <a:buSzPts val="1600"/>
              <a:buChar char="●"/>
            </a:pPr>
            <a:r>
              <a:rPr lang="en" sz="1600"/>
              <a:t>E</a:t>
            </a:r>
            <a:r>
              <a:rPr baseline="-25000" lang="en" sz="1600"/>
              <a:t>a</a:t>
            </a:r>
            <a:r>
              <a:rPr lang="en" sz="1600"/>
              <a:t> represents the answers: (u, v) ∈ E</a:t>
            </a:r>
            <a:r>
              <a:rPr baseline="-25000" lang="en" sz="1600"/>
              <a:t>a</a:t>
            </a:r>
            <a:r>
              <a:rPr lang="en" sz="1600"/>
              <a:t> iff user u has answered at least one question asked by user v.</a:t>
            </a:r>
            <a:endParaRPr sz="1600"/>
          </a:p>
          <a:p>
            <a:pPr indent="-330200" lvl="0" marL="457200" rtl="0">
              <a:spcBef>
                <a:spcPts val="0"/>
              </a:spcBef>
              <a:spcAft>
                <a:spcPts val="0"/>
              </a:spcAft>
              <a:buSzPts val="1600"/>
              <a:buChar char="●"/>
            </a:pPr>
            <a:r>
              <a:rPr lang="en" sz="1600"/>
              <a:t>E</a:t>
            </a:r>
            <a:r>
              <a:rPr baseline="-25000" lang="en" sz="1600"/>
              <a:t>b</a:t>
            </a:r>
            <a:r>
              <a:rPr lang="en" sz="1600"/>
              <a:t> represents the best answers: (u, v) ∈ E</a:t>
            </a:r>
            <a:r>
              <a:rPr baseline="-25000" lang="en" sz="1600"/>
              <a:t>b</a:t>
            </a:r>
            <a:r>
              <a:rPr lang="en" sz="1600"/>
              <a:t> iff user u has provided at least one best answer to a question asked by user v.</a:t>
            </a:r>
            <a:endParaRPr sz="1600"/>
          </a:p>
          <a:p>
            <a:pPr indent="-330200" lvl="0" marL="457200" rtl="0">
              <a:spcBef>
                <a:spcPts val="0"/>
              </a:spcBef>
              <a:spcAft>
                <a:spcPts val="0"/>
              </a:spcAft>
              <a:buSzPts val="1600"/>
              <a:buChar char="●"/>
            </a:pPr>
            <a:r>
              <a:rPr lang="en" sz="1600"/>
              <a:t>E</a:t>
            </a:r>
            <a:r>
              <a:rPr baseline="-25000" lang="en" sz="1600"/>
              <a:t>v</a:t>
            </a:r>
            <a:r>
              <a:rPr lang="en" sz="1600"/>
              <a:t> represents the votes for best answer: (u, v) ∈ E</a:t>
            </a:r>
            <a:r>
              <a:rPr baseline="-25000" lang="en" sz="1600"/>
              <a:t>v</a:t>
            </a:r>
            <a:r>
              <a:rPr lang="en" sz="1600"/>
              <a:t> iff user u has voted for best answer at least one answer given by user v.</a:t>
            </a:r>
            <a:endParaRPr sz="1600"/>
          </a:p>
          <a:p>
            <a:pPr indent="-330200" lvl="0" marL="457200" rtl="0">
              <a:spcBef>
                <a:spcPts val="0"/>
              </a:spcBef>
              <a:spcAft>
                <a:spcPts val="0"/>
              </a:spcAft>
              <a:buSzPts val="1600"/>
              <a:buChar char="●"/>
            </a:pPr>
            <a:r>
              <a:rPr lang="en" sz="1600"/>
              <a:t>E</a:t>
            </a:r>
            <a:r>
              <a:rPr baseline="-25000" lang="en" sz="1600"/>
              <a:t>s</a:t>
            </a:r>
            <a:r>
              <a:rPr lang="en" sz="1600"/>
              <a:t> represents the stars given to questions: (u, v) ∈ E</a:t>
            </a:r>
            <a:r>
              <a:rPr baseline="-25000" lang="en" sz="1600"/>
              <a:t>v</a:t>
            </a:r>
            <a:r>
              <a:rPr lang="en" sz="1600"/>
              <a:t> iff user u has given a star to at least one question asked by user v.</a:t>
            </a:r>
            <a:endParaRPr sz="1600"/>
          </a:p>
          <a:p>
            <a:pPr indent="-330200" lvl="0" marL="457200" rtl="0">
              <a:spcBef>
                <a:spcPts val="0"/>
              </a:spcBef>
              <a:spcAft>
                <a:spcPts val="0"/>
              </a:spcAft>
              <a:buSzPts val="1600"/>
              <a:buChar char="●"/>
            </a:pPr>
            <a:r>
              <a:rPr lang="en" sz="1600"/>
              <a:t>E + /E − represents the thumbs up/down: (u, v) ∈ E</a:t>
            </a:r>
            <a:r>
              <a:rPr baseline="-25000" lang="en" sz="1600"/>
              <a:t>+</a:t>
            </a:r>
            <a:r>
              <a:rPr lang="en" sz="1600"/>
              <a:t> /E</a:t>
            </a:r>
            <a:r>
              <a:rPr baseline="-25000" lang="en" sz="1600"/>
              <a:t>−</a:t>
            </a:r>
            <a:r>
              <a:rPr lang="en" sz="1600"/>
              <a:t> iff user u has given a “thumbs up/down” to an answer by user v.</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idx="1" type="body"/>
          </p:nvPr>
        </p:nvSpPr>
        <p:spPr>
          <a:xfrm>
            <a:off x="311700" y="1152475"/>
            <a:ext cx="8520600" cy="3574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For each graph G x = (V, E</a:t>
            </a:r>
            <a:r>
              <a:rPr baseline="-25000" lang="en"/>
              <a:t>x</a:t>
            </a:r>
            <a:r>
              <a:rPr lang="en"/>
              <a:t> ), we denote by  </a:t>
            </a:r>
            <a:endParaRPr/>
          </a:p>
          <a:p>
            <a:pPr indent="-330200" lvl="1" marL="914400" rtl="0">
              <a:spcBef>
                <a:spcPts val="0"/>
              </a:spcBef>
              <a:spcAft>
                <a:spcPts val="0"/>
              </a:spcAft>
              <a:buSzPts val="1600"/>
              <a:buChar char="○"/>
            </a:pPr>
            <a:r>
              <a:rPr lang="en" sz="1600"/>
              <a:t>h</a:t>
            </a:r>
            <a:r>
              <a:rPr baseline="-25000" lang="en" sz="1600"/>
              <a:t>x</a:t>
            </a:r>
            <a:r>
              <a:rPr lang="en" sz="1600"/>
              <a:t> the vector of hub scores on the vertices V</a:t>
            </a:r>
            <a:endParaRPr sz="1600"/>
          </a:p>
          <a:p>
            <a:pPr indent="-330200" lvl="1" marL="914400" rtl="0">
              <a:spcBef>
                <a:spcPts val="0"/>
              </a:spcBef>
              <a:spcAft>
                <a:spcPts val="0"/>
              </a:spcAft>
              <a:buSzPts val="1600"/>
              <a:buChar char="○"/>
            </a:pPr>
            <a:r>
              <a:rPr lang="en" sz="1600"/>
              <a:t>a</a:t>
            </a:r>
            <a:r>
              <a:rPr baseline="-25000" lang="en" sz="1600"/>
              <a:t>x</a:t>
            </a:r>
            <a:r>
              <a:rPr lang="en" sz="1600"/>
              <a:t> the vector of authority scores</a:t>
            </a:r>
            <a:endParaRPr sz="1600"/>
          </a:p>
          <a:p>
            <a:pPr indent="-330200" lvl="1" marL="914400" rtl="0">
              <a:spcBef>
                <a:spcPts val="0"/>
              </a:spcBef>
              <a:spcAft>
                <a:spcPts val="0"/>
              </a:spcAft>
              <a:buSzPts val="1600"/>
              <a:buChar char="○"/>
            </a:pPr>
            <a:r>
              <a:rPr lang="en" sz="1600"/>
              <a:t>p</a:t>
            </a:r>
            <a:r>
              <a:rPr baseline="-25000" lang="en" sz="1600"/>
              <a:t>x</a:t>
            </a:r>
            <a:r>
              <a:rPr lang="en" sz="1600"/>
              <a:t> the vector of PageRank scores</a:t>
            </a:r>
            <a:endParaRPr sz="1600"/>
          </a:p>
          <a:p>
            <a:pPr indent="-330200" lvl="1" marL="914400" rtl="0">
              <a:spcBef>
                <a:spcPts val="0"/>
              </a:spcBef>
              <a:spcAft>
                <a:spcPts val="0"/>
              </a:spcAft>
              <a:buSzPts val="1600"/>
              <a:buChar char="○"/>
            </a:pPr>
            <a:r>
              <a:rPr lang="en" sz="1600"/>
              <a:t>p’</a:t>
            </a:r>
            <a:r>
              <a:rPr baseline="-25000" lang="en" sz="1600"/>
              <a:t>x</a:t>
            </a:r>
            <a:r>
              <a:rPr lang="en" sz="1600"/>
              <a:t> the vector of PageRank scores in the transposed graph.</a:t>
            </a:r>
            <a:endParaRPr sz="1600"/>
          </a:p>
          <a:p>
            <a:pPr indent="-342900" lvl="0" marL="457200" rtl="0">
              <a:spcBef>
                <a:spcPts val="1000"/>
              </a:spcBef>
              <a:spcAft>
                <a:spcPts val="0"/>
              </a:spcAft>
              <a:buSzPts val="1800"/>
              <a:buChar char="●"/>
            </a:pPr>
            <a:r>
              <a:rPr lang="en"/>
              <a:t>To classify these features in our framework, we consider that PageRank and authority scores are related mostly to in-links, while the hub score deals mostly with out-links. For instance, let’s take h</a:t>
            </a:r>
            <a:r>
              <a:rPr baseline="-25000" lang="en"/>
              <a:t>b</a:t>
            </a:r>
            <a:r>
              <a:rPr lang="en"/>
              <a:t> . It is the hub score in the “best answer” graph, in which an out-link from u to v means that u gave a best answer to user v. Then, h</a:t>
            </a:r>
            <a:r>
              <a:rPr baseline="-25000" lang="en"/>
              <a:t>b</a:t>
            </a:r>
            <a:r>
              <a:rPr lang="en"/>
              <a:t> represents the answers of users, and is assigned to the answerer record (UA). </a:t>
            </a:r>
            <a:endParaRPr/>
          </a:p>
          <a:p>
            <a:pPr indent="0" lvl="0" marL="0">
              <a:spcBef>
                <a:spcPts val="1000"/>
              </a:spcBef>
              <a:spcAft>
                <a:spcPts val="0"/>
              </a:spcAft>
              <a:buNone/>
            </a:pPr>
            <a:r>
              <a:t/>
            </a:r>
            <a:endParaRPr/>
          </a:p>
          <a:p>
            <a:pPr indent="0" lvl="0" marL="0">
              <a:spcBef>
                <a:spcPts val="1600"/>
              </a:spcBef>
              <a:spcAft>
                <a:spcPts val="1600"/>
              </a:spcAft>
              <a:buNone/>
            </a:pPr>
            <a:r>
              <a:t/>
            </a:r>
            <a:endParaRPr/>
          </a:p>
        </p:txBody>
      </p:sp>
      <p:sp>
        <p:nvSpPr>
          <p:cNvPr id="197" name="Shape 1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Implicit user-user relations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Content </a:t>
            </a:r>
            <a:r>
              <a:rPr lang="en"/>
              <a:t>Feature for QA</a:t>
            </a:r>
            <a:endParaRPr/>
          </a:p>
        </p:txBody>
      </p:sp>
      <p:sp>
        <p:nvSpPr>
          <p:cNvPr id="203" name="Shape 2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We rely on feature selection methods and the classifier to identify the most salient features for the specific tasks of question or answer quality classification.</a:t>
            </a:r>
            <a:endParaRPr/>
          </a:p>
          <a:p>
            <a:pPr indent="-342900" lvl="0" marL="457200" rtl="0">
              <a:spcBef>
                <a:spcPts val="0"/>
              </a:spcBef>
              <a:spcAft>
                <a:spcPts val="0"/>
              </a:spcAft>
              <a:buSzPts val="1800"/>
              <a:buChar char="●"/>
            </a:pPr>
            <a:r>
              <a:rPr lang="en"/>
              <a:t>Additionally, we devise a set of features specific to the QA domain that model the relationship between a question and an answer.</a:t>
            </a:r>
            <a:endParaRPr/>
          </a:p>
          <a:p>
            <a:pPr indent="-317500" lvl="1" marL="914400">
              <a:spcBef>
                <a:spcPts val="0"/>
              </a:spcBef>
              <a:spcAft>
                <a:spcPts val="0"/>
              </a:spcAft>
              <a:buSzPts val="1400"/>
              <a:buChar char="○"/>
            </a:pPr>
            <a:r>
              <a:rPr lang="en"/>
              <a:t>A copy of a Wall Street Journal article about economy may have good quality, but would not (usually) be a good answer to a question about celebrity fashion.</a:t>
            </a:r>
            <a:endParaRPr/>
          </a:p>
          <a:p>
            <a:pPr indent="-342900" lvl="0" marL="457200" rtl="0">
              <a:spcBef>
                <a:spcPts val="0"/>
              </a:spcBef>
              <a:spcAft>
                <a:spcPts val="0"/>
              </a:spcAft>
              <a:buSzPts val="1800"/>
              <a:buChar char="●"/>
            </a:pPr>
            <a:r>
              <a:rPr lang="en"/>
              <a:t>We model the relationship between the question and the answer using the KL-divergence (relative entropy)</a:t>
            </a:r>
            <a:r>
              <a:rPr b="1" lang="en"/>
              <a:t> </a:t>
            </a:r>
            <a:r>
              <a:rPr lang="en"/>
              <a:t>between the language models of the two texts, their non-stopword overlap, the ratio between their lengths, and other similar features.</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Usage features for QA</a:t>
            </a:r>
            <a:endParaRPr/>
          </a:p>
        </p:txBody>
      </p:sp>
      <p:sp>
        <p:nvSpPr>
          <p:cNvPr id="209" name="Shape 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a:t>
            </a:r>
            <a:r>
              <a:rPr lang="en"/>
              <a:t> question thread is usually viewed as a whole, and the content usage statistics are available primarily for the complete question thread. As a base set of content usage features we use the number of item views.</a:t>
            </a:r>
            <a:endParaRPr/>
          </a:p>
          <a:p>
            <a:pPr indent="-342900" lvl="0" marL="457200" rtl="0">
              <a:spcBef>
                <a:spcPts val="0"/>
              </a:spcBef>
              <a:spcAft>
                <a:spcPts val="0"/>
              </a:spcAft>
              <a:buSzPts val="1800"/>
              <a:buChar char="●"/>
            </a:pPr>
            <a:r>
              <a:rPr lang="en"/>
              <a:t>We also use the metadata available for each question</a:t>
            </a:r>
            <a:endParaRPr/>
          </a:p>
          <a:p>
            <a:pPr indent="-317500" lvl="1" marL="914400" rtl="0">
              <a:spcBef>
                <a:spcPts val="0"/>
              </a:spcBef>
              <a:spcAft>
                <a:spcPts val="0"/>
              </a:spcAft>
              <a:buSzPts val="1400"/>
              <a:buChar char="○"/>
            </a:pPr>
            <a:r>
              <a:rPr lang="en"/>
              <a:t>Duration for which question was open</a:t>
            </a:r>
            <a:endParaRPr/>
          </a:p>
          <a:p>
            <a:pPr indent="-317500" lvl="1" marL="914400" rtl="0">
              <a:spcBef>
                <a:spcPts val="0"/>
              </a:spcBef>
              <a:spcAft>
                <a:spcPts val="0"/>
              </a:spcAft>
              <a:buSzPts val="1400"/>
              <a:buChar char="○"/>
            </a:pPr>
            <a:r>
              <a:rPr lang="en"/>
              <a:t>Average view count (or click count ) in the genre in which  question  was posted</a:t>
            </a:r>
            <a:endParaRPr/>
          </a:p>
          <a:p>
            <a:pPr indent="-342900" lvl="0" marL="457200" rtl="0">
              <a:spcBef>
                <a:spcPts val="0"/>
              </a:spcBef>
              <a:spcAft>
                <a:spcPts val="0"/>
              </a:spcAft>
              <a:buSzPts val="1800"/>
              <a:buChar char="●"/>
            </a:pPr>
            <a:r>
              <a:rPr lang="en"/>
              <a:t>We also normalize the value of features</a:t>
            </a:r>
            <a:endParaRPr/>
          </a:p>
          <a:p>
            <a:pPr indent="-317500" lvl="1" marL="914400" rtl="0">
              <a:spcBef>
                <a:spcPts val="0"/>
              </a:spcBef>
              <a:spcAft>
                <a:spcPts val="0"/>
              </a:spcAft>
              <a:buSzPts val="1400"/>
              <a:buChar char="○"/>
            </a:pPr>
            <a:r>
              <a:rPr lang="en"/>
              <a:t>Click frequency normalized by subtracting the expected click frequency for that category, divided by the standard deviation of click frequency for the category.</a:t>
            </a:r>
            <a:endParaRPr/>
          </a:p>
          <a:p>
            <a:pPr indent="0" lvl="0" marL="45720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311700" y="5011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Experimental Setup</a:t>
            </a:r>
            <a:endParaRPr/>
          </a:p>
          <a:p>
            <a:pPr indent="0" lvl="0" marL="0">
              <a:spcBef>
                <a:spcPts val="0"/>
              </a:spcBef>
              <a:spcAft>
                <a:spcPts val="0"/>
              </a:spcAft>
              <a:buNone/>
            </a:pPr>
            <a:r>
              <a:t/>
            </a:r>
            <a:endParaRPr/>
          </a:p>
        </p:txBody>
      </p:sp>
      <p:sp>
        <p:nvSpPr>
          <p:cNvPr id="215" name="Shape 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For experimental setting we take a dataset which consists of over 6000 questions and over 8000 question &amp; answer pairs.</a:t>
            </a:r>
            <a:endParaRPr/>
          </a:p>
          <a:p>
            <a:pPr indent="-342900" lvl="0" marL="457200" rtl="0">
              <a:spcBef>
                <a:spcPts val="0"/>
              </a:spcBef>
              <a:spcAft>
                <a:spcPts val="0"/>
              </a:spcAft>
              <a:buSzPts val="1800"/>
              <a:buChar char="●"/>
            </a:pPr>
            <a:r>
              <a:rPr lang="en"/>
              <a:t>All of the questions and answers were labeled by human editors.</a:t>
            </a:r>
            <a:endParaRPr/>
          </a:p>
          <a:p>
            <a:pPr indent="-342900" lvl="0" marL="457200" rtl="0">
              <a:spcBef>
                <a:spcPts val="0"/>
              </a:spcBef>
              <a:spcAft>
                <a:spcPts val="0"/>
              </a:spcAft>
              <a:buSzPts val="1800"/>
              <a:buChar char="●"/>
            </a:pPr>
            <a:r>
              <a:rPr lang="en"/>
              <a:t>Questions and answers were graded based on how well-formed they were, how readable they were and also based on their utility. </a:t>
            </a:r>
            <a:endParaRPr/>
          </a:p>
          <a:p>
            <a:pPr indent="0" lvl="0" marL="0">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Experimental Setup (Contd.)</a:t>
            </a:r>
            <a:endParaRPr/>
          </a:p>
        </p:txBody>
      </p:sp>
      <p:sp>
        <p:nvSpPr>
          <p:cNvPr id="221" name="Shape 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We build evaluation dataset from the data we collected earlier. We separate questions and answers into two sets. Let Q</a:t>
            </a:r>
            <a:r>
              <a:rPr baseline="-25000" lang="en"/>
              <a:t>0</a:t>
            </a:r>
            <a:r>
              <a:rPr lang="en"/>
              <a:t> be the set of questions included in evaluation dataset and A</a:t>
            </a:r>
            <a:r>
              <a:rPr baseline="-25000" lang="en"/>
              <a:t>0</a:t>
            </a:r>
            <a:r>
              <a:rPr lang="en"/>
              <a:t> be the set of answers included in evaluation dataset.</a:t>
            </a:r>
            <a:endParaRPr/>
          </a:p>
          <a:p>
            <a:pPr indent="-342900" lvl="0" marL="457200" rtl="0">
              <a:spcBef>
                <a:spcPts val="0"/>
              </a:spcBef>
              <a:spcAft>
                <a:spcPts val="0"/>
              </a:spcAft>
              <a:buSzPts val="1800"/>
              <a:buChar char="●"/>
            </a:pPr>
            <a:r>
              <a:rPr lang="en"/>
              <a:t>Let U</a:t>
            </a:r>
            <a:r>
              <a:rPr baseline="-25000" lang="en"/>
              <a:t>1 </a:t>
            </a:r>
            <a:r>
              <a:rPr lang="en"/>
              <a:t> be the set of users who either made a question which belongs to Q</a:t>
            </a:r>
            <a:r>
              <a:rPr baseline="-25000" lang="en"/>
              <a:t>0</a:t>
            </a:r>
            <a:r>
              <a:rPr lang="en"/>
              <a:t> or gave an answer which belongs to A</a:t>
            </a:r>
            <a:r>
              <a:rPr baseline="-25000" lang="en"/>
              <a:t>0</a:t>
            </a:r>
            <a:r>
              <a:rPr lang="en"/>
              <a:t> and let Q</a:t>
            </a:r>
            <a:r>
              <a:rPr baseline="-25000" lang="en"/>
              <a:t>1 </a:t>
            </a:r>
            <a:r>
              <a:rPr lang="en"/>
              <a:t> be the set of all questions asked by users who belong to U</a:t>
            </a:r>
            <a:r>
              <a:rPr baseline="-25000" lang="en"/>
              <a:t>1</a:t>
            </a:r>
            <a:r>
              <a:rPr lang="en"/>
              <a:t>.</a:t>
            </a:r>
            <a:endParaRPr/>
          </a:p>
          <a:p>
            <a:pPr indent="-342900" lvl="0" marL="457200" rtl="0">
              <a:spcBef>
                <a:spcPts val="0"/>
              </a:spcBef>
              <a:spcAft>
                <a:spcPts val="0"/>
              </a:spcAft>
              <a:buSzPts val="1800"/>
              <a:buChar char="●"/>
            </a:pPr>
            <a:r>
              <a:rPr lang="en"/>
              <a:t>Clearly, Q</a:t>
            </a:r>
            <a:r>
              <a:rPr baseline="-25000" lang="en"/>
              <a:t>0</a:t>
            </a:r>
            <a:r>
              <a:rPr lang="en"/>
              <a:t> ⊆ Q</a:t>
            </a:r>
            <a:r>
              <a:rPr baseline="-25000" lang="en"/>
              <a:t>1</a:t>
            </a:r>
            <a:endParaRPr/>
          </a:p>
          <a:p>
            <a:pPr indent="-342900" lvl="0" marL="457200" rtl="0">
              <a:spcBef>
                <a:spcPts val="0"/>
              </a:spcBef>
              <a:spcAft>
                <a:spcPts val="0"/>
              </a:spcAft>
              <a:buSzPts val="1800"/>
              <a:buChar char="●"/>
            </a:pPr>
            <a:r>
              <a:rPr lang="en"/>
              <a:t>Similarly we select A</a:t>
            </a:r>
            <a:r>
              <a:rPr baseline="-25000" lang="en"/>
              <a:t>1</a:t>
            </a:r>
            <a:r>
              <a:rPr lang="en"/>
              <a:t> to be the set of answers given by users in U</a:t>
            </a:r>
            <a:r>
              <a:rPr baseline="-25000" lang="en"/>
              <a:t>1</a:t>
            </a:r>
            <a:r>
              <a:rPr lang="en"/>
              <a:t> and A</a:t>
            </a:r>
            <a:r>
              <a:rPr baseline="-25000" lang="en"/>
              <a:t>2</a:t>
            </a:r>
            <a:r>
              <a:rPr lang="en"/>
              <a:t> to be the set of all the answers to questions in Q</a:t>
            </a:r>
            <a:r>
              <a:rPr baseline="-25000" lang="en"/>
              <a:t>1</a:t>
            </a:r>
            <a:endParaRPr/>
          </a:p>
          <a:p>
            <a:pPr indent="-342900" lvl="0" marL="457200" rtl="0">
              <a:spcBef>
                <a:spcPts val="0"/>
              </a:spcBef>
              <a:spcAft>
                <a:spcPts val="0"/>
              </a:spcAft>
              <a:buSzPts val="1800"/>
              <a:buChar char="●"/>
            </a:pPr>
            <a:r>
              <a:rPr lang="en"/>
              <a:t>As we can see clearly A</a:t>
            </a:r>
            <a:r>
              <a:rPr baseline="-25000" lang="en"/>
              <a:t>0</a:t>
            </a:r>
            <a:r>
              <a:rPr lang="en"/>
              <a:t> ⊆ A</a:t>
            </a:r>
            <a:r>
              <a:rPr baseline="-25000" lang="en"/>
              <a:t>1</a:t>
            </a:r>
            <a:r>
              <a:rPr lang="en"/>
              <a:t>. We define our dataset by the nodes (Q</a:t>
            </a:r>
            <a:r>
              <a:rPr baseline="-25000" lang="en"/>
              <a:t>1</a:t>
            </a:r>
            <a:r>
              <a:rPr lang="en"/>
              <a:t>, A</a:t>
            </a:r>
            <a:r>
              <a:rPr baseline="-25000" lang="en"/>
              <a:t>1</a:t>
            </a:r>
            <a:r>
              <a:rPr lang="en"/>
              <a:t>∪A</a:t>
            </a:r>
            <a:r>
              <a:rPr baseline="-25000" lang="en"/>
              <a:t>2</a:t>
            </a:r>
            <a:r>
              <a:rPr lang="en"/>
              <a:t> , U</a:t>
            </a:r>
            <a:r>
              <a:rPr baseline="-25000" lang="en"/>
              <a:t>1</a:t>
            </a:r>
            <a:r>
              <a:rPr lang="en"/>
              <a:t>)</a:t>
            </a:r>
            <a:endParaRPr/>
          </a:p>
          <a:p>
            <a:pPr indent="0" lvl="0" marL="0" rtl="0">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Experimental Setup (Contd.)</a:t>
            </a:r>
            <a:endParaRPr/>
          </a:p>
        </p:txBody>
      </p:sp>
      <p:sp>
        <p:nvSpPr>
          <p:cNvPr id="227" name="Shape 2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We define G</a:t>
            </a:r>
            <a:r>
              <a:rPr baseline="-25000" lang="en"/>
              <a:t>x</a:t>
            </a:r>
            <a:r>
              <a:rPr lang="en"/>
              <a:t> as the graph with vertices V and Edges E</a:t>
            </a:r>
            <a:r>
              <a:rPr baseline="-25000" lang="en"/>
              <a:t>x</a:t>
            </a:r>
            <a:r>
              <a:rPr lang="en"/>
              <a:t> where x ∈ {a, b, v, s, +, -}</a:t>
            </a:r>
            <a:endParaRPr/>
          </a:p>
          <a:p>
            <a:pPr indent="-342900" lvl="0" marL="457200" rtl="0">
              <a:spcBef>
                <a:spcPts val="0"/>
              </a:spcBef>
              <a:spcAft>
                <a:spcPts val="0"/>
              </a:spcAft>
              <a:buSzPts val="1800"/>
              <a:buChar char="●"/>
            </a:pPr>
            <a:r>
              <a:rPr lang="en"/>
              <a:t>We computed the hubs ,authorities scores and pagerank scores as we did in HITS algorithm.</a:t>
            </a:r>
            <a:endParaRPr/>
          </a:p>
          <a:p>
            <a:pPr indent="-342900" lvl="0" marL="457200">
              <a:spcBef>
                <a:spcPts val="0"/>
              </a:spcBef>
              <a:spcAft>
                <a:spcPts val="0"/>
              </a:spcAft>
              <a:buSzPts val="1800"/>
              <a:buChar char="●"/>
            </a:pPr>
            <a:r>
              <a:rPr lang="en"/>
              <a:t>After doing all these experimental setup we see the results obtained and show them in form of graphs and tables.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Experimental Results</a:t>
            </a:r>
            <a:endParaRPr/>
          </a:p>
        </p:txBody>
      </p:sp>
      <p:sp>
        <p:nvSpPr>
          <p:cNvPr id="233" name="Shape 2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Question Quality</a:t>
            </a:r>
            <a:endParaRPr/>
          </a:p>
          <a:p>
            <a:pPr indent="-317500" lvl="1" marL="914400" rtl="0">
              <a:spcBef>
                <a:spcPts val="0"/>
              </a:spcBef>
              <a:spcAft>
                <a:spcPts val="0"/>
              </a:spcAft>
              <a:buSzPts val="1400"/>
              <a:buChar char="○"/>
            </a:pPr>
            <a:r>
              <a:rPr lang="en" sz="1800"/>
              <a:t>Approaches taken: Text(n-gram model), Content Based Features, Usage Based and Relational</a:t>
            </a:r>
            <a:endParaRPr sz="1800"/>
          </a:p>
          <a:p>
            <a:pPr indent="-342900" lvl="1" marL="914400" rtl="0">
              <a:spcBef>
                <a:spcPts val="0"/>
              </a:spcBef>
              <a:spcAft>
                <a:spcPts val="0"/>
              </a:spcAft>
              <a:buSzPts val="1800"/>
              <a:buChar char="○"/>
            </a:pPr>
            <a:r>
              <a:rPr lang="en" sz="1800"/>
              <a:t>Results show gradual increase in performance when additional information is used.</a:t>
            </a:r>
            <a:endParaRPr sz="1800"/>
          </a:p>
          <a:p>
            <a:pPr indent="-342900" lvl="1" marL="914400" rtl="0">
              <a:spcBef>
                <a:spcPts val="0"/>
              </a:spcBef>
              <a:spcAft>
                <a:spcPts val="0"/>
              </a:spcAft>
              <a:buSzPts val="1800"/>
              <a:buChar char="○"/>
            </a:pPr>
            <a:r>
              <a:rPr lang="en" sz="1800"/>
              <a:t>For Content Based Usage features, topic information is important</a:t>
            </a:r>
            <a:endParaRPr sz="1800"/>
          </a:p>
          <a:p>
            <a:pPr indent="-342900" lvl="1" marL="914400" rtl="0">
              <a:spcBef>
                <a:spcPts val="0"/>
              </a:spcBef>
              <a:spcAft>
                <a:spcPts val="0"/>
              </a:spcAft>
              <a:buSzPts val="1800"/>
              <a:buChar char="○"/>
            </a:pPr>
            <a:r>
              <a:rPr lang="en" sz="1800"/>
              <a:t>Chances of Overfitting when relying on one metric alone.</a:t>
            </a:r>
            <a:endParaRPr sz="1800"/>
          </a:p>
          <a:p>
            <a:pPr indent="-342900" lvl="1" marL="914400" rtl="0">
              <a:spcBef>
                <a:spcPts val="0"/>
              </a:spcBef>
              <a:spcAft>
                <a:spcPts val="0"/>
              </a:spcAft>
              <a:buSzPts val="1800"/>
              <a:buChar char="○"/>
            </a:pPr>
            <a:r>
              <a:rPr lang="en" sz="1800"/>
              <a:t>Some Significant features: Category, Normalized clickthrough</a:t>
            </a:r>
            <a:endParaRPr sz="1800"/>
          </a:p>
          <a:p>
            <a:pPr indent="0" lvl="0" marL="457200">
              <a:spcBef>
                <a:spcPts val="1600"/>
              </a:spcBef>
              <a:spcAft>
                <a:spcPts val="16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quality of user-generated content varies drastically from excellent to abuse and spam.</a:t>
            </a:r>
            <a:endParaRPr/>
          </a:p>
          <a:p>
            <a:pPr indent="-342900" lvl="0" marL="457200" rtl="0">
              <a:spcBef>
                <a:spcPts val="0"/>
              </a:spcBef>
              <a:spcAft>
                <a:spcPts val="0"/>
              </a:spcAft>
              <a:buSzPts val="1800"/>
              <a:buChar char="●"/>
            </a:pPr>
            <a:r>
              <a:rPr lang="en"/>
              <a:t>Social media in general exhibit a rich variety of information sources: in addition to the content itself, there is a wide array of non-content information available, such as links between items and explicit quality ratings from members of the community.</a:t>
            </a:r>
            <a:endParaRPr/>
          </a:p>
          <a:p>
            <a:pPr indent="-342900" lvl="0" marL="457200" rtl="0">
              <a:spcBef>
                <a:spcPts val="0"/>
              </a:spcBef>
              <a:spcAft>
                <a:spcPts val="0"/>
              </a:spcAft>
              <a:buSzPts val="1800"/>
              <a:buChar char="●"/>
            </a:pPr>
            <a:r>
              <a:rPr lang="en"/>
              <a:t>As the availability of such content increases, the task of identifying high-quality content in sites based on user contributions—social media sites becomes increasingly important.</a:t>
            </a:r>
            <a:endParaRPr/>
          </a:p>
          <a:p>
            <a:pPr indent="0" lvl="0" marL="0">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 Quality Graph</a:t>
            </a:r>
            <a:endParaRPr/>
          </a:p>
        </p:txBody>
      </p:sp>
      <p:pic>
        <p:nvPicPr>
          <p:cNvPr id="239" name="Shape 239"/>
          <p:cNvPicPr preferRelativeResize="0"/>
          <p:nvPr/>
        </p:nvPicPr>
        <p:blipFill>
          <a:blip r:embed="rId3">
            <a:alphaModFix/>
          </a:blip>
          <a:stretch>
            <a:fillRect/>
          </a:stretch>
        </p:blipFill>
        <p:spPr>
          <a:xfrm>
            <a:off x="2021788" y="1217479"/>
            <a:ext cx="5100425" cy="3578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Experimental Results</a:t>
            </a:r>
            <a:endParaRPr/>
          </a:p>
        </p:txBody>
      </p:sp>
      <p:sp>
        <p:nvSpPr>
          <p:cNvPr id="245" name="Shape 2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Answer Quality</a:t>
            </a:r>
            <a:endParaRPr/>
          </a:p>
          <a:p>
            <a:pPr indent="-317500" lvl="1" marL="914400" rtl="0">
              <a:spcBef>
                <a:spcPts val="0"/>
              </a:spcBef>
              <a:spcAft>
                <a:spcPts val="0"/>
              </a:spcAft>
              <a:buSzPts val="1400"/>
              <a:buChar char="○"/>
            </a:pPr>
            <a:r>
              <a:rPr lang="en" sz="1800"/>
              <a:t>Same evaluation methodology as before, only usage count is not used here.</a:t>
            </a:r>
            <a:endParaRPr sz="1800"/>
          </a:p>
          <a:p>
            <a:pPr indent="-342900" lvl="1" marL="914400" rtl="0">
              <a:spcBef>
                <a:spcPts val="0"/>
              </a:spcBef>
              <a:spcAft>
                <a:spcPts val="0"/>
              </a:spcAft>
              <a:buSzPts val="1800"/>
              <a:buChar char="○"/>
            </a:pPr>
            <a:r>
              <a:rPr lang="en" sz="1800"/>
              <a:t>High scores indicate system performance closer to that of humans.</a:t>
            </a:r>
            <a:endParaRPr sz="1800"/>
          </a:p>
          <a:p>
            <a:pPr indent="-342900" lvl="1" marL="914400" rtl="0">
              <a:spcBef>
                <a:spcPts val="0"/>
              </a:spcBef>
              <a:spcAft>
                <a:spcPts val="0"/>
              </a:spcAft>
              <a:buSzPts val="1800"/>
              <a:buChar char="○"/>
            </a:pPr>
            <a:r>
              <a:rPr lang="en" sz="1800"/>
              <a:t>Multiple feature sets show improved performance, though substantially</a:t>
            </a:r>
            <a:endParaRPr sz="1800"/>
          </a:p>
          <a:p>
            <a:pPr indent="-342900" lvl="1" marL="914400" rtl="0">
              <a:spcBef>
                <a:spcPts val="0"/>
              </a:spcBef>
              <a:spcAft>
                <a:spcPts val="0"/>
              </a:spcAft>
              <a:buSzPts val="1800"/>
              <a:buChar char="○"/>
            </a:pPr>
            <a:r>
              <a:rPr lang="en" sz="1800"/>
              <a:t>Predicted features for answer quality have non-uniform weight, where few of them have unfair advantage over other.</a:t>
            </a:r>
            <a:endParaRPr sz="1800"/>
          </a:p>
          <a:p>
            <a:pPr indent="0" lvl="0" marL="457200">
              <a:spcBef>
                <a:spcPts val="1600"/>
              </a:spcBef>
              <a:spcAft>
                <a:spcPts val="1600"/>
              </a:spcAft>
              <a:buNone/>
            </a:pPr>
            <a:r>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Shape 2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Answer Quality Graph</a:t>
            </a:r>
            <a:endParaRPr/>
          </a:p>
        </p:txBody>
      </p:sp>
      <p:pic>
        <p:nvPicPr>
          <p:cNvPr id="251" name="Shape 251"/>
          <p:cNvPicPr preferRelativeResize="0"/>
          <p:nvPr/>
        </p:nvPicPr>
        <p:blipFill>
          <a:blip r:embed="rId3">
            <a:alphaModFix/>
          </a:blip>
          <a:stretch>
            <a:fillRect/>
          </a:stretch>
        </p:blipFill>
        <p:spPr>
          <a:xfrm>
            <a:off x="1933875" y="1291725"/>
            <a:ext cx="5276250" cy="33314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Conclusion</a:t>
            </a:r>
            <a:endParaRPr/>
          </a:p>
        </p:txBody>
      </p:sp>
      <p:sp>
        <p:nvSpPr>
          <p:cNvPr id="257" name="Shape 2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General Framework for quality estimation</a:t>
            </a:r>
            <a:endParaRPr/>
          </a:p>
          <a:p>
            <a:pPr indent="-342900" lvl="0" marL="457200" rtl="0">
              <a:spcBef>
                <a:spcPts val="0"/>
              </a:spcBef>
              <a:spcAft>
                <a:spcPts val="0"/>
              </a:spcAft>
              <a:buSzPts val="1800"/>
              <a:buChar char="●"/>
            </a:pPr>
            <a:r>
              <a:rPr lang="en"/>
              <a:t>Graph-based modelling along with multiple features sets considered before provide high-levels of estimates on Q/A quality.</a:t>
            </a:r>
            <a:endParaRPr/>
          </a:p>
          <a:p>
            <a:pPr indent="-342900" lvl="0" marL="457200" rtl="0">
              <a:spcBef>
                <a:spcPts val="0"/>
              </a:spcBef>
              <a:spcAft>
                <a:spcPts val="0"/>
              </a:spcAft>
              <a:buSzPts val="1800"/>
              <a:buChar char="●"/>
            </a:pPr>
            <a:r>
              <a:rPr lang="en"/>
              <a:t>Due to low levels of dependence among these feature sets, it can increase classifier’s robustness to spam.</a:t>
            </a:r>
            <a:endParaRPr/>
          </a:p>
          <a:p>
            <a:pPr indent="-342900" lvl="0" marL="457200">
              <a:spcBef>
                <a:spcPts val="0"/>
              </a:spcBef>
              <a:spcAft>
                <a:spcPts val="0"/>
              </a:spcAft>
              <a:buSzPts val="1800"/>
              <a:buChar char="●"/>
            </a:pPr>
            <a:r>
              <a:rPr lang="en"/>
              <a:t>Work can be extended to use the same methodology to identify malicious users in community Q/A portals.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Week-1: Implementation</a:t>
            </a:r>
            <a:endParaRPr/>
          </a:p>
        </p:txBody>
      </p:sp>
      <p:sp>
        <p:nvSpPr>
          <p:cNvPr id="263" name="Shape 2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Checked the performance of various algorithms on email dataset which contains non spam (high quality content) and spam (low quality content) mails.</a:t>
            </a:r>
            <a:endParaRPr/>
          </a:p>
          <a:p>
            <a:pPr indent="-317500" lvl="1" marL="914400" rtl="0">
              <a:spcBef>
                <a:spcPts val="0"/>
              </a:spcBef>
              <a:spcAft>
                <a:spcPts val="0"/>
              </a:spcAft>
              <a:buSzPts val="1400"/>
              <a:buChar char="○"/>
            </a:pPr>
            <a:r>
              <a:rPr lang="en"/>
              <a:t>Algorithms used (Reference from paper):</a:t>
            </a:r>
            <a:endParaRPr/>
          </a:p>
          <a:p>
            <a:pPr indent="-317500" lvl="2" marL="1371600" rtl="0">
              <a:spcBef>
                <a:spcPts val="0"/>
              </a:spcBef>
              <a:spcAft>
                <a:spcPts val="0"/>
              </a:spcAft>
              <a:buSzPts val="1400"/>
              <a:buChar char="■"/>
            </a:pPr>
            <a:r>
              <a:rPr lang="en"/>
              <a:t>Naive Bayes</a:t>
            </a:r>
            <a:endParaRPr/>
          </a:p>
          <a:p>
            <a:pPr indent="-317500" lvl="2" marL="1371600" rtl="0">
              <a:spcBef>
                <a:spcPts val="0"/>
              </a:spcBef>
              <a:spcAft>
                <a:spcPts val="0"/>
              </a:spcAft>
              <a:buSzPts val="1400"/>
              <a:buChar char="■"/>
            </a:pPr>
            <a:r>
              <a:rPr lang="en"/>
              <a:t>Decision Trees</a:t>
            </a:r>
            <a:endParaRPr/>
          </a:p>
          <a:p>
            <a:pPr indent="-317500" lvl="2" marL="1371600" rtl="0">
              <a:spcBef>
                <a:spcPts val="0"/>
              </a:spcBef>
              <a:spcAft>
                <a:spcPts val="0"/>
              </a:spcAft>
              <a:buSzPts val="1400"/>
              <a:buChar char="■"/>
            </a:pPr>
            <a:r>
              <a:rPr lang="en"/>
              <a:t>Gradient Boosting</a:t>
            </a:r>
            <a:endParaRPr/>
          </a:p>
          <a:p>
            <a:pPr indent="-317500" lvl="1" marL="914400" rtl="0">
              <a:spcBef>
                <a:spcPts val="0"/>
              </a:spcBef>
              <a:spcAft>
                <a:spcPts val="0"/>
              </a:spcAft>
              <a:buSzPts val="1400"/>
              <a:buChar char="○"/>
            </a:pPr>
            <a:r>
              <a:rPr lang="en"/>
              <a:t>Best Performing Algorithm: </a:t>
            </a:r>
            <a:r>
              <a:rPr b="1" lang="en"/>
              <a:t>Gradient Boosting</a:t>
            </a:r>
            <a:r>
              <a:rPr lang="en"/>
              <a:t>!</a:t>
            </a:r>
            <a:endParaRPr/>
          </a:p>
          <a:p>
            <a:pPr indent="-342900" lvl="0" marL="457200" rtl="0">
              <a:spcBef>
                <a:spcPts val="0"/>
              </a:spcBef>
              <a:spcAft>
                <a:spcPts val="0"/>
              </a:spcAft>
              <a:buSzPts val="1800"/>
              <a:buChar char="●"/>
            </a:pPr>
            <a:r>
              <a:rPr lang="en"/>
              <a:t>Requested for Yahoo Q&amp;A Dataset.</a:t>
            </a:r>
            <a:endParaRPr/>
          </a:p>
          <a:p>
            <a:pPr indent="0" lvl="0" marL="0" rtl="0">
              <a:spcBef>
                <a:spcPts val="1600"/>
              </a:spcBef>
              <a:spcAft>
                <a:spcPts val="0"/>
              </a:spcAft>
              <a:buNone/>
            </a:pPr>
            <a:r>
              <a:t/>
            </a:r>
            <a:endParaRPr/>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Additional Reference</a:t>
            </a:r>
            <a:endParaRPr/>
          </a:p>
        </p:txBody>
      </p:sp>
      <p:sp>
        <p:nvSpPr>
          <p:cNvPr id="269" name="Shape 2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u="sng">
                <a:solidFill>
                  <a:schemeClr val="hlink"/>
                </a:solidFill>
                <a:hlinkClick r:id="rId3"/>
              </a:rPr>
              <a:t>http://www.cs.cmu.edu/~ark/QA-data/</a:t>
            </a:r>
            <a:endParaRPr/>
          </a:p>
          <a:p>
            <a:pPr indent="-342900" lvl="0" marL="457200" rtl="0">
              <a:spcBef>
                <a:spcPts val="0"/>
              </a:spcBef>
              <a:spcAft>
                <a:spcPts val="0"/>
              </a:spcAft>
              <a:buSzPts val="1800"/>
              <a:buChar char="●"/>
            </a:pPr>
            <a:r>
              <a:rPr lang="en" u="sng">
                <a:solidFill>
                  <a:schemeClr val="hlink"/>
                </a:solidFill>
                <a:hlinkClick r:id="rId4"/>
              </a:rPr>
              <a:t>https://github.com/bdhingra/quasar</a:t>
            </a:r>
            <a:endParaRPr/>
          </a:p>
          <a:p>
            <a:pPr indent="-342900" lvl="0" marL="457200" rtl="0">
              <a:spcBef>
                <a:spcPts val="0"/>
              </a:spcBef>
              <a:spcAft>
                <a:spcPts val="0"/>
              </a:spcAft>
              <a:buSzPts val="1800"/>
              <a:buChar char="●"/>
            </a:pPr>
            <a:r>
              <a:rPr lang="en" u="sng">
                <a:solidFill>
                  <a:schemeClr val="hlink"/>
                </a:solidFill>
                <a:hlinkClick r:id="rId5"/>
              </a:rPr>
              <a:t>https://www.kaggle.com/stanfordu/stanford-question-answering-dataset/version/1</a:t>
            </a:r>
            <a:endParaRPr/>
          </a:p>
          <a:p>
            <a:pPr indent="-342900" lvl="0" marL="457200" rtl="0">
              <a:spcBef>
                <a:spcPts val="0"/>
              </a:spcBef>
              <a:spcAft>
                <a:spcPts val="0"/>
              </a:spcAft>
              <a:buSzPts val="1800"/>
              <a:buChar char="●"/>
            </a:pPr>
            <a:r>
              <a:rPr lang="en" u="sng">
                <a:solidFill>
                  <a:schemeClr val="hlink"/>
                </a:solidFill>
                <a:hlinkClick r:id="rId6"/>
              </a:rPr>
              <a:t>https://www.researchgate.net/post/What_are_the_datasets_available_for_question_answering_system</a:t>
            </a:r>
            <a:endParaRPr u="sng">
              <a:solidFill>
                <a:schemeClr val="accent5"/>
              </a:solidFill>
            </a:endParaRPr>
          </a:p>
          <a:p>
            <a:pPr indent="-342900" lvl="0" marL="457200" rtl="0">
              <a:spcBef>
                <a:spcPts val="0"/>
              </a:spcBef>
              <a:spcAft>
                <a:spcPts val="0"/>
              </a:spcAft>
              <a:buSzPts val="1800"/>
              <a:buChar char="●"/>
            </a:pPr>
            <a:r>
              <a:rPr lang="en" u="sng">
                <a:solidFill>
                  <a:schemeClr val="accent5"/>
                </a:solidFill>
              </a:rPr>
              <a:t>https://github.com/karthikncode/nlp-datasets#question-answering</a:t>
            </a:r>
            <a:endParaRPr u="sng">
              <a:solidFill>
                <a:schemeClr val="accent5"/>
              </a:solidFill>
            </a:endParaRPr>
          </a:p>
          <a:p>
            <a:pPr indent="0" lvl="0" marL="0">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Thank You!</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Implicit user-user relations</a:t>
            </a:r>
            <a:endParaRPr/>
          </a:p>
          <a:p>
            <a:pPr indent="0" lvl="0" marL="0">
              <a:spcBef>
                <a:spcPts val="0"/>
              </a:spcBef>
              <a:spcAft>
                <a:spcPts val="0"/>
              </a:spcAft>
              <a:buNone/>
            </a:pPr>
            <a:r>
              <a:t/>
            </a:r>
            <a:endParaRPr/>
          </a:p>
        </p:txBody>
      </p:sp>
      <p:sp>
        <p:nvSpPr>
          <p:cNvPr id="280" name="Shape 2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assignment of these features is done in the following way:</a:t>
            </a:r>
            <a:endParaRPr/>
          </a:p>
          <a:p>
            <a:pPr indent="-342900" lvl="0" marL="457200">
              <a:spcBef>
                <a:spcPts val="0"/>
              </a:spcBef>
              <a:spcAft>
                <a:spcPts val="0"/>
              </a:spcAft>
              <a:buSzPts val="1800"/>
              <a:buChar char="●"/>
            </a:pPr>
            <a:r>
              <a:rPr lang="en"/>
              <a:t>UQ To the asker record of a user: a</a:t>
            </a:r>
            <a:r>
              <a:rPr baseline="-25000" lang="en"/>
              <a:t>a</a:t>
            </a:r>
            <a:r>
              <a:rPr lang="en"/>
              <a:t> , a</a:t>
            </a:r>
            <a:r>
              <a:rPr baseline="-25000" lang="en"/>
              <a:t>b</a:t>
            </a:r>
            <a:r>
              <a:rPr lang="en"/>
              <a:t> , a</a:t>
            </a:r>
            <a:r>
              <a:rPr baseline="-25000" lang="en"/>
              <a:t>s</a:t>
            </a:r>
            <a:r>
              <a:rPr lang="en"/>
              <a:t> , p</a:t>
            </a:r>
            <a:r>
              <a:rPr baseline="-25000" lang="en"/>
              <a:t>a</a:t>
            </a:r>
            <a:r>
              <a:rPr lang="en"/>
              <a:t> , p</a:t>
            </a:r>
            <a:r>
              <a:rPr baseline="-25000" lang="en"/>
              <a:t>b</a:t>
            </a:r>
            <a:endParaRPr baseline="-25000"/>
          </a:p>
          <a:p>
            <a:pPr indent="-342900" lvl="0" marL="457200">
              <a:spcBef>
                <a:spcPts val="0"/>
              </a:spcBef>
              <a:spcAft>
                <a:spcPts val="0"/>
              </a:spcAft>
              <a:buSzPts val="1800"/>
              <a:buChar char="●"/>
            </a:pPr>
            <a:r>
              <a:rPr lang="en"/>
              <a:t>UA To the answerer record of a user: h</a:t>
            </a:r>
            <a:r>
              <a:rPr baseline="-25000" lang="en"/>
              <a:t>a</a:t>
            </a:r>
            <a:r>
              <a:rPr lang="en"/>
              <a:t> , h</a:t>
            </a:r>
            <a:r>
              <a:rPr baseline="-25000" lang="en"/>
              <a:t>b</a:t>
            </a:r>
            <a:r>
              <a:rPr lang="en"/>
              <a:t> , p</a:t>
            </a:r>
            <a:r>
              <a:rPr baseline="-25000" lang="en"/>
              <a:t>a</a:t>
            </a:r>
            <a:r>
              <a:rPr lang="en"/>
              <a:t> , p</a:t>
            </a:r>
            <a:r>
              <a:rPr baseline="-25000" lang="en"/>
              <a:t>b</a:t>
            </a:r>
            <a:r>
              <a:rPr lang="en"/>
              <a:t> , a</a:t>
            </a:r>
            <a:r>
              <a:rPr baseline="-25000" lang="en"/>
              <a:t>v</a:t>
            </a:r>
            <a:r>
              <a:rPr lang="en"/>
              <a:t> , p</a:t>
            </a:r>
            <a:r>
              <a:rPr baseline="-25000" lang="en"/>
              <a:t>v</a:t>
            </a:r>
            <a:r>
              <a:rPr lang="en"/>
              <a:t> , a</a:t>
            </a:r>
            <a:r>
              <a:rPr baseline="-25000" lang="en"/>
              <a:t>+</a:t>
            </a:r>
            <a:r>
              <a:rPr lang="en"/>
              <a:t> , p</a:t>
            </a:r>
            <a:r>
              <a:rPr baseline="-25000" lang="en"/>
              <a:t>+</a:t>
            </a:r>
            <a:r>
              <a:rPr lang="en"/>
              <a:t> , a</a:t>
            </a:r>
            <a:r>
              <a:rPr baseline="-25000" lang="en"/>
              <a:t>−</a:t>
            </a:r>
            <a:r>
              <a:rPr lang="en"/>
              <a:t> , p</a:t>
            </a:r>
            <a:r>
              <a:rPr baseline="-25000" lang="en"/>
              <a:t>−</a:t>
            </a:r>
            <a:endParaRPr baseline="-25000"/>
          </a:p>
          <a:p>
            <a:pPr indent="-342900" lvl="0" marL="457200">
              <a:spcBef>
                <a:spcPts val="0"/>
              </a:spcBef>
              <a:spcAft>
                <a:spcPts val="0"/>
              </a:spcAft>
              <a:buSzPts val="1800"/>
              <a:buChar char="●"/>
            </a:pPr>
            <a:r>
              <a:rPr lang="en"/>
              <a:t>UV To the voter record of a user: h</a:t>
            </a:r>
            <a:r>
              <a:rPr baseline="-25000" lang="en"/>
              <a:t>v</a:t>
            </a:r>
            <a:r>
              <a:rPr lang="en"/>
              <a:t> , p</a:t>
            </a:r>
            <a:r>
              <a:rPr baseline="-25000" lang="en"/>
              <a:t>v</a:t>
            </a:r>
            <a:r>
              <a:rPr lang="en"/>
              <a:t> , h</a:t>
            </a:r>
            <a:r>
              <a:rPr baseline="-25000" lang="en"/>
              <a:t>s</a:t>
            </a:r>
            <a:r>
              <a:rPr lang="en"/>
              <a:t> , p</a:t>
            </a:r>
            <a:r>
              <a:rPr baseline="-25000" lang="en"/>
              <a:t>v</a:t>
            </a:r>
            <a:r>
              <a:rPr lang="en"/>
              <a:t> , h</a:t>
            </a:r>
            <a:r>
              <a:rPr baseline="-25000" lang="en"/>
              <a:t>+</a:t>
            </a:r>
            <a:r>
              <a:rPr lang="en"/>
              <a:t> , p</a:t>
            </a:r>
            <a:r>
              <a:rPr baseline="-25000" lang="en"/>
              <a:t>+</a:t>
            </a:r>
            <a:r>
              <a:rPr lang="en"/>
              <a:t> , h</a:t>
            </a:r>
            <a:r>
              <a:rPr baseline="-25000" lang="en"/>
              <a:t>−</a:t>
            </a:r>
            <a:r>
              <a:rPr lang="en"/>
              <a:t> , p</a:t>
            </a:r>
            <a:r>
              <a:rPr baseline="-25000" lang="en"/>
              <a:t>−</a:t>
            </a:r>
            <a:endParaRPr baseline="-25000"/>
          </a:p>
          <a:p>
            <a:pPr indent="0" lvl="0" marL="0">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 (Contd.)</a:t>
            </a:r>
            <a:endParaRPr/>
          </a:p>
        </p:txBody>
      </p:sp>
      <p:sp>
        <p:nvSpPr>
          <p:cNvPr id="78" name="Shape 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U</a:t>
            </a:r>
            <a:r>
              <a:rPr lang="en"/>
              <a:t>ser-generated content has become increasingly popular on the web, more and more users participate in content creation, rather than just consumption.</a:t>
            </a:r>
            <a:endParaRPr/>
          </a:p>
          <a:p>
            <a:pPr indent="-342900" lvl="0" marL="457200" rtl="0">
              <a:spcBef>
                <a:spcPts val="0"/>
              </a:spcBef>
              <a:spcAft>
                <a:spcPts val="0"/>
              </a:spcAft>
              <a:buSzPts val="1800"/>
              <a:buChar char="●"/>
            </a:pPr>
            <a:r>
              <a:rPr lang="en"/>
              <a:t>An important difference between user-generated content and traditional content that is particularly significant for knowledge-based media such as question/answering portals is the variance in the quality of the content.</a:t>
            </a:r>
            <a:endParaRPr/>
          </a:p>
          <a:p>
            <a:pPr indent="-342900" lvl="0" marL="457200" rtl="0">
              <a:spcBef>
                <a:spcPts val="0"/>
              </a:spcBef>
              <a:spcAft>
                <a:spcPts val="0"/>
              </a:spcAft>
              <a:buSzPts val="1800"/>
              <a:buChar char="●"/>
            </a:pPr>
            <a:r>
              <a:rPr lang="en"/>
              <a:t>The main challenge posed by content in social media sites is the fact that the distribution of quality has high variance: from very high-quality items to low-quality, sometimes abusive content.</a:t>
            </a:r>
            <a:endParaRPr/>
          </a:p>
          <a:p>
            <a:pPr indent="-342900" lvl="0" marL="457200" rtl="0">
              <a:spcBef>
                <a:spcPts val="0"/>
              </a:spcBef>
              <a:spcAft>
                <a:spcPts val="0"/>
              </a:spcAft>
              <a:buSzPts val="1800"/>
              <a:buChar char="●"/>
            </a:pPr>
            <a:r>
              <a:rPr lang="en"/>
              <a:t>Social media exhibit a wide variety of user-to-document relation types, and user-to-user interactions, which is modelled as graph-based framework.</a:t>
            </a:r>
            <a:endParaRPr/>
          </a:p>
          <a:p>
            <a:pPr indent="0" lvl="0" marL="0">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Source of Data Collection</a:t>
            </a:r>
            <a:endParaRPr/>
          </a:p>
        </p:txBody>
      </p:sp>
      <p:sp>
        <p:nvSpPr>
          <p:cNvPr id="84" name="Shape 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paper focuses on </a:t>
            </a:r>
            <a:r>
              <a:rPr b="1" lang="en"/>
              <a:t>Yahoo! Answers</a:t>
            </a:r>
            <a:r>
              <a:rPr lang="en"/>
              <a:t>.</a:t>
            </a:r>
            <a:endParaRPr/>
          </a:p>
          <a:p>
            <a:pPr indent="-342900" lvl="0" marL="457200" rtl="0">
              <a:spcBef>
                <a:spcPts val="0"/>
              </a:spcBef>
              <a:spcAft>
                <a:spcPts val="0"/>
              </a:spcAft>
              <a:buSzPts val="1800"/>
              <a:buChar char="●"/>
            </a:pPr>
            <a:r>
              <a:rPr lang="en"/>
              <a:t>Yahoo! Answers is a question/answering system where people ask and answer questions on any topic.</a:t>
            </a:r>
            <a:endParaRPr/>
          </a:p>
          <a:p>
            <a:pPr indent="-342900" lvl="0" marL="457200" rtl="0">
              <a:spcBef>
                <a:spcPts val="0"/>
              </a:spcBef>
              <a:spcAft>
                <a:spcPts val="0"/>
              </a:spcAft>
              <a:buSzPts val="1800"/>
              <a:buChar char="●"/>
            </a:pPr>
            <a:r>
              <a:rPr lang="en"/>
              <a:t>Community question/answering portals are a popular destination of users looking for help with a particular situation, for entertainment, and for community interaction.</a:t>
            </a:r>
            <a:endParaRPr/>
          </a:p>
          <a:p>
            <a:pPr indent="-342900" lvl="0" marL="457200" rtl="0">
              <a:spcBef>
                <a:spcPts val="0"/>
              </a:spcBef>
              <a:spcAft>
                <a:spcPts val="0"/>
              </a:spcAft>
              <a:buSzPts val="1800"/>
              <a:buChar char="●"/>
            </a:pPr>
            <a:r>
              <a:rPr lang="en"/>
              <a:t>A user can vote for answers of other users, mark interesting questions, and even report abusive behavior.</a:t>
            </a:r>
            <a:endParaRPr/>
          </a:p>
          <a:p>
            <a:pPr indent="-342900" lvl="0" marL="457200" rtl="0">
              <a:spcBef>
                <a:spcPts val="0"/>
              </a:spcBef>
              <a:spcAft>
                <a:spcPts val="0"/>
              </a:spcAft>
              <a:buSzPts val="1800"/>
              <a:buChar char="●"/>
            </a:pPr>
            <a:r>
              <a:rPr lang="en"/>
              <a:t>The central element of the Yahoo! Answers system are questions. Each question has a life cycle. It starts in an “open” state where it receives answers.</a:t>
            </a:r>
            <a:endParaRPr/>
          </a:p>
          <a:p>
            <a:pPr indent="0" lvl="0" marL="0" rt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Source of Data Collection (Contd.)</a:t>
            </a:r>
            <a:endParaRPr/>
          </a:p>
          <a:p>
            <a:pPr indent="0" lvl="0" marL="0">
              <a:spcBef>
                <a:spcPts val="0"/>
              </a:spcBef>
              <a:spcAft>
                <a:spcPts val="0"/>
              </a:spcAft>
              <a:buNone/>
            </a:pPr>
            <a:r>
              <a:t/>
            </a:r>
            <a:endParaRPr/>
          </a:p>
        </p:txBody>
      </p:sp>
      <p:sp>
        <p:nvSpPr>
          <p:cNvPr id="90" name="Shape 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Then at some point , the question is considered “closed,” and can receive no further answers. At this stage, a “best answer” is selected either by the asker or through a voting procedure from other users; once a best answer is chosen, the question is “resolved.”</a:t>
            </a:r>
            <a:endParaRPr/>
          </a:p>
          <a:p>
            <a:pPr indent="-342900" lvl="0" marL="457200" rtl="0">
              <a:spcBef>
                <a:spcPts val="0"/>
              </a:spcBef>
              <a:spcAft>
                <a:spcPts val="0"/>
              </a:spcAft>
              <a:buSzPts val="1800"/>
              <a:buChar char="●"/>
            </a:pPr>
            <a:r>
              <a:rPr lang="en"/>
              <a:t>The system is partially moderated by the community,</a:t>
            </a:r>
            <a:endParaRPr/>
          </a:p>
          <a:p>
            <a:pPr indent="-317500" lvl="1" marL="914400" rtl="0">
              <a:spcBef>
                <a:spcPts val="0"/>
              </a:spcBef>
              <a:spcAft>
                <a:spcPts val="0"/>
              </a:spcAft>
              <a:buSzPts val="1400"/>
              <a:buChar char="○"/>
            </a:pPr>
            <a:r>
              <a:rPr lang="en"/>
              <a:t>Any user may report another user’s question or answer as violating the community guidelines (e.g., containing spam, adult-oriented content, copyrighted material, etc.)</a:t>
            </a:r>
            <a:endParaRPr/>
          </a:p>
          <a:p>
            <a:pPr indent="-317500" lvl="1" marL="914400" rtl="0">
              <a:spcBef>
                <a:spcPts val="0"/>
              </a:spcBef>
              <a:spcAft>
                <a:spcPts val="0"/>
              </a:spcAft>
              <a:buSzPts val="1400"/>
              <a:buChar char="○"/>
            </a:pPr>
            <a:r>
              <a:rPr lang="en"/>
              <a:t>A user can also award a question a “star”, marking it as an interesting question. </a:t>
            </a:r>
            <a:endParaRPr/>
          </a:p>
          <a:p>
            <a:pPr indent="-317500" lvl="1" marL="914400" rtl="0">
              <a:spcBef>
                <a:spcPts val="0"/>
              </a:spcBef>
              <a:spcAft>
                <a:spcPts val="0"/>
              </a:spcAft>
              <a:buSzPts val="1400"/>
              <a:buChar char="○"/>
            </a:pPr>
            <a:r>
              <a:rPr lang="en"/>
              <a:t>A user can sometimes vote for the best answer for a question, and can give to any answer a “thumbs up” or “thumbs down” rating, corresponding to a positive or negative vote respectively.</a:t>
            </a:r>
            <a:endParaRPr/>
          </a:p>
          <a:p>
            <a:pPr indent="0" lvl="0" marL="0" rt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Related Work</a:t>
            </a:r>
            <a:endParaRPr/>
          </a:p>
        </p:txBody>
      </p:sp>
      <p:sp>
        <p:nvSpPr>
          <p:cNvPr id="96" name="Shape 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Link analysis in social media: Link-based ranking algorithms were successful in estimating the quality of web pages and have been applied in this context. Two of the most prominent link-based ranking algorithms are PageRank and HITS. </a:t>
            </a:r>
            <a:endParaRPr/>
          </a:p>
          <a:p>
            <a:pPr indent="-342900" lvl="0" marL="457200" rtl="0">
              <a:spcBef>
                <a:spcPts val="0"/>
              </a:spcBef>
              <a:spcAft>
                <a:spcPts val="0"/>
              </a:spcAft>
              <a:buSzPts val="1800"/>
              <a:buChar char="●"/>
            </a:pPr>
            <a:r>
              <a:rPr lang="en"/>
              <a:t>Propagating reputation: It involves the study of propagating trust and distrust among users. Trust can be considered as a transitive property whereas distrust cannot be considered transitive property. They present a taxonomy of trust metrics and discuss ways of incorporating information about distrust into the rating scores.</a:t>
            </a:r>
            <a:endParaRPr/>
          </a:p>
          <a:p>
            <a:pPr indent="-342900" lvl="0" marL="457200" rtl="0">
              <a:spcBef>
                <a:spcPts val="0"/>
              </a:spcBef>
              <a:spcAft>
                <a:spcPts val="0"/>
              </a:spcAft>
              <a:buSzPts val="1800"/>
              <a:buChar char="●"/>
            </a:pPr>
            <a:r>
              <a:rPr lang="en"/>
              <a:t>Question/answering portals and forums: According to a study, the quality of answers in question/answering portals is good on average, but the quality of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Related Work (Contd.)</a:t>
            </a:r>
            <a:endParaRPr/>
          </a:p>
          <a:p>
            <a:pPr indent="0" lvl="0" marL="0">
              <a:spcBef>
                <a:spcPts val="0"/>
              </a:spcBef>
              <a:spcAft>
                <a:spcPts val="0"/>
              </a:spcAft>
              <a:buNone/>
            </a:pPr>
            <a:r>
              <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spcBef>
                <a:spcPts val="0"/>
              </a:spcBef>
              <a:spcAft>
                <a:spcPts val="0"/>
              </a:spcAft>
              <a:buNone/>
            </a:pPr>
            <a:r>
              <a:rPr lang="en"/>
              <a:t>specific answers varies significantly. In particular, in a study of the answers to a set of questions in Yahoo! Answers, the authors found that, the fraction of</a:t>
            </a:r>
            <a:endParaRPr/>
          </a:p>
          <a:p>
            <a:pPr indent="-317500" lvl="1" marL="914400" rtl="0">
              <a:spcBef>
                <a:spcPts val="1600"/>
              </a:spcBef>
              <a:spcAft>
                <a:spcPts val="0"/>
              </a:spcAft>
              <a:buSzPts val="1400"/>
              <a:buAutoNum type="alphaLcPeriod"/>
            </a:pPr>
            <a:r>
              <a:rPr lang="en"/>
              <a:t>Correct answers to specific questions = 17%-45%</a:t>
            </a:r>
            <a:endParaRPr/>
          </a:p>
          <a:p>
            <a:pPr indent="-317500" lvl="1" marL="914400" rtl="0">
              <a:spcBef>
                <a:spcPts val="0"/>
              </a:spcBef>
              <a:spcAft>
                <a:spcPts val="0"/>
              </a:spcAft>
              <a:buSzPts val="1400"/>
              <a:buAutoNum type="alphaLcPeriod"/>
            </a:pPr>
            <a:r>
              <a:rPr lang="en"/>
              <a:t>At least one good answer = 65%-90%, which means a method for finding high-quality answers can have a significant impact in the user’s satisfaction with the system. </a:t>
            </a:r>
            <a:endParaRPr/>
          </a:p>
          <a:p>
            <a:pPr indent="0" lvl="0" marL="457200" rtl="0">
              <a:spcBef>
                <a:spcPts val="1600"/>
              </a:spcBef>
              <a:spcAft>
                <a:spcPts val="0"/>
              </a:spcAft>
              <a:buNone/>
            </a:pPr>
            <a:r>
              <a:rPr lang="en"/>
              <a:t>The paper focuses on features derived from the particular answer being analyzed, such as answer length, number of points received, etc., as well as user features, such as fraction of best answers, number of answers given, and by identifying quality of questions in addition to answer quality.</a:t>
            </a:r>
            <a:endParaRPr/>
          </a:p>
          <a:p>
            <a:pPr indent="0" lvl="0" marL="0" rt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Related Work (Contd.)</a:t>
            </a:r>
            <a:endParaRPr/>
          </a:p>
        </p:txBody>
      </p:sp>
      <p:sp>
        <p:nvSpPr>
          <p:cNvPr id="108" name="Shape 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Expert finding: There is a high correlation between link-based metrics and the answer quality. According to a study, HITS on user-answer graph is a promising approach, as the obtained authority score is better correlated with the number of votes that the items receive, than simply counting the number of answers the answerer has given in the past. In real data, ExpertiseRank outperforms HITS.</a:t>
            </a:r>
            <a:endParaRPr/>
          </a:p>
          <a:p>
            <a:pPr indent="-342900" lvl="0" marL="457200" rtl="0">
              <a:spcBef>
                <a:spcPts val="0"/>
              </a:spcBef>
              <a:spcAft>
                <a:spcPts val="0"/>
              </a:spcAft>
              <a:buSzPts val="1800"/>
              <a:buChar char="●"/>
            </a:pPr>
            <a:r>
              <a:rPr lang="en"/>
              <a:t>Text analysis for content quality: In Automated Essay Grading (AES) writings of students are graded by machines. AES are built as text classification tools, and use a range of properties derived from the text as features. A different area of study involving text quality is readability. The approach is to combine the number of syllables or words in the text with the number of sentences—the first being a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