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74" r:id="rId3"/>
    <p:sldId id="262" r:id="rId4"/>
    <p:sldId id="263" r:id="rId5"/>
    <p:sldId id="275" r:id="rId6"/>
    <p:sldId id="276" r:id="rId7"/>
    <p:sldId id="258" r:id="rId8"/>
    <p:sldId id="277" r:id="rId9"/>
    <p:sldId id="27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704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977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6771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2368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7991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202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457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52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735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80419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40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27164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728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0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88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19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41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8/15/2021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1477523"/>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B53D-1C8C-AC49-B62D-FF48E95E26F8}"/>
              </a:ext>
            </a:extLst>
          </p:cNvPr>
          <p:cNvSpPr>
            <a:spLocks noGrp="1"/>
          </p:cNvSpPr>
          <p:nvPr>
            <p:ph type="title"/>
          </p:nvPr>
        </p:nvSpPr>
        <p:spPr>
          <a:xfrm>
            <a:off x="1425704" y="1291664"/>
            <a:ext cx="9656426" cy="4781146"/>
          </a:xfrm>
        </p:spPr>
        <p:txBody>
          <a:bodyPr>
            <a:normAutofit/>
          </a:bodyPr>
          <a:lstStyle/>
          <a:p>
            <a:r>
              <a:rPr lang="en-US" sz="5400" b="1" dirty="0">
                <a:latin typeface="Times New Roman" panose="02020603050405020304" pitchFamily="18" charset="0"/>
                <a:cs typeface="Times New Roman" panose="02020603050405020304" pitchFamily="18" charset="0"/>
              </a:rPr>
              <a:t>DISEASE PREDICTION system USING SYMPTOMS</a:t>
            </a:r>
          </a:p>
        </p:txBody>
      </p:sp>
    </p:spTree>
    <p:extLst>
      <p:ext uri="{BB962C8B-B14F-4D97-AF65-F5344CB8AC3E}">
        <p14:creationId xmlns:p14="http://schemas.microsoft.com/office/powerpoint/2010/main" val="2451579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F829-A0EE-43BE-BB1D-FF21FBDA9B11}"/>
              </a:ext>
            </a:extLst>
          </p:cNvPr>
          <p:cNvSpPr>
            <a:spLocks noGrp="1"/>
          </p:cNvSpPr>
          <p:nvPr>
            <p:ph type="ctrTitle"/>
          </p:nvPr>
        </p:nvSpPr>
        <p:spPr>
          <a:xfrm>
            <a:off x="1524000" y="147484"/>
            <a:ext cx="9144000" cy="1258529"/>
          </a:xfrm>
        </p:spPr>
        <p:txBody>
          <a:bodyPr/>
          <a:lstStyle/>
          <a:p>
            <a:r>
              <a:rPr lang="en-US" dirty="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014903-3D30-4B7D-B91A-CCF0AFECA21E}"/>
              </a:ext>
            </a:extLst>
          </p:cNvPr>
          <p:cNvSpPr>
            <a:spLocks noGrp="1"/>
          </p:cNvSpPr>
          <p:nvPr>
            <p:ph type="subTitle" idx="1"/>
          </p:nvPr>
        </p:nvSpPr>
        <p:spPr>
          <a:xfrm>
            <a:off x="363793" y="1612490"/>
            <a:ext cx="11415251" cy="4945625"/>
          </a:xfrm>
        </p:spPr>
        <p:txBody>
          <a:bodyPr>
            <a:normAutofit/>
          </a:bodyPr>
          <a:lstStyle/>
          <a:p>
            <a:pPr algn="l"/>
            <a:r>
              <a:rPr lang="en-US" sz="3200" dirty="0">
                <a:latin typeface="Times New Roman" panose="02020603050405020304" pitchFamily="18" charset="0"/>
                <a:cs typeface="Times New Roman" panose="02020603050405020304" pitchFamily="18" charset="0"/>
              </a:rPr>
              <a:t>1) Current situation in the healthcare industry</a:t>
            </a:r>
          </a:p>
          <a:p>
            <a:pPr algn="l"/>
            <a:r>
              <a:rPr lang="en-US" sz="3200" dirty="0">
                <a:latin typeface="Times New Roman" panose="02020603050405020304" pitchFamily="18" charset="0"/>
                <a:cs typeface="Times New Roman" panose="02020603050405020304" pitchFamily="18" charset="0"/>
              </a:rPr>
              <a:t>2) The correct prediction of disease is the most challenging task.</a:t>
            </a:r>
          </a:p>
          <a:p>
            <a:pPr algn="l"/>
            <a:r>
              <a:rPr lang="en-US" sz="3200" dirty="0">
                <a:latin typeface="Times New Roman" panose="02020603050405020304" pitchFamily="18" charset="0"/>
                <a:cs typeface="Times New Roman" panose="02020603050405020304" pitchFamily="18" charset="0"/>
              </a:rPr>
              <a:t>3) With the help of disease data, data mining finds hidden pattern information in the huge amount of medical data.</a:t>
            </a:r>
          </a:p>
          <a:p>
            <a:pPr algn="l"/>
            <a:r>
              <a:rPr lang="en-US" sz="3200" dirty="0">
                <a:latin typeface="Times New Roman" panose="02020603050405020304" pitchFamily="18" charset="0"/>
                <a:cs typeface="Times New Roman" panose="02020603050405020304" pitchFamily="18" charset="0"/>
              </a:rPr>
              <a:t>4)</a:t>
            </a:r>
            <a:r>
              <a:rPr lang="en-US" sz="2400" dirty="0"/>
              <a:t> </a:t>
            </a:r>
            <a:r>
              <a:rPr lang="en-US" sz="3200" dirty="0">
                <a:latin typeface="Times New Roman" panose="02020603050405020304" pitchFamily="18" charset="0"/>
                <a:cs typeface="Times New Roman" panose="02020603050405020304" pitchFamily="18" charset="0"/>
              </a:rPr>
              <a:t>This</a:t>
            </a:r>
            <a:r>
              <a:rPr lang="en-US" sz="2400" dirty="0"/>
              <a:t> </a:t>
            </a:r>
            <a:r>
              <a:rPr lang="en-US" sz="3200" dirty="0">
                <a:latin typeface="Times New Roman" panose="02020603050405020304" pitchFamily="18" charset="0"/>
                <a:cs typeface="Times New Roman" panose="02020603050405020304" pitchFamily="18" charset="0"/>
              </a:rPr>
              <a:t>project is based on disease prediction according to the symptoms shown by the patient</a:t>
            </a:r>
          </a:p>
          <a:p>
            <a:pPr algn="l"/>
            <a:endParaRPr lang="en-US" sz="32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345667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30DA-8EDC-45A4-AF32-2437E65782A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Working</a:t>
            </a:r>
            <a:endParaRPr lang="en-IN" sz="3600" dirty="0"/>
          </a:p>
        </p:txBody>
      </p:sp>
      <p:sp>
        <p:nvSpPr>
          <p:cNvPr id="3" name="Content Placeholder 2">
            <a:extLst>
              <a:ext uri="{FF2B5EF4-FFF2-40B4-BE49-F238E27FC236}">
                <a16:creationId xmlns:a16="http://schemas.microsoft.com/office/drawing/2014/main" id="{46E1FB92-DDD6-4661-A89D-1B160E22A7C9}"/>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Objective</a:t>
            </a:r>
          </a:p>
          <a:p>
            <a:r>
              <a:rPr lang="en-US" sz="3200" dirty="0">
                <a:latin typeface="Times New Roman" panose="02020603050405020304" pitchFamily="18" charset="0"/>
                <a:cs typeface="Times New Roman" panose="02020603050405020304" pitchFamily="18" charset="0"/>
              </a:rPr>
              <a:t>Collecting Data</a:t>
            </a:r>
          </a:p>
          <a:p>
            <a:r>
              <a:rPr lang="en-US" sz="3200" dirty="0">
                <a:latin typeface="Times New Roman" panose="02020603050405020304" pitchFamily="18" charset="0"/>
                <a:cs typeface="Times New Roman" panose="02020603050405020304" pitchFamily="18" charset="0"/>
              </a:rPr>
              <a:t>Preparing Data</a:t>
            </a:r>
          </a:p>
          <a:p>
            <a:r>
              <a:rPr lang="en-US" sz="3200" dirty="0">
                <a:latin typeface="Times New Roman" panose="02020603050405020304" pitchFamily="18" charset="0"/>
                <a:cs typeface="Times New Roman" panose="02020603050405020304" pitchFamily="18" charset="0"/>
              </a:rPr>
              <a:t>Training and Evaluating Model</a:t>
            </a:r>
          </a:p>
          <a:p>
            <a:endParaRPr lang="en-IN" dirty="0"/>
          </a:p>
        </p:txBody>
      </p:sp>
    </p:spTree>
    <p:extLst>
      <p:ext uri="{BB962C8B-B14F-4D97-AF65-F5344CB8AC3E}">
        <p14:creationId xmlns:p14="http://schemas.microsoft.com/office/powerpoint/2010/main" val="18111974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177A9D-0B5E-483A-8618-1DFFA6D9EA13}"/>
              </a:ext>
            </a:extLst>
          </p:cNvPr>
          <p:cNvSpPr>
            <a:spLocks noGrp="1"/>
          </p:cNvSpPr>
          <p:nvPr>
            <p:ph type="title"/>
          </p:nvPr>
        </p:nvSpPr>
        <p:spPr/>
        <p:txBody>
          <a:bodyPr/>
          <a:lstStyle/>
          <a:p>
            <a:r>
              <a:rPr lang="en-US" dirty="0"/>
              <a:t>Block diagram</a:t>
            </a:r>
            <a:endParaRPr lang="en-IN" dirty="0"/>
          </a:p>
        </p:txBody>
      </p:sp>
      <p:pic>
        <p:nvPicPr>
          <p:cNvPr id="8" name="Content Placeholder 7">
            <a:extLst>
              <a:ext uri="{FF2B5EF4-FFF2-40B4-BE49-F238E27FC236}">
                <a16:creationId xmlns:a16="http://schemas.microsoft.com/office/drawing/2014/main" id="{A411AFB7-5EB4-4605-B05C-CAED1AC4D2A2}"/>
              </a:ext>
            </a:extLst>
          </p:cNvPr>
          <p:cNvPicPr>
            <a:picLocks noGrp="1" noChangeAspect="1"/>
          </p:cNvPicPr>
          <p:nvPr>
            <p:ph idx="1"/>
          </p:nvPr>
        </p:nvPicPr>
        <p:blipFill>
          <a:blip r:embed="rId2"/>
          <a:stretch>
            <a:fillRect/>
          </a:stretch>
        </p:blipFill>
        <p:spPr>
          <a:xfrm>
            <a:off x="4489486" y="1835298"/>
            <a:ext cx="3000375" cy="4608311"/>
          </a:xfrm>
        </p:spPr>
      </p:pic>
    </p:spTree>
    <p:extLst>
      <p:ext uri="{BB962C8B-B14F-4D97-AF65-F5344CB8AC3E}">
        <p14:creationId xmlns:p14="http://schemas.microsoft.com/office/powerpoint/2010/main" val="8270531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F4AD-CCA9-455E-BC1B-6801FA23E5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C89ED-2A57-4FB8-9315-58B7A5A33396}"/>
              </a:ext>
            </a:extLst>
          </p:cNvPr>
          <p:cNvSpPr>
            <a:spLocks noGrp="1"/>
          </p:cNvSpPr>
          <p:nvPr>
            <p:ph idx="1"/>
          </p:nvPr>
        </p:nvSpPr>
        <p:spPr/>
        <p:txBody>
          <a:bodyPr>
            <a:normAutofit fontScale="92500" lnSpcReduction="10000"/>
          </a:bodyPr>
          <a:lstStyle/>
          <a:p>
            <a:pPr marL="0" indent="0">
              <a:buNone/>
            </a:pPr>
            <a:r>
              <a:rPr lang="en-US" sz="3200" dirty="0">
                <a:latin typeface="Times New Roman" panose="02020603050405020304" pitchFamily="18" charset="0"/>
                <a:cs typeface="Times New Roman" panose="02020603050405020304" pitchFamily="18" charset="0"/>
              </a:rPr>
              <a:t>There are four different kind of models present in our project to predict the disease these are</a:t>
            </a:r>
          </a:p>
          <a:p>
            <a:r>
              <a:rPr lang="en-US" sz="3200" dirty="0">
                <a:latin typeface="Times New Roman" panose="02020603050405020304" pitchFamily="18" charset="0"/>
                <a:cs typeface="Times New Roman" panose="02020603050405020304" pitchFamily="18" charset="0"/>
              </a:rPr>
              <a:t> Decision tree</a:t>
            </a:r>
          </a:p>
          <a:p>
            <a:r>
              <a:rPr lang="en-US" sz="3200" dirty="0">
                <a:latin typeface="Times New Roman" panose="02020603050405020304" pitchFamily="18" charset="0"/>
                <a:cs typeface="Times New Roman" panose="02020603050405020304" pitchFamily="18" charset="0"/>
              </a:rPr>
              <a:t> Random forest tree</a:t>
            </a:r>
          </a:p>
          <a:p>
            <a:r>
              <a:rPr lang="en-US" sz="3200" dirty="0">
                <a:latin typeface="Times New Roman" panose="02020603050405020304" pitchFamily="18" charset="0"/>
                <a:cs typeface="Times New Roman" panose="02020603050405020304" pitchFamily="18" charset="0"/>
              </a:rPr>
              <a:t> Gaussian Naïve Bayes</a:t>
            </a:r>
          </a:p>
          <a:p>
            <a:r>
              <a:rPr lang="en-US" sz="3200" dirty="0">
                <a:latin typeface="Times New Roman" panose="02020603050405020304" pitchFamily="18" charset="0"/>
                <a:cs typeface="Times New Roman" panose="02020603050405020304" pitchFamily="18" charset="0"/>
              </a:rPr>
              <a:t> KNN</a:t>
            </a:r>
          </a:p>
          <a:p>
            <a:endParaRPr lang="en-IN" dirty="0"/>
          </a:p>
        </p:txBody>
      </p:sp>
    </p:spTree>
    <p:extLst>
      <p:ext uri="{BB962C8B-B14F-4D97-AF65-F5344CB8AC3E}">
        <p14:creationId xmlns:p14="http://schemas.microsoft.com/office/powerpoint/2010/main" val="187613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4C88-BBC3-4294-A8F9-43BB3650AEC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6115FAD-6EAA-4EF0-84EF-542944FC27DF}"/>
              </a:ext>
            </a:extLst>
          </p:cNvPr>
          <p:cNvPicPr>
            <a:picLocks noGrp="1" noChangeAspect="1"/>
          </p:cNvPicPr>
          <p:nvPr>
            <p:ph idx="1"/>
          </p:nvPr>
        </p:nvPicPr>
        <p:blipFill rotWithShape="1">
          <a:blip r:embed="rId2"/>
          <a:srcRect l="8935" t="18245" r="13810" b="5456"/>
          <a:stretch/>
        </p:blipFill>
        <p:spPr>
          <a:xfrm>
            <a:off x="1969787" y="1935921"/>
            <a:ext cx="8241775" cy="4578680"/>
          </a:xfrm>
        </p:spPr>
      </p:pic>
    </p:spTree>
    <p:extLst>
      <p:ext uri="{BB962C8B-B14F-4D97-AF65-F5344CB8AC3E}">
        <p14:creationId xmlns:p14="http://schemas.microsoft.com/office/powerpoint/2010/main" val="43676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8665-AB8F-0F48-9DE2-0E067ECD9B7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FAD0B8D4-2E4E-4A4F-92B2-796B304FCFEA}"/>
              </a:ext>
            </a:extLst>
          </p:cNvPr>
          <p:cNvSpPr>
            <a:spLocks noGrp="1"/>
          </p:cNvSpPr>
          <p:nvPr>
            <p:ph idx="1"/>
          </p:nvPr>
        </p:nvSpPr>
        <p:spPr>
          <a:xfrm>
            <a:off x="1037460" y="1733548"/>
            <a:ext cx="10230096" cy="4934380"/>
          </a:xfrm>
        </p:spPr>
        <p:txBody>
          <a:bodyPr>
            <a:noAutofit/>
          </a:bodyPr>
          <a:lstStyle/>
          <a:p>
            <a:r>
              <a:rPr lang="en-US" sz="3000" dirty="0">
                <a:latin typeface="Times New Roman" panose="02020603050405020304" pitchFamily="18" charset="0"/>
                <a:cs typeface="Times New Roman" panose="02020603050405020304" pitchFamily="18" charset="0"/>
              </a:rPr>
              <a:t>Helpful for people living in rural or remote areas away from hospital and medical aid to diagnose a disease.</a:t>
            </a:r>
          </a:p>
          <a:p>
            <a:r>
              <a:rPr lang="en-US" sz="3000" dirty="0">
                <a:latin typeface="Times New Roman" panose="02020603050405020304" pitchFamily="18" charset="0"/>
                <a:cs typeface="Times New Roman" panose="02020603050405020304" pitchFamily="18" charset="0"/>
              </a:rPr>
              <a:t>As disease detection  is a hypercritical task, it will help doctors to easily predict a disease.</a:t>
            </a:r>
          </a:p>
          <a:p>
            <a:r>
              <a:rPr lang="en-US" sz="3000" dirty="0">
                <a:latin typeface="Times New Roman" panose="02020603050405020304" pitchFamily="18" charset="0"/>
                <a:cs typeface="Times New Roman" panose="02020603050405020304" pitchFamily="18" charset="0"/>
              </a:rPr>
              <a:t>It will be an online help and support for the users to easily and smartly predict their health.</a:t>
            </a:r>
          </a:p>
          <a:p>
            <a:r>
              <a:rPr lang="en-US" sz="3000" dirty="0">
                <a:latin typeface="Times New Roman" panose="02020603050405020304" pitchFamily="18" charset="0"/>
                <a:cs typeface="Times New Roman" panose="02020603050405020304" pitchFamily="18" charset="0"/>
              </a:rPr>
              <a:t>It is an automated program which is cost effective and saves huge time.</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495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17C0-6D5F-4F1E-9367-08C530A3C4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D0A044-CA88-4570-AD21-527F4CE3DAE3}"/>
              </a:ext>
            </a:extLst>
          </p:cNvPr>
          <p:cNvSpPr>
            <a:spLocks noGrp="1"/>
          </p:cNvSpPr>
          <p:nvPr>
            <p:ph idx="1"/>
          </p:nvPr>
        </p:nvSpPr>
        <p:spPr>
          <a:xfrm>
            <a:off x="790505" y="1859758"/>
            <a:ext cx="10353762" cy="3695136"/>
          </a:xfrm>
        </p:spPr>
        <p:txBody>
          <a:bodyPr>
            <a:noAutofit/>
          </a:bodyPr>
          <a:lstStyle/>
          <a:p>
            <a:r>
              <a:rPr lang="en-US" sz="2400" dirty="0">
                <a:latin typeface="Times New Roman" panose="02020603050405020304" pitchFamily="18" charset="0"/>
                <a:cs typeface="Times New Roman" panose="02020603050405020304" pitchFamily="18" charset="0"/>
              </a:rPr>
              <a:t>We set out to create a system which can predict disease on the basis of symptoms given to it. </a:t>
            </a:r>
          </a:p>
          <a:p>
            <a:r>
              <a:rPr lang="en-US" sz="2400" dirty="0">
                <a:latin typeface="Times New Roman" panose="02020603050405020304" pitchFamily="18" charset="0"/>
                <a:cs typeface="Times New Roman" panose="02020603050405020304" pitchFamily="18" charset="0"/>
              </a:rPr>
              <a:t>Such a system can decrease the rush at OPDs of hospitals and reduce the workload on medical staff. </a:t>
            </a:r>
          </a:p>
          <a:p>
            <a:r>
              <a:rPr lang="en-US" sz="2400" dirty="0">
                <a:latin typeface="Times New Roman" panose="02020603050405020304" pitchFamily="18" charset="0"/>
                <a:cs typeface="Times New Roman" panose="02020603050405020304" pitchFamily="18" charset="0"/>
              </a:rPr>
              <a:t>We were successful in creating such a system and use 4 different algorithm to do so.</a:t>
            </a:r>
          </a:p>
          <a:p>
            <a:r>
              <a:rPr lang="en-US" sz="2400" dirty="0">
                <a:latin typeface="Times New Roman" panose="02020603050405020304" pitchFamily="18" charset="0"/>
                <a:cs typeface="Times New Roman" panose="02020603050405020304" pitchFamily="18" charset="0"/>
              </a:rPr>
              <a:t>Creating this system we  can also add a way to store the data entered by the user in the database which can be used in future to help in creating better version of such system. Our system also has an easy to use interface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31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A0D5A4-FFD0-43B9-BB4A-43831D932D91}"/>
              </a:ext>
            </a:extLst>
          </p:cNvPr>
          <p:cNvSpPr>
            <a:spLocks noGrp="1"/>
          </p:cNvSpPr>
          <p:nvPr>
            <p:ph type="title"/>
          </p:nvPr>
        </p:nvSpPr>
        <p:spPr>
          <a:xfrm>
            <a:off x="780231" y="2479497"/>
            <a:ext cx="10353761" cy="1326321"/>
          </a:xfrm>
        </p:spPr>
        <p:txBody>
          <a:bodyPr>
            <a:normAutofit/>
          </a:bodyPr>
          <a:lstStyle/>
          <a:p>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703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48</TotalTime>
  <Words>289</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Rockwell</vt:lpstr>
      <vt:lpstr>Times New Roman</vt:lpstr>
      <vt:lpstr>Damask</vt:lpstr>
      <vt:lpstr>DISEASE PREDICTION system USING SYMPTOMS</vt:lpstr>
      <vt:lpstr>PROBLEM STATEMENT</vt:lpstr>
      <vt:lpstr>Working</vt:lpstr>
      <vt:lpstr>Block diagram</vt:lpstr>
      <vt:lpstr>Algorithms used</vt:lpstr>
      <vt:lpstr>output</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SYMPTOMS</dc:title>
  <dc:creator>Unknown User</dc:creator>
  <cp:lastModifiedBy>Sambodhi Umare</cp:lastModifiedBy>
  <cp:revision>17</cp:revision>
  <dcterms:created xsi:type="dcterms:W3CDTF">2020-10-19T06:05:56Z</dcterms:created>
  <dcterms:modified xsi:type="dcterms:W3CDTF">2021-08-15T03:56:26Z</dcterms:modified>
</cp:coreProperties>
</file>