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</p:sldIdLst>
  <p:sldSz cy="5143500" cx="9144000"/>
  <p:notesSz cx="6858000" cy="9144000"/>
  <p:embeddedFontLst>
    <p:embeddedFont>
      <p:font typeface="Oswald"/>
      <p:regular r:id="rId89"/>
      <p:bold r:id="rId9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Oswald-regular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0" Type="http://schemas.openxmlformats.org/officeDocument/2006/relationships/font" Target="fonts/Oswald-bold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09f2186dc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e09f2186dc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0ad33c27d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e0ad33c27d_0_9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0ad33c27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0ad33c27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0ad33c27d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0ad33c27d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09f2186dc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e09f2186dc_1_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0ad33c27d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e0ad33c27d_0_6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0ad33c27d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e0ad33c27d_0_6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0ad33c27d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e0ad33c27d_0_6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0ad33c27d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e0ad33c27d_0_2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e09f2186dc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e09f2186dc_1_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09f2186dc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e09f2186dc_1_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9f2186dc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2e09f2186dc_1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0ad33c27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e0ad33c27d_0_2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e09f2186dc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e09f2186dc_1_1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e0ad33c27d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2e0ad33c27d_0_6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e0ad33c27d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2e0ad33c27d_0_7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e0ad33c27d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e0ad33c27d_0_6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e0ad33c27d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2e0ad33c27d_0_9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e0ad33c27d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2e0ad33c27d_0_9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e09f2186dc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2e09f2186dc_1_1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e0ad33c27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2e0ad33c27d_0_3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e09f2186dc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2e09f2186dc_1_1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0ad33c27d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0ad33c27d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e0ad33c27d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2e0ad33c27d_0_7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e0ad33c27d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2e0ad33c27d_0_7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e0ad33c27d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2e0ad33c27d_0_7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e0ad33c27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e0ad33c27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e0ad33c27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e0ad33c27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e0ad33c27d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e0ad33c27d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e0ad33c27d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e0ad33c27d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e0ad33c27d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e0ad33c27d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e0ad33c27d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e0ad33c27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e0ad33c27d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e0ad33c27d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09f2186dc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e09f2186dc_1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e0ad33c27d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e0ad33c27d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e0ad33c27d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e0ad33c27d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e0ad33c27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e0ad33c27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e0ad33c27d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2e0ad33c27d_0_4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e0ad33c27d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2e0ad33c27d_0_4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e0ad33c27d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2e0ad33c27d_0_4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e0ad33c27d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2e0ad33c27d_0_4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e0ad33c27d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2e0ad33c27d_0_4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e09f2186dc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2e09f2186dc_1_1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e0ad33c27d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2e0ad33c27d_0_4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0ad33c27d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e0ad33c27d_0_6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e09f2186dc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2e09f2186dc_1_1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e0ad33c27d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2e0ad33c27d_0_4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e0ad33c27d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2e0ad33c27d_0_7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e0ad33c27d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2e0ad33c27d_0_7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e0ad33c27d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2e0ad33c27d_0_8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e0ad33c27d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g2e0ad33c27d_0_8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e0ad33c27d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g2e0ad33c27d_0_8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e09f2186dc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g2e09f2186dc_1_1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e09f2186dc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2e09f2186dc_1_1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e0ad33c27d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e0ad33c27d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0ad33c27d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e0ad33c27d_0_6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e09f2186dc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g2e09f2186dc_1_2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e0ad33c27d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g2e0ad33c27d_0_8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e0ad33c27d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g2e0ad33c27d_0_8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e0ad33c27d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g2e0ad33c27d_0_8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e0ad33c27d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g2e0ad33c27d_0_8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e0ad33c27d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g2e0ad33c27d_0_8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e0ad33c27d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g2e0ad33c27d_0_5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e0ad33c27d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g2e0ad33c27d_0_5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e09f2186dc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g2e09f2186dc_1_2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e0ad33c27d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g2e0ad33c27d_0_8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0ad33c27d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e0ad33c27d_0_9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e0ad33c27d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g2e0ad33c27d_0_8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e0ad33c27d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g2e0ad33c27d_0_9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e0ad33c27d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2e0ad33c27d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e0ad33c27d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e0ad33c27d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e0ad33c27d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e0ad33c27d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e0ad33c27d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e0ad33c27d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e0ad33c27d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e0ad33c27d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e09f2186dc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g2e09f2186dc_1_2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e09f2186dc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g2e09f2186dc_1_2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2e09f2186dc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g2e09f2186dc_1_2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09f2186dc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e09f2186dc_1_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e0ad33c27d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e0ad33c27d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e09f2186dc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g2e09f2186dc_1_1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e09f2186dc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g2e09f2186dc_1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e0ad33c27d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e0ad33c27d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0ad33c27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e0ad33c27d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Relationship Id="rId8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29.png"/><Relationship Id="rId5" Type="http://schemas.openxmlformats.org/officeDocument/2006/relationships/image" Target="../media/image13.png"/><Relationship Id="rId6" Type="http://schemas.openxmlformats.org/officeDocument/2006/relationships/image" Target="../media/image26.png"/><Relationship Id="rId7" Type="http://schemas.openxmlformats.org/officeDocument/2006/relationships/image" Target="../media/image24.png"/><Relationship Id="rId8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29.png"/><Relationship Id="rId5" Type="http://schemas.openxmlformats.org/officeDocument/2006/relationships/image" Target="../media/image13.png"/><Relationship Id="rId6" Type="http://schemas.openxmlformats.org/officeDocument/2006/relationships/image" Target="../media/image26.png"/><Relationship Id="rId7" Type="http://schemas.openxmlformats.org/officeDocument/2006/relationships/image" Target="../media/image24.png"/><Relationship Id="rId8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29.png"/><Relationship Id="rId5" Type="http://schemas.openxmlformats.org/officeDocument/2006/relationships/image" Target="../media/image13.png"/><Relationship Id="rId6" Type="http://schemas.openxmlformats.org/officeDocument/2006/relationships/image" Target="../media/image26.png"/><Relationship Id="rId7" Type="http://schemas.openxmlformats.org/officeDocument/2006/relationships/image" Target="../media/image24.png"/><Relationship Id="rId8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29.png"/><Relationship Id="rId5" Type="http://schemas.openxmlformats.org/officeDocument/2006/relationships/image" Target="../media/image13.png"/><Relationship Id="rId6" Type="http://schemas.openxmlformats.org/officeDocument/2006/relationships/image" Target="../media/image26.png"/><Relationship Id="rId7" Type="http://schemas.openxmlformats.org/officeDocument/2006/relationships/image" Target="../media/image24.png"/><Relationship Id="rId8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42.png"/><Relationship Id="rId5" Type="http://schemas.openxmlformats.org/officeDocument/2006/relationships/image" Target="../media/image28.png"/><Relationship Id="rId6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5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Relationship Id="rId5" Type="http://schemas.openxmlformats.org/officeDocument/2006/relationships/image" Target="../media/image30.png"/><Relationship Id="rId6" Type="http://schemas.openxmlformats.org/officeDocument/2006/relationships/image" Target="../media/image50.png"/><Relationship Id="rId7" Type="http://schemas.openxmlformats.org/officeDocument/2006/relationships/image" Target="../media/image39.png"/><Relationship Id="rId8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40.png"/><Relationship Id="rId5" Type="http://schemas.openxmlformats.org/officeDocument/2006/relationships/image" Target="../media/image36.png"/><Relationship Id="rId6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40.png"/><Relationship Id="rId5" Type="http://schemas.openxmlformats.org/officeDocument/2006/relationships/image" Target="../media/image36.png"/><Relationship Id="rId6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40.png"/><Relationship Id="rId5" Type="http://schemas.openxmlformats.org/officeDocument/2006/relationships/image" Target="../media/image36.png"/><Relationship Id="rId6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40.png"/><Relationship Id="rId5" Type="http://schemas.openxmlformats.org/officeDocument/2006/relationships/image" Target="../media/image36.png"/><Relationship Id="rId6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40.png"/><Relationship Id="rId5" Type="http://schemas.openxmlformats.org/officeDocument/2006/relationships/image" Target="../media/image36.png"/><Relationship Id="rId6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40.png"/><Relationship Id="rId5" Type="http://schemas.openxmlformats.org/officeDocument/2006/relationships/image" Target="../media/image36.png"/><Relationship Id="rId6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Relationship Id="rId4" Type="http://schemas.openxmlformats.org/officeDocument/2006/relationships/image" Target="../media/image5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4.png"/><Relationship Id="rId4" Type="http://schemas.openxmlformats.org/officeDocument/2006/relationships/image" Target="../media/image53.png"/><Relationship Id="rId5" Type="http://schemas.openxmlformats.org/officeDocument/2006/relationships/image" Target="../media/image5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5.png"/><Relationship Id="rId4" Type="http://schemas.openxmlformats.org/officeDocument/2006/relationships/image" Target="../media/image49.png"/><Relationship Id="rId5" Type="http://schemas.openxmlformats.org/officeDocument/2006/relationships/image" Target="../media/image47.png"/><Relationship Id="rId6" Type="http://schemas.openxmlformats.org/officeDocument/2006/relationships/image" Target="../media/image46.png"/><Relationship Id="rId7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5.png"/><Relationship Id="rId4" Type="http://schemas.openxmlformats.org/officeDocument/2006/relationships/image" Target="../media/image49.png"/><Relationship Id="rId5" Type="http://schemas.openxmlformats.org/officeDocument/2006/relationships/image" Target="../media/image47.png"/><Relationship Id="rId6" Type="http://schemas.openxmlformats.org/officeDocument/2006/relationships/image" Target="../media/image46.png"/><Relationship Id="rId7" Type="http://schemas.openxmlformats.org/officeDocument/2006/relationships/image" Target="../media/image45.png"/><Relationship Id="rId8" Type="http://schemas.openxmlformats.org/officeDocument/2006/relationships/image" Target="../media/image4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5.png"/><Relationship Id="rId4" Type="http://schemas.openxmlformats.org/officeDocument/2006/relationships/image" Target="../media/image49.png"/><Relationship Id="rId5" Type="http://schemas.openxmlformats.org/officeDocument/2006/relationships/image" Target="../media/image47.png"/><Relationship Id="rId6" Type="http://schemas.openxmlformats.org/officeDocument/2006/relationships/image" Target="../media/image46.png"/><Relationship Id="rId7" Type="http://schemas.openxmlformats.org/officeDocument/2006/relationships/image" Target="../media/image45.png"/><Relationship Id="rId8" Type="http://schemas.openxmlformats.org/officeDocument/2006/relationships/image" Target="../media/image4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5.png"/><Relationship Id="rId4" Type="http://schemas.openxmlformats.org/officeDocument/2006/relationships/image" Target="../media/image49.png"/><Relationship Id="rId5" Type="http://schemas.openxmlformats.org/officeDocument/2006/relationships/image" Target="../media/image47.png"/><Relationship Id="rId6" Type="http://schemas.openxmlformats.org/officeDocument/2006/relationships/image" Target="../media/image46.png"/><Relationship Id="rId7" Type="http://schemas.openxmlformats.org/officeDocument/2006/relationships/image" Target="../media/image45.png"/><Relationship Id="rId8" Type="http://schemas.openxmlformats.org/officeDocument/2006/relationships/image" Target="../media/image4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5.png"/><Relationship Id="rId4" Type="http://schemas.openxmlformats.org/officeDocument/2006/relationships/image" Target="../media/image51.png"/><Relationship Id="rId5" Type="http://schemas.openxmlformats.org/officeDocument/2006/relationships/image" Target="../media/image54.png"/><Relationship Id="rId6" Type="http://schemas.openxmlformats.org/officeDocument/2006/relationships/image" Target="../media/image5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5.png"/><Relationship Id="rId4" Type="http://schemas.openxmlformats.org/officeDocument/2006/relationships/image" Target="../media/image56.png"/><Relationship Id="rId5" Type="http://schemas.openxmlformats.org/officeDocument/2006/relationships/image" Target="../media/image5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3.png"/><Relationship Id="rId4" Type="http://schemas.openxmlformats.org/officeDocument/2006/relationships/image" Target="../media/image60.png"/><Relationship Id="rId5" Type="http://schemas.openxmlformats.org/officeDocument/2006/relationships/image" Target="../media/image5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3.png"/><Relationship Id="rId4" Type="http://schemas.openxmlformats.org/officeDocument/2006/relationships/image" Target="../media/image6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3.png"/><Relationship Id="rId4" Type="http://schemas.openxmlformats.org/officeDocument/2006/relationships/image" Target="../media/image6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3.png"/><Relationship Id="rId4" Type="http://schemas.openxmlformats.org/officeDocument/2006/relationships/image" Target="../media/image6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3.png"/><Relationship Id="rId4" Type="http://schemas.openxmlformats.org/officeDocument/2006/relationships/image" Target="../media/image6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2.png"/><Relationship Id="rId4" Type="http://schemas.openxmlformats.org/officeDocument/2006/relationships/image" Target="../media/image64.png"/><Relationship Id="rId5" Type="http://schemas.openxmlformats.org/officeDocument/2006/relationships/image" Target="../media/image6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2.png"/><Relationship Id="rId4" Type="http://schemas.openxmlformats.org/officeDocument/2006/relationships/image" Target="../media/image64.png"/><Relationship Id="rId5" Type="http://schemas.openxmlformats.org/officeDocument/2006/relationships/image" Target="../media/image6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2.png"/><Relationship Id="rId4" Type="http://schemas.openxmlformats.org/officeDocument/2006/relationships/image" Target="../media/image64.png"/><Relationship Id="rId5" Type="http://schemas.openxmlformats.org/officeDocument/2006/relationships/image" Target="../media/image6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2.png"/><Relationship Id="rId4" Type="http://schemas.openxmlformats.org/officeDocument/2006/relationships/image" Target="../media/image64.png"/><Relationship Id="rId5" Type="http://schemas.openxmlformats.org/officeDocument/2006/relationships/image" Target="../media/image6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2.png"/><Relationship Id="rId4" Type="http://schemas.openxmlformats.org/officeDocument/2006/relationships/image" Target="../media/image64.png"/><Relationship Id="rId5" Type="http://schemas.openxmlformats.org/officeDocument/2006/relationships/image" Target="../media/image6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2.png"/><Relationship Id="rId4" Type="http://schemas.openxmlformats.org/officeDocument/2006/relationships/image" Target="../media/image64.png"/><Relationship Id="rId5" Type="http://schemas.openxmlformats.org/officeDocument/2006/relationships/image" Target="../media/image6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80.png"/><Relationship Id="rId4" Type="http://schemas.openxmlformats.org/officeDocument/2006/relationships/image" Target="../media/image61.png"/><Relationship Id="rId5" Type="http://schemas.openxmlformats.org/officeDocument/2006/relationships/image" Target="../media/image6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0.png"/><Relationship Id="rId4" Type="http://schemas.openxmlformats.org/officeDocument/2006/relationships/image" Target="../media/image66.png"/><Relationship Id="rId5" Type="http://schemas.openxmlformats.org/officeDocument/2006/relationships/image" Target="../media/image6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0.png"/><Relationship Id="rId4" Type="http://schemas.openxmlformats.org/officeDocument/2006/relationships/image" Target="../media/image66.png"/><Relationship Id="rId5" Type="http://schemas.openxmlformats.org/officeDocument/2006/relationships/image" Target="../media/image6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0.png"/><Relationship Id="rId4" Type="http://schemas.openxmlformats.org/officeDocument/2006/relationships/image" Target="../media/image66.png"/><Relationship Id="rId5" Type="http://schemas.openxmlformats.org/officeDocument/2006/relationships/image" Target="../media/image6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0.png"/><Relationship Id="rId4" Type="http://schemas.openxmlformats.org/officeDocument/2006/relationships/image" Target="../media/image66.png"/><Relationship Id="rId5" Type="http://schemas.openxmlformats.org/officeDocument/2006/relationships/image" Target="../media/image6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0.png"/><Relationship Id="rId4" Type="http://schemas.openxmlformats.org/officeDocument/2006/relationships/image" Target="../media/image66.png"/><Relationship Id="rId5" Type="http://schemas.openxmlformats.org/officeDocument/2006/relationships/image" Target="../media/image6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0.png"/><Relationship Id="rId4" Type="http://schemas.openxmlformats.org/officeDocument/2006/relationships/image" Target="../media/image66.png"/><Relationship Id="rId5" Type="http://schemas.openxmlformats.org/officeDocument/2006/relationships/image" Target="../media/image6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2.png"/><Relationship Id="rId4" Type="http://schemas.openxmlformats.org/officeDocument/2006/relationships/image" Target="../media/image79.png"/><Relationship Id="rId5" Type="http://schemas.openxmlformats.org/officeDocument/2006/relationships/image" Target="../media/image73.png"/><Relationship Id="rId6" Type="http://schemas.openxmlformats.org/officeDocument/2006/relationships/image" Target="../media/image8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83.png"/><Relationship Id="rId4" Type="http://schemas.openxmlformats.org/officeDocument/2006/relationships/image" Target="../media/image75.png"/><Relationship Id="rId5" Type="http://schemas.openxmlformats.org/officeDocument/2006/relationships/image" Target="../media/image77.png"/><Relationship Id="rId6" Type="http://schemas.openxmlformats.org/officeDocument/2006/relationships/image" Target="../media/image74.png"/><Relationship Id="rId7" Type="http://schemas.openxmlformats.org/officeDocument/2006/relationships/image" Target="../media/image78.png"/><Relationship Id="rId8" Type="http://schemas.openxmlformats.org/officeDocument/2006/relationships/image" Target="../media/image8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83.png"/><Relationship Id="rId4" Type="http://schemas.openxmlformats.org/officeDocument/2006/relationships/image" Target="../media/image75.png"/><Relationship Id="rId5" Type="http://schemas.openxmlformats.org/officeDocument/2006/relationships/image" Target="../media/image77.png"/><Relationship Id="rId6" Type="http://schemas.openxmlformats.org/officeDocument/2006/relationships/image" Target="../media/image74.png"/><Relationship Id="rId7" Type="http://schemas.openxmlformats.org/officeDocument/2006/relationships/image" Target="../media/image78.png"/><Relationship Id="rId8" Type="http://schemas.openxmlformats.org/officeDocument/2006/relationships/image" Target="../media/image8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83.png"/><Relationship Id="rId4" Type="http://schemas.openxmlformats.org/officeDocument/2006/relationships/image" Target="../media/image75.png"/><Relationship Id="rId5" Type="http://schemas.openxmlformats.org/officeDocument/2006/relationships/image" Target="../media/image77.png"/><Relationship Id="rId6" Type="http://schemas.openxmlformats.org/officeDocument/2006/relationships/image" Target="../media/image74.png"/><Relationship Id="rId7" Type="http://schemas.openxmlformats.org/officeDocument/2006/relationships/image" Target="../media/image78.png"/><Relationship Id="rId8" Type="http://schemas.openxmlformats.org/officeDocument/2006/relationships/image" Target="../media/image8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83.png"/><Relationship Id="rId4" Type="http://schemas.openxmlformats.org/officeDocument/2006/relationships/image" Target="../media/image75.png"/><Relationship Id="rId5" Type="http://schemas.openxmlformats.org/officeDocument/2006/relationships/image" Target="../media/image77.png"/><Relationship Id="rId6" Type="http://schemas.openxmlformats.org/officeDocument/2006/relationships/image" Target="../media/image74.png"/><Relationship Id="rId7" Type="http://schemas.openxmlformats.org/officeDocument/2006/relationships/image" Target="../media/image78.png"/><Relationship Id="rId8" Type="http://schemas.openxmlformats.org/officeDocument/2006/relationships/image" Target="../media/image8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9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9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9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8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9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88.png"/><Relationship Id="rId4" Type="http://schemas.openxmlformats.org/officeDocument/2006/relationships/image" Target="../media/image85.png"/><Relationship Id="rId5" Type="http://schemas.openxmlformats.org/officeDocument/2006/relationships/image" Target="../media/image89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90.png"/><Relationship Id="rId4" Type="http://schemas.openxmlformats.org/officeDocument/2006/relationships/image" Target="../media/image9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6.pn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4582775"/>
            <a:ext cx="8520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400"/>
              <a:t>May 2024</a:t>
            </a:r>
            <a:endParaRPr sz="14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648" y="1112400"/>
            <a:ext cx="7236700" cy="291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628469" y="2402259"/>
            <a:ext cx="8233800" cy="23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4765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Great! Learning any continuous multivariate function only requires us to learn a few univariate functions.</a:t>
            </a:r>
            <a:endParaRPr/>
          </a:p>
          <a:p>
            <a:pPr indent="-24765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But these univariate functions, although continuous, are often </a:t>
            </a:r>
            <a:r>
              <a:rPr i="1" lang="en"/>
              <a:t>awful</a:t>
            </a:r>
            <a:r>
              <a:rPr lang="en"/>
              <a:t> to work with (e.g. non-smooth, fractal etc.).</a:t>
            </a:r>
            <a:endParaRPr/>
          </a:p>
          <a:p>
            <a:pPr indent="-247650" lvl="0" marL="2540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So let's try: 1) stacking 'layers' of the above form; and 2) ignoring the n, 2n+1 requirement for the number of 'nodes' per layer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0248" y="1161493"/>
            <a:ext cx="3186564" cy="104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6706" y="1158100"/>
            <a:ext cx="1741267" cy="332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letter with a white background&#10;&#10;Description automatically generated" id="159" name="Google Shape;159;p23"/>
          <p:cNvPicPr preferRelativeResize="0"/>
          <p:nvPr/>
        </p:nvPicPr>
        <p:blipFill rotWithShape="1">
          <a:blip r:embed="rId5">
            <a:alphaModFix/>
          </a:blip>
          <a:srcRect b="-2699" l="61904" r="0" t="-713"/>
          <a:stretch/>
        </p:blipFill>
        <p:spPr>
          <a:xfrm>
            <a:off x="5399499" y="1490647"/>
            <a:ext cx="1474879" cy="328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letter with a white background&#10;&#10;Description automatically generated" id="160" name="Google Shape;160;p23"/>
          <p:cNvPicPr preferRelativeResize="0"/>
          <p:nvPr/>
        </p:nvPicPr>
        <p:blipFill rotWithShape="1">
          <a:blip r:embed="rId5">
            <a:alphaModFix/>
          </a:blip>
          <a:srcRect b="-2033" l="0" r="50097" t="-667"/>
          <a:stretch/>
        </p:blipFill>
        <p:spPr>
          <a:xfrm>
            <a:off x="5348859" y="1816290"/>
            <a:ext cx="1742447" cy="334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 Diagrams vs. MLP Diagrams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628650" y="3828200"/>
            <a:ext cx="8142300" cy="94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KANs are like MLPs but:</a:t>
            </a:r>
            <a:endParaRPr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77777"/>
              <a:buAutoNum type="arabicPeriod"/>
            </a:pPr>
            <a:r>
              <a:rPr lang="en"/>
              <a:t>with learnable activation functions on each weight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77777"/>
              <a:buAutoNum type="arabicPeriod"/>
            </a:pPr>
            <a:r>
              <a:rPr lang="en"/>
              <a:t>with nodes only performing addition (no ‘global’ activation functions e.g. ReLU)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2319068"/>
            <a:ext cx="3727101" cy="130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700" y="2256775"/>
            <a:ext cx="3491648" cy="13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1730650" y="1536825"/>
            <a:ext cx="1523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KAN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[2,5,1]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6181075" y="1538913"/>
            <a:ext cx="1176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MLP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2: Defining a KAN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Defining a KAN layer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628650" y="1369221"/>
            <a:ext cx="7886700" cy="1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KAN layer with     -dimensional inputs and        -dimensional outputs can be defined as a matrix of 1D functions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where each </a:t>
            </a:r>
            <a:r>
              <a:rPr lang="en"/>
              <a:t>function</a:t>
            </a:r>
            <a:r>
              <a:rPr lang="en"/>
              <a:t>          has trainable parameters (we’ll use splines).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500" y="2019951"/>
            <a:ext cx="7081724" cy="4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0675" y="1434572"/>
            <a:ext cx="277622" cy="205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9800" y="1434575"/>
            <a:ext cx="438373" cy="2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 rotWithShape="1">
          <a:blip r:embed="rId3">
            <a:alphaModFix/>
          </a:blip>
          <a:srcRect b="6853" l="10464" r="82105" t="8321"/>
          <a:stretch/>
        </p:blipFill>
        <p:spPr>
          <a:xfrm>
            <a:off x="3267475" y="2391763"/>
            <a:ext cx="526099" cy="35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628650" y="2751625"/>
            <a:ext cx="46464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800">
                <a:solidFill>
                  <a:schemeClr val="dk2"/>
                </a:solidFill>
              </a:rPr>
              <a:t>Note that Kolmogorov-Arnold representation comes corresponds to two layers: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An inner layer with </a:t>
            </a:r>
            <a:endParaRPr sz="180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And an outer layer with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0750" y="3875500"/>
            <a:ext cx="3169089" cy="4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40738" y="4700575"/>
            <a:ext cx="3306233" cy="4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3850" y="2908200"/>
            <a:ext cx="3017949" cy="219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/>
          <p:nvPr/>
        </p:nvSpPr>
        <p:spPr>
          <a:xfrm>
            <a:off x="8218155" y="3932593"/>
            <a:ext cx="241200" cy="23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8322105" y="3414618"/>
            <a:ext cx="241200" cy="23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Composing KAN layers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628650" y="1369231"/>
            <a:ext cx="7886700" cy="3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Given the shape of a KAN (as an integer array),                            , write the activation in the        -neuron as        , and the activation function joining        and              as         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the activation at              is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matrix form: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Finally, </a:t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8218155" y="3932593"/>
            <a:ext cx="241200" cy="23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8322105" y="3414618"/>
            <a:ext cx="241200" cy="23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025" y="1369225"/>
            <a:ext cx="1748200" cy="3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663" y="1686802"/>
            <a:ext cx="438375" cy="287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1676" y="1683403"/>
            <a:ext cx="438375" cy="294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350" y="2024677"/>
            <a:ext cx="438375" cy="287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8625" y="2071400"/>
            <a:ext cx="763090" cy="2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9200" y="2048413"/>
            <a:ext cx="438375" cy="286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2175" y="2392862"/>
            <a:ext cx="763090" cy="2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61250" y="2249094"/>
            <a:ext cx="2439749" cy="528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92993" y="2859179"/>
            <a:ext cx="3874900" cy="126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22400" y="4164200"/>
            <a:ext cx="5158530" cy="4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7"/>
          <p:cNvSpPr/>
          <p:nvPr/>
        </p:nvSpPr>
        <p:spPr>
          <a:xfrm>
            <a:off x="768400" y="2311975"/>
            <a:ext cx="6936600" cy="245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4761675" y="2167200"/>
            <a:ext cx="3510000" cy="65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Composing KAN layers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628650" y="1369231"/>
            <a:ext cx="7886700" cy="3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Given the shape of a KAN (as an integer array),                            , write the activation in the        -neuron as        , and the activation function joining        and              as         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the activation at              is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matrix form: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Finally, </a:t>
            </a: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8218155" y="3932593"/>
            <a:ext cx="241200" cy="23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/>
          <p:nvPr/>
        </p:nvSpPr>
        <p:spPr>
          <a:xfrm>
            <a:off x="8322105" y="3414618"/>
            <a:ext cx="241200" cy="23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025" y="1369225"/>
            <a:ext cx="1748200" cy="3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663" y="1686802"/>
            <a:ext cx="438375" cy="287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1676" y="1683403"/>
            <a:ext cx="438375" cy="294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350" y="2024677"/>
            <a:ext cx="438375" cy="287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8625" y="2071400"/>
            <a:ext cx="763090" cy="2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9200" y="2048413"/>
            <a:ext cx="438375" cy="286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2175" y="2392862"/>
            <a:ext cx="763090" cy="2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61250" y="2249094"/>
            <a:ext cx="2439749" cy="528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92993" y="2859179"/>
            <a:ext cx="3874900" cy="126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22400" y="4164200"/>
            <a:ext cx="5158530" cy="4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/>
          <p:nvPr/>
        </p:nvSpPr>
        <p:spPr>
          <a:xfrm>
            <a:off x="768400" y="2900575"/>
            <a:ext cx="6936600" cy="18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Composing KAN layers</a:t>
            </a:r>
            <a:endParaRPr/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628650" y="1369231"/>
            <a:ext cx="7886700" cy="3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Given the shape of a KAN (as an integer array),                            , write the activation in the        -neuron as        , and the activation function joining        and              as         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the activation at              is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matrix form: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Finally, </a:t>
            </a:r>
            <a:endParaRPr/>
          </a:p>
        </p:txBody>
      </p:sp>
      <p:sp>
        <p:nvSpPr>
          <p:cNvPr id="237" name="Google Shape;237;p29"/>
          <p:cNvSpPr/>
          <p:nvPr/>
        </p:nvSpPr>
        <p:spPr>
          <a:xfrm>
            <a:off x="8218155" y="3932593"/>
            <a:ext cx="241200" cy="23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9"/>
          <p:cNvSpPr/>
          <p:nvPr/>
        </p:nvSpPr>
        <p:spPr>
          <a:xfrm>
            <a:off x="8322105" y="3414618"/>
            <a:ext cx="241200" cy="23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025" y="1369225"/>
            <a:ext cx="1748200" cy="3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663" y="1686802"/>
            <a:ext cx="438375" cy="287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1676" y="1683403"/>
            <a:ext cx="438375" cy="294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350" y="2024677"/>
            <a:ext cx="438375" cy="287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8625" y="2071400"/>
            <a:ext cx="763090" cy="2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9200" y="2048413"/>
            <a:ext cx="438375" cy="286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2175" y="2392862"/>
            <a:ext cx="763090" cy="2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61250" y="2249094"/>
            <a:ext cx="2439749" cy="528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92993" y="2859179"/>
            <a:ext cx="3874900" cy="126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22400" y="4164200"/>
            <a:ext cx="5158530" cy="4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/>
          <p:nvPr/>
        </p:nvSpPr>
        <p:spPr>
          <a:xfrm>
            <a:off x="768400" y="4241500"/>
            <a:ext cx="6936600" cy="52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Composing</a:t>
            </a:r>
            <a:r>
              <a:rPr lang="en"/>
              <a:t> KAN layers</a:t>
            </a:r>
            <a:endParaRPr/>
          </a:p>
        </p:txBody>
      </p:sp>
      <p:sp>
        <p:nvSpPr>
          <p:cNvPr id="255" name="Google Shape;255;p30"/>
          <p:cNvSpPr txBox="1"/>
          <p:nvPr>
            <p:ph idx="1" type="body"/>
          </p:nvPr>
        </p:nvSpPr>
        <p:spPr>
          <a:xfrm>
            <a:off x="628650" y="1369231"/>
            <a:ext cx="7886700" cy="3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Given the shape of a KAN (as an integer array),                            , write the activation in the        -neuron as        , and the activation function joining        and              as         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Then the activation at              is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matrix form: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Finally, </a:t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8218155" y="3932593"/>
            <a:ext cx="241200" cy="23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8322105" y="3414618"/>
            <a:ext cx="241200" cy="23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025" y="1369225"/>
            <a:ext cx="1748200" cy="3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663" y="1686802"/>
            <a:ext cx="438375" cy="287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1676" y="1683403"/>
            <a:ext cx="438375" cy="294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350" y="2024677"/>
            <a:ext cx="438375" cy="287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88625" y="2071400"/>
            <a:ext cx="763090" cy="2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89200" y="2048413"/>
            <a:ext cx="438375" cy="286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2175" y="2392862"/>
            <a:ext cx="763090" cy="2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61250" y="2249094"/>
            <a:ext cx="2439749" cy="528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92993" y="2859179"/>
            <a:ext cx="3874900" cy="126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22400" y="4164200"/>
            <a:ext cx="5158530" cy="4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KAN vs MLP (deep)</a:t>
            </a:r>
            <a:endParaRPr/>
          </a:p>
        </p:txBody>
      </p:sp>
      <p:pic>
        <p:nvPicPr>
          <p:cNvPr id="273" name="Google Shape;2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075" y="2263675"/>
            <a:ext cx="3755800" cy="198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75" y="2263677"/>
            <a:ext cx="3755800" cy="19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128" y="1847750"/>
            <a:ext cx="4021950" cy="3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4988" y="1847750"/>
            <a:ext cx="4549975" cy="3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What type of </a:t>
            </a:r>
            <a:r>
              <a:rPr lang="en"/>
              <a:t>functions</a:t>
            </a:r>
            <a:r>
              <a:rPr lang="en"/>
              <a:t>        are we learning?</a:t>
            </a:r>
            <a:endParaRPr/>
          </a:p>
        </p:txBody>
      </p:sp>
      <p:sp>
        <p:nvSpPr>
          <p:cNvPr id="282" name="Google Shape;282;p3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Splines!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A spline </a:t>
            </a:r>
            <a:r>
              <a:rPr i="1" lang="en"/>
              <a:t>function</a:t>
            </a:r>
            <a:r>
              <a:rPr i="1" lang="en"/>
              <a:t> of order k is a piecewise polynomial function of degree k-1.</a:t>
            </a:r>
            <a:endParaRPr i="1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simplify things, we’ll learn coefficients for B-splines of order k, which: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 a basis for all splines of order k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found deterministically (though not all that cheaply) given k and a grid of size G  over which to define our function’s ‘pieces’</a:t>
            </a:r>
            <a:endParaRPr/>
          </a:p>
        </p:txBody>
      </p:sp>
      <p:pic>
        <p:nvPicPr>
          <p:cNvPr id="283" name="Google Shape;2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175" y="569851"/>
            <a:ext cx="615300" cy="4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150" y="3260549"/>
            <a:ext cx="3588225" cy="17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2"/>
          <p:cNvSpPr/>
          <p:nvPr/>
        </p:nvSpPr>
        <p:spPr>
          <a:xfrm>
            <a:off x="5316575" y="3232850"/>
            <a:ext cx="955200" cy="73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2374450" y="3232850"/>
            <a:ext cx="1129800" cy="35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2291475" y="3316025"/>
            <a:ext cx="574500" cy="73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963" y="339200"/>
            <a:ext cx="6138076" cy="46035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5669600" y="290775"/>
            <a:ext cx="23814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MLPs</a:t>
            </a:r>
            <a:endParaRPr b="1" sz="3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821325" y="1426175"/>
            <a:ext cx="23814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KAN</a:t>
            </a:r>
            <a:r>
              <a:rPr b="1" lang="en" sz="3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endParaRPr b="1" sz="3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57057" t="3147"/>
          <a:stretch/>
        </p:blipFill>
        <p:spPr>
          <a:xfrm>
            <a:off x="1391550" y="2838100"/>
            <a:ext cx="1723625" cy="20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3500" y="2700500"/>
            <a:ext cx="2656025" cy="22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1970" y="1003770"/>
            <a:ext cx="1169350" cy="13418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5185025" y="2748275"/>
            <a:ext cx="2540600" cy="2215225"/>
          </a:xfrm>
          <a:custGeom>
            <a:rect b="b" l="l" r="r" t="t"/>
            <a:pathLst>
              <a:path extrusionOk="0" h="88609" w="101624">
                <a:moveTo>
                  <a:pt x="0" y="0"/>
                </a:moveTo>
                <a:cubicBezTo>
                  <a:pt x="22825" y="23817"/>
                  <a:pt x="45558" y="48446"/>
                  <a:pt x="72826" y="67011"/>
                </a:cubicBezTo>
                <a:cubicBezTo>
                  <a:pt x="82745" y="73764"/>
                  <a:pt x="89787" y="86642"/>
                  <a:pt x="101624" y="88609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Google Shape;74;p15"/>
          <p:cNvSpPr/>
          <p:nvPr/>
        </p:nvSpPr>
        <p:spPr>
          <a:xfrm>
            <a:off x="5233500" y="2762125"/>
            <a:ext cx="2381375" cy="2076775"/>
          </a:xfrm>
          <a:custGeom>
            <a:rect b="b" l="l" r="r" t="t"/>
            <a:pathLst>
              <a:path extrusionOk="0" h="83071" w="95255">
                <a:moveTo>
                  <a:pt x="0" y="83071"/>
                </a:moveTo>
                <a:cubicBezTo>
                  <a:pt x="0" y="79655"/>
                  <a:pt x="3765" y="77252"/>
                  <a:pt x="6369" y="75041"/>
                </a:cubicBezTo>
                <a:cubicBezTo>
                  <a:pt x="14188" y="68403"/>
                  <a:pt x="20779" y="60305"/>
                  <a:pt x="29075" y="54273"/>
                </a:cubicBezTo>
                <a:cubicBezTo>
                  <a:pt x="36913" y="48573"/>
                  <a:pt x="44081" y="41907"/>
                  <a:pt x="52335" y="36828"/>
                </a:cubicBezTo>
                <a:cubicBezTo>
                  <a:pt x="68391" y="26949"/>
                  <a:pt x="86820" y="16859"/>
                  <a:pt x="95255" y="0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Google Shape;75;p15"/>
          <p:cNvSpPr/>
          <p:nvPr/>
        </p:nvSpPr>
        <p:spPr>
          <a:xfrm>
            <a:off x="1183775" y="2782900"/>
            <a:ext cx="2097550" cy="2180600"/>
          </a:xfrm>
          <a:custGeom>
            <a:rect b="b" l="l" r="r" t="t"/>
            <a:pathLst>
              <a:path extrusionOk="0" h="87224" w="83902">
                <a:moveTo>
                  <a:pt x="0" y="0"/>
                </a:moveTo>
                <a:cubicBezTo>
                  <a:pt x="13065" y="15437"/>
                  <a:pt x="23249" y="33446"/>
                  <a:pt x="37936" y="47350"/>
                </a:cubicBezTo>
                <a:cubicBezTo>
                  <a:pt x="52666" y="61294"/>
                  <a:pt x="72641" y="70353"/>
                  <a:pt x="83902" y="87224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Google Shape;76;p15"/>
          <p:cNvSpPr/>
          <p:nvPr/>
        </p:nvSpPr>
        <p:spPr>
          <a:xfrm>
            <a:off x="1363750" y="2935175"/>
            <a:ext cx="1799875" cy="1952200"/>
          </a:xfrm>
          <a:custGeom>
            <a:rect b="b" l="l" r="r" t="t"/>
            <a:pathLst>
              <a:path extrusionOk="0" h="78088" w="71995">
                <a:moveTo>
                  <a:pt x="0" y="78088"/>
                </a:moveTo>
                <a:cubicBezTo>
                  <a:pt x="12038" y="57453"/>
                  <a:pt x="32265" y="42732"/>
                  <a:pt x="50120" y="26860"/>
                </a:cubicBezTo>
                <a:cubicBezTo>
                  <a:pt x="56720" y="20993"/>
                  <a:pt x="63615" y="14821"/>
                  <a:pt x="67565" y="6923"/>
                </a:cubicBezTo>
                <a:cubicBezTo>
                  <a:pt x="68790" y="4473"/>
                  <a:pt x="71995" y="2740"/>
                  <a:pt x="71995" y="0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64051">
            <a:off x="4587721" y="2073316"/>
            <a:ext cx="3045762" cy="269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Implementation</a:t>
            </a:r>
            <a:r>
              <a:rPr lang="en"/>
              <a:t> details</a:t>
            </a:r>
            <a:endParaRPr/>
          </a:p>
        </p:txBody>
      </p:sp>
      <p:sp>
        <p:nvSpPr>
          <p:cNvPr id="293" name="Google Shape;293;p33"/>
          <p:cNvSpPr txBox="1"/>
          <p:nvPr>
            <p:ph idx="1" type="body"/>
          </p:nvPr>
        </p:nvSpPr>
        <p:spPr>
          <a:xfrm>
            <a:off x="628650" y="2955947"/>
            <a:ext cx="78867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Splines initialised (                   ) with a small grid,       3, but every 100 or so </a:t>
            </a:r>
            <a:r>
              <a:rPr lang="en"/>
              <a:t>iterations</a:t>
            </a:r>
            <a:r>
              <a:rPr lang="en"/>
              <a:t>, we’ll make the grid finer, say,       = 5 , and choose new coefficients via least squares on the outputs of each spline</a:t>
            </a:r>
            <a:r>
              <a:rPr lang="en"/>
              <a:t>:</a:t>
            </a:r>
            <a:endParaRPr/>
          </a:p>
        </p:txBody>
      </p:sp>
      <p:pic>
        <p:nvPicPr>
          <p:cNvPr id="294" name="Google Shape;2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645" y="1268050"/>
            <a:ext cx="3332786" cy="483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4332" y="1691374"/>
            <a:ext cx="3510717" cy="490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8975" y="2181872"/>
            <a:ext cx="3510717" cy="670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3"/>
          <p:cNvPicPr preferRelativeResize="0"/>
          <p:nvPr/>
        </p:nvPicPr>
        <p:blipFill rotWithShape="1">
          <a:blip r:embed="rId6">
            <a:alphaModFix/>
          </a:blip>
          <a:srcRect b="8498" l="83369" r="6506" t="79997"/>
          <a:stretch/>
        </p:blipFill>
        <p:spPr>
          <a:xfrm>
            <a:off x="6125900" y="2990575"/>
            <a:ext cx="401525" cy="2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98975" y="2977963"/>
            <a:ext cx="117763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8250" y="3282225"/>
            <a:ext cx="317647" cy="2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8650" y="3835055"/>
            <a:ext cx="7886701" cy="124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44751" y="1074300"/>
            <a:ext cx="2148025" cy="17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KANs are parameter efficient!</a:t>
            </a:r>
            <a:endParaRPr/>
          </a:p>
        </p:txBody>
      </p:sp>
      <p:sp>
        <p:nvSpPr>
          <p:cNvPr id="307" name="Google Shape;307;p34"/>
          <p:cNvSpPr txBox="1"/>
          <p:nvPr>
            <p:ph idx="1" type="body"/>
          </p:nvPr>
        </p:nvSpPr>
        <p:spPr>
          <a:xfrm>
            <a:off x="628650" y="1369225"/>
            <a:ext cx="7886700" cy="3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 KAN with:</a:t>
            </a:r>
            <a:endParaRPr/>
          </a:p>
          <a:p>
            <a:pPr indent="-2222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Depth L;</a:t>
            </a:r>
            <a:endParaRPr/>
          </a:p>
          <a:p>
            <a:pPr indent="-2222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Constant width N; using</a:t>
            </a:r>
            <a:endParaRPr/>
          </a:p>
          <a:p>
            <a:pPr indent="-2222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Splines of order k, defined on grids of size G</a:t>
            </a:r>
            <a:endParaRPr/>
          </a:p>
          <a:p>
            <a:pPr indent="-222250" lvl="0" marL="1778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Parameters: </a:t>
            </a:r>
            <a:endParaRPr/>
          </a:p>
          <a:p>
            <a:pPr indent="-222250" lvl="0" marL="1778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(c.f. MLPs:                   )</a:t>
            </a:r>
            <a:endParaRPr/>
          </a:p>
          <a:p>
            <a:pPr indent="-222250" lvl="0" marL="1778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But using theoretical scaling exponents for test RMSE loss:</a:t>
            </a:r>
            <a:endParaRPr/>
          </a:p>
          <a:p>
            <a:pPr indent="0" lvl="0" marL="177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KANs are predicted (and empirically appear) to have                   , i.e. performance scales very well with parameter count. </a:t>
            </a:r>
            <a:endParaRPr/>
          </a:p>
        </p:txBody>
      </p:sp>
      <p:pic>
        <p:nvPicPr>
          <p:cNvPr id="308" name="Google Shape;3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775" y="2626346"/>
            <a:ext cx="3876425" cy="3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515" y="3058700"/>
            <a:ext cx="1132877" cy="3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0019" y="3504925"/>
            <a:ext cx="1983205" cy="3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0450" y="3958051"/>
            <a:ext cx="1162900" cy="2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4"/>
          <p:cNvSpPr/>
          <p:nvPr/>
        </p:nvSpPr>
        <p:spPr>
          <a:xfrm>
            <a:off x="553800" y="2540600"/>
            <a:ext cx="8418000" cy="206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KANs are parameter efficient!</a:t>
            </a:r>
            <a:endParaRPr/>
          </a:p>
        </p:txBody>
      </p:sp>
      <p:sp>
        <p:nvSpPr>
          <p:cNvPr id="318" name="Google Shape;318;p35"/>
          <p:cNvSpPr txBox="1"/>
          <p:nvPr>
            <p:ph idx="1" type="body"/>
          </p:nvPr>
        </p:nvSpPr>
        <p:spPr>
          <a:xfrm>
            <a:off x="628650" y="1369225"/>
            <a:ext cx="7886700" cy="3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 KAN with:</a:t>
            </a:r>
            <a:endParaRPr/>
          </a:p>
          <a:p>
            <a:pPr indent="-2222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Depth L;</a:t>
            </a:r>
            <a:endParaRPr/>
          </a:p>
          <a:p>
            <a:pPr indent="-2222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Constant width N; using</a:t>
            </a:r>
            <a:endParaRPr/>
          </a:p>
          <a:p>
            <a:pPr indent="-2222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Splines of order k, defined on grids of size G</a:t>
            </a:r>
            <a:endParaRPr/>
          </a:p>
          <a:p>
            <a:pPr indent="-222250" lvl="0" marL="1778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Parameters: </a:t>
            </a:r>
            <a:endParaRPr/>
          </a:p>
          <a:p>
            <a:pPr indent="-222250" lvl="0" marL="1778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(c.f. MLPs:                   )</a:t>
            </a:r>
            <a:endParaRPr/>
          </a:p>
          <a:p>
            <a:pPr indent="-222250" lvl="0" marL="1778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But using theoretical scaling exponents for test RMSE loss:</a:t>
            </a:r>
            <a:endParaRPr/>
          </a:p>
          <a:p>
            <a:pPr indent="0" lvl="0" marL="177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KANs are predicted (and empirically appear) to have                   , i.e. performance scales very well with parameter count. </a:t>
            </a:r>
            <a:endParaRPr/>
          </a:p>
        </p:txBody>
      </p:sp>
      <p:pic>
        <p:nvPicPr>
          <p:cNvPr id="319" name="Google Shape;3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775" y="2626346"/>
            <a:ext cx="3876425" cy="3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515" y="3058700"/>
            <a:ext cx="1132877" cy="3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0019" y="3504925"/>
            <a:ext cx="1983205" cy="3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0450" y="3958051"/>
            <a:ext cx="1162900" cy="2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5"/>
          <p:cNvSpPr/>
          <p:nvPr/>
        </p:nvSpPr>
        <p:spPr>
          <a:xfrm>
            <a:off x="553800" y="3058700"/>
            <a:ext cx="8418000" cy="155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KANs are parameter efficient!</a:t>
            </a:r>
            <a:endParaRPr/>
          </a:p>
        </p:txBody>
      </p:sp>
      <p:sp>
        <p:nvSpPr>
          <p:cNvPr id="329" name="Google Shape;329;p36"/>
          <p:cNvSpPr txBox="1"/>
          <p:nvPr>
            <p:ph idx="1" type="body"/>
          </p:nvPr>
        </p:nvSpPr>
        <p:spPr>
          <a:xfrm>
            <a:off x="628650" y="1369225"/>
            <a:ext cx="7886700" cy="3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 KAN with:</a:t>
            </a:r>
            <a:endParaRPr/>
          </a:p>
          <a:p>
            <a:pPr indent="-2222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Depth L;</a:t>
            </a:r>
            <a:endParaRPr/>
          </a:p>
          <a:p>
            <a:pPr indent="-2222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Constant width N; using</a:t>
            </a:r>
            <a:endParaRPr/>
          </a:p>
          <a:p>
            <a:pPr indent="-2222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Splines of order k, defined on grids of size G</a:t>
            </a:r>
            <a:endParaRPr/>
          </a:p>
          <a:p>
            <a:pPr indent="-222250" lvl="0" marL="1778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Parameters: </a:t>
            </a:r>
            <a:endParaRPr/>
          </a:p>
          <a:p>
            <a:pPr indent="-222250" lvl="0" marL="1778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(cf. MLPs:                   )</a:t>
            </a:r>
            <a:endParaRPr/>
          </a:p>
          <a:p>
            <a:pPr indent="-222250" lvl="0" marL="1778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But using theoretical scaling exponents for test RMSE loss:</a:t>
            </a:r>
            <a:endParaRPr/>
          </a:p>
          <a:p>
            <a:pPr indent="0" lvl="0" marL="177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KANs are predicted (and empirically appear) to have                   , i.e. performance scales very well with parameter count. </a:t>
            </a:r>
            <a:endParaRPr/>
          </a:p>
        </p:txBody>
      </p:sp>
      <p:pic>
        <p:nvPicPr>
          <p:cNvPr id="330" name="Google Shape;3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775" y="2626346"/>
            <a:ext cx="3876425" cy="3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515" y="3058700"/>
            <a:ext cx="1132877" cy="3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0019" y="3504925"/>
            <a:ext cx="1983205" cy="3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0450" y="3958051"/>
            <a:ext cx="1162900" cy="2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6"/>
          <p:cNvSpPr/>
          <p:nvPr/>
        </p:nvSpPr>
        <p:spPr>
          <a:xfrm>
            <a:off x="553800" y="3504925"/>
            <a:ext cx="8418000" cy="110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KANs are parameter efficient!</a:t>
            </a:r>
            <a:endParaRPr/>
          </a:p>
        </p:txBody>
      </p:sp>
      <p:sp>
        <p:nvSpPr>
          <p:cNvPr id="340" name="Google Shape;340;p37"/>
          <p:cNvSpPr txBox="1"/>
          <p:nvPr>
            <p:ph idx="1" type="body"/>
          </p:nvPr>
        </p:nvSpPr>
        <p:spPr>
          <a:xfrm>
            <a:off x="628650" y="1369225"/>
            <a:ext cx="7886700" cy="3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 KAN with:</a:t>
            </a:r>
            <a:endParaRPr/>
          </a:p>
          <a:p>
            <a:pPr indent="-2222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Depth L;</a:t>
            </a:r>
            <a:endParaRPr/>
          </a:p>
          <a:p>
            <a:pPr indent="-2222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Constant width N; using</a:t>
            </a:r>
            <a:endParaRPr/>
          </a:p>
          <a:p>
            <a:pPr indent="-2222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Splines of order k, defined on grids of size G</a:t>
            </a:r>
            <a:endParaRPr/>
          </a:p>
          <a:p>
            <a:pPr indent="-222250" lvl="0" marL="1778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Parameters: </a:t>
            </a:r>
            <a:endParaRPr/>
          </a:p>
          <a:p>
            <a:pPr indent="-222250" lvl="0" marL="1778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(cf. MLPs:                   )</a:t>
            </a:r>
            <a:endParaRPr/>
          </a:p>
          <a:p>
            <a:pPr indent="-222250" lvl="0" marL="1778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But KANs seem to use their parameters more efficiently than MLPs</a:t>
            </a:r>
            <a:endParaRPr/>
          </a:p>
          <a:p>
            <a:pPr indent="-222250" lvl="1" marL="520700" rtl="0" algn="l">
              <a:spcBef>
                <a:spcPts val="120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Theoretical scaling exponents for test RMSE loss:             </a:t>
            </a:r>
            <a:endParaRPr/>
          </a:p>
          <a:p>
            <a:pPr indent="-222250" lvl="1" marL="520700" rtl="0" algn="l">
              <a:spcBef>
                <a:spcPts val="1200"/>
              </a:spcBef>
              <a:spcAft>
                <a:spcPts val="1200"/>
              </a:spcAft>
              <a:buSzPts val="2100"/>
              <a:buChar char="○"/>
            </a:pPr>
            <a:r>
              <a:rPr lang="en"/>
              <a:t>KANs are predicted (and empirically appear) to have                          i.e. performance scales very well with parameter count. </a:t>
            </a:r>
            <a:endParaRPr/>
          </a:p>
        </p:txBody>
      </p:sp>
      <p:pic>
        <p:nvPicPr>
          <p:cNvPr id="341" name="Google Shape;3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775" y="2626346"/>
            <a:ext cx="3876425" cy="3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515" y="3058700"/>
            <a:ext cx="1132877" cy="3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9369" y="3961800"/>
            <a:ext cx="1983205" cy="3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7425" y="4442651"/>
            <a:ext cx="1162900" cy="2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7"/>
          <p:cNvSpPr/>
          <p:nvPr/>
        </p:nvSpPr>
        <p:spPr>
          <a:xfrm>
            <a:off x="553800" y="3864900"/>
            <a:ext cx="8418000" cy="110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KANs are parameter efficient!</a:t>
            </a:r>
            <a:endParaRPr/>
          </a:p>
        </p:txBody>
      </p:sp>
      <p:sp>
        <p:nvSpPr>
          <p:cNvPr id="351" name="Google Shape;351;p38"/>
          <p:cNvSpPr txBox="1"/>
          <p:nvPr>
            <p:ph idx="1" type="body"/>
          </p:nvPr>
        </p:nvSpPr>
        <p:spPr>
          <a:xfrm>
            <a:off x="628650" y="1369225"/>
            <a:ext cx="7886700" cy="3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 KAN with:</a:t>
            </a:r>
            <a:endParaRPr/>
          </a:p>
          <a:p>
            <a:pPr indent="-2222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Depth L;</a:t>
            </a:r>
            <a:endParaRPr/>
          </a:p>
          <a:p>
            <a:pPr indent="-2222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Constant width N; using</a:t>
            </a:r>
            <a:endParaRPr/>
          </a:p>
          <a:p>
            <a:pPr indent="-2222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Splines of order k, defined on grids of size G</a:t>
            </a:r>
            <a:endParaRPr/>
          </a:p>
          <a:p>
            <a:pPr indent="-222250" lvl="0" marL="1778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Parameters: </a:t>
            </a:r>
            <a:endParaRPr/>
          </a:p>
          <a:p>
            <a:pPr indent="-222250" lvl="0" marL="1778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(cf. MLPs:                   )</a:t>
            </a:r>
            <a:endParaRPr/>
          </a:p>
          <a:p>
            <a:pPr indent="-222250" lvl="0" marL="1778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But KANs seem to use their parameters more efficiently than MLPs</a:t>
            </a:r>
            <a:endParaRPr/>
          </a:p>
          <a:p>
            <a:pPr indent="-222250" lvl="1" marL="520700" rtl="0" algn="l">
              <a:spcBef>
                <a:spcPts val="120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Theoretical scaling exponents for test RMSE loss:             </a:t>
            </a:r>
            <a:endParaRPr/>
          </a:p>
          <a:p>
            <a:pPr indent="-222250" lvl="1" marL="520700" rtl="0" algn="l">
              <a:spcBef>
                <a:spcPts val="1200"/>
              </a:spcBef>
              <a:spcAft>
                <a:spcPts val="1200"/>
              </a:spcAft>
              <a:buSzPts val="2100"/>
              <a:buChar char="○"/>
            </a:pPr>
            <a:r>
              <a:rPr lang="en"/>
              <a:t>KANs are predicted (and empirically appear) to have                          i.e. performance scales very well with parameter count. </a:t>
            </a:r>
            <a:endParaRPr/>
          </a:p>
        </p:txBody>
      </p:sp>
      <p:pic>
        <p:nvPicPr>
          <p:cNvPr id="352" name="Google Shape;35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775" y="2626346"/>
            <a:ext cx="3876425" cy="3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515" y="3058700"/>
            <a:ext cx="1132877" cy="3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9369" y="3961800"/>
            <a:ext cx="1983205" cy="3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7425" y="4442651"/>
            <a:ext cx="1162900" cy="2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8"/>
          <p:cNvSpPr/>
          <p:nvPr/>
        </p:nvSpPr>
        <p:spPr>
          <a:xfrm>
            <a:off x="553800" y="4359550"/>
            <a:ext cx="8418000" cy="61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KANs are parameter efficient!</a:t>
            </a:r>
            <a:endParaRPr/>
          </a:p>
        </p:txBody>
      </p:sp>
      <p:sp>
        <p:nvSpPr>
          <p:cNvPr id="362" name="Google Shape;362;p39"/>
          <p:cNvSpPr txBox="1"/>
          <p:nvPr>
            <p:ph idx="1" type="body"/>
          </p:nvPr>
        </p:nvSpPr>
        <p:spPr>
          <a:xfrm>
            <a:off x="628650" y="1369225"/>
            <a:ext cx="7886700" cy="3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 KAN with:</a:t>
            </a:r>
            <a:endParaRPr/>
          </a:p>
          <a:p>
            <a:pPr indent="-2222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Depth L;</a:t>
            </a:r>
            <a:endParaRPr/>
          </a:p>
          <a:p>
            <a:pPr indent="-2222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Constant width N; using</a:t>
            </a:r>
            <a:endParaRPr/>
          </a:p>
          <a:p>
            <a:pPr indent="-22225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/>
              <a:t>Splines of order k, defined on grids of size G</a:t>
            </a:r>
            <a:endParaRPr/>
          </a:p>
          <a:p>
            <a:pPr indent="-222250" lvl="0" marL="1778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Parameters: </a:t>
            </a:r>
            <a:endParaRPr/>
          </a:p>
          <a:p>
            <a:pPr indent="-222250" lvl="0" marL="1778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(cf. MLPs:                   )</a:t>
            </a:r>
            <a:endParaRPr/>
          </a:p>
          <a:p>
            <a:pPr indent="-222250" lvl="0" marL="1778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But KANs seem to use their parameters more efficiently than MLPs</a:t>
            </a:r>
            <a:endParaRPr/>
          </a:p>
          <a:p>
            <a:pPr indent="-222250" lvl="1" marL="520700" rtl="0" algn="l">
              <a:spcBef>
                <a:spcPts val="120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Theoretical scaling exponents for test RMSE loss:             </a:t>
            </a:r>
            <a:endParaRPr/>
          </a:p>
          <a:p>
            <a:pPr indent="-222250" lvl="1" marL="520700" rtl="0" algn="l">
              <a:spcBef>
                <a:spcPts val="1200"/>
              </a:spcBef>
              <a:spcAft>
                <a:spcPts val="1200"/>
              </a:spcAft>
              <a:buSzPts val="2100"/>
              <a:buChar char="○"/>
            </a:pPr>
            <a:r>
              <a:rPr lang="en"/>
              <a:t>KANs are predicted (and empirically appear) to have                          i.e. performance scales very well with parameter count. </a:t>
            </a:r>
            <a:endParaRPr/>
          </a:p>
        </p:txBody>
      </p:sp>
      <p:pic>
        <p:nvPicPr>
          <p:cNvPr id="363" name="Google Shape;3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775" y="2626346"/>
            <a:ext cx="3876425" cy="3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515" y="3058700"/>
            <a:ext cx="1132877" cy="3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9369" y="3961800"/>
            <a:ext cx="1983205" cy="3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7425" y="4442651"/>
            <a:ext cx="1162900" cy="2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Toy Problem:  </a:t>
            </a:r>
            <a:endParaRPr/>
          </a:p>
        </p:txBody>
      </p:sp>
      <p:pic>
        <p:nvPicPr>
          <p:cNvPr id="372" name="Google Shape;37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213" y="432788"/>
            <a:ext cx="51720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113" y="1268016"/>
            <a:ext cx="6463774" cy="3570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Toy Problem:  </a:t>
            </a:r>
            <a:endParaRPr/>
          </a:p>
        </p:txBody>
      </p:sp>
      <p:pic>
        <p:nvPicPr>
          <p:cNvPr id="379" name="Google Shape;3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213" y="432788"/>
            <a:ext cx="51720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026" y="1498192"/>
            <a:ext cx="3355063" cy="2147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2836" y="1498199"/>
            <a:ext cx="3355063" cy="2147103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1"/>
          <p:cNvSpPr txBox="1"/>
          <p:nvPr/>
        </p:nvSpPr>
        <p:spPr>
          <a:xfrm>
            <a:off x="498425" y="4063575"/>
            <a:ext cx="80169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Smaller KANs may generalize better.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How can we simplify large KANs semi- or fully-automatically?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Re: Smaller KANs may generalise better</a:t>
            </a:r>
            <a:endParaRPr/>
          </a:p>
        </p:txBody>
      </p:sp>
      <p:sp>
        <p:nvSpPr>
          <p:cNvPr id="388" name="Google Shape;388;p4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Essentially we want a notion of regularisation in KANs:</a:t>
            </a:r>
            <a:endParaRPr/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L1 norms:</a:t>
            </a:r>
            <a:endParaRPr/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Entropy: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Regularised KAN loss (usually                      ) </a:t>
            </a:r>
            <a:endParaRPr/>
          </a:p>
        </p:txBody>
      </p:sp>
      <p:pic>
        <p:nvPicPr>
          <p:cNvPr id="389" name="Google Shape;38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197" y="1960827"/>
            <a:ext cx="2133075" cy="70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925" y="1945987"/>
            <a:ext cx="2133074" cy="7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1000" y="2719025"/>
            <a:ext cx="3690925" cy="7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5300" y="3923000"/>
            <a:ext cx="5641626" cy="11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6275" y="3601275"/>
            <a:ext cx="1307224" cy="3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2"/>
          <p:cNvSpPr/>
          <p:nvPr/>
        </p:nvSpPr>
        <p:spPr>
          <a:xfrm>
            <a:off x="422275" y="1686550"/>
            <a:ext cx="8418000" cy="33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1: Motivation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Re: Smaller KANs may generalise better</a:t>
            </a:r>
            <a:endParaRPr/>
          </a:p>
        </p:txBody>
      </p:sp>
      <p:sp>
        <p:nvSpPr>
          <p:cNvPr id="400" name="Google Shape;400;p4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Essentially we want a notion of regularisation in KANs:</a:t>
            </a:r>
            <a:endParaRPr/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L1 norms (average activation over      inputs) </a:t>
            </a:r>
            <a:endParaRPr/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Entropy: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Regularised KAN loss (usually                      ) </a:t>
            </a:r>
            <a:endParaRPr/>
          </a:p>
        </p:txBody>
      </p:sp>
      <p:pic>
        <p:nvPicPr>
          <p:cNvPr id="401" name="Google Shape;4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197" y="1960827"/>
            <a:ext cx="2133075" cy="70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925" y="1945987"/>
            <a:ext cx="2133074" cy="7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1000" y="2719025"/>
            <a:ext cx="3690925" cy="7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5300" y="3923000"/>
            <a:ext cx="5641626" cy="11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6275" y="3601275"/>
            <a:ext cx="1307224" cy="3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3"/>
          <p:cNvSpPr/>
          <p:nvPr/>
        </p:nvSpPr>
        <p:spPr>
          <a:xfrm>
            <a:off x="422275" y="2775975"/>
            <a:ext cx="8418000" cy="223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02600" y="1692150"/>
            <a:ext cx="323850" cy="30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Re: Smaller KANs may generalise better</a:t>
            </a:r>
            <a:endParaRPr/>
          </a:p>
        </p:txBody>
      </p:sp>
      <p:sp>
        <p:nvSpPr>
          <p:cNvPr id="413" name="Google Shape;413;p4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Essentially we want a notion of regularisation in KANs:</a:t>
            </a:r>
            <a:endParaRPr/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L1 norms </a:t>
            </a:r>
            <a:r>
              <a:rPr lang="en"/>
              <a:t>(average activation over      inputs) </a:t>
            </a:r>
            <a:r>
              <a:rPr lang="en"/>
              <a:t>:</a:t>
            </a:r>
            <a:endParaRPr/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Entropy: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Regularised KAN loss (usually                      ) </a:t>
            </a:r>
            <a:endParaRPr/>
          </a:p>
        </p:txBody>
      </p:sp>
      <p:pic>
        <p:nvPicPr>
          <p:cNvPr id="414" name="Google Shape;41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197" y="1960827"/>
            <a:ext cx="2133075" cy="70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925" y="1945987"/>
            <a:ext cx="2133074" cy="7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1000" y="2719025"/>
            <a:ext cx="3690925" cy="7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5300" y="3923000"/>
            <a:ext cx="5641626" cy="11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6275" y="3601275"/>
            <a:ext cx="1307224" cy="3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4"/>
          <p:cNvSpPr/>
          <p:nvPr/>
        </p:nvSpPr>
        <p:spPr>
          <a:xfrm>
            <a:off x="422275" y="3454375"/>
            <a:ext cx="8418000" cy="155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02600" y="1692150"/>
            <a:ext cx="323850" cy="30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Re: Smaller KANs may generalise better</a:t>
            </a:r>
            <a:endParaRPr/>
          </a:p>
        </p:txBody>
      </p:sp>
      <p:sp>
        <p:nvSpPr>
          <p:cNvPr id="426" name="Google Shape;426;p4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Essentially we want a notion of regularisation in KANs:</a:t>
            </a:r>
            <a:endParaRPr/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L1 norms</a:t>
            </a:r>
            <a:r>
              <a:rPr lang="en"/>
              <a:t> (average activation over      inputs) :</a:t>
            </a:r>
            <a:endParaRPr/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75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Entropy: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Regularised KAN loss (usually                      ) </a:t>
            </a:r>
            <a:endParaRPr/>
          </a:p>
        </p:txBody>
      </p:sp>
      <p:pic>
        <p:nvPicPr>
          <p:cNvPr id="427" name="Google Shape;4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197" y="1960827"/>
            <a:ext cx="2133075" cy="70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925" y="1945987"/>
            <a:ext cx="2133074" cy="7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1000" y="2719025"/>
            <a:ext cx="3690925" cy="77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5300" y="3923000"/>
            <a:ext cx="5641626" cy="11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6275" y="3601275"/>
            <a:ext cx="1307224" cy="3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02600" y="1692150"/>
            <a:ext cx="323850" cy="30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Pruning KANs</a:t>
            </a:r>
            <a:endParaRPr/>
          </a:p>
        </p:txBody>
      </p:sp>
      <p:pic>
        <p:nvPicPr>
          <p:cNvPr id="438" name="Google Shape;438;p46"/>
          <p:cNvPicPr preferRelativeResize="0"/>
          <p:nvPr/>
        </p:nvPicPr>
        <p:blipFill rotWithShape="1">
          <a:blip r:embed="rId3">
            <a:alphaModFix/>
          </a:blip>
          <a:srcRect b="44261" l="0" r="36724" t="0"/>
          <a:stretch/>
        </p:blipFill>
        <p:spPr>
          <a:xfrm>
            <a:off x="1089975" y="1233526"/>
            <a:ext cx="4406576" cy="19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6"/>
          <p:cNvSpPr/>
          <p:nvPr/>
        </p:nvSpPr>
        <p:spPr>
          <a:xfrm>
            <a:off x="5475775" y="1647575"/>
            <a:ext cx="103800" cy="18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6"/>
          <p:cNvSpPr txBox="1"/>
          <p:nvPr/>
        </p:nvSpPr>
        <p:spPr>
          <a:xfrm>
            <a:off x="5939600" y="1516050"/>
            <a:ext cx="31707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Set transparency of each activation          </a:t>
            </a:r>
            <a:r>
              <a:rPr lang="en" sz="1800">
                <a:solidFill>
                  <a:schemeClr val="dk2"/>
                </a:solidFill>
              </a:rPr>
              <a:t>proportional</a:t>
            </a:r>
            <a:r>
              <a:rPr lang="en" sz="1800">
                <a:solidFill>
                  <a:schemeClr val="dk2"/>
                </a:solidFill>
              </a:rPr>
              <a:t> to                     where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441" name="Google Shape;44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1900" y="1881153"/>
            <a:ext cx="505250" cy="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6575" y="2187938"/>
            <a:ext cx="1216207" cy="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17250" y="2161638"/>
            <a:ext cx="726775" cy="33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Pruning KANs</a:t>
            </a:r>
            <a:endParaRPr/>
          </a:p>
        </p:txBody>
      </p:sp>
      <p:pic>
        <p:nvPicPr>
          <p:cNvPr id="449" name="Google Shape;449;p47"/>
          <p:cNvPicPr preferRelativeResize="0"/>
          <p:nvPr/>
        </p:nvPicPr>
        <p:blipFill rotWithShape="1">
          <a:blip r:embed="rId3">
            <a:alphaModFix/>
          </a:blip>
          <a:srcRect b="42306" l="0" r="0" t="0"/>
          <a:stretch/>
        </p:blipFill>
        <p:spPr>
          <a:xfrm>
            <a:off x="1089975" y="1233526"/>
            <a:ext cx="6964049" cy="2040876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7"/>
          <p:cNvSpPr/>
          <p:nvPr/>
        </p:nvSpPr>
        <p:spPr>
          <a:xfrm>
            <a:off x="7282575" y="2997500"/>
            <a:ext cx="775500" cy="29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7"/>
          <p:cNvSpPr/>
          <p:nvPr/>
        </p:nvSpPr>
        <p:spPr>
          <a:xfrm>
            <a:off x="7656500" y="2859150"/>
            <a:ext cx="775500" cy="29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7"/>
          <p:cNvSpPr txBox="1"/>
          <p:nvPr/>
        </p:nvSpPr>
        <p:spPr>
          <a:xfrm>
            <a:off x="553350" y="3274400"/>
            <a:ext cx="80373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Define incoming and outgoing score of neuron i in layer l: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Remove any neurons whose incoming or outgoing score is lower than some threshold, e.g.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453" name="Google Shape;45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875" y="4472350"/>
            <a:ext cx="733700" cy="2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5225" y="3697250"/>
            <a:ext cx="5013549" cy="4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Symbolic Regression with</a:t>
            </a:r>
            <a:r>
              <a:rPr lang="en"/>
              <a:t> KANs</a:t>
            </a:r>
            <a:endParaRPr/>
          </a:p>
        </p:txBody>
      </p:sp>
      <p:pic>
        <p:nvPicPr>
          <p:cNvPr id="460" name="Google Shape;460;p48"/>
          <p:cNvPicPr preferRelativeResize="0"/>
          <p:nvPr/>
        </p:nvPicPr>
        <p:blipFill rotWithShape="1">
          <a:blip r:embed="rId3">
            <a:alphaModFix/>
          </a:blip>
          <a:srcRect b="42696" l="0" r="0" t="0"/>
          <a:stretch/>
        </p:blipFill>
        <p:spPr>
          <a:xfrm>
            <a:off x="1089975" y="1233525"/>
            <a:ext cx="6964049" cy="2027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48"/>
          <p:cNvSpPr/>
          <p:nvPr/>
        </p:nvSpPr>
        <p:spPr>
          <a:xfrm>
            <a:off x="7282575" y="2997500"/>
            <a:ext cx="775500" cy="29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8"/>
          <p:cNvSpPr/>
          <p:nvPr/>
        </p:nvSpPr>
        <p:spPr>
          <a:xfrm>
            <a:off x="7656500" y="2859150"/>
            <a:ext cx="775500" cy="29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8"/>
          <p:cNvSpPr txBox="1"/>
          <p:nvPr/>
        </p:nvSpPr>
        <p:spPr>
          <a:xfrm>
            <a:off x="553350" y="3509775"/>
            <a:ext cx="80373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If you recognise the shape of an activation function, set it explicitly (rather than just a spline approximation)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(Can be detected automatically…sometimes)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Symbolic Regression with KANs</a:t>
            </a:r>
            <a:endParaRPr/>
          </a:p>
        </p:txBody>
      </p:sp>
      <p:pic>
        <p:nvPicPr>
          <p:cNvPr id="469" name="Google Shape;46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975" y="1233525"/>
            <a:ext cx="6964049" cy="35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9"/>
          <p:cNvSpPr/>
          <p:nvPr/>
        </p:nvSpPr>
        <p:spPr>
          <a:xfrm>
            <a:off x="948400" y="3343625"/>
            <a:ext cx="5780400" cy="155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9"/>
          <p:cNvSpPr/>
          <p:nvPr/>
        </p:nvSpPr>
        <p:spPr>
          <a:xfrm>
            <a:off x="6285850" y="3232850"/>
            <a:ext cx="789000" cy="82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Symbolic Regression with KANs</a:t>
            </a:r>
            <a:endParaRPr/>
          </a:p>
        </p:txBody>
      </p:sp>
      <p:pic>
        <p:nvPicPr>
          <p:cNvPr id="477" name="Google Shape;47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975" y="1233525"/>
            <a:ext cx="6964049" cy="35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0"/>
          <p:cNvSpPr/>
          <p:nvPr/>
        </p:nvSpPr>
        <p:spPr>
          <a:xfrm>
            <a:off x="948400" y="3343625"/>
            <a:ext cx="4409700" cy="155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0"/>
          <p:cNvSpPr/>
          <p:nvPr/>
        </p:nvSpPr>
        <p:spPr>
          <a:xfrm>
            <a:off x="4845950" y="3198250"/>
            <a:ext cx="789000" cy="82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Symbolic Regression with KANs</a:t>
            </a:r>
            <a:endParaRPr/>
          </a:p>
        </p:txBody>
      </p:sp>
      <p:pic>
        <p:nvPicPr>
          <p:cNvPr id="485" name="Google Shape;48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975" y="1233525"/>
            <a:ext cx="6964049" cy="35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1"/>
          <p:cNvSpPr/>
          <p:nvPr/>
        </p:nvSpPr>
        <p:spPr>
          <a:xfrm>
            <a:off x="948400" y="3343625"/>
            <a:ext cx="2810700" cy="155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1"/>
          <p:cNvSpPr/>
          <p:nvPr/>
        </p:nvSpPr>
        <p:spPr>
          <a:xfrm>
            <a:off x="3357575" y="3184425"/>
            <a:ext cx="789000" cy="82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Symbolic Regression with KANs</a:t>
            </a:r>
            <a:endParaRPr/>
          </a:p>
        </p:txBody>
      </p:sp>
      <p:pic>
        <p:nvPicPr>
          <p:cNvPr id="493" name="Google Shape;49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975" y="1233525"/>
            <a:ext cx="6964049" cy="35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2"/>
          <p:cNvSpPr/>
          <p:nvPr/>
        </p:nvSpPr>
        <p:spPr>
          <a:xfrm>
            <a:off x="948400" y="3343625"/>
            <a:ext cx="1502100" cy="155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2"/>
          <p:cNvSpPr/>
          <p:nvPr/>
        </p:nvSpPr>
        <p:spPr>
          <a:xfrm>
            <a:off x="2153050" y="3156750"/>
            <a:ext cx="789000" cy="82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Use Kolmogorov-Arnold representation theorem instead of universal approximation theorem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More interpretable than MLPs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even do symbolic regression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More parameter efficient than MLPs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Symbolic Regression with KANs</a:t>
            </a:r>
            <a:endParaRPr/>
          </a:p>
        </p:txBody>
      </p:sp>
      <p:pic>
        <p:nvPicPr>
          <p:cNvPr id="501" name="Google Shape;50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975" y="1233525"/>
            <a:ext cx="6964049" cy="35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3"/>
          <p:cNvSpPr/>
          <p:nvPr/>
        </p:nvSpPr>
        <p:spPr>
          <a:xfrm>
            <a:off x="976100" y="4125875"/>
            <a:ext cx="1433100" cy="64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Symbolic Regression with KANs</a:t>
            </a:r>
            <a:endParaRPr/>
          </a:p>
        </p:txBody>
      </p:sp>
      <p:pic>
        <p:nvPicPr>
          <p:cNvPr id="508" name="Google Shape;50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975" y="1233525"/>
            <a:ext cx="6964049" cy="35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4"/>
          <p:cNvSpPr txBox="1"/>
          <p:nvPr/>
        </p:nvSpPr>
        <p:spPr>
          <a:xfrm>
            <a:off x="628650" y="4770875"/>
            <a:ext cx="5520300" cy="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Symbolic regression (SR) </a:t>
            </a:r>
            <a:r>
              <a:rPr lang="en" sz="1100">
                <a:solidFill>
                  <a:schemeClr val="dk2"/>
                </a:solidFill>
              </a:rPr>
              <a:t>without</a:t>
            </a:r>
            <a:r>
              <a:rPr lang="en" sz="1100">
                <a:solidFill>
                  <a:schemeClr val="dk2"/>
                </a:solidFill>
              </a:rPr>
              <a:t> having to work directly in symbol-space.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3: KANs are Accurate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Using KANs with the expected ‘optimal’ shapes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(knowing the function beforehand)</a:t>
            </a:r>
            <a:endParaRPr/>
          </a:p>
        </p:txBody>
      </p:sp>
      <p:sp>
        <p:nvSpPr>
          <p:cNvPr id="520" name="Google Shape;520;p56"/>
          <p:cNvSpPr txBox="1"/>
          <p:nvPr>
            <p:ph idx="1" type="body"/>
          </p:nvPr>
        </p:nvSpPr>
        <p:spPr>
          <a:xfrm>
            <a:off x="628650" y="3203650"/>
            <a:ext cx="14457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1D Bessel function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[1,1] KAN (i.e. a spline)</a:t>
            </a:r>
            <a:endParaRPr/>
          </a:p>
        </p:txBody>
      </p:sp>
      <p:pic>
        <p:nvPicPr>
          <p:cNvPr id="521" name="Google Shape;52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50" y="1211813"/>
            <a:ext cx="8763902" cy="18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6"/>
          <p:cNvSpPr txBox="1"/>
          <p:nvPr>
            <p:ph idx="1" type="body"/>
          </p:nvPr>
        </p:nvSpPr>
        <p:spPr>
          <a:xfrm>
            <a:off x="2117800" y="3203650"/>
            <a:ext cx="1572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2D function with two ‘layers’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[2,1,1] KAN</a:t>
            </a:r>
            <a:endParaRPr/>
          </a:p>
        </p:txBody>
      </p:sp>
      <p:sp>
        <p:nvSpPr>
          <p:cNvPr id="523" name="Google Shape;523;p56"/>
          <p:cNvSpPr txBox="1"/>
          <p:nvPr>
            <p:ph idx="1" type="body"/>
          </p:nvPr>
        </p:nvSpPr>
        <p:spPr>
          <a:xfrm>
            <a:off x="3834450" y="3203650"/>
            <a:ext cx="1572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71132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2D function, can use</a:t>
            </a:r>
            <a:endParaRPr/>
          </a:p>
          <a:p>
            <a:pPr indent="0" lvl="0" marL="177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132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ct val="77777"/>
              <a:buChar char="●"/>
            </a:pPr>
            <a:r>
              <a:rPr lang="en"/>
              <a:t>[2,5,1] KAN (i.e. a spline)</a:t>
            </a:r>
            <a:endParaRPr/>
          </a:p>
        </p:txBody>
      </p:sp>
      <p:pic>
        <p:nvPicPr>
          <p:cNvPr id="524" name="Google Shape;52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8350" y="3682300"/>
            <a:ext cx="2004199" cy="2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6"/>
          <p:cNvSpPr txBox="1"/>
          <p:nvPr>
            <p:ph idx="1" type="body"/>
          </p:nvPr>
        </p:nvSpPr>
        <p:spPr>
          <a:xfrm>
            <a:off x="5622550" y="3111413"/>
            <a:ext cx="1572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100D function 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[100,1,1] KAN</a:t>
            </a:r>
            <a:endParaRPr/>
          </a:p>
        </p:txBody>
      </p:sp>
      <p:sp>
        <p:nvSpPr>
          <p:cNvPr id="526" name="Google Shape;526;p56"/>
          <p:cNvSpPr txBox="1"/>
          <p:nvPr>
            <p:ph idx="1" type="body"/>
          </p:nvPr>
        </p:nvSpPr>
        <p:spPr>
          <a:xfrm>
            <a:off x="7111000" y="3111413"/>
            <a:ext cx="1572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4D function 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[4,4,2,1] KAN</a:t>
            </a:r>
            <a:endParaRPr/>
          </a:p>
        </p:txBody>
      </p:sp>
      <p:sp>
        <p:nvSpPr>
          <p:cNvPr id="527" name="Google Shape;527;p56"/>
          <p:cNvSpPr/>
          <p:nvPr/>
        </p:nvSpPr>
        <p:spPr>
          <a:xfrm>
            <a:off x="2076775" y="1197600"/>
            <a:ext cx="6877200" cy="36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8" name="Google Shape;528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5600" y="2074825"/>
            <a:ext cx="3819525" cy="191452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Using KANs with the expected ‘optimal’ shapes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(knowing the function beforehand)</a:t>
            </a:r>
            <a:endParaRPr/>
          </a:p>
        </p:txBody>
      </p:sp>
      <p:sp>
        <p:nvSpPr>
          <p:cNvPr id="534" name="Google Shape;534;p57"/>
          <p:cNvSpPr txBox="1"/>
          <p:nvPr>
            <p:ph idx="1" type="body"/>
          </p:nvPr>
        </p:nvSpPr>
        <p:spPr>
          <a:xfrm>
            <a:off x="628650" y="3203650"/>
            <a:ext cx="14457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1D Bessel function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[1,1] KAN (i.e. a spline)</a:t>
            </a:r>
            <a:endParaRPr/>
          </a:p>
        </p:txBody>
      </p:sp>
      <p:pic>
        <p:nvPicPr>
          <p:cNvPr id="535" name="Google Shape;53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50" y="1211813"/>
            <a:ext cx="8763902" cy="18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57"/>
          <p:cNvSpPr txBox="1"/>
          <p:nvPr>
            <p:ph idx="1" type="body"/>
          </p:nvPr>
        </p:nvSpPr>
        <p:spPr>
          <a:xfrm>
            <a:off x="2117800" y="3203650"/>
            <a:ext cx="1572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2D function with two ‘layers’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[2,1,1] KAN</a:t>
            </a:r>
            <a:endParaRPr/>
          </a:p>
        </p:txBody>
      </p:sp>
      <p:sp>
        <p:nvSpPr>
          <p:cNvPr id="537" name="Google Shape;537;p57"/>
          <p:cNvSpPr txBox="1"/>
          <p:nvPr>
            <p:ph idx="1" type="body"/>
          </p:nvPr>
        </p:nvSpPr>
        <p:spPr>
          <a:xfrm>
            <a:off x="3834450" y="3203650"/>
            <a:ext cx="1572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71132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2D function, can use</a:t>
            </a:r>
            <a:endParaRPr/>
          </a:p>
          <a:p>
            <a:pPr indent="0" lvl="0" marL="177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1132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ct val="77777"/>
              <a:buChar char="●"/>
            </a:pPr>
            <a:r>
              <a:rPr lang="en"/>
              <a:t>[2,5,1] KAN (i.e. a spline)</a:t>
            </a:r>
            <a:endParaRPr/>
          </a:p>
        </p:txBody>
      </p:sp>
      <p:pic>
        <p:nvPicPr>
          <p:cNvPr id="538" name="Google Shape;53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500" y="3682300"/>
            <a:ext cx="1732049" cy="2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7"/>
          <p:cNvSpPr txBox="1"/>
          <p:nvPr>
            <p:ph idx="1" type="body"/>
          </p:nvPr>
        </p:nvSpPr>
        <p:spPr>
          <a:xfrm>
            <a:off x="5622550" y="3111413"/>
            <a:ext cx="1572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100D function 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[100,1,1] KAN</a:t>
            </a:r>
            <a:endParaRPr/>
          </a:p>
        </p:txBody>
      </p:sp>
      <p:sp>
        <p:nvSpPr>
          <p:cNvPr id="540" name="Google Shape;540;p57"/>
          <p:cNvSpPr txBox="1"/>
          <p:nvPr>
            <p:ph idx="1" type="body"/>
          </p:nvPr>
        </p:nvSpPr>
        <p:spPr>
          <a:xfrm>
            <a:off x="7111000" y="3111413"/>
            <a:ext cx="1572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4D function 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[4,4,2,1] KAN</a:t>
            </a:r>
            <a:endParaRPr/>
          </a:p>
        </p:txBody>
      </p:sp>
      <p:sp>
        <p:nvSpPr>
          <p:cNvPr id="541" name="Google Shape;541;p57"/>
          <p:cNvSpPr/>
          <p:nvPr/>
        </p:nvSpPr>
        <p:spPr>
          <a:xfrm>
            <a:off x="3733250" y="1197600"/>
            <a:ext cx="5220900" cy="36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Using KANs with the expected ‘optimal’ shapes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(knowing the function beforehand)</a:t>
            </a:r>
            <a:endParaRPr/>
          </a:p>
        </p:txBody>
      </p:sp>
      <p:sp>
        <p:nvSpPr>
          <p:cNvPr id="547" name="Google Shape;547;p58"/>
          <p:cNvSpPr txBox="1"/>
          <p:nvPr>
            <p:ph idx="1" type="body"/>
          </p:nvPr>
        </p:nvSpPr>
        <p:spPr>
          <a:xfrm>
            <a:off x="628650" y="3203650"/>
            <a:ext cx="14457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1D Bessel function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[1,1] KAN (i.e. a spline)</a:t>
            </a:r>
            <a:endParaRPr/>
          </a:p>
        </p:txBody>
      </p:sp>
      <p:pic>
        <p:nvPicPr>
          <p:cNvPr id="548" name="Google Shape;54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50" y="1211813"/>
            <a:ext cx="8763902" cy="18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58"/>
          <p:cNvSpPr txBox="1"/>
          <p:nvPr>
            <p:ph idx="1" type="body"/>
          </p:nvPr>
        </p:nvSpPr>
        <p:spPr>
          <a:xfrm>
            <a:off x="2117800" y="3203650"/>
            <a:ext cx="1572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2D function with two ‘layers’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[2,1,1] KAN</a:t>
            </a:r>
            <a:endParaRPr/>
          </a:p>
        </p:txBody>
      </p:sp>
      <p:sp>
        <p:nvSpPr>
          <p:cNvPr id="550" name="Google Shape;550;p58"/>
          <p:cNvSpPr txBox="1"/>
          <p:nvPr>
            <p:ph idx="1" type="body"/>
          </p:nvPr>
        </p:nvSpPr>
        <p:spPr>
          <a:xfrm>
            <a:off x="3834450" y="3203650"/>
            <a:ext cx="1572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2D function, can use</a:t>
            </a:r>
            <a:endParaRPr/>
          </a:p>
          <a:p>
            <a:pPr indent="0" lvl="0" marL="177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[2,5,1] KAN </a:t>
            </a:r>
            <a:endParaRPr/>
          </a:p>
        </p:txBody>
      </p:sp>
      <p:pic>
        <p:nvPicPr>
          <p:cNvPr id="551" name="Google Shape;55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8350" y="3682300"/>
            <a:ext cx="2004199" cy="2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58"/>
          <p:cNvSpPr txBox="1"/>
          <p:nvPr>
            <p:ph idx="1" type="body"/>
          </p:nvPr>
        </p:nvSpPr>
        <p:spPr>
          <a:xfrm>
            <a:off x="5622550" y="3111413"/>
            <a:ext cx="1572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100D function 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[100,1,1] KAN</a:t>
            </a:r>
            <a:endParaRPr/>
          </a:p>
        </p:txBody>
      </p:sp>
      <p:sp>
        <p:nvSpPr>
          <p:cNvPr id="553" name="Google Shape;553;p58"/>
          <p:cNvSpPr txBox="1"/>
          <p:nvPr>
            <p:ph idx="1" type="body"/>
          </p:nvPr>
        </p:nvSpPr>
        <p:spPr>
          <a:xfrm>
            <a:off x="7111000" y="3111413"/>
            <a:ext cx="1572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4D function 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[4,4,2,1] KAN</a:t>
            </a:r>
            <a:endParaRPr/>
          </a:p>
        </p:txBody>
      </p:sp>
      <p:sp>
        <p:nvSpPr>
          <p:cNvPr id="554" name="Google Shape;554;p58"/>
          <p:cNvSpPr/>
          <p:nvPr/>
        </p:nvSpPr>
        <p:spPr>
          <a:xfrm>
            <a:off x="5683475" y="1197600"/>
            <a:ext cx="3270600" cy="36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58"/>
          <p:cNvSpPr/>
          <p:nvPr/>
        </p:nvSpPr>
        <p:spPr>
          <a:xfrm>
            <a:off x="5448200" y="1358550"/>
            <a:ext cx="1204500" cy="155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Using KANs with the expected ‘optimal’ shapes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(knowing the function beforehand)</a:t>
            </a:r>
            <a:endParaRPr/>
          </a:p>
        </p:txBody>
      </p:sp>
      <p:sp>
        <p:nvSpPr>
          <p:cNvPr id="561" name="Google Shape;561;p59"/>
          <p:cNvSpPr txBox="1"/>
          <p:nvPr>
            <p:ph idx="1" type="body"/>
          </p:nvPr>
        </p:nvSpPr>
        <p:spPr>
          <a:xfrm>
            <a:off x="628650" y="3203650"/>
            <a:ext cx="14457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1D Bessel function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[1,1] KAN (i.e. a spline)</a:t>
            </a:r>
            <a:endParaRPr/>
          </a:p>
        </p:txBody>
      </p:sp>
      <p:pic>
        <p:nvPicPr>
          <p:cNvPr id="562" name="Google Shape;56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50" y="1211813"/>
            <a:ext cx="8763902" cy="18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59"/>
          <p:cNvSpPr txBox="1"/>
          <p:nvPr>
            <p:ph idx="1" type="body"/>
          </p:nvPr>
        </p:nvSpPr>
        <p:spPr>
          <a:xfrm>
            <a:off x="2117800" y="3203650"/>
            <a:ext cx="1572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2D function with two ‘layers’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[2,1,1] KAN</a:t>
            </a:r>
            <a:endParaRPr/>
          </a:p>
        </p:txBody>
      </p:sp>
      <p:sp>
        <p:nvSpPr>
          <p:cNvPr id="564" name="Google Shape;564;p59"/>
          <p:cNvSpPr txBox="1"/>
          <p:nvPr>
            <p:ph idx="1" type="body"/>
          </p:nvPr>
        </p:nvSpPr>
        <p:spPr>
          <a:xfrm>
            <a:off x="3834450" y="3203650"/>
            <a:ext cx="1572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2D function, can use</a:t>
            </a:r>
            <a:endParaRPr/>
          </a:p>
          <a:p>
            <a:pPr indent="0" lvl="0" marL="177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[2,5,1] KAN </a:t>
            </a:r>
            <a:endParaRPr/>
          </a:p>
        </p:txBody>
      </p:sp>
      <p:pic>
        <p:nvPicPr>
          <p:cNvPr id="565" name="Google Shape;56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8350" y="3682300"/>
            <a:ext cx="2004199" cy="2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59"/>
          <p:cNvSpPr txBox="1"/>
          <p:nvPr>
            <p:ph idx="1" type="body"/>
          </p:nvPr>
        </p:nvSpPr>
        <p:spPr>
          <a:xfrm>
            <a:off x="5622550" y="3111413"/>
            <a:ext cx="1572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100D function 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[100,1,1] KAN</a:t>
            </a:r>
            <a:endParaRPr/>
          </a:p>
        </p:txBody>
      </p:sp>
      <p:sp>
        <p:nvSpPr>
          <p:cNvPr id="567" name="Google Shape;567;p59"/>
          <p:cNvSpPr txBox="1"/>
          <p:nvPr>
            <p:ph idx="1" type="body"/>
          </p:nvPr>
        </p:nvSpPr>
        <p:spPr>
          <a:xfrm>
            <a:off x="7111000" y="3111413"/>
            <a:ext cx="1572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4D function 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[4,4,2,1] KAN</a:t>
            </a:r>
            <a:endParaRPr/>
          </a:p>
        </p:txBody>
      </p:sp>
      <p:sp>
        <p:nvSpPr>
          <p:cNvPr id="568" name="Google Shape;568;p59"/>
          <p:cNvSpPr/>
          <p:nvPr/>
        </p:nvSpPr>
        <p:spPr>
          <a:xfrm>
            <a:off x="7111000" y="1197600"/>
            <a:ext cx="1843200" cy="366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Using KANs with the expected ‘optimal’ shapes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(knowing the function beforehand)</a:t>
            </a:r>
            <a:endParaRPr/>
          </a:p>
        </p:txBody>
      </p:sp>
      <p:sp>
        <p:nvSpPr>
          <p:cNvPr id="574" name="Google Shape;574;p60"/>
          <p:cNvSpPr txBox="1"/>
          <p:nvPr>
            <p:ph idx="1" type="body"/>
          </p:nvPr>
        </p:nvSpPr>
        <p:spPr>
          <a:xfrm>
            <a:off x="628650" y="3203650"/>
            <a:ext cx="14457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1D Bessel function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[1,1] KAN (i.e. a spline)</a:t>
            </a:r>
            <a:endParaRPr/>
          </a:p>
        </p:txBody>
      </p:sp>
      <p:pic>
        <p:nvPicPr>
          <p:cNvPr id="575" name="Google Shape;57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50" y="1211813"/>
            <a:ext cx="8763902" cy="18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60"/>
          <p:cNvSpPr txBox="1"/>
          <p:nvPr>
            <p:ph idx="1" type="body"/>
          </p:nvPr>
        </p:nvSpPr>
        <p:spPr>
          <a:xfrm>
            <a:off x="2117800" y="3203650"/>
            <a:ext cx="1572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2D function with two ‘layers’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[2,1,1] KAN</a:t>
            </a:r>
            <a:endParaRPr/>
          </a:p>
        </p:txBody>
      </p:sp>
      <p:sp>
        <p:nvSpPr>
          <p:cNvPr id="577" name="Google Shape;577;p60"/>
          <p:cNvSpPr txBox="1"/>
          <p:nvPr>
            <p:ph idx="1" type="body"/>
          </p:nvPr>
        </p:nvSpPr>
        <p:spPr>
          <a:xfrm>
            <a:off x="3834450" y="3203650"/>
            <a:ext cx="1572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2D function, can use</a:t>
            </a:r>
            <a:endParaRPr/>
          </a:p>
          <a:p>
            <a:pPr indent="0" lvl="0" marL="177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[2,5,1] KAN </a:t>
            </a:r>
            <a:endParaRPr/>
          </a:p>
        </p:txBody>
      </p:sp>
      <p:pic>
        <p:nvPicPr>
          <p:cNvPr id="578" name="Google Shape;57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8350" y="3682300"/>
            <a:ext cx="2004199" cy="2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60"/>
          <p:cNvSpPr txBox="1"/>
          <p:nvPr>
            <p:ph idx="1" type="body"/>
          </p:nvPr>
        </p:nvSpPr>
        <p:spPr>
          <a:xfrm>
            <a:off x="5622550" y="3111413"/>
            <a:ext cx="1572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100D function 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[100,1,1] KAN</a:t>
            </a:r>
            <a:endParaRPr/>
          </a:p>
        </p:txBody>
      </p:sp>
      <p:sp>
        <p:nvSpPr>
          <p:cNvPr id="580" name="Google Shape;580;p60"/>
          <p:cNvSpPr txBox="1"/>
          <p:nvPr>
            <p:ph idx="1" type="body"/>
          </p:nvPr>
        </p:nvSpPr>
        <p:spPr>
          <a:xfrm>
            <a:off x="7111000" y="3111413"/>
            <a:ext cx="15720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4D function 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[4,4,2,1] KAN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Using KANs where there are no easy expected ‘optimal’ shapes</a:t>
            </a:r>
            <a:endParaRPr/>
          </a:p>
        </p:txBody>
      </p:sp>
      <p:sp>
        <p:nvSpPr>
          <p:cNvPr id="586" name="Google Shape;586;p6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Sweep over a bunch of KAN shapes, </a:t>
            </a:r>
            <a:r>
              <a:rPr lang="en"/>
              <a:t>with 0-6 middle layers of width 5</a:t>
            </a:r>
            <a:r>
              <a:rPr lang="en"/>
              <a:t>, with and without pruning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587" name="Google Shape;58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25" y="1962200"/>
            <a:ext cx="7452750" cy="30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Using KANs where there are no easy expected ‘optimal’ shapes</a:t>
            </a:r>
            <a:endParaRPr/>
          </a:p>
        </p:txBody>
      </p:sp>
      <p:sp>
        <p:nvSpPr>
          <p:cNvPr id="593" name="Google Shape;593;p6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Pareto frontiers: no other fit is both simpler and more accurate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594" name="Google Shape;594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888" y="1689125"/>
            <a:ext cx="6320226" cy="31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Representation theorems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628650" y="115219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MLPs: Universal Approximation Theorem</a:t>
            </a:r>
            <a:endParaRPr/>
          </a:p>
          <a:p>
            <a:pPr indent="-1524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i="1" lang="en"/>
              <a:t>Any multivariate continuous function on a bounded domain,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"/>
              <a:t>    can be approximated arbitrarily well by an MLP with a wide-enough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"/>
              <a:t>    hidden layer.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KANs: Kolmogorov-Arnold Representation Theorem</a:t>
            </a:r>
            <a:endParaRPr/>
          </a:p>
          <a:p>
            <a:pPr indent="-1524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i="1" lang="en"/>
              <a:t>Any multivariate continuous function on a bounded domain,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"/>
              <a:t>    can be written </a:t>
            </a:r>
            <a:r>
              <a:rPr i="1" lang="en" u="sng"/>
              <a:t>exactly</a:t>
            </a:r>
            <a:r>
              <a:rPr i="1" lang="en"/>
              <a:t> as a finite composition of continuous univariate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i="1" lang="en"/>
              <a:t>    functions and addition. Specifically, with 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8592" y="1476714"/>
            <a:ext cx="1473603" cy="274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7053" y="2933923"/>
            <a:ext cx="1473603" cy="274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7729" y="3871797"/>
            <a:ext cx="5642931" cy="919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letter with a white background&#10;&#10;Description automatically generated" id="98" name="Google Shape;9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52383" y="3474921"/>
            <a:ext cx="3491758" cy="26902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650725" y="2450600"/>
            <a:ext cx="7573200" cy="245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Using KANs when we </a:t>
            </a:r>
            <a:r>
              <a:rPr i="1" lang="en"/>
              <a:t>think</a:t>
            </a:r>
            <a:r>
              <a:rPr lang="en"/>
              <a:t> we have an idea for the optimal KAN shape</a:t>
            </a:r>
            <a:endParaRPr/>
          </a:p>
        </p:txBody>
      </p:sp>
      <p:sp>
        <p:nvSpPr>
          <p:cNvPr id="600" name="Google Shape;600;p6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03200" lvl="0" marL="1778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/>
              <a:t>We learn that KANs can be more (parameter) efficient than we thought!</a:t>
            </a:r>
            <a:endParaRPr/>
          </a:p>
        </p:txBody>
      </p:sp>
      <p:pic>
        <p:nvPicPr>
          <p:cNvPr id="601" name="Google Shape;60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875" y="1682200"/>
            <a:ext cx="5821901" cy="34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Using KANs when we </a:t>
            </a:r>
            <a:r>
              <a:rPr i="1" lang="en"/>
              <a:t>think</a:t>
            </a:r>
            <a:r>
              <a:rPr lang="en"/>
              <a:t> we have an idea for the optimal KAN shape</a:t>
            </a:r>
            <a:endParaRPr/>
          </a:p>
        </p:txBody>
      </p:sp>
      <p:sp>
        <p:nvSpPr>
          <p:cNvPr id="607" name="Google Shape;607;p6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94627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en"/>
              <a:t>Take the relativistic velocity addition formula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Expected shape: [2,2,2,2,2,1]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 layers for multiplication of uv (leveraging the identity                                          ) 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 layer to invert 1+uv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 layers to multiply u+v and 1/(1+uv)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Pruned shape: [2,2,1]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Used the ‘rapidity trick’: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608" name="Google Shape;60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938" y="1723625"/>
            <a:ext cx="3190125" cy="4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075" y="3821148"/>
            <a:ext cx="4330000" cy="3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2825" y="2615194"/>
            <a:ext cx="1849825" cy="206081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64"/>
          <p:cNvSpPr/>
          <p:nvPr/>
        </p:nvSpPr>
        <p:spPr>
          <a:xfrm>
            <a:off x="553800" y="2346775"/>
            <a:ext cx="8418000" cy="226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Using KANs when we </a:t>
            </a:r>
            <a:r>
              <a:rPr i="1" lang="en"/>
              <a:t>think</a:t>
            </a:r>
            <a:r>
              <a:rPr lang="en"/>
              <a:t> we have an idea for the optimal KAN shape</a:t>
            </a:r>
            <a:endParaRPr/>
          </a:p>
        </p:txBody>
      </p:sp>
      <p:sp>
        <p:nvSpPr>
          <p:cNvPr id="617" name="Google Shape;617;p6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94627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en"/>
              <a:t>Take the relativistic velocity addition formula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Expected shape: [2,2,2,2,2,1]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 layers for multiplication of uv (leveraging the identity                                          ) 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 layer to invert 1+uv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 layers to multiply u+v and 1/(1+uv)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Pruned shape: [2,2,1]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Used the ‘rapidity trick’: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618" name="Google Shape;61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938" y="1723625"/>
            <a:ext cx="3190125" cy="4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075" y="3821148"/>
            <a:ext cx="4330000" cy="3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2825" y="2615194"/>
            <a:ext cx="1849825" cy="206081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65"/>
          <p:cNvSpPr/>
          <p:nvPr/>
        </p:nvSpPr>
        <p:spPr>
          <a:xfrm>
            <a:off x="553800" y="2615200"/>
            <a:ext cx="8418000" cy="199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Using KANs when we </a:t>
            </a:r>
            <a:r>
              <a:rPr i="1" lang="en"/>
              <a:t>think</a:t>
            </a:r>
            <a:r>
              <a:rPr lang="en"/>
              <a:t> we have an idea for the optimal KAN shape</a:t>
            </a:r>
            <a:endParaRPr/>
          </a:p>
        </p:txBody>
      </p:sp>
      <p:sp>
        <p:nvSpPr>
          <p:cNvPr id="627" name="Google Shape;627;p6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94627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en"/>
              <a:t>Take the relativistic velocity addition formula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Expected shape: [2,2,2,2,2,1]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 layers for multiplication of uv (leveraging the identity                                          ) 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 layer to invert 1+uv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 layers to multiply u+v and 1/(1+uv)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Pruned shape: [2,2,1]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Used the ‘rapidity trick’: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628" name="Google Shape;62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938" y="1723625"/>
            <a:ext cx="3190125" cy="4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075" y="3821148"/>
            <a:ext cx="4330000" cy="3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2825" y="2615194"/>
            <a:ext cx="1849825" cy="206081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66"/>
          <p:cNvSpPr/>
          <p:nvPr/>
        </p:nvSpPr>
        <p:spPr>
          <a:xfrm>
            <a:off x="553800" y="2852125"/>
            <a:ext cx="8418000" cy="175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Using KANs when we </a:t>
            </a:r>
            <a:r>
              <a:rPr i="1" lang="en"/>
              <a:t>think</a:t>
            </a:r>
            <a:r>
              <a:rPr lang="en"/>
              <a:t> we have an idea for the optimal KAN shape</a:t>
            </a:r>
            <a:endParaRPr/>
          </a:p>
        </p:txBody>
      </p:sp>
      <p:sp>
        <p:nvSpPr>
          <p:cNvPr id="637" name="Google Shape;637;p6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94627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en"/>
              <a:t>Take the relativistic velocity addition formula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Expected shape: [2,2,2,2,2,1]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 layers for multiplication of uv (leveraging the identity                                          ) 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 layer to invert 1+uv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 layers to multiply u+v and 1/(1+uv)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Pruned shape: [2,2,1]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Used the ‘rapidity trick’: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638" name="Google Shape;63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938" y="1723625"/>
            <a:ext cx="3190125" cy="4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075" y="3821148"/>
            <a:ext cx="4330000" cy="3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2825" y="2615194"/>
            <a:ext cx="1849825" cy="206081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67"/>
          <p:cNvSpPr/>
          <p:nvPr/>
        </p:nvSpPr>
        <p:spPr>
          <a:xfrm>
            <a:off x="553800" y="3039025"/>
            <a:ext cx="8418000" cy="157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Using KANs when we </a:t>
            </a:r>
            <a:r>
              <a:rPr i="1" lang="en"/>
              <a:t>think</a:t>
            </a:r>
            <a:r>
              <a:rPr lang="en"/>
              <a:t> we have an idea for the optimal KAN shape</a:t>
            </a:r>
            <a:endParaRPr/>
          </a:p>
        </p:txBody>
      </p:sp>
      <p:sp>
        <p:nvSpPr>
          <p:cNvPr id="647" name="Google Shape;647;p6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94627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en"/>
              <a:t>Take the relativistic velocity addition formula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Expected shape: [2,2,2,2,2,1]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 layers for multiplication of uv (leveraging the identity                                          ) 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 layer to invert 1+uv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 layers to multiply u+v and 1/(1+uv)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Pruned shape: [2,2,1]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Used the ‘rapidity trick’: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648" name="Google Shape;64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938" y="1723625"/>
            <a:ext cx="3190125" cy="4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075" y="3821148"/>
            <a:ext cx="4330000" cy="3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2825" y="2615194"/>
            <a:ext cx="1849825" cy="206081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68"/>
          <p:cNvSpPr/>
          <p:nvPr/>
        </p:nvSpPr>
        <p:spPr>
          <a:xfrm>
            <a:off x="553800" y="3281325"/>
            <a:ext cx="8418000" cy="13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Using KANs when we </a:t>
            </a:r>
            <a:r>
              <a:rPr i="1" lang="en"/>
              <a:t>think</a:t>
            </a:r>
            <a:r>
              <a:rPr lang="en"/>
              <a:t> we have an idea for the optimal KAN shape</a:t>
            </a:r>
            <a:endParaRPr/>
          </a:p>
        </p:txBody>
      </p:sp>
      <p:sp>
        <p:nvSpPr>
          <p:cNvPr id="657" name="Google Shape;657;p6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94627" lvl="0" marL="177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en"/>
              <a:t>Take the relativistic velocity addition formula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Expected shape: [2,2,2,2,2,1]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 layers for multiplication of uv (leveraging the identity                                          ) 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1 layer to invert 1+uv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2 layers to multiply u+v and 1/(1+uv)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Pruned shape: [2,2,1]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Used the ‘rapidity trick’: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658" name="Google Shape;65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938" y="1723625"/>
            <a:ext cx="3190125" cy="4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075" y="3821148"/>
            <a:ext cx="4330000" cy="3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2825" y="2615194"/>
            <a:ext cx="1849825" cy="206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Using KANs to solve PDEs</a:t>
            </a:r>
            <a:endParaRPr/>
          </a:p>
        </p:txBody>
      </p:sp>
      <p:sp>
        <p:nvSpPr>
          <p:cNvPr id="666" name="Google Shape;666;p70"/>
          <p:cNvSpPr txBox="1"/>
          <p:nvPr>
            <p:ph idx="1" type="body"/>
          </p:nvPr>
        </p:nvSpPr>
        <p:spPr>
          <a:xfrm>
            <a:off x="628650" y="107154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7" name="Google Shape;66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11" y="1343763"/>
            <a:ext cx="8069174" cy="271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Using KANs for Continual Learning</a:t>
            </a:r>
            <a:endParaRPr/>
          </a:p>
        </p:txBody>
      </p:sp>
      <p:sp>
        <p:nvSpPr>
          <p:cNvPr id="673" name="Google Shape;673;p71"/>
          <p:cNvSpPr txBox="1"/>
          <p:nvPr>
            <p:ph idx="1" type="body"/>
          </p:nvPr>
        </p:nvSpPr>
        <p:spPr>
          <a:xfrm>
            <a:off x="628650" y="1050800"/>
            <a:ext cx="8246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Grids used in splines are naturally pretty robust against catastrophic forgetting</a:t>
            </a:r>
            <a:endParaRPr/>
          </a:p>
        </p:txBody>
      </p:sp>
      <p:pic>
        <p:nvPicPr>
          <p:cNvPr id="674" name="Google Shape;67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863" y="1550675"/>
            <a:ext cx="6412274" cy="345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4: KANs are Interpretable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Representation theorems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628650" y="115219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MLPs: Universal Approximation Theorem</a:t>
            </a:r>
            <a:endParaRPr/>
          </a:p>
          <a:p>
            <a:pPr indent="-1524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i="1" lang="en"/>
              <a:t>Any multivariate continuous function on a bounded domain,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"/>
              <a:t>    can be approximated arbitrarily well by an MLP with a wide-enough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"/>
              <a:t>    hidden layer.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KANs: Kolmogorov-Arnold Representation Theorem</a:t>
            </a:r>
            <a:endParaRPr/>
          </a:p>
          <a:p>
            <a:pPr indent="-1524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i="1" lang="en"/>
              <a:t>Any multivariate continuous function on a bounded domain,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"/>
              <a:t>    can be written </a:t>
            </a:r>
            <a:r>
              <a:rPr i="1" lang="en" u="sng"/>
              <a:t>exactly</a:t>
            </a:r>
            <a:r>
              <a:rPr i="1" lang="en"/>
              <a:t> using only addition and a finite composition of continuous univariate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i="1" lang="en"/>
              <a:t>    functions.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8592" y="1476714"/>
            <a:ext cx="1473603" cy="274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8603" y="2795473"/>
            <a:ext cx="1473603" cy="274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Interpreting Known Symbolic Functions</a:t>
            </a:r>
            <a:endParaRPr/>
          </a:p>
        </p:txBody>
      </p:sp>
      <p:sp>
        <p:nvSpPr>
          <p:cNvPr id="685" name="Google Shape;685;p73"/>
          <p:cNvSpPr txBox="1"/>
          <p:nvPr>
            <p:ph idx="1" type="body"/>
          </p:nvPr>
        </p:nvSpPr>
        <p:spPr>
          <a:xfrm>
            <a:off x="6777225" y="976100"/>
            <a:ext cx="22359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(a)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(b)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(c) learns approx. dirac deltas/spikes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(task in (c) was classifying from [0,1] by leading decimal digit.)</a:t>
            </a:r>
            <a:endParaRPr/>
          </a:p>
        </p:txBody>
      </p:sp>
      <p:pic>
        <p:nvPicPr>
          <p:cNvPr id="686" name="Google Shape;686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75" y="1067900"/>
            <a:ext cx="6483549" cy="386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3300" y="1067894"/>
            <a:ext cx="1849825" cy="206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3300" y="1401968"/>
            <a:ext cx="1849825" cy="2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KANs for Unsupervised Learning</a:t>
            </a:r>
            <a:endParaRPr/>
          </a:p>
        </p:txBody>
      </p:sp>
      <p:sp>
        <p:nvSpPr>
          <p:cNvPr id="694" name="Google Shape;694;p7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Unsupervised learning: given dataset of features                           , find a non-zero                   such that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Add some ‘negative’ samples to your dataset (e.g. by corrupting ‘positive’/true samples through shuffling/permutation/noise/etc.)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Fix the final layer of your KAN to be Dirac-delta-like (Gaussian with small scale) and see what structures come out when you do pruning.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Repeat KAN training with lots of different random seeds and each time you might get a different set of structures appearing</a:t>
            </a:r>
            <a:endParaRPr/>
          </a:p>
          <a:p>
            <a:pPr indent="-31083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"in the future we would like to investigate a more systematic and more controlled way to discover a complete set of relations"</a:t>
            </a:r>
            <a:endParaRPr/>
          </a:p>
        </p:txBody>
      </p:sp>
      <p:pic>
        <p:nvPicPr>
          <p:cNvPr id="695" name="Google Shape;69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850" y="1903750"/>
            <a:ext cx="2857076" cy="3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3126" y="1369225"/>
            <a:ext cx="1621025" cy="2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3800" y="1597250"/>
            <a:ext cx="1052050" cy="2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74"/>
          <p:cNvSpPr/>
          <p:nvPr/>
        </p:nvSpPr>
        <p:spPr>
          <a:xfrm>
            <a:off x="553800" y="1211450"/>
            <a:ext cx="8418000" cy="339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KANs for Unsupervised Learning</a:t>
            </a:r>
            <a:endParaRPr/>
          </a:p>
        </p:txBody>
      </p:sp>
      <p:sp>
        <p:nvSpPr>
          <p:cNvPr id="704" name="Google Shape;704;p7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Unsupervised learning: given dataset of features                           , find a non-zero                   such that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Add some ‘negative’ samples to your dataset (e.g. by corrupting ‘positive’/true samples through shuffling/permutation/noise/etc.)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Fix the final layer of your KAN to be Dirac-delta-like (Gaussian with small scale) and see what structures come out when you do pruning.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Repeat KAN training with lots of different random seeds and each time you might get a different set of structures appearing</a:t>
            </a:r>
            <a:endParaRPr/>
          </a:p>
          <a:p>
            <a:pPr indent="-31083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"in the future we would like to investigate a more systematic and more controlled way to discover a complete set of relations"</a:t>
            </a:r>
            <a:endParaRPr/>
          </a:p>
        </p:txBody>
      </p:sp>
      <p:pic>
        <p:nvPicPr>
          <p:cNvPr id="705" name="Google Shape;70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850" y="1903750"/>
            <a:ext cx="2857076" cy="3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3126" y="1369225"/>
            <a:ext cx="1621025" cy="2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3800" y="1597250"/>
            <a:ext cx="1052050" cy="2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75"/>
          <p:cNvSpPr/>
          <p:nvPr/>
        </p:nvSpPr>
        <p:spPr>
          <a:xfrm>
            <a:off x="553800" y="2362100"/>
            <a:ext cx="8418000" cy="224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KANs for Unsupervised Learning</a:t>
            </a:r>
            <a:endParaRPr/>
          </a:p>
        </p:txBody>
      </p:sp>
      <p:sp>
        <p:nvSpPr>
          <p:cNvPr id="714" name="Google Shape;714;p7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Unsupervised learning: given dataset of features                           , find a non-zero                   such that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Add some ‘negative’ samples to your dataset (e.g. by corrupting ‘positive’/true samples through shuffling/permutation/noise/etc.)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Fix the final layer of your KAN to be Dirac-delta-like (Gaussian with small scale) and see what structures come out when you do pruning.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Repeat KAN training with lots of different random seeds and each time you might get a different set of structures appearing</a:t>
            </a:r>
            <a:endParaRPr/>
          </a:p>
          <a:p>
            <a:pPr indent="-31083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"in the future we would like to investigate a more systematic and more controlled way to discover a complete set of relations"</a:t>
            </a:r>
            <a:endParaRPr/>
          </a:p>
        </p:txBody>
      </p:sp>
      <p:pic>
        <p:nvPicPr>
          <p:cNvPr id="715" name="Google Shape;71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850" y="1903750"/>
            <a:ext cx="2857076" cy="3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3126" y="1369225"/>
            <a:ext cx="1621025" cy="2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3800" y="1597250"/>
            <a:ext cx="1052050" cy="2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76"/>
          <p:cNvSpPr/>
          <p:nvPr/>
        </p:nvSpPr>
        <p:spPr>
          <a:xfrm>
            <a:off x="553800" y="2913250"/>
            <a:ext cx="8418000" cy="169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KANs for Unsupervised Learning</a:t>
            </a:r>
            <a:endParaRPr/>
          </a:p>
        </p:txBody>
      </p:sp>
      <p:sp>
        <p:nvSpPr>
          <p:cNvPr id="724" name="Google Shape;724;p7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Unsupervised learning: given dataset of features                           , find a non-zero                   such that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Add some ‘negative’ samples to your dataset (e.g. by corrupting ‘positive’/true samples through shuffling/permutation/noise/etc.)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Fix the final layer of your KAN to be Dirac-delta-like (Gaussian with small scale) and see what structures come out when you do pruning.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Repeat KAN training with lots of different random seeds and each time you might get a different set of structures appearing</a:t>
            </a:r>
            <a:endParaRPr/>
          </a:p>
          <a:p>
            <a:pPr indent="-31083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"in the future we would like to investigate a more systematic and more controlled way to discover a complete set of relations"</a:t>
            </a:r>
            <a:endParaRPr/>
          </a:p>
        </p:txBody>
      </p:sp>
      <p:pic>
        <p:nvPicPr>
          <p:cNvPr id="725" name="Google Shape;72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850" y="1903750"/>
            <a:ext cx="2857076" cy="3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3126" y="1369225"/>
            <a:ext cx="1621025" cy="2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3800" y="1597250"/>
            <a:ext cx="1052050" cy="2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77"/>
          <p:cNvSpPr/>
          <p:nvPr/>
        </p:nvSpPr>
        <p:spPr>
          <a:xfrm>
            <a:off x="553800" y="3495925"/>
            <a:ext cx="8418000" cy="111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7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KANs for Unsupervised Learning</a:t>
            </a:r>
            <a:endParaRPr/>
          </a:p>
        </p:txBody>
      </p:sp>
      <p:sp>
        <p:nvSpPr>
          <p:cNvPr id="734" name="Google Shape;734;p7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Unsupervised learning: given dataset of features                           , find a non-zero                   such that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Add some ‘negative’ samples to your dataset (e.g. by corrupting ‘positive’/true samples through shuffling/permutation/noise/etc.)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Fix the final layer of your KAN to be Dirac-delta-like (Gaussian with small scale) and see what structures come out when you do pruning.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Repeat KAN training with lots of different random seeds and each time you might get a different set of structures appearing</a:t>
            </a:r>
            <a:endParaRPr/>
          </a:p>
          <a:p>
            <a:pPr indent="-31083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"in the future we would like to investigate a more systematic and more controlled way to discover a complete set of relations"</a:t>
            </a:r>
            <a:endParaRPr/>
          </a:p>
        </p:txBody>
      </p:sp>
      <p:pic>
        <p:nvPicPr>
          <p:cNvPr id="735" name="Google Shape;73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850" y="1903750"/>
            <a:ext cx="2857076" cy="3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3126" y="1369225"/>
            <a:ext cx="1621025" cy="2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3800" y="1597250"/>
            <a:ext cx="1052050" cy="2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78"/>
          <p:cNvSpPr/>
          <p:nvPr/>
        </p:nvSpPr>
        <p:spPr>
          <a:xfrm>
            <a:off x="553800" y="4146650"/>
            <a:ext cx="8418000" cy="46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KANs for Unsupervised Learning</a:t>
            </a:r>
            <a:endParaRPr/>
          </a:p>
        </p:txBody>
      </p:sp>
      <p:sp>
        <p:nvSpPr>
          <p:cNvPr id="744" name="Google Shape;744;p7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Unsupervised learning: given dataset of features                           , find a non-zero                   such that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Add some ‘negative’ samples to your dataset (e.g. by corrupting ‘positive’/true samples through shuffling/permutation/noise/etc.)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Fix the final layer of your KAN to be Dirac-delta-like (Gaussian with small scale) and see what structures come out when you do pruning.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0832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Repeat KAN training with lots of different random seeds and each time you might get a different set of structures appearing</a:t>
            </a:r>
            <a:endParaRPr/>
          </a:p>
          <a:p>
            <a:pPr indent="-31083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"in the future we would like to investigate a more systematic and more controlled way to discover a complete set of relations"</a:t>
            </a:r>
            <a:endParaRPr/>
          </a:p>
        </p:txBody>
      </p:sp>
      <p:pic>
        <p:nvPicPr>
          <p:cNvPr id="745" name="Google Shape;74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850" y="1903750"/>
            <a:ext cx="2857076" cy="3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3126" y="1369225"/>
            <a:ext cx="1621025" cy="2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3800" y="1597250"/>
            <a:ext cx="1052050" cy="2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KANs for Unsupervised Learning: Toy example</a:t>
            </a:r>
            <a:endParaRPr/>
          </a:p>
        </p:txBody>
      </p:sp>
      <p:sp>
        <p:nvSpPr>
          <p:cNvPr id="753" name="Google Shape;753;p8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6D dataset, with dependencies:</a:t>
            </a:r>
            <a:endParaRPr/>
          </a:p>
        </p:txBody>
      </p:sp>
      <p:pic>
        <p:nvPicPr>
          <p:cNvPr id="754" name="Google Shape;75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325" y="1793275"/>
            <a:ext cx="2387800" cy="3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8650" y="1751038"/>
            <a:ext cx="933225" cy="3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5400" y="1764475"/>
            <a:ext cx="315977" cy="2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80"/>
          <p:cNvSpPr txBox="1"/>
          <p:nvPr/>
        </p:nvSpPr>
        <p:spPr>
          <a:xfrm>
            <a:off x="5891377" y="1675225"/>
            <a:ext cx="34818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independent of other variables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58" name="Google Shape;758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65075" y="2233173"/>
            <a:ext cx="5013849" cy="23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Application to Knot Theory </a:t>
            </a:r>
            <a:endParaRPr/>
          </a:p>
        </p:txBody>
      </p:sp>
      <p:sp>
        <p:nvSpPr>
          <p:cNvPr id="764" name="Google Shape;764;p81"/>
          <p:cNvSpPr txBox="1"/>
          <p:nvPr>
            <p:ph idx="1" type="body"/>
          </p:nvPr>
        </p:nvSpPr>
        <p:spPr>
          <a:xfrm>
            <a:off x="628650" y="3309000"/>
            <a:ext cx="78867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DeepMind paper: found link between certain variables about knots, which mathematicians refined to prove a new theorem.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Signature     is mostly dependent on meridinal distance                       and longitudinal distance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Found a bound for                    where </a:t>
            </a:r>
            <a:endParaRPr/>
          </a:p>
        </p:txBody>
      </p:sp>
      <p:pic>
        <p:nvPicPr>
          <p:cNvPr id="765" name="Google Shape;76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088" y="1020698"/>
            <a:ext cx="6799824" cy="20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125" y="3952824"/>
            <a:ext cx="212000" cy="1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4150" y="3917625"/>
            <a:ext cx="2042350" cy="2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2950" y="4149400"/>
            <a:ext cx="212000" cy="304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4398" y="4453673"/>
            <a:ext cx="1093175" cy="2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2775" y="4422552"/>
            <a:ext cx="2559025" cy="3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81"/>
          <p:cNvSpPr/>
          <p:nvPr/>
        </p:nvSpPr>
        <p:spPr>
          <a:xfrm>
            <a:off x="553800" y="3275313"/>
            <a:ext cx="8418000" cy="155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8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Application to Knot Theory </a:t>
            </a:r>
            <a:endParaRPr/>
          </a:p>
        </p:txBody>
      </p:sp>
      <p:sp>
        <p:nvSpPr>
          <p:cNvPr id="777" name="Google Shape;777;p82"/>
          <p:cNvSpPr txBox="1"/>
          <p:nvPr>
            <p:ph idx="1" type="body"/>
          </p:nvPr>
        </p:nvSpPr>
        <p:spPr>
          <a:xfrm>
            <a:off x="628650" y="3309000"/>
            <a:ext cx="78867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DeepMind paper: found link between certain variables about knots, which mathematicians refined to prove a new theorem.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Signature     is mostly dependent on meridinal distance                       and longitudinal distance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Found a bound for                    where </a:t>
            </a:r>
            <a:endParaRPr/>
          </a:p>
        </p:txBody>
      </p:sp>
      <p:pic>
        <p:nvPicPr>
          <p:cNvPr id="778" name="Google Shape;77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088" y="1020698"/>
            <a:ext cx="6799824" cy="20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125" y="3952824"/>
            <a:ext cx="212000" cy="1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4150" y="3917625"/>
            <a:ext cx="2042350" cy="2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2950" y="4149400"/>
            <a:ext cx="212000" cy="304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4398" y="4453673"/>
            <a:ext cx="1093175" cy="2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2775" y="4422552"/>
            <a:ext cx="2559025" cy="3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82"/>
          <p:cNvSpPr/>
          <p:nvPr/>
        </p:nvSpPr>
        <p:spPr>
          <a:xfrm>
            <a:off x="553800" y="3917624"/>
            <a:ext cx="8418000" cy="90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Representation theorems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628650" y="115219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MLPs: Universal Approximation Theorem</a:t>
            </a:r>
            <a:endParaRPr/>
          </a:p>
          <a:p>
            <a:pPr indent="-1524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i="1" lang="en"/>
              <a:t>Any multivariate continuous function on a bounded domain,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"/>
              <a:t>    can be approximated arbitrarily well by an MLP with a wide-enough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"/>
              <a:t>    hidden layer.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KANs: Kolmogorov-Arnold Representation Theorem</a:t>
            </a:r>
            <a:endParaRPr/>
          </a:p>
          <a:p>
            <a:pPr indent="-1524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i="1" lang="en"/>
              <a:t>Any multivariate continuous function on a bounded domain,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i="1" lang="en"/>
              <a:t>    can be written </a:t>
            </a:r>
            <a:r>
              <a:rPr i="1" lang="en" u="sng"/>
              <a:t>exactly</a:t>
            </a:r>
            <a:r>
              <a:rPr i="1" lang="en"/>
              <a:t> using only addition and a finite composition of continuous univariate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i="1" lang="en"/>
              <a:t>    functions. Specifically, with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8592" y="1476714"/>
            <a:ext cx="1473603" cy="274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8603" y="2795473"/>
            <a:ext cx="1473603" cy="274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0542" y="3795622"/>
            <a:ext cx="5642931" cy="9191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letter with a white background&#10;&#10;Description automatically generated" id="117" name="Google Shape;11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48583" y="3371071"/>
            <a:ext cx="3491758" cy="269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8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Application to Knot Theory </a:t>
            </a:r>
            <a:endParaRPr/>
          </a:p>
        </p:txBody>
      </p:sp>
      <p:sp>
        <p:nvSpPr>
          <p:cNvPr id="790" name="Google Shape;790;p83"/>
          <p:cNvSpPr txBox="1"/>
          <p:nvPr>
            <p:ph idx="1" type="body"/>
          </p:nvPr>
        </p:nvSpPr>
        <p:spPr>
          <a:xfrm>
            <a:off x="628650" y="3309000"/>
            <a:ext cx="78867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DeepMind paper: found link between certain variables about knots, which mathematicians refined to prove a new theorem.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Signature     is mostly dependent on meridinal distance                       and longitudinal distance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Found a bound for                    where </a:t>
            </a:r>
            <a:endParaRPr/>
          </a:p>
        </p:txBody>
      </p:sp>
      <p:pic>
        <p:nvPicPr>
          <p:cNvPr id="791" name="Google Shape;79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088" y="1020698"/>
            <a:ext cx="6799824" cy="20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125" y="3952824"/>
            <a:ext cx="212000" cy="1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4150" y="3917625"/>
            <a:ext cx="2042350" cy="2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2950" y="4149400"/>
            <a:ext cx="212000" cy="304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4398" y="4453673"/>
            <a:ext cx="1093175" cy="2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2775" y="4422552"/>
            <a:ext cx="2559025" cy="3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83"/>
          <p:cNvSpPr/>
          <p:nvPr/>
        </p:nvSpPr>
        <p:spPr>
          <a:xfrm>
            <a:off x="553800" y="4485850"/>
            <a:ext cx="8418000" cy="34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8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Application to Knot Theory </a:t>
            </a:r>
            <a:endParaRPr/>
          </a:p>
        </p:txBody>
      </p:sp>
      <p:sp>
        <p:nvSpPr>
          <p:cNvPr id="803" name="Google Shape;803;p84"/>
          <p:cNvSpPr txBox="1"/>
          <p:nvPr>
            <p:ph idx="1" type="body"/>
          </p:nvPr>
        </p:nvSpPr>
        <p:spPr>
          <a:xfrm>
            <a:off x="628650" y="3309000"/>
            <a:ext cx="78867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DeepMind paper: found link between certain variables about knots, which mathematicians refined to prove a new theorem.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Signature     is mostly dependent on meridinal distance                       and longitudinal distance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Found a bound for                    where </a:t>
            </a:r>
            <a:endParaRPr/>
          </a:p>
        </p:txBody>
      </p:sp>
      <p:pic>
        <p:nvPicPr>
          <p:cNvPr id="804" name="Google Shape;804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088" y="1020698"/>
            <a:ext cx="6799824" cy="20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125" y="3952824"/>
            <a:ext cx="212000" cy="1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4150" y="3917625"/>
            <a:ext cx="2042350" cy="2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82950" y="4149400"/>
            <a:ext cx="212000" cy="304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4398" y="4453673"/>
            <a:ext cx="1093175" cy="2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8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2775" y="4422552"/>
            <a:ext cx="2559025" cy="3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8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to Knot Theory: Supervised Learning</a:t>
            </a:r>
            <a:endParaRPr/>
          </a:p>
        </p:txBody>
      </p:sp>
      <p:sp>
        <p:nvSpPr>
          <p:cNvPr id="815" name="Google Shape;815;p85"/>
          <p:cNvSpPr txBox="1"/>
          <p:nvPr>
            <p:ph idx="1" type="body"/>
          </p:nvPr>
        </p:nvSpPr>
        <p:spPr>
          <a:xfrm>
            <a:off x="628650" y="10438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Given 17 input features and use knot signatures (even numbers) as output/targets for a [17,1,14] KAN</a:t>
            </a:r>
            <a:endParaRPr/>
          </a:p>
        </p:txBody>
      </p:sp>
      <p:pic>
        <p:nvPicPr>
          <p:cNvPr id="816" name="Google Shape;81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100" y="1585250"/>
            <a:ext cx="5156517" cy="3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85"/>
          <p:cNvSpPr/>
          <p:nvPr/>
        </p:nvSpPr>
        <p:spPr>
          <a:xfrm>
            <a:off x="5780375" y="1585250"/>
            <a:ext cx="3994500" cy="227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85"/>
          <p:cNvSpPr/>
          <p:nvPr/>
        </p:nvSpPr>
        <p:spPr>
          <a:xfrm>
            <a:off x="404513" y="4307250"/>
            <a:ext cx="8418000" cy="155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8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to Knot Theory: Supervised Learning</a:t>
            </a:r>
            <a:endParaRPr/>
          </a:p>
        </p:txBody>
      </p:sp>
      <p:sp>
        <p:nvSpPr>
          <p:cNvPr id="824" name="Google Shape;824;p86"/>
          <p:cNvSpPr txBox="1"/>
          <p:nvPr>
            <p:ph idx="1" type="body"/>
          </p:nvPr>
        </p:nvSpPr>
        <p:spPr>
          <a:xfrm>
            <a:off x="628650" y="10438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Given 17 input features and use knot signatures (even numbers) as output/targets for a [17,1,14] KAN</a:t>
            </a:r>
            <a:endParaRPr/>
          </a:p>
        </p:txBody>
      </p:sp>
      <p:pic>
        <p:nvPicPr>
          <p:cNvPr id="825" name="Google Shape;82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100" y="1585250"/>
            <a:ext cx="5156517" cy="3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86"/>
          <p:cNvSpPr/>
          <p:nvPr/>
        </p:nvSpPr>
        <p:spPr>
          <a:xfrm>
            <a:off x="5780375" y="1585250"/>
            <a:ext cx="3994500" cy="227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8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to Knot Theory: Supervised Learning</a:t>
            </a:r>
            <a:endParaRPr/>
          </a:p>
        </p:txBody>
      </p:sp>
      <p:sp>
        <p:nvSpPr>
          <p:cNvPr id="832" name="Google Shape;832;p87"/>
          <p:cNvSpPr txBox="1"/>
          <p:nvPr>
            <p:ph idx="1" type="body"/>
          </p:nvPr>
        </p:nvSpPr>
        <p:spPr>
          <a:xfrm>
            <a:off x="628650" y="10438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Given 17 input features and use knot signatures (even numbers) as output/targets for a [17,1,14] KAN</a:t>
            </a:r>
            <a:endParaRPr/>
          </a:p>
        </p:txBody>
      </p:sp>
      <p:pic>
        <p:nvPicPr>
          <p:cNvPr id="833" name="Google Shape;83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100" y="1585250"/>
            <a:ext cx="5156517" cy="3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8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to Knot Theory: Supervised Learning</a:t>
            </a:r>
            <a:endParaRPr/>
          </a:p>
        </p:txBody>
      </p:sp>
      <p:sp>
        <p:nvSpPr>
          <p:cNvPr id="839" name="Google Shape;839;p88"/>
          <p:cNvSpPr txBox="1"/>
          <p:nvPr>
            <p:ph idx="1" type="body"/>
          </p:nvPr>
        </p:nvSpPr>
        <p:spPr>
          <a:xfrm>
            <a:off x="628650" y="104384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They even </a:t>
            </a:r>
            <a:r>
              <a:rPr lang="en"/>
              <a:t>found</a:t>
            </a:r>
            <a:r>
              <a:rPr lang="en"/>
              <a:t> a (potentially) interesting relationship: you can still get 77.8% test accuracy with only 2 of the variables DeepMind used</a:t>
            </a:r>
            <a:endParaRPr/>
          </a:p>
        </p:txBody>
      </p:sp>
      <p:pic>
        <p:nvPicPr>
          <p:cNvPr id="840" name="Google Shape;84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88" y="1730524"/>
            <a:ext cx="7781025" cy="31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89"/>
          <p:cNvSpPr txBox="1"/>
          <p:nvPr>
            <p:ph type="title"/>
          </p:nvPr>
        </p:nvSpPr>
        <p:spPr>
          <a:xfrm>
            <a:off x="628650" y="273850"/>
            <a:ext cx="8294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to Knot Theory: Unsupervised Learning</a:t>
            </a:r>
            <a:endParaRPr/>
          </a:p>
        </p:txBody>
      </p:sp>
      <p:sp>
        <p:nvSpPr>
          <p:cNvPr id="846" name="Google Shape;846;p89"/>
          <p:cNvSpPr txBox="1"/>
          <p:nvPr>
            <p:ph idx="1" type="body"/>
          </p:nvPr>
        </p:nvSpPr>
        <p:spPr>
          <a:xfrm>
            <a:off x="628650" y="1002294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Take</a:t>
            </a:r>
            <a:r>
              <a:rPr lang="en"/>
              <a:t> 17 input features and knot signatures together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Create negative samples by shuffling features in dataset</a:t>
            </a:r>
            <a:endParaRPr/>
          </a:p>
        </p:txBody>
      </p:sp>
      <p:pic>
        <p:nvPicPr>
          <p:cNvPr id="847" name="Google Shape;84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250" y="1576750"/>
            <a:ext cx="5762249" cy="346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9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Application to Physics (that I don’t really understand)</a:t>
            </a:r>
            <a:endParaRPr/>
          </a:p>
        </p:txBody>
      </p:sp>
      <p:sp>
        <p:nvSpPr>
          <p:cNvPr id="853" name="Google Shape;853;p9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But the KANs do well and they walk through how a researcher might use a KAN to discover a model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"/>
              <a:t>(the latter which might be worth walking through in this talk...)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9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Drawbacks </a:t>
            </a:r>
            <a:endParaRPr/>
          </a:p>
        </p:txBody>
      </p:sp>
      <p:sp>
        <p:nvSpPr>
          <p:cNvPr id="859" name="Google Shape;859;p9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“KANs are usually 10x slower than MLPs, given the same number of parameters”</a:t>
            </a:r>
            <a:endParaRPr/>
          </a:p>
          <a:p>
            <a:pPr indent="-152400" lvl="1" marL="520700" rtl="0" algn="l">
              <a:spcBef>
                <a:spcPts val="40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"/>
              <a:t>Batching is more complicated because of variety of activation functions</a:t>
            </a:r>
            <a:endParaRPr/>
          </a:p>
          <a:p>
            <a:pPr indent="-171450" lvl="2" marL="863600" rtl="0" algn="l"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Char char="▪"/>
            </a:pPr>
            <a:r>
              <a:rPr lang="en"/>
              <a:t>(Though you can restrict some neurons to use the same activation)</a:t>
            </a:r>
            <a:endParaRPr/>
          </a:p>
          <a:p>
            <a:pPr indent="-152400" lvl="1" marL="520700" rtl="0" algn="l">
              <a:spcBef>
                <a:spcPts val="40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"/>
              <a:t>B-spline computation isn’t incredibly fast</a:t>
            </a:r>
            <a:endParaRPr/>
          </a:p>
          <a:p>
            <a:pPr indent="0" lvl="0" marL="520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171450" lvl="0" marL="1778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Very small scale architectures (for now)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9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65" name="Google Shape;865;p9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41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Accurate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Good scaling with #params (so far)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Very interpretable</a:t>
            </a:r>
            <a:endParaRPr/>
          </a:p>
          <a:p>
            <a:pPr indent="-190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"/>
              <a:t>Useful in other scientific fields, but not necessarily shown to be good for deep learning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Don't have to use splines:</a:t>
            </a:r>
            <a:endParaRPr/>
          </a:p>
          <a:p>
            <a:pPr indent="-190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"/>
              <a:t>Radial basis functions or other local kernels supposedly work well (according to a guy on reddit)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"Kansformers" - replace MLP in transformer by KANs</a:t>
            </a:r>
            <a:endParaRPr/>
          </a:p>
          <a:p>
            <a:pPr indent="-19050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"/>
              <a:t>Working "okay" (or some other non-</a:t>
            </a:r>
            <a:r>
              <a:rPr lang="en"/>
              <a:t>committal</a:t>
            </a:r>
            <a:r>
              <a:rPr lang="en"/>
              <a:t> word) according to the lead author on twitter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628469" y="2402259"/>
            <a:ext cx="8233940" cy="23063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4765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Great! Learning any continuous multivariate function only requires us to learn a few univariate functions.</a:t>
            </a:r>
            <a:endParaRPr/>
          </a:p>
          <a:p>
            <a:pPr indent="-24765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But these univariate functions, although continuous, are often </a:t>
            </a:r>
            <a:r>
              <a:rPr i="1" lang="en"/>
              <a:t>awful</a:t>
            </a:r>
            <a:r>
              <a:rPr lang="en"/>
              <a:t> to work with (e.g. non-smooth, fractal etc.).</a:t>
            </a:r>
            <a:endParaRPr/>
          </a:p>
          <a:p>
            <a:pPr indent="-247650" lvl="0" marL="2540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So let's try: 1) stacking 'layers' of the above form;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0248" y="1161493"/>
            <a:ext cx="3186564" cy="104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6706" y="1158101"/>
            <a:ext cx="1741267" cy="332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letter with a white background&#10;&#10;Description automatically generated" id="126" name="Google Shape;126;p21"/>
          <p:cNvPicPr preferRelativeResize="0"/>
          <p:nvPr/>
        </p:nvPicPr>
        <p:blipFill rotWithShape="1">
          <a:blip r:embed="rId5">
            <a:alphaModFix/>
          </a:blip>
          <a:srcRect b="-2702" l="61904" r="0" t="-709"/>
          <a:stretch/>
        </p:blipFill>
        <p:spPr>
          <a:xfrm>
            <a:off x="5399499" y="1490647"/>
            <a:ext cx="1474879" cy="328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letter with a white background&#10;&#10;Description automatically generated" id="127" name="Google Shape;127;p21"/>
          <p:cNvPicPr preferRelativeResize="0"/>
          <p:nvPr/>
        </p:nvPicPr>
        <p:blipFill rotWithShape="1">
          <a:blip r:embed="rId5">
            <a:alphaModFix/>
          </a:blip>
          <a:srcRect b="-2033" l="0" r="50098" t="-670"/>
          <a:stretch/>
        </p:blipFill>
        <p:spPr>
          <a:xfrm>
            <a:off x="5348859" y="1816290"/>
            <a:ext cx="1742446" cy="334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9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9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Parameter efficiency: External vs Internal Degrees of Freedom </a:t>
            </a:r>
            <a:endParaRPr/>
          </a:p>
        </p:txBody>
      </p:sp>
      <p:sp>
        <p:nvSpPr>
          <p:cNvPr id="876" name="Google Shape;876;p9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External </a:t>
            </a:r>
            <a:r>
              <a:rPr lang="en"/>
              <a:t>dofs (large-scale structure):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MLPs: connections between nodes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KANs: connections between nodes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Internal dofs (small-scale structure):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KANs: splines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MLPs: linear transformations (and ‘global’ activation functions)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9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KAN approximation theory</a:t>
            </a:r>
            <a:endParaRPr/>
          </a:p>
        </p:txBody>
      </p:sp>
      <p:sp>
        <p:nvSpPr>
          <p:cNvPr id="882" name="Google Shape;882;p95"/>
          <p:cNvSpPr txBox="1"/>
          <p:nvPr>
            <p:ph idx="1" type="body"/>
          </p:nvPr>
        </p:nvSpPr>
        <p:spPr>
          <a:xfrm>
            <a:off x="628650" y="4389150"/>
            <a:ext cx="7886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/>
          </a:bodyPr>
          <a:lstStyle/>
          <a:p>
            <a:pPr indent="-2908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"beats the curse of dimensionality!"</a:t>
            </a:r>
            <a:endParaRPr/>
          </a:p>
          <a:p>
            <a:pPr indent="-2908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This error </a:t>
            </a:r>
            <a:r>
              <a:rPr lang="en"/>
              <a:t>bound doesn’t depend on input dimension,</a:t>
            </a:r>
            <a:r>
              <a:rPr lang="en"/>
              <a:t> (...except for the multiplicative constant)</a:t>
            </a:r>
            <a:endParaRPr/>
          </a:p>
        </p:txBody>
      </p:sp>
      <p:pic>
        <p:nvPicPr>
          <p:cNvPr id="883" name="Google Shape;88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25" y="1184950"/>
            <a:ext cx="869632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38" y="2747038"/>
            <a:ext cx="86963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850" y="3217563"/>
            <a:ext cx="86963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9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PDE Problem</a:t>
            </a:r>
            <a:endParaRPr/>
          </a:p>
        </p:txBody>
      </p:sp>
      <p:sp>
        <p:nvSpPr>
          <p:cNvPr id="891" name="Google Shape;891;p9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2" name="Google Shape;892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550" y="1216901"/>
            <a:ext cx="5994900" cy="131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3" name="Google Shape;893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313" y="2834075"/>
            <a:ext cx="5759375" cy="13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875" y="2413630"/>
            <a:ext cx="3377320" cy="268824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KAN Diagrams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0248" y="1161493"/>
            <a:ext cx="3186564" cy="104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6706" y="1161500"/>
            <a:ext cx="1741267" cy="332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letter with a white background&#10;&#10;Description automatically generated" id="136" name="Google Shape;136;p22"/>
          <p:cNvPicPr preferRelativeResize="0"/>
          <p:nvPr/>
        </p:nvPicPr>
        <p:blipFill rotWithShape="1">
          <a:blip r:embed="rId6">
            <a:alphaModFix/>
          </a:blip>
          <a:srcRect b="-2699" l="61904" r="0" t="-713"/>
          <a:stretch/>
        </p:blipFill>
        <p:spPr>
          <a:xfrm>
            <a:off x="5399499" y="1490647"/>
            <a:ext cx="1474879" cy="328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letter with a white background&#10;&#10;Description automatically generated" id="137" name="Google Shape;137;p22"/>
          <p:cNvPicPr preferRelativeResize="0"/>
          <p:nvPr/>
        </p:nvPicPr>
        <p:blipFill rotWithShape="1">
          <a:blip r:embed="rId6">
            <a:alphaModFix/>
          </a:blip>
          <a:srcRect b="-2033" l="0" r="50097" t="-667"/>
          <a:stretch/>
        </p:blipFill>
        <p:spPr>
          <a:xfrm>
            <a:off x="5348859" y="1816290"/>
            <a:ext cx="1742447" cy="334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2"/>
          <p:cNvCxnSpPr/>
          <p:nvPr/>
        </p:nvCxnSpPr>
        <p:spPr>
          <a:xfrm flipH="1">
            <a:off x="3267375" y="2505975"/>
            <a:ext cx="29976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2"/>
          <p:cNvCxnSpPr/>
          <p:nvPr/>
        </p:nvCxnSpPr>
        <p:spPr>
          <a:xfrm rot="10800000">
            <a:off x="4901225" y="4416650"/>
            <a:ext cx="18414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2"/>
          <p:cNvSpPr/>
          <p:nvPr/>
        </p:nvSpPr>
        <p:spPr>
          <a:xfrm>
            <a:off x="4534300" y="3668975"/>
            <a:ext cx="270000" cy="28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4666800" y="3142750"/>
            <a:ext cx="132600" cy="10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22"/>
          <p:cNvCxnSpPr>
            <a:endCxn id="141" idx="1"/>
          </p:cNvCxnSpPr>
          <p:nvPr/>
        </p:nvCxnSpPr>
        <p:spPr>
          <a:xfrm rot="10800000">
            <a:off x="4666800" y="3194650"/>
            <a:ext cx="19719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3" name="Google Shape;14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6478" y="2210238"/>
            <a:ext cx="1870176" cy="61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 rotWithShape="1">
          <a:blip r:embed="rId4">
            <a:alphaModFix/>
          </a:blip>
          <a:srcRect b="0" l="40348" r="0" t="0"/>
          <a:stretch/>
        </p:blipFill>
        <p:spPr>
          <a:xfrm>
            <a:off x="6773764" y="2845375"/>
            <a:ext cx="1115601" cy="6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 rotWithShape="1">
          <a:blip r:embed="rId4">
            <a:alphaModFix/>
          </a:blip>
          <a:srcRect b="0" l="69580" r="4139" t="0"/>
          <a:stretch/>
        </p:blipFill>
        <p:spPr>
          <a:xfrm>
            <a:off x="6936475" y="4100125"/>
            <a:ext cx="491500" cy="61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2"/>
          <p:cNvCxnSpPr>
            <a:endCxn id="140" idx="1"/>
          </p:cNvCxnSpPr>
          <p:nvPr/>
        </p:nvCxnSpPr>
        <p:spPr>
          <a:xfrm rot="10800000">
            <a:off x="4534300" y="3810875"/>
            <a:ext cx="22152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7" name="Google Shape;147;p22"/>
          <p:cNvPicPr preferRelativeResize="0"/>
          <p:nvPr/>
        </p:nvPicPr>
        <p:blipFill rotWithShape="1">
          <a:blip r:embed="rId4">
            <a:alphaModFix/>
          </a:blip>
          <a:srcRect b="0" l="56996" r="3766" t="0"/>
          <a:stretch/>
        </p:blipFill>
        <p:spPr>
          <a:xfrm>
            <a:off x="6874375" y="3538275"/>
            <a:ext cx="733800" cy="612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2"/>
          <p:cNvCxnSpPr/>
          <p:nvPr/>
        </p:nvCxnSpPr>
        <p:spPr>
          <a:xfrm rot="10800000">
            <a:off x="4150100" y="5018825"/>
            <a:ext cx="18414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9" name="Google Shape;149;p22"/>
          <p:cNvPicPr preferRelativeResize="0"/>
          <p:nvPr/>
        </p:nvPicPr>
        <p:blipFill rotWithShape="1">
          <a:blip r:embed="rId4">
            <a:alphaModFix/>
          </a:blip>
          <a:srcRect b="24061" l="85867" r="7042" t="29578"/>
          <a:stretch/>
        </p:blipFill>
        <p:spPr>
          <a:xfrm>
            <a:off x="6036525" y="4859700"/>
            <a:ext cx="132599" cy="2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9268" y="3457532"/>
            <a:ext cx="1115600" cy="328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