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709" r:id="rId5"/>
  </p:sldMasterIdLst>
  <p:notesMasterIdLst>
    <p:notesMasterId r:id="rId11"/>
  </p:notesMasterIdLst>
  <p:sldIdLst>
    <p:sldId id="256" r:id="rId6"/>
    <p:sldId id="258" r:id="rId7"/>
    <p:sldId id="262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F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417B8-CD1B-5418-32CC-8FA4E4AFB813}" v="4" dt="2024-10-11T10:40:51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965D1-09F0-4F3B-8A24-D1993AC9C617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C2F7-CEBA-4292-8D5B-B5693DC78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7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D1666282-696E-4BC8-B8B0-F336AA0FA017}" type="datetime1">
              <a:rPr lang="en-GB" smtClean="0"/>
              <a:pPr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 b="0" i="0"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9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 b="0" i="0"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 cap="none" baseline="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9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15/10/2024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5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27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277E6E-6749-489A-9A65-DFF1D7BE37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2F0D55-9CD8-4149-AC74-111428CB37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2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27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1D6D51-0B2F-EE4F-A57F-A63BF66DA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01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27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16DADB9-326D-1548-B650-735E35C21D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90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F72749-A371-1D44-B1FE-5603940BB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229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05A56F-2D56-478C-8B76-D1EA61ECFB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8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>
            <a:lvl1pPr>
              <a:defRPr sz="2700" cap="none" baseline="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9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60B14CD-4A00-594A-AAD9-53EA942B52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7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3A08AC-C1EC-5445-AB28-5F047F0DB5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494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9CD2AA8-A7AF-544F-97FA-69AF01153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67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8813F-CBC4-43D6-900B-5F80FF478B19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113D54-2F93-4A2E-8BB5-789218AEB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 b="0" i="0" cap="none"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8FFA18-F149-0A48-9FB8-6C2B11B51F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95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full bleed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9A0CDB-B305-4654-820B-083E7FB4B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 b="0" i="0" cap="none"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FC92C9B-A566-5746-8B37-73483CA908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2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E47F59D-6A22-FA41-8C19-6774E8F92C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78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15/10/2024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63C5EA1-55AB-5E40-9DEF-74679B0447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bristol.ac.uk/&lt;add </a:t>
            </a:r>
            <a:r>
              <a:rPr lang="en-US" err="1"/>
              <a:t>url</a:t>
            </a:r>
            <a:r>
              <a:rPr lang="en-US"/>
              <a:t>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6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2700" cap="all" baseline="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6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2700" cap="all" baseline="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>
            <a:lvl1pPr>
              <a:defRPr sz="2700" cap="none" baseline="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 cap="none" baseline="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6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 cap="none" baseline="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954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8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0" r:id="rId3"/>
    <p:sldLayoutId id="2147483669" r:id="rId4"/>
    <p:sldLayoutId id="2147483672" r:id="rId5"/>
    <p:sldLayoutId id="2147483671" r:id="rId6"/>
    <p:sldLayoutId id="2147483673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07FAD0D9-6B11-6C02-FAA5-74340D037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/>
          <a:lstStyle/>
          <a:p>
            <a:r>
              <a:rPr lang="en-US" dirty="0">
                <a:latin typeface="Arial Black"/>
              </a:rPr>
              <a:t>How you – yes, you! –can train an LLM*</a:t>
            </a:r>
            <a:endParaRPr lang="en-US" sz="1050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FDE648C-DE01-A57F-52DB-4B11A1A48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Sam Bowyer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5E043-5074-A82C-A70A-2A2DD4B94F30}"/>
              </a:ext>
            </a:extLst>
          </p:cNvPr>
          <p:cNvSpPr txBox="1"/>
          <p:nvPr/>
        </p:nvSpPr>
        <p:spPr>
          <a:xfrm>
            <a:off x="7843899" y="4607873"/>
            <a:ext cx="1228972" cy="452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100" b="1" cap="all" dirty="0">
                <a:latin typeface="Arial"/>
                <a:cs typeface="Arial"/>
              </a:rPr>
              <a:t>*(sort of...)</a:t>
            </a:r>
            <a:endParaRPr lang="en-US" sz="1100" dirty="0">
              <a:latin typeface="Arial"/>
              <a:cs typeface="Arial"/>
            </a:endParaRPr>
          </a:p>
          <a:p>
            <a:pPr algn="l"/>
            <a:endParaRPr lang="en-US" dirty="0">
              <a:cs typeface="Arial"/>
            </a:endParaRPr>
          </a:p>
        </p:txBody>
      </p:sp>
      <p:pic>
        <p:nvPicPr>
          <p:cNvPr id="5" name="Picture 4" descr="A person in a suit pointing at the camera&#10;&#10;Description automatically generated">
            <a:extLst>
              <a:ext uri="{FF2B5EF4-FFF2-40B4-BE49-F238E27FC236}">
                <a16:creationId xmlns:a16="http://schemas.microsoft.com/office/drawing/2014/main" id="{CED8A0D4-1154-A4C7-6FA3-EE59ED42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69" y="1334984"/>
            <a:ext cx="3418608" cy="24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8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6CEC-64C0-668B-87D5-31122DC2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/>
              </a:rPr>
              <a:t>Modern Neural Networks are HUGE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5614-FDF7-0150-B138-F2FAB985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(brief MLP explanation to explain what neurons are and that LLMs have a </a:t>
            </a:r>
            <a:r>
              <a:rPr lang="en-GB" dirty="0" err="1">
                <a:latin typeface="Arial"/>
                <a:cs typeface="Arial"/>
              </a:rPr>
              <a:t>shitton</a:t>
            </a:r>
            <a:r>
              <a:rPr lang="en-GB" dirty="0">
                <a:latin typeface="Arial"/>
                <a:cs typeface="Arial"/>
              </a:rPr>
              <a:t> of them)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6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6CEC-64C0-668B-87D5-31122DC2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/>
              </a:rPr>
              <a:t>Modern Neural Networks are HUGE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5614-FDF7-0150-B138-F2FAB985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latin typeface="Arial"/>
                <a:cs typeface="Arial"/>
              </a:rPr>
              <a:t>(brief MLP explanation to explain what neurons are and that LLMs have a </a:t>
            </a:r>
            <a:r>
              <a:rPr lang="en-GB" dirty="0" err="1">
                <a:latin typeface="Arial"/>
                <a:cs typeface="Arial"/>
              </a:rPr>
              <a:t>shitton</a:t>
            </a:r>
            <a:r>
              <a:rPr lang="en-GB" dirty="0">
                <a:latin typeface="Arial"/>
                <a:cs typeface="Arial"/>
              </a:rPr>
              <a:t> of them)</a:t>
            </a:r>
            <a:endParaRPr lang="en-GB"/>
          </a:p>
          <a:p>
            <a:endParaRPr lang="en-GB"/>
          </a:p>
          <a:p>
            <a:r>
              <a:rPr lang="en-GB" dirty="0">
                <a:latin typeface="Arial"/>
                <a:cs typeface="Arial"/>
              </a:rPr>
              <a:t>Generally trained by max likelihood on text-completion (show some maths like theta* = </a:t>
            </a:r>
            <a:r>
              <a:rPr lang="en-GB" dirty="0" err="1">
                <a:latin typeface="Arial"/>
                <a:cs typeface="Arial"/>
              </a:rPr>
              <a:t>max_theta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E_sentences</a:t>
            </a:r>
            <a:r>
              <a:rPr lang="en-GB" dirty="0">
                <a:latin typeface="Arial"/>
                <a:cs typeface="Arial"/>
              </a:rPr>
              <a:t>[ p(</a:t>
            </a:r>
            <a:r>
              <a:rPr lang="en-GB" dirty="0" err="1">
                <a:latin typeface="Arial"/>
                <a:cs typeface="Arial"/>
              </a:rPr>
              <a:t>sentence_end</a:t>
            </a:r>
            <a:r>
              <a:rPr lang="en-GB" dirty="0">
                <a:latin typeface="Arial"/>
                <a:cs typeface="Arial"/>
              </a:rPr>
              <a:t> | </a:t>
            </a:r>
            <a:r>
              <a:rPr lang="en-GB" dirty="0" err="1">
                <a:latin typeface="Arial"/>
                <a:cs typeface="Arial"/>
              </a:rPr>
              <a:t>sentence_start</a:t>
            </a:r>
            <a:r>
              <a:rPr lang="en-GB" dirty="0">
                <a:latin typeface="Arial"/>
                <a:cs typeface="Arial"/>
              </a:rPr>
              <a:t>) ] via gradient descent-type optimisation algorithms</a:t>
            </a:r>
            <a:endParaRPr lang="en-GB" dirty="0"/>
          </a:p>
          <a:p>
            <a:endParaRPr lang="en-GB" dirty="0"/>
          </a:p>
          <a:p>
            <a:r>
              <a:rPr lang="en-GB" dirty="0">
                <a:latin typeface="Arial"/>
                <a:cs typeface="Arial"/>
              </a:rPr>
              <a:t>… they're also expensive and painful to train (include logbook screenshot)</a:t>
            </a:r>
            <a:endParaRPr lang="en-GB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18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E77D-405A-0F8E-3105-DDC6A27D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</a:rPr>
              <a:t>So you don't actually want to train one from scratch...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0F3B-286D-EE2A-1582-8A8FE552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Take a pretrained 'foundation model' and finetune it on your specific data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Arial"/>
                <a:cs typeface="Arial"/>
              </a:rPr>
              <a:t>Either do FFT, or freeze some parameters and not others, OR use </a:t>
            </a:r>
            <a:r>
              <a:rPr lang="en-US" dirty="0" err="1">
                <a:latin typeface="Arial"/>
                <a:cs typeface="Arial"/>
              </a:rPr>
              <a:t>LoRA</a:t>
            </a:r>
            <a:r>
              <a:rPr lang="en-US" dirty="0">
                <a:latin typeface="Arial"/>
                <a:cs typeface="Arial"/>
              </a:rPr>
              <a:t>: freeze all parameters and train some additive low-rank params – way cheaper (and probably fine </a:t>
            </a:r>
            <a:r>
              <a:rPr lang="en-US" dirty="0" err="1">
                <a:latin typeface="Arial"/>
                <a:cs typeface="Arial"/>
              </a:rPr>
              <a:t>bc</a:t>
            </a:r>
            <a:r>
              <a:rPr lang="en-US" dirty="0">
                <a:latin typeface="Arial"/>
                <a:cs typeface="Arial"/>
              </a:rPr>
              <a:t> model already pretrained)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E77D-405A-0F8E-3105-DDC6A27D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/>
              </a:rPr>
              <a:t>But finetuning can cause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0F3B-286D-EE2A-1582-8A8FE552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Rather than point estimate (MAP) </a:t>
            </a:r>
            <a:r>
              <a:rPr lang="en-GB" dirty="0">
                <a:latin typeface="Arial"/>
                <a:cs typeface="Arial"/>
              </a:rPr>
              <a:t>theta* = </a:t>
            </a:r>
            <a:r>
              <a:rPr lang="en-GB" dirty="0" err="1">
                <a:latin typeface="Arial"/>
                <a:cs typeface="Arial"/>
              </a:rPr>
              <a:t>max_theta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E_FTsentences</a:t>
            </a:r>
            <a:r>
              <a:rPr lang="en-GB" dirty="0">
                <a:latin typeface="Arial"/>
                <a:cs typeface="Arial"/>
              </a:rPr>
              <a:t>[ p(</a:t>
            </a:r>
            <a:r>
              <a:rPr lang="en-GB" dirty="0" err="1">
                <a:latin typeface="Arial"/>
                <a:cs typeface="Arial"/>
              </a:rPr>
              <a:t>sentence_end</a:t>
            </a:r>
            <a:r>
              <a:rPr lang="en-GB" dirty="0">
                <a:latin typeface="Arial"/>
                <a:cs typeface="Arial"/>
              </a:rPr>
              <a:t> | </a:t>
            </a:r>
            <a:r>
              <a:rPr lang="en-GB" dirty="0" err="1">
                <a:latin typeface="Arial"/>
                <a:cs typeface="Arial"/>
              </a:rPr>
              <a:t>sentence_start</a:t>
            </a:r>
            <a:r>
              <a:rPr lang="en-GB" dirty="0">
                <a:latin typeface="Arial"/>
                <a:cs typeface="Arial"/>
              </a:rPr>
              <a:t>) ] find the whole posterior p(theta | </a:t>
            </a:r>
            <a:r>
              <a:rPr lang="en-GB" dirty="0" err="1">
                <a:latin typeface="Arial"/>
                <a:cs typeface="Arial"/>
              </a:rPr>
              <a:t>FTsentences</a:t>
            </a:r>
            <a:r>
              <a:rPr lang="en-GB" dirty="0">
                <a:latin typeface="Arial"/>
                <a:cs typeface="Arial"/>
              </a:rPr>
              <a:t>)</a:t>
            </a:r>
            <a:endParaRPr lang="en-GB" dirty="0"/>
          </a:p>
          <a:p>
            <a:endParaRPr lang="en-GB" dirty="0"/>
          </a:p>
          <a:p>
            <a:r>
              <a:rPr lang="en-GB" dirty="0">
                <a:latin typeface="Arial"/>
                <a:cs typeface="Arial"/>
              </a:rPr>
              <a:t>Then we'll get an idea of the model's uncertainty (which might help with calibration (~confidence) and so avoid hallucinations...(?) and improve alignment/safety)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056699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42F8F13-2998-DF4F-BD55-F97E0348F1D9}" vid="{F083564A-2207-4647-8BE4-8FD103A87836}"/>
    </a:ext>
  </a:extLst>
</a:theme>
</file>

<file path=ppt/theme/theme2.xml><?xml version="1.0" encoding="utf-8"?>
<a:theme xmlns:a="http://schemas.openxmlformats.org/drawingml/2006/main" name="University of Bristol (Custom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42F8F13-2998-DF4F-BD55-F97E0348F1D9}" vid="{2CA93492-6BF1-6943-AC27-762D379CC76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05D75436A52549B7ED19092B2E07A8" ma:contentTypeVersion="16" ma:contentTypeDescription="Create a new document." ma:contentTypeScope="" ma:versionID="b4a12d028d0d35f855902b0273bea3d9">
  <xsd:schema xmlns:xsd="http://www.w3.org/2001/XMLSchema" xmlns:xs="http://www.w3.org/2001/XMLSchema" xmlns:p="http://schemas.microsoft.com/office/2006/metadata/properties" xmlns:ns2="73a3add5-6b09-4a56-9bc7-30af613c1337" xmlns:ns3="edb9d0e4-5370-4cfb-9e4e-bdf6de379f60" xmlns:ns4="d1cf97c3-d43a-41a1-b8e4-c0cfd6ebd5e1" targetNamespace="http://schemas.microsoft.com/office/2006/metadata/properties" ma:root="true" ma:fieldsID="eb69909cf4d4fa141250888533ddd8b3" ns2:_="" ns3:_="" ns4:_="">
    <xsd:import namespace="73a3add5-6b09-4a56-9bc7-30af613c1337"/>
    <xsd:import namespace="edb9d0e4-5370-4cfb-9e4e-bdf6de379f60"/>
    <xsd:import namespace="d1cf97c3-d43a-41a1-b8e4-c0cfd6ebd5e1"/>
    <xsd:element name="properties">
      <xsd:complexType>
        <xsd:sequence>
          <xsd:element name="documentManagement">
            <xsd:complexType>
              <xsd:all>
                <xsd:element ref="ns2:MediaServiceAutoTags" minOccurs="0"/>
                <xsd:element ref="ns2:MediaServiceOCR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4:SharedWithUsers" minOccurs="0"/>
                <xsd:element ref="ns4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3add5-6b09-4a56-9bc7-30af613c1337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8" nillable="true" ma:displayName="Tags" ma:description="" ma:internalName="MediaServiceAutoTags" ma:readOnly="true">
      <xsd:simpleType>
        <xsd:restriction base="dms:Text"/>
      </xsd:simpleType>
    </xsd:element>
    <xsd:element name="MediaServiceOCR" ma:index="9" nillable="true" ma:displayName="Extracted Text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dd084387-097e-4aef-8f33-0dee7b0eb5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b9d0e4-5370-4cfb-9e4e-bdf6de379f6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2d97a6e6-d1a5-4f5a-9617-3779127589de}" ma:internalName="TaxCatchAll" ma:showField="CatchAllData" ma:web="db58e496-3217-4c2e-99be-bae25f41cc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f97c3-d43a-41a1-b8e4-c0cfd6ebd5e1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b9d0e4-5370-4cfb-9e4e-bdf6de379f60" xsi:nil="true"/>
    <lcf76f155ced4ddcb4097134ff3c332f xmlns="73a3add5-6b09-4a56-9bc7-30af613c133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CFA5E8-031D-43BA-9F30-3D630F6BE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a3add5-6b09-4a56-9bc7-30af613c1337"/>
    <ds:schemaRef ds:uri="edb9d0e4-5370-4cfb-9e4e-bdf6de379f60"/>
    <ds:schemaRef ds:uri="d1cf97c3-d43a-41a1-b8e4-c0cfd6ebd5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028FE9-68BF-412E-910D-75B363E82F19}">
  <ds:schemaRefs>
    <ds:schemaRef ds:uri="http://purl.org/dc/elements/1.1/"/>
    <ds:schemaRef ds:uri="73a3add5-6b09-4a56-9bc7-30af613c1337"/>
    <ds:schemaRef ds:uri="edb9d0e4-5370-4cfb-9e4e-bdf6de379f60"/>
    <ds:schemaRef ds:uri="http://schemas.microsoft.com/office/2006/metadata/properties"/>
    <ds:schemaRef ds:uri="d1cf97c3-d43a-41a1-b8e4-c0cfd6ebd5e1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3303F02-DE4E-417A-9784-5D54B9CC7C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(Main URL)</Template>
  <TotalTime>0</TotalTime>
  <Words>17</Words>
  <Application>Microsoft Office PowerPoint</Application>
  <PresentationFormat>On-screen Show (16:9)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University of Bristol (Main URL)</vt:lpstr>
      <vt:lpstr>University of Bristol (Custom URL)</vt:lpstr>
      <vt:lpstr>How you – yes, you! –can train an LLM*</vt:lpstr>
      <vt:lpstr>Modern Neural Networks are HUGE</vt:lpstr>
      <vt:lpstr>Modern Neural Networks are HUGE</vt:lpstr>
      <vt:lpstr>So you don't actually want to train one from scratch...</vt:lpstr>
      <vt:lpstr>But finetuning can cause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Lee-Warren</dc:creator>
  <cp:lastModifiedBy>Tom Cooper</cp:lastModifiedBy>
  <cp:revision>179</cp:revision>
  <dcterms:created xsi:type="dcterms:W3CDTF">2022-10-18T14:37:12Z</dcterms:created>
  <dcterms:modified xsi:type="dcterms:W3CDTF">2024-10-15T10:30:51Z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0x0101001B05D75436A52549B7ED19092B2E07A8</vt:lpwstr>
  </property>
  <property fmtid="{D5CDD505-2E9C-101B-9397-08002B2CF9AE}" pid="3" name="MediaServiceImageTags">
    <vt:lpwstr/>
  </property>
</Properties>
</file>