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9" r:id="rId7"/>
    <p:sldId id="260" r:id="rId8"/>
    <p:sldId id="271" r:id="rId9"/>
    <p:sldId id="261" r:id="rId10"/>
    <p:sldId id="277" r:id="rId11"/>
    <p:sldId id="278" r:id="rId12"/>
    <p:sldId id="262" r:id="rId13"/>
    <p:sldId id="273" r:id="rId14"/>
    <p:sldId id="274" r:id="rId15"/>
    <p:sldId id="275" r:id="rId16"/>
    <p:sldId id="276" r:id="rId17"/>
    <p:sldId id="279" r:id="rId18"/>
    <p:sldId id="280" r:id="rId19"/>
    <p:sldId id="264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DB45A-5AF9-4B14-A687-B8442851B702}" v="1563" dt="2023-08-02T09:53:46.809"/>
    <p1510:client id="{4EDF3341-7545-286E-DA41-FDAAE8B7F4F0}" v="115" dt="2023-08-02T11:57:26.043"/>
    <p1510:client id="{B8FD4389-4F61-8530-A888-E5FF9CDFD968}" v="1202" dt="2023-08-02T11:19:36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AMP-IS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B3D5-947A-16D1-925E-BDA6920F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AMP-IS Inner Loop Iterations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DA1C-D38F-2BA4-E7D9-2659BFA9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3633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Higher opacity means more inner loop </a:t>
            </a:r>
            <a:r>
              <a:rPr lang="en-US" err="1">
                <a:cs typeface="Calibri"/>
              </a:rPr>
              <a:t>iters</a:t>
            </a:r>
            <a:r>
              <a:rPr lang="en-US">
                <a:cs typeface="Calibri"/>
              </a:rPr>
              <a:t> (from 1, 3, 5, 10)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Observation 9: </a:t>
            </a:r>
            <a:r>
              <a:rPr lang="en-US">
                <a:cs typeface="Calibri"/>
              </a:rPr>
              <a:t>For low N, often more inner loops is helpful but expensive (takes longer than HMC)</a:t>
            </a:r>
          </a:p>
          <a:p>
            <a:endParaRPr lang="en-US">
              <a:cs typeface="Calibri"/>
            </a:endParaRPr>
          </a:p>
          <a:p>
            <a:r>
              <a:rPr lang="en-US" sz="2200">
                <a:latin typeface="Arial"/>
                <a:cs typeface="Arial"/>
              </a:rPr>
              <a:t>(Right: N=50, K=3, WIDE posterior)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D8066D-FD31-E82C-5DF8-D88E577E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17" y="1173899"/>
            <a:ext cx="7358331" cy="56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6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B3D5-947A-16D1-925E-BDA6920F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AMP-IS Inner Loop Iterations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DA1C-D38F-2BA4-E7D9-2659BFA9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14"/>
            <a:ext cx="3743633" cy="524273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Higher opacity means more inner loop </a:t>
            </a:r>
            <a:r>
              <a:rPr lang="en-US" err="1">
                <a:cs typeface="Calibri"/>
              </a:rPr>
              <a:t>iters</a:t>
            </a:r>
            <a:r>
              <a:rPr lang="en-US">
                <a:cs typeface="Calibri"/>
              </a:rPr>
              <a:t> (from 1, 3, 5, 10)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Observation 10: </a:t>
            </a:r>
            <a:r>
              <a:rPr lang="en-US">
                <a:cs typeface="Calibri"/>
              </a:rPr>
              <a:t>For medium-large N, it seems optimal to use 1 iteration for non-</a:t>
            </a:r>
            <a:r>
              <a:rPr lang="en-US" err="1">
                <a:cs typeface="Calibri"/>
              </a:rPr>
              <a:t>ReLU</a:t>
            </a:r>
            <a:r>
              <a:rPr lang="en-US">
                <a:cs typeface="Calibri"/>
              </a:rPr>
              <a:t> and 10 for </a:t>
            </a:r>
            <a:r>
              <a:rPr lang="en-US" err="1">
                <a:cs typeface="Calibri"/>
              </a:rPr>
              <a:t>ReLU</a:t>
            </a:r>
            <a:r>
              <a:rPr lang="en-US">
                <a:cs typeface="Calibri"/>
              </a:rPr>
              <a:t> variants. </a:t>
            </a:r>
          </a:p>
          <a:p>
            <a:endParaRPr lang="en-US">
              <a:cs typeface="Calibri"/>
            </a:endParaRPr>
          </a:p>
          <a:p>
            <a:r>
              <a:rPr lang="en-US" b="1">
                <a:latin typeface="Calibri" panose="020F0502020204030204"/>
                <a:cs typeface="Calibri"/>
              </a:rPr>
              <a:t>Observation 11: </a:t>
            </a:r>
            <a:r>
              <a:rPr lang="en-US">
                <a:latin typeface="Calibri" panose="020F0502020204030204"/>
                <a:cs typeface="Calibri"/>
              </a:rPr>
              <a:t>Clearly the use of extra inner loops takes up more time for larger K and N.</a:t>
            </a:r>
          </a:p>
          <a:p>
            <a:pPr marL="0" indent="0">
              <a:buNone/>
            </a:pPr>
            <a:endParaRPr lang="en-US">
              <a:latin typeface="Calibri" panose="020F0502020204030204"/>
              <a:cs typeface="Calibri"/>
            </a:endParaRPr>
          </a:p>
          <a:p>
            <a:r>
              <a:rPr lang="en-US" sz="2000">
                <a:latin typeface="Arial"/>
                <a:cs typeface="Arial"/>
              </a:rPr>
              <a:t>(Right: N=500, K=10, NARROW posterior)</a:t>
            </a:r>
            <a:endParaRPr lang="en-US">
              <a:cs typeface="Calibri"/>
            </a:endParaRPr>
          </a:p>
        </p:txBody>
      </p:sp>
      <p:pic>
        <p:nvPicPr>
          <p:cNvPr id="5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DE70AC6-C218-706B-B90C-50ABFB55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40" y="1231407"/>
            <a:ext cx="7372708" cy="56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1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D44B-D9C2-77BB-FBB8-623C388B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Ideal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A8A-1A6D-FE79-21F1-72EA182F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AMP-IS</a:t>
            </a:r>
          </a:p>
          <a:p>
            <a:pPr lvl="1"/>
            <a:r>
              <a:rPr lang="en-US">
                <a:cs typeface="Calibri"/>
              </a:rPr>
              <a:t>Use high learning rate (0.4)</a:t>
            </a:r>
          </a:p>
          <a:p>
            <a:pPr lvl="1"/>
            <a:r>
              <a:rPr lang="en-US">
                <a:cs typeface="Calibri"/>
              </a:rPr>
              <a:t>Use 1 inner loop to </a:t>
            </a:r>
            <a:r>
              <a:rPr lang="en-US" err="1">
                <a:cs typeface="Calibri"/>
              </a:rPr>
              <a:t>minimise</a:t>
            </a:r>
            <a:r>
              <a:rPr lang="en-US">
                <a:cs typeface="Calibri"/>
              </a:rPr>
              <a:t> cost compared to RWS</a:t>
            </a:r>
          </a:p>
          <a:p>
            <a:r>
              <a:rPr lang="en-US">
                <a:cs typeface="Calibri"/>
              </a:rPr>
              <a:t>RWS:</a:t>
            </a:r>
          </a:p>
          <a:p>
            <a:pPr lvl="1"/>
            <a:r>
              <a:rPr lang="en-US">
                <a:cs typeface="Calibri"/>
              </a:rPr>
              <a:t>Regular, </a:t>
            </a:r>
            <a:r>
              <a:rPr lang="en-US" err="1">
                <a:cs typeface="Calibri"/>
              </a:rPr>
              <a:t>lr</a:t>
            </a:r>
            <a:r>
              <a:rPr lang="en-US">
                <a:cs typeface="Calibri"/>
              </a:rPr>
              <a:t> = 0.01</a:t>
            </a:r>
          </a:p>
          <a:p>
            <a:pPr lvl="1"/>
            <a:r>
              <a:rPr lang="en-US">
                <a:cs typeface="Calibri"/>
              </a:rPr>
              <a:t>Difference, </a:t>
            </a:r>
            <a:r>
              <a:rPr lang="en-US" err="1">
                <a:cs typeface="Calibri"/>
              </a:rPr>
              <a:t>lr</a:t>
            </a:r>
            <a:r>
              <a:rPr lang="en-US">
                <a:cs typeface="Calibri"/>
              </a:rPr>
              <a:t> = 0.01</a:t>
            </a:r>
          </a:p>
          <a:p>
            <a:pPr lvl="1"/>
            <a:r>
              <a:rPr lang="en-US" err="1">
                <a:cs typeface="Calibri"/>
              </a:rPr>
              <a:t>Standardised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lr</a:t>
            </a:r>
            <a:r>
              <a:rPr lang="en-US">
                <a:cs typeface="Calibri"/>
              </a:rPr>
              <a:t> = 0.4</a:t>
            </a:r>
          </a:p>
          <a:p>
            <a:r>
              <a:rPr lang="en-US">
                <a:cs typeface="Calibri"/>
              </a:rPr>
              <a:t>VI: </a:t>
            </a:r>
            <a:r>
              <a:rPr lang="en-US" err="1">
                <a:cs typeface="Calibri"/>
              </a:rPr>
              <a:t>lr</a:t>
            </a:r>
            <a:r>
              <a:rPr lang="en-US">
                <a:cs typeface="Calibri"/>
              </a:rPr>
              <a:t> = 0.05</a:t>
            </a:r>
          </a:p>
          <a:p>
            <a:r>
              <a:rPr lang="en-US">
                <a:cs typeface="Calibri"/>
              </a:rPr>
              <a:t>MCMC and Lang tuned to (theoretically optimal) acceptance rates of 0.44 and 0.574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50457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8342-1E9F-6EAD-815D-CCE0DD64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Main results, with K=10 </a:t>
            </a:r>
            <a:r>
              <a:rPr lang="en-US" sz="2600">
                <a:cs typeface="Calibri Light"/>
              </a:rPr>
              <a:t>(</a:t>
            </a:r>
            <a:r>
              <a:rPr lang="en-US" sz="2600">
                <a:ea typeface="+mj-lt"/>
                <a:cs typeface="+mj-lt"/>
              </a:rPr>
              <a:t>Below: NARROW posterior)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7ED53FB-75CF-8E59-06C6-F56ECDE1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6" b="53811"/>
          <a:stretch/>
        </p:blipFill>
        <p:spPr>
          <a:xfrm>
            <a:off x="52498" y="1911889"/>
            <a:ext cx="12087017" cy="477097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465F79-D4BA-EC5A-42BA-D9CB94954BBC}"/>
              </a:ext>
            </a:extLst>
          </p:cNvPr>
          <p:cNvSpPr txBox="1">
            <a:spLocks/>
          </p:cNvSpPr>
          <p:nvPr/>
        </p:nvSpPr>
        <p:spPr>
          <a:xfrm>
            <a:off x="838200" y="1250531"/>
            <a:ext cx="10515600" cy="886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For low K, </a:t>
            </a:r>
            <a:r>
              <a:rPr lang="en-US" err="1">
                <a:cs typeface="Calibri"/>
              </a:rPr>
              <a:t>natural_rws</a:t>
            </a:r>
            <a:r>
              <a:rPr lang="en-US">
                <a:cs typeface="Calibri"/>
              </a:rPr>
              <a:t> is best</a:t>
            </a:r>
          </a:p>
        </p:txBody>
      </p:sp>
    </p:spTree>
    <p:extLst>
      <p:ext uri="{BB962C8B-B14F-4D97-AF65-F5344CB8AC3E}">
        <p14:creationId xmlns:p14="http://schemas.microsoft.com/office/powerpoint/2010/main" val="400774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8342-1E9F-6EAD-815D-CCE0DD64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r>
              <a:rPr lang="en-US">
                <a:cs typeface="Calibri Light"/>
              </a:rPr>
              <a:t>Main results, with K=10 </a:t>
            </a:r>
            <a:r>
              <a:rPr lang="en-US" sz="2600">
                <a:ea typeface="+mj-lt"/>
                <a:cs typeface="+mj-lt"/>
              </a:rPr>
              <a:t>(Below: NARROW posterior)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465F79-D4BA-EC5A-42BA-D9CB94954BBC}"/>
              </a:ext>
            </a:extLst>
          </p:cNvPr>
          <p:cNvSpPr txBox="1">
            <a:spLocks/>
          </p:cNvSpPr>
          <p:nvPr/>
        </p:nvSpPr>
        <p:spPr>
          <a:xfrm>
            <a:off x="838200" y="977362"/>
            <a:ext cx="10515600" cy="9295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For lowish K, amp-is (particularly vanilla version) is best, but large N requires </a:t>
            </a:r>
            <a:r>
              <a:rPr lang="en-US" err="1">
                <a:cs typeface="Calibri"/>
              </a:rPr>
              <a:t>natural_rws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No_inner_loop</a:t>
            </a:r>
            <a:r>
              <a:rPr lang="en-US">
                <a:cs typeface="Calibri"/>
              </a:rPr>
              <a:t> is only good without </a:t>
            </a:r>
            <a:r>
              <a:rPr lang="en-US" err="1">
                <a:cs typeface="Calibri"/>
              </a:rPr>
              <a:t>ReLU</a:t>
            </a:r>
          </a:p>
        </p:txBody>
      </p:sp>
      <p:pic>
        <p:nvPicPr>
          <p:cNvPr id="3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F2273B8-C880-86D6-AD06-94E0EF747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" b="52857"/>
          <a:stretch/>
        </p:blipFill>
        <p:spPr>
          <a:xfrm>
            <a:off x="-20128" y="1833898"/>
            <a:ext cx="12246640" cy="49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8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8342-1E9F-6EAD-815D-CCE0DD64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r>
              <a:rPr lang="en-US">
                <a:cs typeface="Calibri Light"/>
              </a:rPr>
              <a:t>Main results, with K=30 </a:t>
            </a:r>
            <a:r>
              <a:rPr lang="en-US" sz="2600">
                <a:ea typeface="+mj-lt"/>
                <a:cs typeface="+mj-lt"/>
              </a:rPr>
              <a:t>(Below: NARROW posterior)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465F79-D4BA-EC5A-42BA-D9CB94954BBC}"/>
              </a:ext>
            </a:extLst>
          </p:cNvPr>
          <p:cNvSpPr txBox="1">
            <a:spLocks/>
          </p:cNvSpPr>
          <p:nvPr/>
        </p:nvSpPr>
        <p:spPr>
          <a:xfrm>
            <a:off x="838200" y="977362"/>
            <a:ext cx="11033184" cy="9295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If K is big enough (i.e. 30) then AMP-IS is best (including </a:t>
            </a:r>
            <a:r>
              <a:rPr lang="en-US" err="1">
                <a:cs typeface="Calibri"/>
              </a:rPr>
              <a:t>uniform_dt</a:t>
            </a:r>
            <a:r>
              <a:rPr lang="en-US">
                <a:cs typeface="Calibri"/>
              </a:rPr>
              <a:t>), but </a:t>
            </a:r>
            <a:r>
              <a:rPr lang="en-US" err="1">
                <a:cs typeface="Calibri"/>
              </a:rPr>
              <a:t>natural_rws</a:t>
            </a:r>
            <a:r>
              <a:rPr lang="en-US">
                <a:cs typeface="Calibri"/>
              </a:rPr>
              <a:t> still better than HMC</a:t>
            </a:r>
          </a:p>
          <a:p>
            <a:r>
              <a:rPr lang="en-US" err="1">
                <a:cs typeface="Calibri"/>
              </a:rPr>
              <a:t>No_inner_loop</a:t>
            </a:r>
            <a:r>
              <a:rPr lang="en-US">
                <a:cs typeface="Calibri"/>
              </a:rPr>
              <a:t> is only good without </a:t>
            </a:r>
            <a:r>
              <a:rPr lang="en-US" err="1">
                <a:cs typeface="Calibri"/>
              </a:rPr>
              <a:t>ReLU</a:t>
            </a:r>
            <a:r>
              <a:rPr lang="en-US">
                <a:cs typeface="Calibri"/>
              </a:rPr>
              <a:t> and for N=5000, we get weird results with </a:t>
            </a:r>
            <a:r>
              <a:rPr lang="en-US" err="1">
                <a:cs typeface="Calibri"/>
              </a:rPr>
              <a:t>ReLU</a:t>
            </a:r>
            <a:endParaRPr lang="en-US">
              <a:cs typeface="Calibri"/>
            </a:endParaRPr>
          </a:p>
        </p:txBody>
      </p:sp>
      <p:pic>
        <p:nvPicPr>
          <p:cNvPr id="4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EAF8035-3E5E-B2C8-1C1C-0A220397C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" b="53084"/>
          <a:stretch/>
        </p:blipFill>
        <p:spPr>
          <a:xfrm>
            <a:off x="-5751" y="1992050"/>
            <a:ext cx="12203512" cy="4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5A1B-D93B-6F14-B8A1-0C7E3BD9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296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Main results, K=30 </a:t>
            </a:r>
            <a:r>
              <a:rPr lang="en-US" sz="2800">
                <a:cs typeface="Calibri Light"/>
              </a:rPr>
              <a:t>(left: NARROW, right: WIDE)</a:t>
            </a:r>
          </a:p>
        </p:txBody>
      </p:sp>
      <p:pic>
        <p:nvPicPr>
          <p:cNvPr id="4" name="Picture 4" descr="A graph of error and error&#10;&#10;Description automatically generated">
            <a:extLst>
              <a:ext uri="{FF2B5EF4-FFF2-40B4-BE49-F238E27FC236}">
                <a16:creationId xmlns:a16="http://schemas.microsoft.com/office/drawing/2014/main" id="{8E1C3CE5-17C6-DF03-B36F-381805F25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99" r="649"/>
          <a:stretch/>
        </p:blipFill>
        <p:spPr>
          <a:xfrm>
            <a:off x="6261487" y="1480567"/>
            <a:ext cx="5106668" cy="5271489"/>
          </a:xfrm>
        </p:spPr>
      </p:pic>
      <p:pic>
        <p:nvPicPr>
          <p:cNvPr id="6" name="Picture 4" descr="A graph of error and error&#10;&#10;Description automatically generated">
            <a:extLst>
              <a:ext uri="{FF2B5EF4-FFF2-40B4-BE49-F238E27FC236}">
                <a16:creationId xmlns:a16="http://schemas.microsoft.com/office/drawing/2014/main" id="{E4497E83-6F35-1255-F57D-EE2C628D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" r="50558" b="272"/>
          <a:stretch/>
        </p:blipFill>
        <p:spPr>
          <a:xfrm>
            <a:off x="650472" y="1474816"/>
            <a:ext cx="5121471" cy="5257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99BA7-591F-27A0-E076-6B0C270BB9EC}"/>
              </a:ext>
            </a:extLst>
          </p:cNvPr>
          <p:cNvSpPr txBox="1"/>
          <p:nvPr/>
        </p:nvSpPr>
        <p:spPr>
          <a:xfrm>
            <a:off x="706244" y="1059365"/>
            <a:ext cx="10426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 want to say that our methods are more robust to narrow posteriors than HMC...</a:t>
            </a:r>
            <a:endParaRPr lang="en-US"/>
          </a:p>
        </p:txBody>
      </p:sp>
      <p:pic>
        <p:nvPicPr>
          <p:cNvPr id="9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00239DD-70BC-07CE-AC57-670583394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9" t="555" r="65607" b="88472"/>
          <a:stretch/>
        </p:blipFill>
        <p:spPr>
          <a:xfrm>
            <a:off x="8380697" y="784352"/>
            <a:ext cx="3811995" cy="10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8342-1E9F-6EAD-815D-CCE0DD64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r>
              <a:rPr lang="en-US">
                <a:cs typeface="Calibri Light"/>
              </a:rPr>
              <a:t>Main results: TIME </a:t>
            </a:r>
            <a:r>
              <a:rPr lang="en-US" sz="2600">
                <a:cs typeface="Calibri Light"/>
              </a:rPr>
              <a:t>(</a:t>
            </a:r>
            <a:r>
              <a:rPr lang="en-US" sz="2600">
                <a:ea typeface="+mj-lt"/>
                <a:cs typeface="+mj-lt"/>
              </a:rPr>
              <a:t>Below: K=10, NARROW posterior)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465F79-D4BA-EC5A-42BA-D9CB94954BBC}"/>
              </a:ext>
            </a:extLst>
          </p:cNvPr>
          <p:cNvSpPr txBox="1">
            <a:spLocks/>
          </p:cNvSpPr>
          <p:nvPr/>
        </p:nvSpPr>
        <p:spPr>
          <a:xfrm>
            <a:off x="838200" y="977362"/>
            <a:ext cx="11033184" cy="929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Our methods are generally faster than HMC but this improvement is made more obvious as we increase N</a:t>
            </a:r>
          </a:p>
        </p:txBody>
      </p:sp>
      <p:pic>
        <p:nvPicPr>
          <p:cNvPr id="3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A5D406A-C3A6-49DA-258E-548A9D753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" b="54464"/>
          <a:stretch/>
        </p:blipFill>
        <p:spPr>
          <a:xfrm>
            <a:off x="109268" y="1819520"/>
            <a:ext cx="11987846" cy="46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8342-1E9F-6EAD-815D-CCE0DD64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r>
              <a:rPr lang="en-US">
                <a:cs typeface="Calibri Light"/>
              </a:rPr>
              <a:t>Main results: TIME </a:t>
            </a:r>
            <a:r>
              <a:rPr lang="en-US" sz="2600">
                <a:cs typeface="Calibri Light"/>
              </a:rPr>
              <a:t>(</a:t>
            </a:r>
            <a:r>
              <a:rPr lang="en-US" sz="2600">
                <a:ea typeface="+mj-lt"/>
                <a:cs typeface="+mj-lt"/>
              </a:rPr>
              <a:t>Below: K=10, NARROW posterior)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465F79-D4BA-EC5A-42BA-D9CB94954BBC}"/>
              </a:ext>
            </a:extLst>
          </p:cNvPr>
          <p:cNvSpPr txBox="1">
            <a:spLocks/>
          </p:cNvSpPr>
          <p:nvPr/>
        </p:nvSpPr>
        <p:spPr>
          <a:xfrm>
            <a:off x="838200" y="977362"/>
            <a:ext cx="11033184" cy="929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Our methods are generally faster than HMC but this improvement is made more obvious as we increase N</a:t>
            </a:r>
          </a:p>
        </p:txBody>
      </p:sp>
      <p:pic>
        <p:nvPicPr>
          <p:cNvPr id="3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A5D406A-C3A6-49DA-258E-548A9D753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58" r="240" b="-140"/>
          <a:stretch/>
        </p:blipFill>
        <p:spPr>
          <a:xfrm>
            <a:off x="425570" y="1905784"/>
            <a:ext cx="10539606" cy="48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C3FC-EF50-57CE-9BB9-1070E417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Appendix: AMP-IS </a:t>
            </a:r>
            <a:r>
              <a:rPr lang="en-US" sz="2000">
                <a:cs typeface="Calibri Light"/>
              </a:rPr>
              <a:t>(</a:t>
            </a:r>
            <a:r>
              <a:rPr lang="en-US" sz="2000" err="1">
                <a:cs typeface="Calibri Light"/>
              </a:rPr>
              <a:t>no_inner_loop</a:t>
            </a:r>
            <a:r>
              <a:rPr lang="en-US" sz="2000">
                <a:cs typeface="Calibri Light"/>
              </a:rPr>
              <a:t> == 1 </a:t>
            </a:r>
            <a:r>
              <a:rPr lang="en-US" sz="2000" err="1">
                <a:cs typeface="Calibri Light"/>
              </a:rPr>
              <a:t>inner_iter</a:t>
            </a:r>
            <a:r>
              <a:rPr lang="en-US" sz="2000">
                <a:cs typeface="Calibri Light"/>
              </a:rPr>
              <a:t> with </a:t>
            </a:r>
            <a:r>
              <a:rPr lang="en-US" sz="2000" err="1">
                <a:cs typeface="Calibri Light"/>
              </a:rPr>
              <a:t>d_t</a:t>
            </a:r>
            <a:r>
              <a:rPr lang="en-US" sz="2000">
                <a:cs typeface="Calibri Light"/>
              </a:rPr>
              <a:t>=log w_{t-1})</a:t>
            </a:r>
          </a:p>
        </p:txBody>
      </p:sp>
      <p:pic>
        <p:nvPicPr>
          <p:cNvPr id="5" name="Picture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F13797B2-5C31-FF77-56D8-86470CDD6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009" y="1368440"/>
            <a:ext cx="8588853" cy="5121933"/>
          </a:xfrm>
        </p:spPr>
      </p:pic>
    </p:spTree>
    <p:extLst>
      <p:ext uri="{BB962C8B-B14F-4D97-AF65-F5344CB8AC3E}">
        <p14:creationId xmlns:p14="http://schemas.microsoft.com/office/powerpoint/2010/main" val="269298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5BAE-1BD4-B70F-BE18-AEBECFB5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Things we're changing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4D5A-BE9F-44E3-A202-27A6DFED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Num_latents</a:t>
            </a:r>
            <a:r>
              <a:rPr lang="en-US" dirty="0">
                <a:cs typeface="Calibri"/>
              </a:rPr>
              <a:t>: 50, 500, 5000</a:t>
            </a:r>
          </a:p>
          <a:p>
            <a:r>
              <a:rPr lang="en-US" dirty="0">
                <a:cs typeface="Calibri"/>
              </a:rPr>
              <a:t>K: 3, 10, 30, 100</a:t>
            </a:r>
          </a:p>
          <a:p>
            <a:r>
              <a:rPr lang="en-US" dirty="0">
                <a:cs typeface="Calibri"/>
              </a:rPr>
              <a:t>Posterior width:</a:t>
            </a:r>
          </a:p>
          <a:p>
            <a:pPr lvl="1"/>
            <a:r>
              <a:rPr lang="en-US" dirty="0">
                <a:cs typeface="Calibri"/>
              </a:rPr>
              <a:t>"WIDE": log(scale) ~ Normal(0,1)</a:t>
            </a:r>
          </a:p>
          <a:p>
            <a:pPr lvl="2"/>
            <a:r>
              <a:rPr lang="en-US" dirty="0">
                <a:cs typeface="Calibri"/>
              </a:rPr>
              <a:t>Mean(scale) = 1.591, </a:t>
            </a:r>
            <a:r>
              <a:rPr lang="en-US" dirty="0" err="1">
                <a:cs typeface="Calibri"/>
              </a:rPr>
              <a:t>stddev</a:t>
            </a:r>
            <a:r>
              <a:rPr lang="en-US" dirty="0">
                <a:cs typeface="Calibri"/>
              </a:rPr>
              <a:t>(scale) = 1.854</a:t>
            </a:r>
          </a:p>
          <a:p>
            <a:pPr lvl="1"/>
            <a:r>
              <a:rPr lang="en-US" dirty="0">
                <a:cs typeface="Calibri"/>
              </a:rPr>
              <a:t>"NARROW": log(scale) ~ Uniform(-6,-1)</a:t>
            </a:r>
          </a:p>
          <a:p>
            <a:pPr lvl="2"/>
            <a:r>
              <a:rPr lang="en-US" dirty="0">
                <a:cs typeface="Calibri"/>
              </a:rPr>
              <a:t>Mean(scale) = 0.072, </a:t>
            </a:r>
            <a:r>
              <a:rPr lang="en-US" dirty="0" err="1">
                <a:cs typeface="Calibri"/>
              </a:rPr>
              <a:t>stddev</a:t>
            </a:r>
            <a:r>
              <a:rPr lang="en-US" dirty="0">
                <a:cs typeface="Calibri"/>
              </a:rPr>
              <a:t>(scale) = 0.087</a:t>
            </a:r>
          </a:p>
          <a:p>
            <a:pPr lvl="2"/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Learning rates (AMP-IS &amp; natural RWS)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Inner_loop_iters</a:t>
            </a:r>
            <a:r>
              <a:rPr lang="en-US" dirty="0">
                <a:cs typeface="Calibri"/>
              </a:rPr>
              <a:t> (AMP-IS)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05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C3FC-EF50-57CE-9BB9-1070E417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Appendix: Natural RWS</a:t>
            </a:r>
            <a:endParaRPr lang="en-US"/>
          </a:p>
        </p:txBody>
      </p:sp>
      <p:pic>
        <p:nvPicPr>
          <p:cNvPr id="6" name="Picture 6" descr="A white box with black text&#10;&#10;Description automatically generated">
            <a:extLst>
              <a:ext uri="{FF2B5EF4-FFF2-40B4-BE49-F238E27FC236}">
                <a16:creationId xmlns:a16="http://schemas.microsoft.com/office/drawing/2014/main" id="{15023BC8-18E4-62C5-0DF6-A09FB74AE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67" y="2262352"/>
            <a:ext cx="10179888" cy="2643996"/>
          </a:xfrm>
        </p:spPr>
      </p:pic>
    </p:spTree>
    <p:extLst>
      <p:ext uri="{BB962C8B-B14F-4D97-AF65-F5344CB8AC3E}">
        <p14:creationId xmlns:p14="http://schemas.microsoft.com/office/powerpoint/2010/main" val="396190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C3FC-EF50-57CE-9BB9-1070E417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Appendix: </a:t>
            </a:r>
            <a:r>
              <a:rPr lang="en-US">
                <a:ea typeface="+mj-lt"/>
                <a:cs typeface="+mj-lt"/>
              </a:rPr>
              <a:t>Natural RWS (Difference)</a:t>
            </a:r>
          </a:p>
        </p:txBody>
      </p:sp>
      <p:pic>
        <p:nvPicPr>
          <p:cNvPr id="6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8F5BDDE-390F-EB71-AC66-B0D7FD314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381" y="1909479"/>
            <a:ext cx="10438860" cy="3594159"/>
          </a:xfrm>
        </p:spPr>
      </p:pic>
    </p:spTree>
    <p:extLst>
      <p:ext uri="{BB962C8B-B14F-4D97-AF65-F5344CB8AC3E}">
        <p14:creationId xmlns:p14="http://schemas.microsoft.com/office/powerpoint/2010/main" val="105702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C3FC-EF50-57CE-9BB9-1070E417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Appendix: </a:t>
            </a:r>
            <a:r>
              <a:rPr lang="en-US">
                <a:ea typeface="+mj-lt"/>
                <a:cs typeface="+mj-lt"/>
              </a:rPr>
              <a:t>Natural RWS (</a:t>
            </a:r>
            <a:r>
              <a:rPr lang="en-US" err="1">
                <a:ea typeface="+mj-lt"/>
                <a:cs typeface="+mj-lt"/>
              </a:rPr>
              <a:t>Standardised</a:t>
            </a:r>
            <a:r>
              <a:rPr lang="en-US">
                <a:ea typeface="+mj-lt"/>
                <a:cs typeface="+mj-lt"/>
              </a:rPr>
              <a:t>)</a:t>
            </a:r>
            <a:endParaRPr lang="en-US"/>
          </a:p>
        </p:txBody>
      </p:sp>
      <p:pic>
        <p:nvPicPr>
          <p:cNvPr id="6" name="Picture 6" descr="A screenshot of a math test&#10;&#10;Description automatically generated">
            <a:extLst>
              <a:ext uri="{FF2B5EF4-FFF2-40B4-BE49-F238E27FC236}">
                <a16:creationId xmlns:a16="http://schemas.microsoft.com/office/drawing/2014/main" id="{8B09959A-90BF-AD26-4073-90CA995C0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15" y="1996192"/>
            <a:ext cx="9719992" cy="3550129"/>
          </a:xfrm>
        </p:spPr>
      </p:pic>
    </p:spTree>
    <p:extLst>
      <p:ext uri="{BB962C8B-B14F-4D97-AF65-F5344CB8AC3E}">
        <p14:creationId xmlns:p14="http://schemas.microsoft.com/office/powerpoint/2010/main" val="192402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4B56-D24B-2638-0500-93A21BA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Algorithms we're trying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498E-8903-C7E1-237A-F1002DFC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AMP-IS:</a:t>
            </a:r>
          </a:p>
          <a:p>
            <a:pPr lvl="1"/>
            <a:r>
              <a:rPr lang="en-US" dirty="0">
                <a:cs typeface="Calibri"/>
              </a:rPr>
              <a:t>Regular version with some inner loop iterations, with and without </a:t>
            </a:r>
            <a:r>
              <a:rPr lang="en-US" dirty="0" err="1">
                <a:cs typeface="Calibri"/>
              </a:rPr>
              <a:t>ReLU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d_t</a:t>
            </a:r>
            <a:r>
              <a:rPr lang="en-US" dirty="0">
                <a:cs typeface="Calibri"/>
              </a:rPr>
              <a:t> calculation</a:t>
            </a:r>
          </a:p>
          <a:p>
            <a:pPr lvl="1"/>
            <a:r>
              <a:rPr lang="en-US" dirty="0" err="1">
                <a:cs typeface="Calibri"/>
              </a:rPr>
              <a:t>No_inner_loop</a:t>
            </a:r>
            <a:r>
              <a:rPr lang="en-US" dirty="0">
                <a:cs typeface="Calibri"/>
              </a:rPr>
              <a:t> (with and without </a:t>
            </a:r>
            <a:r>
              <a:rPr lang="en-US" dirty="0" err="1">
                <a:cs typeface="Calibri"/>
              </a:rPr>
              <a:t>ReLU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d_t</a:t>
            </a:r>
            <a:r>
              <a:rPr lang="en-US" dirty="0">
                <a:cs typeface="Calibri"/>
              </a:rPr>
              <a:t> calculation) -- this disregards w</a:t>
            </a:r>
            <a:r>
              <a:rPr lang="en-US" baseline="-25000" dirty="0">
                <a:cs typeface="Calibri"/>
              </a:rPr>
              <a:t>t-1</a:t>
            </a:r>
          </a:p>
          <a:p>
            <a:pPr lvl="1"/>
            <a:r>
              <a:rPr lang="en-US" err="1">
                <a:cs typeface="Calibri"/>
              </a:rPr>
              <a:t>Uniform_d_t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Weight_all</a:t>
            </a:r>
            <a:r>
              <a:rPr lang="en-US" dirty="0">
                <a:cs typeface="Calibri"/>
              </a:rPr>
              <a:t> (saving all samples into a big mixture a la </a:t>
            </a:r>
            <a:r>
              <a:rPr lang="en-US" dirty="0" err="1">
                <a:cs typeface="Calibri"/>
              </a:rPr>
              <a:t>Cornuet</a:t>
            </a:r>
            <a:r>
              <a:rPr lang="en-US" dirty="0">
                <a:cs typeface="Calibri"/>
              </a:rPr>
              <a:t> et al. 2012 (AMIS))</a:t>
            </a:r>
          </a:p>
          <a:p>
            <a:r>
              <a:rPr lang="en-US" dirty="0">
                <a:cs typeface="Calibri"/>
              </a:rPr>
              <a:t>Natural RWS:</a:t>
            </a:r>
          </a:p>
          <a:p>
            <a:pPr lvl="1"/>
            <a:r>
              <a:rPr lang="en-US" dirty="0">
                <a:cs typeface="Calibri"/>
              </a:rPr>
              <a:t>Regular -- just moving average of MP-IS moments</a:t>
            </a:r>
          </a:p>
          <a:p>
            <a:pPr lvl="1"/>
            <a:r>
              <a:rPr lang="en-US" dirty="0">
                <a:cs typeface="Calibri"/>
              </a:rPr>
              <a:t>Difference -- update with difference of sample moments and MP-IS moments</a:t>
            </a:r>
          </a:p>
          <a:p>
            <a:pPr lvl="1"/>
            <a:r>
              <a:rPr lang="en-US" dirty="0" err="1">
                <a:cs typeface="Calibri"/>
              </a:rPr>
              <a:t>Standardised</a:t>
            </a:r>
            <a:r>
              <a:rPr lang="en-US" dirty="0">
                <a:cs typeface="Calibri"/>
              </a:rPr>
              <a:t> -- force sample (z) to have same mean and variance as Q</a:t>
            </a:r>
          </a:p>
          <a:p>
            <a:r>
              <a:rPr lang="en-US" dirty="0">
                <a:cs typeface="Calibri"/>
              </a:rPr>
              <a:t>HMC</a:t>
            </a:r>
          </a:p>
          <a:p>
            <a:r>
              <a:rPr lang="en-US" dirty="0">
                <a:cs typeface="Calibri"/>
              </a:rPr>
              <a:t>VI</a:t>
            </a:r>
          </a:p>
          <a:p>
            <a:r>
              <a:rPr lang="en-US" dirty="0">
                <a:cs typeface="Calibri"/>
              </a:rPr>
              <a:t>MCMC</a:t>
            </a:r>
          </a:p>
          <a:p>
            <a:r>
              <a:rPr lang="en-US" dirty="0">
                <a:cs typeface="Calibri"/>
              </a:rPr>
              <a:t>Langevin</a:t>
            </a:r>
          </a:p>
        </p:txBody>
      </p:sp>
    </p:spTree>
    <p:extLst>
      <p:ext uri="{BB962C8B-B14F-4D97-AF65-F5344CB8AC3E}">
        <p14:creationId xmlns:p14="http://schemas.microsoft.com/office/powerpoint/2010/main" val="96853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0B27-A759-3858-9049-94F4359E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90582" cy="1339940"/>
          </a:xfrm>
        </p:spPr>
        <p:txBody>
          <a:bodyPr>
            <a:normAutofit fontScale="90000"/>
          </a:bodyPr>
          <a:lstStyle/>
          <a:p>
            <a:r>
              <a:rPr lang="en-US" sz="3200" b="1">
                <a:cs typeface="Calibri Light"/>
              </a:rPr>
              <a:t>Observation 1</a:t>
            </a:r>
            <a:r>
              <a:rPr lang="en-US" sz="3200">
                <a:cs typeface="Calibri Light"/>
              </a:rPr>
              <a:t>: </a:t>
            </a:r>
            <a:r>
              <a:rPr lang="en-US" sz="3200" err="1">
                <a:cs typeface="Calibri Light"/>
              </a:rPr>
              <a:t>Ammp_is_weight_all</a:t>
            </a:r>
            <a:r>
              <a:rPr lang="en-US" sz="3200">
                <a:cs typeface="Calibri Light"/>
              </a:rPr>
              <a:t> (inspired by </a:t>
            </a:r>
            <a:r>
              <a:rPr lang="en-US" sz="3200" err="1">
                <a:cs typeface="Calibri Light"/>
              </a:rPr>
              <a:t>Cornuet</a:t>
            </a:r>
            <a:r>
              <a:rPr lang="en-US" sz="3200">
                <a:cs typeface="Calibri Light"/>
              </a:rPr>
              <a:t> et al. 2012) takes too long and isn't all that good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CA2A72-BEEB-766E-2856-1E194F62D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2" b="55726"/>
          <a:stretch/>
        </p:blipFill>
        <p:spPr>
          <a:xfrm>
            <a:off x="1416896" y="1811249"/>
            <a:ext cx="4038591" cy="4590539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0741156-34CE-E153-A4D9-32A9B7A38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02"/>
          <a:stretch/>
        </p:blipFill>
        <p:spPr>
          <a:xfrm>
            <a:off x="7435258" y="310252"/>
            <a:ext cx="4412397" cy="6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0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75C-C619-8023-523F-89705D9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AMP-IS Learning Rates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4BFD-7CE4-D05F-DD37-F8C404C5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39375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Higher opacity means higher learning rate.</a:t>
            </a:r>
          </a:p>
          <a:p>
            <a:r>
              <a:rPr lang="en-US" err="1">
                <a:cs typeface="Calibri"/>
              </a:rPr>
              <a:t>Lrs</a:t>
            </a:r>
            <a:r>
              <a:rPr lang="en-US">
                <a:cs typeface="Calibri"/>
              </a:rPr>
              <a:t> tried: 0.01, 0.03, 0.1, 0.3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Observation 2:</a:t>
            </a:r>
            <a:r>
              <a:rPr lang="en-US">
                <a:cs typeface="Calibri"/>
              </a:rPr>
              <a:t> when AMP-IS does well, higher </a:t>
            </a:r>
            <a:r>
              <a:rPr lang="en-US" err="1">
                <a:cs typeface="Calibri"/>
              </a:rPr>
              <a:t>lrs</a:t>
            </a:r>
            <a:r>
              <a:rPr lang="en-US">
                <a:cs typeface="Calibri"/>
              </a:rPr>
              <a:t> are mostly better (or at least faster)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Observation 3: </a:t>
            </a:r>
            <a:r>
              <a:rPr lang="en-US" err="1">
                <a:cs typeface="Calibri"/>
              </a:rPr>
              <a:t>no_inner_loop</a:t>
            </a:r>
            <a:r>
              <a:rPr lang="en-US">
                <a:cs typeface="Calibri"/>
              </a:rPr>
              <a:t> isn't performing very well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(Right: N=50, K=30, NARROW posterior)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D237D46-3424-7DC3-E53D-E6E96BFC9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" r="352" b="54357"/>
          <a:stretch/>
        </p:blipFill>
        <p:spPr>
          <a:xfrm>
            <a:off x="3810122" y="1443486"/>
            <a:ext cx="4301877" cy="5033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32E6DD-B30A-FD79-0C61-F38B6F574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45" r="211" b="-138"/>
          <a:stretch/>
        </p:blipFill>
        <p:spPr>
          <a:xfrm>
            <a:off x="7875660" y="322053"/>
            <a:ext cx="4310874" cy="61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75C-C619-8023-523F-89705D9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AMP-IS Learning Rates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4BFD-7CE4-D05F-DD37-F8C404C5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5639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Higher opacity means higher learning rate.</a:t>
            </a:r>
          </a:p>
          <a:p>
            <a:r>
              <a:rPr lang="en-US" err="1">
                <a:cs typeface="Calibri"/>
              </a:rPr>
              <a:t>Lrs</a:t>
            </a:r>
            <a:r>
              <a:rPr lang="en-US">
                <a:cs typeface="Calibri"/>
              </a:rPr>
              <a:t> tried: 0.01, 0.03, 0.1, 0.3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Observation 4:</a:t>
            </a:r>
            <a:r>
              <a:rPr lang="en-US">
                <a:cs typeface="Calibri"/>
              </a:rPr>
              <a:t> when AMP-IS fails, its weighted </a:t>
            </a:r>
            <a:r>
              <a:rPr lang="en-US" err="1">
                <a:cs typeface="Calibri"/>
              </a:rPr>
              <a:t>l_one_iter</a:t>
            </a:r>
            <a:r>
              <a:rPr lang="en-US">
                <a:cs typeface="Calibri"/>
              </a:rPr>
              <a:t> peaks and then decreases, </a:t>
            </a:r>
            <a:r>
              <a:rPr lang="en-US" err="1">
                <a:cs typeface="Calibri"/>
              </a:rPr>
              <a:t>occuring</a:t>
            </a:r>
            <a:r>
              <a:rPr lang="en-US">
                <a:cs typeface="Calibri"/>
              </a:rPr>
              <a:t> later on for smaller </a:t>
            </a:r>
            <a:r>
              <a:rPr lang="en-US" err="1">
                <a:cs typeface="Calibri"/>
              </a:rPr>
              <a:t>lrs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(Right: N=5000, K=10, WIDE posterior)</a:t>
            </a:r>
          </a:p>
        </p:txBody>
      </p:sp>
      <p:pic>
        <p:nvPicPr>
          <p:cNvPr id="4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8ECB9D3-EF04-F4C1-96D3-904884025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" b="56046"/>
          <a:stretch/>
        </p:blipFill>
        <p:spPr>
          <a:xfrm>
            <a:off x="3706228" y="1285336"/>
            <a:ext cx="4535171" cy="5119607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6765DE9-5A02-3FFD-7B03-A5BCB053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20" r="467" b="-182"/>
          <a:stretch/>
        </p:blipFill>
        <p:spPr>
          <a:xfrm>
            <a:off x="8235095" y="566467"/>
            <a:ext cx="4075097" cy="60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4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6C5B-0ADD-F654-4ED8-B971F2E4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Natural RWS Learning Rates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5794-3E16-DB20-D657-A889505A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5762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Higher opacity means higher </a:t>
            </a:r>
            <a:r>
              <a:rPr lang="en-US" err="1">
                <a:cs typeface="Calibri"/>
              </a:rPr>
              <a:t>lr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Lrs</a:t>
            </a:r>
            <a:r>
              <a:rPr lang="en-US">
                <a:cs typeface="Calibri"/>
              </a:rPr>
              <a:t> tried: </a:t>
            </a:r>
          </a:p>
          <a:p>
            <a:pPr lvl="1"/>
            <a:r>
              <a:rPr lang="en-US">
                <a:cs typeface="Calibri"/>
              </a:rPr>
              <a:t>0.01, 0.03, 0.1, 0.3 (for regular and </a:t>
            </a:r>
            <a:r>
              <a:rPr lang="en-US" err="1">
                <a:cs typeface="Calibri"/>
              </a:rPr>
              <a:t>standardised</a:t>
            </a:r>
            <a:r>
              <a:rPr lang="en-US">
                <a:cs typeface="Calibri"/>
              </a:rPr>
              <a:t>)</a:t>
            </a:r>
          </a:p>
          <a:p>
            <a:pPr lvl="1"/>
            <a:r>
              <a:rPr lang="en-US">
                <a:ea typeface="+mn-lt"/>
                <a:cs typeface="+mn-lt"/>
              </a:rPr>
              <a:t>0.0001, 0.0005, 0.001, 0.005 (for difference, very unstable)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Observation 5:</a:t>
            </a:r>
          </a:p>
          <a:p>
            <a:pPr lvl="1"/>
            <a:r>
              <a:rPr lang="en-US">
                <a:cs typeface="Calibri"/>
              </a:rPr>
              <a:t>Regular &gt; </a:t>
            </a:r>
            <a:r>
              <a:rPr lang="en-US" err="1">
                <a:cs typeface="Calibri"/>
              </a:rPr>
              <a:t>standardised</a:t>
            </a:r>
            <a:r>
              <a:rPr lang="en-US">
                <a:cs typeface="Calibri"/>
              </a:rPr>
              <a:t> &gt; difference</a:t>
            </a:r>
          </a:p>
          <a:p>
            <a:pPr lvl="1"/>
            <a:r>
              <a:rPr lang="en-US">
                <a:cs typeface="Calibri"/>
              </a:rPr>
              <a:t>(in terms of performance)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 b="1">
                <a:ea typeface="+mn-lt"/>
                <a:cs typeface="+mn-lt"/>
              </a:rPr>
              <a:t>Observation 6:</a:t>
            </a:r>
            <a:r>
              <a:rPr lang="en-US">
                <a:ea typeface="+mn-lt"/>
                <a:cs typeface="+mn-lt"/>
              </a:rPr>
              <a:t> For regular natural RWS, smaller </a:t>
            </a:r>
            <a:r>
              <a:rPr lang="en-US" err="1">
                <a:ea typeface="+mn-lt"/>
                <a:cs typeface="+mn-lt"/>
              </a:rPr>
              <a:t>lr</a:t>
            </a:r>
            <a:r>
              <a:rPr lang="en-US">
                <a:ea typeface="+mn-lt"/>
                <a:cs typeface="+mn-lt"/>
              </a:rPr>
              <a:t> means better final results but more time required to reach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 sz="2600">
                <a:ea typeface="+mn-lt"/>
                <a:cs typeface="+mn-lt"/>
              </a:rPr>
              <a:t>(Right: N=500, K=3, NARROW posterior)</a:t>
            </a:r>
            <a:endParaRPr lang="en-US">
              <a:cs typeface="Calibri"/>
            </a:endParaRPr>
          </a:p>
        </p:txBody>
      </p:sp>
      <p:pic>
        <p:nvPicPr>
          <p:cNvPr id="4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514A34B-ED37-64AF-B0A3-D199C99CE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08" b="56972"/>
          <a:stretch/>
        </p:blipFill>
        <p:spPr>
          <a:xfrm>
            <a:off x="4034124" y="1973825"/>
            <a:ext cx="3890272" cy="4202233"/>
          </a:xfrm>
          <a:prstGeom prst="rect">
            <a:avLst/>
          </a:prstGeom>
        </p:spPr>
      </p:pic>
      <p:pic>
        <p:nvPicPr>
          <p:cNvPr id="7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54C17A-BBEE-21FD-9D39-5069B5A1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15" r="-508" b="199"/>
          <a:stretch/>
        </p:blipFill>
        <p:spPr>
          <a:xfrm>
            <a:off x="7819542" y="768657"/>
            <a:ext cx="3841111" cy="54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6C5B-0ADD-F654-4ED8-B971F2E4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Natural RWS Learning Rates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5794-3E16-DB20-D657-A889505A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5762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Higher opacity means higher </a:t>
            </a:r>
            <a:r>
              <a:rPr lang="en-US" err="1">
                <a:cs typeface="Calibri"/>
              </a:rPr>
              <a:t>lr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Lrs</a:t>
            </a:r>
            <a:r>
              <a:rPr lang="en-US">
                <a:cs typeface="Calibri"/>
              </a:rPr>
              <a:t> tried: </a:t>
            </a:r>
          </a:p>
          <a:p>
            <a:pPr lvl="1"/>
            <a:r>
              <a:rPr lang="en-US">
                <a:cs typeface="Calibri"/>
              </a:rPr>
              <a:t>0.01, 0.03, 0.1, 0.3 (for regular and </a:t>
            </a:r>
            <a:r>
              <a:rPr lang="en-US" err="1">
                <a:cs typeface="Calibri"/>
              </a:rPr>
              <a:t>standardised</a:t>
            </a:r>
            <a:r>
              <a:rPr lang="en-US">
                <a:cs typeface="Calibri"/>
              </a:rPr>
              <a:t>)</a:t>
            </a:r>
          </a:p>
          <a:p>
            <a:pPr lvl="1"/>
            <a:r>
              <a:rPr lang="en-US">
                <a:ea typeface="+mn-lt"/>
                <a:cs typeface="+mn-lt"/>
              </a:rPr>
              <a:t>0.0001, 0.0005, 0.001, 0.005 (for difference, very unstable)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Observation 7: </a:t>
            </a:r>
            <a:r>
              <a:rPr lang="en-US">
                <a:cs typeface="Calibri"/>
              </a:rPr>
              <a:t>sometimes </a:t>
            </a:r>
            <a:r>
              <a:rPr lang="en-US" err="1">
                <a:cs typeface="Calibri"/>
              </a:rPr>
              <a:t>standardised</a:t>
            </a:r>
            <a:r>
              <a:rPr lang="en-US">
                <a:cs typeface="Calibri"/>
              </a:rPr>
              <a:t> is better than regular RWS (for low K and usually only for the mean error)</a:t>
            </a:r>
          </a:p>
          <a:p>
            <a:r>
              <a:rPr lang="en-US">
                <a:cs typeface="Calibri"/>
              </a:rPr>
              <a:t>Showing the same learning rate </a:t>
            </a:r>
            <a:r>
              <a:rPr lang="en-US" err="1">
                <a:cs typeface="Calibri"/>
              </a:rPr>
              <a:t>behaviour</a:t>
            </a:r>
            <a:r>
              <a:rPr lang="en-US">
                <a:cs typeface="Calibri"/>
              </a:rPr>
              <a:t> as regular RWS (though perhaps to a lesser extent).</a:t>
            </a:r>
            <a:endParaRPr lang="en-US">
              <a:ea typeface="+mn-lt"/>
              <a:cs typeface="+mn-lt"/>
            </a:endParaRPr>
          </a:p>
          <a:p>
            <a:r>
              <a:rPr lang="en-US" sz="2600">
                <a:ea typeface="+mn-lt"/>
                <a:cs typeface="+mn-lt"/>
              </a:rPr>
              <a:t>(Right: N=5000, K=3, NARROW posterior)</a:t>
            </a: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9EA957C-1E79-D8FF-E82C-48ED09411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18" b="56504"/>
          <a:stretch/>
        </p:blipFill>
        <p:spPr>
          <a:xfrm>
            <a:off x="4243058" y="1641987"/>
            <a:ext cx="4295852" cy="4706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DABC3-B579-90B7-8607-0944DA59A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71" r="-518" b="122"/>
          <a:stretch/>
        </p:blipFill>
        <p:spPr>
          <a:xfrm>
            <a:off x="8372605" y="688258"/>
            <a:ext cx="3914852" cy="56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B3D5-947A-16D1-925E-BDA6920F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AMP-IS Inner Loop Iterations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DA1C-D38F-2BA4-E7D9-2659BFA9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3633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Higher opacity means more inner loop </a:t>
            </a:r>
            <a:r>
              <a:rPr lang="en-US" err="1">
                <a:cs typeface="Calibri"/>
              </a:rPr>
              <a:t>iters</a:t>
            </a:r>
            <a:r>
              <a:rPr lang="en-US">
                <a:cs typeface="Calibri"/>
              </a:rPr>
              <a:t> (from 1, 3, 5, 10)</a:t>
            </a:r>
          </a:p>
          <a:p>
            <a:r>
              <a:rPr lang="en-US">
                <a:cs typeface="Calibri"/>
              </a:rPr>
              <a:t>Tried AMP-IS with and without </a:t>
            </a:r>
            <a:r>
              <a:rPr lang="en-US" err="1">
                <a:cs typeface="Calibri"/>
              </a:rPr>
              <a:t>ReLU</a:t>
            </a:r>
            <a:r>
              <a:rPr lang="en-US">
                <a:cs typeface="Calibri"/>
              </a:rPr>
              <a:t> on entropy difference in </a:t>
            </a:r>
            <a:r>
              <a:rPr lang="en-US" err="1">
                <a:cs typeface="Calibri"/>
              </a:rPr>
              <a:t>d_t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Observation 8: </a:t>
            </a:r>
            <a:r>
              <a:rPr lang="en-US">
                <a:cs typeface="Calibri"/>
              </a:rPr>
              <a:t>Often, the number of inner loop iterations doesn't make too much of a difference: if the posterior is very easy (low N, high K) or very hard (high N, low K).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(Right: N=5000, K=10, NARROW posterior)</a:t>
            </a:r>
          </a:p>
        </p:txBody>
      </p:sp>
      <p:pic>
        <p:nvPicPr>
          <p:cNvPr id="4" name="Picture 4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4EB743FC-4955-7A8C-0975-1DE9C766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13" y="1274540"/>
            <a:ext cx="7387086" cy="56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7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AMP-IS Exploration</vt:lpstr>
      <vt:lpstr>Things we're changing</vt:lpstr>
      <vt:lpstr>Algorithms we're trying</vt:lpstr>
      <vt:lpstr>Observation 1: Ammp_is_weight_all (inspired by Cornuet et al. 2012) takes too long and isn't all that good</vt:lpstr>
      <vt:lpstr>AMP-IS Learning Rates</vt:lpstr>
      <vt:lpstr>AMP-IS Learning Rates</vt:lpstr>
      <vt:lpstr>Natural RWS Learning Rates</vt:lpstr>
      <vt:lpstr>Natural RWS Learning Rates</vt:lpstr>
      <vt:lpstr>AMP-IS Inner Loop Iterations</vt:lpstr>
      <vt:lpstr>AMP-IS Inner Loop Iterations</vt:lpstr>
      <vt:lpstr>AMP-IS Inner Loop Iterations</vt:lpstr>
      <vt:lpstr>Ideal params</vt:lpstr>
      <vt:lpstr>Main results, with K=10 (Below: NARROW posterior)</vt:lpstr>
      <vt:lpstr>Main results, with K=10 (Below: NARROW posterior)</vt:lpstr>
      <vt:lpstr>Main results, with K=30 (Below: NARROW posterior)</vt:lpstr>
      <vt:lpstr>Main results, K=30 (left: NARROW, right: WIDE)</vt:lpstr>
      <vt:lpstr>Main results: TIME (Below: K=10, NARROW posterior)</vt:lpstr>
      <vt:lpstr>Main results: TIME (Below: K=10, NARROW posterior)</vt:lpstr>
      <vt:lpstr>Appendix: AMP-IS (no_inner_loop == 1 inner_iter with d_t=log w_{t-1})</vt:lpstr>
      <vt:lpstr>Appendix: Natural RWS</vt:lpstr>
      <vt:lpstr>Appendix: Natural RWS (Difference)</vt:lpstr>
      <vt:lpstr>Appendix: Natural RWS (Standardised)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2023-08-02T07:37:41Z</dcterms:created>
  <dcterms:modified xsi:type="dcterms:W3CDTF">2023-08-02T12:43:27Z</dcterms:modified>
</cp:coreProperties>
</file>