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f6fa06a55_1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f6fa06a55_1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f6fa06a55_1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f6fa06a55_1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f49fe34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f49fe34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f6fa06a55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f6fa06a55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f6fa06a55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f6fa06a55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f6fa06a55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f6fa06a55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f51400ddc_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f51400ddc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f6fa06a55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f6fa06a55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f6fa06a55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f6fa06a55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f6fa06a55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f6fa06a55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f6fa06a55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f6fa06a55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f6fa06a55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f6fa06a55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f6fa06a55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f6fa06a55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f6fa06a55_1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ef6fa06a55_1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f49fe349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f49fe349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f49fe34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f49fe34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ef6fa06a55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ef6fa06a55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f6fa06a55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ef6fa06a55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ef49fe34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ef49fe34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ef6fa06a55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ef6fa06a55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f6fa06a55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f6fa06a55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f49fe34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f49fe34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ef6fa06a55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ef6fa06a55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ef6fa06a55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ef6fa06a55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ef6fa06a55_1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ef6fa06a55_1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ef49fe349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ef49fe349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f6fa06a55_1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ef6fa06a55_1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ef49fe349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ef49fe349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ef49fe349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ef49fe349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ef6fa06a55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ef6fa06a55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f6fa06a55_1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ef6fa06a55_1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ef6fa06a55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ef6fa06a55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f6fa06a5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f6fa06a5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ef6fa06a55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ef6fa06a55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ef6fa06a55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ef6fa06a55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ef6fa06a55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ef6fa06a55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ef6fa06a5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ef6fa06a5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ef6fa06a55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ef6fa06a55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ef49fe34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ef49fe34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ef49fe349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ef49fe349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ef6fa06a55_1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ef6fa06a55_1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ef49fe349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ef49fe349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ef6fa06a55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ef6fa06a55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6fa06a5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f6fa06a5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ef6fa06a55_1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ef6fa06a55_1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ef6fa06a55_1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ef6fa06a55_1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ef49fe349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ef49fe349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ef6fa06a55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ef6fa06a55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ef6fa06a55_1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ef6fa06a55_1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ef6fa06a55_1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ef6fa06a55_1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ef6fa06a55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ef6fa06a55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ef6fa06a5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ef6fa06a5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ef49fe34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ef49fe34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ef49fe349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ef49fe349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f6fa06a55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f6fa06a55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ef6fa06a55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ef6fa06a55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ef49fe34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ef49fe34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ef49fe349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ef49fe349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ef6fa06a5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ef6fa06a5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f6fa06a55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f6fa06a55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49fe349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f49fe349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f6fa06a55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f6fa06a5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Relationship Id="rId8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Relationship Id="rId4" Type="http://schemas.openxmlformats.org/officeDocument/2006/relationships/image" Target="../media/image7.png"/><Relationship Id="rId5" Type="http://schemas.openxmlformats.org/officeDocument/2006/relationships/image" Target="../media/image32.png"/><Relationship Id="rId6" Type="http://schemas.openxmlformats.org/officeDocument/2006/relationships/image" Target="../media/image34.png"/><Relationship Id="rId7" Type="http://schemas.openxmlformats.org/officeDocument/2006/relationships/image" Target="../media/image29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Relationship Id="rId7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Relationship Id="rId7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0.png"/><Relationship Id="rId4" Type="http://schemas.openxmlformats.org/officeDocument/2006/relationships/image" Target="../media/image36.png"/><Relationship Id="rId5" Type="http://schemas.openxmlformats.org/officeDocument/2006/relationships/image" Target="../media/image4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png"/><Relationship Id="rId4" Type="http://schemas.openxmlformats.org/officeDocument/2006/relationships/image" Target="../media/image36.png"/><Relationship Id="rId5" Type="http://schemas.openxmlformats.org/officeDocument/2006/relationships/image" Target="../media/image4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36.png"/><Relationship Id="rId5" Type="http://schemas.openxmlformats.org/officeDocument/2006/relationships/image" Target="../media/image47.png"/><Relationship Id="rId6" Type="http://schemas.openxmlformats.org/officeDocument/2006/relationships/image" Target="../media/image38.png"/><Relationship Id="rId7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9.png"/><Relationship Id="rId4" Type="http://schemas.openxmlformats.org/officeDocument/2006/relationships/image" Target="../media/image41.png"/><Relationship Id="rId9" Type="http://schemas.openxmlformats.org/officeDocument/2006/relationships/image" Target="../media/image48.png"/><Relationship Id="rId5" Type="http://schemas.openxmlformats.org/officeDocument/2006/relationships/image" Target="../media/image29.png"/><Relationship Id="rId6" Type="http://schemas.openxmlformats.org/officeDocument/2006/relationships/image" Target="../media/image49.png"/><Relationship Id="rId7" Type="http://schemas.openxmlformats.org/officeDocument/2006/relationships/image" Target="../media/image44.png"/><Relationship Id="rId8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9.png"/><Relationship Id="rId4" Type="http://schemas.openxmlformats.org/officeDocument/2006/relationships/image" Target="../media/image29.png"/><Relationship Id="rId9" Type="http://schemas.openxmlformats.org/officeDocument/2006/relationships/image" Target="../media/image48.png"/><Relationship Id="rId5" Type="http://schemas.openxmlformats.org/officeDocument/2006/relationships/image" Target="../media/image41.png"/><Relationship Id="rId6" Type="http://schemas.openxmlformats.org/officeDocument/2006/relationships/image" Target="../media/image49.png"/><Relationship Id="rId7" Type="http://schemas.openxmlformats.org/officeDocument/2006/relationships/image" Target="../media/image44.png"/><Relationship Id="rId8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9.png"/><Relationship Id="rId4" Type="http://schemas.openxmlformats.org/officeDocument/2006/relationships/image" Target="../media/image29.png"/><Relationship Id="rId9" Type="http://schemas.openxmlformats.org/officeDocument/2006/relationships/image" Target="../media/image48.png"/><Relationship Id="rId5" Type="http://schemas.openxmlformats.org/officeDocument/2006/relationships/image" Target="../media/image41.png"/><Relationship Id="rId6" Type="http://schemas.openxmlformats.org/officeDocument/2006/relationships/image" Target="../media/image49.png"/><Relationship Id="rId7" Type="http://schemas.openxmlformats.org/officeDocument/2006/relationships/image" Target="../media/image44.png"/><Relationship Id="rId8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9.png"/><Relationship Id="rId4" Type="http://schemas.openxmlformats.org/officeDocument/2006/relationships/image" Target="../media/image29.png"/><Relationship Id="rId9" Type="http://schemas.openxmlformats.org/officeDocument/2006/relationships/image" Target="../media/image48.png"/><Relationship Id="rId5" Type="http://schemas.openxmlformats.org/officeDocument/2006/relationships/image" Target="../media/image41.png"/><Relationship Id="rId6" Type="http://schemas.openxmlformats.org/officeDocument/2006/relationships/image" Target="../media/image49.png"/><Relationship Id="rId7" Type="http://schemas.openxmlformats.org/officeDocument/2006/relationships/image" Target="../media/image44.png"/><Relationship Id="rId8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Relationship Id="rId4" Type="http://schemas.openxmlformats.org/officeDocument/2006/relationships/image" Target="../media/image29.png"/><Relationship Id="rId9" Type="http://schemas.openxmlformats.org/officeDocument/2006/relationships/image" Target="../media/image48.png"/><Relationship Id="rId5" Type="http://schemas.openxmlformats.org/officeDocument/2006/relationships/image" Target="../media/image41.png"/><Relationship Id="rId6" Type="http://schemas.openxmlformats.org/officeDocument/2006/relationships/image" Target="../media/image49.png"/><Relationship Id="rId7" Type="http://schemas.openxmlformats.org/officeDocument/2006/relationships/image" Target="../media/image44.png"/><Relationship Id="rId8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9.png"/><Relationship Id="rId4" Type="http://schemas.openxmlformats.org/officeDocument/2006/relationships/image" Target="../media/image29.png"/><Relationship Id="rId9" Type="http://schemas.openxmlformats.org/officeDocument/2006/relationships/image" Target="../media/image48.png"/><Relationship Id="rId5" Type="http://schemas.openxmlformats.org/officeDocument/2006/relationships/image" Target="../media/image41.png"/><Relationship Id="rId6" Type="http://schemas.openxmlformats.org/officeDocument/2006/relationships/image" Target="../media/image49.png"/><Relationship Id="rId7" Type="http://schemas.openxmlformats.org/officeDocument/2006/relationships/image" Target="../media/image44.png"/><Relationship Id="rId8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/Relationships>
</file>

<file path=ppt/slides/_rels/slide37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/Relationships>
</file>

<file path=ppt/slides/_rels/slide39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/Relationships>
</file>

<file path=ppt/slides/_rels/slide42.xml.rels><?xml version="1.0" encoding="UTF-8" standalone="yes"?><Relationships xmlns="http://schemas.openxmlformats.org/package/2006/relationships"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3.png"/><Relationship Id="rId4" Type="http://schemas.openxmlformats.org/officeDocument/2006/relationships/image" Target="../media/image58.png"/><Relationship Id="rId9" Type="http://schemas.openxmlformats.org/officeDocument/2006/relationships/image" Target="../media/image56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2.png"/><Relationship Id="rId4" Type="http://schemas.openxmlformats.org/officeDocument/2006/relationships/image" Target="../media/image6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Relationship Id="rId4" Type="http://schemas.openxmlformats.org/officeDocument/2006/relationships/image" Target="../media/image63.png"/><Relationship Id="rId5" Type="http://schemas.openxmlformats.org/officeDocument/2006/relationships/image" Target="../media/image7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4.png"/><Relationship Id="rId4" Type="http://schemas.openxmlformats.org/officeDocument/2006/relationships/image" Target="../media/image6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4.png"/><Relationship Id="rId4" Type="http://schemas.openxmlformats.org/officeDocument/2006/relationships/image" Target="../media/image6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4.png"/><Relationship Id="rId4" Type="http://schemas.openxmlformats.org/officeDocument/2006/relationships/image" Target="../media/image6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4.png"/><Relationship Id="rId4" Type="http://schemas.openxmlformats.org/officeDocument/2006/relationships/image" Target="../media/image69.png"/></Relationships>
</file>

<file path=ppt/slides/_rels/slide52.xml.rels><?xml version="1.0" encoding="UTF-8" standalone="yes"?><Relationships xmlns="http://schemas.openxmlformats.org/package/2006/relationships"><Relationship Id="rId1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77.png"/><Relationship Id="rId5" Type="http://schemas.openxmlformats.org/officeDocument/2006/relationships/image" Target="../media/image61.png"/><Relationship Id="rId6" Type="http://schemas.openxmlformats.org/officeDocument/2006/relationships/image" Target="../media/image68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53.xml.rels><?xml version="1.0" encoding="UTF-8" standalone="yes"?><Relationships xmlns="http://schemas.openxmlformats.org/package/2006/relationships"><Relationship Id="rId1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77.png"/><Relationship Id="rId5" Type="http://schemas.openxmlformats.org/officeDocument/2006/relationships/image" Target="../media/image61.png"/><Relationship Id="rId6" Type="http://schemas.openxmlformats.org/officeDocument/2006/relationships/image" Target="../media/image68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54.xml.rels><?xml version="1.0" encoding="UTF-8" standalone="yes"?><Relationships xmlns="http://schemas.openxmlformats.org/package/2006/relationships"><Relationship Id="rId1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77.png"/><Relationship Id="rId5" Type="http://schemas.openxmlformats.org/officeDocument/2006/relationships/image" Target="../media/image61.png"/><Relationship Id="rId6" Type="http://schemas.openxmlformats.org/officeDocument/2006/relationships/image" Target="../media/image68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55.xml.rels><?xml version="1.0" encoding="UTF-8" standalone="yes"?><Relationships xmlns="http://schemas.openxmlformats.org/package/2006/relationships"><Relationship Id="rId1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77.png"/><Relationship Id="rId5" Type="http://schemas.openxmlformats.org/officeDocument/2006/relationships/image" Target="../media/image61.png"/><Relationship Id="rId6" Type="http://schemas.openxmlformats.org/officeDocument/2006/relationships/image" Target="../media/image68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56.xml.rels><?xml version="1.0" encoding="UTF-8" standalone="yes"?><Relationships xmlns="http://schemas.openxmlformats.org/package/2006/relationships"><Relationship Id="rId1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5.png"/><Relationship Id="rId4" Type="http://schemas.openxmlformats.org/officeDocument/2006/relationships/image" Target="../media/image62.png"/><Relationship Id="rId9" Type="http://schemas.openxmlformats.org/officeDocument/2006/relationships/image" Target="../media/image77.png"/><Relationship Id="rId5" Type="http://schemas.openxmlformats.org/officeDocument/2006/relationships/image" Target="../media/image61.png"/><Relationship Id="rId6" Type="http://schemas.openxmlformats.org/officeDocument/2006/relationships/image" Target="../media/image68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5.png"/><Relationship Id="rId4" Type="http://schemas.openxmlformats.org/officeDocument/2006/relationships/image" Target="../media/image8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8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68175"/>
            <a:ext cx="85206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80"/>
              <a:t>July 2024</a:t>
            </a:r>
            <a:endParaRPr sz="1480"/>
          </a:p>
        </p:txBody>
      </p:sp>
      <p:sp>
        <p:nvSpPr>
          <p:cNvPr id="56" name="Google Shape;56;p13"/>
          <p:cNvSpPr txBox="1"/>
          <p:nvPr/>
        </p:nvSpPr>
        <p:spPr>
          <a:xfrm>
            <a:off x="685800" y="6426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851" y="1231101"/>
            <a:ext cx="5930302" cy="26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Processes (NPs)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using an encoder                             and a decoder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the set of all finite datasets (                 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some latent space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the parameter space of our predictive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by maximising the posterior predictive likelihood over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(Use a Monte-Carlo estimate of this expectation using the tasks you actually have access to.)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 title="[89,89,89,&quot;https://www.codecogs.com/eqnedit.php?latex=e%3A%20%5Cmathcal%7BX%7D%20%5Ctimes%20%5Cmathcal%7BS%7D%20%5Cto%20%5Cmathcal%7BZ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225" y="1280575"/>
            <a:ext cx="166447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 title="[89,89,89,&quot;https://www.codecogs.com/eqnedit.php?latex=d%3A%20%5Cmathcal%7BX%7D%20%5Ctimes%20%5Cmathcal%7BZ%7D%20%5Cto%20%5CTheta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25" y="1280575"/>
            <a:ext cx="1701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 title="[89,89,89,&quot;https://www.codecogs.com/eqnedit.php?latex=%5Cmathcal%7BS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488" y="2724183"/>
            <a:ext cx="177025" cy="20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 title="[89,89,89,&quot;https://www.codecogs.com/eqnedit.php?latex=%5Cmathcal%7BZ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575" y="3028775"/>
            <a:ext cx="20483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 title="[89,89,89,&quot;https://www.codecogs.com/eqnedit.php?latex=%5CTheta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2488" y="3320075"/>
            <a:ext cx="177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 title="[89,89,89,&quot;https://www.codecogs.com/eqnedit.php?latex=%20p(%5Cmathbf%7BY%7D_t%20%7C%20%5Cmathbf%7BX%7D_t%2C%20%5Cmathcal%7BD%7D_c)%20%3D%20p(%5Cmathbf%7BY%7D_t%20%7C%20d(%5Cmathbf%7BX%7D_t%2C%20e(%5Cmathbf%7BX%7D_t%2C%20%5Cmathcal%7BD%7D_c)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5375" y="1671200"/>
            <a:ext cx="4493239" cy="2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4500" y="4058768"/>
            <a:ext cx="4015000" cy="6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 title="[89,89,89,&quot;https://www.codecogs.com/eqnedit.php?latex=%5Ctau%20%3D%20(%5Cmathcal%7BD%7D_c%2C%20%5Cmathcal%7BD%7D_t%20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2625" y="3776325"/>
            <a:ext cx="1273724" cy="2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 title="[89,89,89,&quot;https://www.codecogs.com/eqnedit.php?latex=%5Cmathcal%7BD%7D_c%2C%20%5Cmathcal%7BD%7D_t%20%5Cin%20%5Cmathcal%7BS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86025" y="2730825"/>
            <a:ext cx="96811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Transformer Neural Processes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Neural Processes (TNPs)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311700" y="1152475"/>
            <a:ext cx="38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Obtain initial token </a:t>
            </a:r>
            <a:r>
              <a:rPr lang="en" sz="1425"/>
              <a:t>representation</a:t>
            </a:r>
            <a:r>
              <a:rPr lang="en" sz="1425"/>
              <a:t> for context points via pointwise embeddings  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Pass tokens through     multi-headed self-attention layers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Perform cross attention with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Values 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Keys 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Queries 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Pass output through decoder     (a 2-layer, 128-width MLP) to get predictive distribution (mean and variance of a Gaussian).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025"/>
              <a:t>(Attentive Neural Process, Kim et al., 2019)</a:t>
            </a:r>
            <a:endParaRPr sz="1025"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25" y="950175"/>
            <a:ext cx="512495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 title="[89,89,89,&quot;https://www.codecogs.com/eqnedit.php?latex=%5Cmathbf%7BZ%7D_c%5E0%20%3D%20%5Cphi_c%20(%5Cmathcal%7BD%7D_c)%20%5Cin%20%5Cmathbb%7BR%7D%5E%7BN_c%20%5Ctimes%20D_z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838" y="1747600"/>
            <a:ext cx="2001476" cy="2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 title="[89,89,89,&quot;https://www.codecogs.com/eqnedit.php?latex=L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375" y="2046425"/>
            <a:ext cx="131350" cy="1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 title="[89,89,89,&quot;https://www.codecogs.com/eqnedit.php?latex=%5Crho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3425" y="3525426"/>
            <a:ext cx="131350" cy="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 title="[89,89,89,&quot;https://www.codecogs.com/eqnedit.php?latex=Z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7872" y="2770737"/>
            <a:ext cx="208219" cy="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 title="[89,89,89,&quot;https://www.codecogs.com/eqnedit.php?latex=X_c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7050" y="3042450"/>
            <a:ext cx="246119" cy="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 title="[89,89,89,&quot;https://www.codecogs.com/eqnedit.php?latex=%5Cphi_t(x_t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3175" y="3222325"/>
            <a:ext cx="562200" cy="2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/>
          <p:nvPr/>
        </p:nvSpPr>
        <p:spPr>
          <a:xfrm>
            <a:off x="198650" y="2019500"/>
            <a:ext cx="3913500" cy="259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Neural Processes (TNPs)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311700" y="1152475"/>
            <a:ext cx="38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Obtain initial token representation for context points via pointwise embeddings  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Pass tokens through     multi-headed self-attention layers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Perform cross attention with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Values 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Keys 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Queries 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Pass output through decoder     (a 2-layer, 128-width MLP) to get predictive distribution (mean and variance of a Gaussian).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025"/>
              <a:t>(Attentive Neural Process, Kim et al., 2019)</a:t>
            </a:r>
            <a:endParaRPr sz="1025"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25" y="950175"/>
            <a:ext cx="512495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 title="[89,89,89,&quot;https://www.codecogs.com/eqnedit.php?latex=%5Cmathbf%7BZ%7D_c%5E0%20%3D%20%5Cphi_c%20(%5Cmathcal%7BD%7D_c)%20%5Cin%20%5Cmathbb%7BR%7D%5E%7BN_c%20%5Ctimes%20D_z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838" y="1747600"/>
            <a:ext cx="2001476" cy="2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 title="[89,89,89,&quot;https://www.codecogs.com/eqnedit.php?latex=L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375" y="2046425"/>
            <a:ext cx="131350" cy="1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 title="[89,89,89,&quot;https://www.codecogs.com/eqnedit.php?latex=%5Crho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3425" y="3525426"/>
            <a:ext cx="131350" cy="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 title="[89,89,89,&quot;https://www.codecogs.com/eqnedit.php?latex=Z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7872" y="2770737"/>
            <a:ext cx="208219" cy="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 title="[89,89,89,&quot;https://www.codecogs.com/eqnedit.php?latex=X_c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7050" y="3042450"/>
            <a:ext cx="246119" cy="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 title="[89,89,89,&quot;https://www.codecogs.com/eqnedit.php?latex=%5Cphi_t(x_t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3175" y="3222325"/>
            <a:ext cx="562200" cy="2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198650" y="2489600"/>
            <a:ext cx="3913500" cy="20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Neural Processes (TNPs)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311700" y="1152475"/>
            <a:ext cx="38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Obtain initial token representation for context points via pointwise embeddings  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Pass tokens through     multi-headed self-attention layers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Perform cross attention with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Values 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Keys 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Queries 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Pass output through decoder     (a 2-layer, 128-width MLP) to get predictive distribution (mean and variance of a Gaussian).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025"/>
              <a:t>(Attentive Neural Process, Kim et al., 2019)</a:t>
            </a:r>
            <a:endParaRPr sz="1025"/>
          </a:p>
        </p:txBody>
      </p:sp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25" y="950175"/>
            <a:ext cx="512495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 title="[89,89,89,&quot;https://www.codecogs.com/eqnedit.php?latex=%5Cmathbf%7BZ%7D_c%5E0%20%3D%20%5Cphi_c%20(%5Cmathcal%7BD%7D_c)%20%5Cin%20%5Cmathbb%7BR%7D%5E%7BN_c%20%5Ctimes%20D_z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838" y="1747600"/>
            <a:ext cx="2001476" cy="2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 title="[89,89,89,&quot;https://www.codecogs.com/eqnedit.php?latex=L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375" y="2046425"/>
            <a:ext cx="131350" cy="1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 title="[89,89,89,&quot;https://www.codecogs.com/eqnedit.php?latex=%5Crho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3425" y="3525426"/>
            <a:ext cx="131350" cy="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 title="[89,89,89,&quot;https://www.codecogs.com/eqnedit.php?latex=Z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7872" y="2770737"/>
            <a:ext cx="208219" cy="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 title="[89,89,89,&quot;https://www.codecogs.com/eqnedit.php?latex=X_c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7050" y="3042450"/>
            <a:ext cx="246119" cy="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 title="[89,89,89,&quot;https://www.codecogs.com/eqnedit.php?latex=%5Cphi_t(x_t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3175" y="3222325"/>
            <a:ext cx="562200" cy="2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/>
          <p:nvPr/>
        </p:nvSpPr>
        <p:spPr>
          <a:xfrm>
            <a:off x="198650" y="3482800"/>
            <a:ext cx="3913500" cy="112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Neural Processes (TNPs)</a:t>
            </a:r>
            <a:endParaRPr/>
          </a:p>
        </p:txBody>
      </p:sp>
      <p:sp>
        <p:nvSpPr>
          <p:cNvPr id="261" name="Google Shape;261;p27"/>
          <p:cNvSpPr txBox="1"/>
          <p:nvPr>
            <p:ph idx="1" type="body"/>
          </p:nvPr>
        </p:nvSpPr>
        <p:spPr>
          <a:xfrm>
            <a:off x="311700" y="1152475"/>
            <a:ext cx="380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Obtain initial token representation for context points via pointwise embeddings  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Pass tokens through     multi-headed self-attention layers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Perform cross attention with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Values 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Keys </a:t>
            </a:r>
            <a:endParaRPr sz="1425"/>
          </a:p>
          <a:p>
            <a:pPr indent="-3190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○"/>
            </a:pPr>
            <a:r>
              <a:rPr lang="en" sz="1425"/>
              <a:t>Queries </a:t>
            </a:r>
            <a:endParaRPr sz="1425"/>
          </a:p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Pass output through decoder     (a 2-layer, 128-width MLP) to get predictive distribution (mean and variance of a Gaussian).</a:t>
            </a:r>
            <a:endParaRPr sz="142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025"/>
              <a:t>(Attentive Neural Process, Kim et al., 2019)</a:t>
            </a:r>
            <a:endParaRPr sz="1025"/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325" y="950175"/>
            <a:ext cx="512495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 title="[89,89,89,&quot;https://www.codecogs.com/eqnedit.php?latex=%5Cmathbf%7BZ%7D_c%5E0%20%3D%20%5Cphi_c%20(%5Cmathcal%7BD%7D_c)%20%5Cin%20%5Cmathbb%7BR%7D%5E%7BN_c%20%5Ctimes%20D_z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838" y="1747600"/>
            <a:ext cx="2001476" cy="2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 title="[89,89,89,&quot;https://www.codecogs.com/eqnedit.php?latex=L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375" y="2046425"/>
            <a:ext cx="131350" cy="1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 title="[89,89,89,&quot;https://www.codecogs.com/eqnedit.php?latex=%5Crho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3425" y="3525426"/>
            <a:ext cx="131350" cy="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 title="[89,89,89,&quot;https://www.codecogs.com/eqnedit.php?latex=Z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7872" y="2770737"/>
            <a:ext cx="208219" cy="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 title="[89,89,89,&quot;https://www.codecogs.com/eqnedit.php?latex=X_c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7050" y="3042450"/>
            <a:ext cx="246119" cy="1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 title="[89,89,89,&quot;https://www.codecogs.com/eqnedit.php?latex=%5Cphi_t(x_t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13175" y="3222325"/>
            <a:ext cx="562200" cy="2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Neural Processes (TNPs)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311700" y="1152475"/>
            <a:ext cx="35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idea: add in cross-attention between context tokens </a:t>
            </a:r>
            <a:r>
              <a:rPr lang="en"/>
              <a:t>      </a:t>
            </a:r>
            <a:r>
              <a:rPr lang="en"/>
              <a:t>and updated target token      at each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pseudo tokens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(Transformer Neural Process, Nguyen and Grover, 2022)</a:t>
            </a:r>
            <a:endParaRPr sz="1000"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775" y="950200"/>
            <a:ext cx="4714924" cy="38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 title="[89,89,89,&quot;https://www.codecogs.com/eqnedit.php?latex=Z_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363" y="1900150"/>
            <a:ext cx="276700" cy="2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8" title="[89,89,89,&quot;https://www.codecogs.com/eqnedit.php?latex=z_t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325" y="2239375"/>
            <a:ext cx="242575" cy="2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7877" y="3414173"/>
            <a:ext cx="1643626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/>
          <p:nvPr/>
        </p:nvSpPr>
        <p:spPr>
          <a:xfrm>
            <a:off x="198650" y="2871725"/>
            <a:ext cx="3924900" cy="164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Neural Processes (TNPs)</a:t>
            </a:r>
            <a:endParaRPr/>
          </a:p>
        </p:txBody>
      </p:sp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311700" y="1152475"/>
            <a:ext cx="35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idea: add in cross-attention between context tokens       and updated target token      at each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pseudo tokens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(Transformer Neural Process, Nguyen and Grover, 2022)</a:t>
            </a:r>
            <a:endParaRPr sz="1000"/>
          </a:p>
        </p:txBody>
      </p:sp>
      <p:pic>
        <p:nvPicPr>
          <p:cNvPr id="286" name="Google Shape;2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775" y="950200"/>
            <a:ext cx="4714924" cy="38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 title="[89,89,89,&quot;https://www.codecogs.com/eqnedit.php?latex=Z_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363" y="1900150"/>
            <a:ext cx="276700" cy="2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9" title="[89,89,89,&quot;https://www.codecogs.com/eqnedit.php?latex=z_t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325" y="2239375"/>
            <a:ext cx="242575" cy="2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7877" y="3414173"/>
            <a:ext cx="1643626" cy="3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198650" y="3748650"/>
            <a:ext cx="3924900" cy="76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Neural Processes (TNPs)</a:t>
            </a:r>
            <a:endParaRPr/>
          </a:p>
        </p:txBody>
      </p:sp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311700" y="1152475"/>
            <a:ext cx="35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idea: add in cross-attention between context tokens       and updated target token      at each layer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pseudo tokens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(Transformer Neural Process, Nguyen and Grover, 2022)</a:t>
            </a:r>
            <a:endParaRPr sz="1000"/>
          </a:p>
        </p:txBody>
      </p:sp>
      <p:pic>
        <p:nvPicPr>
          <p:cNvPr id="297" name="Google Shape;2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775" y="950200"/>
            <a:ext cx="4714924" cy="388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 title="[89,89,89,&quot;https://www.codecogs.com/eqnedit.php?latex=Z_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363" y="1900150"/>
            <a:ext cx="276700" cy="2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 title="[89,89,89,&quot;https://www.codecogs.com/eqnedit.php?latex=z_t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2325" y="2239375"/>
            <a:ext cx="242575" cy="21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7877" y="3414173"/>
            <a:ext cx="1643626" cy="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Token TNP (PT-TNP)</a:t>
            </a:r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166850" y="1152475"/>
            <a:ext cx="37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in                ‘pseudo tokens’,                  , to distill/summarise the latent context tokens,    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quadratic      cost of performing attention between and tokens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we’re linear in dataset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(Set Transformer, Lee et al., 2019)</a:t>
            </a:r>
            <a:endParaRPr sz="1000"/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300" y="1130025"/>
            <a:ext cx="5062426" cy="3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 title="[89,89,89,&quot;https://www.codecogs.com/eqnedit.php?latex=N_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5150" y="2571750"/>
            <a:ext cx="252322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 rotWithShape="1">
          <a:blip r:embed="rId5">
            <a:alphaModFix/>
          </a:blip>
          <a:srcRect b="0" l="0" r="0" t="9706"/>
          <a:stretch/>
        </p:blipFill>
        <p:spPr>
          <a:xfrm>
            <a:off x="907300" y="3534425"/>
            <a:ext cx="2415849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 title="[89,89,89,&quot;https://www.codecogs.com/eqnedit.php?latex=%5Cmathbf%7BU%7D%20%5Cin%20%5Cmathbb%7BR%7D%5E%7BM%20%5Ctimes%20D_z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9975" y="1594712"/>
            <a:ext cx="109049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 title="[89,89,89,&quot;https://www.codecogs.com/eqnedit.php?latex=Z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5400" y="2229802"/>
            <a:ext cx="22058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 title="[89,89,89,&quot;https://www.codecogs.com/eqnedit.php?latex=M%20%5Cll%20N_c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33150" y="1301150"/>
            <a:ext cx="8522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1"/>
          <p:cNvSpPr/>
          <p:nvPr/>
        </p:nvSpPr>
        <p:spPr>
          <a:xfrm>
            <a:off x="198650" y="2516950"/>
            <a:ext cx="3744300" cy="214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Neural Processes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Token TNP (PT-TNP)</a:t>
            </a:r>
            <a:endParaRPr/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166850" y="1152475"/>
            <a:ext cx="37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in                ‘pseudo tokens’,                  , to distill/summarise the latent context tokens,    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quadratic cost of performing attention between </a:t>
            </a:r>
            <a:r>
              <a:rPr lang="en"/>
              <a:t>context and 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we’re linear in dataset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(Set Transformer, Lee et al., 2019)</a:t>
            </a:r>
            <a:endParaRPr sz="1000"/>
          </a:p>
        </p:txBody>
      </p:sp>
      <p:pic>
        <p:nvPicPr>
          <p:cNvPr id="320" name="Google Shape;3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300" y="1130025"/>
            <a:ext cx="5062426" cy="3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4">
            <a:alphaModFix/>
          </a:blip>
          <a:srcRect b="0" l="0" r="0" t="9706"/>
          <a:stretch/>
        </p:blipFill>
        <p:spPr>
          <a:xfrm>
            <a:off x="907300" y="3534425"/>
            <a:ext cx="2415849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2" title="[89,89,89,&quot;https://www.codecogs.com/eqnedit.php?latex=%5Cmathbf%7BU%7D%20%5Cin%20%5Cmathbb%7BR%7D%5E%7BM%20%5Ctimes%20D_z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975" y="1594712"/>
            <a:ext cx="109049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 title="[89,89,89,&quot;https://www.codecogs.com/eqnedit.php?latex=Z_c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5400" y="2229802"/>
            <a:ext cx="22058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 title="[89,89,89,&quot;https://www.codecogs.com/eqnedit.php?latex=M%20%5Cll%20N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3150" y="1301150"/>
            <a:ext cx="85223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2"/>
          <p:cNvSpPr/>
          <p:nvPr/>
        </p:nvSpPr>
        <p:spPr>
          <a:xfrm>
            <a:off x="198650" y="3895900"/>
            <a:ext cx="3744300" cy="76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Token TNP (PT-TNP)</a:t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166850" y="1152475"/>
            <a:ext cx="374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in                ‘pseudo tokens’,                  , to distill/summarise the latent context tokens,    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the quadratic cost of performing attention between context and 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we’re linear in dataset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(Set Transformer, Lee et al., 2019)</a:t>
            </a:r>
            <a:endParaRPr sz="1000"/>
          </a:p>
        </p:txBody>
      </p:sp>
      <p:pic>
        <p:nvPicPr>
          <p:cNvPr id="332" name="Google Shape;3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300" y="1130025"/>
            <a:ext cx="5062426" cy="3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 rotWithShape="1">
          <a:blip r:embed="rId4">
            <a:alphaModFix/>
          </a:blip>
          <a:srcRect b="0" l="0" r="0" t="9706"/>
          <a:stretch/>
        </p:blipFill>
        <p:spPr>
          <a:xfrm>
            <a:off x="907300" y="3534425"/>
            <a:ext cx="2415849" cy="3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 title="[89,89,89,&quot;https://www.codecogs.com/eqnedit.php?latex=%5Cmathbf%7BU%7D%20%5Cin%20%5Cmathbb%7BR%7D%5E%7BM%20%5Ctimes%20D_z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9975" y="1594712"/>
            <a:ext cx="109049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 title="[89,89,89,&quot;https://www.codecogs.com/eqnedit.php?latex=Z_c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5400" y="2229802"/>
            <a:ext cx="22058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 title="[89,89,89,&quot;https://www.codecogs.com/eqnedit.php?latex=M%20%5Cll%20N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3150" y="1301150"/>
            <a:ext cx="852238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In-Context In-Context Learning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have related (‘in-context’) data?</a:t>
            </a:r>
            <a:endParaRPr/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may have multiple related datasets from the target stochastic process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E.g. a meta-dataset of PDE-simulated Navier-Stokes equations*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Could be partitioned into multiple sets based on the Reynold’s number (dimensionless parameter describing fluid flow)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8368"/>
              <a:buChar char="○"/>
            </a:pPr>
            <a:r>
              <a:rPr lang="en"/>
              <a:t>Infeasible: train one NP per Reynold’s number (from 10</a:t>
            </a:r>
            <a:r>
              <a:rPr lang="en" sz="1291"/>
              <a:t>^-6 to 10^12) </a:t>
            </a:r>
            <a:endParaRPr sz="1291"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Idea: learn a single NP that can condition on each partition of the meta-dataset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</a:t>
            </a:r>
            <a:r>
              <a:rPr i="1" lang="en"/>
              <a:t>In-context in-context learning</a:t>
            </a:r>
            <a:r>
              <a:rPr lang="en"/>
              <a:t>”</a:t>
            </a:r>
            <a:endParaRPr/>
          </a:p>
          <a:p>
            <a:pPr indent="-31774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 “</a:t>
            </a:r>
            <a:r>
              <a:rPr i="1" lang="en" sz="1517"/>
              <a:t>amortizing the learning of stochastic-process specific NPs</a:t>
            </a:r>
            <a:r>
              <a:rPr lang="en" sz="1517"/>
              <a:t>”</a:t>
            </a:r>
            <a:endParaRPr sz="1517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8" name="Google Shape;348;p35"/>
          <p:cNvSpPr txBox="1"/>
          <p:nvPr/>
        </p:nvSpPr>
        <p:spPr>
          <a:xfrm>
            <a:off x="535525" y="4491675"/>
            <a:ext cx="81801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(*) Note: training a single NP on the whole non-partitioned meta-dataset would give the predictive distribution of the marginal stochastic process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Theorem: More data is good</a:t>
            </a:r>
            <a:endParaRPr/>
          </a:p>
        </p:txBody>
      </p:sp>
      <p:sp>
        <p:nvSpPr>
          <p:cNvPr id="354" name="Google Shape;354;p36"/>
          <p:cNvSpPr txBox="1"/>
          <p:nvPr>
            <p:ph idx="1" type="body"/>
          </p:nvPr>
        </p:nvSpPr>
        <p:spPr>
          <a:xfrm>
            <a:off x="311700" y="2859050"/>
            <a:ext cx="85206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extra datasets          from the stochastic process          (on top of      ), then it can’t hurt to condition on those too.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refer to the additional datasets as the </a:t>
            </a:r>
            <a:r>
              <a:rPr i="1" lang="en"/>
              <a:t>in-context datasets</a:t>
            </a:r>
            <a:r>
              <a:rPr lang="en"/>
              <a:t> </a:t>
            </a:r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75" y="1152476"/>
            <a:ext cx="8140999" cy="14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6" title="[89,89,89,&quot;https://www.codecogs.com/eqnedit.php?latex=%5C%7B%5Cmathcal%7BD%7D_j%5C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300" y="2976725"/>
            <a:ext cx="5286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6" title="[89,89,89,&quot;https://www.codecogs.com/eqnedit.php?latex=P(%5Cxi_i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575" y="2996600"/>
            <a:ext cx="501141" cy="2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6" title="[89,89,89,&quot;https://www.codecogs.com/eqnedit.php?latex=%5Cmathcal%7BD%7D_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7325" y="2996600"/>
            <a:ext cx="272674" cy="2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6" title="[89,89,89,&quot;https://www.codecogs.com/eqnedit.php?latex=%5C%7B%5Cmathcal%7BD%7D_%7Bic%2Cj%7D%5C%7D_j%5E%7BN_%7Bi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5925" y="4148475"/>
            <a:ext cx="1020725" cy="3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/>
          <p:nvPr/>
        </p:nvSpPr>
        <p:spPr>
          <a:xfrm>
            <a:off x="387625" y="2818175"/>
            <a:ext cx="8141100" cy="214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Theorem: More data is good</a:t>
            </a:r>
            <a:endParaRPr/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311700" y="2859050"/>
            <a:ext cx="85206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extra datasets          from the stochastic process          (on top of      ), then it can’t hurt to condition on those too.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refer to the additional datasets as the </a:t>
            </a:r>
            <a:r>
              <a:rPr i="1" lang="en"/>
              <a:t>in-context datasets</a:t>
            </a:r>
            <a:r>
              <a:rPr lang="en"/>
              <a:t> </a:t>
            </a:r>
            <a:endParaRPr/>
          </a:p>
        </p:txBody>
      </p: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75" y="1152476"/>
            <a:ext cx="8140999" cy="14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7" title="[89,89,89,&quot;https://www.codecogs.com/eqnedit.php?latex=%5C%7B%5Cmathcal%7BD%7D_j%5C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300" y="2976725"/>
            <a:ext cx="5286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7" title="[89,89,89,&quot;https://www.codecogs.com/eqnedit.php?latex=P(%5Cxi_i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575" y="2996600"/>
            <a:ext cx="501141" cy="2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7" title="[89,89,89,&quot;https://www.codecogs.com/eqnedit.php?latex=%5Cmathcal%7BD%7D_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7325" y="2996600"/>
            <a:ext cx="272674" cy="2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7" title="[89,89,89,&quot;https://www.codecogs.com/eqnedit.php?latex=%5C%7B%5Cmathcal%7BD%7D_%7Bic%2Cj%7D%5C%7D_j%5E%7BN_%7Bi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5925" y="4148475"/>
            <a:ext cx="1020725" cy="35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7"/>
          <p:cNvSpPr/>
          <p:nvPr/>
        </p:nvSpPr>
        <p:spPr>
          <a:xfrm>
            <a:off x="387625" y="3661625"/>
            <a:ext cx="8141100" cy="12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Theorem: More data is good</a:t>
            </a:r>
            <a:endParaRPr/>
          </a:p>
        </p:txBody>
      </p:sp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311700" y="2859050"/>
            <a:ext cx="85206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extra datasets          from the stochastic process          (on top of      ), then it can’t hurt to condition on those too.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refer to the additional datasets as the </a:t>
            </a:r>
            <a:r>
              <a:rPr i="1" lang="en"/>
              <a:t>in-context datasets</a:t>
            </a:r>
            <a:r>
              <a:rPr lang="en"/>
              <a:t> </a:t>
            </a:r>
            <a:endParaRPr/>
          </a:p>
        </p:txBody>
      </p:sp>
      <p:pic>
        <p:nvPicPr>
          <p:cNvPr id="379" name="Google Shape;3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75" y="1152476"/>
            <a:ext cx="8140999" cy="14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 title="[89,89,89,&quot;https://www.codecogs.com/eqnedit.php?latex=%5C%7B%5Cmathcal%7BD%7D_j%5C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300" y="2976725"/>
            <a:ext cx="528600" cy="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 title="[89,89,89,&quot;https://www.codecogs.com/eqnedit.php?latex=P(%5Cxi_i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575" y="2996600"/>
            <a:ext cx="501141" cy="2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 title="[89,89,89,&quot;https://www.codecogs.com/eqnedit.php?latex=%5Cmathcal%7BD%7D_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7325" y="2996600"/>
            <a:ext cx="272674" cy="2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 title="[89,89,89,&quot;https://www.codecogs.com/eqnedit.php?latex=%5C%7B%5Cmathcal%7BD%7D_%7Bic%2Cj%7D%5C%7D_%7Bj%3D1%7D%5E%7BN_%7Bi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9300" y="4194825"/>
            <a:ext cx="811408" cy="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311700" y="71200"/>
            <a:ext cx="33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In-Context In-Context Learning with TNPs (ICICL-TNP)</a:t>
            </a:r>
            <a:endParaRPr/>
          </a:p>
        </p:txBody>
      </p:sp>
      <p:sp>
        <p:nvSpPr>
          <p:cNvPr id="389" name="Google Shape;389;p39"/>
          <p:cNvSpPr txBox="1"/>
          <p:nvPr>
            <p:ph idx="1" type="body"/>
          </p:nvPr>
        </p:nvSpPr>
        <p:spPr>
          <a:xfrm>
            <a:off x="311700" y="1412225"/>
            <a:ext cx="35649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Create extra pseudo-tokens for each of the in-context datasets,         .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At each layer we perform cross attention:</a:t>
            </a:r>
            <a:endParaRPr sz="1125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latents       (or          ) and pseudo tokens       (or          )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context (i.e. regular) pseudo tokens </a:t>
            </a:r>
            <a:r>
              <a:rPr lang="en" sz="1125"/>
              <a:t>         and concatenated in-context pseudo tokens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target latents      and pseudo tokens        (as in regular PT-TNPs)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5"/>
              <a:t>Basically, the in-context processor maintains in-context latents          and in-context pseudo tokens which are used to modulate the main processor’s pseudo tokens</a:t>
            </a:r>
            <a:endParaRPr sz="1125"/>
          </a:p>
        </p:txBody>
      </p:sp>
      <p:pic>
        <p:nvPicPr>
          <p:cNvPr id="390" name="Google Shape;3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827" y="525575"/>
            <a:ext cx="5029899" cy="43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 title="[89,89,89,&quot;https://www.codecogs.com/eqnedit.php?latex=U_%7Bic_j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750" y="2609711"/>
            <a:ext cx="288675" cy="20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9" title="[89,89,89,&quot;https://www.codecogs.com/eqnedit.php?latex=Z_c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775" y="2434103"/>
            <a:ext cx="180425" cy="15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9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2351" y="241675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9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825" y="2609700"/>
            <a:ext cx="154200" cy="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9" title="[89,89,89,&quot;https://www.codecogs.com/eqnedit.php?latex=U_%7Bic_i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9375" y="1711508"/>
            <a:ext cx="265900" cy="17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9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9450" y="2991638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9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5300" y="2792005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9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1150" y="3218030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9" title="[89,89,89,&quot;https://www.codecogs.com/eqnedit.php?latex=z_t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4425" y="3224718"/>
            <a:ext cx="154200" cy="13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9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026" y="392600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9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1150" y="3929951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9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7525" y="4335855"/>
            <a:ext cx="154200" cy="15584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/>
          <p:nvPr/>
        </p:nvSpPr>
        <p:spPr>
          <a:xfrm>
            <a:off x="372700" y="2008475"/>
            <a:ext cx="3744300" cy="261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>
            <p:ph type="title"/>
          </p:nvPr>
        </p:nvSpPr>
        <p:spPr>
          <a:xfrm>
            <a:off x="311700" y="71200"/>
            <a:ext cx="33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In-Context In-Context Learning with TNPs (ICICL-TNP)</a:t>
            </a:r>
            <a:endParaRPr/>
          </a:p>
        </p:txBody>
      </p:sp>
      <p:sp>
        <p:nvSpPr>
          <p:cNvPr id="409" name="Google Shape;409;p40"/>
          <p:cNvSpPr txBox="1"/>
          <p:nvPr>
            <p:ph idx="1" type="body"/>
          </p:nvPr>
        </p:nvSpPr>
        <p:spPr>
          <a:xfrm>
            <a:off x="311700" y="1412225"/>
            <a:ext cx="35649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Create extra pseudo-tokens for each of the in-context datasets,         .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At each layer we perform cross attention:</a:t>
            </a:r>
            <a:endParaRPr sz="1125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latents       (or          ) and pseudo tokens       (or          )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context (i.e. regular) pseudo tokens          and concatenated in-context pseudo tokens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target latents      and pseudo tokens        (as in regular PT-TNPs)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5"/>
              <a:t>Basically, the in-context processor maintains in-context latents          and in-context pseudo tokens which are used to modulate the main processor’s pseudo tokens</a:t>
            </a:r>
            <a:endParaRPr sz="1125"/>
          </a:p>
        </p:txBody>
      </p:sp>
      <p:pic>
        <p:nvPicPr>
          <p:cNvPr id="410" name="Google Shape;4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827" y="525575"/>
            <a:ext cx="5029899" cy="43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0" title="[89,89,89,&quot;https://www.codecogs.com/eqnedit.php?latex=Z_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775" y="2434103"/>
            <a:ext cx="180425" cy="15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0" title="[89,89,89,&quot;https://www.codecogs.com/eqnedit.php?latex=U_%7Bic_j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700" y="2609711"/>
            <a:ext cx="288675" cy="20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0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2351" y="241675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0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825" y="2609700"/>
            <a:ext cx="154200" cy="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0" title="[89,89,89,&quot;https://www.codecogs.com/eqnedit.php?latex=U_%7Bic_i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9375" y="1711508"/>
            <a:ext cx="265900" cy="17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0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9450" y="2991638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5300" y="2792005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0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1150" y="3218030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40" title="[89,89,89,&quot;https://www.codecogs.com/eqnedit.php?latex=z_t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4425" y="3224718"/>
            <a:ext cx="154200" cy="13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0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026" y="392600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0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1150" y="3929951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0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7525" y="4335855"/>
            <a:ext cx="154200" cy="15584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40"/>
          <p:cNvSpPr/>
          <p:nvPr/>
        </p:nvSpPr>
        <p:spPr>
          <a:xfrm>
            <a:off x="372700" y="2816525"/>
            <a:ext cx="3504000" cy="180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0"/>
          <p:cNvSpPr/>
          <p:nvPr/>
        </p:nvSpPr>
        <p:spPr>
          <a:xfrm>
            <a:off x="3500950" y="2724450"/>
            <a:ext cx="566100" cy="20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311700" y="71200"/>
            <a:ext cx="33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In-Context In-Context Learning with TNPs (ICICL-TNP)</a:t>
            </a:r>
            <a:endParaRPr/>
          </a:p>
        </p:txBody>
      </p:sp>
      <p:sp>
        <p:nvSpPr>
          <p:cNvPr id="430" name="Google Shape;430;p41"/>
          <p:cNvSpPr txBox="1"/>
          <p:nvPr>
            <p:ph idx="1" type="body"/>
          </p:nvPr>
        </p:nvSpPr>
        <p:spPr>
          <a:xfrm>
            <a:off x="311700" y="1412225"/>
            <a:ext cx="35649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Create extra pseudo-tokens for each of the in-context datasets,         .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At each layer we perform cross attention:</a:t>
            </a:r>
            <a:endParaRPr sz="1125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latents       (or          ) and pseudo tokens       (or          )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context (i.e. regular) pseudo tokens          and concatenated in-context pseudo tokens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target latents      and pseudo tokens        (as in regular PT-TNPs)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5"/>
              <a:t>Basically, the in-context processor maintains in-context latents          and in-context pseudo tokens which are used to modulate the main processor’s pseudo tokens</a:t>
            </a:r>
            <a:endParaRPr sz="1125"/>
          </a:p>
        </p:txBody>
      </p:sp>
      <p:pic>
        <p:nvPicPr>
          <p:cNvPr id="431" name="Google Shape;4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827" y="525575"/>
            <a:ext cx="5029899" cy="43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1" title="[89,89,89,&quot;https://www.codecogs.com/eqnedit.php?latex=Z_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775" y="2434103"/>
            <a:ext cx="180425" cy="15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1" title="[89,89,89,&quot;https://www.codecogs.com/eqnedit.php?latex=U_%7Bic_j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700" y="2609711"/>
            <a:ext cx="288675" cy="20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2351" y="241675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1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825" y="2609700"/>
            <a:ext cx="154200" cy="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1" title="[89,89,89,&quot;https://www.codecogs.com/eqnedit.php?latex=U_%7Bic_i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9375" y="1711508"/>
            <a:ext cx="265900" cy="17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1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9450" y="2991638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1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5300" y="2792005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1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1150" y="3218030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1" title="[89,89,89,&quot;https://www.codecogs.com/eqnedit.php?latex=z_t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4425" y="3224718"/>
            <a:ext cx="154200" cy="13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1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026" y="392600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1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1150" y="3929951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1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7525" y="4335855"/>
            <a:ext cx="154200" cy="15584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1"/>
          <p:cNvSpPr/>
          <p:nvPr/>
        </p:nvSpPr>
        <p:spPr>
          <a:xfrm>
            <a:off x="372700" y="3218025"/>
            <a:ext cx="3759000" cy="140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 Setting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 to approximate the posterior predictive map of a ground-truth    -valued stochastic process on input space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dataset                      of       context datapoints, where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approximate                            for       </a:t>
            </a:r>
            <a:r>
              <a:rPr lang="en"/>
              <a:t>target</a:t>
            </a:r>
            <a:r>
              <a:rPr lang="en"/>
              <a:t>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want our model to be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Invariant to permutations of      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deal with an arbitrary number of datapoints      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(so we might consider a transformer-based model…)</a:t>
            </a:r>
            <a:endParaRPr sz="1200"/>
          </a:p>
        </p:txBody>
      </p:sp>
      <p:pic>
        <p:nvPicPr>
          <p:cNvPr id="69" name="Google Shape;69;p15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975" y="1791950"/>
            <a:ext cx="272160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[89,89,89,&quot;https://www.codecogs.com/eqnedit.php?latex=%5Cmathcal%7BD%7D_c%20%3D%20(%5Cmathbf%7BX%7D_c%2C%20%5Cmathbf%7BY%7D_c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000" y="1791950"/>
            <a:ext cx="1257011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[89,89,89,&quot;https://www.codecogs.com/eqnedit.php?latex=%5Cmathbf%7BX%7D_c%20%5Cin%20%5Cmathbb%7BR%7D%5E%7BN_c%20%5Ctimes%20D_x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475" y="2163861"/>
            <a:ext cx="1543829" cy="2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[89,89,89,&quot;https://www.codecogs.com/eqnedit.php?latex=%5Cmathbf%7BY%7D_c%20%5Cin%20%5Cmathbb%7BR%7D%5E%7BN_c%20%5Ctimes%20D_y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950" y="2163850"/>
            <a:ext cx="1543862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[89,89,89,&quot;https://www.codecogs.com/eqnedit.php?latex=%5Cmathbf%7BX%7D_t%20%5Cin%20%5Cmathbb%7BR%7D%5E%7BN_t%20%5Ctimes%20D_x%7D%20#0&quot;]"/>
          <p:cNvPicPr preferRelativeResize="0"/>
          <p:nvPr/>
        </p:nvPicPr>
        <p:blipFill rotWithShape="1">
          <a:blip r:embed="rId7">
            <a:alphaModFix/>
          </a:blip>
          <a:srcRect b="0" l="0" r="0" t="-12892"/>
          <a:stretch/>
        </p:blipFill>
        <p:spPr>
          <a:xfrm>
            <a:off x="5960400" y="2668613"/>
            <a:ext cx="1342924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[89,89,89,&quot;https://www.codecogs.com/eqnedit.php?latex=p(%5Cmathbf%7BY%7D_t%20%7C%20%5Cmathbf%7BX%7D_t%2C%20%5Cmathcal%7BD%7D_c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4175" y="2668621"/>
            <a:ext cx="1502308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4225" y="2702462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title="[89,89,89,&quot;https://www.codecogs.com/eqnedit.php?latex=%5Cmathcal%7BY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0225" y="1176950"/>
            <a:ext cx="16132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title="[89,89,89,&quot;https://www.codecogs.com/eqnedit.php?latex=%5Cmathcal%7BX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6925" y="1477700"/>
            <a:ext cx="21508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title="[89,89,89,&quot;https://www.codecogs.com/eqnedit.php?latex=%5Cmathcal%7BD%7D_c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28775" y="4118475"/>
            <a:ext cx="268547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 title="[89,89,89,&quot;https://www.codecogs.com/eqnedit.php?latex=%5Cmathcal%7BD%7D_t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06550" y="4125963"/>
            <a:ext cx="23060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4125" y="4434137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175" y="4434125"/>
            <a:ext cx="272160" cy="2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198650" y="1748025"/>
            <a:ext cx="8428800" cy="334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>
            <p:ph type="title"/>
          </p:nvPr>
        </p:nvSpPr>
        <p:spPr>
          <a:xfrm>
            <a:off x="311700" y="71200"/>
            <a:ext cx="33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In-Context In-Context Learning with TNPs (ICICL-TNP)</a:t>
            </a:r>
            <a:endParaRPr/>
          </a:p>
        </p:txBody>
      </p:sp>
      <p:sp>
        <p:nvSpPr>
          <p:cNvPr id="450" name="Google Shape;450;p42"/>
          <p:cNvSpPr txBox="1"/>
          <p:nvPr>
            <p:ph idx="1" type="body"/>
          </p:nvPr>
        </p:nvSpPr>
        <p:spPr>
          <a:xfrm>
            <a:off x="311700" y="1412225"/>
            <a:ext cx="35649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Create extra pseudo-tokens for each of the in-context datasets,         .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At each layer we perform cross attention:</a:t>
            </a:r>
            <a:endParaRPr sz="1125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latents       (or          ) and pseudo tokens       (or          )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context (i.e. regular) pseudo tokens          and concatenated in-context pseudo tokens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target latents      and pseudo tokens        (as in regular PT-TNPs)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5"/>
              <a:t>Basically, the in-context processor maintains in-context latents          and in-context pseudo tokens which are used to modulate the main processor’s pseudo tokens</a:t>
            </a:r>
            <a:endParaRPr sz="1125"/>
          </a:p>
        </p:txBody>
      </p:sp>
      <p:pic>
        <p:nvPicPr>
          <p:cNvPr id="451" name="Google Shape;4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827" y="525575"/>
            <a:ext cx="5029899" cy="43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2" title="[89,89,89,&quot;https://www.codecogs.com/eqnedit.php?latex=Z_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775" y="2434103"/>
            <a:ext cx="180425" cy="15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2" title="[89,89,89,&quot;https://www.codecogs.com/eqnedit.php?latex=U_%7Bic_j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700" y="2609711"/>
            <a:ext cx="288675" cy="20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2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2351" y="241675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2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825" y="2609700"/>
            <a:ext cx="154200" cy="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2" title="[89,89,89,&quot;https://www.codecogs.com/eqnedit.php?latex=U_%7Bic_i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9375" y="1711508"/>
            <a:ext cx="265900" cy="17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2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9450" y="2991638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2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5300" y="2792005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2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1150" y="3218030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2" title="[89,89,89,&quot;https://www.codecogs.com/eqnedit.php?latex=z_t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4425" y="3224718"/>
            <a:ext cx="154200" cy="13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2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026" y="392600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1150" y="3929951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7525" y="4335855"/>
            <a:ext cx="154200" cy="15584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2"/>
          <p:cNvSpPr/>
          <p:nvPr/>
        </p:nvSpPr>
        <p:spPr>
          <a:xfrm>
            <a:off x="372700" y="3644050"/>
            <a:ext cx="3744300" cy="9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/>
          <p:nvPr>
            <p:ph type="title"/>
          </p:nvPr>
        </p:nvSpPr>
        <p:spPr>
          <a:xfrm>
            <a:off x="311700" y="71200"/>
            <a:ext cx="33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In-Context In-Context Learning with TNPs (ICICL-TNP)</a:t>
            </a:r>
            <a:endParaRPr/>
          </a:p>
        </p:txBody>
      </p:sp>
      <p:sp>
        <p:nvSpPr>
          <p:cNvPr id="470" name="Google Shape;470;p43"/>
          <p:cNvSpPr txBox="1"/>
          <p:nvPr>
            <p:ph idx="1" type="body"/>
          </p:nvPr>
        </p:nvSpPr>
        <p:spPr>
          <a:xfrm>
            <a:off x="311700" y="1412225"/>
            <a:ext cx="35649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Create extra pseudo-tokens for each of the in-context datasets,         .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At each layer we perform cross attention:</a:t>
            </a:r>
            <a:endParaRPr sz="1125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latents       (or          ) and pseudo tokens       (or          )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context (i.e. regular) pseudo tokens          and concatenated in-context pseudo tokens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target latents      and pseudo tokens        (as in regular PT-TNPs)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5"/>
              <a:t>Basically, the in-context processor maintains in-context latents          and in-context pseudo tokens which are used to modulate the main processor’s pseudo tokens</a:t>
            </a:r>
            <a:endParaRPr sz="1125"/>
          </a:p>
        </p:txBody>
      </p:sp>
      <p:pic>
        <p:nvPicPr>
          <p:cNvPr id="471" name="Google Shape;4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827" y="525575"/>
            <a:ext cx="5029899" cy="43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3" title="[89,89,89,&quot;https://www.codecogs.com/eqnedit.php?latex=Z_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775" y="2434103"/>
            <a:ext cx="180425" cy="15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3" title="[89,89,89,&quot;https://www.codecogs.com/eqnedit.php?latex=U_%7Bic_j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700" y="2609711"/>
            <a:ext cx="288675" cy="20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3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2351" y="241675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3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825" y="2609700"/>
            <a:ext cx="154200" cy="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3" title="[89,89,89,&quot;https://www.codecogs.com/eqnedit.php?latex=U_%7Bic_i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9375" y="1711508"/>
            <a:ext cx="265900" cy="17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3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9450" y="2991638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3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5300" y="2792005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3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1150" y="3218030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3" title="[89,89,89,&quot;https://www.codecogs.com/eqnedit.php?latex=z_t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4425" y="3224718"/>
            <a:ext cx="154200" cy="13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3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026" y="392600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3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1150" y="3929951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3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7525" y="4335855"/>
            <a:ext cx="154200" cy="15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4"/>
          <p:cNvSpPr txBox="1"/>
          <p:nvPr>
            <p:ph type="title"/>
          </p:nvPr>
        </p:nvSpPr>
        <p:spPr>
          <a:xfrm>
            <a:off x="311700" y="71200"/>
            <a:ext cx="33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In-Context In-Context Learning with TNPs (ICICL-TNP)</a:t>
            </a:r>
            <a:endParaRPr/>
          </a:p>
        </p:txBody>
      </p:sp>
      <p:sp>
        <p:nvSpPr>
          <p:cNvPr id="489" name="Google Shape;489;p44"/>
          <p:cNvSpPr txBox="1"/>
          <p:nvPr>
            <p:ph idx="1" type="body"/>
          </p:nvPr>
        </p:nvSpPr>
        <p:spPr>
          <a:xfrm>
            <a:off x="311700" y="1412225"/>
            <a:ext cx="35649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Create extra pseudo-tokens for each of the in-context datasets,         .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125"/>
              <a:t>At each layer we perform cross attention:</a:t>
            </a:r>
            <a:endParaRPr sz="1125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latents       (or          ) and pseudo tokens       (or          )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context (i.e. regular) pseudo tokens          and concatenated in-context pseudo tokens </a:t>
            </a:r>
            <a:endParaRPr sz="1125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ts val="1125"/>
              <a:buAutoNum type="arabicPeriod"/>
            </a:pPr>
            <a:r>
              <a:rPr lang="en" sz="1125"/>
              <a:t>Between target latents      and pseudo tokens        (as in regular PT-TNPs)</a:t>
            </a:r>
            <a:endParaRPr sz="11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5"/>
              <a:t>Basically, the in-context processor maintains in-context latents          and in-context pseudo tokens which are used to modulate the main processor’s pseudo tokens</a:t>
            </a:r>
            <a:endParaRPr sz="1125"/>
          </a:p>
        </p:txBody>
      </p:sp>
      <p:pic>
        <p:nvPicPr>
          <p:cNvPr id="490" name="Google Shape;4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827" y="525575"/>
            <a:ext cx="5029899" cy="437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4" title="[89,89,89,&quot;https://www.codecogs.com/eqnedit.php?latex=Z_c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775" y="2434103"/>
            <a:ext cx="180425" cy="15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4" title="[89,89,89,&quot;https://www.codecogs.com/eqnedit.php?latex=U_%7Bic_j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2700" y="2609711"/>
            <a:ext cx="288675" cy="20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4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2351" y="241675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4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9825" y="2609700"/>
            <a:ext cx="154200" cy="1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4" title="[89,89,89,&quot;https://www.codecogs.com/eqnedit.php?latex=U_%7Bic_i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9375" y="1711508"/>
            <a:ext cx="265900" cy="17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4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9450" y="2991638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4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5300" y="2792005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4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1150" y="3218030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4" title="[89,89,89,&quot;https://www.codecogs.com/eqnedit.php?latex=z_t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24425" y="3224718"/>
            <a:ext cx="154200" cy="134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4" title="[89,89,89,&quot;https://www.codecogs.com/eqnedit.php?latex=Z_%7Bic_i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026" y="3926000"/>
            <a:ext cx="28868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4" title="[89,89,89,&quot;https://www.codecogs.com/eqnedit.php?latex=U_%7Bic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01150" y="3929951"/>
            <a:ext cx="265900" cy="18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4" title="[89,89,89,&quot;https://www.codecogs.com/eqnedit.php?latex=U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7525" y="4335855"/>
            <a:ext cx="154200" cy="15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4"/>
          <p:cNvPicPr preferRelativeResize="0"/>
          <p:nvPr/>
        </p:nvPicPr>
        <p:blipFill rotWithShape="1">
          <a:blip r:embed="rId11">
            <a:alphaModFix/>
          </a:blip>
          <a:srcRect b="4634" l="0" r="0" t="0"/>
          <a:stretch/>
        </p:blipFill>
        <p:spPr>
          <a:xfrm>
            <a:off x="534450" y="4635325"/>
            <a:ext cx="3484331" cy="3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(Simpler model) ICICL Conditional Neural Processes (ICICL-CNPs)</a:t>
            </a:r>
            <a:endParaRPr/>
          </a:p>
        </p:txBody>
      </p:sp>
      <p:sp>
        <p:nvSpPr>
          <p:cNvPr id="509" name="Google Shape;50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450" y="1244251"/>
            <a:ext cx="5938326" cy="332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Experiments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	</a:t>
            </a:r>
            <a:endParaRPr/>
          </a:p>
        </p:txBody>
      </p:sp>
      <p:sp>
        <p:nvSpPr>
          <p:cNvPr id="521" name="Google Shape;52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check: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ICICL still good without any in-context datasets?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ICICL get better with more in-context datasets (as we’d hope/expect)?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ICICL fare with OOD contexts?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does ICICL fare with misspecified in-context datasets?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</a:t>
            </a:r>
            <a:endParaRPr/>
          </a:p>
        </p:txBody>
      </p:sp>
      <p:sp>
        <p:nvSpPr>
          <p:cNvPr id="527" name="Google Shape;52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samples from a Gaussian process with: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sampled from {RBF, periodic}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Bandwidth/period sampled from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</a:t>
            </a:r>
            <a:r>
              <a:rPr lang="en"/>
              <a:t>           c</a:t>
            </a:r>
            <a:r>
              <a:rPr lang="en"/>
              <a:t>ontext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t</a:t>
            </a:r>
            <a:r>
              <a:rPr lang="en"/>
              <a:t>arget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in-context sets, each with                             points at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noise 0.2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(In-context datasets are drawn using the exact same kernel as the context-dataset.) </a:t>
            </a:r>
            <a:endParaRPr/>
          </a:p>
        </p:txBody>
      </p:sp>
      <p:pic>
        <p:nvPicPr>
          <p:cNvPr id="528" name="Google Shape;528;p48" title="[89,89,89,&quot;https://www.codecogs.com/eqnedit.php?latex=N_c%20%5Csim%20%5Cmathcal%7BU%7D_%7B%5C%7B1%2C%5Cldots%2C64%5C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75" y="2301650"/>
            <a:ext cx="1330900" cy="23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8" title="[89,89,89,&quot;https://www.codecogs.com/eqnedit.php?latex=x_c%20%5Csim%20%5Cmathcal%7BU%7D_%7B%5C%7B-2%2C2%5C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575" y="2301650"/>
            <a:ext cx="1141222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8" title="[89,89,89,&quot;https://www.codecogs.com/eqnedit.php?latex=N_t%20%3D%20128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575" y="2630325"/>
            <a:ext cx="88565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8" title="[89,89,89,&quot;https://www.codecogs.com/eqnedit.php?latex=N_%7Bic%7D%20%5Csim%20%5Cmathcal%7BU%7D_%7B%5C%7B0%2C%5Cldots%2C5%5C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238" y="2873579"/>
            <a:ext cx="1303585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8" title="[89,89,89,&quot;https://www.codecogs.com/eqnedit.php?latex=N_%7Bic%2Cj%7D%20%5Csim%20%5Cmathcal%7BU%7D_%7B%5C%7B64%2C%5Cldots%2C128%5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478" y="2873575"/>
            <a:ext cx="1684597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8" title="[89,89,89,&quot;https://www.codecogs.com/eqnedit.php?latex=x_%7Bic%7D%20%5Csim%20%5Cmathcal%7BU%7D_%7B%5B-4%2C4%5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7950" y="2873575"/>
            <a:ext cx="1113906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8" title="[89,89,89,&quot;https://www.codecogs.com/eqnedit.php?latex=%5Clog%20l%20%5Csim%20%5Cmathcal%7BU%7D_%7B%5B%5Clog%200.25%2C%20%5Clog%204%5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38" y="2017850"/>
            <a:ext cx="1793353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8" title="[89,89,89,&quot;https://www.codecogs.com/eqnedit.php?latex=x_t%20%5Csim%20%5Cmathcal%7BU%7D_%7B%5B-4%2C4%5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2275" y="2608250"/>
            <a:ext cx="1043164" cy="2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8"/>
          <p:cNvSpPr/>
          <p:nvPr/>
        </p:nvSpPr>
        <p:spPr>
          <a:xfrm>
            <a:off x="311700" y="1974725"/>
            <a:ext cx="8584500" cy="292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</a:t>
            </a:r>
            <a:endParaRPr/>
          </a:p>
        </p:txBody>
      </p:sp>
      <p:sp>
        <p:nvSpPr>
          <p:cNvPr id="542" name="Google Shape;54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samples from a Gaussian process with: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sampled from {RBF, periodic}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Bandwidth/period sampled from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context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target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in-context sets, each with                             points at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noise 0.2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(In-context datasets are drawn using the exact same kernel as the context-dataset.) </a:t>
            </a:r>
            <a:endParaRPr/>
          </a:p>
        </p:txBody>
      </p:sp>
      <p:pic>
        <p:nvPicPr>
          <p:cNvPr id="543" name="Google Shape;543;p49" title="[89,89,89,&quot;https://www.codecogs.com/eqnedit.php?latex=N_c%20%5Csim%20%5Cmathcal%7BU%7D_%7B%5C%7B1%2C%5Cldots%2C64%5C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75" y="2301650"/>
            <a:ext cx="1330900" cy="23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9" title="[89,89,89,&quot;https://www.codecogs.com/eqnedit.php?latex=x_c%20%5Csim%20%5Cmathcal%7BU%7D_%7B%5C%7B-2%2C2%5C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575" y="2301650"/>
            <a:ext cx="1141222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9" title="[89,89,89,&quot;https://www.codecogs.com/eqnedit.php?latex=N_t%20%3D%20128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575" y="2630325"/>
            <a:ext cx="88565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9" title="[89,89,89,&quot;https://www.codecogs.com/eqnedit.php?latex=N_%7Bic%7D%20%5Csim%20%5Cmathcal%7BU%7D_%7B%5C%7B0%2C%5Cldots%2C5%5C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238" y="2873579"/>
            <a:ext cx="1303585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9" title="[89,89,89,&quot;https://www.codecogs.com/eqnedit.php?latex=N_%7Bic%2Cj%7D%20%5Csim%20%5Cmathcal%7BU%7D_%7B%5C%7B64%2C%5Cldots%2C128%5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478" y="2873575"/>
            <a:ext cx="1684597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9" title="[89,89,89,&quot;https://www.codecogs.com/eqnedit.php?latex=x_%7Bic%7D%20%5Csim%20%5Cmathcal%7BU%7D_%7B%5B-4%2C4%5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7950" y="2873575"/>
            <a:ext cx="1113906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9" title="[89,89,89,&quot;https://www.codecogs.com/eqnedit.php?latex=%5Clog%20l%20%5Csim%20%5Cmathcal%7BU%7D_%7B%5B%5Clog%200.25%2C%20%5Clog%204%5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38" y="2017850"/>
            <a:ext cx="1793353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9" title="[89,89,89,&quot;https://www.codecogs.com/eqnedit.php?latex=x_t%20%5Csim%20%5Cmathcal%7BU%7D_%7B%5B-4%2C4%5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2275" y="2608250"/>
            <a:ext cx="1043164" cy="2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9"/>
          <p:cNvSpPr/>
          <p:nvPr/>
        </p:nvSpPr>
        <p:spPr>
          <a:xfrm>
            <a:off x="311700" y="2301650"/>
            <a:ext cx="8584500" cy="25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</a:t>
            </a:r>
            <a:endParaRPr/>
          </a:p>
        </p:txBody>
      </p:sp>
      <p:sp>
        <p:nvSpPr>
          <p:cNvPr id="557" name="Google Shape;55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samples from a Gaussian process with: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sampled from {RBF, periodic}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Bandwidth/period sampled from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context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target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in-context sets, each with                             points at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noise 0.2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(In-context datasets are drawn using the exact same kernel as the context-dataset.) </a:t>
            </a:r>
            <a:endParaRPr/>
          </a:p>
        </p:txBody>
      </p:sp>
      <p:pic>
        <p:nvPicPr>
          <p:cNvPr id="558" name="Google Shape;558;p50" title="[89,89,89,&quot;https://www.codecogs.com/eqnedit.php?latex=N_c%20%5Csim%20%5Cmathcal%7BU%7D_%7B%5C%7B1%2C%5Cldots%2C64%5C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75" y="2301650"/>
            <a:ext cx="1330900" cy="23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50" title="[89,89,89,&quot;https://www.codecogs.com/eqnedit.php?latex=x_c%20%5Csim%20%5Cmathcal%7BU%7D_%7B%5C%7B-2%2C2%5C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575" y="2301650"/>
            <a:ext cx="1141222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50" title="[89,89,89,&quot;https://www.codecogs.com/eqnedit.php?latex=N_t%20%3D%20128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575" y="2630325"/>
            <a:ext cx="88565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0" title="[89,89,89,&quot;https://www.codecogs.com/eqnedit.php?latex=N_%7Bic%7D%20%5Csim%20%5Cmathcal%7BU%7D_%7B%5C%7B0%2C%5Cldots%2C5%5C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238" y="2873579"/>
            <a:ext cx="1303585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0" title="[89,89,89,&quot;https://www.codecogs.com/eqnedit.php?latex=N_%7Bic%2Cj%7D%20%5Csim%20%5Cmathcal%7BU%7D_%7B%5C%7B64%2C%5Cldots%2C128%5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478" y="2873575"/>
            <a:ext cx="1684597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0" title="[89,89,89,&quot;https://www.codecogs.com/eqnedit.php?latex=x_%7Bic%7D%20%5Csim%20%5Cmathcal%7BU%7D_%7B%5B-4%2C4%5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7950" y="2873575"/>
            <a:ext cx="1113906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0" title="[89,89,89,&quot;https://www.codecogs.com/eqnedit.php?latex=%5Clog%20l%20%5Csim%20%5Cmathcal%7BU%7D_%7B%5B%5Clog%200.25%2C%20%5Clog%204%5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38" y="2017850"/>
            <a:ext cx="1793353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0" title="[89,89,89,&quot;https://www.codecogs.com/eqnedit.php?latex=x_t%20%5Csim%20%5Cmathcal%7BU%7D_%7B%5B-4%2C4%5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2275" y="2608250"/>
            <a:ext cx="1043164" cy="2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0"/>
          <p:cNvSpPr/>
          <p:nvPr/>
        </p:nvSpPr>
        <p:spPr>
          <a:xfrm>
            <a:off x="311700" y="2571750"/>
            <a:ext cx="8584500" cy="232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</a:t>
            </a:r>
            <a:endParaRPr/>
          </a:p>
        </p:txBody>
      </p:sp>
      <p:sp>
        <p:nvSpPr>
          <p:cNvPr id="572" name="Google Shape;57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samples from a Gaussian process with: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sampled from {RBF, periodic}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Bandwidth/period sampled from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context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target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in-context sets, each with                             points at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noise 0.2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(In-context datasets are drawn using the exact same kernel as the context-dataset.) </a:t>
            </a:r>
            <a:endParaRPr/>
          </a:p>
        </p:txBody>
      </p:sp>
      <p:pic>
        <p:nvPicPr>
          <p:cNvPr id="573" name="Google Shape;573;p51" title="[89,89,89,&quot;https://www.codecogs.com/eqnedit.php?latex=N_c%20%5Csim%20%5Cmathcal%7BU%7D_%7B%5C%7B1%2C%5Cldots%2C64%5C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75" y="2301650"/>
            <a:ext cx="1330900" cy="23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1" title="[89,89,89,&quot;https://www.codecogs.com/eqnedit.php?latex=x_c%20%5Csim%20%5Cmathcal%7BU%7D_%7B%5C%7B-2%2C2%5C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575" y="2301650"/>
            <a:ext cx="1141222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1" title="[89,89,89,&quot;https://www.codecogs.com/eqnedit.php?latex=N_t%20%3D%20128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575" y="2630325"/>
            <a:ext cx="88565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51" title="[89,89,89,&quot;https://www.codecogs.com/eqnedit.php?latex=N_%7Bic%7D%20%5Csim%20%5Cmathcal%7BU%7D_%7B%5C%7B0%2C%5Cldots%2C5%5C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238" y="2873579"/>
            <a:ext cx="1303585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1" title="[89,89,89,&quot;https://www.codecogs.com/eqnedit.php?latex=N_%7Bic%2Cj%7D%20%5Csim%20%5Cmathcal%7BU%7D_%7B%5C%7B64%2C%5Cldots%2C128%5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478" y="2873575"/>
            <a:ext cx="1684597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1" title="[89,89,89,&quot;https://www.codecogs.com/eqnedit.php?latex=x_%7Bic%7D%20%5Csim%20%5Cmathcal%7BU%7D_%7B%5B-4%2C4%5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7950" y="2873575"/>
            <a:ext cx="1113906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51" title="[89,89,89,&quot;https://www.codecogs.com/eqnedit.php?latex=%5Clog%20l%20%5Csim%20%5Cmathcal%7BU%7D_%7B%5B%5Clog%200.25%2C%20%5Clog%204%5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38" y="2017850"/>
            <a:ext cx="1793353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51" title="[89,89,89,&quot;https://www.codecogs.com/eqnedit.php?latex=x_t%20%5Csim%20%5Cmathcal%7BU%7D_%7B%5B-4%2C4%5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2275" y="2608250"/>
            <a:ext cx="1043164" cy="2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1"/>
          <p:cNvSpPr/>
          <p:nvPr/>
        </p:nvSpPr>
        <p:spPr>
          <a:xfrm>
            <a:off x="311700" y="2873575"/>
            <a:ext cx="8584500" cy="202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 Setting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 to approximate the posterior predictive map of a ground-truth    -valued stochastic process on input space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dataset                      of       context datapoints, where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approximate                            for       target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want our model to be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Invariant to permutations of      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deal with an arbitrary number of datapoints      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(so we might consider a transformer-based model…)</a:t>
            </a:r>
            <a:endParaRPr sz="1200"/>
          </a:p>
        </p:txBody>
      </p:sp>
      <p:pic>
        <p:nvPicPr>
          <p:cNvPr id="89" name="Google Shape;89;p16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975" y="1791950"/>
            <a:ext cx="272160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[89,89,89,&quot;https://www.codecogs.com/eqnedit.php?latex=%5Cmathcal%7BD%7D_c%20%3D%20(%5Cmathbf%7BX%7D_c%2C%20%5Cmathbf%7BY%7D_c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000" y="1791950"/>
            <a:ext cx="1257011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 title="[89,89,89,&quot;https://www.codecogs.com/eqnedit.php?latex=%5Cmathbf%7BX%7D_c%20%5Cin%20%5Cmathbb%7BR%7D%5E%7BN_c%20%5Ctimes%20D_x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475" y="2163861"/>
            <a:ext cx="1543829" cy="2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title="[89,89,89,&quot;https://www.codecogs.com/eqnedit.php?latex=%5Cmathbf%7BY%7D_c%20%5Cin%20%5Cmathbb%7BR%7D%5E%7BN_c%20%5Ctimes%20D_y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950" y="2163850"/>
            <a:ext cx="1543862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[89,89,89,&quot;https://www.codecogs.com/eqnedit.php?latex=%5Cmathbf%7BX%7D_t%20%5Cin%20%5Cmathbb%7BR%7D%5E%7BN_t%20%5Ctimes%20D_x%7D%20#0&quot;]"/>
          <p:cNvPicPr preferRelativeResize="0"/>
          <p:nvPr/>
        </p:nvPicPr>
        <p:blipFill rotWithShape="1">
          <a:blip r:embed="rId7">
            <a:alphaModFix/>
          </a:blip>
          <a:srcRect b="0" l="0" r="0" t="-12892"/>
          <a:stretch/>
        </p:blipFill>
        <p:spPr>
          <a:xfrm>
            <a:off x="5960400" y="2668613"/>
            <a:ext cx="1342924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[89,89,89,&quot;https://www.codecogs.com/eqnedit.php?latex=p(%5Cmathbf%7BY%7D_t%20%7C%20%5Cmathbf%7BX%7D_t%2C%20%5Cmathcal%7BD%7D_c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4175" y="2668621"/>
            <a:ext cx="1502308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4225" y="2702462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[89,89,89,&quot;https://www.codecogs.com/eqnedit.php?latex=%5Cmathcal%7BY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0225" y="1176950"/>
            <a:ext cx="16132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[89,89,89,&quot;https://www.codecogs.com/eqnedit.php?latex=%5Cmathcal%7BX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6925" y="1477700"/>
            <a:ext cx="21508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 title="[89,89,89,&quot;https://www.codecogs.com/eqnedit.php?latex=%5Cmathcal%7BD%7D_c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28775" y="4118475"/>
            <a:ext cx="268547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 title="[89,89,89,&quot;https://www.codecogs.com/eqnedit.php?latex=%5Cmathcal%7BD%7D_t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06550" y="4125963"/>
            <a:ext cx="23060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4125" y="4434137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175" y="4434125"/>
            <a:ext cx="272160" cy="2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198650" y="3059025"/>
            <a:ext cx="8428800" cy="20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</a:t>
            </a:r>
            <a:endParaRPr/>
          </a:p>
        </p:txBody>
      </p:sp>
      <p:sp>
        <p:nvSpPr>
          <p:cNvPr id="587" name="Google Shape;58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samples from a Gaussian process with: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sampled from {RBF, periodic}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Bandwidth/period sampled from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context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target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in-context sets, each with                             points at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noise 0.2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(In-context datasets are drawn using the exact same kernel as the context-dataset.) </a:t>
            </a:r>
            <a:endParaRPr/>
          </a:p>
        </p:txBody>
      </p:sp>
      <p:pic>
        <p:nvPicPr>
          <p:cNvPr id="588" name="Google Shape;588;p52" title="[89,89,89,&quot;https://www.codecogs.com/eqnedit.php?latex=N_c%20%5Csim%20%5Cmathcal%7BU%7D_%7B%5C%7B1%2C%5Cldots%2C64%5C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75" y="2301650"/>
            <a:ext cx="1330900" cy="23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2" title="[89,89,89,&quot;https://www.codecogs.com/eqnedit.php?latex=x_c%20%5Csim%20%5Cmathcal%7BU%7D_%7B%5C%7B-2%2C2%5C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575" y="2301650"/>
            <a:ext cx="1141222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2" title="[89,89,89,&quot;https://www.codecogs.com/eqnedit.php?latex=N_t%20%3D%20128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575" y="2630325"/>
            <a:ext cx="88565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2" title="[89,89,89,&quot;https://www.codecogs.com/eqnedit.php?latex=N_%7Bic%7D%20%5Csim%20%5Cmathcal%7BU%7D_%7B%5C%7B0%2C%5Cldots%2C5%5C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238" y="2873579"/>
            <a:ext cx="1303585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52" title="[89,89,89,&quot;https://www.codecogs.com/eqnedit.php?latex=N_%7Bic%2Cj%7D%20%5Csim%20%5Cmathcal%7BU%7D_%7B%5C%7B64%2C%5Cldots%2C128%5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478" y="2873575"/>
            <a:ext cx="1684597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52" title="[89,89,89,&quot;https://www.codecogs.com/eqnedit.php?latex=x_%7Bic%7D%20%5Csim%20%5Cmathcal%7BU%7D_%7B%5B-4%2C4%5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7950" y="2873575"/>
            <a:ext cx="1113906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52" title="[89,89,89,&quot;https://www.codecogs.com/eqnedit.php?latex=%5Clog%20l%20%5Csim%20%5Cmathcal%7BU%7D_%7B%5B%5Clog%200.25%2C%20%5Clog%204%5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38" y="2017850"/>
            <a:ext cx="1793353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52" title="[89,89,89,&quot;https://www.codecogs.com/eqnedit.php?latex=x_t%20%5Csim%20%5Cmathcal%7BU%7D_%7B%5B-4%2C4%5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2275" y="2608250"/>
            <a:ext cx="1043164" cy="2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2"/>
          <p:cNvSpPr/>
          <p:nvPr/>
        </p:nvSpPr>
        <p:spPr>
          <a:xfrm>
            <a:off x="311700" y="3161000"/>
            <a:ext cx="8584500" cy="173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</a:t>
            </a:r>
            <a:endParaRPr/>
          </a:p>
        </p:txBody>
      </p:sp>
      <p:sp>
        <p:nvSpPr>
          <p:cNvPr id="602" name="Google Shape;60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samples from a Gaussian process with: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sampled from {RBF, periodic}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Bandwidth/period sampled from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context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target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in-context sets, each with                             points at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noise 0.2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(In-context datasets are drawn using the exact same kernel as the context-dataset.) </a:t>
            </a:r>
            <a:endParaRPr/>
          </a:p>
        </p:txBody>
      </p:sp>
      <p:pic>
        <p:nvPicPr>
          <p:cNvPr id="603" name="Google Shape;603;p53" title="[89,89,89,&quot;https://www.codecogs.com/eqnedit.php?latex=N_c%20%5Csim%20%5Cmathcal%7BU%7D_%7B%5C%7B1%2C%5Cldots%2C64%5C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75" y="2301650"/>
            <a:ext cx="1330900" cy="23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3" title="[89,89,89,&quot;https://www.codecogs.com/eqnedit.php?latex=x_c%20%5Csim%20%5Cmathcal%7BU%7D_%7B%5C%7B-2%2C2%5C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575" y="2301650"/>
            <a:ext cx="1141222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3" title="[89,89,89,&quot;https://www.codecogs.com/eqnedit.php?latex=N_t%20%3D%20128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575" y="2630325"/>
            <a:ext cx="88565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53" title="[89,89,89,&quot;https://www.codecogs.com/eqnedit.php?latex=N_%7Bic%7D%20%5Csim%20%5Cmathcal%7BU%7D_%7B%5C%7B0%2C%5Cldots%2C5%5C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238" y="2873579"/>
            <a:ext cx="1303585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3" title="[89,89,89,&quot;https://www.codecogs.com/eqnedit.php?latex=N_%7Bic%2Cj%7D%20%5Csim%20%5Cmathcal%7BU%7D_%7B%5C%7B64%2C%5Cldots%2C128%5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478" y="2873575"/>
            <a:ext cx="1684597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3" title="[89,89,89,&quot;https://www.codecogs.com/eqnedit.php?latex=x_%7Bic%7D%20%5Csim%20%5Cmathcal%7BU%7D_%7B%5B-4%2C4%5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7950" y="2873575"/>
            <a:ext cx="1113906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53" title="[89,89,89,&quot;https://www.codecogs.com/eqnedit.php?latex=%5Clog%20l%20%5Csim%20%5Cmathcal%7BU%7D_%7B%5B%5Clog%200.25%2C%20%5Clog%204%5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38" y="2017850"/>
            <a:ext cx="1793353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3" title="[89,89,89,&quot;https://www.codecogs.com/eqnedit.php?latex=x_t%20%5Csim%20%5Cmathcal%7BU%7D_%7B%5B-4%2C4%5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2275" y="2608250"/>
            <a:ext cx="1043164" cy="2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53"/>
          <p:cNvSpPr/>
          <p:nvPr/>
        </p:nvSpPr>
        <p:spPr>
          <a:xfrm>
            <a:off x="311700" y="3949450"/>
            <a:ext cx="8584500" cy="9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</a:t>
            </a:r>
            <a:endParaRPr/>
          </a:p>
        </p:txBody>
      </p:sp>
      <p:sp>
        <p:nvSpPr>
          <p:cNvPr id="617" name="Google Shape;61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samples from a Gaussian process with: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sampled from {RBF, periodic}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Bandwidth/period sampled from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context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target points at 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in-context sets, each with                             points at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Observation noise 0.2</a:t>
            </a:r>
            <a:endParaRPr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(In-context datasets are drawn using the exact same kernel as the context-dataset.) </a:t>
            </a:r>
            <a:endParaRPr/>
          </a:p>
        </p:txBody>
      </p:sp>
      <p:pic>
        <p:nvPicPr>
          <p:cNvPr id="618" name="Google Shape;618;p54" title="[89,89,89,&quot;https://www.codecogs.com/eqnedit.php?latex=N_c%20%5Csim%20%5Cmathcal%7BU%7D_%7B%5C%7B1%2C%5Cldots%2C64%5C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75" y="2301650"/>
            <a:ext cx="1330900" cy="23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54" title="[89,89,89,&quot;https://www.codecogs.com/eqnedit.php?latex=x_c%20%5Csim%20%5Cmathcal%7BU%7D_%7B%5C%7B-2%2C2%5C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575" y="2301650"/>
            <a:ext cx="1141222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4" title="[89,89,89,&quot;https://www.codecogs.com/eqnedit.php?latex=N_t%20%3D%20128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575" y="2630325"/>
            <a:ext cx="88565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4" title="[89,89,89,&quot;https://www.codecogs.com/eqnedit.php?latex=N_%7Bic%7D%20%5Csim%20%5Cmathcal%7BU%7D_%7B%5C%7B0%2C%5Cldots%2C5%5C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2238" y="2873579"/>
            <a:ext cx="1303585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54" title="[89,89,89,&quot;https://www.codecogs.com/eqnedit.php?latex=N_%7Bic%2Cj%7D%20%5Csim%20%5Cmathcal%7BU%7D_%7B%5C%7B64%2C%5Cldots%2C128%5C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478" y="2873575"/>
            <a:ext cx="1684597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54" title="[89,89,89,&quot;https://www.codecogs.com/eqnedit.php?latex=x_%7Bic%7D%20%5Csim%20%5Cmathcal%7BU%7D_%7B%5B-4%2C4%5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7950" y="2873575"/>
            <a:ext cx="1113906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54" title="[89,89,89,&quot;https://www.codecogs.com/eqnedit.php?latex=%5Clog%20l%20%5Csim%20%5Cmathcal%7BU%7D_%7B%5B%5Clog%200.25%2C%20%5Clog%204%5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7438" y="2017850"/>
            <a:ext cx="1793353" cy="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4" title="[89,89,89,&quot;https://www.codecogs.com/eqnedit.php?latex=x_t%20%5Csim%20%5Cmathcal%7BU%7D_%7B%5B-4%2C4%5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82275" y="2608250"/>
            <a:ext cx="1043164" cy="2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</a:t>
            </a:r>
            <a:endParaRPr/>
          </a:p>
        </p:txBody>
      </p:sp>
      <p:sp>
        <p:nvSpPr>
          <p:cNvPr id="631" name="Google Shape;631;p55"/>
          <p:cNvSpPr txBox="1"/>
          <p:nvPr>
            <p:ph idx="1" type="body"/>
          </p:nvPr>
        </p:nvSpPr>
        <p:spPr>
          <a:xfrm>
            <a:off x="4183750" y="1152475"/>
            <a:ext cx="46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(CNP just uses MLPs instead of transformers.)</a:t>
            </a:r>
            <a:endParaRPr/>
          </a:p>
        </p:txBody>
      </p:sp>
      <p:pic>
        <p:nvPicPr>
          <p:cNvPr id="632" name="Google Shape;63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22" y="1017725"/>
            <a:ext cx="3461575" cy="39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</a:t>
            </a:r>
            <a:endParaRPr/>
          </a:p>
        </p:txBody>
      </p:sp>
      <p:sp>
        <p:nvSpPr>
          <p:cNvPr id="638" name="Google Shape;63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9" name="Google Shape;6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22" y="1017725"/>
            <a:ext cx="3461575" cy="39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875" y="247875"/>
            <a:ext cx="4258174" cy="47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 - OOD</a:t>
            </a:r>
            <a:endParaRPr/>
          </a:p>
        </p:txBody>
      </p:sp>
      <p:sp>
        <p:nvSpPr>
          <p:cNvPr id="646" name="Google Shape;646;p57"/>
          <p:cNvSpPr txBox="1"/>
          <p:nvPr>
            <p:ph idx="1" type="body"/>
          </p:nvPr>
        </p:nvSpPr>
        <p:spPr>
          <a:xfrm>
            <a:off x="311700" y="1152475"/>
            <a:ext cx="44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Test on datasets with bandwidth/period sampled as </a:t>
            </a:r>
            <a:endParaRPr/>
          </a:p>
        </p:txBody>
      </p:sp>
      <p:pic>
        <p:nvPicPr>
          <p:cNvPr id="647" name="Google Shape;647;p57"/>
          <p:cNvPicPr preferRelativeResize="0"/>
          <p:nvPr/>
        </p:nvPicPr>
        <p:blipFill rotWithShape="1">
          <a:blip r:embed="rId3">
            <a:alphaModFix/>
          </a:blip>
          <a:srcRect b="43563" l="0" r="0" t="0"/>
          <a:stretch/>
        </p:blipFill>
        <p:spPr>
          <a:xfrm>
            <a:off x="633713" y="2471875"/>
            <a:ext cx="3813975" cy="21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57" title="[0,0,0,&quot;https://www.codecogs.com/eqnedit.php?latex=%5Clog%20l%20%5Csim%20%5Cmathcal%7BU%7D_%7B%5B%5Clog%200.1%2C%20%5Clog%200.25%5D%5Ccup%5B%5Clog%204%2C%20%5Clog%2010%5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363" y="1965575"/>
            <a:ext cx="3106673" cy="2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7325" y="276775"/>
            <a:ext cx="3896000" cy="458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8"/>
          <p:cNvSpPr txBox="1"/>
          <p:nvPr>
            <p:ph type="title"/>
          </p:nvPr>
        </p:nvSpPr>
        <p:spPr>
          <a:xfrm>
            <a:off x="145375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 - OOD</a:t>
            </a:r>
            <a:endParaRPr/>
          </a:p>
        </p:txBody>
      </p:sp>
      <p:sp>
        <p:nvSpPr>
          <p:cNvPr id="655" name="Google Shape;65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6" name="Google Shape;6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25" y="1213746"/>
            <a:ext cx="6374948" cy="35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58"/>
          <p:cNvSpPr/>
          <p:nvPr/>
        </p:nvSpPr>
        <p:spPr>
          <a:xfrm>
            <a:off x="1218300" y="2495225"/>
            <a:ext cx="6541200" cy="13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 txBox="1"/>
          <p:nvPr>
            <p:ph type="title"/>
          </p:nvPr>
        </p:nvSpPr>
        <p:spPr>
          <a:xfrm>
            <a:off x="145375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 - OOD</a:t>
            </a:r>
            <a:endParaRPr/>
          </a:p>
        </p:txBody>
      </p:sp>
      <p:sp>
        <p:nvSpPr>
          <p:cNvPr id="663" name="Google Shape;66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4" name="Google Shape;66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25" y="1213746"/>
            <a:ext cx="6374948" cy="35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0"/>
          <p:cNvSpPr txBox="1"/>
          <p:nvPr>
            <p:ph type="title"/>
          </p:nvPr>
        </p:nvSpPr>
        <p:spPr>
          <a:xfrm>
            <a:off x="145375" y="445025"/>
            <a:ext cx="88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 - Incorrect In-context Conditioning</a:t>
            </a:r>
            <a:endParaRPr/>
          </a:p>
        </p:txBody>
      </p:sp>
      <p:sp>
        <p:nvSpPr>
          <p:cNvPr id="670" name="Google Shape;67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1" name="Google Shape;6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75" y="1411350"/>
            <a:ext cx="5402674" cy="32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25" y="1152475"/>
            <a:ext cx="3356650" cy="38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0"/>
          <p:cNvSpPr/>
          <p:nvPr/>
        </p:nvSpPr>
        <p:spPr>
          <a:xfrm>
            <a:off x="311700" y="3701775"/>
            <a:ext cx="3631200" cy="131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0"/>
          <p:cNvSpPr/>
          <p:nvPr/>
        </p:nvSpPr>
        <p:spPr>
          <a:xfrm>
            <a:off x="4772425" y="1357325"/>
            <a:ext cx="3631200" cy="27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3886675" y="4155125"/>
            <a:ext cx="5444700" cy="9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1"/>
          <p:cNvSpPr txBox="1"/>
          <p:nvPr>
            <p:ph type="title"/>
          </p:nvPr>
        </p:nvSpPr>
        <p:spPr>
          <a:xfrm>
            <a:off x="145375" y="445025"/>
            <a:ext cx="88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 - Incorrect In-context Conditioning</a:t>
            </a:r>
            <a:endParaRPr/>
          </a:p>
        </p:txBody>
      </p:sp>
      <p:sp>
        <p:nvSpPr>
          <p:cNvPr id="681" name="Google Shape;681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2" name="Google Shape;6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75" y="1411350"/>
            <a:ext cx="5402674" cy="32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25" y="1152475"/>
            <a:ext cx="3356650" cy="38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1"/>
          <p:cNvSpPr/>
          <p:nvPr/>
        </p:nvSpPr>
        <p:spPr>
          <a:xfrm>
            <a:off x="4772425" y="1357325"/>
            <a:ext cx="3631200" cy="27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61"/>
          <p:cNvSpPr/>
          <p:nvPr/>
        </p:nvSpPr>
        <p:spPr>
          <a:xfrm>
            <a:off x="3886675" y="4155125"/>
            <a:ext cx="5444700" cy="9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 Setting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 to approximate the posterior predictive map of a ground-truth    -valued stochastic process on input space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dataset                      of       context datapoints, where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approximate                            for       target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want our model to be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Invariant to permutations of      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deal with an arbitrary number of datapoints      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(so we might consider a transformer-based model…)</a:t>
            </a:r>
            <a:endParaRPr sz="1200"/>
          </a:p>
        </p:txBody>
      </p:sp>
      <p:pic>
        <p:nvPicPr>
          <p:cNvPr id="109" name="Google Shape;109;p17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975" y="1791950"/>
            <a:ext cx="272160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 title="[89,89,89,&quot;https://www.codecogs.com/eqnedit.php?latex=%5Cmathcal%7BD%7D_c%20%3D%20(%5Cmathbf%7BX%7D_c%2C%20%5Cmathbf%7BY%7D_c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000" y="1791950"/>
            <a:ext cx="1257011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 title="[89,89,89,&quot;https://www.codecogs.com/eqnedit.php?latex=%5Cmathbf%7BX%7D_c%20%5Cin%20%5Cmathbb%7BR%7D%5E%7BN_c%20%5Ctimes%20D_x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475" y="2163861"/>
            <a:ext cx="1543829" cy="2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 title="[89,89,89,&quot;https://www.codecogs.com/eqnedit.php?latex=%5Cmathbf%7BY%7D_c%20%5Cin%20%5Cmathbb%7BR%7D%5E%7BN_c%20%5Ctimes%20D_y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950" y="2163850"/>
            <a:ext cx="1543862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[89,89,89,&quot;https://www.codecogs.com/eqnedit.php?latex=%5Cmathbf%7BX%7D_t%20%5Cin%20%5Cmathbb%7BR%7D%5E%7BN_t%20%5Ctimes%20D_x%7D%20#0&quot;]"/>
          <p:cNvPicPr preferRelativeResize="0"/>
          <p:nvPr/>
        </p:nvPicPr>
        <p:blipFill rotWithShape="1">
          <a:blip r:embed="rId7">
            <a:alphaModFix/>
          </a:blip>
          <a:srcRect b="0" l="0" r="0" t="-12892"/>
          <a:stretch/>
        </p:blipFill>
        <p:spPr>
          <a:xfrm>
            <a:off x="5960400" y="2668613"/>
            <a:ext cx="1342924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 title="[89,89,89,&quot;https://www.codecogs.com/eqnedit.php?latex=p(%5Cmathbf%7BY%7D_t%20%7C%20%5Cmathbf%7BX%7D_t%2C%20%5Cmathcal%7BD%7D_c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4175" y="2668621"/>
            <a:ext cx="1502308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4225" y="2702462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 title="[89,89,89,&quot;https://www.codecogs.com/eqnedit.php?latex=%5Cmathcal%7BY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0225" y="1176950"/>
            <a:ext cx="16132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 title="[89,89,89,&quot;https://www.codecogs.com/eqnedit.php?latex=%5Cmathcal%7BX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6925" y="1477700"/>
            <a:ext cx="21508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 title="[89,89,89,&quot;https://www.codecogs.com/eqnedit.php?latex=%5Cmathcal%7BD%7D_c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28775" y="4118475"/>
            <a:ext cx="268547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 title="[89,89,89,&quot;https://www.codecogs.com/eqnedit.php?latex=%5Cmathcal%7BD%7D_t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06550" y="4125963"/>
            <a:ext cx="23060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4125" y="4434137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175" y="4434125"/>
            <a:ext cx="272160" cy="2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198650" y="4389925"/>
            <a:ext cx="8428800" cy="70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2"/>
          <p:cNvSpPr txBox="1"/>
          <p:nvPr>
            <p:ph type="title"/>
          </p:nvPr>
        </p:nvSpPr>
        <p:spPr>
          <a:xfrm>
            <a:off x="145375" y="445025"/>
            <a:ext cx="88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 - Incorrect In-context Conditioning</a:t>
            </a:r>
            <a:endParaRPr/>
          </a:p>
        </p:txBody>
      </p:sp>
      <p:sp>
        <p:nvSpPr>
          <p:cNvPr id="691" name="Google Shape;69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2" name="Google Shape;69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75" y="1411350"/>
            <a:ext cx="5402674" cy="32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25" y="1152475"/>
            <a:ext cx="3356650" cy="38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62"/>
          <p:cNvSpPr/>
          <p:nvPr/>
        </p:nvSpPr>
        <p:spPr>
          <a:xfrm>
            <a:off x="4772425" y="2757925"/>
            <a:ext cx="3631200" cy="133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2"/>
          <p:cNvSpPr/>
          <p:nvPr/>
        </p:nvSpPr>
        <p:spPr>
          <a:xfrm>
            <a:off x="3886675" y="4155125"/>
            <a:ext cx="5444700" cy="9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3"/>
          <p:cNvSpPr txBox="1"/>
          <p:nvPr>
            <p:ph type="title"/>
          </p:nvPr>
        </p:nvSpPr>
        <p:spPr>
          <a:xfrm>
            <a:off x="145375" y="445025"/>
            <a:ext cx="88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1D Regression - Incorrect In-context Conditioning</a:t>
            </a:r>
            <a:endParaRPr/>
          </a:p>
        </p:txBody>
      </p:sp>
      <p:sp>
        <p:nvSpPr>
          <p:cNvPr id="701" name="Google Shape;70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2" name="Google Shape;7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675" y="1411350"/>
            <a:ext cx="5402674" cy="32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25" y="1152475"/>
            <a:ext cx="3356650" cy="38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/>
          <p:nvPr/>
        </p:nvSpPr>
        <p:spPr>
          <a:xfrm>
            <a:off x="3886675" y="4155125"/>
            <a:ext cx="5444700" cy="93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Image Completion</a:t>
            </a:r>
            <a:endParaRPr/>
          </a:p>
        </p:txBody>
      </p:sp>
      <p:sp>
        <p:nvSpPr>
          <p:cNvPr id="710" name="Google Shape;710;p64"/>
          <p:cNvSpPr txBox="1"/>
          <p:nvPr>
            <p:ph idx="1" type="body"/>
          </p:nvPr>
        </p:nvSpPr>
        <p:spPr>
          <a:xfrm>
            <a:off x="4887375" y="1194025"/>
            <a:ext cx="41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2D pixel locations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ixel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      context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in-context sets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(In-context datasets are drawn using the same class label as the context-dataset.)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1" name="Google Shape;71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6175"/>
            <a:ext cx="4140976" cy="4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64" title="[89,89,89,&quot;https://www.codecogs.com/eqnedit.php?latex=N%20%3D%20784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900" y="1355013"/>
            <a:ext cx="832826" cy="1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64" title="[89,89,89,&quot;https://www.codecogs.com/eqnedit.php?latex=x%20%5Cin%20%5Cmathbb%7BR%7D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3025" y="1323813"/>
            <a:ext cx="6092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64" title="[89,89,89,&quot;https://www.codecogs.com/eqnedit.php?latex=y%20%5Cin%20%5Cmathbb%7BR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2213" y="1678663"/>
            <a:ext cx="52112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64" title="[89,89,89,&quot;https://www.codecogs.com/eqnedit.php?latex=N_t%20%3D%20N%20-%20N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3650" y="3502275"/>
            <a:ext cx="1619724" cy="2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64" title="[89,89,89,&quot;https://www.codecogs.com/eqnedit.php?latex=N_c%20%5Csim%20%5Cmathcal%7BU%7D_%7B%5C%7BN%2F100%2C%5Cldots%2CN%2F5%5C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3650" y="1931950"/>
            <a:ext cx="2138900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64" title="[89,89,89,&quot;https://www.codecogs.com/eqnedit.php?latex=N_%7Bic%7D%20%5Csim%20%5Cmathcal%7BU%7D_%7B%5C%7B0%2C%5Cldots%2C3%5C%7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3650" y="2571750"/>
            <a:ext cx="1496755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4" title="[89,89,89,&quot;https://www.codecogs.com/eqnedit.php?latex=N_%7Bic%2Cj%7D%20%5Csim%20%5Cmathcal%7BU%7D_%7B%5C%7BN%2F100%2C%5Cldots%2CN%2F2%5C%7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3650" y="2967152"/>
            <a:ext cx="2349388" cy="2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4"/>
          <p:cNvSpPr/>
          <p:nvPr/>
        </p:nvSpPr>
        <p:spPr>
          <a:xfrm>
            <a:off x="5017575" y="1931950"/>
            <a:ext cx="3932400" cy="20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64"/>
          <p:cNvSpPr/>
          <p:nvPr/>
        </p:nvSpPr>
        <p:spPr>
          <a:xfrm>
            <a:off x="4899900" y="4338100"/>
            <a:ext cx="3932400" cy="74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Image Completion</a:t>
            </a:r>
            <a:endParaRPr/>
          </a:p>
        </p:txBody>
      </p:sp>
      <p:sp>
        <p:nvSpPr>
          <p:cNvPr id="726" name="Google Shape;726;p65"/>
          <p:cNvSpPr txBox="1"/>
          <p:nvPr>
            <p:ph idx="1" type="body"/>
          </p:nvPr>
        </p:nvSpPr>
        <p:spPr>
          <a:xfrm>
            <a:off x="4887375" y="1194025"/>
            <a:ext cx="41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2D pixel locations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      context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in-context sets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(In-context datasets are drawn using the same class label as the context-dataset.)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7" name="Google Shape;72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6175"/>
            <a:ext cx="4140976" cy="4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65" title="[89,89,89,&quot;https://www.codecogs.com/eqnedit.php?latex=N%20%3D%20784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900" y="1355013"/>
            <a:ext cx="832826" cy="1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65" title="[89,89,89,&quot;https://www.codecogs.com/eqnedit.php?latex=x%20%5Cin%20%5Cmathbb%7BR%7D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3025" y="1323813"/>
            <a:ext cx="6092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65" title="[89,89,89,&quot;https://www.codecogs.com/eqnedit.php?latex=y%20%5Cin%20%5Cmathbb%7BR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2213" y="1678663"/>
            <a:ext cx="52112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65" title="[89,89,89,&quot;https://www.codecogs.com/eqnedit.php?latex=N_t%20%3D%20N%20-%20N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3650" y="3502275"/>
            <a:ext cx="1619724" cy="2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65" title="[89,89,89,&quot;https://www.codecogs.com/eqnedit.php?latex=N_c%20%5Csim%20%5Cmathcal%7BU%7D_%7B%5C%7BN%2F100%2C%5Cldots%2CN%2F5%5C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3650" y="1931950"/>
            <a:ext cx="2138900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65" title="[89,89,89,&quot;https://www.codecogs.com/eqnedit.php?latex=N_%7Bic%7D%20%5Csim%20%5Cmathcal%7BU%7D_%7B%5C%7B0%2C%5Cldots%2C3%5C%7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3650" y="2571750"/>
            <a:ext cx="1496755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65" title="[89,89,89,&quot;https://www.codecogs.com/eqnedit.php?latex=N_%7Bic%2Cj%7D%20%5Csim%20%5Cmathcal%7BU%7D_%7B%5C%7BN%2F100%2C%5Cldots%2CN%2F2%5C%7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3650" y="2967152"/>
            <a:ext cx="2349388" cy="2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65"/>
          <p:cNvSpPr/>
          <p:nvPr/>
        </p:nvSpPr>
        <p:spPr>
          <a:xfrm>
            <a:off x="5017575" y="2530100"/>
            <a:ext cx="3932400" cy="147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5"/>
          <p:cNvSpPr/>
          <p:nvPr/>
        </p:nvSpPr>
        <p:spPr>
          <a:xfrm>
            <a:off x="4899900" y="4338100"/>
            <a:ext cx="3932400" cy="74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Image Completion</a:t>
            </a:r>
            <a:endParaRPr/>
          </a:p>
        </p:txBody>
      </p:sp>
      <p:sp>
        <p:nvSpPr>
          <p:cNvPr id="742" name="Google Shape;742;p66"/>
          <p:cNvSpPr txBox="1"/>
          <p:nvPr>
            <p:ph idx="1" type="body"/>
          </p:nvPr>
        </p:nvSpPr>
        <p:spPr>
          <a:xfrm>
            <a:off x="4887375" y="1194025"/>
            <a:ext cx="41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2D pixel locations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      context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in-context sets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(In-context datasets are drawn using the same class label as the context-dataset.)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6175"/>
            <a:ext cx="4140976" cy="4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66" title="[89,89,89,&quot;https://www.codecogs.com/eqnedit.php?latex=N%20%3D%20784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900" y="1355013"/>
            <a:ext cx="832826" cy="1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66" title="[89,89,89,&quot;https://www.codecogs.com/eqnedit.php?latex=x%20%5Cin%20%5Cmathbb%7BR%7D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3025" y="1323813"/>
            <a:ext cx="6092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66" title="[89,89,89,&quot;https://www.codecogs.com/eqnedit.php?latex=y%20%5Cin%20%5Cmathbb%7BR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2213" y="1678663"/>
            <a:ext cx="52112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66" title="[89,89,89,&quot;https://www.codecogs.com/eqnedit.php?latex=N_t%20%3D%20N%20-%20N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3650" y="3502275"/>
            <a:ext cx="1619724" cy="2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66" title="[89,89,89,&quot;https://www.codecogs.com/eqnedit.php?latex=N_c%20%5Csim%20%5Cmathcal%7BU%7D_%7B%5C%7BN%2F100%2C%5Cldots%2CN%2F5%5C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3650" y="1931950"/>
            <a:ext cx="2138900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66" title="[89,89,89,&quot;https://www.codecogs.com/eqnedit.php?latex=N_%7Bic%7D%20%5Csim%20%5Cmathcal%7BU%7D_%7B%5C%7B0%2C%5Cldots%2C3%5C%7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3650" y="2571750"/>
            <a:ext cx="1496755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6" title="[89,89,89,&quot;https://www.codecogs.com/eqnedit.php?latex=N_%7Bic%2Cj%7D%20%5Csim%20%5Cmathcal%7BU%7D_%7B%5C%7BN%2F100%2C%5Cldots%2CN%2F2%5C%7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3650" y="2967152"/>
            <a:ext cx="2349388" cy="2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66"/>
          <p:cNvSpPr/>
          <p:nvPr/>
        </p:nvSpPr>
        <p:spPr>
          <a:xfrm>
            <a:off x="5017575" y="3293450"/>
            <a:ext cx="3932400" cy="71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6"/>
          <p:cNvSpPr/>
          <p:nvPr/>
        </p:nvSpPr>
        <p:spPr>
          <a:xfrm>
            <a:off x="4899900" y="4338100"/>
            <a:ext cx="3932400" cy="74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Image Completion</a:t>
            </a:r>
            <a:endParaRPr/>
          </a:p>
        </p:txBody>
      </p:sp>
      <p:sp>
        <p:nvSpPr>
          <p:cNvPr id="758" name="Google Shape;758;p67"/>
          <p:cNvSpPr txBox="1"/>
          <p:nvPr>
            <p:ph idx="1" type="body"/>
          </p:nvPr>
        </p:nvSpPr>
        <p:spPr>
          <a:xfrm>
            <a:off x="4887375" y="1194025"/>
            <a:ext cx="41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2D pixel locations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      context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in-context sets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(In-context datasets are drawn using the same class label as the context-dataset.)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9" name="Google Shape;75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6175"/>
            <a:ext cx="4140976" cy="4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67" title="[89,89,89,&quot;https://www.codecogs.com/eqnedit.php?latex=N%20%3D%20784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900" y="1355013"/>
            <a:ext cx="832826" cy="1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67" title="[89,89,89,&quot;https://www.codecogs.com/eqnedit.php?latex=x%20%5Cin%20%5Cmathbb%7BR%7D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3025" y="1323813"/>
            <a:ext cx="6092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7" title="[89,89,89,&quot;https://www.codecogs.com/eqnedit.php?latex=y%20%5Cin%20%5Cmathbb%7BR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2213" y="1678663"/>
            <a:ext cx="52112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67" title="[89,89,89,&quot;https://www.codecogs.com/eqnedit.php?latex=N_t%20%3D%20N%20-%20N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3650" y="3502275"/>
            <a:ext cx="1619724" cy="2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67" title="[89,89,89,&quot;https://www.codecogs.com/eqnedit.php?latex=N_c%20%5Csim%20%5Cmathcal%7BU%7D_%7B%5C%7BN%2F100%2C%5Cldots%2CN%2F5%5C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3650" y="1931950"/>
            <a:ext cx="2138900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67" title="[89,89,89,&quot;https://www.codecogs.com/eqnedit.php?latex=N_%7Bic%7D%20%5Csim%20%5Cmathcal%7BU%7D_%7B%5C%7B0%2C%5Cldots%2C3%5C%7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3650" y="2571750"/>
            <a:ext cx="1496755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67" title="[89,89,89,&quot;https://www.codecogs.com/eqnedit.php?latex=N_%7Bic%2Cj%7D%20%5Csim%20%5Cmathcal%7BU%7D_%7B%5C%7BN%2F100%2C%5Cldots%2CN%2F2%5C%7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3650" y="2967152"/>
            <a:ext cx="2349388" cy="2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67"/>
          <p:cNvSpPr/>
          <p:nvPr/>
        </p:nvSpPr>
        <p:spPr>
          <a:xfrm>
            <a:off x="4899900" y="4338100"/>
            <a:ext cx="3932400" cy="74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Image Completion</a:t>
            </a:r>
            <a:endParaRPr/>
          </a:p>
        </p:txBody>
      </p:sp>
      <p:sp>
        <p:nvSpPr>
          <p:cNvPr id="773" name="Google Shape;773;p68"/>
          <p:cNvSpPr txBox="1"/>
          <p:nvPr>
            <p:ph idx="1" type="body"/>
          </p:nvPr>
        </p:nvSpPr>
        <p:spPr>
          <a:xfrm>
            <a:off x="4887375" y="1194025"/>
            <a:ext cx="41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2D pixel locations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 values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          context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      in-context sets with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(In-context datasets are drawn using the same class label as the context-dataset.)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6175"/>
            <a:ext cx="4140976" cy="4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68" title="[89,89,89,&quot;https://www.codecogs.com/eqnedit.php?latex=N%20%3D%20784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900" y="1355013"/>
            <a:ext cx="832826" cy="1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68" title="[89,89,89,&quot;https://www.codecogs.com/eqnedit.php?latex=x%20%5Cin%20%5Cmathbb%7BR%7D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3025" y="1323813"/>
            <a:ext cx="60928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68" title="[89,89,89,&quot;https://www.codecogs.com/eqnedit.php?latex=y%20%5Cin%20%5Cmathbb%7BR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2213" y="1678663"/>
            <a:ext cx="52112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68" title="[89,89,89,&quot;https://www.codecogs.com/eqnedit.php?latex=N_t%20%3D%20N%20-%20N_c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3650" y="3502275"/>
            <a:ext cx="1619724" cy="2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68" title="[89,89,89,&quot;https://www.codecogs.com/eqnedit.php?latex=N_c%20%5Csim%20%5Cmathcal%7BU%7D_%7B%5C%7BN%2F100%2C%5Cldots%2CN%2F5%5C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3650" y="1931950"/>
            <a:ext cx="2138900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68" title="[89,89,89,&quot;https://www.codecogs.com/eqnedit.php?latex=N_%7Bic%7D%20%5Csim%20%5Cmathcal%7BU%7D_%7B%5C%7B0%2C%5Cldots%2C3%5C%7D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3650" y="2571750"/>
            <a:ext cx="1496755" cy="26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68" title="[89,89,89,&quot;https://www.codecogs.com/eqnedit.php?latex=N_%7Bic%2Cj%7D%20%5Csim%20%5Cmathcal%7BU%7D_%7B%5C%7BN%2F100%2C%5Cldots%2CN%2F2%5C%7D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3650" y="2967152"/>
            <a:ext cx="2349388" cy="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Image Completion</a:t>
            </a:r>
            <a:endParaRPr/>
          </a:p>
        </p:txBody>
      </p:sp>
      <p:sp>
        <p:nvSpPr>
          <p:cNvPr id="787" name="Google Shape;787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8" name="Google Shape;78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6175"/>
            <a:ext cx="4140976" cy="4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49" y="306575"/>
            <a:ext cx="3079468" cy="47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Image Completion</a:t>
            </a:r>
            <a:endParaRPr/>
          </a:p>
        </p:txBody>
      </p:sp>
      <p:sp>
        <p:nvSpPr>
          <p:cNvPr id="795" name="Google Shape;795;p70"/>
          <p:cNvSpPr txBox="1"/>
          <p:nvPr>
            <p:ph idx="1" type="body"/>
          </p:nvPr>
        </p:nvSpPr>
        <p:spPr>
          <a:xfrm>
            <a:off x="311700" y="1875600"/>
            <a:ext cx="3779700" cy="13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(Notice high uncertainty for 4 and 2, where </a:t>
            </a:r>
            <a:r>
              <a:rPr lang="en"/>
              <a:t>the context set is less compatible with the label of the in-context dataset.)</a:t>
            </a:r>
            <a:endParaRPr/>
          </a:p>
        </p:txBody>
      </p:sp>
      <p:pic>
        <p:nvPicPr>
          <p:cNvPr id="796" name="Google Shape;79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949" y="507000"/>
            <a:ext cx="4819650" cy="455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Data</a:t>
            </a:r>
            <a:endParaRPr/>
          </a:p>
        </p:txBody>
      </p:sp>
      <p:sp>
        <p:nvSpPr>
          <p:cNvPr id="802" name="Google Shape;802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on spatio-temporal data for surface air temperature.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In-context datasets are obtained from the same location but at different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3" name="Google Shape;80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50" y="2329223"/>
            <a:ext cx="6396500" cy="18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 Setting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 to approximate the posterior predictive map of a ground-truth    -valued stochastic process on input space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dataset                      of       context datapoints, where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approximate                            for       target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want our model to be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Invariant to permutations of      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deal with an arbitrary number of datapoints      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(so we might consider a transformer-based model…)</a:t>
            </a:r>
            <a:endParaRPr sz="1200"/>
          </a:p>
        </p:txBody>
      </p:sp>
      <p:pic>
        <p:nvPicPr>
          <p:cNvPr id="129" name="Google Shape;129;p18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975" y="1791950"/>
            <a:ext cx="272160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 title="[89,89,89,&quot;https://www.codecogs.com/eqnedit.php?latex=%5Cmathcal%7BD%7D_c%20%3D%20(%5Cmathbf%7BX%7D_c%2C%20%5Cmathbf%7BY%7D_c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000" y="1791950"/>
            <a:ext cx="1257011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title="[89,89,89,&quot;https://www.codecogs.com/eqnedit.php?latex=%5Cmathbf%7BX%7D_c%20%5Cin%20%5Cmathbb%7BR%7D%5E%7BN_c%20%5Ctimes%20D_x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475" y="2163861"/>
            <a:ext cx="1543829" cy="2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title="[89,89,89,&quot;https://www.codecogs.com/eqnedit.php?latex=%5Cmathbf%7BY%7D_c%20%5Cin%20%5Cmathbb%7BR%7D%5E%7BN_c%20%5Ctimes%20D_y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950" y="2163850"/>
            <a:ext cx="1543862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 title="[89,89,89,&quot;https://www.codecogs.com/eqnedit.php?latex=%5Cmathbf%7BX%7D_t%20%5Cin%20%5Cmathbb%7BR%7D%5E%7BN_t%20%5Ctimes%20D_x%7D%20#0&quot;]"/>
          <p:cNvPicPr preferRelativeResize="0"/>
          <p:nvPr/>
        </p:nvPicPr>
        <p:blipFill rotWithShape="1">
          <a:blip r:embed="rId7">
            <a:alphaModFix/>
          </a:blip>
          <a:srcRect b="0" l="0" r="0" t="-12892"/>
          <a:stretch/>
        </p:blipFill>
        <p:spPr>
          <a:xfrm>
            <a:off x="5960400" y="2668613"/>
            <a:ext cx="1342924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 title="[89,89,89,&quot;https://www.codecogs.com/eqnedit.php?latex=p(%5Cmathbf%7BY%7D_t%20%7C%20%5Cmathbf%7BX%7D_t%2C%20%5Cmathcal%7BD%7D_c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4175" y="2668621"/>
            <a:ext cx="1502308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4225" y="2702462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 title="[89,89,89,&quot;https://www.codecogs.com/eqnedit.php?latex=%5Cmathcal%7BY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0225" y="1176950"/>
            <a:ext cx="16132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 title="[89,89,89,&quot;https://www.codecogs.com/eqnedit.php?latex=%5Cmathcal%7BX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6925" y="1477700"/>
            <a:ext cx="21508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 title="[89,89,89,&quot;https://www.codecogs.com/eqnedit.php?latex=%5Cmathcal%7BD%7D_c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28775" y="4118475"/>
            <a:ext cx="268547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 title="[89,89,89,&quot;https://www.codecogs.com/eqnedit.php?latex=%5Cmathcal%7BD%7D_t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06550" y="4125963"/>
            <a:ext cx="23060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4125" y="4434137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175" y="4434125"/>
            <a:ext cx="272160" cy="2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198650" y="4734225"/>
            <a:ext cx="8428800" cy="3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Data</a:t>
            </a:r>
            <a:endParaRPr/>
          </a:p>
        </p:txBody>
      </p:sp>
      <p:sp>
        <p:nvSpPr>
          <p:cNvPr id="809" name="Google Shape;809;p72"/>
          <p:cNvSpPr txBox="1"/>
          <p:nvPr>
            <p:ph idx="1" type="body"/>
          </p:nvPr>
        </p:nvSpPr>
        <p:spPr>
          <a:xfrm>
            <a:off x="311700" y="1152475"/>
            <a:ext cx="85206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baseline: also allow PT-TNP to train on the in-context sets (but just stick that data in with the main context).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0" name="Google Shape;81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425" y="1921825"/>
            <a:ext cx="5991151" cy="25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72"/>
          <p:cNvSpPr txBox="1"/>
          <p:nvPr/>
        </p:nvSpPr>
        <p:spPr>
          <a:xfrm>
            <a:off x="193825" y="4645075"/>
            <a:ext cx="3184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(This doesn’t help.)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	</a:t>
            </a:r>
            <a:endParaRPr/>
          </a:p>
        </p:txBody>
      </p:sp>
      <p:sp>
        <p:nvSpPr>
          <p:cNvPr id="817" name="Google Shape;817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 experiments? </a:t>
            </a:r>
            <a:endParaRPr/>
          </a:p>
          <a:p>
            <a:pPr indent="-31051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Larger-scaled</a:t>
            </a:r>
            <a:endParaRPr sz="1517"/>
          </a:p>
          <a:p>
            <a:pPr indent="-31051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(Though the experiments in this paper seem to match standard experiments in other NP papers…)</a:t>
            </a:r>
            <a:endParaRPr sz="1517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Include</a:t>
            </a:r>
            <a:r>
              <a:rPr lang="en"/>
              <a:t> the PT-TNP-merged baseline in all experiments.</a:t>
            </a:r>
            <a:endParaRPr/>
          </a:p>
          <a:p>
            <a:pPr indent="-31051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(Or some other method to let PT-TNP use the in-context data, even if badly.)</a:t>
            </a:r>
            <a:endParaRPr sz="151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ICICL relies on identifying in-context datasets drawn from the same stochastic process as the context dataset. This is often not possible.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23" name="Google Shape;823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Ashman, Matthew, et al. "In-Context In-Context Learning with Transformer Neural Processes." arXiv preprint arXiv:2406.13493 (2024).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Nguyen, Tung, and Aditya Grover. "Transformer neural processes: Uncertainty-aware meta learning via sequence modeling." arXiv preprint arXiv:2207.04179 (2022).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Foong, Andrew, et al. "Meta-learning stationary stochastic process prediction with convolutional neural processes." Advances in Neural Information Processing Systems 33 (2020): 8284-8295.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Lee, Juho, et al. "Set transformer: A framework for attention-based permutation-invariant neural networks." International conference on machine learning. PMLR, 2019.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Kim, Hyunjik, et al. "Attentive neural processes." arXiv preprint arXiv:1901.05761 (2019).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Garnelo, Marta, et al. "Conditional neural processes." International conference on machine learning. PMLR, 2018.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Attentive Neural Process (ANP)</a:t>
            </a:r>
            <a:endParaRPr/>
          </a:p>
        </p:txBody>
      </p:sp>
      <p:sp>
        <p:nvSpPr>
          <p:cNvPr id="829" name="Google Shape;829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0" name="Google Shape;83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888" y="1287625"/>
            <a:ext cx="5890224" cy="36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Learning Setting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 to approximate the posterior predictive map of a ground-truth    -valued stochastic process on input space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dataset                      of       context datapoints, where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approximate                            for       target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want our model to be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Invariant to permutations of      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deal with an arbitrary number of datapoints      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(so we might consider a transformer-based model…)</a:t>
            </a:r>
            <a:endParaRPr sz="1200"/>
          </a:p>
        </p:txBody>
      </p:sp>
      <p:pic>
        <p:nvPicPr>
          <p:cNvPr id="149" name="Google Shape;149;p19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975" y="1791950"/>
            <a:ext cx="272160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 title="[89,89,89,&quot;https://www.codecogs.com/eqnedit.php?latex=%5Cmathcal%7BD%7D_c%20%3D%20(%5Cmathbf%7BX%7D_c%2C%20%5Cmathbf%7BY%7D_c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000" y="1791950"/>
            <a:ext cx="1257011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 title="[89,89,89,&quot;https://www.codecogs.com/eqnedit.php?latex=%5Cmathbf%7BX%7D_c%20%5Cin%20%5Cmathbb%7BR%7D%5E%7BN_c%20%5Ctimes%20D_x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475" y="2163861"/>
            <a:ext cx="1543829" cy="2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 title="[89,89,89,&quot;https://www.codecogs.com/eqnedit.php?latex=%5Cmathbf%7BY%7D_c%20%5Cin%20%5Cmathbb%7BR%7D%5E%7BN_c%20%5Ctimes%20D_y%7D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950" y="2163850"/>
            <a:ext cx="1543862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 title="[89,89,89,&quot;https://www.codecogs.com/eqnedit.php?latex=%5Cmathbf%7BX%7D_t%20%5Cin%20%5Cmathbb%7BR%7D%5E%7BN_t%20%5Ctimes%20D_x%7D%20#0&quot;]"/>
          <p:cNvPicPr preferRelativeResize="0"/>
          <p:nvPr/>
        </p:nvPicPr>
        <p:blipFill rotWithShape="1">
          <a:blip r:embed="rId7">
            <a:alphaModFix/>
          </a:blip>
          <a:srcRect b="0" l="0" r="0" t="-12892"/>
          <a:stretch/>
        </p:blipFill>
        <p:spPr>
          <a:xfrm>
            <a:off x="5960400" y="2668613"/>
            <a:ext cx="1342924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 title="[89,89,89,&quot;https://www.codecogs.com/eqnedit.php?latex=p(%5Cmathbf%7BY%7D_t%20%7C%20%5Cmathbf%7BX%7D_t%2C%20%5Cmathcal%7BD%7D_c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4175" y="2668621"/>
            <a:ext cx="1502308" cy="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4225" y="2702462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 title="[89,89,89,&quot;https://www.codecogs.com/eqnedit.php?latex=%5Cmathcal%7BY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0225" y="1176950"/>
            <a:ext cx="16132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 title="[89,89,89,&quot;https://www.codecogs.com/eqnedit.php?latex=%5Cmathcal%7BX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6925" y="1477700"/>
            <a:ext cx="215081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 title="[89,89,89,&quot;https://www.codecogs.com/eqnedit.php?latex=%5Cmathcal%7BD%7D_c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28775" y="4118475"/>
            <a:ext cx="268547" cy="2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 title="[89,89,89,&quot;https://www.codecogs.com/eqnedit.php?latex=%5Cmathcal%7BD%7D_t#0&quot;]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06550" y="4125963"/>
            <a:ext cx="23060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 title="[89,89,89,&quot;https://www.codecogs.com/eqnedit.php?latex=N_t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64125" y="4434137"/>
            <a:ext cx="252325" cy="205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 title="[89,89,89,&quot;https://www.codecogs.com/eqnedit.php?latex=N_c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1175" y="4434125"/>
            <a:ext cx="272160" cy="2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Processes (NPs)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using an encoder                             and a decoder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the set of all finite </a:t>
            </a:r>
            <a:r>
              <a:rPr lang="en"/>
              <a:t>datasets (                 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some latent space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the parameter space of our predictive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by maximising the posterior predictive likelihood over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(use a Monte-Carlo estimate of this expectation using the tasks you actually have access to)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0" title="[89,89,89,&quot;https://www.codecogs.com/eqnedit.php?latex=e%3A%20%5Cmathcal%7BX%7D%20%5Ctimes%20%5Cmathcal%7BS%7D%20%5Cto%20%5Cmathcal%7BZ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225" y="1280575"/>
            <a:ext cx="166447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 title="[89,89,89,&quot;https://www.codecogs.com/eqnedit.php?latex=d%3A%20%5Cmathcal%7BX%7D%20%5Ctimes%20%5Cmathcal%7BZ%7D%20%5Cto%20%5CTheta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25" y="1280575"/>
            <a:ext cx="1701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 title="[89,89,89,&quot;https://www.codecogs.com/eqnedit.php?latex=%5Cmathcal%7BS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488" y="2724183"/>
            <a:ext cx="177025" cy="20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 title="[89,89,89,&quot;https://www.codecogs.com/eqnedit.php?latex=%5Cmathcal%7BZ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575" y="3028775"/>
            <a:ext cx="20483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 title="[89,89,89,&quot;https://www.codecogs.com/eqnedit.php?latex=%5CTheta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2488" y="3320075"/>
            <a:ext cx="177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 title="[89,89,89,&quot;https://www.codecogs.com/eqnedit.php?latex=%20p(%5Cmathbf%7BY%7D_t%20%7C%20%5Cmathbf%7BX%7D_t%2C%20%5Cmathcal%7BD%7D_c)%20%3D%20p(%5Cmathbf%7BY%7D_t%20%7C%20d(%5Cmathbf%7BX%7D_t%2C%20e(%5Cmathbf%7BX%7D_t%2C%20%5Cmathcal%7BD%7D_c)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5375" y="1671200"/>
            <a:ext cx="4493239" cy="2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4500" y="4058768"/>
            <a:ext cx="4015000" cy="6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 title="[89,89,89,&quot;https://www.codecogs.com/eqnedit.php?latex=%5Ctau%20%3D%20(%5Cmathcal%7BD%7D_c%2C%20%5Cmathcal%7BD%7D_t%20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2625" y="3776325"/>
            <a:ext cx="1273724" cy="2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/>
          <p:nvPr/>
        </p:nvSpPr>
        <p:spPr>
          <a:xfrm>
            <a:off x="198650" y="3611375"/>
            <a:ext cx="8766600" cy="14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 title="[89,89,89,&quot;https://www.codecogs.com/eqnedit.php?latex=%5Cmathcal%7BD%7D_c%2C%20%5Cmathcal%7BD%7D_t%20%5Cin%20%5Cmathcal%7BS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86025" y="2730825"/>
            <a:ext cx="96811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Processes (NPs)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using an encoder                             and a decoder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the set of all finite datasets (                 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some latent space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is the parameter space of our predictive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by maximising the posterior predictive likelihood over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(use a Monte-Carlo estimate of this expectation using the tasks you actually have access to)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 title="[89,89,89,&quot;https://www.codecogs.com/eqnedit.php?latex=e%3A%20%5Cmathcal%7BX%7D%20%5Ctimes%20%5Cmathcal%7BS%7D%20%5Cto%20%5Cmathcal%7BZ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225" y="1280575"/>
            <a:ext cx="166447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 title="[89,89,89,&quot;https://www.codecogs.com/eqnedit.php?latex=d%3A%20%5Cmathcal%7BX%7D%20%5Ctimes%20%5Cmathcal%7BZ%7D%20%5Cto%20%5CTheta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525" y="1280575"/>
            <a:ext cx="1701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 title="[89,89,89,&quot;https://www.codecogs.com/eqnedit.php?latex=%5Cmathcal%7BS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488" y="2724183"/>
            <a:ext cx="177025" cy="203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 title="[89,89,89,&quot;https://www.codecogs.com/eqnedit.php?latex=%5Cmathcal%7BZ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8575" y="3028775"/>
            <a:ext cx="204839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 title="[89,89,89,&quot;https://www.codecogs.com/eqnedit.php?latex=%5CTheta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2488" y="3320075"/>
            <a:ext cx="1770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 title="[89,89,89,&quot;https://www.codecogs.com/eqnedit.php?latex=%20p(%5Cmathbf%7BY%7D_t%20%7C%20%5Cmathbf%7BX%7D_t%2C%20%5Cmathcal%7BD%7D_c)%20%3D%20p(%5Cmathbf%7BY%7D_t%20%7C%20d(%5Cmathbf%7BX%7D_t%2C%20e(%5Cmathbf%7BX%7D_t%2C%20%5Cmathcal%7BD%7D_c)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5375" y="1671200"/>
            <a:ext cx="4493239" cy="2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4500" y="4058768"/>
            <a:ext cx="4015000" cy="6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 title="[89,89,89,&quot;https://www.codecogs.com/eqnedit.php?latex=%5Ctau%20%3D%20(%5Cmathcal%7BD%7D_c%2C%20%5Cmathcal%7BD%7D_t%20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12625" y="3776325"/>
            <a:ext cx="1273724" cy="2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198650" y="4787200"/>
            <a:ext cx="8766600" cy="30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 title="[89,89,89,&quot;https://www.codecogs.com/eqnedit.php?latex=%5Cmathcal%7BD%7D_c%2C%20%5Cmathcal%7BD%7D_t%20%5Cin%20%5Cmathcal%7BS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86025" y="2730825"/>
            <a:ext cx="96811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