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095e0dfb3e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3095e0dfb3e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95e0dfb3e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95e0dfb3e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913dbb72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913dbb72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95e0dfb3e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095e0dfb3e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095e0dfb3e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3095e0dfb3e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913dbb729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913dbb729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095e0dfb3e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095e0dfb3e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95e0dfb3e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95e0dfb3e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95e0dfb3e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95e0dfb3e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95344e19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95344e19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913dbb729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913dbb729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095e0dfb3e_0_2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095e0dfb3e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0913dbb729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0913dbb729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095e0dfb3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095e0dfb3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095e0dfb3e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3095e0dfb3e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0913dbb729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0913dbb729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they say “Hence, the linear function cannot be reparametrized if we restrict ourselves to the non-kernel subspace of the input space or if A has a trivial kernel” near the bottom of page 3, they mean something like “when we move from a parameterisation, w, to a new parameterisation, w_new, we can check if the two parameterisations are identical if the direction of movement (w_new - w) lies in the kernel, i.e. w-w_new \in ker(A)”</a:t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095e0dfb3e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095e0dfb3e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they say “Hence, the linear function cannot be reparametrized if we restrict ourselves to the non-kernel subspace of the input space or if A has a trivial kernel” near the bottom of page 3, they mean something like “when we move from a parameterisation, w, to a new parameterisation, w_new, we can check if the two parameterisations are identical if the direction of movement (w_new - w) lies in the kernel, i.e. w-w_new \in ker(A)”</a:t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095e0dfb3e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095e0dfb3e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they say “Hence, the linear function cannot be reparametrized if we restrict ourselves to the non-kernel subspace of the input space or if A has a trivial kernel” near the bottom of page 3, they mean something like “when we move from a parameterisation, w, to a new parameterisation, w_new, we can check if the two parameterisations are identical if the direction of movement (w_new - w) lies in the kernel, i.e. w-w_new \in ker(A)”</a:t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3095e0dfb3e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3095e0dfb3e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they say “Hence, the linear function cannot be reparametrized if we restrict ourselves to the non-kernel subspace of the input space or if A has a trivial kernel” near the bottom of page 3, they mean something like “when we move from a parameterisation, w, to a new parameterisation, w_new, we can check if the two parameterisations are identical if the direction of movement (w_new - w) lies in the kernel, i.e. w-w_new \in ker(A)”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3095e0dfb3e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3095e0dfb3e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they say “Hence, the linear function cannot be reparametrized if we restrict ourselves to the non-kernel subspace of the input space or if A has a trivial kernel” near the bottom of page 3, they mean something like “when we move from a parameterisation, w, to a new parameterisation, w_new, we can check if the two parameterisations are identical if the direction of movement (w_new - w) lies in the kernel, i.e. w-w_new \in ker(A)”</a:t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3095e0dfb3e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3095e0dfb3e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they say “Hence, the linear function cannot be reparametrized if we restrict ourselves to the non-kernel subspace of the input space or if A has a trivial kernel” near the bottom of page 3, they mean something like “when we move from a parameterisation, w, to a new parameterisation, w_new, we can check if the two parameterisations are identical if the direction of movement (w_new - w) lies in the kernel, i.e. w-w_new \in ker(A)”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095e0dfb3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095e0dfb3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0913dbb729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0913dbb729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g3095e0dfb3e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2" name="Google Shape;472;g3095e0dfb3e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095e0dfb3e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3095e0dfb3e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095e0dfb3e_0_3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3095e0dfb3e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0913dbb729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30913dbb729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095e0dfb3e_0_3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095e0dfb3e_0_3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3095e0dfb3e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3095e0dfb3e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g3095e0dfb3e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2" name="Google Shape;562;g3095e0dfb3e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g3095e0dfb3e_0_4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8" name="Google Shape;578;g3095e0dfb3e_0_4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095e0dfb3e_0_4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3095e0dfb3e_0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095e0dfb3e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095e0dfb3e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30913dbb729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30913dbb729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3095e0dfb3e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3095e0dfb3e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095e0dfb3e_0_4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2" name="Google Shape;642;g3095e0dfb3e_0_4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095e0dfb3e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095e0dfb3e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g30913dbb729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1" name="Google Shape;671;g30913dbb729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g3095e0dfb3e_0_4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5" name="Google Shape;685;g3095e0dfb3e_0_4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g30913dbb729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8" name="Google Shape;698;g30913dbb729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3095e0dfb3e_0_5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3095e0dfb3e_0_5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g3095e0dfb3e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8" name="Google Shape;718;g3095e0dfb3e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6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g3095e0dfb3e_0_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8" name="Google Shape;728;g3095e0dfb3e_0_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0913dbb72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0913dbb72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g3095e0dfb3e_0_5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8" name="Google Shape;738;g3095e0dfb3e_0_5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g30913dbb729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9" name="Google Shape;749;g30913dbb729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g3095e0dfb3e_0_5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0" name="Google Shape;760;g3095e0dfb3e_0_5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3095e0dfb3e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3095e0dfb3e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3095e0dfb3e_0_5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3095e0dfb3e_0_5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3095e0dfb3e_0_5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3095e0dfb3e_0_5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g3095e0dfb3e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4" name="Google Shape;804;g3095e0dfb3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g30913dbb729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4" name="Google Shape;814;g30913dbb729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g3095e0dfb3e_0_6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9" name="Google Shape;829;g3095e0dfb3e_0_6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2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g3095e0dfb3e_0_6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4" name="Google Shape;844;g3095e0dfb3e_0_6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95e0dfb3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95e0dfb3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7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3095e0dfb3e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3095e0dfb3e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3095e0dfb3e_0_6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3095e0dfb3e_0_6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3095e0dfb3e_0_6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9" name="Google Shape;889;g3095e0dfb3e_0_6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2" name="Shape 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3" name="Google Shape;903;g3095e0dfb3e_0_6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4" name="Google Shape;904;g3095e0dfb3e_0_6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30913dbb72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30913dbb72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9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g3095e0dfb3e_0_7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1" name="Google Shape;931;g3095e0dfb3e_0_7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5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3095e0dfb3e_0_7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3095e0dfb3e_0_7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0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Google Shape;961;g3095e0dfb3e_0_7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2" name="Google Shape;962;g3095e0dfb3e_0_7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095e0dfb3e_0_7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8" name="Google Shape;978;g3095e0dfb3e_0_7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095e0dfb3e_0_8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095e0dfb3e_0_8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95e0dfb3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95e0dfb3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5" name="Shape 10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6" name="Google Shape;1006;g30913dbb72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7" name="Google Shape;1007;g30913dbb72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2" name="Shape 1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" name="Google Shape;1013;g3095e0dfb3e_0_8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4" name="Google Shape;1014;g3095e0dfb3e_0_8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0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Google Shape;1021;g30913dbb72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2" name="Google Shape;1022;g30913dbb72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0913dbb729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9" name="Google Shape;1029;g30913dbb729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4" name="Shape 1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Google Shape;1035;g3095e0dfb3e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6" name="Google Shape;1036;g3095e0dfb3e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3095e0dfb3e_0_7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3095e0dfb3e_0_7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30913dbb72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30913dbb72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g30913dbb729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5" name="Google Shape;1055;g30913dbb729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2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g30913dbb729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4" name="Google Shape;1064;g30913dbb729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0" name="Shape 1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1" name="Google Shape;1071;g30913dbb729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2" name="Google Shape;1072;g30913dbb729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95e0dfb3e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95e0dfb3e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8" name="Shape 10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9" name="Google Shape;1079;g30913dbb729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0" name="Google Shape;1080;g30913dbb729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913dbb729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913dbb729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0.png"/><Relationship Id="rId4" Type="http://schemas.openxmlformats.org/officeDocument/2006/relationships/image" Target="../media/image19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3.png"/><Relationship Id="rId4" Type="http://schemas.openxmlformats.org/officeDocument/2006/relationships/image" Target="../media/image18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3.png"/><Relationship Id="rId4" Type="http://schemas.openxmlformats.org/officeDocument/2006/relationships/image" Target="../media/image26.png"/><Relationship Id="rId10" Type="http://schemas.openxmlformats.org/officeDocument/2006/relationships/image" Target="../media/image31.png"/><Relationship Id="rId9" Type="http://schemas.openxmlformats.org/officeDocument/2006/relationships/image" Target="../media/image30.png"/><Relationship Id="rId5" Type="http://schemas.openxmlformats.org/officeDocument/2006/relationships/image" Target="../media/image29.png"/><Relationship Id="rId6" Type="http://schemas.openxmlformats.org/officeDocument/2006/relationships/image" Target="../media/image27.png"/><Relationship Id="rId7" Type="http://schemas.openxmlformats.org/officeDocument/2006/relationships/image" Target="../media/image32.png"/><Relationship Id="rId8" Type="http://schemas.openxmlformats.org/officeDocument/2006/relationships/image" Target="../media/image2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38.png"/><Relationship Id="rId4" Type="http://schemas.openxmlformats.org/officeDocument/2006/relationships/image" Target="../media/image35.png"/><Relationship Id="rId5" Type="http://schemas.openxmlformats.org/officeDocument/2006/relationships/image" Target="../media/image34.png"/><Relationship Id="rId6" Type="http://schemas.openxmlformats.org/officeDocument/2006/relationships/image" Target="../media/image37.png"/><Relationship Id="rId7" Type="http://schemas.openxmlformats.org/officeDocument/2006/relationships/image" Target="../media/image4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15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15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15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3.png"/><Relationship Id="rId4" Type="http://schemas.openxmlformats.org/officeDocument/2006/relationships/image" Target="../media/image39.png"/><Relationship Id="rId5" Type="http://schemas.openxmlformats.org/officeDocument/2006/relationships/image" Target="../media/image42.png"/><Relationship Id="rId6" Type="http://schemas.openxmlformats.org/officeDocument/2006/relationships/image" Target="../media/image15.png"/><Relationship Id="rId7" Type="http://schemas.openxmlformats.org/officeDocument/2006/relationships/image" Target="../media/image41.png"/><Relationship Id="rId8" Type="http://schemas.openxmlformats.org/officeDocument/2006/relationships/image" Target="../media/image40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7.png"/><Relationship Id="rId4" Type="http://schemas.openxmlformats.org/officeDocument/2006/relationships/image" Target="../media/image46.png"/><Relationship Id="rId5" Type="http://schemas.openxmlformats.org/officeDocument/2006/relationships/image" Target="../media/image4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6.png"/><Relationship Id="rId7" Type="http://schemas.openxmlformats.org/officeDocument/2006/relationships/image" Target="../media/image14.png"/><Relationship Id="rId8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37.png"/><Relationship Id="rId7" Type="http://schemas.openxmlformats.org/officeDocument/2006/relationships/image" Target="../media/image49.png"/><Relationship Id="rId8" Type="http://schemas.openxmlformats.org/officeDocument/2006/relationships/image" Target="../media/image4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37.png"/><Relationship Id="rId7" Type="http://schemas.openxmlformats.org/officeDocument/2006/relationships/image" Target="../media/image49.png"/><Relationship Id="rId8" Type="http://schemas.openxmlformats.org/officeDocument/2006/relationships/image" Target="../media/image4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37.png"/><Relationship Id="rId7" Type="http://schemas.openxmlformats.org/officeDocument/2006/relationships/image" Target="../media/image49.png"/><Relationship Id="rId8" Type="http://schemas.openxmlformats.org/officeDocument/2006/relationships/image" Target="../media/image4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56.png"/><Relationship Id="rId4" Type="http://schemas.openxmlformats.org/officeDocument/2006/relationships/image" Target="../media/image48.png"/><Relationship Id="rId5" Type="http://schemas.openxmlformats.org/officeDocument/2006/relationships/image" Target="../media/image52.png"/><Relationship Id="rId6" Type="http://schemas.openxmlformats.org/officeDocument/2006/relationships/image" Target="../media/image37.png"/><Relationship Id="rId7" Type="http://schemas.openxmlformats.org/officeDocument/2006/relationships/image" Target="../media/image49.png"/><Relationship Id="rId8" Type="http://schemas.openxmlformats.org/officeDocument/2006/relationships/image" Target="../media/image44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55.png"/><Relationship Id="rId4" Type="http://schemas.openxmlformats.org/officeDocument/2006/relationships/image" Target="../media/image50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1.png"/><Relationship Id="rId8" Type="http://schemas.openxmlformats.org/officeDocument/2006/relationships/image" Target="../media/image66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55.png"/><Relationship Id="rId4" Type="http://schemas.openxmlformats.org/officeDocument/2006/relationships/image" Target="../media/image50.png"/><Relationship Id="rId5" Type="http://schemas.openxmlformats.org/officeDocument/2006/relationships/image" Target="../media/image53.png"/><Relationship Id="rId6" Type="http://schemas.openxmlformats.org/officeDocument/2006/relationships/image" Target="../media/image54.png"/><Relationship Id="rId7" Type="http://schemas.openxmlformats.org/officeDocument/2006/relationships/image" Target="../media/image51.png"/><Relationship Id="rId8" Type="http://schemas.openxmlformats.org/officeDocument/2006/relationships/image" Target="../media/image66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59.png"/><Relationship Id="rId4" Type="http://schemas.openxmlformats.org/officeDocument/2006/relationships/image" Target="../media/image57.png"/><Relationship Id="rId5" Type="http://schemas.openxmlformats.org/officeDocument/2006/relationships/image" Target="../media/image63.png"/><Relationship Id="rId6" Type="http://schemas.openxmlformats.org/officeDocument/2006/relationships/image" Target="../media/image6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60.png"/><Relationship Id="rId4" Type="http://schemas.openxmlformats.org/officeDocument/2006/relationships/image" Target="../media/image58.png"/><Relationship Id="rId5" Type="http://schemas.openxmlformats.org/officeDocument/2006/relationships/image" Target="../media/image62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Relationship Id="rId3" Type="http://schemas.openxmlformats.org/officeDocument/2006/relationships/image" Target="../media/image48.png"/><Relationship Id="rId4" Type="http://schemas.openxmlformats.org/officeDocument/2006/relationships/image" Target="../media/image52.png"/><Relationship Id="rId9" Type="http://schemas.openxmlformats.org/officeDocument/2006/relationships/image" Target="../media/image44.png"/><Relationship Id="rId5" Type="http://schemas.openxmlformats.org/officeDocument/2006/relationships/image" Target="../media/image67.png"/><Relationship Id="rId6" Type="http://schemas.openxmlformats.org/officeDocument/2006/relationships/image" Target="../media/image65.png"/><Relationship Id="rId7" Type="http://schemas.openxmlformats.org/officeDocument/2006/relationships/image" Target="../media/image64.png"/><Relationship Id="rId8" Type="http://schemas.openxmlformats.org/officeDocument/2006/relationships/image" Target="../media/image37.png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24.png"/><Relationship Id="rId7" Type="http://schemas.openxmlformats.org/officeDocument/2006/relationships/image" Target="../media/image69.png"/><Relationship Id="rId8" Type="http://schemas.openxmlformats.org/officeDocument/2006/relationships/image" Target="../media/image25.png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24.png"/><Relationship Id="rId7" Type="http://schemas.openxmlformats.org/officeDocument/2006/relationships/image" Target="../media/image69.png"/><Relationship Id="rId8" Type="http://schemas.openxmlformats.org/officeDocument/2006/relationships/image" Target="../media/image25.png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24.png"/><Relationship Id="rId7" Type="http://schemas.openxmlformats.org/officeDocument/2006/relationships/image" Target="../media/image69.png"/><Relationship Id="rId8" Type="http://schemas.openxmlformats.org/officeDocument/2006/relationships/image" Target="../media/image25.png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24.png"/><Relationship Id="rId7" Type="http://schemas.openxmlformats.org/officeDocument/2006/relationships/image" Target="../media/image69.png"/><Relationship Id="rId8" Type="http://schemas.openxmlformats.org/officeDocument/2006/relationships/image" Target="../media/image25.png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24.png"/><Relationship Id="rId7" Type="http://schemas.openxmlformats.org/officeDocument/2006/relationships/image" Target="../media/image69.png"/><Relationship Id="rId8" Type="http://schemas.openxmlformats.org/officeDocument/2006/relationships/image" Target="../media/image25.png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Relationship Id="rId3" Type="http://schemas.openxmlformats.org/officeDocument/2006/relationships/image" Target="../media/image70.png"/><Relationship Id="rId4" Type="http://schemas.openxmlformats.org/officeDocument/2006/relationships/image" Target="../media/image71.png"/><Relationship Id="rId5" Type="http://schemas.openxmlformats.org/officeDocument/2006/relationships/image" Target="../media/image68.png"/><Relationship Id="rId6" Type="http://schemas.openxmlformats.org/officeDocument/2006/relationships/image" Target="../media/image24.png"/><Relationship Id="rId7" Type="http://schemas.openxmlformats.org/officeDocument/2006/relationships/image" Target="../media/image69.png"/><Relationship Id="rId8" Type="http://schemas.openxmlformats.org/officeDocument/2006/relationships/image" Target="../media/image2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79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79.png"/><Relationship Id="rId4" Type="http://schemas.openxmlformats.org/officeDocument/2006/relationships/image" Target="../media/image73.png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Relationship Id="rId3" Type="http://schemas.openxmlformats.org/officeDocument/2006/relationships/image" Target="../media/image74.png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Relationship Id="rId3" Type="http://schemas.openxmlformats.org/officeDocument/2006/relationships/hyperlink" Target="https://arxiv.org/pdf/2406.03334" TargetMode="External"/><Relationship Id="rId4" Type="http://schemas.openxmlformats.org/officeDocument/2006/relationships/hyperlink" Target="https://www2.compute.dtu.dk/~sohau//talks/2024_MTNS/#frame5055" TargetMode="External"/><Relationship Id="rId5" Type="http://schemas.openxmlformats.org/officeDocument/2006/relationships/hyperlink" Target="https://proceedings.mlr.press/v130/immer21a.html" TargetMode="Externa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Relationship Id="rId3" Type="http://schemas.openxmlformats.org/officeDocument/2006/relationships/image" Target="../media/image25.png"/><Relationship Id="rId4" Type="http://schemas.openxmlformats.org/officeDocument/2006/relationships/image" Target="../media/image24.png"/><Relationship Id="rId5" Type="http://schemas.openxmlformats.org/officeDocument/2006/relationships/image" Target="../media/image44.png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Relationship Id="rId3" Type="http://schemas.openxmlformats.org/officeDocument/2006/relationships/image" Target="../media/image75.png"/><Relationship Id="rId4" Type="http://schemas.openxmlformats.org/officeDocument/2006/relationships/image" Target="../media/image77.png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Relationship Id="rId3" Type="http://schemas.openxmlformats.org/officeDocument/2006/relationships/image" Target="../media/image72.png"/><Relationship Id="rId4" Type="http://schemas.openxmlformats.org/officeDocument/2006/relationships/image" Target="../media/image7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image" Target="../media/image13.png"/><Relationship Id="rId10" Type="http://schemas.openxmlformats.org/officeDocument/2006/relationships/image" Target="../media/image12.png"/><Relationship Id="rId9" Type="http://schemas.openxmlformats.org/officeDocument/2006/relationships/image" Target="../media/image15.png"/><Relationship Id="rId5" Type="http://schemas.openxmlformats.org/officeDocument/2006/relationships/image" Target="../media/image6.png"/><Relationship Id="rId6" Type="http://schemas.openxmlformats.org/officeDocument/2006/relationships/image" Target="../media/image8.png"/><Relationship Id="rId7" Type="http://schemas.openxmlformats.org/officeDocument/2006/relationships/image" Target="../media/image9.png"/><Relationship Id="rId8" Type="http://schemas.openxmlformats.org/officeDocument/2006/relationships/image" Target="../media/image11.png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Relationship Id="rId3" Type="http://schemas.openxmlformats.org/officeDocument/2006/relationships/image" Target="../media/image58.png"/><Relationship Id="rId4" Type="http://schemas.openxmlformats.org/officeDocument/2006/relationships/image" Target="../media/image78.png"/><Relationship Id="rId5" Type="http://schemas.openxmlformats.org/officeDocument/2006/relationships/image" Target="../media/image6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png"/><Relationship Id="rId4" Type="http://schemas.openxmlformats.org/officeDocument/2006/relationships/image" Target="../media/image15.png"/><Relationship Id="rId5" Type="http://schemas.openxmlformats.org/officeDocument/2006/relationships/image" Target="../media/image12.png"/><Relationship Id="rId6" Type="http://schemas.openxmlformats.org/officeDocument/2006/relationships/image" Target="../media/image1.png"/><Relationship Id="rId7" Type="http://schemas.openxmlformats.org/officeDocument/2006/relationships/image" Target="../media/image17.png"/><Relationship Id="rId8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13" y="3591150"/>
            <a:ext cx="8520600" cy="7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880"/>
              <a:t>Why linearised Laplace &gt; regular Laplace</a:t>
            </a:r>
            <a:endParaRPr sz="288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383750"/>
            <a:ext cx="8520600" cy="34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October 2024</a:t>
            </a:r>
            <a:endParaRPr/>
          </a:p>
        </p:txBody>
      </p:sp>
      <p:pic>
        <p:nvPicPr>
          <p:cNvPr descr="A black and white card with text&#10;&#10;Description automatically generated" id="56" name="Google Shape;56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9283" y="662720"/>
            <a:ext cx="5025427" cy="26461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vs Linearised Laplace</a:t>
            </a:r>
            <a:endParaRPr/>
          </a:p>
        </p:txBody>
      </p:sp>
      <p:sp>
        <p:nvSpPr>
          <p:cNvPr id="177" name="Google Shape;177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GGN is commonly used to approximate the Hessian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Immer et al. (2021) argue that this choice implicitly linearises the BNN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8" name="Google Shape;17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75" y="2571750"/>
            <a:ext cx="4544249" cy="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99" y="3138525"/>
            <a:ext cx="3705126" cy="73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302" y="3868650"/>
            <a:ext cx="3771973" cy="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2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50" y="3339962"/>
            <a:ext cx="3358475" cy="32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2"/>
          <p:cNvSpPr txBox="1"/>
          <p:nvPr/>
        </p:nvSpPr>
        <p:spPr>
          <a:xfrm>
            <a:off x="4701675" y="4235825"/>
            <a:ext cx="424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(If likelihood is gaussian, then               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83" name="Google Shape;183;p22" title="[0,0,0,&quot;https://www.codecogs.com/eqnedit.php?latex=%5Cmathbf%7BH%7D(%5Cmathbf%7Bx%7D)%20%3D%20%5Cmathbb%7BI%7D_O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8125" y="4378375"/>
            <a:ext cx="86705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2" title="[0,0,0,&quot;https://www.codecogs.com/eqnedit.php?latex=q(%5Cmathbf%7Bw%7D%20%7C%5Cmathcal%7BD%7D)%20%5Capprox%20%5Cmathcal%7BN%7D(%5Cmathbf%7Bw%7D%20%7C%20%5Chat%7B%5Cmathbf%7Bw%7D%7D%2C%20-%5Cmathbf%7BH%7D%5E%7B-1%7D_%7B%5Chat%7B%5Cmathbf%7Bw%7D%7D%7D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475" y="2571750"/>
            <a:ext cx="3358476" cy="3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2"/>
          <p:cNvSpPr/>
          <p:nvPr/>
        </p:nvSpPr>
        <p:spPr>
          <a:xfrm>
            <a:off x="4572000" y="3138525"/>
            <a:ext cx="4305000" cy="19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22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 rotWithShape="1">
          <a:blip r:embed="rId6">
            <a:alphaModFix/>
          </a:blip>
          <a:srcRect b="0" l="0" r="85448" t="0"/>
          <a:stretch/>
        </p:blipFill>
        <p:spPr>
          <a:xfrm>
            <a:off x="6217227" y="1243975"/>
            <a:ext cx="4029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vs Linearised Laplace</a:t>
            </a:r>
            <a:endParaRPr/>
          </a:p>
        </p:txBody>
      </p:sp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GGN is commonly used to approximate the Hessian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Immer et al. (2021) argue that this choice implicitly linearises the BNN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75" y="2571750"/>
            <a:ext cx="4544249" cy="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99" y="3138525"/>
            <a:ext cx="3705126" cy="73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2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302" y="3868650"/>
            <a:ext cx="3771973" cy="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50" y="3339962"/>
            <a:ext cx="3358475" cy="32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23"/>
          <p:cNvSpPr txBox="1"/>
          <p:nvPr/>
        </p:nvSpPr>
        <p:spPr>
          <a:xfrm>
            <a:off x="4701675" y="4235825"/>
            <a:ext cx="424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(If likelihood is gaussian, then               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98" name="Google Shape;198;p23" title="[0,0,0,&quot;https://www.codecogs.com/eqnedit.php?latex=%5Cmathbf%7BH%7D(%5Cmathbf%7Bx%7D)%20%3D%20%5Cmathbb%7BI%7D_O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8125" y="4378375"/>
            <a:ext cx="86705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3" title="[0,0,0,&quot;https://www.codecogs.com/eqnedit.php?latex=q(%5Cmathbf%7Bw%7D%20%7C%5Cmathcal%7BD%7D)%20%5Capprox%20%5Cmathcal%7BN%7D(%5Cmathbf%7Bw%7D%20%7C%20%5Chat%7B%5Cmathbf%7Bw%7D%7D%2C%20-%5Cmathbf%7BH%7D%5E%7B-1%7D_%7B%5Chat%7B%5Cmathbf%7Bw%7D%7D%7D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475" y="2571750"/>
            <a:ext cx="3358476" cy="3675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3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 rotWithShape="1">
          <a:blip r:embed="rId6">
            <a:alphaModFix/>
          </a:blip>
          <a:srcRect b="0" l="0" r="85448" t="0"/>
          <a:stretch/>
        </p:blipFill>
        <p:spPr>
          <a:xfrm>
            <a:off x="6217227" y="1243975"/>
            <a:ext cx="4029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distributions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Laplace severely underfits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predictions perform much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adding another degree of approximation improve performance?</a:t>
            </a:r>
            <a:endParaRPr/>
          </a:p>
        </p:txBody>
      </p:sp>
      <p:pic>
        <p:nvPicPr>
          <p:cNvPr id="207" name="Google Shape;207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25" y="1645750"/>
            <a:ext cx="6387300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25" y="3016798"/>
            <a:ext cx="7091386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3975"/>
            <a:ext cx="4358749" cy="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/>
          <p:cNvPicPr preferRelativeResize="0"/>
          <p:nvPr/>
        </p:nvPicPr>
        <p:blipFill rotWithShape="1">
          <a:blip r:embed="rId6">
            <a:alphaModFix/>
          </a:blip>
          <a:srcRect b="56693" l="0" r="65446" t="0"/>
          <a:stretch/>
        </p:blipFill>
        <p:spPr>
          <a:xfrm>
            <a:off x="7319200" y="1359600"/>
            <a:ext cx="1708899" cy="102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4"/>
          <p:cNvPicPr preferRelativeResize="0"/>
          <p:nvPr/>
        </p:nvPicPr>
        <p:blipFill rotWithShape="1">
          <a:blip r:embed="rId6">
            <a:alphaModFix/>
          </a:blip>
          <a:srcRect b="-387" l="0" r="65446" t="71068"/>
          <a:stretch/>
        </p:blipFill>
        <p:spPr>
          <a:xfrm>
            <a:off x="7319200" y="2513671"/>
            <a:ext cx="1708899" cy="69401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4"/>
          <p:cNvSpPr/>
          <p:nvPr/>
        </p:nvSpPr>
        <p:spPr>
          <a:xfrm>
            <a:off x="460400" y="2384750"/>
            <a:ext cx="8520600" cy="21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distributions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Laplace severely underfits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predictions perform much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adding another degree of approximation improve performance?</a:t>
            </a:r>
            <a:endParaRPr/>
          </a:p>
        </p:txBody>
      </p:sp>
      <p:pic>
        <p:nvPicPr>
          <p:cNvPr id="219" name="Google Shape;219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25" y="1645750"/>
            <a:ext cx="6387300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25" y="3016798"/>
            <a:ext cx="7091386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3975"/>
            <a:ext cx="4358749" cy="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25"/>
          <p:cNvPicPr preferRelativeResize="0"/>
          <p:nvPr/>
        </p:nvPicPr>
        <p:blipFill rotWithShape="1">
          <a:blip r:embed="rId6">
            <a:alphaModFix/>
          </a:blip>
          <a:srcRect b="56693" l="0" r="65446" t="0"/>
          <a:stretch/>
        </p:blipFill>
        <p:spPr>
          <a:xfrm>
            <a:off x="7319200" y="1359600"/>
            <a:ext cx="1708899" cy="102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25"/>
          <p:cNvPicPr preferRelativeResize="0"/>
          <p:nvPr/>
        </p:nvPicPr>
        <p:blipFill rotWithShape="1">
          <a:blip r:embed="rId6">
            <a:alphaModFix/>
          </a:blip>
          <a:srcRect b="-387" l="0" r="65446" t="71068"/>
          <a:stretch/>
        </p:blipFill>
        <p:spPr>
          <a:xfrm>
            <a:off x="7319200" y="2513671"/>
            <a:ext cx="1708899" cy="694016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5"/>
          <p:cNvSpPr/>
          <p:nvPr/>
        </p:nvSpPr>
        <p:spPr>
          <a:xfrm>
            <a:off x="460400" y="3890950"/>
            <a:ext cx="8520600" cy="655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distributions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Regular Laplace severely underfits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predictions perform much better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does adding another degree of approximation improve performance?</a:t>
            </a:r>
            <a:endParaRPr/>
          </a:p>
        </p:txBody>
      </p:sp>
      <p:pic>
        <p:nvPicPr>
          <p:cNvPr id="231" name="Google Shape;23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4025" y="1645750"/>
            <a:ext cx="6387300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2" name="Google Shape;232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74025" y="3016798"/>
            <a:ext cx="7091386" cy="655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572000" y="273975"/>
            <a:ext cx="4358749" cy="352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26"/>
          <p:cNvPicPr preferRelativeResize="0"/>
          <p:nvPr/>
        </p:nvPicPr>
        <p:blipFill rotWithShape="1">
          <a:blip r:embed="rId6">
            <a:alphaModFix/>
          </a:blip>
          <a:srcRect b="56693" l="0" r="65446" t="0"/>
          <a:stretch/>
        </p:blipFill>
        <p:spPr>
          <a:xfrm>
            <a:off x="7319200" y="1359600"/>
            <a:ext cx="1708899" cy="1025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26"/>
          <p:cNvPicPr preferRelativeResize="0"/>
          <p:nvPr/>
        </p:nvPicPr>
        <p:blipFill rotWithShape="1">
          <a:blip r:embed="rId6">
            <a:alphaModFix/>
          </a:blip>
          <a:srcRect b="-387" l="0" r="65446" t="71068"/>
          <a:stretch/>
        </p:blipFill>
        <p:spPr>
          <a:xfrm>
            <a:off x="7319200" y="2513671"/>
            <a:ext cx="1708899" cy="6940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paper: linearised laplace is better because it’s invariant to </a:t>
            </a:r>
            <a:r>
              <a:rPr lang="en"/>
              <a:t>reparameterisation</a:t>
            </a:r>
            <a:endParaRPr/>
          </a:p>
        </p:txBody>
      </p:sp>
      <p:sp>
        <p:nvSpPr>
          <p:cNvPr id="241" name="Google Shape;241;p27"/>
          <p:cNvSpPr txBox="1"/>
          <p:nvPr>
            <p:ph idx="1" type="body"/>
          </p:nvPr>
        </p:nvSpPr>
        <p:spPr>
          <a:xfrm>
            <a:off x="311700" y="1483975"/>
            <a:ext cx="65391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BNNs are massively overparameterised, </a:t>
            </a:r>
            <a:r>
              <a:rPr lang="en"/>
              <a:t>with</a:t>
            </a:r>
            <a:r>
              <a:rPr lang="en"/>
              <a:t> many points in weight-space corresponding to identical functions</a:t>
            </a:r>
            <a:endParaRPr/>
          </a:p>
        </p:txBody>
      </p:sp>
      <p:sp>
        <p:nvSpPr>
          <p:cNvPr id="242" name="Google Shape;242;p27"/>
          <p:cNvSpPr txBox="1"/>
          <p:nvPr>
            <p:ph idx="1" type="body"/>
          </p:nvPr>
        </p:nvSpPr>
        <p:spPr>
          <a:xfrm>
            <a:off x="261275" y="2521325"/>
            <a:ext cx="67452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             ,                 and                     are equivalent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GGN covariance naturally aligns the linearised Laplace approx. post. w</a:t>
            </a:r>
            <a:r>
              <a:rPr lang="en"/>
              <a:t>ith</a:t>
            </a:r>
            <a:r>
              <a:rPr lang="en"/>
              <a:t> the reparameterisation (kernel) direction</a:t>
            </a:r>
            <a:endParaRPr/>
          </a:p>
        </p:txBody>
      </p:sp>
      <p:pic>
        <p:nvPicPr>
          <p:cNvPr id="243" name="Google Shape;243;p27"/>
          <p:cNvPicPr preferRelativeResize="0"/>
          <p:nvPr/>
        </p:nvPicPr>
        <p:blipFill rotWithShape="1">
          <a:blip r:embed="rId3">
            <a:alphaModFix/>
          </a:blip>
          <a:srcRect b="0" l="0" r="38533" t="0"/>
          <a:stretch/>
        </p:blipFill>
        <p:spPr>
          <a:xfrm>
            <a:off x="2629612" y="2624200"/>
            <a:ext cx="2608701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0" y="2930449"/>
            <a:ext cx="923164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27"/>
          <p:cNvPicPr preferRelativeResize="0"/>
          <p:nvPr/>
        </p:nvPicPr>
        <p:blipFill rotWithShape="1">
          <a:blip r:embed="rId5">
            <a:alphaModFix/>
          </a:blip>
          <a:srcRect b="-8" l="0" r="0" t="10395"/>
          <a:stretch/>
        </p:blipFill>
        <p:spPr>
          <a:xfrm>
            <a:off x="4088475" y="2930450"/>
            <a:ext cx="1225000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27" title="[0,0,0,&quot;https://www.codecogs.com/eqnedit.php?latex=%5Calpha%20%3E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5350" y="2976675"/>
            <a:ext cx="720725" cy="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7" name="Google Shape;247;p27"/>
          <p:cNvPicPr preferRelativeResize="0"/>
          <p:nvPr/>
        </p:nvPicPr>
        <p:blipFill rotWithShape="1">
          <a:blip r:embed="rId7">
            <a:alphaModFix/>
          </a:blip>
          <a:srcRect b="8391" l="0" r="63574" t="0"/>
          <a:stretch/>
        </p:blipFill>
        <p:spPr>
          <a:xfrm>
            <a:off x="6945438" y="1352138"/>
            <a:ext cx="2067525" cy="28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8" name="Google Shape;248;p27"/>
          <p:cNvPicPr preferRelativeResize="0"/>
          <p:nvPr/>
        </p:nvPicPr>
        <p:blipFill rotWithShape="1">
          <a:blip r:embed="rId7">
            <a:alphaModFix/>
          </a:blip>
          <a:srcRect b="0" l="17869" r="47857" t="92035"/>
          <a:stretch/>
        </p:blipFill>
        <p:spPr>
          <a:xfrm>
            <a:off x="7006537" y="4159275"/>
            <a:ext cx="1945352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27"/>
          <p:cNvPicPr preferRelativeResize="0"/>
          <p:nvPr/>
        </p:nvPicPr>
        <p:blipFill rotWithShape="1">
          <a:blip r:embed="rId7">
            <a:alphaModFix/>
          </a:blip>
          <a:srcRect b="0" l="71368" r="787" t="92035"/>
          <a:stretch/>
        </p:blipFill>
        <p:spPr>
          <a:xfrm>
            <a:off x="7371463" y="4443100"/>
            <a:ext cx="1580425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27"/>
          <p:cNvPicPr preferRelativeResize="0"/>
          <p:nvPr/>
        </p:nvPicPr>
        <p:blipFill rotWithShape="1">
          <a:blip r:embed="rId3">
            <a:alphaModFix/>
          </a:blip>
          <a:srcRect b="0" l="72309" r="0" t="0"/>
          <a:stretch/>
        </p:blipFill>
        <p:spPr>
          <a:xfrm>
            <a:off x="5238312" y="2624200"/>
            <a:ext cx="1175225" cy="3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7"/>
          <p:cNvSpPr/>
          <p:nvPr/>
        </p:nvSpPr>
        <p:spPr>
          <a:xfrm>
            <a:off x="261275" y="2265900"/>
            <a:ext cx="6589500" cy="28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7"/>
          <p:cNvSpPr/>
          <p:nvPr/>
        </p:nvSpPr>
        <p:spPr>
          <a:xfrm>
            <a:off x="6884375" y="1294875"/>
            <a:ext cx="2111100" cy="37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paper: linearised laplace is better because it’s invariant to reparameterisation</a:t>
            </a:r>
            <a:endParaRPr/>
          </a:p>
        </p:txBody>
      </p:sp>
      <p:sp>
        <p:nvSpPr>
          <p:cNvPr id="258" name="Google Shape;258;p28"/>
          <p:cNvSpPr txBox="1"/>
          <p:nvPr>
            <p:ph idx="1" type="body"/>
          </p:nvPr>
        </p:nvSpPr>
        <p:spPr>
          <a:xfrm>
            <a:off x="311700" y="1483975"/>
            <a:ext cx="65391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BNNs are massively overparameterised, with many points in weight-space corresponding to identical functions</a:t>
            </a:r>
            <a:endParaRPr/>
          </a:p>
        </p:txBody>
      </p:sp>
      <p:sp>
        <p:nvSpPr>
          <p:cNvPr id="259" name="Google Shape;259;p28"/>
          <p:cNvSpPr txBox="1"/>
          <p:nvPr>
            <p:ph idx="1" type="body"/>
          </p:nvPr>
        </p:nvSpPr>
        <p:spPr>
          <a:xfrm>
            <a:off x="261275" y="2521325"/>
            <a:ext cx="67452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             ,                 and                     are equivalent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GGN covariance naturally aligns the linearised Laplace approx. post. with the reparameterisation (kernel) direction</a:t>
            </a:r>
            <a:endParaRPr/>
          </a:p>
        </p:txBody>
      </p:sp>
      <p:pic>
        <p:nvPicPr>
          <p:cNvPr id="260" name="Google Shape;260;p28"/>
          <p:cNvPicPr preferRelativeResize="0"/>
          <p:nvPr/>
        </p:nvPicPr>
        <p:blipFill rotWithShape="1">
          <a:blip r:embed="rId3">
            <a:alphaModFix/>
          </a:blip>
          <a:srcRect b="0" l="0" r="38533" t="0"/>
          <a:stretch/>
        </p:blipFill>
        <p:spPr>
          <a:xfrm>
            <a:off x="2629612" y="2624200"/>
            <a:ext cx="2608701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0" y="2930449"/>
            <a:ext cx="923164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28"/>
          <p:cNvPicPr preferRelativeResize="0"/>
          <p:nvPr/>
        </p:nvPicPr>
        <p:blipFill rotWithShape="1">
          <a:blip r:embed="rId5">
            <a:alphaModFix/>
          </a:blip>
          <a:srcRect b="-8" l="0" r="0" t="10395"/>
          <a:stretch/>
        </p:blipFill>
        <p:spPr>
          <a:xfrm>
            <a:off x="4088475" y="2930450"/>
            <a:ext cx="1225000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3" name="Google Shape;263;p28" title="[0,0,0,&quot;https://www.codecogs.com/eqnedit.php?latex=%5Calpha%20%3E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5350" y="2976675"/>
            <a:ext cx="720725" cy="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28"/>
          <p:cNvPicPr preferRelativeResize="0"/>
          <p:nvPr/>
        </p:nvPicPr>
        <p:blipFill rotWithShape="1">
          <a:blip r:embed="rId7">
            <a:alphaModFix/>
          </a:blip>
          <a:srcRect b="8391" l="0" r="63574" t="0"/>
          <a:stretch/>
        </p:blipFill>
        <p:spPr>
          <a:xfrm>
            <a:off x="6945438" y="1352138"/>
            <a:ext cx="2067525" cy="28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28"/>
          <p:cNvPicPr preferRelativeResize="0"/>
          <p:nvPr/>
        </p:nvPicPr>
        <p:blipFill rotWithShape="1">
          <a:blip r:embed="rId7">
            <a:alphaModFix/>
          </a:blip>
          <a:srcRect b="0" l="17869" r="47857" t="92035"/>
          <a:stretch/>
        </p:blipFill>
        <p:spPr>
          <a:xfrm>
            <a:off x="7006537" y="4159275"/>
            <a:ext cx="1945352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28"/>
          <p:cNvPicPr preferRelativeResize="0"/>
          <p:nvPr/>
        </p:nvPicPr>
        <p:blipFill rotWithShape="1">
          <a:blip r:embed="rId7">
            <a:alphaModFix/>
          </a:blip>
          <a:srcRect b="0" l="71368" r="787" t="92035"/>
          <a:stretch/>
        </p:blipFill>
        <p:spPr>
          <a:xfrm>
            <a:off x="7371463" y="4443100"/>
            <a:ext cx="1580425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67" name="Google Shape;267;p28"/>
          <p:cNvPicPr preferRelativeResize="0"/>
          <p:nvPr/>
        </p:nvPicPr>
        <p:blipFill rotWithShape="1">
          <a:blip r:embed="rId3">
            <a:alphaModFix/>
          </a:blip>
          <a:srcRect b="0" l="72309" r="0" t="0"/>
          <a:stretch/>
        </p:blipFill>
        <p:spPr>
          <a:xfrm>
            <a:off x="5238312" y="2624200"/>
            <a:ext cx="1175225" cy="3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68" name="Google Shape;268;p28"/>
          <p:cNvSpPr/>
          <p:nvPr/>
        </p:nvSpPr>
        <p:spPr>
          <a:xfrm>
            <a:off x="261275" y="3560875"/>
            <a:ext cx="6589500" cy="15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8"/>
          <p:cNvSpPr/>
          <p:nvPr/>
        </p:nvSpPr>
        <p:spPr>
          <a:xfrm>
            <a:off x="6884375" y="1294875"/>
            <a:ext cx="2111100" cy="3798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paper: linearised laplace is better because it’s invariant to reparameterisation</a:t>
            </a:r>
            <a:endParaRPr/>
          </a:p>
        </p:txBody>
      </p:sp>
      <p:sp>
        <p:nvSpPr>
          <p:cNvPr id="275" name="Google Shape;275;p29"/>
          <p:cNvSpPr txBox="1"/>
          <p:nvPr>
            <p:ph idx="1" type="body"/>
          </p:nvPr>
        </p:nvSpPr>
        <p:spPr>
          <a:xfrm>
            <a:off x="311700" y="1483975"/>
            <a:ext cx="65391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BNNs are massively overparameterised, with many points in weight-space corresponding to identical functions</a:t>
            </a:r>
            <a:endParaRPr/>
          </a:p>
        </p:txBody>
      </p:sp>
      <p:sp>
        <p:nvSpPr>
          <p:cNvPr id="276" name="Google Shape;276;p29"/>
          <p:cNvSpPr txBox="1"/>
          <p:nvPr>
            <p:ph idx="1" type="body"/>
          </p:nvPr>
        </p:nvSpPr>
        <p:spPr>
          <a:xfrm>
            <a:off x="261275" y="2521325"/>
            <a:ext cx="67452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             ,                 and                     are equivalent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GGN covariance naturally aligns the linearised Laplace approx. post. with the reparameterisation (kernel) direction</a:t>
            </a:r>
            <a:endParaRPr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 b="0" l="0" r="38533" t="0"/>
          <a:stretch/>
        </p:blipFill>
        <p:spPr>
          <a:xfrm>
            <a:off x="2629612" y="2624200"/>
            <a:ext cx="2608701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0" y="2930449"/>
            <a:ext cx="923164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9" name="Google Shape;279;p29"/>
          <p:cNvPicPr preferRelativeResize="0"/>
          <p:nvPr/>
        </p:nvPicPr>
        <p:blipFill rotWithShape="1">
          <a:blip r:embed="rId5">
            <a:alphaModFix/>
          </a:blip>
          <a:srcRect b="-8" l="0" r="0" t="10395"/>
          <a:stretch/>
        </p:blipFill>
        <p:spPr>
          <a:xfrm>
            <a:off x="4088475" y="2930450"/>
            <a:ext cx="1225000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29" title="[0,0,0,&quot;https://www.codecogs.com/eqnedit.php?latex=%5Calpha%20%3E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5350" y="2976675"/>
            <a:ext cx="720725" cy="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29"/>
          <p:cNvPicPr preferRelativeResize="0"/>
          <p:nvPr/>
        </p:nvPicPr>
        <p:blipFill rotWithShape="1">
          <a:blip r:embed="rId7">
            <a:alphaModFix/>
          </a:blip>
          <a:srcRect b="8391" l="0" r="63574" t="0"/>
          <a:stretch/>
        </p:blipFill>
        <p:spPr>
          <a:xfrm>
            <a:off x="6945438" y="1352138"/>
            <a:ext cx="2067525" cy="28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29"/>
          <p:cNvPicPr preferRelativeResize="0"/>
          <p:nvPr/>
        </p:nvPicPr>
        <p:blipFill rotWithShape="1">
          <a:blip r:embed="rId7">
            <a:alphaModFix/>
          </a:blip>
          <a:srcRect b="0" l="17869" r="47857" t="92035"/>
          <a:stretch/>
        </p:blipFill>
        <p:spPr>
          <a:xfrm>
            <a:off x="7006537" y="4159275"/>
            <a:ext cx="1945352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29"/>
          <p:cNvPicPr preferRelativeResize="0"/>
          <p:nvPr/>
        </p:nvPicPr>
        <p:blipFill rotWithShape="1">
          <a:blip r:embed="rId7">
            <a:alphaModFix/>
          </a:blip>
          <a:srcRect b="0" l="71368" r="787" t="92035"/>
          <a:stretch/>
        </p:blipFill>
        <p:spPr>
          <a:xfrm>
            <a:off x="7371463" y="4443100"/>
            <a:ext cx="1580425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/>
          <p:cNvPicPr preferRelativeResize="0"/>
          <p:nvPr/>
        </p:nvPicPr>
        <p:blipFill rotWithShape="1">
          <a:blip r:embed="rId3">
            <a:alphaModFix/>
          </a:blip>
          <a:srcRect b="0" l="72309" r="0" t="0"/>
          <a:stretch/>
        </p:blipFill>
        <p:spPr>
          <a:xfrm>
            <a:off x="5238312" y="2624200"/>
            <a:ext cx="1175225" cy="306250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p29"/>
          <p:cNvSpPr/>
          <p:nvPr/>
        </p:nvSpPr>
        <p:spPr>
          <a:xfrm>
            <a:off x="261275" y="3560875"/>
            <a:ext cx="6589500" cy="158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paper: linearised laplace is better because it’s invariant to reparameterisation</a:t>
            </a:r>
            <a:endParaRPr/>
          </a:p>
        </p:txBody>
      </p:sp>
      <p:sp>
        <p:nvSpPr>
          <p:cNvPr id="291" name="Google Shape;291;p30"/>
          <p:cNvSpPr txBox="1"/>
          <p:nvPr>
            <p:ph idx="1" type="body"/>
          </p:nvPr>
        </p:nvSpPr>
        <p:spPr>
          <a:xfrm>
            <a:off x="311700" y="1483975"/>
            <a:ext cx="65391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BNNs are massively overparameterised, with many points in weight-space corresponding to identical functions</a:t>
            </a:r>
            <a:endParaRPr/>
          </a:p>
        </p:txBody>
      </p:sp>
      <p:sp>
        <p:nvSpPr>
          <p:cNvPr id="292" name="Google Shape;292;p30"/>
          <p:cNvSpPr txBox="1"/>
          <p:nvPr>
            <p:ph idx="1" type="body"/>
          </p:nvPr>
        </p:nvSpPr>
        <p:spPr>
          <a:xfrm>
            <a:off x="261275" y="2521325"/>
            <a:ext cx="6745200" cy="25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the NN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any              ,                 and                     are equivalent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GGN covariance naturally aligns the linearised Laplace approx. post. with the reparameterisation (kernel) direction</a:t>
            </a:r>
            <a:endParaRPr/>
          </a:p>
        </p:txBody>
      </p:sp>
      <p:pic>
        <p:nvPicPr>
          <p:cNvPr id="293" name="Google Shape;293;p30"/>
          <p:cNvPicPr preferRelativeResize="0"/>
          <p:nvPr/>
        </p:nvPicPr>
        <p:blipFill rotWithShape="1">
          <a:blip r:embed="rId3">
            <a:alphaModFix/>
          </a:blip>
          <a:srcRect b="0" l="0" r="38533" t="0"/>
          <a:stretch/>
        </p:blipFill>
        <p:spPr>
          <a:xfrm>
            <a:off x="2629612" y="2624200"/>
            <a:ext cx="2608701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5000" y="2930449"/>
            <a:ext cx="923164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30"/>
          <p:cNvPicPr preferRelativeResize="0"/>
          <p:nvPr/>
        </p:nvPicPr>
        <p:blipFill rotWithShape="1">
          <a:blip r:embed="rId5">
            <a:alphaModFix/>
          </a:blip>
          <a:srcRect b="-8" l="0" r="0" t="10395"/>
          <a:stretch/>
        </p:blipFill>
        <p:spPr>
          <a:xfrm>
            <a:off x="4088475" y="2930450"/>
            <a:ext cx="1225000" cy="30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0" title="[0,0,0,&quot;https://www.codecogs.com/eqnedit.php?latex=%5Calpha%20%3E%200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685350" y="2976675"/>
            <a:ext cx="720725" cy="21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7" name="Google Shape;297;p30"/>
          <p:cNvPicPr preferRelativeResize="0"/>
          <p:nvPr/>
        </p:nvPicPr>
        <p:blipFill rotWithShape="1">
          <a:blip r:embed="rId7">
            <a:alphaModFix/>
          </a:blip>
          <a:srcRect b="8391" l="0" r="63574" t="0"/>
          <a:stretch/>
        </p:blipFill>
        <p:spPr>
          <a:xfrm>
            <a:off x="6945438" y="1352138"/>
            <a:ext cx="2067525" cy="2850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98" name="Google Shape;298;p30"/>
          <p:cNvPicPr preferRelativeResize="0"/>
          <p:nvPr/>
        </p:nvPicPr>
        <p:blipFill rotWithShape="1">
          <a:blip r:embed="rId7">
            <a:alphaModFix/>
          </a:blip>
          <a:srcRect b="0" l="17869" r="47857" t="92035"/>
          <a:stretch/>
        </p:blipFill>
        <p:spPr>
          <a:xfrm>
            <a:off x="7006537" y="4159275"/>
            <a:ext cx="1945352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9" name="Google Shape;299;p30"/>
          <p:cNvPicPr preferRelativeResize="0"/>
          <p:nvPr/>
        </p:nvPicPr>
        <p:blipFill rotWithShape="1">
          <a:blip r:embed="rId7">
            <a:alphaModFix/>
          </a:blip>
          <a:srcRect b="0" l="71368" r="787" t="92035"/>
          <a:stretch/>
        </p:blipFill>
        <p:spPr>
          <a:xfrm>
            <a:off x="7371463" y="4443100"/>
            <a:ext cx="1580425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30"/>
          <p:cNvPicPr preferRelativeResize="0"/>
          <p:nvPr/>
        </p:nvPicPr>
        <p:blipFill rotWithShape="1">
          <a:blip r:embed="rId3">
            <a:alphaModFix/>
          </a:blip>
          <a:srcRect b="0" l="72309" r="0" t="0"/>
          <a:stretch/>
        </p:blipFill>
        <p:spPr>
          <a:xfrm>
            <a:off x="5238312" y="2624200"/>
            <a:ext cx="1175225" cy="30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paper: linearised laplace is better because it’s invariant to reparameterisation</a:t>
            </a:r>
            <a:endParaRPr/>
          </a:p>
        </p:txBody>
      </p:sp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151275" y="1483975"/>
            <a:ext cx="88392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regular Laplace approximation puts a crude pdf over the space of (nonlinear) NN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Identical functions are given different masses (this also messes up marginal likelihood estimates)</a:t>
            </a:r>
            <a:endParaRPr/>
          </a:p>
        </p:txBody>
      </p:sp>
      <p:pic>
        <p:nvPicPr>
          <p:cNvPr id="307" name="Google Shape;307;p31"/>
          <p:cNvPicPr preferRelativeResize="0"/>
          <p:nvPr/>
        </p:nvPicPr>
        <p:blipFill rotWithShape="1">
          <a:blip r:embed="rId3">
            <a:alphaModFix/>
          </a:blip>
          <a:srcRect b="0" l="17869" r="47857" t="92035"/>
          <a:stretch/>
        </p:blipFill>
        <p:spPr>
          <a:xfrm>
            <a:off x="4924637" y="4123275"/>
            <a:ext cx="1945352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31"/>
          <p:cNvPicPr preferRelativeResize="0"/>
          <p:nvPr/>
        </p:nvPicPr>
        <p:blipFill rotWithShape="1">
          <a:blip r:embed="rId3">
            <a:alphaModFix/>
          </a:blip>
          <a:srcRect b="0" l="71368" r="787" t="92035"/>
          <a:stretch/>
        </p:blipFill>
        <p:spPr>
          <a:xfrm>
            <a:off x="4924613" y="4414300"/>
            <a:ext cx="1580425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9" name="Google Shape;309;p31"/>
          <p:cNvPicPr preferRelativeResize="0"/>
          <p:nvPr/>
        </p:nvPicPr>
        <p:blipFill rotWithShape="1">
          <a:blip r:embed="rId3">
            <a:alphaModFix/>
          </a:blip>
          <a:srcRect b="9469" l="0" r="31337" t="0"/>
          <a:stretch/>
        </p:blipFill>
        <p:spPr>
          <a:xfrm>
            <a:off x="1483975" y="2571751"/>
            <a:ext cx="3390574" cy="245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0" name="Google Shape;310;p31"/>
          <p:cNvPicPr preferRelativeResize="0"/>
          <p:nvPr/>
        </p:nvPicPr>
        <p:blipFill rotWithShape="1">
          <a:blip r:embed="rId3">
            <a:alphaModFix/>
          </a:blip>
          <a:srcRect b="9469" l="67994" r="0" t="0"/>
          <a:stretch/>
        </p:blipFill>
        <p:spPr>
          <a:xfrm>
            <a:off x="7356775" y="2571750"/>
            <a:ext cx="1580425" cy="24504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p31"/>
          <p:cNvSpPr/>
          <p:nvPr/>
        </p:nvSpPr>
        <p:spPr>
          <a:xfrm>
            <a:off x="6920075" y="2571800"/>
            <a:ext cx="2118900" cy="2450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Laplace Approximation in BNNs	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Neural network                                  with likelihood                           and prior 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Take second-order Taylor expansion of log-posterior around a mode</a:t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Approximate posterior as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with Hessian matrix </a:t>
            </a:r>
            <a:endParaRPr sz="1425"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124" y="1188500"/>
            <a:ext cx="1598729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525" y="1203588"/>
            <a:ext cx="6059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450" y="1188499"/>
            <a:ext cx="1252272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4"/>
          <p:cNvPicPr preferRelativeResize="0"/>
          <p:nvPr/>
        </p:nvPicPr>
        <p:blipFill rotWithShape="1">
          <a:blip r:embed="rId6">
            <a:alphaModFix/>
          </a:blip>
          <a:srcRect b="0" l="36676" r="49741" t="0"/>
          <a:stretch/>
        </p:blipFill>
        <p:spPr>
          <a:xfrm>
            <a:off x="6383376" y="2024913"/>
            <a:ext cx="221925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4" title="[0,0,0,&quot;https://www.codecogs.com/eqnedit.php?latex=%5Clog%20p(%5Cmathbf%7Bx%7D%2C%20%5Cmathbf%7By%7D%3B%20%5Cmathbf%7Bw%7D)%20%5Capprox%20%5Clog%20p(%5Cmathbf%7Bx%7D%2C%20%5Cmathbf%7By%7D%3B%20%5Chat%7B%5Cmathbf%7Bw%7D%7D)%20-%20%5Cfrac%7B1%7D%7B2%7D(%5Cmathbf%7Bw%7D%20-%20%5Chat%7B%5Cmathbf%7Bw%7D%7D)%5ET(-%5Cnabla_%5Cmathbf%7Bw%7D%5E2%20%5Clog%20p(%5Cmathbf%7Bx%7D%2C%20%5Cmathbf%7By%7D%3B%20%5Cmathbf%7Bw%7D)%20%7C_%7B%5Chat%7B%5Cmathbf%7Bw%7D%7D%7D)(%5Cmathbf%7Bw%7D%20-%20%5Chat%7B%5Cmathbf%7Bw%7D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145" y="2436833"/>
            <a:ext cx="71334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4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2202" y="4046252"/>
            <a:ext cx="276922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4" title="[0,0,0,&quot;https://www.codecogs.com/eqnedit.php?latex=p(%5Cmathbf%7Bw%7D%20%7C%20%5Cmathbf%7Bx%7D%2C%20%5Cmathbf%7By%7D)%20%5Capprox%20%5Cmathcal%7BN%7D(%5Cmathbf%7Bw%7D%20%7C%20%5Chat%7B%5Cmathbf%7Bw%7D%7D%2C%20-%5Cmathbf%7BH%7D%5E%7B-1%7D_%7B%5Chat%7B%5Cmathbf%7Bw%7D%7D%7D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5567" y="3147666"/>
            <a:ext cx="3682574" cy="3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4"/>
          <p:cNvSpPr/>
          <p:nvPr/>
        </p:nvSpPr>
        <p:spPr>
          <a:xfrm>
            <a:off x="460400" y="1668950"/>
            <a:ext cx="8078700" cy="28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paper: linearised laplace is better because it’s invariant to reparameterisation</a:t>
            </a:r>
            <a:endParaRPr/>
          </a:p>
        </p:txBody>
      </p:sp>
      <p:sp>
        <p:nvSpPr>
          <p:cNvPr id="317" name="Google Shape;317;p32"/>
          <p:cNvSpPr txBox="1"/>
          <p:nvPr>
            <p:ph idx="1" type="body"/>
          </p:nvPr>
        </p:nvSpPr>
        <p:spPr>
          <a:xfrm>
            <a:off x="151275" y="1483975"/>
            <a:ext cx="8839200" cy="30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regular Laplace approximation puts a crude pdf over the space of (nonlinear) NN functions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Identical functions are given different masses (this also messes up marginal likelihood estimates)</a:t>
            </a:r>
            <a:endParaRPr/>
          </a:p>
        </p:txBody>
      </p:sp>
      <p:pic>
        <p:nvPicPr>
          <p:cNvPr id="318" name="Google Shape;318;p32"/>
          <p:cNvPicPr preferRelativeResize="0"/>
          <p:nvPr/>
        </p:nvPicPr>
        <p:blipFill rotWithShape="1">
          <a:blip r:embed="rId3">
            <a:alphaModFix/>
          </a:blip>
          <a:srcRect b="0" l="17869" r="47857" t="92035"/>
          <a:stretch/>
        </p:blipFill>
        <p:spPr>
          <a:xfrm>
            <a:off x="4924637" y="4123275"/>
            <a:ext cx="1945352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2"/>
          <p:cNvPicPr preferRelativeResize="0"/>
          <p:nvPr/>
        </p:nvPicPr>
        <p:blipFill rotWithShape="1">
          <a:blip r:embed="rId3">
            <a:alphaModFix/>
          </a:blip>
          <a:srcRect b="0" l="71368" r="787" t="92035"/>
          <a:stretch/>
        </p:blipFill>
        <p:spPr>
          <a:xfrm>
            <a:off x="4924613" y="4414300"/>
            <a:ext cx="1580425" cy="2478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20" name="Google Shape;320;p32"/>
          <p:cNvPicPr preferRelativeResize="0"/>
          <p:nvPr/>
        </p:nvPicPr>
        <p:blipFill rotWithShape="1">
          <a:blip r:embed="rId3">
            <a:alphaModFix/>
          </a:blip>
          <a:srcRect b="9469" l="0" r="31337" t="0"/>
          <a:stretch/>
        </p:blipFill>
        <p:spPr>
          <a:xfrm>
            <a:off x="1483975" y="2571751"/>
            <a:ext cx="3390574" cy="245048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32"/>
          <p:cNvPicPr preferRelativeResize="0"/>
          <p:nvPr/>
        </p:nvPicPr>
        <p:blipFill rotWithShape="1">
          <a:blip r:embed="rId3">
            <a:alphaModFix/>
          </a:blip>
          <a:srcRect b="9469" l="67994" r="0" t="0"/>
          <a:stretch/>
        </p:blipFill>
        <p:spPr>
          <a:xfrm>
            <a:off x="7356775" y="2571750"/>
            <a:ext cx="1580425" cy="2450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Reparameterisation of linear functions</a:t>
            </a:r>
            <a:endParaRPr/>
          </a:p>
        </p:txBody>
      </p:sp>
      <p:sp>
        <p:nvSpPr>
          <p:cNvPr id="327" name="Google Shape;327;p33"/>
          <p:cNvSpPr txBox="1"/>
          <p:nvPr>
            <p:ph idx="1" type="body"/>
          </p:nvPr>
        </p:nvSpPr>
        <p:spPr>
          <a:xfrm>
            <a:off x="3116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linear function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 reparameterisation                               such that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direction of movement between     and        lies in the kernel/nullspace of </a:t>
            </a:r>
            <a:endParaRPr/>
          </a:p>
        </p:txBody>
      </p:sp>
      <p:pic>
        <p:nvPicPr>
          <p:cNvPr id="328" name="Google Shape;3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50" y="1267405"/>
            <a:ext cx="2034776" cy="2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624" y="1724601"/>
            <a:ext cx="1898049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612" y="1697100"/>
            <a:ext cx="1829511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3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3300" y="2660781"/>
            <a:ext cx="2034775" cy="26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3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9467" y="3892146"/>
            <a:ext cx="3004326" cy="39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33" title="[0,0,0,&quot;https://www.codecogs.com/eqnedit.php?latex=%5Cmathbf%7Bw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8450" y="3075650"/>
            <a:ext cx="187125" cy="1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4" name="Google Shape;334;p33" title="[0,0,0,&quot;https://www.codecogs.com/eqnedit.php?latex=g(%5Cmathbf%7Bw%7D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4425" y="3034613"/>
            <a:ext cx="38660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5" name="Google Shape;335;p33" title="[0,0,0,&quot;https://www.codecogs.com/eqnedit.php?latex=%5Cmathbf%7BA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2175" y="3313625"/>
            <a:ext cx="21656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33"/>
          <p:cNvSpPr/>
          <p:nvPr/>
        </p:nvSpPr>
        <p:spPr>
          <a:xfrm>
            <a:off x="460400" y="2384750"/>
            <a:ext cx="8520600" cy="2161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Reparameterisation of linear functions</a:t>
            </a:r>
            <a:endParaRPr/>
          </a:p>
        </p:txBody>
      </p:sp>
      <p:sp>
        <p:nvSpPr>
          <p:cNvPr id="342" name="Google Shape;342;p34"/>
          <p:cNvSpPr txBox="1"/>
          <p:nvPr>
            <p:ph idx="1" type="body"/>
          </p:nvPr>
        </p:nvSpPr>
        <p:spPr>
          <a:xfrm>
            <a:off x="3116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linear function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 reparameterisation                               such that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direction of movement between     and        lies in the kernel/nullspace of </a:t>
            </a:r>
            <a:endParaRPr/>
          </a:p>
        </p:txBody>
      </p:sp>
      <p:pic>
        <p:nvPicPr>
          <p:cNvPr id="343" name="Google Shape;343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50" y="1267405"/>
            <a:ext cx="2034776" cy="2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624" y="1724601"/>
            <a:ext cx="1898049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612" y="1697100"/>
            <a:ext cx="1829511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6" name="Google Shape;346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3300" y="2660781"/>
            <a:ext cx="2034775" cy="26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9467" y="3892146"/>
            <a:ext cx="3004326" cy="39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p34" title="[0,0,0,&quot;https://www.codecogs.com/eqnedit.php?latex=%5Cmathbf%7Bw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8450" y="3075650"/>
            <a:ext cx="187125" cy="1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p34" title="[0,0,0,&quot;https://www.codecogs.com/eqnedit.php?latex=g(%5Cmathbf%7Bw%7D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4425" y="3034613"/>
            <a:ext cx="38660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p34" title="[0,0,0,&quot;https://www.codecogs.com/eqnedit.php?latex=%5Cmathbf%7BA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2175" y="3313625"/>
            <a:ext cx="216568" cy="190500"/>
          </a:xfrm>
          <a:prstGeom prst="rect">
            <a:avLst/>
          </a:prstGeom>
          <a:noFill/>
          <a:ln>
            <a:noFill/>
          </a:ln>
        </p:spPr>
      </p:pic>
      <p:sp>
        <p:nvSpPr>
          <p:cNvPr id="351" name="Google Shape;351;p34"/>
          <p:cNvSpPr/>
          <p:nvPr/>
        </p:nvSpPr>
        <p:spPr>
          <a:xfrm>
            <a:off x="460400" y="2963800"/>
            <a:ext cx="8520600" cy="1582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2: Reparameterisation of linear functions</a:t>
            </a:r>
            <a:endParaRPr/>
          </a:p>
        </p:txBody>
      </p:sp>
      <p:sp>
        <p:nvSpPr>
          <p:cNvPr id="357" name="Google Shape;357;p35"/>
          <p:cNvSpPr txBox="1"/>
          <p:nvPr>
            <p:ph idx="1" type="body"/>
          </p:nvPr>
        </p:nvSpPr>
        <p:spPr>
          <a:xfrm>
            <a:off x="311688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Consider a linear function          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a reparameterisation                               such that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the direction of movement between     and        lies in the kernel/nullspace of </a:t>
            </a:r>
            <a:endParaRPr/>
          </a:p>
        </p:txBody>
      </p:sp>
      <p:pic>
        <p:nvPicPr>
          <p:cNvPr id="358" name="Google Shape;35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44250" y="1267405"/>
            <a:ext cx="2034776" cy="2842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63624" y="1724601"/>
            <a:ext cx="1898049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50612" y="1697100"/>
            <a:ext cx="1829511" cy="284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73300" y="2660781"/>
            <a:ext cx="2034775" cy="26766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59467" y="3892146"/>
            <a:ext cx="3004326" cy="39577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3" name="Google Shape;363;p35" title="[0,0,0,&quot;https://www.codecogs.com/eqnedit.php?latex=%5Cmathbf%7Bw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828450" y="3075650"/>
            <a:ext cx="187125" cy="10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4" name="Google Shape;364;p35" title="[0,0,0,&quot;https://www.codecogs.com/eqnedit.php?latex=g(%5Cmathbf%7Bw%7D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534425" y="3034613"/>
            <a:ext cx="386603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65" name="Google Shape;365;p35" title="[0,0,0,&quot;https://www.codecogs.com/eqnedit.php?latex=%5Cmathbf%7BA%7D#0&quot;]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72175" y="3313625"/>
            <a:ext cx="216568" cy="1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kernel of the linearised NN (and avoid it!)</a:t>
            </a:r>
            <a:endParaRPr/>
          </a:p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311700" y="249250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GGN is a self-adjoint operator (positive semi-definite matrix)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spans to the </a:t>
            </a:r>
            <a:r>
              <a:rPr i="1" lang="en"/>
              <a:t>effective parameters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(ideally we’d just explore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</a:t>
            </a:r>
            <a:r>
              <a:rPr lang="en"/>
              <a:t>c</a:t>
            </a:r>
            <a:r>
              <a:rPr lang="en"/>
              <a:t>orresponds to the directions of reparameterisation</a:t>
            </a:r>
            <a:endParaRPr/>
          </a:p>
        </p:txBody>
      </p:sp>
      <p:pic>
        <p:nvPicPr>
          <p:cNvPr id="372" name="Google Shape;372;p36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782927" y="1246275"/>
            <a:ext cx="5578147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3" name="Google Shape;373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33" y="1885125"/>
            <a:ext cx="3095350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4" name="Google Shape;374;p36"/>
          <p:cNvPicPr preferRelativeResize="0"/>
          <p:nvPr/>
        </p:nvPicPr>
        <p:blipFill rotWithShape="1">
          <a:blip r:embed="rId5">
            <a:alphaModFix/>
          </a:blip>
          <a:srcRect b="0" l="0" r="57275" t="0"/>
          <a:stretch/>
        </p:blipFill>
        <p:spPr>
          <a:xfrm>
            <a:off x="7480351" y="1840575"/>
            <a:ext cx="122840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6"/>
          <p:cNvPicPr preferRelativeResize="0"/>
          <p:nvPr/>
        </p:nvPicPr>
        <p:blipFill rotWithShape="1">
          <a:blip r:embed="rId5">
            <a:alphaModFix/>
          </a:blip>
          <a:srcRect b="0" l="58213" r="0" t="0"/>
          <a:stretch/>
        </p:blipFill>
        <p:spPr>
          <a:xfrm>
            <a:off x="7493851" y="2090275"/>
            <a:ext cx="1201395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225" y="3016625"/>
            <a:ext cx="5347550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6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811625" y="39184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6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811625" y="447065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6"/>
          <p:cNvPicPr preferRelativeResize="0"/>
          <p:nvPr/>
        </p:nvPicPr>
        <p:blipFill rotWithShape="1">
          <a:blip r:embed="rId7">
            <a:alphaModFix/>
          </a:blip>
          <a:srcRect b="0" l="0" r="46549" t="0"/>
          <a:stretch/>
        </p:blipFill>
        <p:spPr>
          <a:xfrm>
            <a:off x="7211975" y="3450450"/>
            <a:ext cx="1765149" cy="1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80" name="Google Shape;380;p36"/>
          <p:cNvSpPr/>
          <p:nvPr/>
        </p:nvSpPr>
        <p:spPr>
          <a:xfrm>
            <a:off x="460400" y="1798425"/>
            <a:ext cx="8520600" cy="32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kernel of the linearised NN (and avoid it!)</a:t>
            </a:r>
            <a:endParaRPr/>
          </a:p>
        </p:txBody>
      </p:sp>
      <p:sp>
        <p:nvSpPr>
          <p:cNvPr id="386" name="Google Shape;386;p37"/>
          <p:cNvSpPr txBox="1"/>
          <p:nvPr>
            <p:ph idx="1" type="body"/>
          </p:nvPr>
        </p:nvSpPr>
        <p:spPr>
          <a:xfrm>
            <a:off x="311700" y="249250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GGN is a self-adjoint operator (positive semi-definite matrix)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spans to the </a:t>
            </a:r>
            <a:r>
              <a:rPr i="1" lang="en"/>
              <a:t>effective parameters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(ideally we’d just explore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corresponds to the directions of reparameterisation</a:t>
            </a:r>
            <a:endParaRPr/>
          </a:p>
        </p:txBody>
      </p:sp>
      <p:pic>
        <p:nvPicPr>
          <p:cNvPr id="387" name="Google Shape;387;p37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782927" y="1246275"/>
            <a:ext cx="5578147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p3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33" y="1885125"/>
            <a:ext cx="3095350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37"/>
          <p:cNvPicPr preferRelativeResize="0"/>
          <p:nvPr/>
        </p:nvPicPr>
        <p:blipFill rotWithShape="1">
          <a:blip r:embed="rId5">
            <a:alphaModFix/>
          </a:blip>
          <a:srcRect b="0" l="0" r="57275" t="0"/>
          <a:stretch/>
        </p:blipFill>
        <p:spPr>
          <a:xfrm>
            <a:off x="7480351" y="1840575"/>
            <a:ext cx="122840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37"/>
          <p:cNvPicPr preferRelativeResize="0"/>
          <p:nvPr/>
        </p:nvPicPr>
        <p:blipFill rotWithShape="1">
          <a:blip r:embed="rId5">
            <a:alphaModFix/>
          </a:blip>
          <a:srcRect b="0" l="58213" r="0" t="0"/>
          <a:stretch/>
        </p:blipFill>
        <p:spPr>
          <a:xfrm>
            <a:off x="7493851" y="2090275"/>
            <a:ext cx="1201395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3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225" y="3016625"/>
            <a:ext cx="5347550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37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811625" y="39184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37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811625" y="447065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37"/>
          <p:cNvPicPr preferRelativeResize="0"/>
          <p:nvPr/>
        </p:nvPicPr>
        <p:blipFill rotWithShape="1">
          <a:blip r:embed="rId7">
            <a:alphaModFix/>
          </a:blip>
          <a:srcRect b="0" l="0" r="46549" t="0"/>
          <a:stretch/>
        </p:blipFill>
        <p:spPr>
          <a:xfrm>
            <a:off x="7211975" y="3450450"/>
            <a:ext cx="1765149" cy="1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395" name="Google Shape;395;p37"/>
          <p:cNvSpPr/>
          <p:nvPr/>
        </p:nvSpPr>
        <p:spPr>
          <a:xfrm>
            <a:off x="460400" y="2395500"/>
            <a:ext cx="8520600" cy="2611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kernel of the linearised NN (and avoid it!)</a:t>
            </a:r>
            <a:endParaRPr/>
          </a:p>
        </p:txBody>
      </p:sp>
      <p:sp>
        <p:nvSpPr>
          <p:cNvPr id="401" name="Google Shape;401;p38"/>
          <p:cNvSpPr txBox="1"/>
          <p:nvPr>
            <p:ph idx="1" type="body"/>
          </p:nvPr>
        </p:nvSpPr>
        <p:spPr>
          <a:xfrm>
            <a:off x="311700" y="249250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GGN is a self-adjoint operator (positive semi-definite matrix)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spans to the </a:t>
            </a:r>
            <a:r>
              <a:rPr i="1" lang="en"/>
              <a:t>effective parameters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(ideally we’d just explore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corresponds to the directions of reparameterisation</a:t>
            </a:r>
            <a:endParaRPr/>
          </a:p>
        </p:txBody>
      </p:sp>
      <p:pic>
        <p:nvPicPr>
          <p:cNvPr id="402" name="Google Shape;402;p38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782927" y="1246275"/>
            <a:ext cx="5578147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33" y="1885125"/>
            <a:ext cx="3095350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8"/>
          <p:cNvPicPr preferRelativeResize="0"/>
          <p:nvPr/>
        </p:nvPicPr>
        <p:blipFill rotWithShape="1">
          <a:blip r:embed="rId5">
            <a:alphaModFix/>
          </a:blip>
          <a:srcRect b="0" l="0" r="57275" t="0"/>
          <a:stretch/>
        </p:blipFill>
        <p:spPr>
          <a:xfrm>
            <a:off x="7480351" y="1840575"/>
            <a:ext cx="122840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8"/>
          <p:cNvPicPr preferRelativeResize="0"/>
          <p:nvPr/>
        </p:nvPicPr>
        <p:blipFill rotWithShape="1">
          <a:blip r:embed="rId5">
            <a:alphaModFix/>
          </a:blip>
          <a:srcRect b="0" l="58213" r="0" t="0"/>
          <a:stretch/>
        </p:blipFill>
        <p:spPr>
          <a:xfrm>
            <a:off x="7493851" y="2090275"/>
            <a:ext cx="1201395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6" name="Google Shape;406;p3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225" y="3016625"/>
            <a:ext cx="5347550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7" name="Google Shape;407;p38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811625" y="39184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8" name="Google Shape;408;p38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811625" y="447065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38"/>
          <p:cNvPicPr preferRelativeResize="0"/>
          <p:nvPr/>
        </p:nvPicPr>
        <p:blipFill rotWithShape="1">
          <a:blip r:embed="rId7">
            <a:alphaModFix/>
          </a:blip>
          <a:srcRect b="0" l="0" r="46549" t="0"/>
          <a:stretch/>
        </p:blipFill>
        <p:spPr>
          <a:xfrm>
            <a:off x="7211975" y="3450450"/>
            <a:ext cx="1765149" cy="1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10" name="Google Shape;410;p38"/>
          <p:cNvSpPr/>
          <p:nvPr/>
        </p:nvSpPr>
        <p:spPr>
          <a:xfrm>
            <a:off x="460400" y="3575275"/>
            <a:ext cx="8520600" cy="14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kernel of the linearised NN (and avoid it!)</a:t>
            </a:r>
            <a:endParaRPr/>
          </a:p>
        </p:txBody>
      </p:sp>
      <p:sp>
        <p:nvSpPr>
          <p:cNvPr id="416" name="Google Shape;416;p39"/>
          <p:cNvSpPr txBox="1"/>
          <p:nvPr>
            <p:ph idx="1" type="body"/>
          </p:nvPr>
        </p:nvSpPr>
        <p:spPr>
          <a:xfrm>
            <a:off x="311700" y="249250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GGN is a self-adjoint operator (positive semi-definite matrix)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spans to the </a:t>
            </a:r>
            <a:r>
              <a:rPr i="1" lang="en"/>
              <a:t>effective parameters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(ideally we’d just explore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corresponds to the directions of reparameterisation</a:t>
            </a:r>
            <a:endParaRPr/>
          </a:p>
        </p:txBody>
      </p:sp>
      <p:pic>
        <p:nvPicPr>
          <p:cNvPr id="417" name="Google Shape;417;p39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782927" y="1246275"/>
            <a:ext cx="5578147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8" name="Google Shape;418;p3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33" y="1885125"/>
            <a:ext cx="3095350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9" name="Google Shape;419;p39"/>
          <p:cNvPicPr preferRelativeResize="0"/>
          <p:nvPr/>
        </p:nvPicPr>
        <p:blipFill rotWithShape="1">
          <a:blip r:embed="rId5">
            <a:alphaModFix/>
          </a:blip>
          <a:srcRect b="0" l="0" r="57275" t="0"/>
          <a:stretch/>
        </p:blipFill>
        <p:spPr>
          <a:xfrm>
            <a:off x="7480351" y="1840575"/>
            <a:ext cx="122840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39"/>
          <p:cNvPicPr preferRelativeResize="0"/>
          <p:nvPr/>
        </p:nvPicPr>
        <p:blipFill rotWithShape="1">
          <a:blip r:embed="rId5">
            <a:alphaModFix/>
          </a:blip>
          <a:srcRect b="0" l="58213" r="0" t="0"/>
          <a:stretch/>
        </p:blipFill>
        <p:spPr>
          <a:xfrm>
            <a:off x="7493851" y="2090275"/>
            <a:ext cx="1201395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3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225" y="3016625"/>
            <a:ext cx="5347550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39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811625" y="39184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3" name="Google Shape;423;p39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811625" y="447065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4" name="Google Shape;424;p39"/>
          <p:cNvPicPr preferRelativeResize="0"/>
          <p:nvPr/>
        </p:nvPicPr>
        <p:blipFill rotWithShape="1">
          <a:blip r:embed="rId7">
            <a:alphaModFix/>
          </a:blip>
          <a:srcRect b="0" l="0" r="46549" t="0"/>
          <a:stretch/>
        </p:blipFill>
        <p:spPr>
          <a:xfrm>
            <a:off x="7211975" y="3450450"/>
            <a:ext cx="1765149" cy="1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39"/>
          <p:cNvSpPr/>
          <p:nvPr/>
        </p:nvSpPr>
        <p:spPr>
          <a:xfrm>
            <a:off x="460400" y="3575275"/>
            <a:ext cx="6751500" cy="1431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kernel of the linearised NN (and avoid it!)</a:t>
            </a:r>
            <a:endParaRPr/>
          </a:p>
        </p:txBody>
      </p:sp>
      <p:sp>
        <p:nvSpPr>
          <p:cNvPr id="431" name="Google Shape;431;p40"/>
          <p:cNvSpPr txBox="1"/>
          <p:nvPr>
            <p:ph idx="1" type="body"/>
          </p:nvPr>
        </p:nvSpPr>
        <p:spPr>
          <a:xfrm>
            <a:off x="311700" y="249250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GGN is a self-adjoint operator (positive semi-definite matrix)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spans to the </a:t>
            </a:r>
            <a:r>
              <a:rPr i="1" lang="en"/>
              <a:t>effective parameters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(ideally we’d just explore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corresponds to the directions of reparameterisation</a:t>
            </a:r>
            <a:endParaRPr/>
          </a:p>
        </p:txBody>
      </p:sp>
      <p:pic>
        <p:nvPicPr>
          <p:cNvPr id="432" name="Google Shape;432;p40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782927" y="1246275"/>
            <a:ext cx="5578147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33" y="1885125"/>
            <a:ext cx="3095350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4" name="Google Shape;434;p40"/>
          <p:cNvPicPr preferRelativeResize="0"/>
          <p:nvPr/>
        </p:nvPicPr>
        <p:blipFill rotWithShape="1">
          <a:blip r:embed="rId5">
            <a:alphaModFix/>
          </a:blip>
          <a:srcRect b="0" l="0" r="57275" t="0"/>
          <a:stretch/>
        </p:blipFill>
        <p:spPr>
          <a:xfrm>
            <a:off x="7480351" y="1840575"/>
            <a:ext cx="122840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40"/>
          <p:cNvPicPr preferRelativeResize="0"/>
          <p:nvPr/>
        </p:nvPicPr>
        <p:blipFill rotWithShape="1">
          <a:blip r:embed="rId5">
            <a:alphaModFix/>
          </a:blip>
          <a:srcRect b="0" l="58213" r="0" t="0"/>
          <a:stretch/>
        </p:blipFill>
        <p:spPr>
          <a:xfrm>
            <a:off x="7493851" y="2090275"/>
            <a:ext cx="1201395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6" name="Google Shape;436;p4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225" y="3016625"/>
            <a:ext cx="5347550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40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811625" y="39184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8" name="Google Shape;438;p40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811625" y="447065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40"/>
          <p:cNvPicPr preferRelativeResize="0"/>
          <p:nvPr/>
        </p:nvPicPr>
        <p:blipFill rotWithShape="1">
          <a:blip r:embed="rId7">
            <a:alphaModFix/>
          </a:blip>
          <a:srcRect b="0" l="0" r="46549" t="0"/>
          <a:stretch/>
        </p:blipFill>
        <p:spPr>
          <a:xfrm>
            <a:off x="7211975" y="3450450"/>
            <a:ext cx="1765149" cy="151910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40"/>
          <p:cNvSpPr/>
          <p:nvPr/>
        </p:nvSpPr>
        <p:spPr>
          <a:xfrm>
            <a:off x="460400" y="4433825"/>
            <a:ext cx="6751500" cy="572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the kernel of the linearised NN (and avoid it!)</a:t>
            </a:r>
            <a:endParaRPr/>
          </a:p>
        </p:txBody>
      </p:sp>
      <p:sp>
        <p:nvSpPr>
          <p:cNvPr id="446" name="Google Shape;446;p41"/>
          <p:cNvSpPr txBox="1"/>
          <p:nvPr>
            <p:ph idx="1" type="body"/>
          </p:nvPr>
        </p:nvSpPr>
        <p:spPr>
          <a:xfrm>
            <a:off x="311700" y="2492500"/>
            <a:ext cx="8520600" cy="23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the GGN is a self-adjoint operator (positive semi-definite matrix)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spans to the </a:t>
            </a:r>
            <a:r>
              <a:rPr i="1" lang="en"/>
              <a:t>effective parameters</a:t>
            </a:r>
            <a:r>
              <a:rPr lang="en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(ideally we’d just explore this)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                 corresponds to the directions of reparameterisation</a:t>
            </a:r>
            <a:endParaRPr/>
          </a:p>
        </p:txBody>
      </p:sp>
      <p:pic>
        <p:nvPicPr>
          <p:cNvPr id="447" name="Google Shape;447;p41"/>
          <p:cNvPicPr preferRelativeResize="0"/>
          <p:nvPr/>
        </p:nvPicPr>
        <p:blipFill rotWithShape="1">
          <a:blip r:embed="rId3">
            <a:alphaModFix/>
          </a:blip>
          <a:srcRect b="9616" l="0" r="0" t="0"/>
          <a:stretch/>
        </p:blipFill>
        <p:spPr>
          <a:xfrm>
            <a:off x="1782927" y="1246275"/>
            <a:ext cx="5578147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8" name="Google Shape;448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24333" y="1885125"/>
            <a:ext cx="3095350" cy="4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1"/>
          <p:cNvPicPr preferRelativeResize="0"/>
          <p:nvPr/>
        </p:nvPicPr>
        <p:blipFill rotWithShape="1">
          <a:blip r:embed="rId5">
            <a:alphaModFix/>
          </a:blip>
          <a:srcRect b="0" l="0" r="57275" t="0"/>
          <a:stretch/>
        </p:blipFill>
        <p:spPr>
          <a:xfrm>
            <a:off x="7480351" y="1840575"/>
            <a:ext cx="122840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1"/>
          <p:cNvPicPr preferRelativeResize="0"/>
          <p:nvPr/>
        </p:nvPicPr>
        <p:blipFill rotWithShape="1">
          <a:blip r:embed="rId5">
            <a:alphaModFix/>
          </a:blip>
          <a:srcRect b="0" l="58213" r="0" t="0"/>
          <a:stretch/>
        </p:blipFill>
        <p:spPr>
          <a:xfrm>
            <a:off x="7493851" y="2090275"/>
            <a:ext cx="1201395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1" name="Google Shape;451;p4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98225" y="3016625"/>
            <a:ext cx="5347550" cy="50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41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811625" y="39184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1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811625" y="447065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41"/>
          <p:cNvPicPr preferRelativeResize="0"/>
          <p:nvPr/>
        </p:nvPicPr>
        <p:blipFill rotWithShape="1">
          <a:blip r:embed="rId7">
            <a:alphaModFix/>
          </a:blip>
          <a:srcRect b="0" l="0" r="46549" t="0"/>
          <a:stretch/>
        </p:blipFill>
        <p:spPr>
          <a:xfrm>
            <a:off x="7211975" y="3450450"/>
            <a:ext cx="1765149" cy="1519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Laplace Approximation in BNNs	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Neural network                                  with likelihood                           and prior 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Take second-order Taylor expansion of log-posterior around a mode</a:t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Approximate posterior as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with Hessian matrix </a:t>
            </a:r>
            <a:endParaRPr sz="1425"/>
          </a:p>
        </p:txBody>
      </p:sp>
      <p:pic>
        <p:nvPicPr>
          <p:cNvPr id="77" name="Google Shape;7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124" y="1188500"/>
            <a:ext cx="1598729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525" y="1203588"/>
            <a:ext cx="6059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450" y="1188499"/>
            <a:ext cx="1252272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 rotWithShape="1">
          <a:blip r:embed="rId6">
            <a:alphaModFix/>
          </a:blip>
          <a:srcRect b="0" l="36676" r="49741" t="0"/>
          <a:stretch/>
        </p:blipFill>
        <p:spPr>
          <a:xfrm>
            <a:off x="6383376" y="2024913"/>
            <a:ext cx="221925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 title="[0,0,0,&quot;https://www.codecogs.com/eqnedit.php?latex=%5Clog%20p(%5Cmathbf%7Bx%7D%2C%20%5Cmathbf%7By%7D%3B%20%5Cmathbf%7Bw%7D)%20%5Capprox%20%5Clog%20p(%5Cmathbf%7Bx%7D%2C%20%5Cmathbf%7By%7D%3B%20%5Chat%7B%5Cmathbf%7Bw%7D%7D)%20-%20%5Cfrac%7B1%7D%7B2%7D(%5Cmathbf%7Bw%7D%20-%20%5Chat%7B%5Cmathbf%7Bw%7D%7D)%5ET(-%5Cnabla_%5Cmathbf%7Bw%7D%5E2%20%5Clog%20p(%5Cmathbf%7Bx%7D%2C%20%5Cmathbf%7By%7D%3B%20%5Cmathbf%7Bw%7D)%20%7C_%7B%5Chat%7B%5Cmathbf%7Bw%7D%7D%7D)(%5Cmathbf%7Bw%7D%20-%20%5Chat%7B%5Cmathbf%7Bw%7D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145" y="2436833"/>
            <a:ext cx="71334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15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2202" y="4046252"/>
            <a:ext cx="276922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title="[0,0,0,&quot;https://www.codecogs.com/eqnedit.php?latex=p(%5Cmathbf%7Bw%7D%20%7C%20%5Cmathbf%7Bx%7D%2C%20%5Cmathbf%7By%7D)%20%5Capprox%20%5Cmathcal%7BN%7D(%5Cmathbf%7Bw%7D%20%7C%20%5Chat%7B%5Cmathbf%7Bw%7D%7D%2C%20-%5Cmathbf%7BH%7D%5E%7B-1%7D_%7B%5Chat%7B%5Cmathbf%7Bw%7D%7D%7D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5567" y="3147666"/>
            <a:ext cx="3682574" cy="371125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5"/>
          <p:cNvSpPr/>
          <p:nvPr/>
        </p:nvSpPr>
        <p:spPr>
          <a:xfrm>
            <a:off x="460400" y="3028550"/>
            <a:ext cx="8078700" cy="1518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samples can be decomposed into image and kernel contributions</a:t>
            </a:r>
            <a:endParaRPr/>
          </a:p>
        </p:txBody>
      </p:sp>
      <p:sp>
        <p:nvSpPr>
          <p:cNvPr id="460" name="Google Shape;460;p42"/>
          <p:cNvSpPr txBox="1"/>
          <p:nvPr>
            <p:ph idx="1" type="body"/>
          </p:nvPr>
        </p:nvSpPr>
        <p:spPr>
          <a:xfrm>
            <a:off x="311700" y="1476775"/>
            <a:ext cx="8520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            be the eigendecomposition of               with      and     corresponding to non-zero and zero eigenvalues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any Laplace sample can be written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 that all probability mass in the kernel comes from the prior)</a:t>
            </a:r>
            <a:endParaRPr/>
          </a:p>
        </p:txBody>
      </p:sp>
      <p:pic>
        <p:nvPicPr>
          <p:cNvPr id="461" name="Google Shape;46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99" y="1601775"/>
            <a:ext cx="663979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325" y="1601772"/>
            <a:ext cx="295235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365" y="1577828"/>
            <a:ext cx="383975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42"/>
          <p:cNvPicPr preferRelativeResize="0"/>
          <p:nvPr/>
        </p:nvPicPr>
        <p:blipFill rotWithShape="1">
          <a:blip r:embed="rId6">
            <a:alphaModFix/>
          </a:blip>
          <a:srcRect b="28121" l="0" r="82079" t="39753"/>
          <a:stretch/>
        </p:blipFill>
        <p:spPr>
          <a:xfrm>
            <a:off x="5079000" y="1613087"/>
            <a:ext cx="799502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875" y="2420350"/>
            <a:ext cx="8846251" cy="8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6" name="Google Shape;466;p42"/>
          <p:cNvCxnSpPr/>
          <p:nvPr/>
        </p:nvCxnSpPr>
        <p:spPr>
          <a:xfrm flipH="1" rot="10800000">
            <a:off x="7600000" y="3097675"/>
            <a:ext cx="972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67" name="Google Shape;467;p42"/>
          <p:cNvCxnSpPr/>
          <p:nvPr/>
        </p:nvCxnSpPr>
        <p:spPr>
          <a:xfrm flipH="1" rot="10800000">
            <a:off x="6360950" y="3162475"/>
            <a:ext cx="4323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68" name="Google Shape;468;p42" title="[0,0,0,&quot;https://www.codecogs.com/eqnedit.php?latex=%5Cmathbf%7Bw%7D%20%3D%20%5Chat%7B%5Cmathbf%7Bw%7D%7D%20%2B%20%5Cmathbf%7Bw%7D_%5Ctext%7Bim%7D%20%2B%20%5Cmathbf%7Bw%7D_%5Ctext%7Bker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6450" y="3697759"/>
            <a:ext cx="3379650" cy="3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42"/>
          <p:cNvSpPr/>
          <p:nvPr/>
        </p:nvSpPr>
        <p:spPr>
          <a:xfrm>
            <a:off x="237400" y="2384750"/>
            <a:ext cx="8743500" cy="26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samples can be decomposed into image and kernel contributions</a:t>
            </a:r>
            <a:endParaRPr/>
          </a:p>
        </p:txBody>
      </p:sp>
      <p:sp>
        <p:nvSpPr>
          <p:cNvPr id="475" name="Google Shape;475;p43"/>
          <p:cNvSpPr txBox="1"/>
          <p:nvPr>
            <p:ph idx="1" type="body"/>
          </p:nvPr>
        </p:nvSpPr>
        <p:spPr>
          <a:xfrm>
            <a:off x="311700" y="1476775"/>
            <a:ext cx="8520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            be the eigendecomposition of               with      and     corresponding to non-zero and zero eigenvalues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any Laplace sample can be written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 that all probability mass in the kernel comes from the prior)</a:t>
            </a:r>
            <a:endParaRPr/>
          </a:p>
        </p:txBody>
      </p:sp>
      <p:pic>
        <p:nvPicPr>
          <p:cNvPr id="476" name="Google Shape;476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99" y="1601775"/>
            <a:ext cx="663979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325" y="1601772"/>
            <a:ext cx="295235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p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365" y="1577828"/>
            <a:ext cx="383975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p43"/>
          <p:cNvPicPr preferRelativeResize="0"/>
          <p:nvPr/>
        </p:nvPicPr>
        <p:blipFill rotWithShape="1">
          <a:blip r:embed="rId6">
            <a:alphaModFix/>
          </a:blip>
          <a:srcRect b="28121" l="0" r="82079" t="39753"/>
          <a:stretch/>
        </p:blipFill>
        <p:spPr>
          <a:xfrm>
            <a:off x="5079000" y="1613087"/>
            <a:ext cx="799502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0" name="Google Shape;480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875" y="2420350"/>
            <a:ext cx="8846251" cy="871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43" title="[0,0,0,&quot;https://www.codecogs.com/eqnedit.php?latex=%5Cmathbf%7Bw%7D%20%3D%20%5Chat%7B%5Cmathbf%7Bw%7D%7D%20%2B%20%5Cmathbf%7Bw%7D_%5Ctext%7Bim%7D%20%2B%20%5Cmathbf%7Bw%7D_%5Ctext%7Bker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6450" y="3697759"/>
            <a:ext cx="3379650" cy="3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82" name="Google Shape;482;p43"/>
          <p:cNvSpPr/>
          <p:nvPr/>
        </p:nvSpPr>
        <p:spPr>
          <a:xfrm>
            <a:off x="237400" y="3460175"/>
            <a:ext cx="8743500" cy="1590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samples can be decomposed into image and kernel contributions</a:t>
            </a:r>
            <a:endParaRPr/>
          </a:p>
        </p:txBody>
      </p:sp>
      <p:sp>
        <p:nvSpPr>
          <p:cNvPr id="488" name="Google Shape;488;p44"/>
          <p:cNvSpPr txBox="1"/>
          <p:nvPr>
            <p:ph idx="1" type="body"/>
          </p:nvPr>
        </p:nvSpPr>
        <p:spPr>
          <a:xfrm>
            <a:off x="311700" y="1476775"/>
            <a:ext cx="8520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            be the eigendecomposition of               with      and     corresponding to non-zero and zero eigenvalues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any Laplace sample can be written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 that all probability mass in the kernel comes from the prior)</a:t>
            </a:r>
            <a:endParaRPr/>
          </a:p>
        </p:txBody>
      </p:sp>
      <p:pic>
        <p:nvPicPr>
          <p:cNvPr id="489" name="Google Shape;489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99" y="1601775"/>
            <a:ext cx="663979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p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325" y="1601772"/>
            <a:ext cx="295235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p4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365" y="1577828"/>
            <a:ext cx="383975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p44"/>
          <p:cNvPicPr preferRelativeResize="0"/>
          <p:nvPr/>
        </p:nvPicPr>
        <p:blipFill rotWithShape="1">
          <a:blip r:embed="rId6">
            <a:alphaModFix/>
          </a:blip>
          <a:srcRect b="28121" l="0" r="82079" t="39753"/>
          <a:stretch/>
        </p:blipFill>
        <p:spPr>
          <a:xfrm>
            <a:off x="5079000" y="1613087"/>
            <a:ext cx="799502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p4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875" y="2420350"/>
            <a:ext cx="8846251" cy="8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94" name="Google Shape;494;p44"/>
          <p:cNvCxnSpPr/>
          <p:nvPr/>
        </p:nvCxnSpPr>
        <p:spPr>
          <a:xfrm flipH="1" rot="10800000">
            <a:off x="7600000" y="3097675"/>
            <a:ext cx="972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95" name="Google Shape;495;p44"/>
          <p:cNvCxnSpPr/>
          <p:nvPr/>
        </p:nvCxnSpPr>
        <p:spPr>
          <a:xfrm flipH="1" rot="10800000">
            <a:off x="6360950" y="3162475"/>
            <a:ext cx="4323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496" name="Google Shape;496;p44" title="[0,0,0,&quot;https://www.codecogs.com/eqnedit.php?latex=%5Cmathbf%7Bw%7D%20%3D%20%5Chat%7B%5Cmathbf%7Bw%7D%7D%20%2B%20%5Cmathbf%7Bw%7D_%5Ctext%7Bim%7D%20%2B%20%5Cmathbf%7Bw%7D_%5Ctext%7Bker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6450" y="3697759"/>
            <a:ext cx="3379650" cy="329175"/>
          </a:xfrm>
          <a:prstGeom prst="rect">
            <a:avLst/>
          </a:prstGeom>
          <a:noFill/>
          <a:ln>
            <a:noFill/>
          </a:ln>
        </p:spPr>
      </p:pic>
      <p:sp>
        <p:nvSpPr>
          <p:cNvPr id="497" name="Google Shape;497;p44"/>
          <p:cNvSpPr/>
          <p:nvPr/>
        </p:nvSpPr>
        <p:spPr>
          <a:xfrm>
            <a:off x="237400" y="4136375"/>
            <a:ext cx="8743500" cy="91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samples can be decomposed into image and kernel contributions</a:t>
            </a:r>
            <a:endParaRPr/>
          </a:p>
        </p:txBody>
      </p:sp>
      <p:sp>
        <p:nvSpPr>
          <p:cNvPr id="503" name="Google Shape;503;p45"/>
          <p:cNvSpPr txBox="1"/>
          <p:nvPr>
            <p:ph idx="1" type="body"/>
          </p:nvPr>
        </p:nvSpPr>
        <p:spPr>
          <a:xfrm>
            <a:off x="311700" y="1476775"/>
            <a:ext cx="8520600" cy="309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             be the eigendecomposition of               with      and     corresponding to non-zero and zero eigenvalues respectively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 any Laplace sample can be written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(Note that all probability mass in the kernel comes from the prior)</a:t>
            </a:r>
            <a:endParaRPr/>
          </a:p>
        </p:txBody>
      </p:sp>
      <p:pic>
        <p:nvPicPr>
          <p:cNvPr id="504" name="Google Shape;504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1699" y="1601775"/>
            <a:ext cx="663979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9325" y="1601772"/>
            <a:ext cx="295235" cy="23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6" name="Google Shape;506;p4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15365" y="1577828"/>
            <a:ext cx="383975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5"/>
          <p:cNvPicPr preferRelativeResize="0"/>
          <p:nvPr/>
        </p:nvPicPr>
        <p:blipFill rotWithShape="1">
          <a:blip r:embed="rId6">
            <a:alphaModFix/>
          </a:blip>
          <a:srcRect b="28121" l="0" r="82079" t="39753"/>
          <a:stretch/>
        </p:blipFill>
        <p:spPr>
          <a:xfrm>
            <a:off x="5079000" y="1613087"/>
            <a:ext cx="799502" cy="28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48875" y="2420350"/>
            <a:ext cx="8846251" cy="8716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9" name="Google Shape;509;p45"/>
          <p:cNvCxnSpPr/>
          <p:nvPr/>
        </p:nvCxnSpPr>
        <p:spPr>
          <a:xfrm flipH="1" rot="10800000">
            <a:off x="7600000" y="3097675"/>
            <a:ext cx="972300" cy="66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0" name="Google Shape;510;p45"/>
          <p:cNvCxnSpPr/>
          <p:nvPr/>
        </p:nvCxnSpPr>
        <p:spPr>
          <a:xfrm flipH="1" rot="10800000">
            <a:off x="6360950" y="3162475"/>
            <a:ext cx="432300" cy="57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11" name="Google Shape;511;p45" title="[0,0,0,&quot;https://www.codecogs.com/eqnedit.php?latex=%5Cmathbf%7Bw%7D%20%3D%20%5Chat%7B%5Cmathbf%7Bw%7D%7D%20%2B%20%5Cmathbf%7Bw%7D_%5Ctext%7Bim%7D%20%2B%20%5Cmathbf%7Bw%7D_%5Ctext%7Bker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36450" y="3697759"/>
            <a:ext cx="3379650" cy="32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46"/>
          <p:cNvSpPr txBox="1"/>
          <p:nvPr/>
        </p:nvSpPr>
        <p:spPr>
          <a:xfrm>
            <a:off x="410625" y="2074700"/>
            <a:ext cx="7877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doesn’t matter which reparameterisation gets sampled if your model is linear!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Regular Laplace doesn’t ignore          because the kernel doesn’t correspond to reparameterisations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Adds ‘incorrect’ degrees of freedom to the approx. post.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17" name="Google Shape;517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</a:t>
            </a:r>
            <a:r>
              <a:rPr lang="en"/>
              <a:t>inearised laplace automatically ignores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18" name="Google Shape;518;p46"/>
          <p:cNvSpPr txBox="1"/>
          <p:nvPr>
            <p:ph idx="1" type="body"/>
          </p:nvPr>
        </p:nvSpPr>
        <p:spPr>
          <a:xfrm>
            <a:off x="311700" y="3429000"/>
            <a:ext cx="4990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if                   is small (i.e.           has a high rank) then regular Laplace should perform similarly to linearised Laplace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19" name="Google Shape;519;p46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5140800" y="3212875"/>
            <a:ext cx="3762350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p46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1332725" y="3789552"/>
            <a:ext cx="545909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25" y="1353351"/>
            <a:ext cx="7145512" cy="5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46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6159225" y="509188"/>
            <a:ext cx="88607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46"/>
          <p:cNvPicPr preferRelativeResize="0"/>
          <p:nvPr/>
        </p:nvPicPr>
        <p:blipFill rotWithShape="1">
          <a:blip r:embed="rId4">
            <a:alphaModFix/>
          </a:blip>
          <a:srcRect b="0" l="0" r="0" t="12899"/>
          <a:stretch/>
        </p:blipFill>
        <p:spPr>
          <a:xfrm>
            <a:off x="2954950" y="3540352"/>
            <a:ext cx="104310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46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8461975" y="4804930"/>
            <a:ext cx="370325" cy="1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46"/>
          <p:cNvSpPr txBox="1"/>
          <p:nvPr/>
        </p:nvSpPr>
        <p:spPr>
          <a:xfrm>
            <a:off x="311700" y="4619025"/>
            <a:ext cx="4829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Small CNN</a:t>
            </a:r>
            <a:r>
              <a:rPr lang="en" sz="1100">
                <a:solidFill>
                  <a:schemeClr val="dk1"/>
                </a:solidFill>
              </a:rPr>
              <a:t> on MNIST so GGN can be computed exactly – (rank increases with more data if we keep the same number of parameters)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26" name="Google Shape;526;p46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3868492" y="2508613"/>
            <a:ext cx="403307" cy="20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46"/>
          <p:cNvSpPr/>
          <p:nvPr/>
        </p:nvSpPr>
        <p:spPr>
          <a:xfrm>
            <a:off x="311700" y="2035825"/>
            <a:ext cx="8669400" cy="3057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7"/>
          <p:cNvSpPr txBox="1"/>
          <p:nvPr/>
        </p:nvSpPr>
        <p:spPr>
          <a:xfrm>
            <a:off x="410625" y="2074700"/>
            <a:ext cx="7877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doesn’t matter which reparameterisation gets sampled if your model is linear!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Regular Laplace doesn’t ignore          because the kernel doesn’t correspond to reparameterisations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Adds ‘incorrect’ degrees of freedom to the approx. post.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33" name="Google Shape;533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automatically ignores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34" name="Google Shape;534;p47"/>
          <p:cNvSpPr txBox="1"/>
          <p:nvPr>
            <p:ph idx="1" type="body"/>
          </p:nvPr>
        </p:nvSpPr>
        <p:spPr>
          <a:xfrm>
            <a:off x="311700" y="3429000"/>
            <a:ext cx="4990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if                   is small (i.e.           has a high rank) then regular Laplace should perform similarly to linearised Laplace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35" name="Google Shape;535;p47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5140800" y="3212875"/>
            <a:ext cx="3762350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7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1332725" y="3789552"/>
            <a:ext cx="545909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7" name="Google Shape;537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25" y="1353351"/>
            <a:ext cx="7145512" cy="5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38" name="Google Shape;538;p47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6159225" y="509188"/>
            <a:ext cx="88607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39" name="Google Shape;539;p47"/>
          <p:cNvPicPr preferRelativeResize="0"/>
          <p:nvPr/>
        </p:nvPicPr>
        <p:blipFill rotWithShape="1">
          <a:blip r:embed="rId4">
            <a:alphaModFix/>
          </a:blip>
          <a:srcRect b="0" l="0" r="0" t="12899"/>
          <a:stretch/>
        </p:blipFill>
        <p:spPr>
          <a:xfrm>
            <a:off x="2954950" y="3540352"/>
            <a:ext cx="104310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40" name="Google Shape;540;p47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8461975" y="4804930"/>
            <a:ext cx="370325" cy="1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41" name="Google Shape;541;p47"/>
          <p:cNvSpPr txBox="1"/>
          <p:nvPr/>
        </p:nvSpPr>
        <p:spPr>
          <a:xfrm>
            <a:off x="311700" y="4619025"/>
            <a:ext cx="4829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Small CNN on MNIST so GGN can be computed exactly – (rank increases with more data if we keep the same number of parameters)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42" name="Google Shape;542;p47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3868492" y="2508613"/>
            <a:ext cx="403307" cy="20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43" name="Google Shape;543;p47"/>
          <p:cNvSpPr/>
          <p:nvPr/>
        </p:nvSpPr>
        <p:spPr>
          <a:xfrm>
            <a:off x="311700" y="2474625"/>
            <a:ext cx="8669400" cy="2618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48"/>
          <p:cNvSpPr txBox="1"/>
          <p:nvPr/>
        </p:nvSpPr>
        <p:spPr>
          <a:xfrm>
            <a:off x="410625" y="2074700"/>
            <a:ext cx="7877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doesn’t matter which reparameterisation gets sampled if your model is linear!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Regular Laplace doesn’t ignore          because the kernel doesn’t correspond to reparameterisations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Adds ‘incorrect’ degrees of freedom to the approx. post.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49" name="Google Shape;549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automatically ignores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50" name="Google Shape;550;p48"/>
          <p:cNvSpPr txBox="1"/>
          <p:nvPr>
            <p:ph idx="1" type="body"/>
          </p:nvPr>
        </p:nvSpPr>
        <p:spPr>
          <a:xfrm>
            <a:off x="311700" y="3429000"/>
            <a:ext cx="4990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if                   is small (i.e.           has a high rank) then regular Laplace should perform similarly to linearised Laplace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51" name="Google Shape;551;p48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5140800" y="3212875"/>
            <a:ext cx="3762350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2" name="Google Shape;552;p48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1332725" y="3789552"/>
            <a:ext cx="545909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3" name="Google Shape;553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25" y="1353351"/>
            <a:ext cx="7145512" cy="5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4" name="Google Shape;554;p48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6159225" y="509188"/>
            <a:ext cx="88607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5" name="Google Shape;555;p48"/>
          <p:cNvPicPr preferRelativeResize="0"/>
          <p:nvPr/>
        </p:nvPicPr>
        <p:blipFill rotWithShape="1">
          <a:blip r:embed="rId4">
            <a:alphaModFix/>
          </a:blip>
          <a:srcRect b="0" l="0" r="0" t="12899"/>
          <a:stretch/>
        </p:blipFill>
        <p:spPr>
          <a:xfrm>
            <a:off x="2954950" y="3540352"/>
            <a:ext cx="104310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8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8461975" y="4804930"/>
            <a:ext cx="370325" cy="1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57" name="Google Shape;557;p48"/>
          <p:cNvSpPr txBox="1"/>
          <p:nvPr/>
        </p:nvSpPr>
        <p:spPr>
          <a:xfrm>
            <a:off x="311700" y="4619025"/>
            <a:ext cx="4829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Small CNN on MNIST so GGN can be computed exactly – (rank increases with more data if we keep the same number of parameters)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58" name="Google Shape;558;p48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3868492" y="2508613"/>
            <a:ext cx="403307" cy="20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59" name="Google Shape;559;p48"/>
          <p:cNvSpPr/>
          <p:nvPr/>
        </p:nvSpPr>
        <p:spPr>
          <a:xfrm>
            <a:off x="311700" y="2971000"/>
            <a:ext cx="8669400" cy="2122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49"/>
          <p:cNvSpPr txBox="1"/>
          <p:nvPr/>
        </p:nvSpPr>
        <p:spPr>
          <a:xfrm>
            <a:off x="410625" y="2074700"/>
            <a:ext cx="7877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doesn’t matter which reparameterisation gets sampled if your model is linear!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Regular Laplace doesn’t ignore          because the kernel doesn’t correspond to reparameterisations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Adds ‘incorrect’ degrees of freedom to the approx. post.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65" name="Google Shape;56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automatically ignores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66" name="Google Shape;566;p49"/>
          <p:cNvSpPr txBox="1"/>
          <p:nvPr>
            <p:ph idx="1" type="body"/>
          </p:nvPr>
        </p:nvSpPr>
        <p:spPr>
          <a:xfrm>
            <a:off x="311700" y="3429000"/>
            <a:ext cx="4990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if                   is small (i.e.           has a high rank) then regular Laplace should perform similarly to linearised Laplace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67" name="Google Shape;567;p49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5140800" y="3212875"/>
            <a:ext cx="3762350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8" name="Google Shape;568;p49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1332725" y="3789552"/>
            <a:ext cx="545909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9" name="Google Shape;569;p4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25" y="1353351"/>
            <a:ext cx="7145512" cy="5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70" name="Google Shape;570;p49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6159225" y="509188"/>
            <a:ext cx="88607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1" name="Google Shape;571;p49"/>
          <p:cNvPicPr preferRelativeResize="0"/>
          <p:nvPr/>
        </p:nvPicPr>
        <p:blipFill rotWithShape="1">
          <a:blip r:embed="rId4">
            <a:alphaModFix/>
          </a:blip>
          <a:srcRect b="0" l="0" r="0" t="12899"/>
          <a:stretch/>
        </p:blipFill>
        <p:spPr>
          <a:xfrm>
            <a:off x="2954950" y="3540352"/>
            <a:ext cx="104310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72" name="Google Shape;572;p49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8461975" y="4804930"/>
            <a:ext cx="370325" cy="1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3" name="Google Shape;573;p49"/>
          <p:cNvSpPr txBox="1"/>
          <p:nvPr/>
        </p:nvSpPr>
        <p:spPr>
          <a:xfrm>
            <a:off x="311700" y="4619025"/>
            <a:ext cx="4829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Small CNN on MNIST so GGN can be computed exactly – (rank increases with more data if we keep the same number of parameters)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74" name="Google Shape;574;p49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3868492" y="2508613"/>
            <a:ext cx="403307" cy="20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75" name="Google Shape;575;p49"/>
          <p:cNvSpPr/>
          <p:nvPr/>
        </p:nvSpPr>
        <p:spPr>
          <a:xfrm>
            <a:off x="311700" y="3212875"/>
            <a:ext cx="8669400" cy="18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p50"/>
          <p:cNvSpPr txBox="1"/>
          <p:nvPr/>
        </p:nvSpPr>
        <p:spPr>
          <a:xfrm>
            <a:off x="410625" y="2074700"/>
            <a:ext cx="7877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doesn’t matter which reparameterisation gets sampled if your model is linear!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Regular Laplace doesn’t ignore          because the kernel doesn’t correspond to reparameterisations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Adds ‘incorrect’ degrees of freedom to the approx. post.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81" name="Google Shape;581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automatically ignores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82" name="Google Shape;582;p50"/>
          <p:cNvSpPr txBox="1"/>
          <p:nvPr>
            <p:ph idx="1" type="body"/>
          </p:nvPr>
        </p:nvSpPr>
        <p:spPr>
          <a:xfrm>
            <a:off x="311700" y="3429000"/>
            <a:ext cx="4990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if                   is small (i.e.           has a high rank) then regular Laplace should perform similarly to linearised Laplace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583" name="Google Shape;583;p50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5140800" y="3212875"/>
            <a:ext cx="3762350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4" name="Google Shape;584;p50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1332725" y="3789552"/>
            <a:ext cx="545909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5" name="Google Shape;585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25" y="1353351"/>
            <a:ext cx="7145512" cy="5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586" name="Google Shape;586;p50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6159225" y="509188"/>
            <a:ext cx="88607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7" name="Google Shape;587;p50"/>
          <p:cNvPicPr preferRelativeResize="0"/>
          <p:nvPr/>
        </p:nvPicPr>
        <p:blipFill rotWithShape="1">
          <a:blip r:embed="rId4">
            <a:alphaModFix/>
          </a:blip>
          <a:srcRect b="0" l="0" r="0" t="12899"/>
          <a:stretch/>
        </p:blipFill>
        <p:spPr>
          <a:xfrm>
            <a:off x="2954950" y="3540352"/>
            <a:ext cx="104310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8" name="Google Shape;588;p50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8461975" y="4804930"/>
            <a:ext cx="370325" cy="1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589" name="Google Shape;589;p50"/>
          <p:cNvSpPr txBox="1"/>
          <p:nvPr/>
        </p:nvSpPr>
        <p:spPr>
          <a:xfrm>
            <a:off x="311700" y="4619025"/>
            <a:ext cx="4829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Small CNN on MNIST so GGN can be computed exactly – (rank increases with more data if we keep the same number of parameters)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590" name="Google Shape;590;p50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3868492" y="2508613"/>
            <a:ext cx="403307" cy="202262"/>
          </a:xfrm>
          <a:prstGeom prst="rect">
            <a:avLst/>
          </a:prstGeom>
          <a:noFill/>
          <a:ln>
            <a:noFill/>
          </a:ln>
        </p:spPr>
      </p:pic>
      <p:sp>
        <p:nvSpPr>
          <p:cNvPr id="591" name="Google Shape;591;p50"/>
          <p:cNvSpPr/>
          <p:nvPr/>
        </p:nvSpPr>
        <p:spPr>
          <a:xfrm>
            <a:off x="5140800" y="3212875"/>
            <a:ext cx="3840000" cy="1880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"/>
          <p:cNvSpPr/>
          <p:nvPr/>
        </p:nvSpPr>
        <p:spPr>
          <a:xfrm>
            <a:off x="158250" y="4648675"/>
            <a:ext cx="8822400" cy="444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/>
        </p:nvSpPr>
        <p:spPr>
          <a:xfrm>
            <a:off x="410625" y="2074700"/>
            <a:ext cx="7877100" cy="74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It doesn’t matter which reparameterisation gets sampled if your model is linear!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Regular Laplace doesn’t ignore          because the kernel doesn’t correspond to reparameterisations</a:t>
            </a:r>
            <a:endParaRPr sz="16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" sz="1200">
                <a:solidFill>
                  <a:schemeClr val="dk1"/>
                </a:solidFill>
              </a:rPr>
              <a:t>Adds ‘incorrect’ degrees of freedom to the approx. post.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598" name="Google Shape;598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automatically ignores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599" name="Google Shape;599;p51"/>
          <p:cNvSpPr txBox="1"/>
          <p:nvPr>
            <p:ph idx="1" type="body"/>
          </p:nvPr>
        </p:nvSpPr>
        <p:spPr>
          <a:xfrm>
            <a:off x="311700" y="3429000"/>
            <a:ext cx="4990200" cy="16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suggests that if                   is small (i.e.           has a high rank) then regular Laplace should perform similarly to linearised Laplace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  <p:pic>
        <p:nvPicPr>
          <p:cNvPr id="600" name="Google Shape;600;p51"/>
          <p:cNvPicPr preferRelativeResize="0"/>
          <p:nvPr/>
        </p:nvPicPr>
        <p:blipFill rotWithShape="1">
          <a:blip r:embed="rId3">
            <a:alphaModFix/>
          </a:blip>
          <a:srcRect b="0" l="0" r="0" t="2008"/>
          <a:stretch/>
        </p:blipFill>
        <p:spPr>
          <a:xfrm>
            <a:off x="5140800" y="3212875"/>
            <a:ext cx="3762350" cy="18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51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1332725" y="3789552"/>
            <a:ext cx="545909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2225" y="1353351"/>
            <a:ext cx="7145512" cy="544337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51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6159225" y="509188"/>
            <a:ext cx="886075" cy="44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51"/>
          <p:cNvPicPr preferRelativeResize="0"/>
          <p:nvPr/>
        </p:nvPicPr>
        <p:blipFill rotWithShape="1">
          <a:blip r:embed="rId4">
            <a:alphaModFix/>
          </a:blip>
          <a:srcRect b="0" l="0" r="0" t="12899"/>
          <a:stretch/>
        </p:blipFill>
        <p:spPr>
          <a:xfrm>
            <a:off x="2954950" y="3540352"/>
            <a:ext cx="1043100" cy="24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5" name="Google Shape;605;p51"/>
          <p:cNvPicPr preferRelativeResize="0"/>
          <p:nvPr/>
        </p:nvPicPr>
        <p:blipFill rotWithShape="1">
          <a:blip r:embed="rId4">
            <a:alphaModFix/>
          </a:blip>
          <a:srcRect b="0" l="39231" r="8431" t="12899"/>
          <a:stretch/>
        </p:blipFill>
        <p:spPr>
          <a:xfrm>
            <a:off x="8461975" y="4937430"/>
            <a:ext cx="370325" cy="169050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51"/>
          <p:cNvSpPr txBox="1"/>
          <p:nvPr/>
        </p:nvSpPr>
        <p:spPr>
          <a:xfrm>
            <a:off x="311700" y="4619025"/>
            <a:ext cx="48291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Small CNN on MNIST so GGN can be computed exactly – (rank increases with more data if we keep the same number of parameters)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607" name="Google Shape;607;p51"/>
          <p:cNvPicPr preferRelativeResize="0"/>
          <p:nvPr/>
        </p:nvPicPr>
        <p:blipFill rotWithShape="1">
          <a:blip r:embed="rId5">
            <a:alphaModFix/>
          </a:blip>
          <a:srcRect b="0" l="20434" r="68316" t="25947"/>
          <a:stretch/>
        </p:blipFill>
        <p:spPr>
          <a:xfrm>
            <a:off x="3868492" y="2508613"/>
            <a:ext cx="403307" cy="2022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1: Laplace Approximation in BNNs	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9087" lvl="0" marL="457200" rtl="0" algn="l">
              <a:spcBef>
                <a:spcPts val="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Neural network                                  with likelihood                           and prior 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Take second-order Taylor expansion of log-posterior around a mode</a:t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688"/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Approximate posterior as</a:t>
            </a:r>
            <a:endParaRPr sz="1425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25"/>
          </a:p>
          <a:p>
            <a:pPr indent="-319087" lvl="0" marL="457200" rtl="0" algn="l">
              <a:spcBef>
                <a:spcPts val="1200"/>
              </a:spcBef>
              <a:spcAft>
                <a:spcPts val="0"/>
              </a:spcAft>
              <a:buSzPts val="1425"/>
              <a:buChar char="●"/>
            </a:pPr>
            <a:r>
              <a:rPr lang="en" sz="1425"/>
              <a:t>with Hessian matrix </a:t>
            </a:r>
            <a:endParaRPr sz="1425"/>
          </a:p>
        </p:txBody>
      </p:sp>
      <p:pic>
        <p:nvPicPr>
          <p:cNvPr id="91" name="Google Shape;9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7124" y="1188500"/>
            <a:ext cx="1598729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24525" y="1203588"/>
            <a:ext cx="605923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981450" y="1188499"/>
            <a:ext cx="1252272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 rotWithShape="1">
          <a:blip r:embed="rId6">
            <a:alphaModFix/>
          </a:blip>
          <a:srcRect b="0" l="36676" r="49741" t="0"/>
          <a:stretch/>
        </p:blipFill>
        <p:spPr>
          <a:xfrm>
            <a:off x="6383376" y="2024913"/>
            <a:ext cx="221925" cy="3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6" title="[0,0,0,&quot;https://www.codecogs.com/eqnedit.php?latex=%5Clog%20p(%5Cmathbf%7Bx%7D%2C%20%5Cmathbf%7By%7D%3B%20%5Cmathbf%7Bw%7D)%20%5Capprox%20%5Clog%20p(%5Cmathbf%7Bx%7D%2C%20%5Cmathbf%7By%7D%3B%20%5Chat%7B%5Cmathbf%7Bw%7D%7D)%20-%20%5Cfrac%7B1%7D%7B2%7D(%5Cmathbf%7Bw%7D%20-%20%5Chat%7B%5Cmathbf%7Bw%7D%7D)%5ET(-%5Cnabla_%5Cmathbf%7Bw%7D%5E2%20%5Clog%20p(%5Cmathbf%7Bx%7D%2C%20%5Cmathbf%7By%7D%3B%20%5Cmathbf%7Bw%7D)%20%7C_%7B%5Chat%7B%5Cmathbf%7Bw%7D%7D%7D)(%5Cmathbf%7Bw%7D%20-%20%5Chat%7B%5Cmathbf%7Bw%7D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230145" y="2436833"/>
            <a:ext cx="7133404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572202" y="4046252"/>
            <a:ext cx="276922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6" title="[0,0,0,&quot;https://www.codecogs.com/eqnedit.php?latex=p(%5Cmathbf%7Bw%7D%20%7C%20%5Cmathbf%7Bx%7D%2C%20%5Cmathbf%7By%7D)%20%5Capprox%20%5Cmathcal%7BN%7D(%5Cmathbf%7Bw%7D%20%7C%20%5Chat%7B%5Cmathbf%7Bw%7D%7D%2C%20-%5Cmathbf%7BH%7D%5E%7B-1%7D_%7B%5Chat%7B%5Cmathbf%7Bw%7D%7D%7D)#0&quot;]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2955567" y="3147666"/>
            <a:ext cx="3682574" cy="371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Reparameterisation of NNs</a:t>
            </a:r>
            <a:endParaRPr/>
          </a:p>
        </p:txBody>
      </p:sp>
      <p:sp>
        <p:nvSpPr>
          <p:cNvPr id="613" name="Google Shape;613;p52"/>
          <p:cNvSpPr txBox="1"/>
          <p:nvPr>
            <p:ph idx="1" type="body"/>
          </p:nvPr>
        </p:nvSpPr>
        <p:spPr>
          <a:xfrm>
            <a:off x="311700" y="1152475"/>
            <a:ext cx="54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the same analysis but for nonlinear models (e.g. regular 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similarly decompose Laplace samples into a combination of two manifolds embedded in      ,            and              , which act like    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can ignore the reparameterisation directions by only exploring             (</a:t>
            </a:r>
            <a:r>
              <a:rPr i="1" lang="en"/>
              <a:t>Laplace diffusion</a:t>
            </a:r>
            <a:r>
              <a:rPr lang="en"/>
              <a:t>)</a:t>
            </a:r>
            <a:endParaRPr/>
          </a:p>
        </p:txBody>
      </p:sp>
      <p:pic>
        <p:nvPicPr>
          <p:cNvPr id="614" name="Google Shape;61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75" y="236565"/>
            <a:ext cx="2528125" cy="24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15" name="Google Shape;615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350" y="2523600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6" name="Google Shape;616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500" y="2523600"/>
            <a:ext cx="801513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7" name="Google Shape;617;p52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5041525" y="25236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8" name="Google Shape;618;p52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1335375" y="28376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9" name="Google Shape;619;p52" title="[0,0,0,&quot;https://www.codecogs.com/eqnedit.php?latex=%5Cmathbb%7BR%7D%5E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2975" y="2553200"/>
            <a:ext cx="294700" cy="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20" name="Google Shape;620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600" y="3488875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1" name="Google Shape;621;p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0625" y="3236825"/>
            <a:ext cx="2895850" cy="13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22" name="Google Shape;622;p52"/>
          <p:cNvSpPr/>
          <p:nvPr/>
        </p:nvSpPr>
        <p:spPr>
          <a:xfrm>
            <a:off x="263475" y="1858475"/>
            <a:ext cx="5908800" cy="293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3" name="Google Shape;623;p52"/>
          <p:cNvSpPr/>
          <p:nvPr/>
        </p:nvSpPr>
        <p:spPr>
          <a:xfrm>
            <a:off x="3127900" y="2870300"/>
            <a:ext cx="5908800" cy="22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Reparameterisation of NNs</a:t>
            </a:r>
            <a:endParaRPr/>
          </a:p>
        </p:txBody>
      </p:sp>
      <p:sp>
        <p:nvSpPr>
          <p:cNvPr id="629" name="Google Shape;629;p53"/>
          <p:cNvSpPr txBox="1"/>
          <p:nvPr>
            <p:ph idx="1" type="body"/>
          </p:nvPr>
        </p:nvSpPr>
        <p:spPr>
          <a:xfrm>
            <a:off x="311700" y="1152475"/>
            <a:ext cx="54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the same analysis but for nonlinear models (e.g. regular 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similarly decompose Laplace samples into a combination of two manifolds embedded in      ,            and              , which act like    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can ignore the reparameterisation directions by only exploring             (</a:t>
            </a:r>
            <a:r>
              <a:rPr i="1" lang="en"/>
              <a:t>Laplace diffusion</a:t>
            </a:r>
            <a:r>
              <a:rPr lang="en"/>
              <a:t>)</a:t>
            </a:r>
            <a:endParaRPr/>
          </a:p>
        </p:txBody>
      </p:sp>
      <p:pic>
        <p:nvPicPr>
          <p:cNvPr id="630" name="Google Shape;630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75" y="236565"/>
            <a:ext cx="2528125" cy="24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1" name="Google Shape;631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350" y="2523600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2" name="Google Shape;632;p5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500" y="2523600"/>
            <a:ext cx="801513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53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5041525" y="25236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4" name="Google Shape;634;p53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1335375" y="28376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5" name="Google Shape;635;p53" title="[0,0,0,&quot;https://www.codecogs.com/eqnedit.php?latex=%5Cmathbb%7BR%7D%5E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2975" y="2553200"/>
            <a:ext cx="294700" cy="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6" name="Google Shape;636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600" y="3488875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7" name="Google Shape;637;p5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0625" y="3236825"/>
            <a:ext cx="2895850" cy="13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38" name="Google Shape;638;p53"/>
          <p:cNvSpPr/>
          <p:nvPr/>
        </p:nvSpPr>
        <p:spPr>
          <a:xfrm>
            <a:off x="263475" y="3151750"/>
            <a:ext cx="5908800" cy="164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53"/>
          <p:cNvSpPr/>
          <p:nvPr/>
        </p:nvSpPr>
        <p:spPr>
          <a:xfrm>
            <a:off x="3127900" y="2870300"/>
            <a:ext cx="5908800" cy="22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Reparameterisation of NNs</a:t>
            </a:r>
            <a:endParaRPr/>
          </a:p>
        </p:txBody>
      </p:sp>
      <p:sp>
        <p:nvSpPr>
          <p:cNvPr id="645" name="Google Shape;645;p54"/>
          <p:cNvSpPr txBox="1"/>
          <p:nvPr>
            <p:ph idx="1" type="body"/>
          </p:nvPr>
        </p:nvSpPr>
        <p:spPr>
          <a:xfrm>
            <a:off x="311700" y="1152475"/>
            <a:ext cx="54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the same analysis but for nonlinear models (e.g. regular 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similarly decompose Laplace samples into a combination of two manifolds embedded in      ,            and              , which act like    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can ignore the reparameterisation directions by only exploring             (</a:t>
            </a:r>
            <a:r>
              <a:rPr i="1" lang="en"/>
              <a:t>Laplace diffusion</a:t>
            </a:r>
            <a:r>
              <a:rPr lang="en"/>
              <a:t>)</a:t>
            </a:r>
            <a:endParaRPr/>
          </a:p>
        </p:txBody>
      </p:sp>
      <p:pic>
        <p:nvPicPr>
          <p:cNvPr id="646" name="Google Shape;646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75" y="236565"/>
            <a:ext cx="2528125" cy="24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47" name="Google Shape;647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350" y="2523600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8" name="Google Shape;648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500" y="2523600"/>
            <a:ext cx="801513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9" name="Google Shape;649;p54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5041525" y="25236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0" name="Google Shape;650;p54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1335375" y="28376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1" name="Google Shape;651;p54" title="[0,0,0,&quot;https://www.codecogs.com/eqnedit.php?latex=%5Cmathbb%7BR%7D%5E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2975" y="2553200"/>
            <a:ext cx="294700" cy="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52" name="Google Shape;652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600" y="3488875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3" name="Google Shape;653;p54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0625" y="3236825"/>
            <a:ext cx="2895850" cy="133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54" name="Google Shape;654;p54"/>
          <p:cNvSpPr/>
          <p:nvPr/>
        </p:nvSpPr>
        <p:spPr>
          <a:xfrm>
            <a:off x="263475" y="3151750"/>
            <a:ext cx="5515200" cy="1646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3: Reparameterisation of NNs</a:t>
            </a:r>
            <a:endParaRPr/>
          </a:p>
        </p:txBody>
      </p:sp>
      <p:sp>
        <p:nvSpPr>
          <p:cNvPr id="660" name="Google Shape;660;p55"/>
          <p:cNvSpPr txBox="1"/>
          <p:nvPr>
            <p:ph idx="1" type="body"/>
          </p:nvPr>
        </p:nvSpPr>
        <p:spPr>
          <a:xfrm>
            <a:off x="311700" y="1152475"/>
            <a:ext cx="5466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do the same analysis but for nonlinear models (e.g. regular NNs)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similarly decompose Laplace samples into a combination of two manifolds embedded in      ,            and              , which act like           and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we can ignore the reparameterisation directions by only exploring             (</a:t>
            </a:r>
            <a:r>
              <a:rPr i="1" lang="en"/>
              <a:t>Laplace diffusion</a:t>
            </a:r>
            <a:r>
              <a:rPr lang="en"/>
              <a:t>)</a:t>
            </a:r>
            <a:endParaRPr/>
          </a:p>
        </p:txBody>
      </p:sp>
      <p:pic>
        <p:nvPicPr>
          <p:cNvPr id="661" name="Google Shape;66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68175" y="236565"/>
            <a:ext cx="2528125" cy="24826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11350" y="2523600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3" name="Google Shape;663;p5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02500" y="2523600"/>
            <a:ext cx="801513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55"/>
          <p:cNvPicPr preferRelativeResize="0"/>
          <p:nvPr/>
        </p:nvPicPr>
        <p:blipFill rotWithShape="1">
          <a:blip r:embed="rId6">
            <a:alphaModFix/>
          </a:blip>
          <a:srcRect b="0" l="0" r="64929" t="12945"/>
          <a:stretch/>
        </p:blipFill>
        <p:spPr>
          <a:xfrm>
            <a:off x="5041525" y="2523600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55"/>
          <p:cNvPicPr preferRelativeResize="0"/>
          <p:nvPr/>
        </p:nvPicPr>
        <p:blipFill rotWithShape="1">
          <a:blip r:embed="rId6">
            <a:alphaModFix/>
          </a:blip>
          <a:srcRect b="0" l="44164" r="20765" t="12945"/>
          <a:stretch/>
        </p:blipFill>
        <p:spPr>
          <a:xfrm>
            <a:off x="1335375" y="28376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6" name="Google Shape;666;p55" title="[0,0,0,&quot;https://www.codecogs.com/eqnedit.php?latex=%5Cmathbb%7BR%7D%5ED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102975" y="2553200"/>
            <a:ext cx="294700" cy="16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7" name="Google Shape;667;p5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663600" y="3488875"/>
            <a:ext cx="711650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8" name="Google Shape;668;p5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870625" y="3236825"/>
            <a:ext cx="2895850" cy="1332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Define Effective Parameter-Space as a Quotient Group</a:t>
            </a:r>
            <a:endParaRPr/>
          </a:p>
        </p:txBody>
      </p:sp>
      <p:sp>
        <p:nvSpPr>
          <p:cNvPr id="674" name="Google Shape;674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iff there exists a smooth path between       and        such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define the effective parameter space as the quotient group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(i.e. only consider parameters that give us unique functions)</a:t>
            </a:r>
            <a:endParaRPr/>
          </a:p>
        </p:txBody>
      </p:sp>
      <p:pic>
        <p:nvPicPr>
          <p:cNvPr id="675" name="Google Shape;675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875" y="2663025"/>
            <a:ext cx="144086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75" y="1277563"/>
            <a:ext cx="928677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p56" title="[0,0,0,&quot;https://www.codecogs.com/eqnedit.php?latex=%5Cmathbf%7Bw%7D_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625" y="1310613"/>
            <a:ext cx="287225" cy="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p56" title="[0,0,0,&quot;https://www.codecogs.com/eqnedit.php?latex=%5Cmathbf%7Bw%7D_2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100" y="1312055"/>
            <a:ext cx="287225" cy="147245"/>
          </a:xfrm>
          <a:prstGeom prst="rect">
            <a:avLst/>
          </a:prstGeom>
          <a:noFill/>
          <a:ln>
            <a:noFill/>
          </a:ln>
        </p:spPr>
      </p:pic>
      <p:sp>
        <p:nvSpPr>
          <p:cNvPr id="679" name="Google Shape;679;p56"/>
          <p:cNvSpPr txBox="1"/>
          <p:nvPr/>
        </p:nvSpPr>
        <p:spPr>
          <a:xfrm>
            <a:off x="2805675" y="1771925"/>
            <a:ext cx="1766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80" name="Google Shape;680;p56" title="[0,0,0,&quot;https://www.codecogs.com/eqnedit.php?latex=f(%5Cmathbf%7Bw%7D_1%2C%20%5Cmathbf%7Bx%7D)%20%3D%20f(%5Cmathbf%7Bw%7D_2%2C%20%5Cmathbf%7Bx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4700" y="1620650"/>
            <a:ext cx="231730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1" name="Google Shape;681;p56" title="[0,0,0,&quot;https://www.codecogs.com/eqnedit.php?latex=%5Cforall%20%5Cmathbf%7Bx%7D%20%5Cin%20%5Cmathcal%7BD%7D_%5Ctext%7Btrain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2050" y="1620650"/>
            <a:ext cx="1511941" cy="269825"/>
          </a:xfrm>
          <a:prstGeom prst="rect">
            <a:avLst/>
          </a:prstGeom>
          <a:noFill/>
          <a:ln>
            <a:noFill/>
          </a:ln>
        </p:spPr>
      </p:pic>
      <p:sp>
        <p:nvSpPr>
          <p:cNvPr id="682" name="Google Shape;682;p56"/>
          <p:cNvSpPr/>
          <p:nvPr/>
        </p:nvSpPr>
        <p:spPr>
          <a:xfrm>
            <a:off x="378575" y="2239725"/>
            <a:ext cx="8520600" cy="293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Define Effective Parameter-Space as a Quotient Group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8" name="Google Shape;688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iff there exists a smooth path between       and        such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we define the effective parameter space as the quotient group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(i.e. only consider parameters that give us unique functions)</a:t>
            </a:r>
            <a:endParaRPr/>
          </a:p>
        </p:txBody>
      </p:sp>
      <p:pic>
        <p:nvPicPr>
          <p:cNvPr id="689" name="Google Shape;689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3875" y="2663025"/>
            <a:ext cx="1440865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1275" y="1277563"/>
            <a:ext cx="928677" cy="21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7" title="[0,0,0,&quot;https://www.codecogs.com/eqnedit.php?latex=%5Cmathbf%7Bw%7D_1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33625" y="1310613"/>
            <a:ext cx="287225" cy="15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57" title="[0,0,0,&quot;https://www.codecogs.com/eqnedit.php?latex=%5Cmathbf%7Bw%7D_2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32100" y="1312055"/>
            <a:ext cx="287225" cy="147245"/>
          </a:xfrm>
          <a:prstGeom prst="rect">
            <a:avLst/>
          </a:prstGeom>
          <a:noFill/>
          <a:ln>
            <a:noFill/>
          </a:ln>
        </p:spPr>
      </p:pic>
      <p:sp>
        <p:nvSpPr>
          <p:cNvPr id="693" name="Google Shape;693;p57"/>
          <p:cNvSpPr txBox="1"/>
          <p:nvPr/>
        </p:nvSpPr>
        <p:spPr>
          <a:xfrm>
            <a:off x="2805675" y="1771925"/>
            <a:ext cx="176640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 </a:t>
            </a:r>
            <a:endParaRPr sz="1800"/>
          </a:p>
        </p:txBody>
      </p:sp>
      <p:pic>
        <p:nvPicPr>
          <p:cNvPr id="694" name="Google Shape;694;p57" title="[0,0,0,&quot;https://www.codecogs.com/eqnedit.php?latex=f(%5Cmathbf%7Bw%7D_1%2C%20%5Cmathbf%7Bx%7D)%20%3D%20f(%5Cmathbf%7Bw%7D_2%2C%20%5Cmathbf%7Bx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254700" y="1620650"/>
            <a:ext cx="2317309" cy="269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5" name="Google Shape;695;p57" title="[0,0,0,&quot;https://www.codecogs.com/eqnedit.php?latex=%5Cforall%20%5Cmathbf%7Bx%7D%20%5Cin%20%5Cmathcal%7BD%7D_%5Ctext%7Btrain%7D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372050" y="1620650"/>
            <a:ext cx="1511941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58"/>
          <p:cNvSpPr txBox="1"/>
          <p:nvPr>
            <p:ph idx="1" type="body"/>
          </p:nvPr>
        </p:nvSpPr>
        <p:spPr>
          <a:xfrm>
            <a:off x="268550" y="1459500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We’d like to define a distance such that </a:t>
            </a:r>
            <a:endParaRPr/>
          </a:p>
        </p:txBody>
      </p:sp>
      <p:sp>
        <p:nvSpPr>
          <p:cNvPr id="701" name="Google Shape;701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Define a Reparameterisation Distance and get a </a:t>
            </a:r>
            <a:r>
              <a:rPr lang="en"/>
              <a:t>(Pseudo-)Riemannian manifold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02" name="Google Shape;702;p58"/>
          <p:cNvSpPr txBox="1"/>
          <p:nvPr>
            <p:ph idx="1" type="body"/>
          </p:nvPr>
        </p:nvSpPr>
        <p:spPr>
          <a:xfrm>
            <a:off x="311700" y="2733600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GGN matrix infinitesimally defines an inner product, a (pseudo-)Riemannian metric!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GGN is rank-deficient (hence pseudo-riemannian)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w_1 ~ w_2 doesn’t then necessarily mean GGN_w_1 = GGN_w_2 ((pseudo-) metric might be different based on your Laplace centre/mode (... but infinitesimally that doesn’t matter too much))</a:t>
            </a:r>
            <a:endParaRPr/>
          </a:p>
        </p:txBody>
      </p:sp>
      <p:pic>
        <p:nvPicPr>
          <p:cNvPr id="703" name="Google Shape;70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1555077"/>
            <a:ext cx="3261275" cy="3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04" name="Google Shape;704;p5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200" y="1956751"/>
            <a:ext cx="7185226" cy="7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05" name="Google Shape;705;p58"/>
          <p:cNvSpPr/>
          <p:nvPr/>
        </p:nvSpPr>
        <p:spPr>
          <a:xfrm>
            <a:off x="263475" y="1858475"/>
            <a:ext cx="8340300" cy="293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59"/>
          <p:cNvSpPr txBox="1"/>
          <p:nvPr>
            <p:ph idx="1" type="body"/>
          </p:nvPr>
        </p:nvSpPr>
        <p:spPr>
          <a:xfrm>
            <a:off x="268550" y="1459500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We’d like to define a distance such that </a:t>
            </a:r>
            <a:endParaRPr/>
          </a:p>
        </p:txBody>
      </p:sp>
      <p:sp>
        <p:nvSpPr>
          <p:cNvPr id="711" name="Google Shape;711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Define a Reparameterisation Distance and get a (Pseudo-)Riemannian manifold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12" name="Google Shape;712;p59"/>
          <p:cNvSpPr txBox="1"/>
          <p:nvPr>
            <p:ph idx="1" type="body"/>
          </p:nvPr>
        </p:nvSpPr>
        <p:spPr>
          <a:xfrm>
            <a:off x="311700" y="2733600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GGN matrix infinitesimally defines an inner product, a (pseudo-)Riemannian metric!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GGN is rank-deficient (hence pseudo-riemannian)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w_1 ~ w_2 doesn’t then necessarily mean GGN_w_1 = GGN_w_2 ((pseudo-) metric might be different based on your Laplace centre/mode (... but infinitesimally that doesn’t matter too much))</a:t>
            </a:r>
            <a:endParaRPr/>
          </a:p>
        </p:txBody>
      </p:sp>
      <p:pic>
        <p:nvPicPr>
          <p:cNvPr id="713" name="Google Shape;71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1555077"/>
            <a:ext cx="3261275" cy="3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14" name="Google Shape;71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200" y="1956751"/>
            <a:ext cx="7185226" cy="7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15" name="Google Shape;715;p59"/>
          <p:cNvSpPr/>
          <p:nvPr/>
        </p:nvSpPr>
        <p:spPr>
          <a:xfrm>
            <a:off x="263475" y="2733600"/>
            <a:ext cx="8340300" cy="2064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p60"/>
          <p:cNvSpPr txBox="1"/>
          <p:nvPr>
            <p:ph idx="1" type="body"/>
          </p:nvPr>
        </p:nvSpPr>
        <p:spPr>
          <a:xfrm>
            <a:off x="268550" y="1459500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We’d like to define a distance such that </a:t>
            </a:r>
            <a:endParaRPr/>
          </a:p>
        </p:txBody>
      </p:sp>
      <p:sp>
        <p:nvSpPr>
          <p:cNvPr id="721" name="Google Shape;72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Define a Reparameterisation Distance and get a (Pseudo-)Riemannian manifold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22" name="Google Shape;722;p60"/>
          <p:cNvSpPr txBox="1"/>
          <p:nvPr>
            <p:ph idx="1" type="body"/>
          </p:nvPr>
        </p:nvSpPr>
        <p:spPr>
          <a:xfrm>
            <a:off x="311700" y="2733600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GGN matrix infinitesimally defines an inner product, a (pseudo-)Riemannian metric!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GGN is rank-deficient (hence pseudo-riemannian)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w_1 ~ w_2 doesn’t then necessarily mean GGN_w_1 = GGN_w_2 ((pseudo-) metric might be different based on your Laplace centre/mode (... but infinitesimally that doesn’t matter too much))</a:t>
            </a:r>
            <a:endParaRPr/>
          </a:p>
        </p:txBody>
      </p:sp>
      <p:pic>
        <p:nvPicPr>
          <p:cNvPr id="723" name="Google Shape;723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1555077"/>
            <a:ext cx="3261275" cy="3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24" name="Google Shape;724;p6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200" y="1956751"/>
            <a:ext cx="7185226" cy="7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25" name="Google Shape;725;p60"/>
          <p:cNvSpPr/>
          <p:nvPr/>
        </p:nvSpPr>
        <p:spPr>
          <a:xfrm>
            <a:off x="263475" y="3524100"/>
            <a:ext cx="8340300" cy="127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61"/>
          <p:cNvSpPr txBox="1"/>
          <p:nvPr>
            <p:ph idx="1" type="body"/>
          </p:nvPr>
        </p:nvSpPr>
        <p:spPr>
          <a:xfrm>
            <a:off x="268550" y="1459500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We’d like to define a distance such that </a:t>
            </a:r>
            <a:endParaRPr/>
          </a:p>
        </p:txBody>
      </p:sp>
      <p:sp>
        <p:nvSpPr>
          <p:cNvPr id="731" name="Google Shape;731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Define a Reparameterisation Distance and get a (Pseudo-)Riemannian manifold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32" name="Google Shape;732;p61"/>
          <p:cNvSpPr txBox="1"/>
          <p:nvPr>
            <p:ph idx="1" type="body"/>
          </p:nvPr>
        </p:nvSpPr>
        <p:spPr>
          <a:xfrm>
            <a:off x="311700" y="2733600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 the GGN matrix infinitesimally defines an inner product, a (pseudo-)Riemannian metric!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</a:t>
            </a:r>
            <a:endParaRPr/>
          </a:p>
          <a:p>
            <a:pPr indent="-317182" lvl="0" marL="457200" rtl="0" algn="l"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GGN is rank-deficient (hence pseudo-riemannian)</a:t>
            </a:r>
            <a:endParaRPr/>
          </a:p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SzPct val="100000"/>
              <a:buAutoNum type="arabicPeriod"/>
            </a:pPr>
            <a:r>
              <a:rPr lang="en"/>
              <a:t>w_1 ~ w_2 doesn’t then necessarily mean GGN_w_1 = GGN_w_2 ((pseudo-) metric might be different based on your Laplace centre/mode (... but infinitesimally that doesn’t matter too much))</a:t>
            </a:r>
            <a:endParaRPr/>
          </a:p>
        </p:txBody>
      </p:sp>
      <p:pic>
        <p:nvPicPr>
          <p:cNvPr id="733" name="Google Shape;733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1555077"/>
            <a:ext cx="3261275" cy="3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34" name="Google Shape;734;p6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200" y="1956751"/>
            <a:ext cx="7185226" cy="723000"/>
          </a:xfrm>
          <a:prstGeom prst="rect">
            <a:avLst/>
          </a:prstGeom>
          <a:noFill/>
          <a:ln>
            <a:noFill/>
          </a:ln>
        </p:spPr>
      </p:pic>
      <p:sp>
        <p:nvSpPr>
          <p:cNvPr id="735" name="Google Shape;735;p61"/>
          <p:cNvSpPr/>
          <p:nvPr/>
        </p:nvSpPr>
        <p:spPr>
          <a:xfrm>
            <a:off x="263475" y="4265875"/>
            <a:ext cx="8340300" cy="532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BNNs</a:t>
            </a:r>
            <a:endParaRPr/>
          </a:p>
        </p:txBody>
      </p:sp>
      <p:sp>
        <p:nvSpPr>
          <p:cNvPr id="103" name="Google Shape;103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 the NN 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Jacobian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approximation with prior                       gives</a:t>
            </a:r>
            <a:endParaRPr/>
          </a:p>
        </p:txBody>
      </p:sp>
      <p:pic>
        <p:nvPicPr>
          <p:cNvPr id="104" name="Google Shape;10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133" y="1591895"/>
            <a:ext cx="5371738" cy="4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00" y="2152150"/>
            <a:ext cx="4736251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 rotWithShape="1">
          <a:blip r:embed="rId5">
            <a:alphaModFix/>
          </a:blip>
          <a:srcRect b="0" l="36676" r="49741" t="0"/>
          <a:stretch/>
        </p:blipFill>
        <p:spPr>
          <a:xfrm>
            <a:off x="2896750" y="1189378"/>
            <a:ext cx="283393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150" y="2269134"/>
            <a:ext cx="1064625" cy="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1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925" y="3114918"/>
            <a:ext cx="1250800" cy="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5550" y="3642512"/>
            <a:ext cx="6092900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7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2400" y="4212312"/>
            <a:ext cx="3086550" cy="6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2399" y="4369916"/>
            <a:ext cx="3265991" cy="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/>
          <p:nvPr/>
        </p:nvSpPr>
        <p:spPr>
          <a:xfrm>
            <a:off x="503550" y="2600600"/>
            <a:ext cx="8078700" cy="2877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62"/>
          <p:cNvSpPr txBox="1"/>
          <p:nvPr>
            <p:ph idx="1" type="body"/>
          </p:nvPr>
        </p:nvSpPr>
        <p:spPr>
          <a:xfrm>
            <a:off x="268550" y="1459500"/>
            <a:ext cx="8520600" cy="12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We’d like to define a distance such that </a:t>
            </a:r>
            <a:endParaRPr/>
          </a:p>
        </p:txBody>
      </p:sp>
      <p:sp>
        <p:nvSpPr>
          <p:cNvPr id="741" name="Google Shape;741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Define a Reparameterisation Distance and get a (Pseudo-)Riemannian manifold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742" name="Google Shape;742;p62"/>
          <p:cNvSpPr txBox="1"/>
          <p:nvPr>
            <p:ph idx="1" type="body"/>
          </p:nvPr>
        </p:nvSpPr>
        <p:spPr>
          <a:xfrm>
            <a:off x="311700" y="2733600"/>
            <a:ext cx="8520600" cy="211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1395"/>
              <a:t>So the GGN matrix infinitesimally defines an inner product, a (pseudo-)Riemannian metric!</a:t>
            </a:r>
            <a:endParaRPr sz="13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139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" sz="1395"/>
              <a:t>NOTE:</a:t>
            </a:r>
            <a:endParaRPr sz="1395"/>
          </a:p>
          <a:p>
            <a:pPr indent="-31718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GGN is rank-deficient (hence pseudo-riemannian)</a:t>
            </a:r>
            <a:endParaRPr sz="1395"/>
          </a:p>
          <a:p>
            <a:pPr indent="-31718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395"/>
              <a:buAutoNum type="arabicPeriod"/>
            </a:pPr>
            <a:r>
              <a:rPr lang="en" sz="1395"/>
              <a:t>                doesn’t then necessarily mean                            (pseudo-metric might be different based on your Laplace centre/mode (... but infinitesimally that doesn’t matter too much))</a:t>
            </a:r>
            <a:endParaRPr sz="1395"/>
          </a:p>
        </p:txBody>
      </p:sp>
      <p:pic>
        <p:nvPicPr>
          <p:cNvPr id="743" name="Google Shape;74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8225" y="1555077"/>
            <a:ext cx="3261275" cy="318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4" name="Google Shape;744;p6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2200" y="1956751"/>
            <a:ext cx="7185226" cy="723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62" title="[0,0,0,&quot;https://www.codecogs.com/eqnedit.php?latex=%5Cmathbf%7Bw%7D_1%20%5Csim%20%5Cmathbf%7Bw%7D_2#0&quot;]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58400" y="4168775"/>
            <a:ext cx="681025" cy="107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62" title="[0,0,0,&quot;https://www.codecogs.com/eqnedit.php?latex=%5Ctext%7BGGN%7D_%7B%5Cmathbf%7Bw%7D_1%7D%20%3D%20%5Ctext%7BGGN%7D_%7B%5Cmathbf%7Bw%7D_2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02800" y="4128863"/>
            <a:ext cx="1228798" cy="1476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of the manifold and the quotient group</a:t>
            </a:r>
            <a:endParaRPr/>
          </a:p>
        </p:txBody>
      </p:sp>
      <p:sp>
        <p:nvSpPr>
          <p:cNvPr id="752" name="Google Shape;752;p63"/>
          <p:cNvSpPr txBox="1"/>
          <p:nvPr>
            <p:ph idx="1" type="body"/>
          </p:nvPr>
        </p:nvSpPr>
        <p:spPr>
          <a:xfrm>
            <a:off x="311700" y="1784050"/>
            <a:ext cx="8155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(Basically, using the tangent space of the GGN gives us a path along the homotopies in the </a:t>
            </a:r>
            <a:r>
              <a:rPr lang="en"/>
              <a:t>equivalence</a:t>
            </a:r>
            <a:r>
              <a:rPr lang="en"/>
              <a:t> classes.)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care? </a:t>
            </a:r>
            <a:r>
              <a:rPr lang="en"/>
              <a:t>Answer</a:t>
            </a:r>
            <a:r>
              <a:rPr lang="en"/>
              <a:t>: Riemannian diffusion.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 Markov chain to give us samples from the Riemannian manifold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                 is only pseudo-Riemannian (GGN is rank-</a:t>
            </a:r>
            <a:r>
              <a:rPr lang="en"/>
              <a:t>deficient</a:t>
            </a:r>
            <a:r>
              <a:rPr lang="en"/>
              <a:t>)</a:t>
            </a:r>
            <a:endParaRPr/>
          </a:p>
        </p:txBody>
      </p:sp>
      <p:pic>
        <p:nvPicPr>
          <p:cNvPr id="753" name="Google Shape;753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38" y="1190350"/>
            <a:ext cx="634632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p63"/>
          <p:cNvPicPr preferRelativeResize="0"/>
          <p:nvPr/>
        </p:nvPicPr>
        <p:blipFill rotWithShape="1">
          <a:blip r:embed="rId3">
            <a:alphaModFix/>
          </a:blip>
          <a:srcRect b="0" l="70535" r="10667" t="0"/>
          <a:stretch/>
        </p:blipFill>
        <p:spPr>
          <a:xfrm>
            <a:off x="1345271" y="4054825"/>
            <a:ext cx="106467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74" y="3187800"/>
            <a:ext cx="769562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56" name="Google Shape;756;p63"/>
          <p:cNvPicPr preferRelativeResize="0"/>
          <p:nvPr/>
        </p:nvPicPr>
        <p:blipFill rotWithShape="1">
          <a:blip r:embed="rId5">
            <a:alphaModFix/>
          </a:blip>
          <a:srcRect b="8759" l="0" r="0" t="0"/>
          <a:stretch/>
        </p:blipFill>
        <p:spPr>
          <a:xfrm>
            <a:off x="1790263" y="3571979"/>
            <a:ext cx="5563482" cy="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57" name="Google Shape;757;p63"/>
          <p:cNvSpPr/>
          <p:nvPr/>
        </p:nvSpPr>
        <p:spPr>
          <a:xfrm>
            <a:off x="263475" y="1784050"/>
            <a:ext cx="8340300" cy="3014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of the manifold and the quotient group</a:t>
            </a:r>
            <a:endParaRPr/>
          </a:p>
        </p:txBody>
      </p:sp>
      <p:sp>
        <p:nvSpPr>
          <p:cNvPr id="763" name="Google Shape;763;p64"/>
          <p:cNvSpPr txBox="1"/>
          <p:nvPr>
            <p:ph idx="1" type="body"/>
          </p:nvPr>
        </p:nvSpPr>
        <p:spPr>
          <a:xfrm>
            <a:off x="311700" y="1784050"/>
            <a:ext cx="8155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(Basically, using the tangent space of the GGN gives us a path along the homotopies in the equivalence classes.)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care? Answer: Riemannian diffusion.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 Markov chain to give us samples from the Riemannian manifold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                 is only pseudo-Riemannian (GGN is rank-deficient)</a:t>
            </a:r>
            <a:endParaRPr/>
          </a:p>
        </p:txBody>
      </p:sp>
      <p:pic>
        <p:nvPicPr>
          <p:cNvPr id="764" name="Google Shape;764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38" y="1190350"/>
            <a:ext cx="634632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5" name="Google Shape;765;p64"/>
          <p:cNvPicPr preferRelativeResize="0"/>
          <p:nvPr/>
        </p:nvPicPr>
        <p:blipFill rotWithShape="1">
          <a:blip r:embed="rId3">
            <a:alphaModFix/>
          </a:blip>
          <a:srcRect b="0" l="70535" r="10667" t="0"/>
          <a:stretch/>
        </p:blipFill>
        <p:spPr>
          <a:xfrm>
            <a:off x="1345271" y="4054825"/>
            <a:ext cx="106467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6" name="Google Shape;766;p6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74" y="3187800"/>
            <a:ext cx="769562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7" name="Google Shape;767;p64"/>
          <p:cNvPicPr preferRelativeResize="0"/>
          <p:nvPr/>
        </p:nvPicPr>
        <p:blipFill rotWithShape="1">
          <a:blip r:embed="rId5">
            <a:alphaModFix/>
          </a:blip>
          <a:srcRect b="8759" l="0" r="0" t="0"/>
          <a:stretch/>
        </p:blipFill>
        <p:spPr>
          <a:xfrm>
            <a:off x="1790263" y="3571979"/>
            <a:ext cx="5563482" cy="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68" name="Google Shape;768;p64"/>
          <p:cNvSpPr/>
          <p:nvPr/>
        </p:nvSpPr>
        <p:spPr>
          <a:xfrm>
            <a:off x="263475" y="2496225"/>
            <a:ext cx="8340300" cy="23019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2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of the manifold and the quotient group</a:t>
            </a:r>
            <a:endParaRPr/>
          </a:p>
        </p:txBody>
      </p:sp>
      <p:sp>
        <p:nvSpPr>
          <p:cNvPr id="774" name="Google Shape;774;p65"/>
          <p:cNvSpPr txBox="1"/>
          <p:nvPr>
            <p:ph idx="1" type="body"/>
          </p:nvPr>
        </p:nvSpPr>
        <p:spPr>
          <a:xfrm>
            <a:off x="311700" y="1784050"/>
            <a:ext cx="8155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(Basically, using the tangent space of the GGN gives us a path along the homotopies in the equivalence classes.)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care? Answer: Riemannian diffusion.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 Markov chain to give us samples from the Riemannian manifold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                 is only pseudo-Riemannian (GGN is rank-deficient)</a:t>
            </a:r>
            <a:endParaRPr/>
          </a:p>
        </p:txBody>
      </p:sp>
      <p:pic>
        <p:nvPicPr>
          <p:cNvPr id="775" name="Google Shape;775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38" y="1190350"/>
            <a:ext cx="634632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6" name="Google Shape;776;p65"/>
          <p:cNvPicPr preferRelativeResize="0"/>
          <p:nvPr/>
        </p:nvPicPr>
        <p:blipFill rotWithShape="1">
          <a:blip r:embed="rId3">
            <a:alphaModFix/>
          </a:blip>
          <a:srcRect b="0" l="70535" r="10667" t="0"/>
          <a:stretch/>
        </p:blipFill>
        <p:spPr>
          <a:xfrm>
            <a:off x="1345271" y="4054825"/>
            <a:ext cx="106467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7" name="Google Shape;777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74" y="3187800"/>
            <a:ext cx="769562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65"/>
          <p:cNvPicPr preferRelativeResize="0"/>
          <p:nvPr/>
        </p:nvPicPr>
        <p:blipFill rotWithShape="1">
          <a:blip r:embed="rId5">
            <a:alphaModFix/>
          </a:blip>
          <a:srcRect b="8759" l="0" r="0" t="0"/>
          <a:stretch/>
        </p:blipFill>
        <p:spPr>
          <a:xfrm>
            <a:off x="1790263" y="3571979"/>
            <a:ext cx="5563482" cy="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p65"/>
          <p:cNvSpPr/>
          <p:nvPr/>
        </p:nvSpPr>
        <p:spPr>
          <a:xfrm>
            <a:off x="263475" y="2884675"/>
            <a:ext cx="8340300" cy="1913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6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of the manifold and the quotient group</a:t>
            </a:r>
            <a:endParaRPr/>
          </a:p>
        </p:txBody>
      </p:sp>
      <p:sp>
        <p:nvSpPr>
          <p:cNvPr id="785" name="Google Shape;785;p66"/>
          <p:cNvSpPr txBox="1"/>
          <p:nvPr>
            <p:ph idx="1" type="body"/>
          </p:nvPr>
        </p:nvSpPr>
        <p:spPr>
          <a:xfrm>
            <a:off x="311700" y="1784050"/>
            <a:ext cx="8155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(Basically, using the tangent space of the GGN gives us a path along the homotopies in the equivalence classes.)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care? Answer: Riemannian diffusion.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 Markov chain to give us samples from the Riemannian manifold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                 is only pseudo-Riemannian (GGN is rank-deficient)</a:t>
            </a:r>
            <a:endParaRPr/>
          </a:p>
        </p:txBody>
      </p:sp>
      <p:pic>
        <p:nvPicPr>
          <p:cNvPr id="786" name="Google Shape;786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38" y="1190350"/>
            <a:ext cx="634632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7" name="Google Shape;787;p66"/>
          <p:cNvPicPr preferRelativeResize="0"/>
          <p:nvPr/>
        </p:nvPicPr>
        <p:blipFill rotWithShape="1">
          <a:blip r:embed="rId3">
            <a:alphaModFix/>
          </a:blip>
          <a:srcRect b="0" l="70535" r="10667" t="0"/>
          <a:stretch/>
        </p:blipFill>
        <p:spPr>
          <a:xfrm>
            <a:off x="1345271" y="4054825"/>
            <a:ext cx="106467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8" name="Google Shape;788;p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74" y="3187800"/>
            <a:ext cx="769562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89" name="Google Shape;789;p66"/>
          <p:cNvPicPr preferRelativeResize="0"/>
          <p:nvPr/>
        </p:nvPicPr>
        <p:blipFill rotWithShape="1">
          <a:blip r:embed="rId5">
            <a:alphaModFix/>
          </a:blip>
          <a:srcRect b="8759" l="0" r="0" t="0"/>
          <a:stretch/>
        </p:blipFill>
        <p:spPr>
          <a:xfrm>
            <a:off x="1790263" y="3571979"/>
            <a:ext cx="5563482" cy="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790" name="Google Shape;790;p66"/>
          <p:cNvSpPr/>
          <p:nvPr/>
        </p:nvSpPr>
        <p:spPr>
          <a:xfrm>
            <a:off x="263475" y="3532100"/>
            <a:ext cx="8340300" cy="1266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of the manifold and the quotient group</a:t>
            </a:r>
            <a:endParaRPr/>
          </a:p>
        </p:txBody>
      </p:sp>
      <p:sp>
        <p:nvSpPr>
          <p:cNvPr id="796" name="Google Shape;796;p67"/>
          <p:cNvSpPr txBox="1"/>
          <p:nvPr>
            <p:ph idx="1" type="body"/>
          </p:nvPr>
        </p:nvSpPr>
        <p:spPr>
          <a:xfrm>
            <a:off x="311700" y="1784050"/>
            <a:ext cx="8155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(Basically, using the tangent space of the GGN gives us a path along the homotopies in the equivalence classes.)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care? Answer: Riemannian diffusion.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 Markov chain to give us samples from the Riemannian manifold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                 is only pseudo-Riemannian (GGN is rank-deficient)</a:t>
            </a:r>
            <a:endParaRPr/>
          </a:p>
        </p:txBody>
      </p:sp>
      <p:pic>
        <p:nvPicPr>
          <p:cNvPr id="797" name="Google Shape;797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38" y="1190350"/>
            <a:ext cx="634632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8" name="Google Shape;798;p67"/>
          <p:cNvPicPr preferRelativeResize="0"/>
          <p:nvPr/>
        </p:nvPicPr>
        <p:blipFill rotWithShape="1">
          <a:blip r:embed="rId3">
            <a:alphaModFix/>
          </a:blip>
          <a:srcRect b="0" l="70535" r="10667" t="0"/>
          <a:stretch/>
        </p:blipFill>
        <p:spPr>
          <a:xfrm>
            <a:off x="1345271" y="4054825"/>
            <a:ext cx="106467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9" name="Google Shape;799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74" y="3187800"/>
            <a:ext cx="769562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0" name="Google Shape;800;p67"/>
          <p:cNvPicPr preferRelativeResize="0"/>
          <p:nvPr/>
        </p:nvPicPr>
        <p:blipFill rotWithShape="1">
          <a:blip r:embed="rId5">
            <a:alphaModFix/>
          </a:blip>
          <a:srcRect b="8759" l="0" r="0" t="0"/>
          <a:stretch/>
        </p:blipFill>
        <p:spPr>
          <a:xfrm>
            <a:off x="1790263" y="3571979"/>
            <a:ext cx="5563482" cy="305925"/>
          </a:xfrm>
          <a:prstGeom prst="rect">
            <a:avLst/>
          </a:prstGeom>
          <a:noFill/>
          <a:ln>
            <a:noFill/>
          </a:ln>
        </p:spPr>
      </p:pic>
      <p:sp>
        <p:nvSpPr>
          <p:cNvPr id="801" name="Google Shape;801;p67"/>
          <p:cNvSpPr/>
          <p:nvPr/>
        </p:nvSpPr>
        <p:spPr>
          <a:xfrm>
            <a:off x="263475" y="3956150"/>
            <a:ext cx="8340300" cy="8421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5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" name="Google Shape;806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Equivalence of the manifold and the quotient group</a:t>
            </a:r>
            <a:endParaRPr/>
          </a:p>
        </p:txBody>
      </p:sp>
      <p:sp>
        <p:nvSpPr>
          <p:cNvPr id="807" name="Google Shape;807;p68"/>
          <p:cNvSpPr txBox="1"/>
          <p:nvPr>
            <p:ph idx="1" type="body"/>
          </p:nvPr>
        </p:nvSpPr>
        <p:spPr>
          <a:xfrm>
            <a:off x="311700" y="1784050"/>
            <a:ext cx="81552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(Basically, using the tangent space of the GGN gives us a path along the homotopies in the equivalence classes.)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Why do we care? Answer: Riemannian diffusion.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run a Markov chain to give us samples from the Riemannian manifold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Problem:                  is only pseudo-Riemannian (GGN is rank-deficient)</a:t>
            </a:r>
            <a:endParaRPr/>
          </a:p>
        </p:txBody>
      </p:sp>
      <p:pic>
        <p:nvPicPr>
          <p:cNvPr id="808" name="Google Shape;808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98838" y="1190350"/>
            <a:ext cx="634632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9" name="Google Shape;809;p68"/>
          <p:cNvPicPr preferRelativeResize="0"/>
          <p:nvPr/>
        </p:nvPicPr>
        <p:blipFill rotWithShape="1">
          <a:blip r:embed="rId3">
            <a:alphaModFix/>
          </a:blip>
          <a:srcRect b="0" l="70535" r="10667" t="0"/>
          <a:stretch/>
        </p:blipFill>
        <p:spPr>
          <a:xfrm>
            <a:off x="1345271" y="4054825"/>
            <a:ext cx="1064676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0" name="Google Shape;810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790274" y="3187800"/>
            <a:ext cx="769562" cy="305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1" name="Google Shape;811;p68"/>
          <p:cNvPicPr preferRelativeResize="0"/>
          <p:nvPr/>
        </p:nvPicPr>
        <p:blipFill rotWithShape="1">
          <a:blip r:embed="rId5">
            <a:alphaModFix/>
          </a:blip>
          <a:srcRect b="8759" l="0" r="0" t="0"/>
          <a:stretch/>
        </p:blipFill>
        <p:spPr>
          <a:xfrm>
            <a:off x="1790263" y="3571979"/>
            <a:ext cx="5563482" cy="30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5" name="Shape 8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6" name="Google Shape;816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69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818" name="Google Shape;818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19" name="Google Shape;819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0" name="Google Shape;820;p6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1" name="Google Shape;821;p6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2" name="Google Shape;822;p6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3" name="Google Shape;823;p69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4" name="Google Shape;824;p69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25" name="Google Shape;825;p6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26" name="Google Shape;826;p69"/>
          <p:cNvSpPr/>
          <p:nvPr/>
        </p:nvSpPr>
        <p:spPr>
          <a:xfrm>
            <a:off x="263475" y="1086250"/>
            <a:ext cx="5707200" cy="38703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2" name="Google Shape;832;p70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833" name="Google Shape;833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34" name="Google Shape;834;p7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5" name="Google Shape;835;p7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6" name="Google Shape;836;p7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7" name="Google Shape;837;p7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8" name="Google Shape;838;p70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9" name="Google Shape;839;p70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40" name="Google Shape;840;p7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41" name="Google Shape;841;p70"/>
          <p:cNvSpPr/>
          <p:nvPr/>
        </p:nvSpPr>
        <p:spPr>
          <a:xfrm>
            <a:off x="263475" y="1580225"/>
            <a:ext cx="5707200" cy="3376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71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848" name="Google Shape;848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49" name="Google Shape;849;p7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0" name="Google Shape;850;p7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1" name="Google Shape;851;p7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2" name="Google Shape;852;p7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3" name="Google Shape;853;p71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p71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55" name="Google Shape;855;p71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56" name="Google Shape;856;p71"/>
          <p:cNvSpPr/>
          <p:nvPr/>
        </p:nvSpPr>
        <p:spPr>
          <a:xfrm>
            <a:off x="263475" y="2129325"/>
            <a:ext cx="5707200" cy="2827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BNNs</a:t>
            </a:r>
            <a:endParaRPr/>
          </a:p>
        </p:txBody>
      </p:sp>
      <p:sp>
        <p:nvSpPr>
          <p:cNvPr id="118" name="Google Shape;11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 the NN 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Jacobian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approximation with prior                       gives</a:t>
            </a:r>
            <a:endParaRPr/>
          </a:p>
        </p:txBody>
      </p:sp>
      <p:pic>
        <p:nvPicPr>
          <p:cNvPr id="119" name="Google Shape;11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133" y="1591895"/>
            <a:ext cx="5371738" cy="4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00" y="2152150"/>
            <a:ext cx="4736251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Google Shape;121;p18"/>
          <p:cNvPicPr preferRelativeResize="0"/>
          <p:nvPr/>
        </p:nvPicPr>
        <p:blipFill rotWithShape="1">
          <a:blip r:embed="rId5">
            <a:alphaModFix/>
          </a:blip>
          <a:srcRect b="0" l="36676" r="49741" t="0"/>
          <a:stretch/>
        </p:blipFill>
        <p:spPr>
          <a:xfrm>
            <a:off x="2896750" y="1189378"/>
            <a:ext cx="283393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150" y="2269134"/>
            <a:ext cx="1064625" cy="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925" y="3114918"/>
            <a:ext cx="1250800" cy="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1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5550" y="3642512"/>
            <a:ext cx="6092900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2400" y="4212312"/>
            <a:ext cx="3086550" cy="6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2399" y="4369916"/>
            <a:ext cx="3265991" cy="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18"/>
          <p:cNvSpPr/>
          <p:nvPr/>
        </p:nvSpPr>
        <p:spPr>
          <a:xfrm>
            <a:off x="453525" y="4212300"/>
            <a:ext cx="8078700" cy="12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72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863" name="Google Shape;863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64" name="Google Shape;864;p7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5" name="Google Shape;865;p7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6" name="Google Shape;866;p7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7" name="Google Shape;867;p7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8" name="Google Shape;868;p72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72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7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71" name="Google Shape;871;p72"/>
          <p:cNvSpPr/>
          <p:nvPr/>
        </p:nvSpPr>
        <p:spPr>
          <a:xfrm>
            <a:off x="263475" y="2798350"/>
            <a:ext cx="5707200" cy="21585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73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878" name="Google Shape;878;p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7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0" name="Google Shape;880;p7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1" name="Google Shape;881;p7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2" name="Google Shape;882;p7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3" name="Google Shape;883;p73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4" name="Google Shape;884;p73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5" name="Google Shape;885;p7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6" name="Google Shape;886;p73"/>
          <p:cNvSpPr/>
          <p:nvPr/>
        </p:nvSpPr>
        <p:spPr>
          <a:xfrm>
            <a:off x="263475" y="3668800"/>
            <a:ext cx="5707200" cy="128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0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2" name="Google Shape;892;p74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893" name="Google Shape;893;p7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894" name="Google Shape;894;p7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5" name="Google Shape;895;p7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6" name="Google Shape;896;p7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7" name="Google Shape;897;p7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8" name="Google Shape;898;p74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9" name="Google Shape;899;p74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0" name="Google Shape;900;p74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  <p:sp>
        <p:nvSpPr>
          <p:cNvPr id="901" name="Google Shape;901;p74"/>
          <p:cNvSpPr/>
          <p:nvPr/>
        </p:nvSpPr>
        <p:spPr>
          <a:xfrm>
            <a:off x="263475" y="4276075"/>
            <a:ext cx="5707200" cy="6810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5" name="Shape 9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Google Shape;906;p7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Define two Riemannian manifolds which act as                and   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7" name="Google Shape;907;p75"/>
          <p:cNvSpPr txBox="1"/>
          <p:nvPr>
            <p:ph idx="1" type="body"/>
          </p:nvPr>
        </p:nvSpPr>
        <p:spPr>
          <a:xfrm>
            <a:off x="311700" y="1152475"/>
            <a:ext cx="5544000" cy="383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                where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Never intersects the same equivalence class more than once (at least locally)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Like the effective parameter manifold (but actually Riemannian)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                      where</a:t>
            </a:r>
            <a:endParaRPr/>
          </a:p>
          <a:p>
            <a:pPr indent="-342900" lvl="0" marL="9144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Entirely contained in the same equivalence class 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contains only functions which are identical on the training set</a:t>
            </a:r>
            <a:endParaRPr/>
          </a:p>
        </p:txBody>
      </p:sp>
      <p:pic>
        <p:nvPicPr>
          <p:cNvPr id="908" name="Google Shape;908;p7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00" y="1207032"/>
            <a:ext cx="1063600" cy="373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909" name="Google Shape;909;p7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8800" y="3232149"/>
            <a:ext cx="1197914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0" name="Google Shape;910;p7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56717" y="3993825"/>
            <a:ext cx="1063600" cy="28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1" name="Google Shape;911;p7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99850" y="1207025"/>
            <a:ext cx="1450148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2" name="Google Shape;912;p7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44225" y="3232150"/>
            <a:ext cx="2319892" cy="37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3" name="Google Shape;913;p75"/>
          <p:cNvPicPr preferRelativeResize="0"/>
          <p:nvPr/>
        </p:nvPicPr>
        <p:blipFill rotWithShape="1">
          <a:blip r:embed="rId8">
            <a:alphaModFix/>
          </a:blip>
          <a:srcRect b="0" l="0" r="64929" t="12945"/>
          <a:stretch/>
        </p:blipFill>
        <p:spPr>
          <a:xfrm>
            <a:off x="6134950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4" name="Google Shape;914;p75"/>
          <p:cNvPicPr preferRelativeResize="0"/>
          <p:nvPr/>
        </p:nvPicPr>
        <p:blipFill rotWithShape="1">
          <a:blip r:embed="rId8">
            <a:alphaModFix/>
          </a:blip>
          <a:srcRect b="0" l="44164" r="20765" t="12945"/>
          <a:stretch/>
        </p:blipFill>
        <p:spPr>
          <a:xfrm>
            <a:off x="7860075" y="564475"/>
            <a:ext cx="1063604" cy="24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5" name="Google Shape;915;p7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6017800" y="2374075"/>
            <a:ext cx="3020975" cy="138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Diffusion on various manifolds</a:t>
            </a:r>
            <a:endParaRPr/>
          </a:p>
        </p:txBody>
      </p:sp>
      <p:sp>
        <p:nvSpPr>
          <p:cNvPr id="921" name="Google Shape;921;p7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   Effective-parameter is only pseudo-Riemannian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Laplace Approximation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manifold (never underfits)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Non-kernel-parameter manifold, i.e. “Laplace Diffusion” </a:t>
            </a:r>
            <a:endParaRPr/>
          </a:p>
        </p:txBody>
      </p:sp>
      <p:pic>
        <p:nvPicPr>
          <p:cNvPr id="922" name="Google Shape;922;p7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49" y="1219674"/>
            <a:ext cx="140357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3" name="Google Shape;923;p7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73" y="1681000"/>
            <a:ext cx="2119809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4" name="Google Shape;924;p7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18" y="2130400"/>
            <a:ext cx="108296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5" name="Google Shape;925;p7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63" y="2950900"/>
            <a:ext cx="4217126" cy="20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76" title="[0,0,0,&quot;https://www.codecogs.com/eqnedit.php?latex=(%5Cmathcal%7BP%7D_%5Cmathbf%7Bw%7D%2C%20%5Ctext%7BGGN%7D_%5Cmathbf%7Bw%7D%5E%7B%2B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4575" y="2571750"/>
            <a:ext cx="1403575" cy="27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7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525" y="2887124"/>
            <a:ext cx="3983820" cy="21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28" name="Google Shape;928;p76"/>
          <p:cNvSpPr/>
          <p:nvPr/>
        </p:nvSpPr>
        <p:spPr>
          <a:xfrm>
            <a:off x="241900" y="1618575"/>
            <a:ext cx="8807700" cy="3496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p7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Diffusion on various manifolds</a:t>
            </a:r>
            <a:endParaRPr/>
          </a:p>
        </p:txBody>
      </p:sp>
      <p:sp>
        <p:nvSpPr>
          <p:cNvPr id="934" name="Google Shape;934;p7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   Effective-parameter is only pseudo-Riemannian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Laplace Approximation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manifold (never underfits)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Non-kernel-parameter manifold, i.e. “Laplace Diffusion” </a:t>
            </a:r>
            <a:endParaRPr/>
          </a:p>
        </p:txBody>
      </p:sp>
      <p:pic>
        <p:nvPicPr>
          <p:cNvPr id="935" name="Google Shape;935;p7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49" y="1219674"/>
            <a:ext cx="140357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6" name="Google Shape;936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73" y="1681000"/>
            <a:ext cx="2119809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7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18" y="2130400"/>
            <a:ext cx="108296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7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63" y="2950900"/>
            <a:ext cx="4217126" cy="20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9" name="Google Shape;939;p77" title="[0,0,0,&quot;https://www.codecogs.com/eqnedit.php?latex=(%5Cmathcal%7BP%7D_%5Cmathbf%7Bw%7D%2C%20%5Ctext%7BGGN%7D_%5Cmathbf%7Bw%7D%5E%7B%2B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4575" y="2571750"/>
            <a:ext cx="1403575" cy="27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40" name="Google Shape;940;p7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525" y="2887124"/>
            <a:ext cx="3983820" cy="21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41" name="Google Shape;941;p77"/>
          <p:cNvSpPr/>
          <p:nvPr/>
        </p:nvSpPr>
        <p:spPr>
          <a:xfrm>
            <a:off x="241900" y="2050200"/>
            <a:ext cx="8807700" cy="8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2" name="Google Shape;942;p77"/>
          <p:cNvSpPr/>
          <p:nvPr/>
        </p:nvSpPr>
        <p:spPr>
          <a:xfrm>
            <a:off x="311700" y="3883375"/>
            <a:ext cx="4364100" cy="1123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3" name="Google Shape;943;p77"/>
          <p:cNvSpPr/>
          <p:nvPr/>
        </p:nvSpPr>
        <p:spPr>
          <a:xfrm>
            <a:off x="4949525" y="2850900"/>
            <a:ext cx="1403700" cy="20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4" name="Google Shape;944;p77"/>
          <p:cNvSpPr/>
          <p:nvPr/>
        </p:nvSpPr>
        <p:spPr>
          <a:xfrm>
            <a:off x="7645900" y="2869050"/>
            <a:ext cx="1403700" cy="20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8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7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Diffusion on various manifolds</a:t>
            </a:r>
            <a:endParaRPr/>
          </a:p>
        </p:txBody>
      </p:sp>
      <p:sp>
        <p:nvSpPr>
          <p:cNvPr id="950" name="Google Shape;950;p7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   Effective-parameter is only pseudo-Riemannian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Laplace Approximation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manifold (never underfits)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Non-kernel-parameter manifold, i.e. “Laplace Diffusion” </a:t>
            </a:r>
            <a:endParaRPr/>
          </a:p>
        </p:txBody>
      </p:sp>
      <p:pic>
        <p:nvPicPr>
          <p:cNvPr id="951" name="Google Shape;951;p7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49" y="1219674"/>
            <a:ext cx="140357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2" name="Google Shape;952;p7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73" y="1681000"/>
            <a:ext cx="2119809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7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00718" y="2130400"/>
            <a:ext cx="108296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4" name="Google Shape;954;p7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63" y="2950900"/>
            <a:ext cx="4217126" cy="20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5" name="Google Shape;955;p78" title="[0,0,0,&quot;https://www.codecogs.com/eqnedit.php?latex=(%5Cmathcal%7BP%7D_%5Cmathbf%7Bw%7D%2C%20%5Ctext%7BGGN%7D_%5Cmathbf%7Bw%7D%5E%7B%2B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4575" y="2571750"/>
            <a:ext cx="1403575" cy="27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7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525" y="2887124"/>
            <a:ext cx="3983820" cy="21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57" name="Google Shape;957;p78"/>
          <p:cNvSpPr/>
          <p:nvPr/>
        </p:nvSpPr>
        <p:spPr>
          <a:xfrm>
            <a:off x="241900" y="2050200"/>
            <a:ext cx="8807700" cy="8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8" name="Google Shape;958;p78"/>
          <p:cNvSpPr/>
          <p:nvPr/>
        </p:nvSpPr>
        <p:spPr>
          <a:xfrm>
            <a:off x="311700" y="3883375"/>
            <a:ext cx="4364100" cy="4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9" name="Google Shape;959;p78"/>
          <p:cNvSpPr/>
          <p:nvPr/>
        </p:nvSpPr>
        <p:spPr>
          <a:xfrm>
            <a:off x="7645900" y="2869050"/>
            <a:ext cx="1403700" cy="20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p7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Diffusion on various manifolds</a:t>
            </a:r>
            <a:endParaRPr/>
          </a:p>
        </p:txBody>
      </p:sp>
      <p:sp>
        <p:nvSpPr>
          <p:cNvPr id="965" name="Google Shape;965;p7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   Effective-parameter is only pseudo-Riemannian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Laplace Approximation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manifold</a:t>
            </a:r>
            <a:r>
              <a:rPr lang="en"/>
              <a:t> (“never underfits”)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Non-kernel-parameter manifold, i.e. “Laplace Diffusion” </a:t>
            </a:r>
            <a:endParaRPr/>
          </a:p>
        </p:txBody>
      </p:sp>
      <p:pic>
        <p:nvPicPr>
          <p:cNvPr id="966" name="Google Shape;966;p7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49" y="1219674"/>
            <a:ext cx="140357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7" name="Google Shape;967;p7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73" y="1681000"/>
            <a:ext cx="2119809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8" name="Google Shape;968;p7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268" y="2118975"/>
            <a:ext cx="108296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9" name="Google Shape;969;p7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63" y="2950900"/>
            <a:ext cx="4217126" cy="20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0" name="Google Shape;970;p79" title="[0,0,0,&quot;https://www.codecogs.com/eqnedit.php?latex=(%5Cmathcal%7BP%7D_%5Cmathbf%7Bw%7D%2C%20%5Ctext%7BGGN%7D_%5Cmathbf%7Bw%7D%5E%7B%2B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4575" y="2571750"/>
            <a:ext cx="1403575" cy="27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71" name="Google Shape;971;p7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525" y="2887124"/>
            <a:ext cx="3983820" cy="21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79"/>
          <p:cNvSpPr/>
          <p:nvPr/>
        </p:nvSpPr>
        <p:spPr>
          <a:xfrm>
            <a:off x="241900" y="2482388"/>
            <a:ext cx="8807700" cy="3684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3" name="Google Shape;973;p79"/>
          <p:cNvSpPr/>
          <p:nvPr/>
        </p:nvSpPr>
        <p:spPr>
          <a:xfrm>
            <a:off x="618650" y="3883375"/>
            <a:ext cx="1316400" cy="4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4" name="Google Shape;974;p79"/>
          <p:cNvSpPr/>
          <p:nvPr/>
        </p:nvSpPr>
        <p:spPr>
          <a:xfrm>
            <a:off x="7645900" y="2869050"/>
            <a:ext cx="1403700" cy="20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79"/>
          <p:cNvSpPr/>
          <p:nvPr/>
        </p:nvSpPr>
        <p:spPr>
          <a:xfrm>
            <a:off x="3147350" y="3827175"/>
            <a:ext cx="1623300" cy="4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9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p8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Diffusion on various manifolds</a:t>
            </a:r>
            <a:endParaRPr/>
          </a:p>
        </p:txBody>
      </p:sp>
      <p:sp>
        <p:nvSpPr>
          <p:cNvPr id="981" name="Google Shape;981;p8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   Effective-parameter is only pseudo-Riemannian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Laplace Approximation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manifold (“never underfits”)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Non-kernel-parameter manifold, i.e. “Laplace Diffusion” </a:t>
            </a:r>
            <a:endParaRPr/>
          </a:p>
        </p:txBody>
      </p:sp>
      <p:pic>
        <p:nvPicPr>
          <p:cNvPr id="982" name="Google Shape;982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49" y="1219674"/>
            <a:ext cx="140357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3" name="Google Shape;983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73" y="1681000"/>
            <a:ext cx="2119809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4" name="Google Shape;984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268" y="2118975"/>
            <a:ext cx="108296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5" name="Google Shape;985;p8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63" y="2950900"/>
            <a:ext cx="4217126" cy="20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86" name="Google Shape;986;p80" title="[0,0,0,&quot;https://www.codecogs.com/eqnedit.php?latex=(%5Cmathcal%7BP%7D_%5Cmathbf%7Bw%7D%2C%20%5Ctext%7BGGN%7D_%5Cmathbf%7Bw%7D%5E%7B%2B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4575" y="2571750"/>
            <a:ext cx="1403575" cy="27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987" name="Google Shape;987;p8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525" y="2887124"/>
            <a:ext cx="3983820" cy="21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988" name="Google Shape;988;p80"/>
          <p:cNvSpPr/>
          <p:nvPr/>
        </p:nvSpPr>
        <p:spPr>
          <a:xfrm>
            <a:off x="618650" y="3883375"/>
            <a:ext cx="1316400" cy="497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9" name="Google Shape;989;p80"/>
          <p:cNvSpPr/>
          <p:nvPr/>
        </p:nvSpPr>
        <p:spPr>
          <a:xfrm>
            <a:off x="7645900" y="2869050"/>
            <a:ext cx="1403700" cy="2008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4" name="Google Shape;994;p8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Diffusion on various manifolds</a:t>
            </a:r>
            <a:endParaRPr/>
          </a:p>
        </p:txBody>
      </p:sp>
      <p:sp>
        <p:nvSpPr>
          <p:cNvPr id="995" name="Google Shape;995;p8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0.   Effective-parameter is only pseudo-Riemannian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Laplace Approximation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Kernel manifold (“never underfits”)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Non-kernel-parameter manifold, i.e. “Laplace Diffusion” </a:t>
            </a:r>
            <a:endParaRPr/>
          </a:p>
        </p:txBody>
      </p:sp>
      <p:pic>
        <p:nvPicPr>
          <p:cNvPr id="996" name="Google Shape;996;p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3449" y="1219674"/>
            <a:ext cx="140357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7" name="Google Shape;997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3873" y="1681000"/>
            <a:ext cx="2119809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8" name="Google Shape;998;p8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58268" y="2118975"/>
            <a:ext cx="1082966" cy="3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99" name="Google Shape;999;p8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54863" y="2950900"/>
            <a:ext cx="4217126" cy="205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0" name="Google Shape;1000;p81" title="[0,0,0,&quot;https://www.codecogs.com/eqnedit.php?latex=(%5Cmathcal%7BP%7D_%5Cmathbf%7Bw%7D%2C%20%5Ctext%7BGGN%7D_%5Cmathbf%7Bw%7D%5E%7B%2B%7D)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564575" y="2571750"/>
            <a:ext cx="1403575" cy="27920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1" name="Google Shape;1001;p81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949525" y="2887124"/>
            <a:ext cx="3983820" cy="2183849"/>
          </a:xfrm>
          <a:prstGeom prst="rect">
            <a:avLst/>
          </a:prstGeom>
          <a:noFill/>
          <a:ln>
            <a:noFill/>
          </a:ln>
        </p:spPr>
      </p:pic>
      <p:sp>
        <p:nvSpPr>
          <p:cNvPr id="1002" name="Google Shape;1002;p81"/>
          <p:cNvSpPr txBox="1"/>
          <p:nvPr/>
        </p:nvSpPr>
        <p:spPr>
          <a:xfrm>
            <a:off x="7289400" y="1720450"/>
            <a:ext cx="1854600" cy="636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4. Alternate between the two</a:t>
            </a:r>
            <a:endParaRPr sz="1800">
              <a:solidFill>
                <a:schemeClr val="dk1"/>
              </a:solidFill>
            </a:endParaRPr>
          </a:p>
        </p:txBody>
      </p:sp>
      <p:cxnSp>
        <p:nvCxnSpPr>
          <p:cNvPr id="1003" name="Google Shape;1003;p81"/>
          <p:cNvCxnSpPr>
            <a:stCxn id="1002" idx="1"/>
          </p:cNvCxnSpPr>
          <p:nvPr/>
        </p:nvCxnSpPr>
        <p:spPr>
          <a:xfrm flipH="1">
            <a:off x="5560800" y="2038750"/>
            <a:ext cx="1728600" cy="162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04" name="Google Shape;1004;p81"/>
          <p:cNvCxnSpPr>
            <a:stCxn id="1002" idx="1"/>
          </p:cNvCxnSpPr>
          <p:nvPr/>
        </p:nvCxnSpPr>
        <p:spPr>
          <a:xfrm flipH="1">
            <a:off x="7078500" y="2038750"/>
            <a:ext cx="210900" cy="435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BNNs</a:t>
            </a:r>
            <a:endParaRPr/>
          </a:p>
        </p:txBody>
      </p:sp>
      <p:sp>
        <p:nvSpPr>
          <p:cNvPr id="133" name="Google Shape;13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 the NN 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Jacobian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approximation with prior                       gives</a:t>
            </a:r>
            <a:endParaRPr/>
          </a:p>
        </p:txBody>
      </p:sp>
      <p:pic>
        <p:nvPicPr>
          <p:cNvPr id="134" name="Google Shape;13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133" y="1591895"/>
            <a:ext cx="5371738" cy="4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00" y="2152150"/>
            <a:ext cx="4736251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9"/>
          <p:cNvPicPr preferRelativeResize="0"/>
          <p:nvPr/>
        </p:nvPicPr>
        <p:blipFill rotWithShape="1">
          <a:blip r:embed="rId5">
            <a:alphaModFix/>
          </a:blip>
          <a:srcRect b="0" l="36676" r="49741" t="0"/>
          <a:stretch/>
        </p:blipFill>
        <p:spPr>
          <a:xfrm>
            <a:off x="2896750" y="1189378"/>
            <a:ext cx="283393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1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150" y="2269134"/>
            <a:ext cx="1064625" cy="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925" y="3114918"/>
            <a:ext cx="1250800" cy="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5550" y="3642512"/>
            <a:ext cx="6092900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2400" y="4212312"/>
            <a:ext cx="3086550" cy="6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9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2399" y="4369916"/>
            <a:ext cx="3265991" cy="293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19"/>
          <p:cNvSpPr/>
          <p:nvPr/>
        </p:nvSpPr>
        <p:spPr>
          <a:xfrm>
            <a:off x="4402550" y="4212300"/>
            <a:ext cx="4129800" cy="12006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8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p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Results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0" name="Google Shape;1010;p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1" name="Google Shape;1011;p8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75" y="1120646"/>
            <a:ext cx="7624249" cy="2564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p8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7500"/>
              <a:buFont typeface="Play"/>
              <a:buNone/>
            </a:pPr>
            <a:r>
              <a:rPr lang="en" sz="2400"/>
              <a:t>Results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7" name="Google Shape;1017;p8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18" name="Google Shape;1018;p8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75" y="1120646"/>
            <a:ext cx="7624249" cy="2564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9" name="Google Shape;1019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875" y="3685400"/>
            <a:ext cx="7624249" cy="1284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3" name="Shape 10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" name="Google Shape;1024;p8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Rotated MNIST (shift = rotation angle)</a:t>
            </a:r>
            <a:endParaRPr/>
          </a:p>
        </p:txBody>
      </p:sp>
      <p:sp>
        <p:nvSpPr>
          <p:cNvPr id="1025" name="Google Shape;1025;p8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6" name="Google Shape;1026;p8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513" y="1362438"/>
            <a:ext cx="7628975" cy="2996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p8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32" name="Google Shape;1032;p8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works better than full Laplace because it implicitly ignores the reparameterisation issues of BNNs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new method (</a:t>
            </a:r>
            <a:r>
              <a:rPr i="1" lang="en"/>
              <a:t>Laplace diffusion</a:t>
            </a:r>
            <a:r>
              <a:rPr lang="en"/>
              <a:t>) also tries to remove those reparameterisation issues (but is significantly more </a:t>
            </a:r>
            <a:r>
              <a:rPr lang="en"/>
              <a:t>complicated)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we often use an approximation of the GGN (e.g. KFAC), which would break the motivation behind their new method</a:t>
            </a:r>
            <a:endParaRPr/>
          </a:p>
        </p:txBody>
      </p:sp>
      <p:sp>
        <p:nvSpPr>
          <p:cNvPr id="1033" name="Google Shape;1033;p85"/>
          <p:cNvSpPr/>
          <p:nvPr/>
        </p:nvSpPr>
        <p:spPr>
          <a:xfrm>
            <a:off x="263475" y="1858475"/>
            <a:ext cx="8340300" cy="2939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8" name="Google Shape;1038;p8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39" name="Google Shape;1039;p8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works better than full Laplace because it implicitly ignores the reparameterisation issues of BNNs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new method (</a:t>
            </a:r>
            <a:r>
              <a:rPr i="1" lang="en"/>
              <a:t>Laplace diffusion</a:t>
            </a:r>
            <a:r>
              <a:rPr lang="en"/>
              <a:t>) also tries to remove those reparameterisation issues (but is significantly more complicated)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we often use an approximation of the GGN (e.g. KFAC), which would break the motivation behind their new method</a:t>
            </a:r>
            <a:endParaRPr/>
          </a:p>
        </p:txBody>
      </p:sp>
      <p:sp>
        <p:nvSpPr>
          <p:cNvPr id="1040" name="Google Shape;1040;p86"/>
          <p:cNvSpPr/>
          <p:nvPr/>
        </p:nvSpPr>
        <p:spPr>
          <a:xfrm>
            <a:off x="263475" y="3632825"/>
            <a:ext cx="8340300" cy="11652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46" name="Google Shape;1046;p8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works better than full Laplace because it implicitly ignores the reparameterisation issues of BNNs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Their new method (</a:t>
            </a:r>
            <a:r>
              <a:rPr i="1" lang="en"/>
              <a:t>Laplace diffusion</a:t>
            </a:r>
            <a:r>
              <a:rPr lang="en"/>
              <a:t>) also tries to remove those reparameterisation issues (but is significantly more complicated)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practice, we often use an approximation of the GGN (e.g. KFAC), which would break the motivation behind their new method</a:t>
            </a:r>
            <a:endParaRPr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8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</a:t>
            </a:r>
            <a:endParaRPr/>
          </a:p>
        </p:txBody>
      </p:sp>
      <p:sp>
        <p:nvSpPr>
          <p:cNvPr id="1052" name="Google Shape;1052;p88"/>
          <p:cNvSpPr txBox="1"/>
          <p:nvPr>
            <p:ph idx="1" type="body"/>
          </p:nvPr>
        </p:nvSpPr>
        <p:spPr>
          <a:xfrm>
            <a:off x="282925" y="11453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Paper: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https://arxiv.org/pdf/2406.03334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Slides from a talk by one of the authors: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https://www2.compute.dtu.dk/~sohau//talks/2024_MTNS/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Immer et al. (2021): “ Improving predictions of Bayesian neural nets via local linearization,” Alexander Immer, Maciej Korzepa, Matthias Bauer. Proceedings of The 24th International Conference on Artificial Intelligence and Statistics, PMLR 130:703-711, 2021.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https://proceedings.mlr.press/v130/immer21a.html</a:t>
            </a:r>
            <a:endParaRPr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8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pics</a:t>
            </a:r>
            <a:endParaRPr/>
          </a:p>
        </p:txBody>
      </p:sp>
      <p:sp>
        <p:nvSpPr>
          <p:cNvPr id="1058" name="Google Shape;1058;p8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59" name="Google Shape;1059;p8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" y="1080546"/>
            <a:ext cx="5675873" cy="3111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0" name="Google Shape;1060;p8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32400" y="675549"/>
            <a:ext cx="3096875" cy="1510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1" name="Google Shape;1061;p8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49900" y="2611674"/>
            <a:ext cx="4615375" cy="212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5" name="Shape 1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6" name="Google Shape;1066;p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From slides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7" name="Google Shape;1067;p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68" name="Google Shape;1068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6574" y="1305550"/>
            <a:ext cx="4135976" cy="326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9" name="Google Shape;1069;p9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9922" y="1193337"/>
            <a:ext cx="4839075" cy="3487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3" name="Shape 1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4" name="Google Shape;1074;p9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5" name="Google Shape;1075;p9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76" name="Google Shape;1076;p9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28654" y="1051750"/>
            <a:ext cx="3392324" cy="3198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7" name="Google Shape;1077;p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1" y="688200"/>
            <a:ext cx="3950649" cy="4071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Linearised Laplace BNNs</a:t>
            </a:r>
            <a:endParaRPr/>
          </a:p>
        </p:txBody>
      </p:sp>
      <p:sp>
        <p:nvSpPr>
          <p:cNvPr id="148" name="Google Shape;148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 the NN at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Jacobian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Linearised Laplace approximation with prior                       gives</a:t>
            </a:r>
            <a:endParaRPr/>
          </a:p>
        </p:txBody>
      </p:sp>
      <p:pic>
        <p:nvPicPr>
          <p:cNvPr id="149" name="Google Shape;14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133" y="1591895"/>
            <a:ext cx="5371738" cy="43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8400" y="2152150"/>
            <a:ext cx="4736251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0"/>
          <p:cNvPicPr preferRelativeResize="0"/>
          <p:nvPr/>
        </p:nvPicPr>
        <p:blipFill rotWithShape="1">
          <a:blip r:embed="rId5">
            <a:alphaModFix/>
          </a:blip>
          <a:srcRect b="0" l="36676" r="49741" t="0"/>
          <a:stretch/>
        </p:blipFill>
        <p:spPr>
          <a:xfrm>
            <a:off x="2896750" y="1189378"/>
            <a:ext cx="283393" cy="38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928150" y="2269134"/>
            <a:ext cx="1064625" cy="21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380925" y="3114918"/>
            <a:ext cx="1250800" cy="293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0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525550" y="3642512"/>
            <a:ext cx="6092900" cy="49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0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012400" y="4212312"/>
            <a:ext cx="3086550" cy="608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20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4822399" y="4369916"/>
            <a:ext cx="3265991" cy="29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081" name="Shape 10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2" name="Google Shape;1082;p9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Section 4: They do diffusion</a:t>
            </a:r>
            <a:endParaRPr/>
          </a:p>
        </p:txBody>
      </p:sp>
      <p:sp>
        <p:nvSpPr>
          <p:cNvPr id="1083" name="Google Shape;1083;p9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84" name="Google Shape;1084;p9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463" y="1805925"/>
            <a:ext cx="153352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5" name="Google Shape;1085;p9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00" y="2371215"/>
            <a:ext cx="9144002" cy="978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6" name="Google Shape;1086;p9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138" y="3379725"/>
            <a:ext cx="8347726" cy="50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Laplace vs Linearised Laplace</a:t>
            </a:r>
            <a:endParaRPr/>
          </a:p>
        </p:txBody>
      </p:sp>
      <p:sp>
        <p:nvSpPr>
          <p:cNvPr id="162" name="Google Shape;16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GGN is commonly used to approximate the Hessian      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Immer et al. (2021) argue that this choice implicitly linearises the BNN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1175" y="2571750"/>
            <a:ext cx="4544249" cy="367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37699" y="3138525"/>
            <a:ext cx="3705126" cy="730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57302" y="3868650"/>
            <a:ext cx="3771973" cy="338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6" name="Google Shape;166;p21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0750" y="3339962"/>
            <a:ext cx="3358475" cy="32724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1"/>
          <p:cNvSpPr txBox="1"/>
          <p:nvPr/>
        </p:nvSpPr>
        <p:spPr>
          <a:xfrm>
            <a:off x="4701675" y="4235825"/>
            <a:ext cx="42453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(</a:t>
            </a:r>
            <a:r>
              <a:rPr lang="en" sz="1800">
                <a:solidFill>
                  <a:schemeClr val="dk1"/>
                </a:solidFill>
              </a:rPr>
              <a:t>If likelihood is gaussian, then               )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68" name="Google Shape;168;p21" title="[0,0,0,&quot;https://www.codecogs.com/eqnedit.php?latex=%5Cmathbf%7BH%7D(%5Cmathbf%7Bx%7D)%20%3D%20%5Cmathbb%7BI%7D_O#0&quot;]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88125" y="4378375"/>
            <a:ext cx="867055" cy="190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1" title="[0,0,0,&quot;https://www.codecogs.com/eqnedit.php?latex=q(%5Cmathbf%7Bw%7D%20%7C%5Cmathcal%7BD%7D)%20%5Capprox%20%5Cmathcal%7BN%7D(%5Cmathbf%7Bw%7D%20%7C%20%5Chat%7B%5Cmathbf%7Bw%7D%7D%2C%20-%5Cmathbf%7BH%7D%5E%7B-1%7D_%7B%5Chat%7B%5Cmathbf%7Bw%7D%7D%7D)#0&quot;]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68475" y="2571750"/>
            <a:ext cx="3358476" cy="367574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1"/>
          <p:cNvSpPr/>
          <p:nvPr/>
        </p:nvSpPr>
        <p:spPr>
          <a:xfrm>
            <a:off x="496400" y="3138525"/>
            <a:ext cx="8380500" cy="19878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1" name="Google Shape;171;p21" title="[0,0,0,&quot;https://www.codecogs.com/eqnedit.php?latex=%20%5Cmathbf%7BH%7D_%7B%5Chat%7B%5Cmathbf%7Bw%7D%7D%7D%20%3D%20%5Cnabla_%7B%5Cmathbf%7Bw%7D%7D%5E2%20%5Clog%20p(%5Cmathbf%7Bx%7D%2C%20%5Cmathbf%7By%7D%3B%20%5Cmathbf%7Bw%7D)%20%7C_%7B%5Chat%7B%5Cmathbf%7Bw%7D%7D%7D#0&quot;]"/>
          <p:cNvPicPr preferRelativeResize="0"/>
          <p:nvPr/>
        </p:nvPicPr>
        <p:blipFill rotWithShape="1">
          <a:blip r:embed="rId6">
            <a:alphaModFix/>
          </a:blip>
          <a:srcRect b="0" l="0" r="85448" t="0"/>
          <a:stretch/>
        </p:blipFill>
        <p:spPr>
          <a:xfrm>
            <a:off x="6217227" y="1243975"/>
            <a:ext cx="402976" cy="269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