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9bd76719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9bd76719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9bd76719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9bd76719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9bd76719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9bd76719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9bd76719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9bd76719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9bd76719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9bd76719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9bd76719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9bd76719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9bd76719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9bd76719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9bd76719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9bd76719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93f68b3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93f68b3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9bd76719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9bd76719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93f68b3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93f68b3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93f68b32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93f68b32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9bd76719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9bd76719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9bd76719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9bd76719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9bd76719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9bd76719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9bd76719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9bd76719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93f68b32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93f68b3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9bd76719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39bd76719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9bd76719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9bd76719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93f68b3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93f68b3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39bd76719c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39bd76719c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9bd76719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9bd76719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9bd76719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39bd76719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9bd76719c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39bd76719c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9bd76719c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9bd76719c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39bd76719c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39bd76719c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9bd76719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9bd76719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39bd76719c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39bd76719c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93f68b3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393f68b3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9bd76719c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39bd76719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9bd76719c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39bd76719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39bd76719c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39bd76719c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9bd76719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9bd76719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9bd76719c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39bd76719c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39bd76719c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39bd76719c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39bd76719c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39bd76719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39bd76719c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39bd76719c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39bd76719c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39bd76719c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39bd76719c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39bd76719c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39bd76719c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39bd76719c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39bd76719c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39bd76719c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39bd76719c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39bd76719c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39bd76719c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39bd76719c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9bd7671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9bd7671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393f68b32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393f68b3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39bd76719c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39bd76719c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39bd76719c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39bd76719c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393f68b32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393f68b3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393f68b3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393f68b3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39bd76719c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39bd76719c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39bd76719c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39bd76719c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393f68b32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393f68b32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39bd76719c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39bd76719c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39bd76719c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39bd76719c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9bd76719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9bd76719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39bd76719c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39bd76719c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393f68b32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393f68b3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39bd76719c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39bd76719c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39bd76719c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39bd76719c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39bd7671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39bd7671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393f68b32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393f68b32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39bd76719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39bd76719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9bd76719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9bd7671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9bd76719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9bd76719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bd76719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9bd76719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2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5.png"/><Relationship Id="rId13" Type="http://schemas.openxmlformats.org/officeDocument/2006/relationships/image" Target="../media/image4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1.gif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1.gif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1.gif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1.gif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1.gif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1.gif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1.gif"/><Relationship Id="rId5" Type="http://schemas.openxmlformats.org/officeDocument/2006/relationships/image" Target="../media/image32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23.png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5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5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5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5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5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5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9" Type="http://schemas.openxmlformats.org/officeDocument/2006/relationships/image" Target="../media/image39.png"/><Relationship Id="rId5" Type="http://schemas.openxmlformats.org/officeDocument/2006/relationships/image" Target="../media/image3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4.png"/><Relationship Id="rId4" Type="http://schemas.openxmlformats.org/officeDocument/2006/relationships/image" Target="../media/image12.gif"/><Relationship Id="rId5" Type="http://schemas.openxmlformats.org/officeDocument/2006/relationships/image" Target="../media/image5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4.png"/><Relationship Id="rId4" Type="http://schemas.openxmlformats.org/officeDocument/2006/relationships/image" Target="../media/image12.gif"/><Relationship Id="rId5" Type="http://schemas.openxmlformats.org/officeDocument/2006/relationships/image" Target="../media/image5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4.png"/><Relationship Id="rId4" Type="http://schemas.openxmlformats.org/officeDocument/2006/relationships/image" Target="../media/image12.gif"/><Relationship Id="rId5" Type="http://schemas.openxmlformats.org/officeDocument/2006/relationships/image" Target="../media/image50.png"/></Relationships>
</file>

<file path=ppt/slides/_rels/slide64.xml.rels><?xml version="1.0" encoding="UTF-8" standalone="yes"?><Relationships xmlns="http://schemas.openxmlformats.org/package/2006/relationships"><Relationship Id="rId11" Type="http://schemas.openxmlformats.org/officeDocument/2006/relationships/hyperlink" Target="https://doi.org/10.48550/arXiv.2310.16834" TargetMode="External"/><Relationship Id="rId10" Type="http://schemas.openxmlformats.org/officeDocument/2006/relationships/hyperlink" Target="https://doi.org/10.48550/arXiv.2212.11685" TargetMode="External"/><Relationship Id="rId13" Type="http://schemas.openxmlformats.org/officeDocument/2006/relationships/hyperlink" Target="https://doi.org/10.48550/arXiv.2410.18514" TargetMode="External"/><Relationship Id="rId12" Type="http://schemas.openxmlformats.org/officeDocument/2006/relationships/hyperlink" Target="https://doi.org/10.48550/arXiv.2310.1683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oi.org/10.48550/arXiv.2107.03006" TargetMode="External"/><Relationship Id="rId4" Type="http://schemas.openxmlformats.org/officeDocument/2006/relationships/hyperlink" Target="https://doi.org/10.48550/arXiv.2107.03006" TargetMode="External"/><Relationship Id="rId9" Type="http://schemas.openxmlformats.org/officeDocument/2006/relationships/hyperlink" Target="https://doi.org/10.48550/arXiv.2212.11685" TargetMode="External"/><Relationship Id="rId15" Type="http://schemas.openxmlformats.org/officeDocument/2006/relationships/hyperlink" Target="https://doi.org/10.48550/arXiv.2502.09992" TargetMode="External"/><Relationship Id="rId14" Type="http://schemas.openxmlformats.org/officeDocument/2006/relationships/hyperlink" Target="https://doi.org/10.48550/arXiv.2410.18514" TargetMode="External"/><Relationship Id="rId17" Type="http://schemas.openxmlformats.org/officeDocument/2006/relationships/hyperlink" Target="https://doi.org/10.48550/arXiv.2302.10025" TargetMode="External"/><Relationship Id="rId16" Type="http://schemas.openxmlformats.org/officeDocument/2006/relationships/hyperlink" Target="https://doi.org/10.48550/arXiv.2502.09992" TargetMode="External"/><Relationship Id="rId5" Type="http://schemas.openxmlformats.org/officeDocument/2006/relationships/hyperlink" Target="https://doi.org/10.48550/arXiv.2309.10668" TargetMode="External"/><Relationship Id="rId6" Type="http://schemas.openxmlformats.org/officeDocument/2006/relationships/hyperlink" Target="https://doi.org/10.48550/arXiv.2309.10668" TargetMode="External"/><Relationship Id="rId18" Type="http://schemas.openxmlformats.org/officeDocument/2006/relationships/hyperlink" Target="https://doi.org/10.48550/arXiv.2302.10025" TargetMode="External"/><Relationship Id="rId7" Type="http://schemas.openxmlformats.org/officeDocument/2006/relationships/hyperlink" Target="https://doi.org/10.48550/arXiv.2205.14217" TargetMode="External"/><Relationship Id="rId8" Type="http://schemas.openxmlformats.org/officeDocument/2006/relationships/hyperlink" Target="https://doi.org/10.48550/arXiv.2205.14217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8.png"/><Relationship Id="rId4" Type="http://schemas.openxmlformats.org/officeDocument/2006/relationships/image" Target="../media/image51.png"/><Relationship Id="rId5" Type="http://schemas.openxmlformats.org/officeDocument/2006/relationships/image" Target="../media/image4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50" y="378850"/>
            <a:ext cx="8567650" cy="181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50" y="2647500"/>
            <a:ext cx="3590316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150" y="3737663"/>
            <a:ext cx="3582725" cy="7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7450" y="2614400"/>
            <a:ext cx="4857474" cy="20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hasn’t this been done before?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Diffusion has been used in NLP before, but isn’t usually great</a:t>
            </a:r>
            <a:r>
              <a:rPr lang="en">
                <a:solidFill>
                  <a:schemeClr val="dk1"/>
                </a:solidFill>
              </a:rPr>
              <a:t> or scalable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Have to convert from continuous latent variables to discrete tokens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Leads to weird things like “Diffusion-LM” (Li et al., 2022) where you’re generating conditioned on specific grammatical structure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Or to very complicated diffusion models that work on a continuous version of discrete space, e.g. “DINOISER”, (Ye et al., 2023), or “GENIE” (Lin et al., 2023).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Hard to scale this up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“Language Modeling is Compression” (Deletang et al., 2024), shows a 1B model like this required 64x the compute as a 1B ARM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88" y="906175"/>
            <a:ext cx="4034824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950" y="2754175"/>
            <a:ext cx="3664799" cy="17856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5481650" y="4650950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GENIE: “Text Generation with Diffusion Language Models: A Pre-training Approach with Continuous Paragraph Denoise”, Lin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387250" y="2277763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“Diffusion-LM Improves Controllable Text Generation”, Li et al. (2023)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Diffusion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361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ou could do </a:t>
            </a:r>
            <a:r>
              <a:rPr i="1" lang="en">
                <a:solidFill>
                  <a:schemeClr val="dk1"/>
                </a:solidFill>
              </a:rPr>
              <a:t>discrete diffusion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“Structured Denoising Diffusion Models in Discrete State-Spaces” (Austin et al., 2023)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particular, </a:t>
            </a:r>
            <a:r>
              <a:rPr i="1" lang="en">
                <a:solidFill>
                  <a:schemeClr val="dk1"/>
                </a:solidFill>
              </a:rPr>
              <a:t>Masked Diffusion Models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“Discrete Diffusion Modeling by Estimating the Ratios of the Data Distribution” (Lou et al., 2023)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825" y="1269275"/>
            <a:ext cx="5195475" cy="244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3875825" y="3711475"/>
            <a:ext cx="282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(Austin et al., 2023)</a:t>
            </a:r>
            <a:endParaRPr sz="500"/>
          </a:p>
        </p:txBody>
      </p:sp>
      <p:sp>
        <p:nvSpPr>
          <p:cNvPr id="160" name="Google Shape;160;p23"/>
          <p:cNvSpPr/>
          <p:nvPr/>
        </p:nvSpPr>
        <p:spPr>
          <a:xfrm>
            <a:off x="311700" y="1861050"/>
            <a:ext cx="3491100" cy="268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3802800" y="1149825"/>
            <a:ext cx="5268600" cy="330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Diffusion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361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could do </a:t>
            </a:r>
            <a:r>
              <a:rPr i="1" lang="en">
                <a:solidFill>
                  <a:schemeClr val="dk1"/>
                </a:solidFill>
              </a:rPr>
              <a:t>discrete diffusion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“Structured Denoising Diffusion Models in Discrete State-Spaces” (Austin et al., 2023)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particular, </a:t>
            </a:r>
            <a:r>
              <a:rPr i="1" lang="en">
                <a:solidFill>
                  <a:schemeClr val="dk1"/>
                </a:solidFill>
              </a:rPr>
              <a:t>Masked Diffusion Models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“Discrete Diffusion Modeling by Estimating the Ratios of the Data Distribution” (Lou et al., 2023)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825" y="1269275"/>
            <a:ext cx="5195475" cy="244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3875825" y="3711475"/>
            <a:ext cx="282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(Austin et al., 2023)</a:t>
            </a:r>
            <a:endParaRPr sz="500"/>
          </a:p>
        </p:txBody>
      </p:sp>
      <p:sp>
        <p:nvSpPr>
          <p:cNvPr id="170" name="Google Shape;170;p24"/>
          <p:cNvSpPr/>
          <p:nvPr/>
        </p:nvSpPr>
        <p:spPr>
          <a:xfrm>
            <a:off x="311700" y="2850175"/>
            <a:ext cx="3491100" cy="169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Diffusion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3630300" cy="4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could do </a:t>
            </a:r>
            <a:r>
              <a:rPr i="1" lang="en">
                <a:solidFill>
                  <a:schemeClr val="dk1"/>
                </a:solidFill>
              </a:rPr>
              <a:t>discrete diffusion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“Structured Denoising Diffusion Models in Discrete State-Spaces” (Austin et al., 2023)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particular, </a:t>
            </a:r>
            <a:r>
              <a:rPr i="1" lang="en">
                <a:solidFill>
                  <a:schemeClr val="dk1"/>
                </a:solidFill>
              </a:rPr>
              <a:t>Masked Diffusion Models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“Discrete Diffusion Modeling by Estimating the Ratios of the Data Distribution” (Lou et al., 2023)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825" y="1269275"/>
            <a:ext cx="5195475" cy="244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3875825" y="3711475"/>
            <a:ext cx="282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(Austin et al., 2023)</a:t>
            </a:r>
            <a:endParaRPr sz="500"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550" y="4493225"/>
            <a:ext cx="3307525" cy="5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1202550" y="443117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(Complicated implementation using </a:t>
            </a:r>
            <a:r>
              <a:rPr i="1" lang="en">
                <a:solidFill>
                  <a:schemeClr val="dk1"/>
                </a:solidFill>
              </a:rPr>
              <a:t>denoising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score entropy)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Diffusion Drawbacks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11700" y="1152475"/>
            <a:ext cx="83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 a previous paper </a:t>
            </a:r>
            <a:r>
              <a:rPr lang="en">
                <a:solidFill>
                  <a:schemeClr val="dk1"/>
                </a:solidFill>
              </a:rPr>
              <a:t>(Nie et al., 2024)</a:t>
            </a:r>
            <a:r>
              <a:rPr lang="en">
                <a:solidFill>
                  <a:schemeClr val="dk1"/>
                </a:solidFill>
              </a:rPr>
              <a:t>, the authors </a:t>
            </a:r>
            <a:r>
              <a:rPr lang="en">
                <a:solidFill>
                  <a:schemeClr val="dk1"/>
                </a:solidFill>
              </a:rPr>
              <a:t>suggest you still need 16x the compute of an equivalent ARM to achieve the same likelihood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(The authors say not to worry: Diffusion optimises a </a:t>
            </a:r>
            <a:r>
              <a:rPr i="1" lang="en">
                <a:solidFill>
                  <a:schemeClr val="dk1"/>
                </a:solidFill>
              </a:rPr>
              <a:t>bound</a:t>
            </a:r>
            <a:r>
              <a:rPr lang="en">
                <a:solidFill>
                  <a:schemeClr val="dk1"/>
                </a:solidFill>
              </a:rPr>
              <a:t> on the likelihood, which isn’t even what you necessarily care about for downstream tasks (i.e. accuracy), so we shouldn’t write off MDMs…)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 get it to work there’s a bunch of tricks (hacks?) that have been developed over the past couple of years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Also, it’s just a bit weird…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315050" y="1773125"/>
            <a:ext cx="8660400" cy="318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Diffusion Drawbacks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3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 a previous paper (Nie et al., 2024), the authors suggest you still need 16x the compute of an equivalent ARM to achieve the same likelihood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(The authors say not to worry: Diffusion optimises a </a:t>
            </a:r>
            <a:r>
              <a:rPr i="1" lang="en">
                <a:solidFill>
                  <a:schemeClr val="dk1"/>
                </a:solidFill>
              </a:rPr>
              <a:t>bound</a:t>
            </a:r>
            <a:r>
              <a:rPr lang="en">
                <a:solidFill>
                  <a:schemeClr val="dk1"/>
                </a:solidFill>
              </a:rPr>
              <a:t> on the likelihood, which isn’t even what you necessarily care about for downstream tasks (i.e. accuracy), so we shouldn’t write off MDMs…)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 get it to work there’s a bunch of tricks (hacks?) that have been developed over the past couple of years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Also, it’s just a bit weird…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315050" y="2403225"/>
            <a:ext cx="8660400" cy="25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Diffusion Drawbacks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3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 a previous paper (Nie et al., 2024), the authors suggest you still need 16x the compute of an equivalent ARM to achieve the same likelihood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(The authors say not to worry: Diffusion optimises a </a:t>
            </a:r>
            <a:r>
              <a:rPr i="1" lang="en">
                <a:solidFill>
                  <a:schemeClr val="dk1"/>
                </a:solidFill>
              </a:rPr>
              <a:t>bound</a:t>
            </a:r>
            <a:r>
              <a:rPr lang="en">
                <a:solidFill>
                  <a:schemeClr val="dk1"/>
                </a:solidFill>
              </a:rPr>
              <a:t> on the likelihood, which isn’t even what you necessarily care about for downstream tasks (i.e. accuracy), so we shouldn’t write off MDMs…)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 get it to work there’s a bunch of tricks (hacks?) that have been developed over the past couple of years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Also, it’s just a bit weird…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315050" y="3626825"/>
            <a:ext cx="8660400" cy="133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Diffusion Drawbacks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152475"/>
            <a:ext cx="83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 a previous paper (Nie et al., 2024), the authors suggest you still need 16x the compute of an equivalent ARM to achieve the same likelihood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(The authors say not to worry: Diffusion optimises a </a:t>
            </a:r>
            <a:r>
              <a:rPr i="1" lang="en">
                <a:solidFill>
                  <a:schemeClr val="dk1"/>
                </a:solidFill>
              </a:rPr>
              <a:t>bound</a:t>
            </a:r>
            <a:r>
              <a:rPr lang="en">
                <a:solidFill>
                  <a:schemeClr val="dk1"/>
                </a:solidFill>
              </a:rPr>
              <a:t> on the likelihood, which isn’t even what you necessarily care about for downstream tasks (i.e. accuracy), so we shouldn’t write off MDMs…)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To get it to work there’s a bunch of tricks (hacks?) that have been developed over the past couple of years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Also, it’s just a bit weird…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kind of weird…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8941"/>
          <a:stretch/>
        </p:blipFill>
        <p:spPr>
          <a:xfrm>
            <a:off x="402825" y="2497100"/>
            <a:ext cx="8640152" cy="248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250" y="99400"/>
            <a:ext cx="5383722" cy="22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/>
          <p:nvPr/>
        </p:nvSpPr>
        <p:spPr>
          <a:xfrm>
            <a:off x="315050" y="2410550"/>
            <a:ext cx="8865600" cy="254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kind of weird…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8941"/>
          <a:stretch/>
        </p:blipFill>
        <p:spPr>
          <a:xfrm>
            <a:off x="402825" y="2497100"/>
            <a:ext cx="8640152" cy="248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250" y="99400"/>
            <a:ext cx="5383722" cy="22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31950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Autoregressive models (ARMs) are the current standard for LLMS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other paradigms, e.g. diffusion, should (theoretically) be able to work just as well at generative modelling: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authors create a LLaMA3 8B-like diffusion model (“LLaDa 8B”) and achieve comparable (or slightly better?) performance, with seemingly decent scaling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425" y="1321399"/>
            <a:ext cx="3983150" cy="10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737" y="3263475"/>
            <a:ext cx="5034526" cy="7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15050" y="2432550"/>
            <a:ext cx="8660400" cy="252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Diffusion Model (MDM)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311700" y="953825"/>
            <a:ext cx="54189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the data distribution            with 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forward process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gradually</a:t>
            </a:r>
            <a:r>
              <a:rPr lang="en">
                <a:solidFill>
                  <a:schemeClr val="dk1"/>
                </a:solidFill>
              </a:rPr>
              <a:t> mask tokens (independently) until fully masked at           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At time                 each </a:t>
            </a:r>
            <a:r>
              <a:rPr lang="en">
                <a:solidFill>
                  <a:schemeClr val="dk1"/>
                </a:solidFill>
              </a:rPr>
              <a:t>token is masked with prob.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(Once a token is masked it stays masked for         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reverse process</a:t>
            </a:r>
            <a:r>
              <a:rPr lang="en">
                <a:solidFill>
                  <a:schemeClr val="dk1"/>
                </a:solidFill>
              </a:rPr>
              <a:t>: predict masked tokens as moves from 0 to 1: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Based on a </a:t>
            </a:r>
            <a:r>
              <a:rPr i="1" lang="en">
                <a:solidFill>
                  <a:schemeClr val="dk1"/>
                </a:solidFill>
              </a:rPr>
              <a:t>mask predictor</a:t>
            </a:r>
            <a:r>
              <a:rPr lang="en">
                <a:solidFill>
                  <a:schemeClr val="dk1"/>
                </a:solidFill>
              </a:rPr>
              <a:t>               trained with cross-entropy loss </a:t>
            </a:r>
            <a:r>
              <a:rPr lang="en" u="sng">
                <a:solidFill>
                  <a:schemeClr val="dk1"/>
                </a:solidFill>
              </a:rPr>
              <a:t>only on the masked tokens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where                                                    , and       is sampled from the forward process.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1" name="Google Shape;231;p32" title="[0,0,0,&quot;https://www.codecogs.com/eqnedit.php?latex=p_%5Ctheta(x_0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850" y="1058250"/>
            <a:ext cx="612425" cy="24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500" y="3798750"/>
            <a:ext cx="4681701" cy="7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 title="[0,0,0,&quot;https://www.codecogs.com/eqnedit.php?latex=t'%20%3E%20t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925" y="2422150"/>
            <a:ext cx="404629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 title="[0,0,0,&quot;https://www.codecogs.com/eqnedit.php?latex=p_%5Ctheta(%5Ccdot%2C%20x_t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925" y="3275056"/>
            <a:ext cx="612425" cy="19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-54774" l="0" r="0" t="0"/>
          <a:stretch/>
        </p:blipFill>
        <p:spPr>
          <a:xfrm>
            <a:off x="4606350" y="1875950"/>
            <a:ext cx="570999" cy="2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80529" t="0"/>
          <a:stretch/>
        </p:blipFill>
        <p:spPr>
          <a:xfrm>
            <a:off x="5300338" y="2180800"/>
            <a:ext cx="89707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76764" t="0"/>
          <a:stretch/>
        </p:blipFill>
        <p:spPr>
          <a:xfrm>
            <a:off x="5278850" y="2672875"/>
            <a:ext cx="132675" cy="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 title="[0,0,0,&quot;https://www.codecogs.com/eqnedit.php?latex=t%20%5Cin%20%5B0%2C1%5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8125" y="2162900"/>
            <a:ext cx="6464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 title="[0,0,0,&quot;https://www.codecogs.com/eqnedit.php?latex=x_0%20%5Csim%20%5Cmathcal%7BD%7D_%5Ctext%7Btrain%7D%2C%20t%20%5Csim%20%5Ctext%7BUniform%7D%5B0%2C1%5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32275" y="4587650"/>
            <a:ext cx="22910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9549" y="286402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4125" y="484350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 title="[0,0,0,&quot;https://www.codecogs.com/eqnedit.php?latex=x_t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00" y="4628549"/>
            <a:ext cx="189509" cy="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/>
          <p:nvPr/>
        </p:nvSpPr>
        <p:spPr>
          <a:xfrm>
            <a:off x="315050" y="1531325"/>
            <a:ext cx="5246100" cy="353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3686550" y="1663200"/>
            <a:ext cx="5246100" cy="348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5645575" y="445025"/>
            <a:ext cx="3439800" cy="46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13">
            <a:alphaModFix/>
          </a:blip>
          <a:srcRect b="63256" l="69064" r="15945" t="0"/>
          <a:stretch/>
        </p:blipFill>
        <p:spPr>
          <a:xfrm>
            <a:off x="3150850" y="1058249"/>
            <a:ext cx="637444" cy="2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Diffusion Model (MDM)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953825"/>
            <a:ext cx="54189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the data distribution            with 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forward process</a:t>
            </a:r>
            <a:r>
              <a:rPr lang="en">
                <a:solidFill>
                  <a:schemeClr val="dk1"/>
                </a:solidFill>
              </a:rPr>
              <a:t>: gradually mask tokens (independently) until fully masked at           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At time                 each token is masked with prob.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(Once a token is masked it stays masked for         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reverse process</a:t>
            </a:r>
            <a:r>
              <a:rPr lang="en">
                <a:solidFill>
                  <a:schemeClr val="dk1"/>
                </a:solidFill>
              </a:rPr>
              <a:t>: predict masked tokens as moves from 0 to 1: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Based on a </a:t>
            </a:r>
            <a:r>
              <a:rPr i="1" lang="en">
                <a:solidFill>
                  <a:schemeClr val="dk1"/>
                </a:solidFill>
              </a:rPr>
              <a:t>mask predictor</a:t>
            </a:r>
            <a:r>
              <a:rPr lang="en">
                <a:solidFill>
                  <a:schemeClr val="dk1"/>
                </a:solidFill>
              </a:rPr>
              <a:t>               trained with cross-entropy loss </a:t>
            </a:r>
            <a:r>
              <a:rPr lang="en" u="sng">
                <a:solidFill>
                  <a:schemeClr val="dk1"/>
                </a:solidFill>
              </a:rPr>
              <a:t>only on the masked tokens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where                                                    , and       is sampled from the forward process.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3" name="Google Shape;253;p33" title="[0,0,0,&quot;https://www.codecogs.com/eqnedit.php?latex=p_%5Ctheta(x_0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850" y="1058250"/>
            <a:ext cx="612425" cy="24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500" y="3798750"/>
            <a:ext cx="4681701" cy="7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 title="[0,0,0,&quot;https://www.codecogs.com/eqnedit.php?latex=t'%20%3E%20t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925" y="2422150"/>
            <a:ext cx="404629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 title="[0,0,0,&quot;https://www.codecogs.com/eqnedit.php?latex=p_%5Ctheta(%5Ccdot%2C%20x_t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925" y="3275056"/>
            <a:ext cx="612425" cy="19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-54774" l="0" r="0" t="0"/>
          <a:stretch/>
        </p:blipFill>
        <p:spPr>
          <a:xfrm>
            <a:off x="4606350" y="1875950"/>
            <a:ext cx="570999" cy="2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80529" t="0"/>
          <a:stretch/>
        </p:blipFill>
        <p:spPr>
          <a:xfrm>
            <a:off x="5300338" y="2180800"/>
            <a:ext cx="89707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76764" t="0"/>
          <a:stretch/>
        </p:blipFill>
        <p:spPr>
          <a:xfrm>
            <a:off x="5278850" y="2672875"/>
            <a:ext cx="132675" cy="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 title="[0,0,0,&quot;https://www.codecogs.com/eqnedit.php?latex=t%20%5Cin%20%5B0%2C1%5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8125" y="2162900"/>
            <a:ext cx="6464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 title="[0,0,0,&quot;https://www.codecogs.com/eqnedit.php?latex=x_0%20%5Csim%20%5Cmathcal%7BD%7D_%5Ctext%7Btrain%7D%2C%20t%20%5Csim%20%5Ctext%7BUniform%7D%5B0%2C1%5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32275" y="4587650"/>
            <a:ext cx="22910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9549" y="286402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4125" y="484350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 title="[0,0,0,&quot;https://www.codecogs.com/eqnedit.php?latex=x_t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00" y="4628549"/>
            <a:ext cx="189509" cy="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/>
          <p:nvPr/>
        </p:nvSpPr>
        <p:spPr>
          <a:xfrm>
            <a:off x="315050" y="2117475"/>
            <a:ext cx="5246100" cy="29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5458550" y="1663200"/>
            <a:ext cx="3474000" cy="119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3"/>
          <p:cNvSpPr/>
          <p:nvPr/>
        </p:nvSpPr>
        <p:spPr>
          <a:xfrm>
            <a:off x="4458600" y="3766050"/>
            <a:ext cx="3363900" cy="104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13">
            <a:alphaModFix/>
          </a:blip>
          <a:srcRect b="63256" l="69064" r="15945" t="0"/>
          <a:stretch/>
        </p:blipFill>
        <p:spPr>
          <a:xfrm>
            <a:off x="3150850" y="1058249"/>
            <a:ext cx="637444" cy="2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Diffusion Model (MDM)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11700" y="953825"/>
            <a:ext cx="54189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the data distribution            with 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forward process</a:t>
            </a:r>
            <a:r>
              <a:rPr lang="en">
                <a:solidFill>
                  <a:schemeClr val="dk1"/>
                </a:solidFill>
              </a:rPr>
              <a:t>: gradually mask tokens (independently) until fully masked at           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At time                 each token is masked with prob.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(Once a token is masked it stays masked for         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reverse process</a:t>
            </a:r>
            <a:r>
              <a:rPr lang="en">
                <a:solidFill>
                  <a:schemeClr val="dk1"/>
                </a:solidFill>
              </a:rPr>
              <a:t>: predict masked tokens as moves from 0 to 1: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Based on a </a:t>
            </a:r>
            <a:r>
              <a:rPr i="1" lang="en">
                <a:solidFill>
                  <a:schemeClr val="dk1"/>
                </a:solidFill>
              </a:rPr>
              <a:t>mask predictor</a:t>
            </a:r>
            <a:r>
              <a:rPr lang="en">
                <a:solidFill>
                  <a:schemeClr val="dk1"/>
                </a:solidFill>
              </a:rPr>
              <a:t>               trained with cross-entropy loss </a:t>
            </a:r>
            <a:r>
              <a:rPr lang="en" u="sng">
                <a:solidFill>
                  <a:schemeClr val="dk1"/>
                </a:solidFill>
              </a:rPr>
              <a:t>only on the masked tokens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where                                                    , and       is sampled from the forward process.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5" name="Google Shape;275;p34" title="[0,0,0,&quot;https://www.codecogs.com/eqnedit.php?latex=p_%5Ctheta(x_0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850" y="1058250"/>
            <a:ext cx="612425" cy="24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500" y="3798750"/>
            <a:ext cx="4681701" cy="7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4" title="[0,0,0,&quot;https://www.codecogs.com/eqnedit.php?latex=t'%20%3E%20t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925" y="2422150"/>
            <a:ext cx="404629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4" title="[0,0,0,&quot;https://www.codecogs.com/eqnedit.php?latex=p_%5Ctheta(%5Ccdot%2C%20x_t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925" y="3275056"/>
            <a:ext cx="612425" cy="19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4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-54774" l="0" r="0" t="0"/>
          <a:stretch/>
        </p:blipFill>
        <p:spPr>
          <a:xfrm>
            <a:off x="4606350" y="1875950"/>
            <a:ext cx="570999" cy="2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4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80529" t="0"/>
          <a:stretch/>
        </p:blipFill>
        <p:spPr>
          <a:xfrm>
            <a:off x="5300338" y="2180800"/>
            <a:ext cx="89707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76764" t="0"/>
          <a:stretch/>
        </p:blipFill>
        <p:spPr>
          <a:xfrm>
            <a:off x="5278850" y="2672875"/>
            <a:ext cx="132675" cy="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 title="[0,0,0,&quot;https://www.codecogs.com/eqnedit.php?latex=t%20%5Cin%20%5B0%2C1%5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8125" y="2162900"/>
            <a:ext cx="6464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 title="[0,0,0,&quot;https://www.codecogs.com/eqnedit.php?latex=x_0%20%5Csim%20%5Cmathcal%7BD%7D_%5Ctext%7Btrain%7D%2C%20t%20%5Csim%20%5Ctext%7BUniform%7D%5B0%2C1%5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32275" y="4587650"/>
            <a:ext cx="22910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9549" y="286402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4125" y="484350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 title="[0,0,0,&quot;https://www.codecogs.com/eqnedit.php?latex=x_t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00" y="4628549"/>
            <a:ext cx="189509" cy="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/>
          <p:nvPr/>
        </p:nvSpPr>
        <p:spPr>
          <a:xfrm>
            <a:off x="315050" y="2623050"/>
            <a:ext cx="5246100" cy="24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5645575" y="4110400"/>
            <a:ext cx="3363900" cy="95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5458550" y="1663200"/>
            <a:ext cx="3474000" cy="119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3763275" y="3661975"/>
            <a:ext cx="3474000" cy="119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 rotWithShape="1">
          <a:blip r:embed="rId13">
            <a:alphaModFix/>
          </a:blip>
          <a:srcRect b="63256" l="69064" r="15945" t="0"/>
          <a:stretch/>
        </p:blipFill>
        <p:spPr>
          <a:xfrm>
            <a:off x="3150850" y="1058249"/>
            <a:ext cx="637444" cy="2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Diffusion Model (MDM)</a:t>
            </a:r>
            <a:endParaRPr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311700" y="953825"/>
            <a:ext cx="54189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the data distribution            with 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forward process</a:t>
            </a:r>
            <a:r>
              <a:rPr lang="en">
                <a:solidFill>
                  <a:schemeClr val="dk1"/>
                </a:solidFill>
              </a:rPr>
              <a:t>: gradually mask tokens (independently) until fully masked at           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At time                 each token is masked with prob.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(Once a token is masked it stays masked for         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reverse process</a:t>
            </a:r>
            <a:r>
              <a:rPr lang="en">
                <a:solidFill>
                  <a:schemeClr val="dk1"/>
                </a:solidFill>
              </a:rPr>
              <a:t>: predict masked tokens as moves from 0 to 1: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Based on a </a:t>
            </a:r>
            <a:r>
              <a:rPr i="1" lang="en">
                <a:solidFill>
                  <a:schemeClr val="dk1"/>
                </a:solidFill>
              </a:rPr>
              <a:t>mask predictor</a:t>
            </a:r>
            <a:r>
              <a:rPr lang="en">
                <a:solidFill>
                  <a:schemeClr val="dk1"/>
                </a:solidFill>
              </a:rPr>
              <a:t>               trained with cross-entropy loss </a:t>
            </a:r>
            <a:r>
              <a:rPr lang="en" u="sng">
                <a:solidFill>
                  <a:schemeClr val="dk1"/>
                </a:solidFill>
              </a:rPr>
              <a:t>only on the masked tokens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where                                                    , and       is sampled from the forward process.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35" title="[0,0,0,&quot;https://www.codecogs.com/eqnedit.php?latex=p_%5Ctheta(x_0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850" y="1058250"/>
            <a:ext cx="612425" cy="24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500" y="3798750"/>
            <a:ext cx="4681701" cy="7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5" title="[0,0,0,&quot;https://www.codecogs.com/eqnedit.php?latex=t'%20%3E%20t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925" y="2422150"/>
            <a:ext cx="404629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 title="[0,0,0,&quot;https://www.codecogs.com/eqnedit.php?latex=p_%5Ctheta(%5Ccdot%2C%20x_t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925" y="3275056"/>
            <a:ext cx="612425" cy="19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-54774" l="0" r="0" t="0"/>
          <a:stretch/>
        </p:blipFill>
        <p:spPr>
          <a:xfrm>
            <a:off x="4606350" y="1875950"/>
            <a:ext cx="570999" cy="2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80529" t="0"/>
          <a:stretch/>
        </p:blipFill>
        <p:spPr>
          <a:xfrm>
            <a:off x="5300338" y="2180800"/>
            <a:ext cx="89707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76764" t="0"/>
          <a:stretch/>
        </p:blipFill>
        <p:spPr>
          <a:xfrm>
            <a:off x="5278850" y="2672875"/>
            <a:ext cx="132675" cy="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 title="[0,0,0,&quot;https://www.codecogs.com/eqnedit.php?latex=t%20%5Cin%20%5B0%2C1%5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8125" y="2162900"/>
            <a:ext cx="6464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 title="[0,0,0,&quot;https://www.codecogs.com/eqnedit.php?latex=x_0%20%5Csim%20%5Cmathcal%7BD%7D_%5Ctext%7Btrain%7D%2C%20t%20%5Csim%20%5Ctext%7BUniform%7D%5B0%2C1%5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32275" y="4587650"/>
            <a:ext cx="22910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9549" y="286402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4125" y="484350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 title="[0,0,0,&quot;https://www.codecogs.com/eqnedit.php?latex=x_t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00" y="4628549"/>
            <a:ext cx="189509" cy="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/>
          <p:nvPr/>
        </p:nvSpPr>
        <p:spPr>
          <a:xfrm>
            <a:off x="871900" y="3275050"/>
            <a:ext cx="4858800" cy="178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2645025" y="3676550"/>
            <a:ext cx="3529800" cy="9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13">
            <a:alphaModFix/>
          </a:blip>
          <a:srcRect b="63256" l="69064" r="15945" t="0"/>
          <a:stretch/>
        </p:blipFill>
        <p:spPr>
          <a:xfrm>
            <a:off x="3150850" y="1058249"/>
            <a:ext cx="637444" cy="2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Masked Diffusion Model (MDM)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311700" y="953825"/>
            <a:ext cx="5418900" cy="4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the data distribution            with a: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forward process</a:t>
            </a:r>
            <a:r>
              <a:rPr lang="en">
                <a:solidFill>
                  <a:schemeClr val="dk1"/>
                </a:solidFill>
              </a:rPr>
              <a:t>: gradually mask tokens (independently) until fully masked at           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At time                 each token is masked with prob.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(Once a token is masked it stays masked for         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" u="sng">
                <a:solidFill>
                  <a:schemeClr val="dk1"/>
                </a:solidFill>
              </a:rPr>
              <a:t>reverse process</a:t>
            </a:r>
            <a:r>
              <a:rPr lang="en">
                <a:solidFill>
                  <a:schemeClr val="dk1"/>
                </a:solidFill>
              </a:rPr>
              <a:t>: predict masked tokens as moves from 0 to 1: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Based on a </a:t>
            </a:r>
            <a:r>
              <a:rPr i="1" lang="en">
                <a:solidFill>
                  <a:schemeClr val="dk1"/>
                </a:solidFill>
              </a:rPr>
              <a:t>mask predictor</a:t>
            </a:r>
            <a:r>
              <a:rPr lang="en">
                <a:solidFill>
                  <a:schemeClr val="dk1"/>
                </a:solidFill>
              </a:rPr>
              <a:t>               trained with cross-entropy loss </a:t>
            </a:r>
            <a:r>
              <a:rPr lang="en" u="sng">
                <a:solidFill>
                  <a:schemeClr val="dk1"/>
                </a:solidFill>
              </a:rPr>
              <a:t>only on the masked tokens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-25000" sz="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where                                                    , and       is sampled from the forward process.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9" name="Google Shape;319;p36" title="[0,0,0,&quot;https://www.codecogs.com/eqnedit.php?latex=p_%5Ctheta(x_0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850" y="1058250"/>
            <a:ext cx="612425" cy="242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500" y="3798750"/>
            <a:ext cx="4681701" cy="76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 title="[0,0,0,&quot;https://www.codecogs.com/eqnedit.php?latex=t'%20%3E%20t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3925" y="2422150"/>
            <a:ext cx="404629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 title="[0,0,0,&quot;https://www.codecogs.com/eqnedit.php?latex=p_%5Ctheta(%5Ccdot%2C%20x_t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0925" y="3275056"/>
            <a:ext cx="612425" cy="194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-54774" l="0" r="0" t="0"/>
          <a:stretch/>
        </p:blipFill>
        <p:spPr>
          <a:xfrm>
            <a:off x="4606350" y="1875950"/>
            <a:ext cx="570999" cy="2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80529" t="0"/>
          <a:stretch/>
        </p:blipFill>
        <p:spPr>
          <a:xfrm>
            <a:off x="5300338" y="2180800"/>
            <a:ext cx="89707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6" title="[0,0,0,&quot;https://www.codecogs.com/eqnedit.php?latex=t%3D1#0&quot;]"/>
          <p:cNvPicPr preferRelativeResize="0"/>
          <p:nvPr/>
        </p:nvPicPr>
        <p:blipFill rotWithShape="1">
          <a:blip r:embed="rId7">
            <a:alphaModFix/>
          </a:blip>
          <a:srcRect b="0" l="0" r="76764" t="0"/>
          <a:stretch/>
        </p:blipFill>
        <p:spPr>
          <a:xfrm>
            <a:off x="5278850" y="2672875"/>
            <a:ext cx="132675" cy="1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 title="[0,0,0,&quot;https://www.codecogs.com/eqnedit.php?latex=t%20%5Cin%20%5B0%2C1%5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8125" y="2162900"/>
            <a:ext cx="64643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 title="[0,0,0,&quot;https://www.codecogs.com/eqnedit.php?latex=x_0%20%5Csim%20%5Cmathcal%7BD%7D_%5Ctext%7Btrain%7D%2C%20t%20%5Csim%20%5Ctext%7BUniform%7D%5B0%2C1%5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32275" y="4587650"/>
            <a:ext cx="229108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9549" y="286402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4125" y="484350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6" title="[0,0,0,&quot;https://www.codecogs.com/eqnedit.php?latex=x_t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72000" y="4628549"/>
            <a:ext cx="189509" cy="1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6"/>
          <p:cNvPicPr preferRelativeResize="0"/>
          <p:nvPr/>
        </p:nvPicPr>
        <p:blipFill rotWithShape="1">
          <a:blip r:embed="rId13">
            <a:alphaModFix/>
          </a:blip>
          <a:srcRect b="63256" l="69064" r="15945" t="0"/>
          <a:stretch/>
        </p:blipFill>
        <p:spPr>
          <a:xfrm>
            <a:off x="3150850" y="1058249"/>
            <a:ext cx="637444" cy="2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apply the standard LLM pipeline?</a:t>
            </a:r>
            <a:endParaRPr/>
          </a:p>
        </p:txBody>
      </p:sp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894175" y="1201000"/>
            <a:ext cx="11274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</a:t>
            </a:r>
            <a:r>
              <a:rPr lang="en">
                <a:solidFill>
                  <a:schemeClr val="dk1"/>
                </a:solidFill>
              </a:rPr>
              <a:t>etraining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75" y="1624600"/>
            <a:ext cx="8853702" cy="31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4132900" y="1201000"/>
            <a:ext cx="11274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SFT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6975650" y="1201000"/>
            <a:ext cx="11274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Sampling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3141575" y="1157575"/>
            <a:ext cx="5920200" cy="30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apply the standard LLM pipeline?</a:t>
            </a:r>
            <a:endParaRPr/>
          </a:p>
        </p:txBody>
      </p:sp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894175" y="1201000"/>
            <a:ext cx="11274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Pretraining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8" name="Google Shape;3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75" y="1624600"/>
            <a:ext cx="8853702" cy="31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4132900" y="1201000"/>
            <a:ext cx="11274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SFT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38"/>
          <p:cNvSpPr txBox="1"/>
          <p:nvPr>
            <p:ph idx="1" type="body"/>
          </p:nvPr>
        </p:nvSpPr>
        <p:spPr>
          <a:xfrm>
            <a:off x="6975650" y="1201000"/>
            <a:ext cx="11274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Sampling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38"/>
          <p:cNvSpPr/>
          <p:nvPr/>
        </p:nvSpPr>
        <p:spPr>
          <a:xfrm>
            <a:off x="5810250" y="1157575"/>
            <a:ext cx="3251400" cy="304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apply the standard LLM pipeline?</a:t>
            </a:r>
            <a:endParaRPr/>
          </a:p>
        </p:txBody>
      </p:sp>
      <p:sp>
        <p:nvSpPr>
          <p:cNvPr id="357" name="Google Shape;357;p39"/>
          <p:cNvSpPr txBox="1"/>
          <p:nvPr>
            <p:ph idx="1" type="body"/>
          </p:nvPr>
        </p:nvSpPr>
        <p:spPr>
          <a:xfrm>
            <a:off x="894175" y="1201000"/>
            <a:ext cx="11274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Pretraining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8" name="Google Shape;3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75" y="1624600"/>
            <a:ext cx="8853702" cy="31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4132900" y="1201000"/>
            <a:ext cx="11274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SFT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6975650" y="1201000"/>
            <a:ext cx="11274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Sampling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311700" y="1152475"/>
            <a:ext cx="4843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the </a:t>
            </a:r>
            <a:r>
              <a:rPr lang="en">
                <a:solidFill>
                  <a:schemeClr val="dk1"/>
                </a:solidFill>
              </a:rPr>
              <a:t>mask predictor                   as we just described: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Transformer-based architecture (LLaMA3)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1B &amp; 8B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2.3T tokens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0.13 million H800 GPU hours (8B model)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Fixed sequence length 4096: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1% of the pre-training data is set to a (uniformly) random length in [1, 4096] to help with variable-length inputs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7" name="Google Shape;3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00" y="1486288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87" y="1810350"/>
            <a:ext cx="4226825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276" y="59848"/>
            <a:ext cx="4763600" cy="1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0" title="[0,0,0,&quot;https://www.codecogs.com/eqnedit.php?latex=p_%5Ctheta(%5Ccdot%2C%20x_t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400" y="1246798"/>
            <a:ext cx="775725" cy="2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0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/>
          <p:nvPr/>
        </p:nvSpPr>
        <p:spPr>
          <a:xfrm>
            <a:off x="189025" y="2571750"/>
            <a:ext cx="4843200" cy="234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311700" y="1152475"/>
            <a:ext cx="4843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the mask predictor                   as we just described: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Transformer-based architecture (Llama3)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1B &amp; 8B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2.3T tokens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0.13 million H800 GPU hours (8B model)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Fixed sequence length 4096: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1% of the pre-training data is set to a (uniformly) random length in [1, 4096] to help with variable-length inputs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0" name="Google Shape;3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00" y="1486288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87" y="1810350"/>
            <a:ext cx="4226825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276" y="59848"/>
            <a:ext cx="4763600" cy="1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 title="[0,0,0,&quot;https://www.codecogs.com/eqnedit.php?latex=p_%5Ctheta(%5Ccdot%2C%20x_t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400" y="1246798"/>
            <a:ext cx="775725" cy="2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1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1"/>
          <p:cNvSpPr/>
          <p:nvPr/>
        </p:nvSpPr>
        <p:spPr>
          <a:xfrm>
            <a:off x="189025" y="2901450"/>
            <a:ext cx="4843200" cy="201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31950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Autoregressive models (ARMs) are the current standard for LLMS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other paradigms, e.g. diffusion, should (theoretically) be able to work just as well at generative modelling: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authors create a LLaMA3 8B-like diffusion model (“LLaDa 8B”) and achieve comparable (or slightly better?) performance, with seemingly decent scaling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425" y="1321399"/>
            <a:ext cx="3983150" cy="10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737" y="3263475"/>
            <a:ext cx="5034526" cy="7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315050" y="4081100"/>
            <a:ext cx="8660400" cy="87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392" name="Google Shape;392;p42"/>
          <p:cNvSpPr txBox="1"/>
          <p:nvPr>
            <p:ph idx="1" type="body"/>
          </p:nvPr>
        </p:nvSpPr>
        <p:spPr>
          <a:xfrm>
            <a:off x="311700" y="1152475"/>
            <a:ext cx="4843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the mask predictor                   as we just described: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Transformer-based architecture (Llama3)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1B &amp; 8B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2.3T tokens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0.13 million H800 GPU hours (8B model)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Fixed sequence length 4096: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1% of the pre-training data is set to a (uniformly) random length in [1, 4096] to help with variable-length inputs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3" name="Google Shape;3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00" y="1486288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87" y="1810350"/>
            <a:ext cx="4226825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276" y="59848"/>
            <a:ext cx="4763600" cy="1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2" title="[0,0,0,&quot;https://www.codecogs.com/eqnedit.php?latex=p_%5Ctheta(%5Ccdot%2C%20x_t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400" y="1246798"/>
            <a:ext cx="775725" cy="2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2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2"/>
          <p:cNvSpPr/>
          <p:nvPr/>
        </p:nvSpPr>
        <p:spPr>
          <a:xfrm>
            <a:off x="189025" y="3143250"/>
            <a:ext cx="4843200" cy="177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405" name="Google Shape;405;p43"/>
          <p:cNvSpPr txBox="1"/>
          <p:nvPr>
            <p:ph idx="1" type="body"/>
          </p:nvPr>
        </p:nvSpPr>
        <p:spPr>
          <a:xfrm>
            <a:off x="311700" y="1152475"/>
            <a:ext cx="4843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the mask predictor                   as we just described: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Transformer-based architecture (Llama3)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1B &amp; 8B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2.3T tokens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0.13 million H800 GPU hours (8B model)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Fixed sequence length 4096: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1% of the pre-training data is set to a (uniformly) random length in [1, 4096] to help with variable-length inputs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6" name="Google Shape;4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00" y="1486288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87" y="1810350"/>
            <a:ext cx="4226825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276" y="59848"/>
            <a:ext cx="4763600" cy="1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3" title="[0,0,0,&quot;https://www.codecogs.com/eqnedit.php?latex=p_%5Ctheta(%5Ccdot%2C%20x_t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400" y="1246798"/>
            <a:ext cx="775725" cy="2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3"/>
          <p:cNvSpPr/>
          <p:nvPr/>
        </p:nvSpPr>
        <p:spPr>
          <a:xfrm>
            <a:off x="189025" y="3385050"/>
            <a:ext cx="4843200" cy="15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418" name="Google Shape;418;p44"/>
          <p:cNvSpPr txBox="1"/>
          <p:nvPr>
            <p:ph idx="1" type="body"/>
          </p:nvPr>
        </p:nvSpPr>
        <p:spPr>
          <a:xfrm>
            <a:off x="311700" y="1152475"/>
            <a:ext cx="4843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the mask predictor                   as we just described: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Transformer-based architecture (Llama3)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1B &amp; 8B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2.3T tokens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0.13 million H800 GPU hours (8B model)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Fixed sequence length 4096: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1% of the pre-training data is set to a (uniformly) random length in [1, 4096] to help with variable-length inputs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9" name="Google Shape;4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00" y="1486288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87" y="1810350"/>
            <a:ext cx="4226825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276" y="59848"/>
            <a:ext cx="4763600" cy="1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4" title="[0,0,0,&quot;https://www.codecogs.com/eqnedit.php?latex=p_%5Ctheta(%5Ccdot%2C%20x_t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400" y="1246798"/>
            <a:ext cx="775725" cy="2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4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4"/>
          <p:cNvSpPr/>
          <p:nvPr/>
        </p:nvSpPr>
        <p:spPr>
          <a:xfrm>
            <a:off x="189025" y="366945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431" name="Google Shape;431;p45"/>
          <p:cNvSpPr txBox="1"/>
          <p:nvPr>
            <p:ph idx="1" type="body"/>
          </p:nvPr>
        </p:nvSpPr>
        <p:spPr>
          <a:xfrm>
            <a:off x="311700" y="1152475"/>
            <a:ext cx="4843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the mask predictor                   as we just described: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Transformer-based architecture (Llama3)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1B &amp; 8B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2.3T tokens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0.13 million H800 GPU hours (8B model)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Fixed sequence length 4096: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1% of the pre-training data is set to a (uniformly) random length in [1, 4096] to help with variable-length inputs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2" name="Google Shape;4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00" y="1486288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87" y="1810350"/>
            <a:ext cx="4226825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276" y="59848"/>
            <a:ext cx="4763600" cy="1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5" title="[0,0,0,&quot;https://www.codecogs.com/eqnedit.php?latex=p_%5Ctheta(%5Ccdot%2C%20x_t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400" y="1246798"/>
            <a:ext cx="775725" cy="2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5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5"/>
          <p:cNvSpPr/>
          <p:nvPr/>
        </p:nvSpPr>
        <p:spPr>
          <a:xfrm>
            <a:off x="189025" y="4103075"/>
            <a:ext cx="4843200" cy="81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444" name="Google Shape;444;p46"/>
          <p:cNvSpPr txBox="1"/>
          <p:nvPr>
            <p:ph idx="1" type="body"/>
          </p:nvPr>
        </p:nvSpPr>
        <p:spPr>
          <a:xfrm>
            <a:off x="311700" y="1152475"/>
            <a:ext cx="4843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the mask predictor                   as we just described: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Transformer-based architecture (Llama3)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1B &amp; 8B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2.3T tokens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0.13 million H800 GPU hours (8B model)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Fixed sequence length 4096: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1% of the pre-training data is set to a (uniformly) random length in [1, 4096] to help with variable-length inputs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5" name="Google Shape;4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00" y="1486288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87" y="1810350"/>
            <a:ext cx="4226825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276" y="59848"/>
            <a:ext cx="4763600" cy="1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6" title="[0,0,0,&quot;https://www.codecogs.com/eqnedit.php?latex=p_%5Ctheta(%5Ccdot%2C%20x_t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400" y="1246798"/>
            <a:ext cx="775725" cy="2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6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456" name="Google Shape;456;p47"/>
          <p:cNvSpPr txBox="1"/>
          <p:nvPr>
            <p:ph idx="1" type="body"/>
          </p:nvPr>
        </p:nvSpPr>
        <p:spPr>
          <a:xfrm>
            <a:off x="311700" y="1152475"/>
            <a:ext cx="4843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Train the mask predictor                   as we just described: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Transformer-based architecture (Llama3)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1B &amp; 8B models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2.3T tokens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0.13 million H800 GPU hours (8B model)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Fixed sequence length 4096: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1% of the pre-training data is set to a (uniformly) random length in [1, 4096] to help with variable-length inputs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7" name="Google Shape;4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900" y="1486288"/>
            <a:ext cx="3363803" cy="2379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87" y="1810350"/>
            <a:ext cx="4226825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3276" y="59848"/>
            <a:ext cx="4763600" cy="11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7" title="[0,0,0,&quot;https://www.codecogs.com/eqnedit.php?latex=p_%5Ctheta(%5Ccdot%2C%20x_t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6400" y="1246798"/>
            <a:ext cx="775725" cy="2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</a:t>
            </a:r>
            <a:endParaRPr/>
          </a:p>
        </p:txBody>
      </p:sp>
      <p:sp>
        <p:nvSpPr>
          <p:cNvPr id="467" name="Google Shape;467;p48"/>
          <p:cNvSpPr txBox="1"/>
          <p:nvPr>
            <p:ph idx="1" type="body"/>
          </p:nvPr>
        </p:nvSpPr>
        <p:spPr>
          <a:xfrm>
            <a:off x="311700" y="1152475"/>
            <a:ext cx="42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Slightly different loss (only care about response  given prompt       and intermediate response     ): 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Where      is a dynamic length: 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SFT training examples padded with |EOS| to get to 4096 tokens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Model is trained to generate these |EOS| tokens (they get masked in forward process)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When |EOS| sampled in reverse process for token    , we set              and ignore everything after   (?) (slightly unclear)</a:t>
            </a:r>
            <a:endParaRPr sz="1395">
              <a:solidFill>
                <a:schemeClr val="dk1"/>
              </a:solidFill>
            </a:endParaRPr>
          </a:p>
        </p:txBody>
      </p:sp>
      <p:pic>
        <p:nvPicPr>
          <p:cNvPr id="468" name="Google Shape;4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25" y="1487225"/>
            <a:ext cx="3033175" cy="24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50" y="1853400"/>
            <a:ext cx="4237624" cy="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162" y="80950"/>
            <a:ext cx="4716889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48" title="[0,0,0,&quot;https://www.codecogs.com/eqnedit.php?latex=p_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25" y="1477729"/>
            <a:ext cx="216360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8" title="[0,0,0,&quot;https://www.codecogs.com/eqnedit.php?latex=r_t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8100" y="1487225"/>
            <a:ext cx="153950" cy="14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8" title="[0,0,0,&quot;https://www.codecogs.com/eqnedit.php?latex=r_0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1500" y="1284150"/>
            <a:ext cx="197375" cy="16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8" title="[0,0,0,&quot;https://www.codecogs.com/eqnedit.php?latex=L'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3150" y="2881097"/>
            <a:ext cx="153950" cy="14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8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03550" y="4242963"/>
            <a:ext cx="57579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8" title="[0,0,0,&quot;https://www.codecogs.com/eqnedit.php?latex=L'%20%3D%20i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78113" y="4235875"/>
            <a:ext cx="504674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8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0550" y="4450188"/>
            <a:ext cx="57579" cy="147638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8"/>
          <p:cNvSpPr/>
          <p:nvPr/>
        </p:nvSpPr>
        <p:spPr>
          <a:xfrm>
            <a:off x="189025" y="1809750"/>
            <a:ext cx="4843200" cy="310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8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</a:t>
            </a:r>
            <a:endParaRPr/>
          </a:p>
        </p:txBody>
      </p:sp>
      <p:sp>
        <p:nvSpPr>
          <p:cNvPr id="486" name="Google Shape;486;p49"/>
          <p:cNvSpPr txBox="1"/>
          <p:nvPr>
            <p:ph idx="1" type="body"/>
          </p:nvPr>
        </p:nvSpPr>
        <p:spPr>
          <a:xfrm>
            <a:off x="311700" y="1152475"/>
            <a:ext cx="42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Slightly different loss (only care about response  given prompt       and intermediate response     ): 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Where      is a dynamic length: 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SFT training examples padded with |EOS| to get to 4096 tokens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Model is trained to generate these |EOS| tokens (they get masked in forward process)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When |EOS| sampled in reverse process for token    , we set              and ignore everything after   (?) (slightly unclear)</a:t>
            </a:r>
            <a:endParaRPr sz="1395">
              <a:solidFill>
                <a:schemeClr val="dk1"/>
              </a:solidFill>
            </a:endParaRPr>
          </a:p>
        </p:txBody>
      </p:sp>
      <p:pic>
        <p:nvPicPr>
          <p:cNvPr id="487" name="Google Shape;4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25" y="1487225"/>
            <a:ext cx="3033175" cy="24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50" y="1853400"/>
            <a:ext cx="4237624" cy="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162" y="80950"/>
            <a:ext cx="4716889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9" title="[0,0,0,&quot;https://www.codecogs.com/eqnedit.php?latex=p_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25" y="1477729"/>
            <a:ext cx="216360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9" title="[0,0,0,&quot;https://www.codecogs.com/eqnedit.php?latex=r_t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8100" y="1487225"/>
            <a:ext cx="153950" cy="14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9" title="[0,0,0,&quot;https://www.codecogs.com/eqnedit.php?latex=r_0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1500" y="1284150"/>
            <a:ext cx="197375" cy="16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9" title="[0,0,0,&quot;https://www.codecogs.com/eqnedit.php?latex=L'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3150" y="2881097"/>
            <a:ext cx="153950" cy="14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9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03550" y="4242963"/>
            <a:ext cx="57579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9" title="[0,0,0,&quot;https://www.codecogs.com/eqnedit.php?latex=L'%20%3D%20i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78113" y="4235875"/>
            <a:ext cx="504674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9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0550" y="4450188"/>
            <a:ext cx="57579" cy="147638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9"/>
          <p:cNvSpPr/>
          <p:nvPr/>
        </p:nvSpPr>
        <p:spPr>
          <a:xfrm>
            <a:off x="189025" y="2791550"/>
            <a:ext cx="4843200" cy="21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9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</a:t>
            </a:r>
            <a:endParaRPr/>
          </a:p>
        </p:txBody>
      </p:sp>
      <p:sp>
        <p:nvSpPr>
          <p:cNvPr id="505" name="Google Shape;505;p50"/>
          <p:cNvSpPr txBox="1"/>
          <p:nvPr>
            <p:ph idx="1" type="body"/>
          </p:nvPr>
        </p:nvSpPr>
        <p:spPr>
          <a:xfrm>
            <a:off x="311700" y="1152475"/>
            <a:ext cx="42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Slightly different loss (only care about response  given prompt       and intermediate response     ): 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Where      is a dynamic length: 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SFT training examples padded with |EOS| to get to 4096 tokens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Model is trained to generate these |EOS| tokens (they get masked in forward process)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When |EOS| sampled in reverse process for token    , we set              and ignore everything after   (?) (slightly unclear)</a:t>
            </a:r>
            <a:endParaRPr sz="1395">
              <a:solidFill>
                <a:schemeClr val="dk1"/>
              </a:solidFill>
            </a:endParaRPr>
          </a:p>
        </p:txBody>
      </p:sp>
      <p:pic>
        <p:nvPicPr>
          <p:cNvPr id="506" name="Google Shape;5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25" y="1487225"/>
            <a:ext cx="3033175" cy="24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50" y="1853400"/>
            <a:ext cx="4237624" cy="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162" y="80950"/>
            <a:ext cx="4716889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0" title="[0,0,0,&quot;https://www.codecogs.com/eqnedit.php?latex=p_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25" y="1477729"/>
            <a:ext cx="216360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0" title="[0,0,0,&quot;https://www.codecogs.com/eqnedit.php?latex=r_t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8100" y="1487225"/>
            <a:ext cx="153950" cy="14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0" title="[0,0,0,&quot;https://www.codecogs.com/eqnedit.php?latex=r_0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1500" y="1284150"/>
            <a:ext cx="197375" cy="16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0" title="[0,0,0,&quot;https://www.codecogs.com/eqnedit.php?latex=L'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3150" y="2881097"/>
            <a:ext cx="153950" cy="14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0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03550" y="4242963"/>
            <a:ext cx="57579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0" title="[0,0,0,&quot;https://www.codecogs.com/eqnedit.php?latex=L'%20%3D%20i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78113" y="4235875"/>
            <a:ext cx="504674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0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0550" y="4450188"/>
            <a:ext cx="57579" cy="14763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0"/>
          <p:cNvSpPr/>
          <p:nvPr/>
        </p:nvSpPr>
        <p:spPr>
          <a:xfrm>
            <a:off x="189025" y="3172550"/>
            <a:ext cx="4843200" cy="174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0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</a:t>
            </a:r>
            <a:endParaRPr/>
          </a:p>
        </p:txBody>
      </p:sp>
      <p:sp>
        <p:nvSpPr>
          <p:cNvPr id="524" name="Google Shape;524;p51"/>
          <p:cNvSpPr txBox="1"/>
          <p:nvPr>
            <p:ph idx="1" type="body"/>
          </p:nvPr>
        </p:nvSpPr>
        <p:spPr>
          <a:xfrm>
            <a:off x="311700" y="1152475"/>
            <a:ext cx="42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Slightly different loss (only care about response  given prompt       and intermediate response     ): 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Where      is a dynamic length: 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SFT training examples padded with |EOS| to get to 4096 tokens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Model is trained to generate these |EOS| tokens (they get masked in forward process)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When |EOS| sampled in reverse process for token    , we set              and ignore everything after   (?) (slightly unclear)</a:t>
            </a:r>
            <a:endParaRPr sz="1395">
              <a:solidFill>
                <a:schemeClr val="dk1"/>
              </a:solidFill>
            </a:endParaRPr>
          </a:p>
        </p:txBody>
      </p:sp>
      <p:pic>
        <p:nvPicPr>
          <p:cNvPr id="525" name="Google Shape;5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25" y="1487225"/>
            <a:ext cx="3033175" cy="24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50" y="1853400"/>
            <a:ext cx="4237624" cy="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162" y="80950"/>
            <a:ext cx="4716889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1" title="[0,0,0,&quot;https://www.codecogs.com/eqnedit.php?latex=p_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25" y="1477729"/>
            <a:ext cx="216360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1" title="[0,0,0,&quot;https://www.codecogs.com/eqnedit.php?latex=r_t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8100" y="1487225"/>
            <a:ext cx="153950" cy="14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1" title="[0,0,0,&quot;https://www.codecogs.com/eqnedit.php?latex=r_0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1500" y="1284150"/>
            <a:ext cx="197375" cy="16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51" title="[0,0,0,&quot;https://www.codecogs.com/eqnedit.php?latex=L'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3150" y="2881097"/>
            <a:ext cx="153950" cy="14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1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03550" y="4242963"/>
            <a:ext cx="57579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1" title="[0,0,0,&quot;https://www.codecogs.com/eqnedit.php?latex=L'%20%3D%20i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78113" y="4235875"/>
            <a:ext cx="504674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1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0550" y="4450188"/>
            <a:ext cx="57579" cy="147638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1"/>
          <p:cNvSpPr/>
          <p:nvPr/>
        </p:nvSpPr>
        <p:spPr>
          <a:xfrm>
            <a:off x="189025" y="3634150"/>
            <a:ext cx="4843200" cy="128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931950"/>
            <a:ext cx="8520600" cy="42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Autoregressive models (ARMs) are the current standard for LLMS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other paradigms, e.g. diffusion, should (theoretically) be able to work just as well at generative modelling: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authors create a Llama8B-like diffusion model (“LLaDa 8B”) and achieve comparable (or slightly better?) performance, with seemingly decent scaling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425" y="1321399"/>
            <a:ext cx="3983150" cy="10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737" y="3263475"/>
            <a:ext cx="5034526" cy="7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</a:t>
            </a:r>
            <a:endParaRPr/>
          </a:p>
        </p:txBody>
      </p:sp>
      <p:sp>
        <p:nvSpPr>
          <p:cNvPr id="543" name="Google Shape;543;p52"/>
          <p:cNvSpPr txBox="1"/>
          <p:nvPr>
            <p:ph idx="1" type="body"/>
          </p:nvPr>
        </p:nvSpPr>
        <p:spPr>
          <a:xfrm>
            <a:off x="311700" y="1152475"/>
            <a:ext cx="42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Slightly different loss (only care about response  given prompt       and intermediate response     ): 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Where      is a dynamic length: 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SFT training examples padded with |EOS| to get to 4096 tokens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Model is trained to generate these |EOS| tokens (they get masked in forward process)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When |EOS| sampled in reverse process for token    , we set              and ignore everything after   (?) (slightly unclear)</a:t>
            </a:r>
            <a:endParaRPr sz="1395">
              <a:solidFill>
                <a:schemeClr val="dk1"/>
              </a:solidFill>
            </a:endParaRPr>
          </a:p>
        </p:txBody>
      </p:sp>
      <p:pic>
        <p:nvPicPr>
          <p:cNvPr id="544" name="Google Shape;5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25" y="1487225"/>
            <a:ext cx="3033175" cy="24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50" y="1853400"/>
            <a:ext cx="4237624" cy="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162" y="80950"/>
            <a:ext cx="4716889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2" title="[0,0,0,&quot;https://www.codecogs.com/eqnedit.php?latex=p_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25" y="1477729"/>
            <a:ext cx="216360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2" title="[0,0,0,&quot;https://www.codecogs.com/eqnedit.php?latex=r_t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8100" y="1487225"/>
            <a:ext cx="153950" cy="14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2" title="[0,0,0,&quot;https://www.codecogs.com/eqnedit.php?latex=r_0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1500" y="1284150"/>
            <a:ext cx="197375" cy="16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2" title="[0,0,0,&quot;https://www.codecogs.com/eqnedit.php?latex=L'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3150" y="2881097"/>
            <a:ext cx="153950" cy="14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2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03550" y="4242963"/>
            <a:ext cx="57579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2" title="[0,0,0,&quot;https://www.codecogs.com/eqnedit.php?latex=L'%20%3D%20i#0&quot;]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78113" y="4235875"/>
            <a:ext cx="504674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2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20550" y="4450188"/>
            <a:ext cx="57579" cy="147638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2"/>
          <p:cNvSpPr/>
          <p:nvPr/>
        </p:nvSpPr>
        <p:spPr>
          <a:xfrm>
            <a:off x="189025" y="4044450"/>
            <a:ext cx="4843200" cy="8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2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</a:t>
            </a:r>
            <a:endParaRPr/>
          </a:p>
        </p:txBody>
      </p:sp>
      <p:sp>
        <p:nvSpPr>
          <p:cNvPr id="562" name="Google Shape;562;p53"/>
          <p:cNvSpPr txBox="1"/>
          <p:nvPr>
            <p:ph idx="1" type="body"/>
          </p:nvPr>
        </p:nvSpPr>
        <p:spPr>
          <a:xfrm>
            <a:off x="311700" y="1152475"/>
            <a:ext cx="42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Slightly different loss (only care about response  given prompt       and intermediate response     ): 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Where      is a dynamic length: 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SFT training examples padded with |EOS| to get to 4096 tokens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Model is trained to generate these |EOS| tokens (they get masked in forward process)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When |EOS| sampled in reverse process for token    , we delete it and decrease     by 1.</a:t>
            </a:r>
            <a:endParaRPr sz="1395">
              <a:solidFill>
                <a:schemeClr val="dk1"/>
              </a:solidFill>
            </a:endParaRPr>
          </a:p>
        </p:txBody>
      </p:sp>
      <p:pic>
        <p:nvPicPr>
          <p:cNvPr id="563" name="Google Shape;5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25" y="1487225"/>
            <a:ext cx="3033175" cy="24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50" y="1853400"/>
            <a:ext cx="4237624" cy="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162" y="80950"/>
            <a:ext cx="4716889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3" title="[0,0,0,&quot;https://www.codecogs.com/eqnedit.php?latex=p_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25" y="1477729"/>
            <a:ext cx="216360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53" title="[0,0,0,&quot;https://www.codecogs.com/eqnedit.php?latex=r_t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8100" y="1487225"/>
            <a:ext cx="153950" cy="14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3" title="[0,0,0,&quot;https://www.codecogs.com/eqnedit.php?latex=r_0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1500" y="1284150"/>
            <a:ext cx="197375" cy="16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3" title="[0,0,0,&quot;https://www.codecogs.com/eqnedit.php?latex=L'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3150" y="2881097"/>
            <a:ext cx="153950" cy="14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53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03550" y="4242963"/>
            <a:ext cx="57579" cy="147638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3"/>
          <p:cNvSpPr/>
          <p:nvPr/>
        </p:nvSpPr>
        <p:spPr>
          <a:xfrm>
            <a:off x="4300900" y="0"/>
            <a:ext cx="4843200" cy="12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53" title="[0,0,0,&quot;https://www.codecogs.com/eqnedit.php?latex=L'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2025" y="4242959"/>
            <a:ext cx="153950" cy="14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SFT</a:t>
            </a:r>
            <a:endParaRPr/>
          </a:p>
        </p:txBody>
      </p:sp>
      <p:sp>
        <p:nvSpPr>
          <p:cNvPr id="579" name="Google Shape;579;p54"/>
          <p:cNvSpPr txBox="1"/>
          <p:nvPr>
            <p:ph idx="1" type="body"/>
          </p:nvPr>
        </p:nvSpPr>
        <p:spPr>
          <a:xfrm>
            <a:off x="311700" y="1152475"/>
            <a:ext cx="42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Slightly different loss (only care about response  given prompt       and intermediate response     ): </a:t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>
                <a:solidFill>
                  <a:schemeClr val="dk1"/>
                </a:solidFill>
              </a:rPr>
              <a:t>Where      is a dynamic length: 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SFT training examples padded with |EOS| to get to 4096 tokens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Model is trained to generate these |EOS| tokens (they get masked in forward process)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-"/>
            </a:pPr>
            <a:r>
              <a:rPr lang="en" sz="1395">
                <a:solidFill>
                  <a:schemeClr val="dk1"/>
                </a:solidFill>
              </a:rPr>
              <a:t>When |EOS| sampled in reverse process for token    , we delete it and decrease     by 1.</a:t>
            </a:r>
            <a:endParaRPr sz="1395">
              <a:solidFill>
                <a:schemeClr val="dk1"/>
              </a:solidFill>
            </a:endParaRPr>
          </a:p>
        </p:txBody>
      </p:sp>
      <p:pic>
        <p:nvPicPr>
          <p:cNvPr id="580" name="Google Shape;58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225" y="1487225"/>
            <a:ext cx="3033175" cy="24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50" y="1853400"/>
            <a:ext cx="4237624" cy="8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0162" y="80950"/>
            <a:ext cx="4716889" cy="11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4" title="[0,0,0,&quot;https://www.codecogs.com/eqnedit.php?latex=p_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25" y="1477729"/>
            <a:ext cx="216360" cy="1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4" title="[0,0,0,&quot;https://www.codecogs.com/eqnedit.php?latex=r_t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8100" y="1487225"/>
            <a:ext cx="153950" cy="14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4" title="[0,0,0,&quot;https://www.codecogs.com/eqnedit.php?latex=r_0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1500" y="1284150"/>
            <a:ext cx="197375" cy="161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4" title="[0,0,0,&quot;https://www.codecogs.com/eqnedit.php?latex=L'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3150" y="2881097"/>
            <a:ext cx="153950" cy="147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4" title="[0,0,0,&quot;https://www.codecogs.com/eqnedit.php?latex=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03550" y="4242963"/>
            <a:ext cx="57579" cy="14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4" title="[0,0,0,&quot;https://www.codecogs.com/eqnedit.php?latex=L'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42025" y="4242959"/>
            <a:ext cx="153950" cy="14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595" name="Google Shape;595;p55"/>
          <p:cNvSpPr txBox="1"/>
          <p:nvPr>
            <p:ph idx="1" type="body"/>
          </p:nvPr>
        </p:nvSpPr>
        <p:spPr>
          <a:xfrm>
            <a:off x="311700" y="1152475"/>
            <a:ext cx="47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Choose     sampling steps (tradeoff between efficiency and sample quality) between 1 and 0.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For each                                  , predict           then (“at time                 “), remask the tokens with probability    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Either remask each token independently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Or remask the         tokens with lowest logits.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96" name="Google Shape;59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75" y="1785550"/>
            <a:ext cx="2650225" cy="23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875" y="75000"/>
            <a:ext cx="3812849" cy="1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5" title="[0,0,0,&quot;https://www.codecogs.com/eqnedit.php?latex=%5Cfrac%7Bs%7D%7Bt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900" y="2762238"/>
            <a:ext cx="93225" cy="36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55" title="[0,0,0,&quot;https://www.codecogs.com/eqnedit.php?latex=x_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4075" y="2254825"/>
            <a:ext cx="24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5" title="[0,0,0,&quot;https://www.codecogs.com/eqnedit.php?latex=L%5Cfrac%7Bs%7D%7B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5600" y="3372525"/>
            <a:ext cx="209100" cy="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55" title="[0,0,0,&quot;https://www.codecogs.com/eqnedit.php?latex=N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9050" y="1289525"/>
            <a:ext cx="22972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55"/>
          <p:cNvSpPr txBox="1"/>
          <p:nvPr/>
        </p:nvSpPr>
        <p:spPr>
          <a:xfrm>
            <a:off x="1823275" y="2254813"/>
            <a:ext cx="228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04" name="Google Shape;604;p55" title="[0,0,0,&quot;https://www.codecogs.com/eqnedit.php?latex=s%20%3D%20t-%201%2FN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77550" y="2571738"/>
            <a:ext cx="96774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5" title="[0,0,0,&quot;https://www.codecogs.com/eqnedit.php?latex=t%20%5Cin%20%5C%7B1%2C%201-1%2FN%2C%5Cldots%2C1%2FN%5C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7475" y="2254813"/>
            <a:ext cx="206629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9200" y="4062100"/>
            <a:ext cx="4896498" cy="7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5"/>
          <p:cNvSpPr/>
          <p:nvPr/>
        </p:nvSpPr>
        <p:spPr>
          <a:xfrm>
            <a:off x="5035700" y="0"/>
            <a:ext cx="4108500" cy="16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5"/>
          <p:cNvSpPr/>
          <p:nvPr/>
        </p:nvSpPr>
        <p:spPr>
          <a:xfrm>
            <a:off x="59250" y="2181950"/>
            <a:ext cx="5260200" cy="274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614" name="Google Shape;614;p56"/>
          <p:cNvSpPr txBox="1"/>
          <p:nvPr>
            <p:ph idx="1" type="body"/>
          </p:nvPr>
        </p:nvSpPr>
        <p:spPr>
          <a:xfrm>
            <a:off x="311700" y="1152475"/>
            <a:ext cx="47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Choose     sampling steps (tradeoff between efficiency and sample quality) between 1 and 0.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For each                                  , predict           then (“at time                 “), remask the tokens with probability    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Either remask each token independently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Or remask the         tokens with lowest logits.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15" name="Google Shape;6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75" y="1785550"/>
            <a:ext cx="2650225" cy="23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875" y="75000"/>
            <a:ext cx="3812849" cy="1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6" title="[0,0,0,&quot;https://www.codecogs.com/eqnedit.php?latex=%5Cfrac%7Bs%7D%7Bt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900" y="2762238"/>
            <a:ext cx="93225" cy="36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6" title="[0,0,0,&quot;https://www.codecogs.com/eqnedit.php?latex=x_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4075" y="2254825"/>
            <a:ext cx="24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6" title="[0,0,0,&quot;https://www.codecogs.com/eqnedit.php?latex=L%5Cfrac%7Bs%7D%7B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5600" y="3372525"/>
            <a:ext cx="209100" cy="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6" title="[0,0,0,&quot;https://www.codecogs.com/eqnedit.php?latex=N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9050" y="1289525"/>
            <a:ext cx="22972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6"/>
          <p:cNvSpPr txBox="1"/>
          <p:nvPr/>
        </p:nvSpPr>
        <p:spPr>
          <a:xfrm>
            <a:off x="1823275" y="2254813"/>
            <a:ext cx="228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23" name="Google Shape;623;p56" title="[0,0,0,&quot;https://www.codecogs.com/eqnedit.php?latex=s%20%3D%20t-%201%2FN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77550" y="2571738"/>
            <a:ext cx="96774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56" title="[0,0,0,&quot;https://www.codecogs.com/eqnedit.php?latex=t%20%5Cin%20%5C%7B1%2C%201-1%2FN%2C%5Cldots%2C1%2FN%5C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7475" y="2254813"/>
            <a:ext cx="206629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5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9200" y="4062100"/>
            <a:ext cx="4896498" cy="7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6"/>
          <p:cNvSpPr/>
          <p:nvPr/>
        </p:nvSpPr>
        <p:spPr>
          <a:xfrm>
            <a:off x="5035700" y="0"/>
            <a:ext cx="4108500" cy="16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6"/>
          <p:cNvSpPr/>
          <p:nvPr/>
        </p:nvSpPr>
        <p:spPr>
          <a:xfrm>
            <a:off x="59250" y="3165225"/>
            <a:ext cx="5260200" cy="176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633" name="Google Shape;633;p57"/>
          <p:cNvSpPr txBox="1"/>
          <p:nvPr>
            <p:ph idx="1" type="body"/>
          </p:nvPr>
        </p:nvSpPr>
        <p:spPr>
          <a:xfrm>
            <a:off x="311700" y="1152475"/>
            <a:ext cx="47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Choose     sampling steps (tradeoff between efficiency and sample quality) between 1 and 0.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For each                                  , predict           then (“at time                 “), remask the tokens with probability    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Either remask each token independently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Or remask the         tokens with lowest logits.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4" name="Google Shape;63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75" y="1785550"/>
            <a:ext cx="2650225" cy="23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875" y="75000"/>
            <a:ext cx="3812849" cy="1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7" title="[0,0,0,&quot;https://www.codecogs.com/eqnedit.php?latex=%5Cfrac%7Bs%7D%7Bt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900" y="2762238"/>
            <a:ext cx="93225" cy="36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7" title="[0,0,0,&quot;https://www.codecogs.com/eqnedit.php?latex=x_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4075" y="2254825"/>
            <a:ext cx="24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57" title="[0,0,0,&quot;https://www.codecogs.com/eqnedit.php?latex=L%5Cfrac%7Bs%7D%7B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5600" y="3372525"/>
            <a:ext cx="209100" cy="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7" title="[0,0,0,&quot;https://www.codecogs.com/eqnedit.php?latex=N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9050" y="1289525"/>
            <a:ext cx="22972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7"/>
          <p:cNvSpPr txBox="1"/>
          <p:nvPr/>
        </p:nvSpPr>
        <p:spPr>
          <a:xfrm>
            <a:off x="1823275" y="2254813"/>
            <a:ext cx="228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42" name="Google Shape;642;p57" title="[0,0,0,&quot;https://www.codecogs.com/eqnedit.php?latex=s%20%3D%20t-%201%2FN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77550" y="2571738"/>
            <a:ext cx="96774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7" title="[0,0,0,&quot;https://www.codecogs.com/eqnedit.php?latex=t%20%5Cin%20%5C%7B1%2C%201-1%2FN%2C%5Cldots%2C1%2FN%5C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7475" y="2254813"/>
            <a:ext cx="206629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9200" y="4062100"/>
            <a:ext cx="4896498" cy="7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7"/>
          <p:cNvSpPr/>
          <p:nvPr/>
        </p:nvSpPr>
        <p:spPr>
          <a:xfrm>
            <a:off x="5035700" y="0"/>
            <a:ext cx="4108500" cy="16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57"/>
          <p:cNvSpPr/>
          <p:nvPr/>
        </p:nvSpPr>
        <p:spPr>
          <a:xfrm>
            <a:off x="59250" y="3368725"/>
            <a:ext cx="5260200" cy="156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652" name="Google Shape;652;p58"/>
          <p:cNvSpPr txBox="1"/>
          <p:nvPr>
            <p:ph idx="1" type="body"/>
          </p:nvPr>
        </p:nvSpPr>
        <p:spPr>
          <a:xfrm>
            <a:off x="311700" y="1152475"/>
            <a:ext cx="47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Choose     sampling steps (tradeoff between efficiency and sample quality) between 1 and 0.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For each                                  , predict           then (“at time                 “), remask the tokens with probability    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Either remask each token independently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Or remask the         tokens with lowest logits.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53" name="Google Shape;65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75" y="1785550"/>
            <a:ext cx="2650225" cy="23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875" y="75000"/>
            <a:ext cx="3812849" cy="1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58" title="[0,0,0,&quot;https://www.codecogs.com/eqnedit.php?latex=%5Cfrac%7Bs%7D%7Bt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900" y="2762238"/>
            <a:ext cx="93225" cy="36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58" title="[0,0,0,&quot;https://www.codecogs.com/eqnedit.php?latex=x_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4075" y="2254825"/>
            <a:ext cx="24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8" title="[0,0,0,&quot;https://www.codecogs.com/eqnedit.php?latex=L%5Cfrac%7Bs%7D%7B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5600" y="3372525"/>
            <a:ext cx="209100" cy="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8" title="[0,0,0,&quot;https://www.codecogs.com/eqnedit.php?latex=N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9050" y="1289525"/>
            <a:ext cx="22972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58"/>
          <p:cNvSpPr txBox="1"/>
          <p:nvPr/>
        </p:nvSpPr>
        <p:spPr>
          <a:xfrm>
            <a:off x="1823275" y="2254813"/>
            <a:ext cx="228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61" name="Google Shape;661;p58" title="[0,0,0,&quot;https://www.codecogs.com/eqnedit.php?latex=s%20%3D%20t-%201%2FN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77550" y="2571738"/>
            <a:ext cx="96774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8" title="[0,0,0,&quot;https://www.codecogs.com/eqnedit.php?latex=t%20%5Cin%20%5C%7B1%2C%201-1%2FN%2C%5Cldots%2C1%2FN%5C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7475" y="2254813"/>
            <a:ext cx="206629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9200" y="4062100"/>
            <a:ext cx="4896498" cy="7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58"/>
          <p:cNvSpPr/>
          <p:nvPr/>
        </p:nvSpPr>
        <p:spPr>
          <a:xfrm>
            <a:off x="5035700" y="0"/>
            <a:ext cx="4108500" cy="16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8"/>
          <p:cNvSpPr/>
          <p:nvPr/>
        </p:nvSpPr>
        <p:spPr>
          <a:xfrm>
            <a:off x="59250" y="3766050"/>
            <a:ext cx="5260200" cy="11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671" name="Google Shape;671;p59"/>
          <p:cNvSpPr txBox="1"/>
          <p:nvPr>
            <p:ph idx="1" type="body"/>
          </p:nvPr>
        </p:nvSpPr>
        <p:spPr>
          <a:xfrm>
            <a:off x="311700" y="1152475"/>
            <a:ext cx="47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Choose     sampling steps (tradeoff between efficiency and sample quality) between 1 and 0.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For each                                  , predict           then (“at time                 “), remask the tokens with probability    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Either remask each token independently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Or remask the         tokens with lowest logits.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72" name="Google Shape;6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75" y="1785550"/>
            <a:ext cx="2650225" cy="23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875" y="75000"/>
            <a:ext cx="3812849" cy="1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59" title="[0,0,0,&quot;https://www.codecogs.com/eqnedit.php?latex=%5Cfrac%7Bs%7D%7Bt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900" y="2762238"/>
            <a:ext cx="93225" cy="36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59" title="[0,0,0,&quot;https://www.codecogs.com/eqnedit.php?latex=x_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4075" y="2254825"/>
            <a:ext cx="24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59" title="[0,0,0,&quot;https://www.codecogs.com/eqnedit.php?latex=L%5Cfrac%7Bs%7D%7B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5600" y="3372525"/>
            <a:ext cx="209100" cy="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9" title="[0,0,0,&quot;https://www.codecogs.com/eqnedit.php?latex=N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9050" y="1289525"/>
            <a:ext cx="22972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9"/>
          <p:cNvSpPr txBox="1"/>
          <p:nvPr/>
        </p:nvSpPr>
        <p:spPr>
          <a:xfrm>
            <a:off x="1823275" y="2254813"/>
            <a:ext cx="228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80" name="Google Shape;680;p59" title="[0,0,0,&quot;https://www.codecogs.com/eqnedit.php?latex=s%20%3D%20t-%201%2FN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77550" y="2571738"/>
            <a:ext cx="96774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9" title="[0,0,0,&quot;https://www.codecogs.com/eqnedit.php?latex=t%20%5Cin%20%5C%7B1%2C%201-1%2FN%2C%5Cldots%2C1%2FN%5C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7475" y="2254813"/>
            <a:ext cx="206629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9200" y="3981500"/>
            <a:ext cx="4896498" cy="7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59"/>
          <p:cNvSpPr/>
          <p:nvPr/>
        </p:nvSpPr>
        <p:spPr>
          <a:xfrm>
            <a:off x="5035700" y="0"/>
            <a:ext cx="4108500" cy="16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59"/>
          <p:cNvSpPr txBox="1"/>
          <p:nvPr/>
        </p:nvSpPr>
        <p:spPr>
          <a:xfrm>
            <a:off x="168525" y="4762000"/>
            <a:ext cx="1275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(on GSM8K)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690" name="Google Shape;690;p60"/>
          <p:cNvSpPr txBox="1"/>
          <p:nvPr>
            <p:ph idx="1" type="body"/>
          </p:nvPr>
        </p:nvSpPr>
        <p:spPr>
          <a:xfrm>
            <a:off x="311700" y="1152475"/>
            <a:ext cx="479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Choose     sampling steps (tradeoff between efficiency and sample quality) between 1 and 0.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For each                                  , predict           then (“at time                 “), remask the tokens with probability    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Either remask each token independently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Or remask the         tokens with lowest logits.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1" name="Google Shape;69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375" y="1785550"/>
            <a:ext cx="2650225" cy="231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875" y="75000"/>
            <a:ext cx="3812849" cy="1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0" title="[0,0,0,&quot;https://www.codecogs.com/eqnedit.php?latex=%5Cfrac%7Bs%7D%7Bt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900" y="2762238"/>
            <a:ext cx="93225" cy="366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60" title="[0,0,0,&quot;https://www.codecogs.com/eqnedit.php?latex=x_t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4075" y="2254825"/>
            <a:ext cx="241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6874" y="4274575"/>
            <a:ext cx="2993100" cy="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60" title="[0,0,0,&quot;https://www.codecogs.com/eqnedit.php?latex=L%5Cfrac%7Bs%7D%7Bt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5600" y="3372525"/>
            <a:ext cx="209100" cy="3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60" title="[0,0,0,&quot;https://www.codecogs.com/eqnedit.php?latex=N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9050" y="1289525"/>
            <a:ext cx="229721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0"/>
          <p:cNvSpPr txBox="1"/>
          <p:nvPr/>
        </p:nvSpPr>
        <p:spPr>
          <a:xfrm>
            <a:off x="1823275" y="2254813"/>
            <a:ext cx="228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99" name="Google Shape;699;p60" title="[0,0,0,&quot;https://www.codecogs.com/eqnedit.php?latex=s%20%3D%20t-%201%2FN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77550" y="2571738"/>
            <a:ext cx="96774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60" title="[0,0,0,&quot;https://www.codecogs.com/eqnedit.php?latex=t%20%5Cin%20%5C%7B1%2C%201-1%2FN%2C%5Cldots%2C1%2FN%5C%7D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7475" y="2254813"/>
            <a:ext cx="206629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6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9200" y="3981500"/>
            <a:ext cx="4896498" cy="7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60"/>
          <p:cNvSpPr txBox="1"/>
          <p:nvPr/>
        </p:nvSpPr>
        <p:spPr>
          <a:xfrm>
            <a:off x="168525" y="4762000"/>
            <a:ext cx="1275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(on GSM8K)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Semi-autoregressive Sampling</a:t>
            </a:r>
            <a:endParaRPr/>
          </a:p>
        </p:txBody>
      </p:sp>
      <p:sp>
        <p:nvSpPr>
          <p:cNvPr id="708" name="Google Shape;708;p61"/>
          <p:cNvSpPr txBox="1"/>
          <p:nvPr>
            <p:ph idx="1" type="body"/>
          </p:nvPr>
        </p:nvSpPr>
        <p:spPr>
          <a:xfrm>
            <a:off x="311700" y="1152475"/>
            <a:ext cx="84219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Additionally, s</a:t>
            </a:r>
            <a:r>
              <a:rPr lang="en">
                <a:solidFill>
                  <a:schemeClr val="dk1"/>
                </a:solidFill>
              </a:rPr>
              <a:t>plit the response up into several blocks and generate those from left to right.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9" name="Google Shape;7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75" y="1765800"/>
            <a:ext cx="7946951" cy="3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hasn’t this been done before?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Diffusion has been used in NLP before, but isn’t usually great</a:t>
            </a:r>
            <a:r>
              <a:rPr lang="en">
                <a:solidFill>
                  <a:schemeClr val="dk1"/>
                </a:solidFill>
              </a:rPr>
              <a:t> or scalable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ave to convert from continuous latent variables to discrete tokens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Leads to weird things like “Diffusion-LM” (Li et al., 2022) where you’re generating conditioned on specific grammatical structure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Or to very complicated diffusion models that work on a continuous version of discrete space,e.g. “DINOISER”</a:t>
            </a:r>
            <a:r>
              <a:rPr lang="en">
                <a:solidFill>
                  <a:schemeClr val="dk1"/>
                </a:solidFill>
              </a:rPr>
              <a:t>, (Ye et al., 2023), or “GENIE” (Lin et al., 2023).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Hard to scale this up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“Language Modeling is Compression” (Deletang et al., 2024), shows a 1B model like this required 64x the compute as a 1B ARM (according to </a:t>
            </a:r>
            <a:r>
              <a:rPr lang="en" u="sng">
                <a:solidFill>
                  <a:schemeClr val="dk1"/>
                </a:solidFill>
              </a:rPr>
              <a:t>this paper</a:t>
            </a:r>
            <a:r>
              <a:rPr lang="en">
                <a:solidFill>
                  <a:schemeClr val="dk1"/>
                </a:solidFill>
              </a:rPr>
              <a:t>’s interpretation)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88" y="906175"/>
            <a:ext cx="4034824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950" y="2754175"/>
            <a:ext cx="3664799" cy="178568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481650" y="4650950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GENIE: “Text Generation with Diffusion Language Models: A Pre-training Approach with Continuous Paragraph Denoise”, Lin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387250" y="2277763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“Diffusion-LM Improves Controllable Text Generation”, Li</a:t>
            </a:r>
            <a:r>
              <a:rPr lang="en" sz="800">
                <a:solidFill>
                  <a:schemeClr val="dk2"/>
                </a:solidFill>
              </a:rPr>
              <a:t>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48350" y="1780450"/>
            <a:ext cx="8660400" cy="336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985250" y="906175"/>
            <a:ext cx="4158900" cy="392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1: Scalability</a:t>
            </a:r>
            <a:endParaRPr/>
          </a:p>
        </p:txBody>
      </p:sp>
      <p:sp>
        <p:nvSpPr>
          <p:cNvPr id="715" name="Google Shape;71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Autoregressive Baseline = LLaDA architecture but autoregressive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Comparable scaling across these 6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6" name="Google Shape;7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350" y="2023578"/>
            <a:ext cx="6253748" cy="29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2"/>
          <p:cNvSpPr/>
          <p:nvPr/>
        </p:nvSpPr>
        <p:spPr>
          <a:xfrm>
            <a:off x="467450" y="1055050"/>
            <a:ext cx="7093800" cy="8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1: Scalability</a:t>
            </a:r>
            <a:endParaRPr/>
          </a:p>
        </p:txBody>
      </p:sp>
      <p:sp>
        <p:nvSpPr>
          <p:cNvPr id="723" name="Google Shape;72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Autoregressive Baseline = LLaDA architecture but autoregressive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Comparable scaling across these 6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4" name="Google Shape;72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350" y="2023578"/>
            <a:ext cx="6253748" cy="29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63"/>
          <p:cNvSpPr/>
          <p:nvPr/>
        </p:nvSpPr>
        <p:spPr>
          <a:xfrm>
            <a:off x="467450" y="1560625"/>
            <a:ext cx="7093800" cy="36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1: Scalability</a:t>
            </a:r>
            <a:endParaRPr/>
          </a:p>
        </p:txBody>
      </p:sp>
      <p:sp>
        <p:nvSpPr>
          <p:cNvPr id="731" name="Google Shape;73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Autoregressive Baseline = LLaDA architecture but autoregressive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Comparable scaling across these 6 tasks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2" name="Google Shape;73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350" y="2023578"/>
            <a:ext cx="6253748" cy="2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2: benchmarks (pretrained)</a:t>
            </a:r>
            <a:endParaRPr/>
          </a:p>
        </p:txBody>
      </p:sp>
      <p:pic>
        <p:nvPicPr>
          <p:cNvPr id="738" name="Google Shape;73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363" y="1017725"/>
            <a:ext cx="6639275" cy="39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5"/>
          <p:cNvSpPr txBox="1"/>
          <p:nvPr/>
        </p:nvSpPr>
        <p:spPr>
          <a:xfrm>
            <a:off x="7603400" y="44825"/>
            <a:ext cx="1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error bars &gt;:(</a:t>
            </a:r>
            <a:endParaRPr sz="1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3: benchmarks (with post-training)</a:t>
            </a:r>
            <a:endParaRPr/>
          </a:p>
        </p:txBody>
      </p:sp>
      <p:sp>
        <p:nvSpPr>
          <p:cNvPr id="745" name="Google Shape;745;p66"/>
          <p:cNvSpPr txBox="1"/>
          <p:nvPr>
            <p:ph idx="1" type="body"/>
          </p:nvPr>
        </p:nvSpPr>
        <p:spPr>
          <a:xfrm>
            <a:off x="311700" y="1152475"/>
            <a:ext cx="27993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Less impressive?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But note: LLaDA hasn’t had any RL (“</a:t>
            </a:r>
            <a:r>
              <a:rPr i="1" lang="en">
                <a:solidFill>
                  <a:schemeClr val="dk1"/>
                </a:solidFill>
              </a:rPr>
              <a:t>we leave RL-based alignment for future work</a:t>
            </a:r>
            <a:r>
              <a:rPr lang="en">
                <a:solidFill>
                  <a:schemeClr val="dk1"/>
                </a:solidFill>
              </a:rPr>
              <a:t>”)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Underwhelming performance on coding tasks, which I thought might be easier for a non-ARM…?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6" name="Google Shape;74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0" y="1628000"/>
            <a:ext cx="5866275" cy="275485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66"/>
          <p:cNvSpPr txBox="1"/>
          <p:nvPr/>
        </p:nvSpPr>
        <p:spPr>
          <a:xfrm>
            <a:off x="7603400" y="44825"/>
            <a:ext cx="1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error bars &gt;:(</a:t>
            </a:r>
            <a:endParaRPr sz="100"/>
          </a:p>
        </p:txBody>
      </p:sp>
      <p:sp>
        <p:nvSpPr>
          <p:cNvPr id="748" name="Google Shape;748;p66"/>
          <p:cNvSpPr/>
          <p:nvPr/>
        </p:nvSpPr>
        <p:spPr>
          <a:xfrm>
            <a:off x="247625" y="1934275"/>
            <a:ext cx="2675700" cy="296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3: benchmarks (with post-training)</a:t>
            </a:r>
            <a:endParaRPr/>
          </a:p>
        </p:txBody>
      </p:sp>
      <p:sp>
        <p:nvSpPr>
          <p:cNvPr id="754" name="Google Shape;754;p67"/>
          <p:cNvSpPr txBox="1"/>
          <p:nvPr>
            <p:ph idx="1" type="body"/>
          </p:nvPr>
        </p:nvSpPr>
        <p:spPr>
          <a:xfrm>
            <a:off x="311700" y="1152475"/>
            <a:ext cx="27993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Less impressive?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But note: LLaDA hasn’t had any RL (“</a:t>
            </a:r>
            <a:r>
              <a:rPr i="1" lang="en">
                <a:solidFill>
                  <a:schemeClr val="dk1"/>
                </a:solidFill>
              </a:rPr>
              <a:t>we leave RL-based alignment for future work</a:t>
            </a:r>
            <a:r>
              <a:rPr lang="en">
                <a:solidFill>
                  <a:schemeClr val="dk1"/>
                </a:solidFill>
              </a:rPr>
              <a:t>”)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Underwhelming performance on coding tasks, which I thought might be easier for a non-ARM…?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5" name="Google Shape;75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0" y="1628000"/>
            <a:ext cx="5866275" cy="2754851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7603400" y="44825"/>
            <a:ext cx="1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error bars &gt;:(</a:t>
            </a:r>
            <a:endParaRPr sz="100"/>
          </a:p>
        </p:txBody>
      </p:sp>
      <p:sp>
        <p:nvSpPr>
          <p:cNvPr id="757" name="Google Shape;757;p67"/>
          <p:cNvSpPr/>
          <p:nvPr/>
        </p:nvSpPr>
        <p:spPr>
          <a:xfrm>
            <a:off x="247625" y="3157900"/>
            <a:ext cx="2675700" cy="174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3: benchmarks (with post-training)</a:t>
            </a:r>
            <a:endParaRPr/>
          </a:p>
        </p:txBody>
      </p:sp>
      <p:sp>
        <p:nvSpPr>
          <p:cNvPr id="763" name="Google Shape;763;p68"/>
          <p:cNvSpPr txBox="1"/>
          <p:nvPr>
            <p:ph idx="1" type="body"/>
          </p:nvPr>
        </p:nvSpPr>
        <p:spPr>
          <a:xfrm>
            <a:off x="311700" y="1152475"/>
            <a:ext cx="2799300" cy="3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Less impressive?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But note: LLaDA hasn’t had any RL (“</a:t>
            </a:r>
            <a:r>
              <a:rPr i="1" lang="en">
                <a:solidFill>
                  <a:schemeClr val="dk1"/>
                </a:solidFill>
              </a:rPr>
              <a:t>we leave RL-based alignment for future work</a:t>
            </a:r>
            <a:r>
              <a:rPr lang="en">
                <a:solidFill>
                  <a:schemeClr val="dk1"/>
                </a:solidFill>
              </a:rPr>
              <a:t>”)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Underwhelming performance on coding tasks, which I thought might be easier for a non-ARM…?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4" name="Google Shape;7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000" y="1628000"/>
            <a:ext cx="5866275" cy="2754851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68"/>
          <p:cNvSpPr txBox="1"/>
          <p:nvPr/>
        </p:nvSpPr>
        <p:spPr>
          <a:xfrm>
            <a:off x="7603400" y="44825"/>
            <a:ext cx="14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error bars &gt;:(</a:t>
            </a:r>
            <a:endParaRPr sz="1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4: Reversal Curse fixed</a:t>
            </a:r>
            <a:endParaRPr/>
          </a:p>
        </p:txBody>
      </p:sp>
      <p:sp>
        <p:nvSpPr>
          <p:cNvPr id="771" name="Google Shape;771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Finetune on 496 </a:t>
            </a:r>
            <a:r>
              <a:rPr lang="en">
                <a:solidFill>
                  <a:schemeClr val="dk1"/>
                </a:solidFill>
              </a:rPr>
              <a:t>famous</a:t>
            </a:r>
            <a:r>
              <a:rPr lang="en">
                <a:solidFill>
                  <a:schemeClr val="dk1"/>
                </a:solidFill>
              </a:rPr>
              <a:t> Chinese poems.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a line from a poem, generate either the next or previous line.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Why is it still worse at reversal?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2" name="Google Shape;77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338" y="2145775"/>
            <a:ext cx="4157325" cy="1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69"/>
          <p:cNvSpPr/>
          <p:nvPr/>
        </p:nvSpPr>
        <p:spPr>
          <a:xfrm>
            <a:off x="189025" y="1567950"/>
            <a:ext cx="7929300" cy="3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4: Reversal Curse fixed</a:t>
            </a:r>
            <a:endParaRPr/>
          </a:p>
        </p:txBody>
      </p:sp>
      <p:sp>
        <p:nvSpPr>
          <p:cNvPr id="779" name="Google Shape;77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Finetune on 496 famous Chinese poems.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a line from a poem, generate either the next or previous line (zero-shot).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Why is it still worse at reversal?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0" name="Google Shape;78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338" y="2145775"/>
            <a:ext cx="4157325" cy="1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0"/>
          <p:cNvSpPr/>
          <p:nvPr/>
        </p:nvSpPr>
        <p:spPr>
          <a:xfrm>
            <a:off x="189025" y="2145775"/>
            <a:ext cx="6581100" cy="27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4: Reversal Curse fixed</a:t>
            </a:r>
            <a:endParaRPr/>
          </a:p>
        </p:txBody>
      </p:sp>
      <p:sp>
        <p:nvSpPr>
          <p:cNvPr id="787" name="Google Shape;78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Finetune on 496 famous Chinese poems.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a line from a poem, generate either the next or previous line (zero-shot).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Why is it still worse at reversal?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8" name="Google Shape;78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338" y="2145775"/>
            <a:ext cx="4157325" cy="1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71"/>
          <p:cNvSpPr/>
          <p:nvPr/>
        </p:nvSpPr>
        <p:spPr>
          <a:xfrm>
            <a:off x="189025" y="4044450"/>
            <a:ext cx="4843200" cy="87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hasn’t this been done before?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Diffusion has been used in NLP before, but isn’t usually great</a:t>
            </a:r>
            <a:r>
              <a:rPr lang="en">
                <a:solidFill>
                  <a:schemeClr val="dk1"/>
                </a:solidFill>
              </a:rPr>
              <a:t> or scalable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Have to convert from continuous latent variables to discrete tokens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Leads to weird things like “Diffusion-LM” (Li et al., 2022) where you’re generating conditioned on specific grammatical structure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Or to very complicated diffusion models that work on a continuous version of discrete space,e.g. “DINOISER”, (Ye et al., 2023), or “GENIE” (Lin et al., 2023).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Hard to scale this up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“Language Modeling is Compression” (Deletang et al., 2024), shows a 1B model like this required 64x the compute as a 1B ARM (according to </a:t>
            </a:r>
            <a:r>
              <a:rPr lang="en" u="sng">
                <a:solidFill>
                  <a:schemeClr val="dk1"/>
                </a:solidFill>
              </a:rPr>
              <a:t>this paper</a:t>
            </a:r>
            <a:r>
              <a:rPr lang="en">
                <a:solidFill>
                  <a:schemeClr val="dk1"/>
                </a:solidFill>
              </a:rPr>
              <a:t>’s interpretation)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88" y="906175"/>
            <a:ext cx="4034824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950" y="2754175"/>
            <a:ext cx="3664799" cy="178568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481650" y="4650950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GENIE: “Text Generation with Diffusion Language Models: A Pre-training Approach with Continuous Paragraph Denoise”, Lin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387250" y="2277763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“Diffusion-LM Improves Controllable Text Generation”, Li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48350" y="2220050"/>
            <a:ext cx="8660400" cy="292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985250" y="906175"/>
            <a:ext cx="4158900" cy="392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4: Reversal Curse fixed</a:t>
            </a:r>
            <a:endParaRPr/>
          </a:p>
        </p:txBody>
      </p:sp>
      <p:sp>
        <p:nvSpPr>
          <p:cNvPr id="795" name="Google Shape;795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Finetune on 496 famous Chinese poems.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a line from a poem, generate either the next or previous line (zero-shot).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Why is it still worse at reversal?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6" name="Google Shape;79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338" y="2145775"/>
            <a:ext cx="4157325" cy="17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02" name="Google Shape;802;p73"/>
          <p:cNvSpPr txBox="1"/>
          <p:nvPr>
            <p:ph idx="1" type="body"/>
          </p:nvPr>
        </p:nvSpPr>
        <p:spPr>
          <a:xfrm>
            <a:off x="311700" y="1152475"/>
            <a:ext cx="41082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nice direction to go in, we’ll see if it becomes useful (I’m not convinced)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Authors are keen to show that after finetuning it is semi-decent in conversation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Unlikely that many people other than these authors (who clearly have tons of compute) will be willing to keep scaling these up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3" name="Google Shape;80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725" y="234225"/>
            <a:ext cx="2614000" cy="19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73"/>
          <p:cNvPicPr preferRelativeResize="0"/>
          <p:nvPr/>
        </p:nvPicPr>
        <p:blipFill rotWithShape="1">
          <a:blip r:embed="rId4">
            <a:alphaModFix/>
          </a:blip>
          <a:srcRect b="64376" l="10657" r="62658" t="7471"/>
          <a:stretch/>
        </p:blipFill>
        <p:spPr>
          <a:xfrm>
            <a:off x="5374725" y="1195425"/>
            <a:ext cx="13027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1150" y="2385250"/>
            <a:ext cx="4301150" cy="2397824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73"/>
          <p:cNvSpPr/>
          <p:nvPr/>
        </p:nvSpPr>
        <p:spPr>
          <a:xfrm>
            <a:off x="189025" y="2278675"/>
            <a:ext cx="8779200" cy="263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12" name="Google Shape;812;p74"/>
          <p:cNvSpPr txBox="1"/>
          <p:nvPr>
            <p:ph idx="1" type="body"/>
          </p:nvPr>
        </p:nvSpPr>
        <p:spPr>
          <a:xfrm>
            <a:off x="311700" y="1152475"/>
            <a:ext cx="41082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nice direction to go in, we’ll see if it becomes useful (I’m not convinced)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Authors are keen to show that after finetuning it is semi-decent in conversation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Unlikely that many people other than these authors (who clearly have tons of compute) will be willing to keep scaling these up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3" name="Google Shape;81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725" y="234225"/>
            <a:ext cx="2614000" cy="19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74"/>
          <p:cNvPicPr preferRelativeResize="0"/>
          <p:nvPr/>
        </p:nvPicPr>
        <p:blipFill rotWithShape="1">
          <a:blip r:embed="rId4">
            <a:alphaModFix/>
          </a:blip>
          <a:srcRect b="64376" l="10657" r="62658" t="7471"/>
          <a:stretch/>
        </p:blipFill>
        <p:spPr>
          <a:xfrm>
            <a:off x="5374725" y="1195425"/>
            <a:ext cx="13027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1150" y="2385250"/>
            <a:ext cx="4301150" cy="2397824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74"/>
          <p:cNvSpPr/>
          <p:nvPr/>
        </p:nvSpPr>
        <p:spPr>
          <a:xfrm>
            <a:off x="189025" y="3077300"/>
            <a:ext cx="4301100" cy="18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2" name="Google Shape;822;p75"/>
          <p:cNvSpPr txBox="1"/>
          <p:nvPr>
            <p:ph idx="1" type="body"/>
          </p:nvPr>
        </p:nvSpPr>
        <p:spPr>
          <a:xfrm>
            <a:off x="311700" y="1152475"/>
            <a:ext cx="4108200" cy="3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 nice direction to go in, we’ll see if it becomes useful (I’m not convinced)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Authors are keen to show that after finetuning it is semi-decent in conversation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Unlikely that many people other than these authors (who clearly have tons of compute) will be willing to keep scaling these up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3" name="Google Shape;82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725" y="234225"/>
            <a:ext cx="2614000" cy="19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75"/>
          <p:cNvPicPr preferRelativeResize="0"/>
          <p:nvPr/>
        </p:nvPicPr>
        <p:blipFill rotWithShape="1">
          <a:blip r:embed="rId4">
            <a:alphaModFix/>
          </a:blip>
          <a:srcRect b="64376" l="10657" r="62658" t="7471"/>
          <a:stretch/>
        </p:blipFill>
        <p:spPr>
          <a:xfrm>
            <a:off x="5374725" y="1195425"/>
            <a:ext cx="130272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1150" y="2385250"/>
            <a:ext cx="4301150" cy="23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31" name="Google Shape;831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Austin, Jacob, Daniel D. Johnson, Jonathan Ho, Daniel Tarlow, and Rianne van den Berg. 2023. ‘Structured Denoising Diffusion Models in Discrete State-Spaces’. arXiv.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https://doi.org/10.48550/arXiv.2107.03006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Delétang, Grégoire, Anian Ruoss, Paul-Ambroise Duquenne, Elliot Catt, Tim Genewein, Christopher Mattern, Jordi Grau-Moya, et al. 2024. ‘Language Modeling Is Compression’. arXiv.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https://doi.org/10.48550/arXiv.2309.10668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Li, Xiang Lisa, John Thickstun, Ishaan Gulrajani, Percy Liang, and Tatsunori B. Hashimoto. 2022. ‘Diffusion-LM Improves Controllable Text Generation’. arXiv.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https://doi.org/10.48550/arXiv.2205.14217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Lin, Zhenghao, Yeyun Gong, Yelong Shen, Tong Wu, Zhihao Fan, Chen Lin, Nan Duan, and Weizhu Chen. 2023. ‘Text Generation with Diffusion Language Models: A Pre-Training Approach with Continuous Paragraph Denoise’. arXiv.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https://doi.org/10.48550/arXiv.2212.11685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Lou, Aaron, Chenlin Meng, and Stefano Ermon. 2024. ‘Discrete Diffusion Modeling by Estimating the Ratios of the Data Distribution’. arXiv.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2"/>
              </a:rPr>
              <a:t>https://doi.org/10.48550/arXiv.2310.16834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Nie, Shen, Fengqi Zhu, Chao Du, Tianyu Pang, Qian Liu, Guangtao Zeng, Min Lin, and Chongxuan Li. 2024. ‘Scaling up Masked Diffusion Models on Text’. arXiv.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4"/>
              </a:rPr>
              <a:t>https://doi.org/10.48550/arXiv.2410.18514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Nie, Shen, Fengqi Zhu, Zebin You, Xiaolu Zhang, Jingyang Ou, Jun Hu, Jun Zhou, Yankai Lin, Ji-Rong Wen, and Chongxuan Li. 2025. ‘Large Language Diffusion Models’. arXiv.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6"/>
              </a:rPr>
              <a:t>https://doi.org/10.48550/arXiv.2502.09992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Ye, Jiasheng, Zaixiang Zheng, Yu Bao, Lihua Qian, and Mingxuan Wang. 2024. ‘DINOISER: Diffused Conditional Sequence Learning by Manipulating Noises’. arXiv.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8"/>
              </a:rPr>
              <a:t>https://doi.org/10.48550/arXiv.2302.10025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Likelihood Evaluation</a:t>
            </a:r>
            <a:endParaRPr/>
          </a:p>
        </p:txBody>
      </p:sp>
      <p:sp>
        <p:nvSpPr>
          <p:cNvPr id="837" name="Google Shape;837;p77"/>
          <p:cNvSpPr txBox="1"/>
          <p:nvPr>
            <p:ph idx="1" type="body"/>
          </p:nvPr>
        </p:nvSpPr>
        <p:spPr>
          <a:xfrm>
            <a:off x="311700" y="1152475"/>
            <a:ext cx="435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Also actually use this more stable loss function when doing conditional likelihood evaluation (rather than text generation), where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38" name="Google Shape;83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825" y="1517174"/>
            <a:ext cx="3728025" cy="6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137" y="3017900"/>
            <a:ext cx="5245726" cy="14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77" title="[0,0,0,&quot;https://www.codecogs.com/eqnedit.php?latex=l%20%5Csim%20%5Ctext%7BUniform%7D%5C%7B1%2C2%2C%5Cldots%2CL%5C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9563" y="2249125"/>
            <a:ext cx="196342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Against DeepSeekV3 Training</a:t>
            </a:r>
            <a:endParaRPr/>
          </a:p>
        </p:txBody>
      </p:sp>
      <p:sp>
        <p:nvSpPr>
          <p:cNvPr id="846" name="Google Shape;846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DeepSeek V3 – 617B MoE (37B per token)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15T tokens,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2.8 million H800 hours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“~$5.6M”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LLaDA 8B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2.3T tokens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0.13 million H800 GPU hours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~$0.26M?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hasn’t this been done before?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Diffusion has been used in NLP before, but isn’t usually great or scalable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Have to convert from continuous latent variables to discrete tokens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Leads to weird things like “Diffusion-LM” (Li et al., 2022) where you’re generating conditioned on specific grammatical structure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Or to very complicated diffusion models that work on a continuous version of discrete space,e.g. “DINOISER”, (Ye et al., 2023), or “GENIE” (Lin et al., 2023).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Hard to scale this up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“Language Modeling is Compression” (Deletang et al., 2024), shows a 1B model like this required 64x the compute as a 1B ARM (according to </a:t>
            </a:r>
            <a:r>
              <a:rPr lang="en" u="sng">
                <a:solidFill>
                  <a:schemeClr val="dk1"/>
                </a:solidFill>
              </a:rPr>
              <a:t>this paper</a:t>
            </a:r>
            <a:r>
              <a:rPr lang="en">
                <a:solidFill>
                  <a:schemeClr val="dk1"/>
                </a:solidFill>
              </a:rPr>
              <a:t>’s interpretation)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88" y="906175"/>
            <a:ext cx="4034824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950" y="2754175"/>
            <a:ext cx="3664799" cy="178568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5481650" y="4650950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GENIE: “Text Generation with Diffusion Language Models: A Pre-training Approach with Continuous Paragraph Denoise”, Lin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387250" y="2277763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“Diffusion-LM Improves Controllable Text Generation”, Li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348350" y="2659675"/>
            <a:ext cx="8660400" cy="248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4985250" y="2703625"/>
            <a:ext cx="4158900" cy="21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hasn’t this been done before?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Diffusion has been used in NLP before, but isn’t usually great</a:t>
            </a:r>
            <a:r>
              <a:rPr lang="en">
                <a:solidFill>
                  <a:schemeClr val="dk1"/>
                </a:solidFill>
              </a:rPr>
              <a:t> or scalable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Have to convert from continuous latent variables to discrete tokens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Leads to weird things like “Diffusion-LM” (Li et al., 2022) where you’re generating conditioned on specific grammatical structure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Or to very complicated diffusion models that work on a continuous version of discrete space, e.g. “DINOISER”, (Ye et al., 2023), or “GENIE” (Lin et al., 2023).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Hard to scale this up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“Language Modeling is Compression” (Deletang et al., 2024), shows a 1B model like this required 64x the compute as a 1B ARM (according to </a:t>
            </a:r>
            <a:r>
              <a:rPr lang="en" u="sng">
                <a:solidFill>
                  <a:schemeClr val="dk1"/>
                </a:solidFill>
              </a:rPr>
              <a:t>this paper</a:t>
            </a:r>
            <a:r>
              <a:rPr lang="en">
                <a:solidFill>
                  <a:schemeClr val="dk1"/>
                </a:solidFill>
              </a:rPr>
              <a:t>’s interpretation)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88" y="906175"/>
            <a:ext cx="4034824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950" y="2754175"/>
            <a:ext cx="3664799" cy="17856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5481650" y="4650950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GENIE: “Text Generation with Diffusion Language Models: A Pre-training Approach with Continuous Paragraph Denoise”, Lin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387250" y="2277763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“Diffusion-LM Improves Controllable Text Generation”, Li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348350" y="3267800"/>
            <a:ext cx="4826100" cy="187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hasn’t this been done before?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Diffusion has been used in NLP before, but isn’t usually great</a:t>
            </a:r>
            <a:r>
              <a:rPr lang="en">
                <a:solidFill>
                  <a:schemeClr val="dk1"/>
                </a:solidFill>
              </a:rPr>
              <a:t> or scalable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Have to convert from continuous latent variables to discrete tokens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Leads to weird things like “Diffusion-LM” (Li et al., 2022) where you’re generating conditioned on specific grammatical structure 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Or to very complicated diffusion models that work on a continuous version of discrete space, e.g. “DINOISER”, (Ye et al., 2023), or “GENIE” (Lin et al., 2023).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Hard to scale this up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“Language Modeling is Compression” (Deletang et al., 2024), shows a 1B model like this required 64x the compute as a 1B ARM (according to </a:t>
            </a:r>
            <a:r>
              <a:rPr lang="en" u="sng">
                <a:solidFill>
                  <a:schemeClr val="dk1"/>
                </a:solidFill>
              </a:rPr>
              <a:t>this paper</a:t>
            </a:r>
            <a:r>
              <a:rPr lang="en">
                <a:solidFill>
                  <a:schemeClr val="dk1"/>
                </a:solidFill>
              </a:rPr>
              <a:t>’s interpretation)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88" y="906175"/>
            <a:ext cx="4034824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950" y="2754175"/>
            <a:ext cx="3664799" cy="1785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5481650" y="4650950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GENIE: “Text Generation with Diffusion Language Models: A Pre-training Approach with Continuous Paragraph Denoise”, Lin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387250" y="2277763"/>
            <a:ext cx="33894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“Diffusion-LM Improves Controllable Text Generation”, Li et al. (2023)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48350" y="3861300"/>
            <a:ext cx="4826100" cy="128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