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ecd3194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ecd3194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ecd319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ecd31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cd31943_36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cd31943_36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fecd31943_36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fecd31943_36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fecd31943_366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fecd31943_366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ecd3194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fecd3194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fecd319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fecd319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fecd31943_366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fecd31943_36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fecd31943_366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fecd31943_366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fecd31943_366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fecd31943_366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ecd319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ecd319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ecd3194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ecd3194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fecd31943_366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fecd31943_366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fecd3194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fecd3194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fecd31943_366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fecd31943_366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cd31943_366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cd31943_366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fecd3194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fecd3194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fecd31943_366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fecd31943_366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cd31943_366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cd31943_366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cd3194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cd3194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cd31943_366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cd31943_366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fecd31943_366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fecd31943_366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fecd31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fecd31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fecd31943_366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fecd31943_366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fecd319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fecd319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fecd31943_19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fecd31943_19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fecd31943_197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fecd31943_19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ecd31943_366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fecd31943_366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fecd31943_19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fecd31943_19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fecd31943_19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fecd31943_19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fecd31943_366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fecd31943_366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fecd31943_366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1fecd31943_366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fecd31943_366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fecd31943_366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fecd31943_24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fecd31943_24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fecd319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fecd319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fecd31943_24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fecd31943_24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fecd31943_27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fecd31943_27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fecd31943_36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fecd31943_36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fecd31943_36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1fecd31943_36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fecd31943_36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1fecd31943_36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fecd319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fecd319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fecd3194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1fecd3194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fecd31943_366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1fecd31943_366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ecd31943_366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ecd31943_36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fecd31943_366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fecd31943_366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fecd3194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1fecd3194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ecd31943_366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ecd31943_366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fecd31943_366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fecd31943_366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ecd31943_366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ecd31943_366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ecd3194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ecd3194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5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5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5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52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49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4.png"/><Relationship Id="rId6" Type="http://schemas.openxmlformats.org/officeDocument/2006/relationships/image" Target="../media/image49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11" Type="http://schemas.openxmlformats.org/officeDocument/2006/relationships/image" Target="../media/image43.png"/><Relationship Id="rId10" Type="http://schemas.openxmlformats.org/officeDocument/2006/relationships/image" Target="../media/image48.png"/><Relationship Id="rId9" Type="http://schemas.openxmlformats.org/officeDocument/2006/relationships/image" Target="../media/image46.png"/><Relationship Id="rId5" Type="http://schemas.openxmlformats.org/officeDocument/2006/relationships/image" Target="../media/image50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Relationship Id="rId8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37.png"/><Relationship Id="rId5" Type="http://schemas.openxmlformats.org/officeDocument/2006/relationships/image" Target="../media/image70.png"/><Relationship Id="rId6" Type="http://schemas.openxmlformats.org/officeDocument/2006/relationships/image" Target="../media/image59.png"/><Relationship Id="rId7" Type="http://schemas.openxmlformats.org/officeDocument/2006/relationships/image" Target="../media/image55.png"/><Relationship Id="rId8" Type="http://schemas.openxmlformats.org/officeDocument/2006/relationships/image" Target="../media/image6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Relationship Id="rId4" Type="http://schemas.openxmlformats.org/officeDocument/2006/relationships/image" Target="../media/image37.png"/><Relationship Id="rId5" Type="http://schemas.openxmlformats.org/officeDocument/2006/relationships/image" Target="../media/image70.png"/><Relationship Id="rId6" Type="http://schemas.openxmlformats.org/officeDocument/2006/relationships/image" Target="../media/image59.png"/><Relationship Id="rId7" Type="http://schemas.openxmlformats.org/officeDocument/2006/relationships/image" Target="../media/image55.png"/><Relationship Id="rId8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Relationship Id="rId5" Type="http://schemas.openxmlformats.org/officeDocument/2006/relationships/image" Target="../media/image68.png"/><Relationship Id="rId6" Type="http://schemas.openxmlformats.org/officeDocument/2006/relationships/image" Target="../media/image6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75.png"/><Relationship Id="rId6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3.png"/><Relationship Id="rId4" Type="http://schemas.openxmlformats.org/officeDocument/2006/relationships/image" Target="../media/image69.png"/><Relationship Id="rId5" Type="http://schemas.openxmlformats.org/officeDocument/2006/relationships/image" Target="../media/image64.png"/><Relationship Id="rId6" Type="http://schemas.openxmlformats.org/officeDocument/2006/relationships/image" Target="../media/image7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Relationship Id="rId4" Type="http://schemas.openxmlformats.org/officeDocument/2006/relationships/image" Target="../media/image76.png"/><Relationship Id="rId11" Type="http://schemas.openxmlformats.org/officeDocument/2006/relationships/image" Target="../media/image82.png"/><Relationship Id="rId10" Type="http://schemas.openxmlformats.org/officeDocument/2006/relationships/image" Target="../media/image67.png"/><Relationship Id="rId9" Type="http://schemas.openxmlformats.org/officeDocument/2006/relationships/image" Target="../media/image73.png"/><Relationship Id="rId5" Type="http://schemas.openxmlformats.org/officeDocument/2006/relationships/image" Target="../media/image71.png"/><Relationship Id="rId6" Type="http://schemas.openxmlformats.org/officeDocument/2006/relationships/image" Target="../media/image77.png"/><Relationship Id="rId7" Type="http://schemas.openxmlformats.org/officeDocument/2006/relationships/image" Target="../media/image74.png"/><Relationship Id="rId8" Type="http://schemas.openxmlformats.org/officeDocument/2006/relationships/image" Target="../media/image7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6.png"/><Relationship Id="rId4" Type="http://schemas.openxmlformats.org/officeDocument/2006/relationships/image" Target="../media/image76.png"/><Relationship Id="rId11" Type="http://schemas.openxmlformats.org/officeDocument/2006/relationships/image" Target="../media/image79.png"/><Relationship Id="rId10" Type="http://schemas.openxmlformats.org/officeDocument/2006/relationships/image" Target="../media/image67.png"/><Relationship Id="rId9" Type="http://schemas.openxmlformats.org/officeDocument/2006/relationships/image" Target="../media/image73.png"/><Relationship Id="rId5" Type="http://schemas.openxmlformats.org/officeDocument/2006/relationships/image" Target="../media/image71.png"/><Relationship Id="rId6" Type="http://schemas.openxmlformats.org/officeDocument/2006/relationships/image" Target="../media/image77.png"/><Relationship Id="rId7" Type="http://schemas.openxmlformats.org/officeDocument/2006/relationships/image" Target="../media/image74.png"/><Relationship Id="rId8" Type="http://schemas.openxmlformats.org/officeDocument/2006/relationships/image" Target="../media/image78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91.png"/><Relationship Id="rId13" Type="http://schemas.openxmlformats.org/officeDocument/2006/relationships/image" Target="../media/image88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6.png"/><Relationship Id="rId4" Type="http://schemas.openxmlformats.org/officeDocument/2006/relationships/image" Target="../media/image71.png"/><Relationship Id="rId9" Type="http://schemas.openxmlformats.org/officeDocument/2006/relationships/image" Target="../media/image67.png"/><Relationship Id="rId15" Type="http://schemas.openxmlformats.org/officeDocument/2006/relationships/image" Target="../media/image86.png"/><Relationship Id="rId14" Type="http://schemas.openxmlformats.org/officeDocument/2006/relationships/image" Target="../media/image92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73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91.png"/><Relationship Id="rId13" Type="http://schemas.openxmlformats.org/officeDocument/2006/relationships/image" Target="../media/image88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6.png"/><Relationship Id="rId4" Type="http://schemas.openxmlformats.org/officeDocument/2006/relationships/image" Target="../media/image71.png"/><Relationship Id="rId9" Type="http://schemas.openxmlformats.org/officeDocument/2006/relationships/image" Target="../media/image67.png"/><Relationship Id="rId15" Type="http://schemas.openxmlformats.org/officeDocument/2006/relationships/image" Target="../media/image84.png"/><Relationship Id="rId14" Type="http://schemas.openxmlformats.org/officeDocument/2006/relationships/image" Target="../media/image92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7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9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3.png"/><Relationship Id="rId4" Type="http://schemas.openxmlformats.org/officeDocument/2006/relationships/image" Target="../media/image87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3.png"/><Relationship Id="rId4" Type="http://schemas.openxmlformats.org/officeDocument/2006/relationships/image" Target="../media/image87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3.png"/><Relationship Id="rId4" Type="http://schemas.openxmlformats.org/officeDocument/2006/relationships/image" Target="../media/image87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</file>

<file path=ppt/slides/_rels/slide51.xml.rels><?xml version="1.0" encoding="UTF-8" standalone="yes"?><Relationships xmlns="http://schemas.openxmlformats.org/package/2006/relationships"><Relationship Id="rId20" Type="http://schemas.openxmlformats.org/officeDocument/2006/relationships/hyperlink" Target="https://doi.org/10.48550/arXiv.2410.05229" TargetMode="External"/><Relationship Id="rId22" Type="http://schemas.openxmlformats.org/officeDocument/2006/relationships/hyperlink" Target="https://doi.org/10.48550/arXiv.2212.09251" TargetMode="External"/><Relationship Id="rId21" Type="http://schemas.openxmlformats.org/officeDocument/2006/relationships/hyperlink" Target="https://doi.org/10.48550/arXiv.2212.09251" TargetMode="External"/><Relationship Id="rId24" Type="http://schemas.openxmlformats.org/officeDocument/2006/relationships/hyperlink" Target="https://doi.org/10.48550/arXiv.2402.14992" TargetMode="External"/><Relationship Id="rId23" Type="http://schemas.openxmlformats.org/officeDocument/2006/relationships/hyperlink" Target="https://doi.org/10.48550/arXiv.2402.14992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anthropic.com/news/evaluating-ai-systems" TargetMode="External"/><Relationship Id="rId4" Type="http://schemas.openxmlformats.org/officeDocument/2006/relationships/hyperlink" Target="https://www.anthropic.com/news/evaluating-ai-systems" TargetMode="External"/><Relationship Id="rId9" Type="http://schemas.openxmlformats.org/officeDocument/2006/relationships/hyperlink" Target="https://doi.org/10.48550/arXiv.2406.08446" TargetMode="External"/><Relationship Id="rId26" Type="http://schemas.openxmlformats.org/officeDocument/2006/relationships/hyperlink" Target="https://doi.org/10.48550/arXiv.2411.12990" TargetMode="External"/><Relationship Id="rId25" Type="http://schemas.openxmlformats.org/officeDocument/2006/relationships/hyperlink" Target="https://doi.org/10.48550/arXiv.2411.12990" TargetMode="External"/><Relationship Id="rId28" Type="http://schemas.openxmlformats.org/officeDocument/2006/relationships/hyperlink" Target="https://doi.org/10.48550/arXiv.2407.10457" TargetMode="External"/><Relationship Id="rId27" Type="http://schemas.openxmlformats.org/officeDocument/2006/relationships/hyperlink" Target="https://doi.org/10.48550/arXiv.2407.10457" TargetMode="External"/><Relationship Id="rId5" Type="http://schemas.openxmlformats.org/officeDocument/2006/relationships/hyperlink" Target="https://doi.org/10.48550/arXiv.2405.14782" TargetMode="External"/><Relationship Id="rId6" Type="http://schemas.openxmlformats.org/officeDocument/2006/relationships/hyperlink" Target="https://doi.org/10.48550/arXiv.2405.14782" TargetMode="External"/><Relationship Id="rId7" Type="http://schemas.openxmlformats.org/officeDocument/2006/relationships/hyperlink" Target="https://doi.org/10.48550/arXiv.2407.21783" TargetMode="External"/><Relationship Id="rId8" Type="http://schemas.openxmlformats.org/officeDocument/2006/relationships/hyperlink" Target="https://doi.org/10.48550/arXiv.2407.21783" TargetMode="External"/><Relationship Id="rId11" Type="http://schemas.openxmlformats.org/officeDocument/2006/relationships/hyperlink" Target="https://substack.com/inbox/post/150508215?utm_campaign=post&amp;triedRedirect=true" TargetMode="External"/><Relationship Id="rId10" Type="http://schemas.openxmlformats.org/officeDocument/2006/relationships/hyperlink" Target="https://doi.org/10.48550/arXiv.2406.08446" TargetMode="External"/><Relationship Id="rId13" Type="http://schemas.openxmlformats.org/officeDocument/2006/relationships/hyperlink" Target="https://substack.com/home/post/p-152149873" TargetMode="External"/><Relationship Id="rId12" Type="http://schemas.openxmlformats.org/officeDocument/2006/relationships/hyperlink" Target="https://substack.com/inbox/post/150508215?utm_campaign=post&amp;triedRedirect=true" TargetMode="External"/><Relationship Id="rId15" Type="http://schemas.openxmlformats.org/officeDocument/2006/relationships/hyperlink" Target="https://doi.org/10.48550/arXiv.2211.09110" TargetMode="External"/><Relationship Id="rId14" Type="http://schemas.openxmlformats.org/officeDocument/2006/relationships/hyperlink" Target="https://substack.com/home/post/p-152149873" TargetMode="External"/><Relationship Id="rId17" Type="http://schemas.openxmlformats.org/officeDocument/2006/relationships/hyperlink" Target="https://doi.org/10.48550/arXiv.2411.00640" TargetMode="External"/><Relationship Id="rId16" Type="http://schemas.openxmlformats.org/officeDocument/2006/relationships/hyperlink" Target="https://doi.org/10.48550/arXiv.2211.09110" TargetMode="External"/><Relationship Id="rId19" Type="http://schemas.openxmlformats.org/officeDocument/2006/relationships/hyperlink" Target="https://doi.org/10.48550/arXiv.2410.05229" TargetMode="External"/><Relationship Id="rId18" Type="http://schemas.openxmlformats.org/officeDocument/2006/relationships/hyperlink" Target="https://doi.org/10.48550/arXiv.2411.00640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Evals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BetterBench – Reuel et al.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0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Methodology for evaluating quality of benchmarks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“14 out of 24 benchmarks did not perform multiple evaluations of the same model or report statistical significance or uncertainty of results”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“an average score of 5.62 [out of 15] on </a:t>
            </a:r>
            <a:r>
              <a:rPr i="1" lang="en">
                <a:solidFill>
                  <a:schemeClr val="dk1"/>
                </a:solidFill>
              </a:rPr>
              <a:t>Reporting statistical significance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00" y="1432188"/>
            <a:ext cx="46944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report in your evals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60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Accuracy (overall and per-task) averaged over n runs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With error bars: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Using standard error rather than standard deviation: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Uncertainty in the estimate of the mean, not just the spread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represent the facts that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benchmark/task might be of different quality?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model may be more/less capable/consistent on a different subset of benchmarks/tasks?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use these error bars to consider the probability with which we can say “Model A &gt; Model B”?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00" y="902375"/>
            <a:ext cx="2797601" cy="3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7323100" y="4568875"/>
            <a:ext cx="1638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See Neurips slides by Hermann et al. (2024) for more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357550" y="1542750"/>
            <a:ext cx="5800200" cy="3218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report in your evals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60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Accuracy (overall and per-task) averaged over n runs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With error bars: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Using standard error rather than standard deviation: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Uncertainty in the estimate of the mean, not just the spread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represent the facts that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benchmark/task might be of different quality?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model may be more/less capable/consistent on a different subset of benchmarks/tasks?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use these error bars to consider the probability with which we can say “Model A &gt; Model B”?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00" y="902375"/>
            <a:ext cx="2797601" cy="3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7323100" y="4568875"/>
            <a:ext cx="1638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See Neurips slides by Hermann et al. (2024) for more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403900" y="2512150"/>
            <a:ext cx="5800200" cy="233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report in your evals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60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Accuracy (overall and per-task) averaged over n runs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With error bars: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Using standard error rather than standard deviation: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Uncertainty in the estimate of the mean, not just the spread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represent the facts that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benchmark/task might be of different quality?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model may be more/less capable/consistent on a different subset of benchmarks/tasks?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use these error bars to consider the probability with which we can say “Model A &gt; Model B”?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00" y="902375"/>
            <a:ext cx="2797601" cy="3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7323100" y="4568875"/>
            <a:ext cx="1638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See Neurips slides by Hermann et al. (2024) for more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403900" y="3469550"/>
            <a:ext cx="5800200" cy="137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report in your evals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60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Accuracy (overall and per-task) averaged over n runs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With error bars: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Using standard error rather than standard deviation: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Uncertainty in the estimate of the mean, not just the spread of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represent the facts that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benchmark/task might be of different quality?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Each model may be more/less capable/consistent on a different subset of benchmarks/tasks?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can we use these error bars to consider the probability with which we can say “Model A &gt; Model B”?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00" y="902375"/>
            <a:ext cx="2797601" cy="360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7323100" y="4568875"/>
            <a:ext cx="1638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See Neurips slides by Hermann et al. (2024) for more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Suppose we have     questions, and our model achieves scores             (between 0 and 1)  where      can be decomposed into a mean component       and a zero-mean random component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infer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27" title="[0,0,0,&quot;https://www.codecogs.com/eqnedit.php?latex=n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071" y="1318786"/>
            <a:ext cx="184000" cy="15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[0,0,0,&quot;https://www.codecogs.com/eqnedit.php?latex=%5C%7Bs_i%5C%7D_%7Bi%3D1%7D%5En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1250" y="1275500"/>
            <a:ext cx="669650" cy="2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[0,0,0,&quot;https://www.codecogs.com/eqnedit.php?latex=s_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100" y="1633388"/>
            <a:ext cx="19896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 title="[0,0,0,&quot;https://www.codecogs.com/eqnedit.php?latex=x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225" y="1633400"/>
            <a:ext cx="2349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 title="[0,0,0,&quot;https://www.codecogs.com/eqnedit.php?latex=%5Cepsilon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8825" y="1940800"/>
            <a:ext cx="184006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 title="[0,0,0,&quot;https://www.codecogs.com/eqnedit.php?latex=s_i%20%3D%20x_i%20%2B%20%5Cepsilon_i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8825" y="2346375"/>
            <a:ext cx="1801900" cy="2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 title="[0,0,0,&quot;https://www.codecogs.com/eqnedit.php?latex=%5Cmu%20%3D%20%5Cmathbb%7BE%7D%5Bs%5D%20%3D%20%5Cmathbb%7BE%7D%5Bx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67350" y="2845825"/>
            <a:ext cx="1577063" cy="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Error Bars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           . Then by the law of large numbers: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                then this becomes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Obtain 95% confidence intervals 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(if you do the data collection 100 times, 95 of those times you’ll get                 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8" title="[0,0,0,&quot;https://www.codecogs.com/eqnedit.php?latex=%5Cbar%7Bs%7D%20%3D%20%5Cfrac%7B1%7D%7Bn%7D%5Csum_i%20s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187175"/>
            <a:ext cx="965501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 title="[0,0,0,&quot;https://www.codecogs.com/eqnedit.php?latex=%5Chat%7B%5Cmu%7D%20%3D%20%5Cbar%7Bs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50" y="1187181"/>
            <a:ext cx="965500" cy="37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 title="[0,0,0,&quot;https://www.codecogs.com/eqnedit.php?latex=%5Ctext%7BSE%7D_%7B%5Ctext%7BCLT%7D%7D%20%3D%20%5Csqrt%7B%5Ctext%7BVar%7D(s)%2Fn%7D%20%3D%20%5Csqrt%7B%5Cleft(%5Cfrac%7B1%7D%7Bn-1%7D%20%5Csum_i%20(s_i%20-%20%5Cbar%7Bs%7D)%5E2%5Cright)%2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325" y="2037438"/>
            <a:ext cx="3794572" cy="6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 title="[0,0,0,&quot;https://www.codecogs.com/eqnedit.php?latex=s_i%20%5Cin%20%5C%7B0%2C1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00" y="3158050"/>
            <a:ext cx="927900" cy="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 title="[0,0,0,&quot;https://www.codecogs.com/eqnedit.php?latex=%5Ctext%7BSE%7D_%5Ctext%7BBernoulli%7D%20%3D%20%5Csqrt%7B%5Chat%7Bs%7D(1-%5Chat%7Bs%7D)%2F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300" y="3095588"/>
            <a:ext cx="3098470" cy="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 title="[0,0,0,&quot;https://www.codecogs.com/eqnedit.php?latex=%5Ctext%7BCI%7D_%5Ctext%7B95%5C%25%7D%20%3D%20%5Cbar%7Bs%7D%20%5Cpm%201.96%20%5Ctimes%20%5Ctext%7BSE%7D_%5Ctext%7BCL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6325" y="4087700"/>
            <a:ext cx="3131199" cy="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 title="[0,0,0,&quot;https://www.codecogs.com/eqnedit.php?latex=%5Cmu%20%5Cin%20%5Ctext%7BCI%7D_%5Ctext%7B95%5C%25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7525" y="4568875"/>
            <a:ext cx="979264" cy="2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403900" y="1731800"/>
            <a:ext cx="8071200" cy="311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Error Bars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           . Then by the law of large numbers: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                then this becomes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Obtain 95% confidence intervals 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(if you do the data collection 100 times, 95 of those times you’ll get                 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9" title="[0,0,0,&quot;https://www.codecogs.com/eqnedit.php?latex=%5Cbar%7Bs%7D%20%3D%20%5Cfrac%7B1%7D%7Bn%7D%5Csum_i%20s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187175"/>
            <a:ext cx="965501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 title="[0,0,0,&quot;https://www.codecogs.com/eqnedit.php?latex=%5Chat%7B%5Cmu%7D%20%3D%20%5Cbar%7Bs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50" y="1187181"/>
            <a:ext cx="965500" cy="37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 title="[0,0,0,&quot;https://www.codecogs.com/eqnedit.php?latex=%5Ctext%7BSE%7D_%7B%5Ctext%7BCLT%7D%7D%20%3D%20%5Csqrt%7B%5Ctext%7BVar%7D(s)%2Fn%7D%20%3D%20%5Csqrt%7B%5Cleft(%5Cfrac%7B1%7D%7Bn-1%7D%20%5Csum_i%20(s_i%20-%20%5Cbar%7Bs%7D)%5E2%5Cright)%2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325" y="2037438"/>
            <a:ext cx="3794572" cy="6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 title="[0,0,0,&quot;https://www.codecogs.com/eqnedit.php?latex=s_i%20%5Cin%20%5C%7B0%2C1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00" y="3158050"/>
            <a:ext cx="927900" cy="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 title="[0,0,0,&quot;https://www.codecogs.com/eqnedit.php?latex=%5Ctext%7BSE%7D_%5Ctext%7BBernoulli%7D%20%3D%20%5Csqrt%7B%5Chat%7Bs%7D(1-%5Chat%7Bs%7D)%2F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300" y="3095588"/>
            <a:ext cx="3098470" cy="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 title="[0,0,0,&quot;https://www.codecogs.com/eqnedit.php?latex=%5Ctext%7BCI%7D_%5Ctext%7B95%5C%25%7D%20%3D%20%5Cbar%7Bs%7D%20%5Cpm%201.96%20%5Ctimes%20%5Ctext%7BSE%7D_%5Ctext%7BCL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6325" y="4087700"/>
            <a:ext cx="3131199" cy="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 title="[0,0,0,&quot;https://www.codecogs.com/eqnedit.php?latex=%5Cmu%20%5Cin%20%5Ctext%7BCI%7D_%5Ctext%7B95%5C%25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7525" y="4568875"/>
            <a:ext cx="979264" cy="2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/>
          <p:nvPr/>
        </p:nvSpPr>
        <p:spPr>
          <a:xfrm>
            <a:off x="403900" y="2714725"/>
            <a:ext cx="8071200" cy="21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Error Bars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           . Then by the law of large numbers: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                then this becomes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Obtain 95% confidence intervals 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(if you do the data collection 100 times, 95 of those times you’ll get                 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7" name="Google Shape;207;p30" title="[0,0,0,&quot;https://www.codecogs.com/eqnedit.php?latex=%5Cbar%7Bs%7D%20%3D%20%5Cfrac%7B1%7D%7Bn%7D%5Csum_i%20s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187175"/>
            <a:ext cx="965501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 title="[0,0,0,&quot;https://www.codecogs.com/eqnedit.php?latex=%5Chat%7B%5Cmu%7D%20%3D%20%5Cbar%7Bs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50" y="1187181"/>
            <a:ext cx="965500" cy="37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 title="[0,0,0,&quot;https://www.codecogs.com/eqnedit.php?latex=%5Ctext%7BSE%7D_%7B%5Ctext%7BCLT%7D%7D%20%3D%20%5Csqrt%7B%5Ctext%7BVar%7D(s)%2Fn%7D%20%3D%20%5Csqrt%7B%5Cleft(%5Cfrac%7B1%7D%7Bn-1%7D%20%5Csum_i%20(s_i%20-%20%5Cbar%7Bs%7D)%5E2%5Cright)%2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325" y="2037438"/>
            <a:ext cx="3794572" cy="6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 title="[0,0,0,&quot;https://www.codecogs.com/eqnedit.php?latex=s_i%20%5Cin%20%5C%7B0%2C1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00" y="3158050"/>
            <a:ext cx="927900" cy="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 title="[0,0,0,&quot;https://www.codecogs.com/eqnedit.php?latex=%5Ctext%7BSE%7D_%5Ctext%7BBernoulli%7D%20%3D%20%5Csqrt%7B%5Chat%7Bs%7D(1-%5Chat%7Bs%7D)%2F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300" y="3095588"/>
            <a:ext cx="3098470" cy="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 title="[0,0,0,&quot;https://www.codecogs.com/eqnedit.php?latex=%5Ctext%7BCI%7D_%5Ctext%7B95%5C%25%7D%20%3D%20%5Cbar%7Bs%7D%20%5Cpm%201.96%20%5Ctimes%20%5Ctext%7BSE%7D_%5Ctext%7BCL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6325" y="4087700"/>
            <a:ext cx="3131199" cy="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title="[0,0,0,&quot;https://www.codecogs.com/eqnedit.php?latex=%5Cmu%20%5Cin%20%5Ctext%7BCI%7D_%5Ctext%7B95%5C%25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7525" y="4568875"/>
            <a:ext cx="979264" cy="2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/>
          <p:nvPr/>
        </p:nvSpPr>
        <p:spPr>
          <a:xfrm>
            <a:off x="403900" y="3913175"/>
            <a:ext cx="8071200" cy="92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Frequentist Error Bars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           . Then by the law of large numbers: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                then this becomes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Obtain 95% confidence intervals as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(if you do the data collection 100 times, 95 of those times you’ll get                 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31" title="[0,0,0,&quot;https://www.codecogs.com/eqnedit.php?latex=%5Cbar%7Bs%7D%20%3D%20%5Cfrac%7B1%7D%7Bn%7D%5Csum_i%20s_i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75" y="1187175"/>
            <a:ext cx="965501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 title="[0,0,0,&quot;https://www.codecogs.com/eqnedit.php?latex=%5Chat%7B%5Cmu%7D%20%3D%20%5Cbar%7Bs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750" y="1187181"/>
            <a:ext cx="965500" cy="37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 title="[0,0,0,&quot;https://www.codecogs.com/eqnedit.php?latex=%5Ctext%7BSE%7D_%7B%5Ctext%7BCLT%7D%7D%20%3D%20%5Csqrt%7B%5Ctext%7BVar%7D(s)%2Fn%7D%20%3D%20%5Csqrt%7B%5Cleft(%5Cfrac%7B1%7D%7Bn-1%7D%20%5Csum_i%20(s_i%20-%20%5Cbar%7Bs%7D)%5E2%5Cright)%2Fn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325" y="2037438"/>
            <a:ext cx="3794572" cy="6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 title="[0,0,0,&quot;https://www.codecogs.com/eqnedit.php?latex=s_i%20%5Cin%20%5C%7B0%2C1%5C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300" y="3158050"/>
            <a:ext cx="927900" cy="2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 title="[0,0,0,&quot;https://www.codecogs.com/eqnedit.php?latex=%5Ctext%7BSE%7D_%5Ctext%7BBernoulli%7D%20%3D%20%5Csqrt%7B%5Chat%7Bs%7D(1-%5Chat%7Bs%7D)%2F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300" y="3095588"/>
            <a:ext cx="3098470" cy="3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 title="[0,0,0,&quot;https://www.codecogs.com/eqnedit.php?latex=%5Ctext%7BCI%7D_%5Ctext%7B95%5C%25%7D%20%3D%20%5Cbar%7Bs%7D%20%5Cpm%201.96%20%5Ctimes%20%5Ctext%7BSE%7D_%5Ctext%7BCL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6325" y="4087700"/>
            <a:ext cx="3131199" cy="2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 title="[0,0,0,&quot;https://www.codecogs.com/eqnedit.php?latex=%5Cmu%20%5Cin%20%5Ctext%7BCI%7D_%5Ctext%7B95%5C%25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67525" y="4568875"/>
            <a:ext cx="979264" cy="2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</a:t>
            </a:r>
            <a:r>
              <a:rPr lang="en">
                <a:solidFill>
                  <a:schemeClr val="dk1"/>
                </a:solidFill>
              </a:rPr>
              <a:t>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lang="en">
                <a:solidFill>
                  <a:schemeClr val="dk1"/>
                </a:solidFill>
              </a:rPr>
              <a:t>test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</a:rPr>
              <a:t>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17150" y="1589100"/>
            <a:ext cx="8097900" cy="31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44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oints out that the LLama 3 (Dubey et al., 2024) paper reports only                   , even when      can take on values in         (e.g. F1 score). This leads to confidence intervals that are too wide.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 title="[0,0,0,&quot;https://www.codecogs.com/eqnedit.php?latex=%5Ctext%7BSE%7D_%5Ctext%7BBernoulli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75" y="1605450"/>
            <a:ext cx="1080075" cy="2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 title="[0,0,0,&quot;https://www.codecogs.com/eqnedit.php?latex=s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800" y="1940425"/>
            <a:ext cx="1989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 title="[0,0,0,&quot;https://www.codecogs.com/eqnedit.php?latex=(0%2C1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450" y="1940425"/>
            <a:ext cx="37846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0550" y="1564928"/>
            <a:ext cx="4312551" cy="10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8593" y="3053622"/>
            <a:ext cx="6297418" cy="185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>
            <a:off x="6809400" y="3519225"/>
            <a:ext cx="8607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2"/>
          <p:cNvCxnSpPr/>
          <p:nvPr/>
        </p:nvCxnSpPr>
        <p:spPr>
          <a:xfrm flipH="1" rot="10800000">
            <a:off x="1388600" y="3692775"/>
            <a:ext cx="25263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2"/>
          <p:cNvSpPr/>
          <p:nvPr/>
        </p:nvSpPr>
        <p:spPr>
          <a:xfrm>
            <a:off x="1324250" y="2933225"/>
            <a:ext cx="6455700" cy="21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52475"/>
            <a:ext cx="44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Points out that the LLama 3 (Dubey et al., 2024) paper reports only                   , even when      can take on values in         (e.g. F1 score). This leads to confidence intervals that are too wide.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3" title="[0,0,0,&quot;https://www.codecogs.com/eqnedit.php?latex=%5Ctext%7BSE%7D_%5Ctext%7BBernoulli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475" y="1605450"/>
            <a:ext cx="1080075" cy="2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 title="[0,0,0,&quot;https://www.codecogs.com/eqnedit.php?latex=s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800" y="1940425"/>
            <a:ext cx="1989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 title="[0,0,0,&quot;https://www.codecogs.com/eqnedit.php?latex=(0%2C1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450" y="1940425"/>
            <a:ext cx="37846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0550" y="1564928"/>
            <a:ext cx="4312551" cy="10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8593" y="3053622"/>
            <a:ext cx="6297418" cy="185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3"/>
          <p:cNvCxnSpPr/>
          <p:nvPr/>
        </p:nvCxnSpPr>
        <p:spPr>
          <a:xfrm>
            <a:off x="6809400" y="3519225"/>
            <a:ext cx="860700" cy="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3"/>
          <p:cNvCxnSpPr/>
          <p:nvPr/>
        </p:nvCxnSpPr>
        <p:spPr>
          <a:xfrm flipH="1" rot="10800000">
            <a:off x="1388600" y="3692775"/>
            <a:ext cx="25263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reality,</a:t>
            </a:r>
            <a:r>
              <a:rPr lang="en">
                <a:solidFill>
                  <a:schemeClr val="dk1"/>
                </a:solidFill>
              </a:rPr>
              <a:t> questions come in groups from different tasks (e.g. boolean_expression, date_understanding from BBH), so the IID assumption of the CLT is violated.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Therefore suggests</a:t>
            </a:r>
            <a:r>
              <a:rPr lang="en">
                <a:solidFill>
                  <a:schemeClr val="dk1"/>
                </a:solidFill>
              </a:rPr>
              <a:t> using clustered standard error, where        is the   th question from cluster/task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2636539"/>
            <a:ext cx="5672506" cy="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 title="[0,0,0,&quot;https://www.codecogs.com/eqnedit.php?latex=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200" y="2048875"/>
            <a:ext cx="7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950" y="2429450"/>
            <a:ext cx="123175" cy="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50" y="3752800"/>
            <a:ext cx="5013709" cy="12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 title="[0,0,0,&quot;https://www.codecogs.com/eqnedit.php?latex=s_%7Bi%2Cc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050" y="2090525"/>
            <a:ext cx="30515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6379050" y="3921825"/>
            <a:ext cx="2700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“sliding scale between cases where scores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within a cluster are perfectly correlated </a:t>
            </a:r>
            <a:r>
              <a:rPr lang="en" sz="1000">
                <a:solidFill>
                  <a:schemeClr val="dk1"/>
                </a:solidFill>
              </a:rPr>
              <a:t>([...] each cluster acts as a single indep. observation) </a:t>
            </a:r>
            <a:r>
              <a:rPr lang="en" sz="1000">
                <a:solidFill>
                  <a:schemeClr val="dk1"/>
                </a:solidFill>
              </a:rPr>
              <a:t>and perfectly uncorrelated”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311700" y="1999625"/>
            <a:ext cx="8620500" cy="30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reality, questions come in groups from different tasks (e.g. boolean_expression, date_understanding from BBH), so the IID assumption of the CLT is violated.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Therefore suggests using clustered standard error, where        is the   th question from cluster/task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2636539"/>
            <a:ext cx="5672506" cy="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5" title="[0,0,0,&quot;https://www.codecogs.com/eqnedit.php?latex=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200" y="2048875"/>
            <a:ext cx="7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5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950" y="2429450"/>
            <a:ext cx="123175" cy="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50" y="3752800"/>
            <a:ext cx="5013709" cy="12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5" title="[0,0,0,&quot;https://www.codecogs.com/eqnedit.php?latex=s_%7Bi%2Cc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050" y="2090525"/>
            <a:ext cx="30515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6379050" y="3921825"/>
            <a:ext cx="2700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“sliding scale between cases where scores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within a cluster are perfectly correlated ([...] each cluster acts as a single indep. observation) and perfectly uncorrelated”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311700" y="3701300"/>
            <a:ext cx="8620500" cy="13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reality, questions come in groups from different tasks (e.g. boolean_expression, date_understanding from BBH), so the IID assumption of the CLT is violated.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Therefore suggests using clustered standard error, where        is the   th question from cluster/task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0" y="2636539"/>
            <a:ext cx="5672506" cy="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 title="[0,0,0,&quot;https://www.codecogs.com/eqnedit.php?latex=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200" y="2048875"/>
            <a:ext cx="74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950" y="2429450"/>
            <a:ext cx="123175" cy="1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050" y="3752800"/>
            <a:ext cx="5013709" cy="12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 title="[0,0,0,&quot;https://www.codecogs.com/eqnedit.php?latex=s_%7Bi%2Cc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050" y="2090525"/>
            <a:ext cx="305153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6379050" y="3921825"/>
            <a:ext cx="27003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“sliding scale between cases where scores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within a cluster are perfectly correlated ([...] each cluster acts as a single indep. observation) and perfectly uncorrelated”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compare two models, A and B?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Naively: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if you know the set of questions used for A and B’s evals you can do paired analysis: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 with clustering: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672850"/>
            <a:ext cx="1846225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24" y="1672854"/>
            <a:ext cx="1978102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676" y="1672850"/>
            <a:ext cx="3467860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100" y="2513950"/>
            <a:ext cx="20266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825" y="2513950"/>
            <a:ext cx="1570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50" y="2820400"/>
            <a:ext cx="7730150" cy="1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463" y="4225124"/>
            <a:ext cx="7677074" cy="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/>
          <p:nvPr/>
        </p:nvSpPr>
        <p:spPr>
          <a:xfrm>
            <a:off x="311700" y="2174125"/>
            <a:ext cx="8276100" cy="30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compare two models, A and B?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Naively: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if you know the set of questions used for A and B’s evals you can do paired analysis: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 with clustering: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672850"/>
            <a:ext cx="1846225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24" y="1672854"/>
            <a:ext cx="1978102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676" y="1672850"/>
            <a:ext cx="3467860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100" y="2513950"/>
            <a:ext cx="20266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825" y="2513950"/>
            <a:ext cx="1570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50" y="2820400"/>
            <a:ext cx="7730150" cy="1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463" y="4225124"/>
            <a:ext cx="7677074" cy="9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/>
          <p:nvPr/>
        </p:nvSpPr>
        <p:spPr>
          <a:xfrm>
            <a:off x="311700" y="3767525"/>
            <a:ext cx="8276100" cy="143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Anthropic Paper “Adding Error Bars to Evals” (Miller, 2024)</a:t>
            </a:r>
            <a:endParaRPr/>
          </a:p>
        </p:txBody>
      </p:sp>
      <p:sp>
        <p:nvSpPr>
          <p:cNvPr id="326" name="Google Shape;3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compare two models, A and B?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Naively: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if you know the set of questions used for A and B’s evals you can do paired analysis: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Or with clustering: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0" y="1672850"/>
            <a:ext cx="1846225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824" y="1672854"/>
            <a:ext cx="1978102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6676" y="1672850"/>
            <a:ext cx="3467860" cy="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9100" y="2513950"/>
            <a:ext cx="202668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825" y="2513950"/>
            <a:ext cx="1570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250" y="2820400"/>
            <a:ext cx="7730150" cy="10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463" y="4225124"/>
            <a:ext cx="7677074" cy="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modelling the process of evals?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far just used CLT/Gaussianity assumption – can we do better?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Anthropic paper suggests (briefly</a:t>
            </a:r>
            <a:r>
              <a:rPr lang="en">
                <a:solidFill>
                  <a:schemeClr val="dk1"/>
                </a:solidFill>
              </a:rPr>
              <a:t>)                 and                    so                   with probability       and                     with probability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Desi’s blogs go into more detail with Binomial modelling.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0" name="Google Shape;340;p40" title="[0,0,0,&quot;https://www.codecogs.com/eqnedit.php?latex=x_i%20%5Csim%20%5Cmathcal%7BU%7D%5B0%2C1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925" y="2246500"/>
            <a:ext cx="8953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0" title="[0,0,0,&quot;https://www.codecogs.com/eqnedit.php?latex=%5Cepsilon_i%20%3D%201-x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175" y="2246500"/>
            <a:ext cx="102529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0" title="[0,0,0,&quot;https://www.codecogs.com/eqnedit.php?latex=x_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100" y="2571750"/>
            <a:ext cx="2349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 title="[0,0,0,&quot;https://www.codecogs.com/eqnedit.php?latex=%5Cepsilon_i%20%3D%20-x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7300" y="2544475"/>
            <a:ext cx="110913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 title="[0,0,0,&quot;https://www.codecogs.com/eqnedit.php?latex=1-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1600" y="2544475"/>
            <a:ext cx="55291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0" title="[0,0,0,&quot;https://www.codecogs.com/eqnedit.php?latex=s_i%20%5Csim%20Ber(x_i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3475" y="2246500"/>
            <a:ext cx="99695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/>
          <p:nvPr/>
        </p:nvSpPr>
        <p:spPr>
          <a:xfrm>
            <a:off x="403900" y="3138500"/>
            <a:ext cx="8230200" cy="170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modelling the process of evals?</a:t>
            </a:r>
            <a:endParaRPr/>
          </a:p>
        </p:txBody>
      </p:sp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far just used CLT/Gaussianity assumption – can we do better?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Anthropic paper suggests (briefly)                 and                    so                   with probability       and                     with probability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Desi’s blogs go into more detail with Binomial modelling.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3" name="Google Shape;353;p41" title="[0,0,0,&quot;https://www.codecogs.com/eqnedit.php?latex=x_i%20%5Csim%20%5Cmathcal%7BU%7D%5B0%2C1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925" y="2246500"/>
            <a:ext cx="8953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 title="[0,0,0,&quot;https://www.codecogs.com/eqnedit.php?latex=%5Cepsilon_i%20%3D%201-x_i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175" y="2246500"/>
            <a:ext cx="102529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 title="[0,0,0,&quot;https://www.codecogs.com/eqnedit.php?latex=x_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100" y="2571750"/>
            <a:ext cx="2349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 title="[0,0,0,&quot;https://www.codecogs.com/eqnedit.php?latex=%5Cepsilon_i%20%3D%20-x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7300" y="2544475"/>
            <a:ext cx="110913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 title="[0,0,0,&quot;https://www.codecogs.com/eqnedit.php?latex=1-x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1600" y="2544475"/>
            <a:ext cx="55291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1" title="[0,0,0,&quot;https://www.codecogs.com/eqnedit.php?latex=s_i%20%5Csim%20Ber(x_i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3475" y="2246500"/>
            <a:ext cx="9969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17150" y="1853950"/>
            <a:ext cx="8097900" cy="284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Desi’s Blog</a:t>
            </a:r>
            <a:endParaRPr/>
          </a:p>
        </p:txBody>
      </p:sp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311700" y="1152475"/>
            <a:ext cx="39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Examines “GSM-Symbolic: Understanding the Limitations of Mathematical Reasoning in Large Language Models” by Mirzadeh et al. (2024) which: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Takes the popular maths benchmark GSM8K and creates a new version GSM-Symbolic in which we can have “same questions, different numbers”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Claims that:</a:t>
            </a:r>
            <a:endParaRPr>
              <a:solidFill>
                <a:schemeClr val="dk1"/>
              </a:solidFill>
            </a:endParaRPr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Models exhibit worse performance on GSM-Symbolic than GSM8K; and</a:t>
            </a:r>
            <a:endParaRPr sz="1400">
              <a:solidFill>
                <a:schemeClr val="dk1"/>
              </a:solidFill>
            </a:endParaRPr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This </a:t>
            </a:r>
            <a:r>
              <a:rPr lang="en" sz="1400">
                <a:solidFill>
                  <a:schemeClr val="dk1"/>
                </a:solidFill>
              </a:rPr>
              <a:t>implies</a:t>
            </a:r>
            <a:r>
              <a:rPr lang="en" sz="1400">
                <a:solidFill>
                  <a:schemeClr val="dk1"/>
                </a:solidFill>
              </a:rPr>
              <a:t> that “current LLMs are not capable of genuine logical reasoning; instead, they attempt to replicate the reasoning steps observed in their training data”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53" y="1217900"/>
            <a:ext cx="4560825" cy="30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/>
          <p:nvPr/>
        </p:nvSpPr>
        <p:spPr>
          <a:xfrm>
            <a:off x="403900" y="3158350"/>
            <a:ext cx="3767400" cy="168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Desi’s Blog</a:t>
            </a:r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311700" y="1152475"/>
            <a:ext cx="39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Examines “GSM-Symbolic: Understanding the Limitations of Mathematical Reasoning in Large Language Models” by Mirzadeh et al. (2024) which: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Takes the popular maths benchmark GSM8K and creates a new version GSM-Symbolic in which we can have “same questions, different numbers”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Claims that:</a:t>
            </a:r>
            <a:endParaRPr>
              <a:solidFill>
                <a:schemeClr val="dk1"/>
              </a:solidFill>
            </a:endParaRPr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Models exhibit worse performance on GSM-Symbolic than GSM8K; and</a:t>
            </a:r>
            <a:endParaRPr sz="1400">
              <a:solidFill>
                <a:schemeClr val="dk1"/>
              </a:solidFill>
            </a:endParaRPr>
          </a:p>
          <a:p>
            <a:pPr indent="-29749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This implies that “current LLMs are not capable of genuine logical reasoning; instead, they attempt to replicate the reasoning steps observed in their training data”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153" y="1217900"/>
            <a:ext cx="4560825" cy="308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claim 1 needs backing up</a:t>
            </a:r>
            <a:endParaRPr/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311700" y="1152475"/>
            <a:ext cx="412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Mirzadeh et al. create 50 versions of GSM-Symbolic and run evals for various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against a point estimate for GSM8K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Assumption: if a model is doing ‘logic’ then its performance on these datasets should be equivalent.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0" name="Google Shape;3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99" y="1239525"/>
            <a:ext cx="4558450" cy="30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claim 1 needs backing up</a:t>
            </a:r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311700" y="1152475"/>
            <a:ext cx="45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Assume each model      has a probability of success       (the same across all     questions).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Then the number of correct answers is                   .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So we can get (Wilson) confidence intervals.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Now it’s less obvious that model performance on GSM-Symbolic </a:t>
            </a:r>
            <a:r>
              <a:rPr i="1" lang="en" sz="1395">
                <a:solidFill>
                  <a:schemeClr val="dk1"/>
                </a:solidFill>
              </a:rPr>
              <a:t>is</a:t>
            </a:r>
            <a:r>
              <a:rPr lang="en" sz="1395">
                <a:solidFill>
                  <a:schemeClr val="dk1"/>
                </a:solidFill>
              </a:rPr>
              <a:t> actually worse than on GSM8K. 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387" name="Google Shape;3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596" y="1518600"/>
            <a:ext cx="4332575" cy="315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5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350" y="1316404"/>
            <a:ext cx="178025" cy="9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5" title="[0,0,0,&quot;https://www.codecogs.com/eqnedit.php?latex=p_m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788" y="1292275"/>
            <a:ext cx="262640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5" title="[0,0,0,&quot;https://www.codecogs.com/eqnedit.php?latex=N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6063" y="1470275"/>
            <a:ext cx="178034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5" title="[0,0,0,&quot;https://www.codecogs.com/eqnedit.php?latex=%5Ctext%7BBin%7D(N%2C%20p_m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9925" y="1807975"/>
            <a:ext cx="86741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8837" y="638188"/>
            <a:ext cx="4085450" cy="6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/>
          <p:nvPr/>
        </p:nvSpPr>
        <p:spPr>
          <a:xfrm>
            <a:off x="5283800" y="185400"/>
            <a:ext cx="1311000" cy="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5652" y="185398"/>
            <a:ext cx="1047620" cy="3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5"/>
          <p:cNvSpPr txBox="1"/>
          <p:nvPr/>
        </p:nvSpPr>
        <p:spPr>
          <a:xfrm>
            <a:off x="5363250" y="99300"/>
            <a:ext cx="16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= #success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= #fail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96" name="Google Shape;396;p45" title="[0,0,0,&quot;https://www.codecogs.com/eqnedit.php?latex=n_s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3250" y="194399"/>
            <a:ext cx="178025" cy="12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5" title="[0,0,0,&quot;https://www.codecogs.com/eqnedit.php?latex=n_f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4450" y="418299"/>
            <a:ext cx="178025" cy="137623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5"/>
          <p:cNvSpPr/>
          <p:nvPr/>
        </p:nvSpPr>
        <p:spPr>
          <a:xfrm>
            <a:off x="5018825" y="57324"/>
            <a:ext cx="4085400" cy="12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drop in performance statistically significant?</a:t>
            </a:r>
            <a:endParaRPr/>
          </a:p>
        </p:txBody>
      </p:sp>
      <p:sp>
        <p:nvSpPr>
          <p:cNvPr id="404" name="Google Shape;40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be the true probability of success for model     on GSM8K and          be the true probability of success on GSM-Symbolic.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Fisher’s exact test on two-sided and one-sided hypotheses: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5" name="Google Shape;405;p46" title="[0,0,0,&quot;https://www.codecogs.com/eqnedit.php?latex=p_m%5E%7B8K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25" y="1278700"/>
            <a:ext cx="311200" cy="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6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400" y="1338425"/>
            <a:ext cx="201586" cy="1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6" title="[0,0,0,&quot;https://www.codecogs.com/eqnedit.php?latex=p_m%5E%7B%5Ctext%7BSymb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650" y="1251550"/>
            <a:ext cx="458519" cy="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6" title="[0,0,0,&quot;https://www.codecogs.com/eqnedit.php?latex=H_0%3A%20p_m%5E%7B8K%7D%20%3D%20p_m%5E%7B%5Ctext%7BSymb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8950" y="2509850"/>
            <a:ext cx="1459287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6" title="[0,0,0,&quot;https://www.codecogs.com/eqnedit.php?latex=H_1%5E%5Ctext%7Btwo-sided%7D%3A%20p_m%5E%7B8K%7D%20%5Cneq%20p_m%5E%7B%5Ctext%7BSymb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8950" y="2987676"/>
            <a:ext cx="2005307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6" title="[0,0,0,&quot;https://www.codecogs.com/eqnedit.php?latex=H_1%5E%5Ctext%7Bone-sided%7D%3A%20p_m%5E%7B8K%7D%20%3E%20p_m%5E%7B%5Ctext%7BSymb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8357" y="2987676"/>
            <a:ext cx="1996992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 title="[0,0,0,&quot;https://www.codecogs.com/eqnedit.php?latex=H_0%3A%20p_m%5E%7B8K%7D%20%3D%20p_m%5E%7B%5Ctext%7BSymb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357" y="2509850"/>
            <a:ext cx="1459287" cy="2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6"/>
          <p:cNvSpPr/>
          <p:nvPr/>
        </p:nvSpPr>
        <p:spPr>
          <a:xfrm>
            <a:off x="403900" y="1946650"/>
            <a:ext cx="8137500" cy="289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drop in performance statistically significant?</a:t>
            </a:r>
            <a:endParaRPr/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      be the true probability of success for model     on GSM8K and          be the true probability of success on GSM-Symbolic.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 Fisher’s exact test on two-sided and one-sided hypotheses: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9" name="Google Shape;419;p47" title="[0,0,0,&quot;https://www.codecogs.com/eqnedit.php?latex=p_m%5E%7B8K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725" y="1278700"/>
            <a:ext cx="311200" cy="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7" title="[0,0,0,&quot;https://www.codecogs.com/eqnedit.php?latex=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400" y="1338425"/>
            <a:ext cx="201586" cy="1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7" title="[0,0,0,&quot;https://www.codecogs.com/eqnedit.php?latex=p_m%5E%7B%5Ctext%7BSymb%7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650" y="1251550"/>
            <a:ext cx="458519" cy="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7" title="[0,0,0,&quot;https://www.codecogs.com/eqnedit.php?latex=H_0%3A%20p_m%5E%7B8K%7D%20%3D%20p_m%5E%7B%5Ctext%7BSymb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8950" y="2509850"/>
            <a:ext cx="1459287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7" title="[0,0,0,&quot;https://www.codecogs.com/eqnedit.php?latex=H_1%5E%5Ctext%7Btwo-sided%7D%3A%20p_m%5E%7B8K%7D%20%5Cneq%20p_m%5E%7B%5Ctext%7BSymb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8950" y="2987676"/>
            <a:ext cx="2005307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7" title="[0,0,0,&quot;https://www.codecogs.com/eqnedit.php?latex=H_1%5E%5Ctext%7Bone-sided%7D%3A%20p_m%5E%7B8K%7D%20%3E%20p_m%5E%7B%5Ctext%7BSymb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8357" y="2987676"/>
            <a:ext cx="1996992" cy="28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7" title="[0,0,0,&quot;https://www.codecogs.com/eqnedit.php?latex=H_0%3A%20p_m%5E%7B8K%7D%20%3D%20p_m%5E%7B%5Ctext%7BSymb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357" y="2509850"/>
            <a:ext cx="1459287" cy="2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311700" y="445025"/>
            <a:ext cx="87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the drop in performance statistically significant? … Maybe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8"/>
          <p:cNvSpPr txBox="1"/>
          <p:nvPr>
            <p:ph idx="1" type="body"/>
          </p:nvPr>
        </p:nvSpPr>
        <p:spPr>
          <a:xfrm>
            <a:off x="311700" y="1152475"/>
            <a:ext cx="32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turns out there is some (weak) evidence that the models </a:t>
            </a:r>
            <a:r>
              <a:rPr i="1" lang="en">
                <a:solidFill>
                  <a:schemeClr val="dk1"/>
                </a:solidFill>
              </a:rPr>
              <a:t>are</a:t>
            </a:r>
            <a:r>
              <a:rPr lang="en">
                <a:solidFill>
                  <a:schemeClr val="dk1"/>
                </a:solidFill>
              </a:rPr>
              <a:t> performing worse on GSM-Symbolic compared to GSM8K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(especially when you include irrelevant </a:t>
            </a:r>
            <a:r>
              <a:rPr lang="en">
                <a:solidFill>
                  <a:schemeClr val="dk1"/>
                </a:solidFill>
              </a:rPr>
              <a:t>information</a:t>
            </a:r>
            <a:r>
              <a:rPr lang="en">
                <a:solidFill>
                  <a:schemeClr val="dk1"/>
                </a:solidFill>
              </a:rPr>
              <a:t> in the questions)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2" name="Google Shape;4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00" y="1224662"/>
            <a:ext cx="4909251" cy="327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Error Bars</a:t>
            </a:r>
            <a:endParaRPr/>
          </a:p>
        </p:txBody>
      </p:sp>
      <p:sp>
        <p:nvSpPr>
          <p:cNvPr id="438" name="Google Shape;43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do similar eval analysis/modelling with Bayes?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Yes!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Rather than confidence intervals (95% of which may contain the true parameter) we can use credible intervals and make direct statements such as “the true parameter lies in here with 95% </a:t>
            </a:r>
            <a:r>
              <a:rPr lang="en">
                <a:solidFill>
                  <a:schemeClr val="dk1"/>
                </a:solidFill>
              </a:rPr>
              <a:t>probability”.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 for complex hierarchical modelling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Doesn’t rely on CLT (IID and large N assumptions)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Avoid complicated construction of frequentist setups (p-values shenanigans)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Drawbacks: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Have to choose priors carefully (actually not too much of an issue)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Computation (e.g. Stan)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9" name="Google Shape;439;p49"/>
          <p:cNvSpPr/>
          <p:nvPr/>
        </p:nvSpPr>
        <p:spPr>
          <a:xfrm>
            <a:off x="403900" y="1814225"/>
            <a:ext cx="8316300" cy="30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Error Bars</a:t>
            </a:r>
            <a:endParaRPr/>
          </a:p>
        </p:txBody>
      </p:sp>
      <p:sp>
        <p:nvSpPr>
          <p:cNvPr id="445" name="Google Shape;44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do similar eval analysis/modelling with Bayes?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Yes!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Rather than confidence intervals (95% of which may contain the true parameter) we can use credible intervals and make direct statements such as “the true parameter lies in here with 95% probability”.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 for complex hierarchical modelling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Doesn’t rely on CLT (IID and large N assumptions)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Avoid complicated construction of frequentist setups (p-values shenanigans)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Drawbacks: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Have to choose priors carefully (actually not too much of an issue)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Computation (e.g. Stan)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403900" y="3635100"/>
            <a:ext cx="8316300" cy="1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Error Bars</a:t>
            </a:r>
            <a:endParaRPr/>
          </a:p>
        </p:txBody>
      </p:sp>
      <p:sp>
        <p:nvSpPr>
          <p:cNvPr id="452" name="Google Shape;45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do similar eval analysis/modelling with Bayes?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Yes!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Benefits: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Rather than confidence intervals (95% of which may contain the true parameter) we can use credible intervals and make direct statements such as “the true parameter lies in here with 95% probability”.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 for complex hierarchical modelling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Doesn’t rely on CLT (IID and large N assumptions)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Avoid complicated construction of frequentist setups (p-values shenanigans)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Drawbacks: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Have to choose priors carefully (actually not too much of an issue)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Computation (e.g. Stan)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17150" y="2191650"/>
            <a:ext cx="8097900" cy="25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Setup</a:t>
            </a:r>
            <a:endParaRPr/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311700" y="1152475"/>
            <a:ext cx="45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29 LLMs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actually have ~60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24 Tasks (BigBench Hard) (about 200-250 questions each)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actually have at least ~40 tasks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Raw eval binary data (success/fail) from Huggingface leaderboard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9" name="Google Shape;459;p52" title="[0,0,0,&quot;https://www.codecogs.com/eqnedit.php?latex=%5Cmathcal%7B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850" y="3046175"/>
            <a:ext cx="20917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75" y="338644"/>
            <a:ext cx="3497299" cy="10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650" y="2051725"/>
            <a:ext cx="2122600" cy="247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675" y="1674050"/>
            <a:ext cx="2031875" cy="32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Beta Binomial</a:t>
            </a:r>
            <a:endParaRPr/>
          </a:p>
        </p:txBody>
      </p:sp>
      <p:sp>
        <p:nvSpPr>
          <p:cNvPr id="468" name="Google Shape;46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Infer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9" name="Google Shape;469;p53" title="[0,0,0,&quot;https://www.codecogs.com/eqnedit.php?latex=p_m%20%5Csim%20%5Ctext%7BBeta%7D(1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75" y="1323100"/>
            <a:ext cx="1759287" cy="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3" title="[0,0,0,&quot;https://www.codecogs.com/eqnedit.php?latex=%5C%7Bp_m%5C%7D_%7Bm%3D1%7D%5EM%20%7C%20%5Cmathcal%7B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875" y="2123150"/>
            <a:ext cx="1125976" cy="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3" title="[0,0,0,&quot;https://www.codecogs.com/eqnedit.php?latex=%5Cbar%7Bs%7D_%7Bm%2Ct%7D%20%5Csim%20%5Ctext%7BBin%7D(N_t%2C%20p_m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875" y="1723130"/>
            <a:ext cx="2001760" cy="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550" y="983600"/>
            <a:ext cx="5139625" cy="41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Beta Binomial with per-task model performance</a:t>
            </a:r>
            <a:endParaRPr/>
          </a:p>
        </p:txBody>
      </p:sp>
      <p:sp>
        <p:nvSpPr>
          <p:cNvPr id="478" name="Google Shape;47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Infer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9" name="Google Shape;479;p54" title="[0,0,0,&quot;https://www.codecogs.com/eqnedit.php?latex=p_%7Bm%2Ct%7D%20%5Csim%20%5Ctext%7BBeta%7D(1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50" y="1342938"/>
            <a:ext cx="130504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4" title="[0,0,0,&quot;https://www.codecogs.com/eqnedit.php?latex=%5C%7Bp_%7Bm%2Ct%7D%5C%7D_%7Bm%3D1%7D%5EM%20%7C%20%5Cmathcal%7B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838" y="2216275"/>
            <a:ext cx="1104926" cy="2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4" title="[0,0,0,&quot;https://www.codecogs.com/eqnedit.php?latex=%5Cbar%7Bs%7D_%7Bm%2Ct%7D%20%5Csim%20%5Ctext%7BBin%7D(N_t%2C%20p_%7Bm%2Ct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0500" y="1752313"/>
            <a:ext cx="1944569" cy="2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350" y="2103375"/>
            <a:ext cx="6374950" cy="26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Question-based model</a:t>
            </a:r>
            <a:endParaRPr/>
          </a:p>
        </p:txBody>
      </p:sp>
      <p:sp>
        <p:nvSpPr>
          <p:cNvPr id="488" name="Google Shape;488;p55"/>
          <p:cNvSpPr txBox="1"/>
          <p:nvPr>
            <p:ph idx="1" type="body"/>
          </p:nvPr>
        </p:nvSpPr>
        <p:spPr>
          <a:xfrm>
            <a:off x="358050" y="11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</p:txBody>
      </p:sp>
      <p:pic>
        <p:nvPicPr>
          <p:cNvPr id="489" name="Google Shape;489;p55" title="[0,0,0,&quot;https://www.codecogs.com/eqnedit.php?latex=%5Ctext%7Bbias%7D%20%5Csim%20%5Cmathcal%7BN%7D(0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" y="1174525"/>
            <a:ext cx="111826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5" title="[0,0,0,&quot;https://www.codecogs.com/eqnedit.php?latex=%5Ctext%7BmodelPerformance%7D_t%20%5Csim%20%5Cmathcal%7BN%7D(0%2C%5Ctext%7BmodelPerformanceStd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5" y="2844638"/>
            <a:ext cx="397204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5" title="[0,0,0,&quot;https://www.codecogs.com/eqnedit.php?latex=%5Ctext%7BquestionDifficultyStd%7D%20%5Csim%20%5Ctext%7BGamma%7D(2%2C2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25" y="1621225"/>
            <a:ext cx="29895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5" title="[0,0,0,&quot;https://www.codecogs.com/eqnedit.php?latex=%5Ctext%7BtaskDifficulty%7D_t%20%5Csim%20%5Cmathcal%7BN%7D(0%2C%5Ctext%7BtaskDifficultyStd%7D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50" y="2307713"/>
            <a:ext cx="316304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5" title="[0,0,0,&quot;https://www.codecogs.com/eqnedit.php?latex=%5Ctext%7BquestionDifficulty%7D_q%20%5Csim%20%5Cmathcal%7BN%7D(0%2C%5Ctext%7BquestionDifficultyStd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325" y="2576175"/>
            <a:ext cx="347606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5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0" r="73144" t="0"/>
          <a:stretch/>
        </p:blipFill>
        <p:spPr>
          <a:xfrm>
            <a:off x="591575" y="3217550"/>
            <a:ext cx="216949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5" title="[0,0,0,&quot;https://www.codecogs.com/eqnedit.php?latex=%5Ctext%7BtaskDifficultyStd%7D%20%5Csim%20%5Ctext%7BGamma%7D(2%2C2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325" y="1397863"/>
            <a:ext cx="2653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5" title="[0,0,0,&quot;https://www.codecogs.com/eqnedit.php?latex=%5Ctext%7BmodelPerformanceStd%7D%20%5Csim%20%5Ctext%7BGamma%7D(2%2C2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438" y="1867213"/>
            <a:ext cx="30683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5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51441" r="24707" t="0"/>
          <a:stretch/>
        </p:blipFill>
        <p:spPr>
          <a:xfrm>
            <a:off x="2277700" y="3734275"/>
            <a:ext cx="192683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5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26401" r="48309" t="0"/>
          <a:stretch/>
        </p:blipFill>
        <p:spPr>
          <a:xfrm>
            <a:off x="2277700" y="3447475"/>
            <a:ext cx="204297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5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75128" r="0" t="0"/>
          <a:stretch/>
        </p:blipFill>
        <p:spPr>
          <a:xfrm>
            <a:off x="2294536" y="3973050"/>
            <a:ext cx="200930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4350" y="1015863"/>
            <a:ext cx="3278577" cy="38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Question-based model</a:t>
            </a:r>
            <a:endParaRPr/>
          </a:p>
        </p:txBody>
      </p:sp>
      <p:sp>
        <p:nvSpPr>
          <p:cNvPr id="506" name="Google Shape;506;p56"/>
          <p:cNvSpPr txBox="1"/>
          <p:nvPr>
            <p:ph idx="1" type="body"/>
          </p:nvPr>
        </p:nvSpPr>
        <p:spPr>
          <a:xfrm>
            <a:off x="358050" y="113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</p:txBody>
      </p:sp>
      <p:pic>
        <p:nvPicPr>
          <p:cNvPr id="507" name="Google Shape;507;p56" title="[0,0,0,&quot;https://www.codecogs.com/eqnedit.php?latex=%5Ctext%7Bbias%7D%20%5Csim%20%5Cmathcal%7BN%7D(0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" y="1174525"/>
            <a:ext cx="111826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6" title="[0,0,0,&quot;https://www.codecogs.com/eqnedit.php?latex=%5Ctext%7BmodelPerformance%7D_t%20%5Csim%20%5Cmathcal%7BN%7D(0%2C%5Ctext%7BmodelPerformanceStd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5" y="2844638"/>
            <a:ext cx="397204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6" title="[0,0,0,&quot;https://www.codecogs.com/eqnedit.php?latex=%5Ctext%7BquestionDifficultyStd%7D%20%5Csim%20%5Ctext%7BGamma%7D(2%2C2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25" y="1621225"/>
            <a:ext cx="29895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6" title="[0,0,0,&quot;https://www.codecogs.com/eqnedit.php?latex=%5Ctext%7BtaskDifficulty%7D_t%20%5Csim%20%5Cmathcal%7BN%7D(0%2C%5Ctext%7BtaskDifficultyStd%7D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50" y="2307713"/>
            <a:ext cx="316304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6" title="[0,0,0,&quot;https://www.codecogs.com/eqnedit.php?latex=%5Ctext%7BquestionDifficulty%7D_q%20%5Csim%20%5Cmathcal%7BN%7D(0%2C%5Ctext%7BquestionDifficultyStd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325" y="2576175"/>
            <a:ext cx="347606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6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0" r="73144" t="0"/>
          <a:stretch/>
        </p:blipFill>
        <p:spPr>
          <a:xfrm>
            <a:off x="591575" y="3217550"/>
            <a:ext cx="216949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6" title="[0,0,0,&quot;https://www.codecogs.com/eqnedit.php?latex=%5Ctext%7BtaskDifficultyStd%7D%20%5Csim%20%5Ctext%7BGamma%7D(2%2C2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3325" y="1397863"/>
            <a:ext cx="2653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6" title="[0,0,0,&quot;https://www.codecogs.com/eqnedit.php?latex=%5Ctext%7BmodelPerformanceStd%7D%20%5Csim%20%5Ctext%7BGamma%7D(2%2C2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7438" y="1867213"/>
            <a:ext cx="30683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6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51441" r="24707" t="0"/>
          <a:stretch/>
        </p:blipFill>
        <p:spPr>
          <a:xfrm>
            <a:off x="2277700" y="3734275"/>
            <a:ext cx="192683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6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26401" r="48309" t="0"/>
          <a:stretch/>
        </p:blipFill>
        <p:spPr>
          <a:xfrm>
            <a:off x="2277700" y="3447475"/>
            <a:ext cx="204297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8">
            <a:alphaModFix/>
          </a:blip>
          <a:srcRect b="0" l="75128" r="0" t="0"/>
          <a:stretch/>
        </p:blipFill>
        <p:spPr>
          <a:xfrm>
            <a:off x="2294536" y="3973050"/>
            <a:ext cx="200930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6"/>
          <p:cNvPicPr preferRelativeResize="0"/>
          <p:nvPr/>
        </p:nvPicPr>
        <p:blipFill rotWithShape="1">
          <a:blip r:embed="rId11">
            <a:alphaModFix/>
          </a:blip>
          <a:srcRect b="0" l="0" r="47826" t="0"/>
          <a:stretch/>
        </p:blipFill>
        <p:spPr>
          <a:xfrm>
            <a:off x="5499575" y="364925"/>
            <a:ext cx="2955598" cy="225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6"/>
          <p:cNvPicPr preferRelativeResize="0"/>
          <p:nvPr/>
        </p:nvPicPr>
        <p:blipFill rotWithShape="1">
          <a:blip r:embed="rId11">
            <a:alphaModFix/>
          </a:blip>
          <a:srcRect b="0" l="50721" r="0" t="0"/>
          <a:stretch/>
        </p:blipFill>
        <p:spPr>
          <a:xfrm>
            <a:off x="5561212" y="2708975"/>
            <a:ext cx="2832325" cy="22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/>
          <p:nvPr>
            <p:ph type="title"/>
          </p:nvPr>
        </p:nvSpPr>
        <p:spPr>
          <a:xfrm>
            <a:off x="311700" y="445025"/>
            <a:ext cx="87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4: Question-based model w/ across-task performance</a:t>
            </a:r>
            <a:endParaRPr/>
          </a:p>
        </p:txBody>
      </p:sp>
      <p:sp>
        <p:nvSpPr>
          <p:cNvPr id="525" name="Google Shape;525;p57"/>
          <p:cNvSpPr txBox="1"/>
          <p:nvPr>
            <p:ph idx="1" type="body"/>
          </p:nvPr>
        </p:nvSpPr>
        <p:spPr>
          <a:xfrm>
            <a:off x="384550" y="136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</p:txBody>
      </p:sp>
      <p:pic>
        <p:nvPicPr>
          <p:cNvPr id="526" name="Google Shape;526;p57" title="[0,0,0,&quot;https://www.codecogs.com/eqnedit.php?latex=%5Ctext%7Bbias%7D%20%5Csim%20%5Cmathcal%7BN%7D(0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" y="1174525"/>
            <a:ext cx="111826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7" title="[0,0,0,&quot;https://www.codecogs.com/eqnedit.php?latex=%5Ctext%7BquestionDifficultyStd%7D%20%5Csim%20%5Ctext%7BGamma%7D(2%2C2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5" y="1621225"/>
            <a:ext cx="29895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7" title="[0,0,0,&quot;https://www.codecogs.com/eqnedit.php?latex=%5Ctext%7BtaskDifficulty%7D_t%20%5Csim%20%5Cmathcal%7BN%7D(0%2C%5Ctext%7BtaskDifficultyStd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50" y="2390125"/>
            <a:ext cx="316304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7" title="[0,0,0,&quot;https://www.codecogs.com/eqnedit.php?latex=%5Ctext%7BquestionDifficulty%7D_q%20%5Csim%20%5Cmathcal%7BN%7D(0%2C%5Ctext%7BquestionDifficultyStd%7D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25" y="2658588"/>
            <a:ext cx="347606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7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0" r="73144" t="0"/>
          <a:stretch/>
        </p:blipFill>
        <p:spPr>
          <a:xfrm>
            <a:off x="577450" y="3605725"/>
            <a:ext cx="216949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7" title="[0,0,0,&quot;https://www.codecogs.com/eqnedit.php?latex=%5Ctext%7BtaskDifficultyStd%7D%20%5Csim%20%5Ctext%7BGamma%7D(2%2C2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325" y="1397863"/>
            <a:ext cx="2653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 title="[0,0,0,&quot;https://www.codecogs.com/eqnedit.php?latex=%5Ctext%7BmodelPerformanceStd%7D%20%5Csim%20%5Ctext%7BGamma%7D(2%2C2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438" y="1867213"/>
            <a:ext cx="30683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7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51441" r="24707" t="0"/>
          <a:stretch/>
        </p:blipFill>
        <p:spPr>
          <a:xfrm>
            <a:off x="2280400" y="4456225"/>
            <a:ext cx="192683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75128" r="0" t="0"/>
          <a:stretch/>
        </p:blipFill>
        <p:spPr>
          <a:xfrm>
            <a:off x="2297236" y="4695000"/>
            <a:ext cx="200930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 title="[0,0,0,&quot;https://www.codecogs.com/eqnedit.php?latex=%5Ctext%7BmodelPerformance%7D_%7Bm%2Ct%7D%20%5Csim%20%5Cmathcal%7BN%7D(0%2C%5Ctext%7BmodelPerformanceStd%7D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325" y="2927050"/>
            <a:ext cx="401978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 title="[0,0,0,&quot;https://www.codecogs.com/eqnedit.php?latex=%2B%20%5Ctext%7BmodelPerformance%7D_%7Bm%2Ct%7D%20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80400" y="3873425"/>
            <a:ext cx="2169501" cy="22009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7"/>
          <p:cNvSpPr txBox="1"/>
          <p:nvPr/>
        </p:nvSpPr>
        <p:spPr>
          <a:xfrm>
            <a:off x="5094575" y="2849075"/>
            <a:ext cx="2169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538" name="Google Shape;538;p57" title="[255,0,0,&quot;https://www.codecogs.com/eqnedit.php?latex=%2B%20%5Ctext%7BacrossTaskPerformance%7D_%7Bm%7D%20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0400" y="4179625"/>
            <a:ext cx="2480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 title="[255,0,0,&quot;https://www.codecogs.com/eqnedit.php?latex=%5Ctext%7BacrossTaskPerformance%7D_%7Bm%7D%20%5Csim%20%5Cmathcal%7BN%7D(0%2C%20%5Ctext%7BacrossTaskPerformanceStd%7D)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2500" y="3161725"/>
            <a:ext cx="477857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 title="[255,0,0,&quot;https://www.codecogs.com/eqnedit.php?latex=%5Ctext%7BacrossTaskPerformanceStd%7D%20%5Csim%20%5Ctext%7BGamma%7D(2%2C2)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8600" y="2128675"/>
            <a:ext cx="344551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393651" y="993737"/>
            <a:ext cx="3349135" cy="39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311700" y="445025"/>
            <a:ext cx="87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w/ across-task performance</a:t>
            </a:r>
            <a:endParaRPr/>
          </a:p>
        </p:txBody>
      </p:sp>
      <p:sp>
        <p:nvSpPr>
          <p:cNvPr id="547" name="Google Shape;547;p58"/>
          <p:cNvSpPr txBox="1"/>
          <p:nvPr>
            <p:ph idx="1" type="body"/>
          </p:nvPr>
        </p:nvSpPr>
        <p:spPr>
          <a:xfrm>
            <a:off x="384550" y="1365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530">
              <a:solidFill>
                <a:schemeClr val="dk1"/>
              </a:solidFill>
            </a:endParaRPr>
          </a:p>
        </p:txBody>
      </p:sp>
      <p:pic>
        <p:nvPicPr>
          <p:cNvPr id="548" name="Google Shape;548;p58" title="[0,0,0,&quot;https://www.codecogs.com/eqnedit.php?latex=%5Ctext%7Bbias%7D%20%5Csim%20%5Cmathcal%7BN%7D(0%2C1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25" y="1174525"/>
            <a:ext cx="111826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8" title="[0,0,0,&quot;https://www.codecogs.com/eqnedit.php?latex=%5Ctext%7BquestionDifficultyStd%7D%20%5Csim%20%5Ctext%7BGamma%7D(2%2C2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25" y="1621225"/>
            <a:ext cx="29895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8" title="[0,0,0,&quot;https://www.codecogs.com/eqnedit.php?latex=%5Ctext%7BtaskDifficulty%7D_t%20%5Csim%20%5Cmathcal%7BN%7D(0%2C%5Ctext%7BtaskDifficultyStd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450" y="2390125"/>
            <a:ext cx="316304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8" title="[0,0,0,&quot;https://www.codecogs.com/eqnedit.php?latex=%5Ctext%7BquestionDifficulty%7D_q%20%5Csim%20%5Cmathcal%7BN%7D(0%2C%5Ctext%7BquestionDifficultyStd%7D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325" y="2658588"/>
            <a:ext cx="347606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8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0" r="73144" t="0"/>
          <a:stretch/>
        </p:blipFill>
        <p:spPr>
          <a:xfrm>
            <a:off x="577450" y="3605725"/>
            <a:ext cx="2169498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8" title="[0,0,0,&quot;https://www.codecogs.com/eqnedit.php?latex=%5Ctext%7BtaskDifficultyStd%7D%20%5Csim%20%5Ctext%7BGamma%7D(2%2C2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325" y="1397863"/>
            <a:ext cx="2653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8" title="[0,0,0,&quot;https://www.codecogs.com/eqnedit.php?latex=%5Ctext%7BmodelPerformanceStd%7D%20%5Csim%20%5Ctext%7BGamma%7D(2%2C2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438" y="1867213"/>
            <a:ext cx="30683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8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51441" r="24707" t="0"/>
          <a:stretch/>
        </p:blipFill>
        <p:spPr>
          <a:xfrm>
            <a:off x="2280400" y="4456225"/>
            <a:ext cx="192683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8" title="[0,0,0,&quot;https://www.codecogs.com/eqnedit.php?latex=%5Cbar%7Bs%7D_%7Bm%2Cq%7D%20%5Csim%20%5Ctext%7BBer%7D(%5Ctext%7Bsigmoid%7D(%5Ctext%7Bbias%7D%20%2B%20%5Ctext%7BmodelPerformance%7D_m%20-%20%5Ctext%7BtaskDifficulty%7D_%7B%5Ctext%7Btask%7D(q)%7D%20-%20%5Ctext%7BquestionDifficulty%7D_q))#0&quot;]"/>
          <p:cNvPicPr preferRelativeResize="0"/>
          <p:nvPr/>
        </p:nvPicPr>
        <p:blipFill rotWithShape="1">
          <a:blip r:embed="rId7">
            <a:alphaModFix/>
          </a:blip>
          <a:srcRect b="0" l="75128" r="0" t="0"/>
          <a:stretch/>
        </p:blipFill>
        <p:spPr>
          <a:xfrm>
            <a:off x="2297236" y="4695000"/>
            <a:ext cx="2009301" cy="2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8" title="[0,0,0,&quot;https://www.codecogs.com/eqnedit.php?latex=%5Ctext%7BmodelPerformance%7D_%7Bm%2Ct%7D%20%5Csim%20%5Cmathcal%7BN%7D(0%2C%5Ctext%7BmodelPerformanceStd%7D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3325" y="2927050"/>
            <a:ext cx="4019787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8" title="[0,0,0,&quot;https://www.codecogs.com/eqnedit.php?latex=%2B%20%5Ctext%7BmodelPerformance%7D_%7Bm%2Ct%7D%20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80400" y="3873425"/>
            <a:ext cx="2169501" cy="22009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8"/>
          <p:cNvSpPr txBox="1"/>
          <p:nvPr/>
        </p:nvSpPr>
        <p:spPr>
          <a:xfrm>
            <a:off x="5094575" y="2849075"/>
            <a:ext cx="2169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560" name="Google Shape;560;p58" title="[255,0,0,&quot;https://www.codecogs.com/eqnedit.php?latex=%2B%20%5Ctext%7BacrossTaskPerformance%7D_%7Bm%7D%20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0400" y="4179625"/>
            <a:ext cx="248093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8" title="[255,0,0,&quot;https://www.codecogs.com/eqnedit.php?latex=%5Ctext%7BacrossTaskPerformance%7D_%7Bm%7D%20%5Csim%20%5Cmathcal%7BN%7D(0%2C%20%5Ctext%7BacrossTaskPerformanceStd%7D)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2500" y="3161725"/>
            <a:ext cx="477857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8" title="[255,0,0,&quot;https://www.codecogs.com/eqnedit.php?latex=%5Ctext%7BacrossTaskPerformanceStd%7D%20%5Csim%20%5Ctext%7BGamma%7D(2%2C2)#0&quot;]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8600" y="2128675"/>
            <a:ext cx="344551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8"/>
          <p:cNvPicPr preferRelativeResize="0"/>
          <p:nvPr/>
        </p:nvPicPr>
        <p:blipFill rotWithShape="1">
          <a:blip r:embed="rId15">
            <a:alphaModFix/>
          </a:blip>
          <a:srcRect b="0" l="50830" r="0" t="0"/>
          <a:stretch/>
        </p:blipFill>
        <p:spPr>
          <a:xfrm>
            <a:off x="5792350" y="2582088"/>
            <a:ext cx="2989574" cy="25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8"/>
          <p:cNvPicPr preferRelativeResize="0"/>
          <p:nvPr/>
        </p:nvPicPr>
        <p:blipFill rotWithShape="1">
          <a:blip r:embed="rId15">
            <a:alphaModFix/>
          </a:blip>
          <a:srcRect b="0" l="0" r="50401" t="0"/>
          <a:stretch/>
        </p:blipFill>
        <p:spPr>
          <a:xfrm>
            <a:off x="5792353" y="148075"/>
            <a:ext cx="2907996" cy="24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/>
          <p:nvPr>
            <p:ph type="title"/>
          </p:nvPr>
        </p:nvSpPr>
        <p:spPr>
          <a:xfrm>
            <a:off x="241925" y="676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Model 2 vs 3 vs 4 - some (slight) reduction in size of error bars – needs frequentist comparison</a:t>
            </a:r>
            <a:endParaRPr sz="1620"/>
          </a:p>
        </p:txBody>
      </p:sp>
      <p:pic>
        <p:nvPicPr>
          <p:cNvPr id="570" name="Google Shape;570;p59"/>
          <p:cNvPicPr preferRelativeResize="0"/>
          <p:nvPr/>
        </p:nvPicPr>
        <p:blipFill rotWithShape="1">
          <a:blip r:embed="rId3">
            <a:alphaModFix/>
          </a:blip>
          <a:srcRect b="0" l="0" r="47826" t="0"/>
          <a:stretch/>
        </p:blipFill>
        <p:spPr>
          <a:xfrm>
            <a:off x="3154490" y="522228"/>
            <a:ext cx="2853309" cy="214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9"/>
          <p:cNvPicPr preferRelativeResize="0"/>
          <p:nvPr/>
        </p:nvPicPr>
        <p:blipFill rotWithShape="1">
          <a:blip r:embed="rId3">
            <a:alphaModFix/>
          </a:blip>
          <a:srcRect b="0" l="50721" r="0" t="0"/>
          <a:stretch/>
        </p:blipFill>
        <p:spPr>
          <a:xfrm>
            <a:off x="3158532" y="2730252"/>
            <a:ext cx="2734303" cy="217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59"/>
          <p:cNvPicPr preferRelativeResize="0"/>
          <p:nvPr/>
        </p:nvPicPr>
        <p:blipFill rotWithShape="1">
          <a:blip r:embed="rId4">
            <a:alphaModFix/>
          </a:blip>
          <a:srcRect b="0" l="0" r="50401" t="0"/>
          <a:stretch/>
        </p:blipFill>
        <p:spPr>
          <a:xfrm>
            <a:off x="6047168" y="399101"/>
            <a:ext cx="2807356" cy="233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59"/>
          <p:cNvPicPr preferRelativeResize="0"/>
          <p:nvPr/>
        </p:nvPicPr>
        <p:blipFill rotWithShape="1">
          <a:blip r:embed="rId5">
            <a:alphaModFix/>
          </a:blip>
          <a:srcRect b="0" l="0" r="50536" t="0"/>
          <a:stretch/>
        </p:blipFill>
        <p:spPr>
          <a:xfrm>
            <a:off x="353502" y="463457"/>
            <a:ext cx="2853313" cy="226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9"/>
          <p:cNvPicPr preferRelativeResize="0"/>
          <p:nvPr/>
        </p:nvPicPr>
        <p:blipFill rotWithShape="1">
          <a:blip r:embed="rId5">
            <a:alphaModFix/>
          </a:blip>
          <a:srcRect b="0" l="49088" r="0" t="0"/>
          <a:stretch/>
        </p:blipFill>
        <p:spPr>
          <a:xfrm>
            <a:off x="311700" y="2687142"/>
            <a:ext cx="2936913" cy="2262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9"/>
          <p:cNvPicPr preferRelativeResize="0"/>
          <p:nvPr/>
        </p:nvPicPr>
        <p:blipFill rotWithShape="1">
          <a:blip r:embed="rId4">
            <a:alphaModFix/>
          </a:blip>
          <a:srcRect b="0" l="50830" r="0" t="0"/>
          <a:stretch/>
        </p:blipFill>
        <p:spPr>
          <a:xfrm>
            <a:off x="6007790" y="2725963"/>
            <a:ext cx="2886109" cy="24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 txBox="1"/>
          <p:nvPr>
            <p:ph type="title"/>
          </p:nvPr>
        </p:nvSpPr>
        <p:spPr>
          <a:xfrm>
            <a:off x="311700" y="445025"/>
            <a:ext cx="87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hierarchical modelling for evals makes it easy to…</a:t>
            </a:r>
            <a:endParaRPr/>
          </a:p>
        </p:txBody>
      </p:sp>
      <p:sp>
        <p:nvSpPr>
          <p:cNvPr id="581" name="Google Shape;58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Easily find a Prob(Model A &gt; Model B) – HMC gives us samples of           , just look at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Elicit </a:t>
            </a:r>
            <a:r>
              <a:rPr lang="en">
                <a:solidFill>
                  <a:schemeClr val="dk1"/>
                </a:solidFill>
              </a:rPr>
              <a:t>information</a:t>
            </a:r>
            <a:r>
              <a:rPr lang="en">
                <a:solidFill>
                  <a:schemeClr val="dk1"/>
                </a:solidFill>
              </a:rPr>
              <a:t> about latent variables of interest: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Task difficulty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Per-task model performance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Capabilities*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 </a:t>
            </a:r>
            <a:r>
              <a:rPr lang="en">
                <a:solidFill>
                  <a:schemeClr val="dk1"/>
                </a:solidFill>
              </a:rPr>
              <a:t>If we make modelPerformance and taskDifficulty vectors of length       (say 5 or 7) with </a:t>
            </a:r>
            <a:r>
              <a:rPr lang="en">
                <a:solidFill>
                  <a:schemeClr val="dk1"/>
                </a:solidFill>
              </a:rPr>
              <a:t>likelihood</a:t>
            </a:r>
            <a:r>
              <a:rPr lang="en">
                <a:solidFill>
                  <a:schemeClr val="dk1"/>
                </a:solidFill>
              </a:rPr>
              <a:t> s.t.         depends on their dot product, each dimension of those</a:t>
            </a:r>
            <a:r>
              <a:rPr lang="en">
                <a:solidFill>
                  <a:schemeClr val="dk1"/>
                </a:solidFill>
              </a:rPr>
              <a:t> ve</a:t>
            </a:r>
            <a:r>
              <a:rPr lang="en">
                <a:solidFill>
                  <a:schemeClr val="dk1"/>
                </a:solidFill>
              </a:rPr>
              <a:t>ctors might be interpretable as model/task capabilities e.g. arithmetic, grammar, logic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2" name="Google Shape;582;p60" title="[0,0,0,&quot;https://www.codecogs.com/eqnedit.php?latex=%5Cfrac%7B1%7D%7B%5Ctext%7Bnum%20samples%7D%7D%20%5Csum_%5Ctext%7Bsamples%7D%20%5Cfrac%7B1%7D%7BT%7D%20%5Csum_t%20%5Cmathbb%7BI%7D%5Bp_%7BA%2Ct%7D%20%3E%20p_%7BB%2Ct%7D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75" y="1827850"/>
            <a:ext cx="2599049" cy="4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0" title="[0,0,0,&quot;https://www.codecogs.com/eqnedit.php?latex=p_%7Bm%2Ct%7D%20%7C%20%5Cmathcal%7B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825" y="1284900"/>
            <a:ext cx="602050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0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550" y="3719800"/>
            <a:ext cx="224209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0" title="[0,0,0,&quot;https://www.codecogs.com/eqnedit.php?latex=%5Cbar%7Bs%7D_%7Bm%2C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875" y="4052650"/>
            <a:ext cx="390277" cy="2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0"/>
          <p:cNvSpPr/>
          <p:nvPr/>
        </p:nvSpPr>
        <p:spPr>
          <a:xfrm>
            <a:off x="403900" y="2383675"/>
            <a:ext cx="8520600" cy="26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1"/>
          <p:cNvSpPr txBox="1"/>
          <p:nvPr>
            <p:ph type="title"/>
          </p:nvPr>
        </p:nvSpPr>
        <p:spPr>
          <a:xfrm>
            <a:off x="311700" y="445025"/>
            <a:ext cx="87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hierarchical modelling for evals makes it easy to…</a:t>
            </a:r>
            <a:endParaRPr/>
          </a:p>
        </p:txBody>
      </p:sp>
      <p:sp>
        <p:nvSpPr>
          <p:cNvPr id="592" name="Google Shape;59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Easily find a Prob(Model A &gt; Model B) – HMC gives us samples of           , just look at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Elicit information about latent variables of interest: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Task difficulty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Per-task model performance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Capabilities*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 If we make modelPerformance and taskDifficulty vectors of length       (say 5 or 7) with likelihood s.t.         depends on their dot product, each dimension of those vectors might be interpretable as model/task capabilities e.g. arithmetic, grammar, logic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3" name="Google Shape;593;p61" title="[0,0,0,&quot;https://www.codecogs.com/eqnedit.php?latex=%5Cfrac%7B1%7D%7B%5Ctext%7Bnum%20samples%7D%7D%20%5Csum_%5Ctext%7Bsamples%7D%20%5Cfrac%7B1%7D%7BT%7D%20%5Csum_t%20%5Cmathbb%7BI%7D%5Bp_%7BA%2Ct%7D%20%3E%20p_%7BB%2Ct%7D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75" y="1827850"/>
            <a:ext cx="2599049" cy="4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1" title="[0,0,0,&quot;https://www.codecogs.com/eqnedit.php?latex=p_%7Bm%2Ct%7D%20%7C%20%5Cmathcal%7B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825" y="1284900"/>
            <a:ext cx="602050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550" y="3719800"/>
            <a:ext cx="224209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 title="[0,0,0,&quot;https://www.codecogs.com/eqnedit.php?latex=%5Cbar%7Bs%7D_%7Bm%2C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875" y="4052650"/>
            <a:ext cx="390277" cy="2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1"/>
          <p:cNvSpPr/>
          <p:nvPr/>
        </p:nvSpPr>
        <p:spPr>
          <a:xfrm>
            <a:off x="403900" y="3681425"/>
            <a:ext cx="8520600" cy="131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17150" y="2456500"/>
            <a:ext cx="8097900" cy="22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2"/>
          <p:cNvSpPr txBox="1"/>
          <p:nvPr>
            <p:ph type="title"/>
          </p:nvPr>
        </p:nvSpPr>
        <p:spPr>
          <a:xfrm>
            <a:off x="311700" y="445025"/>
            <a:ext cx="87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hierarchical modelling for evals makes it easy to…</a:t>
            </a:r>
            <a:endParaRPr/>
          </a:p>
        </p:txBody>
      </p:sp>
      <p:sp>
        <p:nvSpPr>
          <p:cNvPr id="603" name="Google Shape;60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Easily find a Prob(Model A &gt; Model B) – HMC gives us samples of           , just look at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Elicit information about latent variables of interest: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Task difficulty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Per-task model performance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Capabilities*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* If we make modelPerformance and taskDifficulty vectors of length       (say 5 or 7) with likelihood s.t.         depends on their dot product, each dimension of those vectors might be interpretable as model/task capabilities e.g. arithmetic, grammar, logic etc.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04" name="Google Shape;604;p62" title="[0,0,0,&quot;https://www.codecogs.com/eqnedit.php?latex=%5Cfrac%7B1%7D%7B%5Ctext%7Bnum%20samples%7D%7D%20%5Csum_%5Ctext%7Bsamples%7D%20%5Cfrac%7B1%7D%7BT%7D%20%5Csum_t%20%5Cmathbb%7BI%7D%5Bp_%7BA%2Ct%7D%20%3E%20p_%7BB%2Ct%7D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475" y="1827850"/>
            <a:ext cx="2599049" cy="4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2" title="[0,0,0,&quot;https://www.codecogs.com/eqnedit.php?latex=p_%7Bm%2Ct%7D%20%7C%20%5Cmathcal%7B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825" y="1284900"/>
            <a:ext cx="602050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62" title="[0,0,0,&quot;https://www.codecogs.com/eqnedit.php?latex=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0550" y="3719800"/>
            <a:ext cx="224209" cy="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2" title="[0,0,0,&quot;https://www.codecogs.com/eqnedit.php?latex=%5Cbar%7Bs%7D_%7Bm%2Ct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9875" y="4052650"/>
            <a:ext cx="390277" cy="2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3" name="Google Shape;61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Anthropic. 2023. ‘Challenges in Evaluating AI Systems’. 4 October 2023.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4"/>
              </a:rPr>
              <a:t>https://www.anthropic.com/news/evaluating-ai-systems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Biderman, Stella, Hailey Schoelkopf, Lintang Sutawika, Leo Gao, Jonathan Tow, Baber Abbasi, Alham Fikri Aji, et al. 2024. ‘Lessons from the Trenches on Reproducible Evaluation of Language Models’.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6"/>
              </a:rPr>
              <a:t>https://doi.org/10.48550/arXiv.2405.14782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Grattafiori, Aaron, Abhimanyu Dubey, Abhinav Jauhri, Abhinav Pandey, Abhishek Kadian, Ahmad Al-Dahle, Aiesha Letman, et al. 2024. ‘The Llama 3 Herd of Models’.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8"/>
              </a:rPr>
              <a:t>https://doi.org/10.48550/arXiv.2407.21783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Gu, Yuling, Oyvind Tafjord, Bailey Kuehl, Dany Haddad, Jesse Dodge, and Hannaneh Hajishirzi. 2024. ‘OLMES: A Standard for Language Model Evaluations’.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10"/>
              </a:rPr>
              <a:t>https://doi.org/10.48550/arXiv.2406.08446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Hermann, Katherine, Jennifer Hu, and Michael Mozer. n.d. ‘Experimental Design and Analysis for AI Researchers’.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Ivanova, Desi. 2024a. ‘On Some (Fixable) Limitations of “Understanding the Limitations of Mathematical Reasoning in LLMs”’. 22 October 2024.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12"/>
              </a:rPr>
              <a:t>https://substack.com/inbox/post/150508215?utm_campaign=post&amp;triedRedirect=true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———. 2024b. ‘Towards More Rigorous Evaluations of Language Models’. 28 November 2024.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14"/>
              </a:rPr>
              <a:t>https://substack.com/home/post/p-152149873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Liang, Percy, Rishi Bommasani, Tony Lee, Dimitris Tsipras, Dilara Soylu, Michihiro Yasunaga, Yian Zhang, et al. 2023. ‘Holistic Evaluation of Language Models’.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16"/>
              </a:rPr>
              <a:t>https://doi.org/10.48550/arXiv.2211.09110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Miller, Evan. 2024. ‘Adding Error Bars to Evals: A Statistical Approach to Language Model Evaluations’.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18"/>
              </a:rPr>
              <a:t>https://doi.org/10.48550/arXiv.2411.00640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Mirzadeh, Iman, Keivan Alizadeh, Hooman Shahrokhi, Oncel Tuzel, Samy Bengio, and Mehrdad Farajtabar. 2024. ‘GSM-Symbolic: Understanding the Limitations of Mathematical Reasoning in Large Language Models’.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20"/>
              </a:rPr>
              <a:t>https://doi.org/10.48550/arXiv.2410.05229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Perez, Ethan, Sam Ringer, Kamilė Lukošiūtė, Karina Nguyen, Edwin Chen, Scott Heiner, Craig Pettit, et al. 2022. ‘Discovering Language Model Behaviors with Model-Written Evaluations’.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22"/>
              </a:rPr>
              <a:t>https://doi.org/10.48550/arXiv.2212.09251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Polo, Felipe Maia, Lucas Weber, Leshem Choshen, Yuekai Sun, Gongjun Xu, and Mikhail Yurochkin. 2024. ‘tinyBenchmarks: Evaluating LLMs with Fewer Examples’.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24"/>
              </a:rPr>
              <a:t>https://doi.org/10.48550/arXiv.2402.14992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Reuel, Anka, Amelia Hardy, Chandler Smith, Max Lamparth, Malcolm Hardy, and Mykel J. Kochenderfer. 2024. ‘BetterBench: Assessing AI Benchmarks, Uncovering Issues, and Establishing Best Practices’.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26"/>
              </a:rPr>
              <a:t>https://doi.org/10.48550/arXiv.2411.12990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870">
              <a:solidFill>
                <a:schemeClr val="dk1"/>
              </a:solidFill>
            </a:endParaRPr>
          </a:p>
          <a:p>
            <a:pPr indent="-28384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70"/>
              <a:buChar char="●"/>
            </a:pPr>
            <a:r>
              <a:rPr lang="en" sz="870">
                <a:solidFill>
                  <a:schemeClr val="dk1"/>
                </a:solidFill>
              </a:rPr>
              <a:t>Song, Yifan, Guoyin Wang, Sujian Li, and Bill Yuchen Lin. 2024. ‘The Good, The Bad, and The Greedy: Evaluation of LLMs Should Not Ignore Non-Determinism’. arXiv.</a:t>
            </a:r>
            <a:r>
              <a:rPr lang="en" sz="870">
                <a:solidFill>
                  <a:schemeClr val="dk1"/>
                </a:solidFill>
                <a:uFill>
                  <a:noFill/>
                </a:uFill>
                <a:hlinkClick r:id="rId2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870" u="sng">
                <a:solidFill>
                  <a:schemeClr val="hlink"/>
                </a:solidFill>
                <a:hlinkClick r:id="rId28"/>
              </a:rPr>
              <a:t>https://doi.org/10.48550/arXiv.2407.10457</a:t>
            </a:r>
            <a:r>
              <a:rPr lang="en" sz="870">
                <a:solidFill>
                  <a:schemeClr val="dk1"/>
                </a:solidFill>
              </a:rPr>
              <a:t>.</a:t>
            </a:r>
            <a:endParaRPr sz="13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17150" y="2827300"/>
            <a:ext cx="8097900" cy="187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17150" y="3125250"/>
            <a:ext cx="8097900" cy="157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AI Systems is hard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Training set contamination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Differences in formatting/prompting lead to changes in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So many eval datasets to use, so little time– e.g. big bench has 204 tasks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try model-generated evals but then you get an ouroboros of evals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How best to model uncertainty in evals?</a:t>
            </a:r>
            <a:endParaRPr i="1"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How to test for subjective quality of generations (not MCQA)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A/B tests (e.g. chatbot arena -&gt; Elo scores) – expensive, difficult to model uncertainty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Red teaming – difficult, not standardised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761100" y="4703625"/>
            <a:ext cx="5382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See Anthropic blog: “Challenges in evaluating AI systems” (2023)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OLMES (Open Language Model Evaluation Standard) - Gu et al.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478500"/>
            <a:ext cx="35286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Considers the uncertainty between different experiment setups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But not the uncertainty inside each eval experiment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(that is, inter-model uncertainty but not intra-model uncertainty)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553" y="1073088"/>
            <a:ext cx="5273450" cy="39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