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72" r:id="rId5"/>
    <p:sldId id="259" r:id="rId6"/>
    <p:sldId id="260" r:id="rId7"/>
    <p:sldId id="261" r:id="rId8"/>
    <p:sldId id="262" r:id="rId9"/>
    <p:sldId id="263" r:id="rId10"/>
    <p:sldId id="264" r:id="rId11"/>
    <p:sldId id="275" r:id="rId12"/>
    <p:sldId id="265" r:id="rId13"/>
    <p:sldId id="273" r:id="rId14"/>
    <p:sldId id="267" r:id="rId15"/>
    <p:sldId id="268" r:id="rId16"/>
    <p:sldId id="274" r:id="rId17"/>
    <p:sldId id="277" r:id="rId18"/>
    <p:sldId id="278" r:id="rId19"/>
    <p:sldId id="270" r:id="rId20"/>
    <p:sldId id="27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54B2AE-78D0-CA8C-C0CD-D38D1AD3DB44}" v="2044" dt="2023-08-07T22:47:25.488"/>
    <p1510:client id="{2238B5E7-DD1D-4A98-87F1-2F4F1008C921}" v="4692" dt="2023-08-07T15:42:54.863"/>
    <p1510:client id="{24CB1B4F-EAFE-CC60-FD15-7BD52F50E072}" v="41" dt="2023-08-07T22:50:39.321"/>
    <p1510:client id="{8390FA45-0C51-564A-DE25-8E23FEC84A12}" v="249" dt="2023-08-07T16:14:22.058"/>
    <p1510:client id="{BE8890A9-7A42-DE46-AC84-F8CAD70548C7}" v="461" dt="2023-08-08T14:36:10.83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22:49:10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14870 9446 16383 0 0,'8'0'0'0'0,"12"0"0"0"0,7 0 0 0 0,8 0 0 0 0,5 0 0 0 0,6 0 0 0 0,8 0 0 0 0,3 0 0 0 0,1 0 0 0 0,-1 0 0 0 0,2 4 0 0 0,5 2 0 0 0,5-1 0 0 0,-2 0 0 0 0,-2-2 0 0 0,-9-1 0 0 0,-1-1 0 0 0,0-1 0 0 0,-6 0 0 0 0,-3 0 0 0 0,-4 0 0 0 0,-5 0 0 0 0,-5-1 0 0 0,1 1 0 0 0,-1 0 0 0 0,-1 0 0 0 0,-2 0 0 0 0,-1 0 0 0 0,3 0 0 0 0,0 0 0 0 0,0 0 0 0 0,-1 0 0 0 0,-2 0 0 0 0,-1 0 0 0 0,4 0 0 0 0,0 0 0 0 0,0 0 0 0 0,-1 0 0 0 0,-1 0 0 0 0,2 0 0 0 0,1 0 0 0 0,-1 0 0 0 0,-1 0 0 0 0,-1 0 0 0 0,2 0 0 0 0,1 0 0 0 0,0 0 0 0 0,-3 0 0 0 0,0 0 0 0 0,2 0 0 0 0,1 0 0 0 0,0 0 0 0 0,-3 0 0 0 0,0 0 0 0 0,-2 0 0 0 0,4 0 0 0 0,0 0 0 0 0,0 0 0 0 0,-1 0 0 0 0,-2 0 0 0 0,-1 0 0 0 0,4 0 0 0 0,1 0 0 0 0,-2 0 0 0 0,0 0 0 0 0,-1 0 0 0 0,-2 0 0 0 0,-1 0 0 0 0,0 0 0 0 0,-1 0 0 0 0,1 0 0 0 0,-1 0 0 0 0,-4 0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22:49:10.83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22146 9101 16383 0 0,'4'0'0'0'0,"6"0"0"0"0,10-5 0 0 0,6 0 0 0 0,2-1 0 0 0,2 2 0 0 0,-1 0 0 0 0,4 3 0 0 0,1-1 0 0 0,-2 2 0 0 0,-1 0 0 0 0,-2 0 0 0 0,7 0 0 0 0,2 1 0 0 0,-2-1 0 0 0,-1 0 0 0 0,0 0 0 0 0,0 0 0 0 0,-2 0 0 0 0,-2 0 0 0 0,-3 0 0 0 0,-1 0 0 0 0,4 0 0 0 0,0 0 0 0 0,-1 0 0 0 0,-5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22:49:10.83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22040 9497 16383 0 0,'13'0'0'0'0,"8"0"0"0"0,6 0 0 0 0,2-9 0 0 0,5-3 0 0 0,1 1 0 0 0,-2 2 0 0 0,-1 3 0 0 0,-2 2 0 0 0,-2 2 0 0 0,-1 1 0 0 0,3 1 0 0 0,1 1 0 0 0,0-1 0 0 0,-2 1 0 0 0,0-1 0 0 0,-2 0 0 0 0,-1 1 0 0 0,0-1 0 0 0,-1 0 0 0 0,1 0 0 0 0,-1 0 0 0 0,0 0 0 0 0,1 0 0 0 0,-1 0 0 0 0,0 0 0 0 0,1 0 0 0 0,-1 0 0 0 0,1 0 0 0 0,-1 0 0 0 0,1 0 0 0 0,-5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22:49:10.83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19447 8599 16383 0 0,'9'0'0'0'0,"6"0"0"0"0,7 0 0 0 0,2 4 0 0 0,2 2 0 0 0,6 0 0 0 0,1-2 0 0 0,-1-1 0 0 0,-1-1 0 0 0,3-1 0 0 0,0 0 0 0 0,-2-1 0 0 0,-2-1 0 0 0,-1 1 0 0 0,-2 0 0 0 0,-1 0 0 0 0,0 0 0 0 0,4-1 0 0 0,1 1 0 0 0,-1 0 0 0 0,0 0 0 0 0,-2 0 0 0 0,0 5 0 0 0,-2 1 0 0 0,0-1 0 0 0,-1-1 0 0 0,1 0 0 0 0,-1-2 0 0 0,0-1 0 0 0,-4 3 0 0 0,-5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8-07T22:49:10.83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20108 8784 16383 0 0,'0'0'0'0'0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8/8/2023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6.png"/><Relationship Id="rId7" Type="http://schemas.openxmlformats.org/officeDocument/2006/relationships/image" Target="../media/image4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41.png"/><Relationship Id="rId10" Type="http://schemas.openxmlformats.org/officeDocument/2006/relationships/image" Target="../media/image45.png"/><Relationship Id="rId4" Type="http://schemas.openxmlformats.org/officeDocument/2006/relationships/image" Target="../media/image40.png"/><Relationship Id="rId9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8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1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47.png"/><Relationship Id="rId7" Type="http://schemas.openxmlformats.org/officeDocument/2006/relationships/image" Target="../media/image7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10" Type="http://schemas.openxmlformats.org/officeDocument/2006/relationships/image" Target="../media/image11.png"/><Relationship Id="rId4" Type="http://schemas.openxmlformats.org/officeDocument/2006/relationships/image" Target="../media/image20.png"/><Relationship Id="rId9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59.png"/><Relationship Id="rId3" Type="http://schemas.openxmlformats.org/officeDocument/2006/relationships/image" Target="../media/image55.png"/><Relationship Id="rId7" Type="http://schemas.openxmlformats.org/officeDocument/2006/relationships/image" Target="../media/image56.png"/><Relationship Id="rId12" Type="http://schemas.openxmlformats.org/officeDocument/2006/relationships/customXml" Target="../ink/ink5.xml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58.png"/><Relationship Id="rId5" Type="http://schemas.openxmlformats.org/officeDocument/2006/relationships/image" Target="../media/image550.png"/><Relationship Id="rId10" Type="http://schemas.openxmlformats.org/officeDocument/2006/relationships/customXml" Target="../ink/ink4.xml"/><Relationship Id="rId4" Type="http://schemas.openxmlformats.org/officeDocument/2006/relationships/customXml" Target="../ink/ink1.xml"/><Relationship Id="rId9" Type="http://schemas.openxmlformats.org/officeDocument/2006/relationships/image" Target="../media/image5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0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29.png"/><Relationship Id="rId5" Type="http://schemas.openxmlformats.org/officeDocument/2006/relationships/image" Target="../media/image24.png"/><Relationship Id="rId10" Type="http://schemas.openxmlformats.org/officeDocument/2006/relationships/image" Target="../media/image5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15.png"/><Relationship Id="rId7" Type="http://schemas.openxmlformats.org/officeDocument/2006/relationships/image" Target="../media/image3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2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5" descr="A white rectangular sign with black text&#10;&#10;Description automatically generated">
            <a:extLst>
              <a:ext uri="{FF2B5EF4-FFF2-40B4-BE49-F238E27FC236}">
                <a16:creationId xmlns:a16="http://schemas.microsoft.com/office/drawing/2014/main" id="{4D14C982-DDCB-0AC2-C791-44FFE6D17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086" y="2202530"/>
            <a:ext cx="8871857" cy="210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6CE4-C36C-1240-7379-B42016D4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105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Via score functions,                            and                          for retriever and approx. posterior respectively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lvl="1"/>
            <a:endParaRPr lang="en-US">
              <a:cs typeface="Calibri"/>
            </a:endParaRPr>
          </a:p>
          <a:p>
            <a:pPr lvl="1"/>
            <a:endParaRPr lang="en-US" dirty="0">
              <a:ea typeface="+mn-lt"/>
              <a:cs typeface="+mn-lt"/>
            </a:endParaRPr>
          </a:p>
          <a:p>
            <a:pPr lvl="1"/>
            <a:r>
              <a:rPr lang="en-US" dirty="0">
                <a:ea typeface="+mn-lt"/>
                <a:cs typeface="+mn-lt"/>
              </a:rPr>
              <a:t>BERT (language model)</a:t>
            </a:r>
            <a:endParaRPr lang="en-US" dirty="0"/>
          </a:p>
          <a:p>
            <a:pPr lvl="1"/>
            <a:r>
              <a:rPr lang="en-US" dirty="0">
                <a:ea typeface="+mn-lt"/>
                <a:cs typeface="+mn-lt"/>
              </a:rPr>
              <a:t>BM25 (bag-of-words document ranking algorithm)</a:t>
            </a:r>
            <a:endParaRPr lang="en-US" dirty="0">
              <a:cs typeface="Calibri"/>
            </a:endParaRPr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(where            is a saved version of                at a certain point in training and initially                )</a:t>
            </a:r>
          </a:p>
          <a:p>
            <a:endParaRPr lang="en-US">
              <a:ea typeface="+mn-lt"/>
              <a:cs typeface="+mn-lt"/>
            </a:endParaRPr>
          </a:p>
        </p:txBody>
      </p:sp>
      <p:pic>
        <p:nvPicPr>
          <p:cNvPr id="8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B4AB74B-6DC4-3812-7B05-24A471EA63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1615" b="1818"/>
          <a:stretch/>
        </p:blipFill>
        <p:spPr>
          <a:xfrm>
            <a:off x="2003533" y="5430887"/>
            <a:ext cx="821754" cy="47095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05C6B4-87FF-972B-EB3D-0E4E3DC0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Q: How are we actually modelling the retriever(s)?</a:t>
            </a:r>
          </a:p>
        </p:txBody>
      </p:sp>
      <p:pic>
        <p:nvPicPr>
          <p:cNvPr id="4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62BEE020-FEFF-2F12-8B86-F49C0901DC7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846" r="-156" b="1923"/>
          <a:stretch/>
        </p:blipFill>
        <p:spPr>
          <a:xfrm>
            <a:off x="3355245" y="2835075"/>
            <a:ext cx="5475533" cy="403957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8376A6A-8EFD-4DF4-A999-4EE4001C94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053" y="3371105"/>
            <a:ext cx="9329057" cy="524069"/>
          </a:xfrm>
          <a:prstGeom prst="rect">
            <a:avLst/>
          </a:prstGeom>
        </p:spPr>
      </p:pic>
      <p:pic>
        <p:nvPicPr>
          <p:cNvPr id="9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AEC0FFF1-99B2-5DB9-371C-7720D32BB6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524" r="76953" b="3705"/>
          <a:stretch/>
        </p:blipFill>
        <p:spPr>
          <a:xfrm>
            <a:off x="5870693" y="5487165"/>
            <a:ext cx="1136938" cy="348673"/>
          </a:xfrm>
          <a:prstGeom prst="rect">
            <a:avLst/>
          </a:prstGeom>
        </p:spPr>
      </p:pic>
      <p:pic>
        <p:nvPicPr>
          <p:cNvPr id="17" name="Picture 17" descr="A black and white symbol&#10;&#10;Description automatically generated">
            <a:extLst>
              <a:ext uri="{FF2B5EF4-FFF2-40B4-BE49-F238E27FC236}">
                <a16:creationId xmlns:a16="http://schemas.microsoft.com/office/drawing/2014/main" id="{13F7A8A2-9A53-49AE-C58E-5E0A945254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9255" y="1809491"/>
            <a:ext cx="1892754" cy="431347"/>
          </a:xfrm>
          <a:prstGeom prst="rect">
            <a:avLst/>
          </a:prstGeom>
        </p:spPr>
      </p:pic>
      <p:pic>
        <p:nvPicPr>
          <p:cNvPr id="18" name="Picture 18" descr="A number on a white background&#10;&#10;Description automatically generated">
            <a:extLst>
              <a:ext uri="{FF2B5EF4-FFF2-40B4-BE49-F238E27FC236}">
                <a16:creationId xmlns:a16="http://schemas.microsoft.com/office/drawing/2014/main" id="{16B798C7-B993-5E9D-86D9-E76CEDADA8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4397" y="1817480"/>
            <a:ext cx="2077811" cy="428625"/>
          </a:xfrm>
          <a:prstGeom prst="rect">
            <a:avLst/>
          </a:prstGeom>
        </p:spPr>
      </p:pic>
      <p:pic>
        <p:nvPicPr>
          <p:cNvPr id="5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9713C04-1078-E420-FF1B-E62D7CCA5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290" y="5838687"/>
            <a:ext cx="1195759" cy="397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581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5C6B4-87FF-972B-EB3D-0E4E3DC0A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Q: How are we actually modelling the retriever(s)?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B6CE4-C36C-1240-7379-B42016D41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5844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dirty="0">
                <a:cs typeface="Calibri"/>
              </a:rPr>
              <a:t>Then </a:t>
            </a:r>
            <a:r>
              <a:rPr lang="en-US" dirty="0" err="1">
                <a:cs typeface="Calibri"/>
              </a:rPr>
              <a:t>softmax</a:t>
            </a:r>
            <a:r>
              <a:rPr lang="en-US" dirty="0">
                <a:cs typeface="Calibri"/>
              </a:rPr>
              <a:t> over the scores to get distributions</a:t>
            </a:r>
            <a:endParaRPr lang="en-US" dirty="0"/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    is the set of     documents with highest                       scores, which we can put in cache:</a:t>
            </a:r>
          </a:p>
          <a:p>
            <a:pPr lvl="1"/>
            <a:r>
              <a:rPr lang="en-US" dirty="0">
                <a:cs typeface="Calibri"/>
              </a:rPr>
              <a:t>So in priority sampling, we only sample      from      documents (                          )</a:t>
            </a:r>
          </a:p>
          <a:p>
            <a:pPr lvl="1"/>
            <a:r>
              <a:rPr lang="en-US" dirty="0">
                <a:cs typeface="Calibri"/>
              </a:rPr>
              <a:t>Good for memory management</a:t>
            </a:r>
          </a:p>
          <a:p>
            <a:pPr lvl="1"/>
            <a:r>
              <a:rPr lang="en-US" dirty="0">
                <a:cs typeface="Calibri"/>
              </a:rPr>
              <a:t>Also</a:t>
            </a:r>
            <a:r>
              <a:rPr lang="en-US" dirty="0">
                <a:ea typeface="+mn-lt"/>
                <a:cs typeface="+mn-lt"/>
              </a:rPr>
              <a:t> serves as an "exploration/exploitation threshold" </a:t>
            </a:r>
          </a:p>
          <a:p>
            <a:pPr lvl="1"/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The reader is modelled with BERT in a similar way, with </a:t>
            </a:r>
            <a:r>
              <a:rPr lang="en-US" dirty="0" err="1">
                <a:ea typeface="+mn-lt"/>
                <a:cs typeface="+mn-lt"/>
              </a:rPr>
              <a:t>softmax</a:t>
            </a:r>
            <a:r>
              <a:rPr lang="en-US" dirty="0">
                <a:ea typeface="+mn-lt"/>
                <a:cs typeface="+mn-lt"/>
              </a:rPr>
              <a:t> over a scoring function </a:t>
            </a: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454DB2A-5B2B-2421-29C5-60A6888F828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837"/>
          <a:stretch/>
        </p:blipFill>
        <p:spPr>
          <a:xfrm>
            <a:off x="1568949" y="2272118"/>
            <a:ext cx="4105939" cy="783961"/>
          </a:xfrm>
          <a:prstGeom prst="rect">
            <a:avLst/>
          </a:prstGeom>
        </p:spPr>
      </p:pic>
      <p:pic>
        <p:nvPicPr>
          <p:cNvPr id="10" name="Picture 7">
            <a:extLst>
              <a:ext uri="{FF2B5EF4-FFF2-40B4-BE49-F238E27FC236}">
                <a16:creationId xmlns:a16="http://schemas.microsoft.com/office/drawing/2014/main" id="{91786E37-2ABB-52AE-1CC1-BD9ACFA066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3430" b="2041"/>
          <a:stretch/>
        </p:blipFill>
        <p:spPr>
          <a:xfrm>
            <a:off x="6666854" y="3053827"/>
            <a:ext cx="1545779" cy="513375"/>
          </a:xfrm>
          <a:prstGeom prst="rect">
            <a:avLst/>
          </a:prstGeom>
        </p:spPr>
      </p:pic>
      <p:pic>
        <p:nvPicPr>
          <p:cNvPr id="11" name="Picture 5">
            <a:extLst>
              <a:ext uri="{FF2B5EF4-FFF2-40B4-BE49-F238E27FC236}">
                <a16:creationId xmlns:a16="http://schemas.microsoft.com/office/drawing/2014/main" id="{9679699F-CAF2-72D2-1A19-7C719AF9C35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1938" b="775"/>
          <a:stretch/>
        </p:blipFill>
        <p:spPr>
          <a:xfrm>
            <a:off x="5642005" y="2340539"/>
            <a:ext cx="4153270" cy="734879"/>
          </a:xfrm>
          <a:prstGeom prst="rect">
            <a:avLst/>
          </a:prstGeom>
        </p:spPr>
      </p:pic>
      <p:pic>
        <p:nvPicPr>
          <p:cNvPr id="12" name="Picture 12" descr="A black letter with a circle&#10;&#10;Description automatically generated">
            <a:extLst>
              <a:ext uri="{FF2B5EF4-FFF2-40B4-BE49-F238E27FC236}">
                <a16:creationId xmlns:a16="http://schemas.microsoft.com/office/drawing/2014/main" id="{764FD179-48F7-EA2B-CB9C-C2F261870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80" y="3133390"/>
            <a:ext cx="397329" cy="37011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6F79B9CB-4812-98A3-6158-682EBF2D926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012" r="17319" b="-3100"/>
          <a:stretch/>
        </p:blipFill>
        <p:spPr>
          <a:xfrm>
            <a:off x="3050743" y="3120218"/>
            <a:ext cx="265639" cy="461552"/>
          </a:xfrm>
          <a:prstGeom prst="rect">
            <a:avLst/>
          </a:prstGeom>
        </p:spPr>
      </p:pic>
      <p:pic>
        <p:nvPicPr>
          <p:cNvPr id="14" name="Picture 14" descr="A group of letters on a white background&#10;&#10;Description automatically generated">
            <a:extLst>
              <a:ext uri="{FF2B5EF4-FFF2-40B4-BE49-F238E27FC236}">
                <a16:creationId xmlns:a16="http://schemas.microsoft.com/office/drawing/2014/main" id="{6133FBD4-EA7A-74AF-9838-F0E931A373F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48276" t="6520" r="20690" b="-2326"/>
          <a:stretch/>
        </p:blipFill>
        <p:spPr>
          <a:xfrm>
            <a:off x="6066195" y="3798893"/>
            <a:ext cx="292648" cy="456274"/>
          </a:xfrm>
          <a:prstGeom prst="rect">
            <a:avLst/>
          </a:prstGeom>
        </p:spPr>
      </p:pic>
      <p:pic>
        <p:nvPicPr>
          <p:cNvPr id="15" name="Picture 13">
            <a:extLst>
              <a:ext uri="{FF2B5EF4-FFF2-40B4-BE49-F238E27FC236}">
                <a16:creationId xmlns:a16="http://schemas.microsoft.com/office/drawing/2014/main" id="{262B44BA-B7C2-FBA1-4D6D-E8A24D371EE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012" r="17319" b="-3100"/>
          <a:stretch/>
        </p:blipFill>
        <p:spPr>
          <a:xfrm>
            <a:off x="7013313" y="3795150"/>
            <a:ext cx="265639" cy="461552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54997BE6-109A-3F31-8ED5-9EF41CB8E30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81038" y="3845002"/>
            <a:ext cx="1581150" cy="333375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EB0F6C13-419B-314F-F298-D8D4C439BFA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8" r="-547" b="6667"/>
          <a:stretch/>
        </p:blipFill>
        <p:spPr>
          <a:xfrm>
            <a:off x="3316557" y="5539533"/>
            <a:ext cx="1633205" cy="376483"/>
          </a:xfrm>
          <a:prstGeom prst="rect">
            <a:avLst/>
          </a:prstGeom>
        </p:spPr>
      </p:pic>
      <p:pic>
        <p:nvPicPr>
          <p:cNvPr id="6" name="Picture 6" descr="A mathematical equation with numbers and symbols&#10;&#10;Description automatically generated">
            <a:extLst>
              <a:ext uri="{FF2B5EF4-FFF2-40B4-BE49-F238E27FC236}">
                <a16:creationId xmlns:a16="http://schemas.microsoft.com/office/drawing/2014/main" id="{D94FF77F-C1C5-E2F2-B68B-950DA9879B4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732" y="5840397"/>
            <a:ext cx="3767527" cy="73295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40B1787-3AA9-D812-BDE9-187E723B570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65097" y="6055281"/>
            <a:ext cx="3813424" cy="26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37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3" grpId="3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0" descr="A black text with letters&#10;&#10;Description automatically generated">
            <a:extLst>
              <a:ext uri="{FF2B5EF4-FFF2-40B4-BE49-F238E27FC236}">
                <a16:creationId xmlns:a16="http://schemas.microsoft.com/office/drawing/2014/main" id="{812EFA39-F466-61D1-B440-A8A1FA070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9338" y="6212051"/>
            <a:ext cx="5277429" cy="4597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0A19FF-E9C1-F2CA-F0A0-257CDE440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Training Intuition from the RVB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86FB9-E081-3A46-E558-A4ED5F93B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8281"/>
            <a:ext cx="10711543" cy="51757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Ultimately, using                should give us a tighter bound on the marginal log-likelihood, since</a:t>
            </a:r>
            <a:endParaRPr lang="en-US" dirty="0"/>
          </a:p>
          <a:p>
            <a:pPr lvl="1"/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But, a looser bound may be better at the start of training, e.g. the ELBO/RVB          :</a:t>
            </a:r>
          </a:p>
          <a:p>
            <a:pPr lvl="1"/>
            <a:r>
              <a:rPr lang="en-US" dirty="0">
                <a:cs typeface="Calibri"/>
              </a:rPr>
              <a:t>Encourages knowledge transfer from approx. posterior to retriever</a:t>
            </a:r>
            <a:endParaRPr lang="en-US" dirty="0"/>
          </a:p>
          <a:p>
            <a:pPr marL="457200" lvl="1" indent="0">
              <a:buNone/>
            </a:pPr>
            <a:endParaRPr lang="en-US">
              <a:cs typeface="Calibri"/>
            </a:endParaRPr>
          </a:p>
          <a:p>
            <a:pPr marL="457200" lvl="1" indent="0">
              <a:buNone/>
            </a:pPr>
            <a:r>
              <a:rPr lang="en-US" dirty="0">
                <a:cs typeface="Calibri"/>
              </a:rPr>
              <a:t>This is useful if we set the initial approx. posterior to a domain specific baseline:</a:t>
            </a:r>
            <a:endParaRPr lang="en-US" dirty="0"/>
          </a:p>
          <a:p>
            <a:pPr marL="914400" lvl="2" indent="0">
              <a:buNone/>
            </a:pPr>
            <a:endParaRPr lang="en-US">
              <a:cs typeface="Calibri"/>
            </a:endParaRPr>
          </a:p>
          <a:p>
            <a:pPr marL="914400" lvl="2" indent="0">
              <a:buNone/>
            </a:pP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Also </a:t>
            </a:r>
            <a:r>
              <a:rPr lang="en-US" dirty="0" err="1">
                <a:cs typeface="Calibri"/>
              </a:rPr>
              <a:t>maximises</a:t>
            </a:r>
            <a:r>
              <a:rPr lang="en-US" dirty="0">
                <a:cs typeface="Calibri"/>
              </a:rPr>
              <a:t> the answer likelihood independently of the retriever (</a:t>
            </a:r>
            <a:r>
              <a:rPr lang="en-US" dirty="0">
                <a:ea typeface="+mn-lt"/>
                <a:cs typeface="+mn-lt"/>
              </a:rPr>
              <a:t>in expectation over the approx. posterior)</a:t>
            </a:r>
          </a:p>
          <a:p>
            <a:pPr lvl="1"/>
            <a:endParaRPr lang="en-US">
              <a:cs typeface="Calibri"/>
            </a:endParaRPr>
          </a:p>
        </p:txBody>
      </p:sp>
      <p:pic>
        <p:nvPicPr>
          <p:cNvPr id="5" name="Picture 5" descr="A group of black letters&#10;&#10;Description automatically generated">
            <a:extLst>
              <a:ext uri="{FF2B5EF4-FFF2-40B4-BE49-F238E27FC236}">
                <a16:creationId xmlns:a16="http://schemas.microsoft.com/office/drawing/2014/main" id="{205DD121-BE85-5C2B-2E01-319A298A164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2778" b="51428"/>
          <a:stretch/>
        </p:blipFill>
        <p:spPr>
          <a:xfrm>
            <a:off x="4414247" y="2425482"/>
            <a:ext cx="3354052" cy="48316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C7366B9-1F9E-5500-0C47-98D6ED1FDF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4491" y="1634846"/>
            <a:ext cx="1085724" cy="354671"/>
          </a:xfrm>
          <a:prstGeom prst="rect">
            <a:avLst/>
          </a:prstGeom>
        </p:spPr>
      </p:pic>
      <p:pic>
        <p:nvPicPr>
          <p:cNvPr id="9" name="Picture 9">
            <a:extLst>
              <a:ext uri="{FF2B5EF4-FFF2-40B4-BE49-F238E27FC236}">
                <a16:creationId xmlns:a16="http://schemas.microsoft.com/office/drawing/2014/main" id="{E78458A4-BE73-56FE-E6A4-02F4132A3C2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9000" t="14634" b="2439"/>
          <a:stretch/>
        </p:blipFill>
        <p:spPr>
          <a:xfrm>
            <a:off x="2618933" y="3457744"/>
            <a:ext cx="804604" cy="296900"/>
          </a:xfrm>
          <a:prstGeom prst="rect">
            <a:avLst/>
          </a:prstGeom>
        </p:spPr>
      </p:pic>
      <p:pic>
        <p:nvPicPr>
          <p:cNvPr id="11" name="Picture 11" descr="A black and white text&#10;&#10;Description automatically generated">
            <a:extLst>
              <a:ext uri="{FF2B5EF4-FFF2-40B4-BE49-F238E27FC236}">
                <a16:creationId xmlns:a16="http://schemas.microsoft.com/office/drawing/2014/main" id="{D4CCEFE7-6842-373D-A2BA-42E6DA5199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14733" y="4147107"/>
            <a:ext cx="4962993" cy="359412"/>
          </a:xfrm>
          <a:prstGeom prst="rect">
            <a:avLst/>
          </a:prstGeom>
        </p:spPr>
      </p:pic>
      <p:pic>
        <p:nvPicPr>
          <p:cNvPr id="4" name="Picture 5">
            <a:extLst>
              <a:ext uri="{FF2B5EF4-FFF2-40B4-BE49-F238E27FC236}">
                <a16:creationId xmlns:a16="http://schemas.microsoft.com/office/drawing/2014/main" id="{9C1BFE6E-E153-34E1-65CF-83BEC76A5F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9539" y="5006310"/>
            <a:ext cx="7324060" cy="42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0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3" grpId="3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5" descr="A black text with a white background&#10;&#10;Description automatically generated">
            <a:extLst>
              <a:ext uri="{FF2B5EF4-FFF2-40B4-BE49-F238E27FC236}">
                <a16:creationId xmlns:a16="http://schemas.microsoft.com/office/drawing/2014/main" id="{85B838E0-F699-1D89-EE24-CDA7460CCF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6602" y="5652797"/>
            <a:ext cx="1060168" cy="388838"/>
          </a:xfrm>
          <a:prstGeom prst="rect">
            <a:avLst/>
          </a:prstGeom>
        </p:spPr>
      </p:pic>
      <p:pic>
        <p:nvPicPr>
          <p:cNvPr id="17" name="Picture 11" descr="A black and white text&#10;&#10;Description automatically generated">
            <a:extLst>
              <a:ext uri="{FF2B5EF4-FFF2-40B4-BE49-F238E27FC236}">
                <a16:creationId xmlns:a16="http://schemas.microsoft.com/office/drawing/2014/main" id="{26319C3A-A05C-D525-7A84-619EBEC3C6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2955" t="16326" r="2504" b="-2041"/>
          <a:stretch/>
        </p:blipFill>
        <p:spPr>
          <a:xfrm>
            <a:off x="4142365" y="2697245"/>
            <a:ext cx="794259" cy="3716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FA353-39B9-C585-0DAB-3CF156DC6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6510"/>
            <a:ext cx="6006020" cy="457194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So, for the first      training steps we move from             to       </a:t>
            </a:r>
          </a:p>
          <a:p>
            <a:pPr lvl="1"/>
            <a:r>
              <a:rPr lang="en-US" dirty="0">
                <a:cs typeface="Calibri"/>
              </a:rPr>
              <a:t>Allows for initial knowledge distillation from BM25 to the retriever              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Then able to train on tighter bound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At each iteration we use                    (fixed) to sample     documents, then we evaluate the VOD objective &amp; gradients to update 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Every     steps we update                   by setting </a:t>
            </a:r>
            <a:endParaRPr lang="en-US">
              <a:cs typeface="Calibri"/>
            </a:endParaRPr>
          </a:p>
        </p:txBody>
      </p:sp>
      <p:pic>
        <p:nvPicPr>
          <p:cNvPr id="4" name="Picture 13">
            <a:extLst>
              <a:ext uri="{FF2B5EF4-FFF2-40B4-BE49-F238E27FC236}">
                <a16:creationId xmlns:a16="http://schemas.microsoft.com/office/drawing/2014/main" id="{AB6AC295-11EA-EE70-891B-C5714AF9CE20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5714" r="-1010" b="-4602"/>
          <a:stretch/>
        </p:blipFill>
        <p:spPr>
          <a:xfrm>
            <a:off x="3087011" y="2125525"/>
            <a:ext cx="891864" cy="30140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646909-523E-3960-DEAC-7F237D158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Training Procedure</a:t>
            </a:r>
            <a:endParaRPr lang="en-US" dirty="0"/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E6CFA5EC-27AF-D944-4249-C75686CA6C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03000" y="1795023"/>
            <a:ext cx="323850" cy="323850"/>
          </a:xfrm>
          <a:prstGeom prst="rect">
            <a:avLst/>
          </a:prstGeom>
        </p:spPr>
      </p:pic>
      <p:pic>
        <p:nvPicPr>
          <p:cNvPr id="9" name="Picture 9" descr="A diagram of a training model&#10;&#10;Description automatically generated">
            <a:extLst>
              <a:ext uri="{FF2B5EF4-FFF2-40B4-BE49-F238E27FC236}">
                <a16:creationId xmlns:a16="http://schemas.microsoft.com/office/drawing/2014/main" id="{26EFA573-8754-07E5-1C7D-7D08A884D4F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81192" y="1582552"/>
            <a:ext cx="4620538" cy="3690798"/>
          </a:xfrm>
          <a:prstGeom prst="rect">
            <a:avLst/>
          </a:prstGeom>
        </p:spPr>
      </p:pic>
      <p:pic>
        <p:nvPicPr>
          <p:cNvPr id="10" name="Picture 10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EB766BB8-F1A7-7343-5F21-504BA1D2CF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59269" y="3746303"/>
            <a:ext cx="1295400" cy="327003"/>
          </a:xfrm>
          <a:prstGeom prst="rect">
            <a:avLst/>
          </a:prstGeom>
        </p:spPr>
      </p:pic>
      <p:pic>
        <p:nvPicPr>
          <p:cNvPr id="11" name="Picture 11" descr="A group of letters with a white background&#10;&#10;Description automatically generated">
            <a:extLst>
              <a:ext uri="{FF2B5EF4-FFF2-40B4-BE49-F238E27FC236}">
                <a16:creationId xmlns:a16="http://schemas.microsoft.com/office/drawing/2014/main" id="{F2223EAE-3CC8-2CA2-7020-DC8707F41F1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8039" t="10870" r="18627" b="21739"/>
          <a:stretch/>
        </p:blipFill>
        <p:spPr>
          <a:xfrm>
            <a:off x="2537598" y="4020783"/>
            <a:ext cx="272816" cy="299480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9C9F34BD-9F9F-46E4-BB1A-C7C67E8F63C4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t="18421" r="1256" b="-2632"/>
          <a:stretch/>
        </p:blipFill>
        <p:spPr>
          <a:xfrm>
            <a:off x="2501861" y="4591228"/>
            <a:ext cx="254278" cy="321775"/>
          </a:xfrm>
          <a:prstGeom prst="rect">
            <a:avLst/>
          </a:prstGeom>
        </p:spPr>
      </p:pic>
      <p:pic>
        <p:nvPicPr>
          <p:cNvPr id="13" name="Picture 13">
            <a:extLst>
              <a:ext uri="{FF2B5EF4-FFF2-40B4-BE49-F238E27FC236}">
                <a16:creationId xmlns:a16="http://schemas.microsoft.com/office/drawing/2014/main" id="{55CC4225-B63D-B197-73CC-E4808006DD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7600" y="5351345"/>
            <a:ext cx="323850" cy="323850"/>
          </a:xfrm>
          <a:prstGeom prst="rect">
            <a:avLst/>
          </a:prstGeom>
        </p:spPr>
      </p:pic>
      <p:pic>
        <p:nvPicPr>
          <p:cNvPr id="18" name="Picture 10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DC15C3E4-A3F6-EAC0-82C2-37C753EB2B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9442" y="5405435"/>
            <a:ext cx="1295400" cy="327003"/>
          </a:xfrm>
          <a:prstGeom prst="rect">
            <a:avLst/>
          </a:prstGeom>
        </p:spPr>
      </p:pic>
      <p:pic>
        <p:nvPicPr>
          <p:cNvPr id="14" name="Picture 15">
            <a:extLst>
              <a:ext uri="{FF2B5EF4-FFF2-40B4-BE49-F238E27FC236}">
                <a16:creationId xmlns:a16="http://schemas.microsoft.com/office/drawing/2014/main" id="{025A5E43-109B-A737-0A2F-C2025FA6492E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t="12160" r="908" b="-2439"/>
          <a:stretch/>
        </p:blipFill>
        <p:spPr>
          <a:xfrm>
            <a:off x="1827099" y="2122075"/>
            <a:ext cx="929586" cy="32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487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DFB68-1D59-BD40-DE21-D3F9A4DCD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Evaluation on Multiple-Choice Q&amp;A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8BBCF-DA69-11B9-CDBB-9131BE3E75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Given a question     and each potential answer     , evaluate 10 Monte Carlo estimates of the VOD and choose most likely answer.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9EC4B0-1C1B-985E-6728-864430447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1321" y="1862881"/>
            <a:ext cx="412296" cy="39460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1854E29-FFD0-73ED-1A22-6F650FCF666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750" b="-2703"/>
          <a:stretch/>
        </p:blipFill>
        <p:spPr>
          <a:xfrm>
            <a:off x="7805120" y="1923370"/>
            <a:ext cx="340519" cy="34238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3E5C080-70B2-8813-7AA1-BF0FDF9026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6233" y="3032481"/>
            <a:ext cx="6382318" cy="193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283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1B400-E689-EB9F-02A0-8CA38EDCE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Experiments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A09E2-8E77-E459-058C-3C4542387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410" y="5477148"/>
            <a:ext cx="10515600" cy="9985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>
                <a:ea typeface="+mn-lt"/>
                <a:cs typeface="+mn-lt"/>
              </a:rPr>
              <a:t>Better results on </a:t>
            </a:r>
            <a:r>
              <a:rPr lang="en-US" err="1">
                <a:ea typeface="+mn-lt"/>
                <a:cs typeface="+mn-lt"/>
              </a:rPr>
              <a:t>MedMCQA</a:t>
            </a:r>
            <a:r>
              <a:rPr lang="en-US">
                <a:ea typeface="+mn-lt"/>
                <a:cs typeface="+mn-lt"/>
              </a:rPr>
              <a:t> (entry-level med-student knowledge) than USMLE (trained medical professional knowledge) </a:t>
            </a:r>
          </a:p>
          <a:p>
            <a:pPr lvl="1"/>
            <a:r>
              <a:rPr lang="en-US">
                <a:ea typeface="+mn-lt"/>
                <a:cs typeface="+mn-lt"/>
              </a:rPr>
              <a:t>"BERT-sized model may not be sufficient for handling reasoning-intensive questions"</a:t>
            </a:r>
            <a:endParaRPr lang="en-US">
              <a:cs typeface="Calibri"/>
            </a:endParaRPr>
          </a:p>
        </p:txBody>
      </p:sp>
      <p:pic>
        <p:nvPicPr>
          <p:cNvPr id="4" name="Picture 4" descr="A table with numbers and text&#10;&#10;Description automatically generated">
            <a:extLst>
              <a:ext uri="{FF2B5EF4-FFF2-40B4-BE49-F238E27FC236}">
                <a16:creationId xmlns:a16="http://schemas.microsoft.com/office/drawing/2014/main" id="{8E5BAC75-05A3-305F-B043-AC7BD28CE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2389"/>
          <a:stretch/>
        </p:blipFill>
        <p:spPr>
          <a:xfrm>
            <a:off x="992625" y="1324782"/>
            <a:ext cx="5485640" cy="4004817"/>
          </a:xfrm>
          <a:prstGeom prst="rect">
            <a:avLst/>
          </a:prstGeom>
        </p:spPr>
      </p:pic>
      <p:pic>
        <p:nvPicPr>
          <p:cNvPr id="5" name="Picture 5" descr="A screenshot of a graph&#10;&#10;Description automatically generated">
            <a:extLst>
              <a:ext uri="{FF2B5EF4-FFF2-40B4-BE49-F238E27FC236}">
                <a16:creationId xmlns:a16="http://schemas.microsoft.com/office/drawing/2014/main" id="{40A946A1-7CD9-0DCF-8A4D-DE8A2EB8C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152" y="1924277"/>
            <a:ext cx="4299857" cy="282464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D016DDB-AEB4-09C0-0856-C2DA6754CFC6}"/>
                  </a:ext>
                </a:extLst>
              </p14:cNvPr>
              <p14:cNvContentPartPr/>
              <p14:nvPr/>
            </p14:nvContentPartPr>
            <p14:xfrm>
              <a:off x="3534578" y="3020458"/>
              <a:ext cx="926373" cy="95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D016DDB-AEB4-09C0-0856-C2DA6754CFC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480953" y="2918157"/>
                <a:ext cx="1033982" cy="214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78434F4-A210-61A4-321E-EBB73279C713}"/>
                  </a:ext>
                </a:extLst>
              </p14:cNvPr>
              <p14:cNvContentPartPr/>
              <p14:nvPr/>
            </p14:nvContentPartPr>
            <p14:xfrm>
              <a:off x="6059276" y="2891528"/>
              <a:ext cx="272827" cy="95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78434F4-A210-61A4-321E-EBB73279C71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05717" y="2788885"/>
                <a:ext cx="380304" cy="2145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93FF8CC-CE55-1279-05A1-0B569FECAB6B}"/>
                  </a:ext>
                </a:extLst>
              </p14:cNvPr>
              <p14:cNvContentPartPr/>
              <p14:nvPr/>
            </p14:nvContentPartPr>
            <p14:xfrm>
              <a:off x="6022554" y="3019657"/>
              <a:ext cx="311117" cy="19161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93FF8CC-CE55-1279-05A1-0B569FECAB6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68963" y="2913207"/>
                <a:ext cx="418659" cy="23170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09C6C80-1FAC-B87B-761F-4C69A08E2D08}"/>
                  </a:ext>
                </a:extLst>
              </p14:cNvPr>
              <p14:cNvContentPartPr/>
              <p14:nvPr/>
            </p14:nvContentPartPr>
            <p14:xfrm>
              <a:off x="5122843" y="2726675"/>
              <a:ext cx="298342" cy="22398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09C6C80-1FAC-B87B-761F-4C69A08E2D08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069285" y="2620373"/>
                <a:ext cx="405817" cy="2353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8C5C353D-6181-E583-2FB3-EBF172EB43AE}"/>
                  </a:ext>
                </a:extLst>
              </p14:cNvPr>
              <p14:cNvContentPartPr/>
              <p14:nvPr/>
            </p14:nvContentPartPr>
            <p14:xfrm>
              <a:off x="5352361" y="2790940"/>
              <a:ext cx="9180" cy="91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8C5C353D-6181-E583-2FB3-EBF172EB43A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75361" y="36940"/>
                <a:ext cx="2754000" cy="550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35486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E8980-9865-F981-BB90-935A70D6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Experiments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F9D8D-663B-FC1F-F8D0-5DDE5F144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81196"/>
            <a:ext cx="10515600" cy="59576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Trained on </a:t>
            </a:r>
            <a:r>
              <a:rPr lang="en-US" err="1">
                <a:cs typeface="Calibri"/>
              </a:rPr>
              <a:t>MedMCQA</a:t>
            </a:r>
            <a:r>
              <a:rPr lang="en-US">
                <a:cs typeface="Calibri"/>
              </a:rPr>
              <a:t> only and evaluated on MMLU</a:t>
            </a:r>
            <a:endParaRPr lang="en-US"/>
          </a:p>
        </p:txBody>
      </p:sp>
      <p:pic>
        <p:nvPicPr>
          <p:cNvPr id="6" name="Picture 6" descr="A table with black text and white text&#10;&#10;Description automatically generated">
            <a:extLst>
              <a:ext uri="{FF2B5EF4-FFF2-40B4-BE49-F238E27FC236}">
                <a16:creationId xmlns:a16="http://schemas.microsoft.com/office/drawing/2014/main" id="{8ACCF2C8-4B9C-DC3C-23A2-99000D05A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1028" y="1634576"/>
            <a:ext cx="5900057" cy="3697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67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1A8C-E99E-A15B-67EF-B365283D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Ablation Study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9540-B157-0315-A592-DF2CC426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06"/>
            <a:ext cx="566619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Better performance when trained on VOD (interpolating     from 1 to 0) than with IWB (           ) and ELBO (           )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Larger     leads to:</a:t>
            </a:r>
          </a:p>
          <a:p>
            <a:pPr lvl="1"/>
            <a:r>
              <a:rPr lang="en-US" dirty="0">
                <a:cs typeface="Calibri"/>
              </a:rPr>
              <a:t>Smaller effective sample size (measure of importance sampling quality, higher is generally better)</a:t>
            </a:r>
          </a:p>
          <a:p>
            <a:pPr lvl="1"/>
            <a:r>
              <a:rPr lang="en-US" dirty="0">
                <a:cs typeface="Calibri"/>
              </a:rPr>
              <a:t>Slower learning</a:t>
            </a:r>
          </a:p>
          <a:p>
            <a:pPr lvl="1"/>
            <a:r>
              <a:rPr lang="en-US" dirty="0">
                <a:cs typeface="Calibri"/>
              </a:rPr>
              <a:t>Better end performances</a:t>
            </a:r>
          </a:p>
        </p:txBody>
      </p:sp>
      <p:pic>
        <p:nvPicPr>
          <p:cNvPr id="4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0389F10-D335-450B-FFF3-87B6E1F829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40" r="46865" b="49758"/>
          <a:stretch/>
        </p:blipFill>
        <p:spPr>
          <a:xfrm>
            <a:off x="6433457" y="1024383"/>
            <a:ext cx="2759047" cy="2673279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93AFDBB-2E31-3BDE-A649-476456A50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2" r="61798" b="-3572"/>
          <a:stretch/>
        </p:blipFill>
        <p:spPr>
          <a:xfrm>
            <a:off x="4313652" y="2192943"/>
            <a:ext cx="407877" cy="350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E255C-13E6-EE74-EF01-998EE70B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47" t="3030" r="9434" b="-8918"/>
          <a:stretch/>
        </p:blipFill>
        <p:spPr>
          <a:xfrm>
            <a:off x="3824869" y="2573591"/>
            <a:ext cx="806576" cy="32274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3EF7327-5689-0BC0-8979-2BBDBE4DF4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4" t="2629" r="8257" b="-2326"/>
          <a:stretch/>
        </p:blipFill>
        <p:spPr>
          <a:xfrm>
            <a:off x="1310712" y="2861071"/>
            <a:ext cx="825793" cy="39883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A81D634-69AE-5325-5336-201F8DDD38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012" r="18674" b="-2439"/>
          <a:stretch/>
        </p:blipFill>
        <p:spPr>
          <a:xfrm>
            <a:off x="2139058" y="3797064"/>
            <a:ext cx="253505" cy="45859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D0B3573-8BAC-3A6A-8C29-718C4800BE6D}"/>
              </a:ext>
            </a:extLst>
          </p:cNvPr>
          <p:cNvSpPr/>
          <p:nvPr/>
        </p:nvSpPr>
        <p:spPr>
          <a:xfrm>
            <a:off x="753438" y="3664449"/>
            <a:ext cx="5727842" cy="2448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70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1A8C-E99E-A15B-67EF-B365283D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Ablation Study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29540-B157-0315-A592-DF2CC426A1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806"/>
            <a:ext cx="5666197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Better performance when trained on VOD (interpolating     from 1 to 0) than with IWB (           ) and ELBO (           )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Larger     leads to:</a:t>
            </a:r>
          </a:p>
          <a:p>
            <a:pPr lvl="1"/>
            <a:r>
              <a:rPr lang="en-US" dirty="0">
                <a:cs typeface="Calibri"/>
              </a:rPr>
              <a:t>Smaller effective sample size (measure of importance sampling quality, higher is generally better)</a:t>
            </a:r>
          </a:p>
          <a:p>
            <a:pPr lvl="1"/>
            <a:r>
              <a:rPr lang="en-US" dirty="0">
                <a:cs typeface="Calibri"/>
              </a:rPr>
              <a:t>Slower learning</a:t>
            </a:r>
          </a:p>
          <a:p>
            <a:pPr lvl="1"/>
            <a:r>
              <a:rPr lang="en-US" dirty="0">
                <a:cs typeface="Calibri"/>
              </a:rPr>
              <a:t>Better end performances</a:t>
            </a:r>
          </a:p>
        </p:txBody>
      </p:sp>
      <p:pic>
        <p:nvPicPr>
          <p:cNvPr id="4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40389F10-D335-450B-FFF3-87B6E1F82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3457" y="1026523"/>
            <a:ext cx="5192484" cy="5316582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93AFDBB-2E31-3BDE-A649-476456A50C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3572" r="61798" b="-3572"/>
          <a:stretch/>
        </p:blipFill>
        <p:spPr>
          <a:xfrm>
            <a:off x="4313652" y="2192943"/>
            <a:ext cx="407877" cy="3507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7E255C-13E6-EE74-EF01-998EE70BDAB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547" t="3030" r="9434" b="-8918"/>
          <a:stretch/>
        </p:blipFill>
        <p:spPr>
          <a:xfrm>
            <a:off x="3824869" y="2573591"/>
            <a:ext cx="806576" cy="32274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3EF7327-5689-0BC0-8979-2BBDBE4DF46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174" t="2629" r="8257" b="-2326"/>
          <a:stretch/>
        </p:blipFill>
        <p:spPr>
          <a:xfrm>
            <a:off x="1310712" y="2861071"/>
            <a:ext cx="825793" cy="398838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9A81D634-69AE-5325-5336-201F8DDD38A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3012" r="18674" b="-2439"/>
          <a:stretch/>
        </p:blipFill>
        <p:spPr>
          <a:xfrm>
            <a:off x="2139058" y="3797064"/>
            <a:ext cx="253505" cy="458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337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88FBC-1C1B-F204-C11B-602184685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Re-purposing MCQA Retrievers for Sematic Search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F8346-D2E0-E7A2-E645-A4ECC71C35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76800" cy="4351338"/>
          </a:xfrm>
        </p:spPr>
        <p:txBody>
          <a:bodyPr vert="horz" lIns="91440" tIns="45720" rIns="91440" bIns="45720" rtlCol="0" anchor="t"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>
                <a:cs typeface="Calibri"/>
              </a:rPr>
              <a:t>Using the trained VOD retriever to teach a query-only retriever "student" model by </a:t>
            </a:r>
            <a:r>
              <a:rPr lang="en-US" err="1">
                <a:cs typeface="Calibri"/>
              </a:rPr>
              <a:t>minimising</a:t>
            </a:r>
            <a:r>
              <a:rPr lang="en-US" dirty="0">
                <a:cs typeface="Calibri"/>
              </a:rPr>
              <a:t>:</a:t>
            </a:r>
            <a:endParaRPr lang="en-US"/>
          </a:p>
          <a:p>
            <a:pPr>
              <a:lnSpc>
                <a:spcPct val="120000"/>
              </a:lnSpc>
            </a:pPr>
            <a:endParaRPr lang="en-US">
              <a:cs typeface="Calibri"/>
            </a:endParaRPr>
          </a:p>
          <a:p>
            <a:pPr>
              <a:lnSpc>
                <a:spcPct val="120000"/>
              </a:lnSpc>
            </a:pPr>
            <a:endParaRPr lang="en-US">
              <a:cs typeface="Calibri"/>
            </a:endParaRPr>
          </a:p>
          <a:p>
            <a:pPr>
              <a:lnSpc>
                <a:spcPct val="120000"/>
              </a:lnSpc>
            </a:pPr>
            <a:endParaRPr lang="en-US">
              <a:cs typeface="Calibri"/>
            </a:endParaRPr>
          </a:p>
          <a:p>
            <a:pPr>
              <a:lnSpc>
                <a:spcPct val="120000"/>
              </a:lnSpc>
            </a:pPr>
            <a:endParaRPr lang="en-US" dirty="0">
              <a:cs typeface="Calibri"/>
            </a:endParaRPr>
          </a:p>
          <a:p>
            <a:pPr>
              <a:lnSpc>
                <a:spcPct val="120000"/>
              </a:lnSpc>
            </a:pPr>
            <a:r>
              <a:rPr lang="en-US" dirty="0">
                <a:cs typeface="Calibri"/>
              </a:rPr>
              <a:t>MRR = 100 * mean reciprocal rank (of first document with correct "disease concept" label)</a:t>
            </a:r>
          </a:p>
          <a:p>
            <a:pPr>
              <a:lnSpc>
                <a:spcPct val="120000"/>
              </a:lnSpc>
            </a:pPr>
            <a:r>
              <a:rPr lang="en-US" dirty="0">
                <a:cs typeface="Calibri"/>
              </a:rPr>
              <a:t>Hit@20 = fraction of queries for which correct document is in top-20 returned articles </a:t>
            </a:r>
          </a:p>
        </p:txBody>
      </p:sp>
      <p:pic>
        <p:nvPicPr>
          <p:cNvPr id="4" name="Picture 4" descr="A screenshot of a document&#10;&#10;Description automatically generated">
            <a:extLst>
              <a:ext uri="{FF2B5EF4-FFF2-40B4-BE49-F238E27FC236}">
                <a16:creationId xmlns:a16="http://schemas.microsoft.com/office/drawing/2014/main" id="{7003A9DE-4881-18CC-1C54-60D4DA023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524" y="2083753"/>
            <a:ext cx="5606142" cy="3123824"/>
          </a:xfrm>
          <a:prstGeom prst="rect">
            <a:avLst/>
          </a:prstGeom>
        </p:spPr>
      </p:pic>
      <p:pic>
        <p:nvPicPr>
          <p:cNvPr id="5" name="Picture 5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D86A4AF-A357-A119-2D19-708E2D9D1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2211" y="3003937"/>
            <a:ext cx="4278085" cy="840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410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0217C-5BF4-F18F-0486-F9D6131FC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Open-Domain Question Answering (ODQA)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D4B19C-0E0C-3B10-BC6E-E27AEC3A5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94219" cy="4351338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r>
              <a:rPr lang="en-US" dirty="0">
                <a:cs typeface="Calibri"/>
              </a:rPr>
              <a:t>LLMs are limited by the implicit knowledge they possess</a:t>
            </a:r>
          </a:p>
          <a:p>
            <a:pPr lvl="1"/>
            <a:r>
              <a:rPr lang="en-US" dirty="0">
                <a:cs typeface="Calibri"/>
              </a:rPr>
              <a:t>Incomplete, flawed, out of date etc.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Retrieval-augmented models:</a:t>
            </a:r>
          </a:p>
          <a:p>
            <a:pPr lvl="1"/>
            <a:r>
              <a:rPr lang="en-US" dirty="0">
                <a:cs typeface="Calibri"/>
              </a:rPr>
              <a:t>Augmenting LMs with external knowledge bases indexed with a retrieval mechanism</a:t>
            </a:r>
          </a:p>
          <a:p>
            <a:pPr lvl="1"/>
            <a:r>
              <a:rPr lang="en-US" dirty="0">
                <a:cs typeface="Calibri"/>
              </a:rPr>
              <a:t>Popular for ODQA (e.g. REALM (Guu et al. 2020))</a:t>
            </a:r>
          </a:p>
          <a:p>
            <a:pPr lvl="1"/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This paper:</a:t>
            </a:r>
          </a:p>
          <a:p>
            <a:pPr lvl="1"/>
            <a:r>
              <a:rPr lang="en-US" dirty="0">
                <a:cs typeface="Calibri"/>
              </a:rPr>
              <a:t>Proposes a probabilistic framework for retrieval-augmented tasks with end-to-end learning</a:t>
            </a:r>
          </a:p>
          <a:p>
            <a:pPr lvl="1"/>
            <a:r>
              <a:rPr lang="en-US" dirty="0">
                <a:cs typeface="Calibri"/>
              </a:rPr>
              <a:t>Based on </a:t>
            </a:r>
            <a:r>
              <a:rPr lang="en-US" dirty="0">
                <a:ea typeface="+mn-lt"/>
                <a:cs typeface="+mn-lt"/>
              </a:rPr>
              <a:t>Rényi divergence variational inference</a:t>
            </a:r>
          </a:p>
        </p:txBody>
      </p:sp>
      <p:pic>
        <p:nvPicPr>
          <p:cNvPr id="4" name="Picture 4" descr="Guu, K., Lee, K., Tung, Z., Pasupat, P., and Chang, M.&#10;Retrieval augmented language model Pre-Training. In Iii, H. D. and Singh, A. (eds.), Proceedings of the 37th International Conference on Machine Learning, volume 119 of Proceedings of Machine Learning Research, pp. 3929–3938. PMLR, 2020.">
            <a:extLst>
              <a:ext uri="{FF2B5EF4-FFF2-40B4-BE49-F238E27FC236}">
                <a16:creationId xmlns:a16="http://schemas.microsoft.com/office/drawing/2014/main" id="{272B08B4-A7DD-90DC-37CE-F5DBE54E337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415" y="2052660"/>
            <a:ext cx="4109483" cy="25119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B767A3C-C7B7-58EB-03BD-28896F0892C6}"/>
              </a:ext>
            </a:extLst>
          </p:cNvPr>
          <p:cNvSpPr txBox="1"/>
          <p:nvPr/>
        </p:nvSpPr>
        <p:spPr>
          <a:xfrm>
            <a:off x="7875940" y="4559089"/>
            <a:ext cx="3102428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100" dirty="0">
                <a:ea typeface="+mn-lt"/>
                <a:cs typeface="+mn-lt"/>
              </a:rPr>
              <a:t>REALM: Retrieval-Augmented Language Model Pre-Training. Guu, K., Lee, K., Tung, Z., </a:t>
            </a:r>
            <a:r>
              <a:rPr lang="en-US" sz="1100" dirty="0" err="1">
                <a:ea typeface="+mn-lt"/>
                <a:cs typeface="+mn-lt"/>
              </a:rPr>
              <a:t>Pasupat</a:t>
            </a:r>
            <a:r>
              <a:rPr lang="en-US" sz="1100" dirty="0">
                <a:ea typeface="+mn-lt"/>
                <a:cs typeface="+mn-lt"/>
              </a:rPr>
              <a:t>, P., and Chang, M. (2020)</a:t>
            </a:r>
            <a:endParaRPr lang="en-US" sz="11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0243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7AAA7-9554-9E7A-2371-420379A4D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Conclusion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6DFF-DD52-F035-C40E-64351F41E7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r>
              <a:rPr lang="en-US" dirty="0">
                <a:cs typeface="Calibri"/>
              </a:rPr>
              <a:t>Good results, authors hope more attention will be given to </a:t>
            </a:r>
            <a:r>
              <a:rPr lang="en-US" dirty="0">
                <a:ea typeface="+mn-lt"/>
                <a:cs typeface="+mn-lt"/>
              </a:rPr>
              <a:t>Rényi divergence VI in NLP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VOD could be used in areas other than the ODQA presented here:</a:t>
            </a:r>
          </a:p>
          <a:p>
            <a:pPr lvl="1"/>
            <a:r>
              <a:rPr lang="en-US" dirty="0">
                <a:ea typeface="+mn-lt"/>
                <a:cs typeface="+mn-lt"/>
              </a:rPr>
              <a:t>Generative and extractive ODQA outside of multiple-choice ODQA</a:t>
            </a:r>
          </a:p>
          <a:p>
            <a:pPr lvl="1"/>
            <a:r>
              <a:rPr lang="en-US" dirty="0">
                <a:ea typeface="+mn-lt"/>
                <a:cs typeface="+mn-lt"/>
              </a:rPr>
              <a:t>Retrieval-augmented language modelling: retrieve one document per input token</a:t>
            </a:r>
          </a:p>
          <a:p>
            <a:pPr lvl="1"/>
            <a:r>
              <a:rPr lang="en-US" dirty="0">
                <a:ea typeface="+mn-lt"/>
                <a:cs typeface="+mn-lt"/>
              </a:rPr>
              <a:t>Fusion-in-Decode (</a:t>
            </a:r>
            <a:r>
              <a:rPr lang="en-US" dirty="0" err="1">
                <a:ea typeface="+mn-lt"/>
                <a:cs typeface="+mn-lt"/>
              </a:rPr>
              <a:t>FiD</a:t>
            </a:r>
            <a:r>
              <a:rPr lang="en-US" dirty="0">
                <a:ea typeface="+mn-lt"/>
                <a:cs typeface="+mn-lt"/>
              </a:rPr>
              <a:t>): using a reader model that takes in multiple documents</a:t>
            </a:r>
          </a:p>
          <a:p>
            <a:endParaRPr lang="en-US">
              <a:ea typeface="+mn-lt"/>
              <a:cs typeface="+mn-lt"/>
            </a:endParaRPr>
          </a:p>
          <a:p>
            <a:r>
              <a:rPr lang="en-US" dirty="0">
                <a:ea typeface="+mn-lt"/>
                <a:cs typeface="+mn-lt"/>
              </a:rPr>
              <a:t>Authors want more training (on larger datasets) and to use larger models than BERT</a:t>
            </a:r>
            <a:endParaRPr lang="en-US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"Additional theoretical analysis is required" to investigate bias induced in VOD objective via self-</a:t>
            </a:r>
            <a:r>
              <a:rPr lang="en-US" dirty="0" err="1">
                <a:cs typeface="Calibri"/>
              </a:rPr>
              <a:t>normalised</a:t>
            </a:r>
            <a:r>
              <a:rPr lang="en-US" dirty="0">
                <a:cs typeface="Calibri"/>
              </a:rPr>
              <a:t> priority sampling.</a:t>
            </a:r>
          </a:p>
        </p:txBody>
      </p:sp>
      <p:pic>
        <p:nvPicPr>
          <p:cNvPr id="4" name="Picture 4" descr="A close-up of symbols&#10;&#10;Description automatically generated">
            <a:extLst>
              <a:ext uri="{FF2B5EF4-FFF2-40B4-BE49-F238E27FC236}">
                <a16:creationId xmlns:a16="http://schemas.microsoft.com/office/drawing/2014/main" id="{230735DD-89A1-880B-D2B4-3F95D73D3B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4400" y="6105384"/>
            <a:ext cx="2743200" cy="53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043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1AB05-A81E-94E1-B085-E62C02993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Reader-Retrieval Model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2318-A46F-1BDE-AB40-305998DCB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7060" y="1825625"/>
            <a:ext cx="10515600" cy="491739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cs typeface="Calibri"/>
              </a:rPr>
              <a:t>For a question and answer                   (      is the space of sequences of tokens)</a:t>
            </a:r>
          </a:p>
          <a:p>
            <a:pPr marL="0" indent="0">
              <a:buNone/>
            </a:pPr>
            <a:endParaRPr lang="en-US" dirty="0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and a corpus of      documents</a:t>
            </a:r>
            <a:endParaRPr lang="en-US" dirty="0"/>
          </a:p>
          <a:p>
            <a:pPr marL="0" indent="0">
              <a:buNone/>
            </a:pPr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the reader-retrieval model is given by: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pPr marL="0" indent="0">
              <a:buNone/>
            </a:pPr>
            <a:r>
              <a:rPr lang="en-US" dirty="0">
                <a:cs typeface="Calibri"/>
              </a:rPr>
              <a:t>(where both reader and retriever are BERT models)</a:t>
            </a:r>
          </a:p>
        </p:txBody>
      </p:sp>
      <p:pic>
        <p:nvPicPr>
          <p:cNvPr id="4" name="Picture 4" descr="A black and white text&#10;&#10;Description automatically generated">
            <a:extLst>
              <a:ext uri="{FF2B5EF4-FFF2-40B4-BE49-F238E27FC236}">
                <a16:creationId xmlns:a16="http://schemas.microsoft.com/office/drawing/2014/main" id="{EFD6D0BF-1F86-E378-2D88-F0C7E4235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2679" y="4502341"/>
            <a:ext cx="5771453" cy="1282316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3E859D0-363A-B292-EC80-8952C6BC19D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1765" b="381"/>
          <a:stretch/>
        </p:blipFill>
        <p:spPr>
          <a:xfrm>
            <a:off x="6407493" y="1824495"/>
            <a:ext cx="416451" cy="457444"/>
          </a:xfrm>
          <a:prstGeom prst="rect">
            <a:avLst/>
          </a:prstGeom>
        </p:spPr>
      </p:pic>
      <p:pic>
        <p:nvPicPr>
          <p:cNvPr id="7" name="Picture 7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186AD9DA-DF37-A19F-CEF2-27DBE09385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9196" y="3072036"/>
            <a:ext cx="404163" cy="391917"/>
          </a:xfrm>
          <a:prstGeom prst="rect">
            <a:avLst/>
          </a:prstGeom>
        </p:spPr>
      </p:pic>
      <p:pic>
        <p:nvPicPr>
          <p:cNvPr id="8" name="Picture 8" descr="A row of black dots&#10;&#10;Description automatically generated">
            <a:extLst>
              <a:ext uri="{FF2B5EF4-FFF2-40B4-BE49-F238E27FC236}">
                <a16:creationId xmlns:a16="http://schemas.microsoft.com/office/drawing/2014/main" id="{495DE90B-37F6-EF31-CFCE-372C47BB2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3747" y="2938845"/>
            <a:ext cx="4081129" cy="600577"/>
          </a:xfrm>
          <a:prstGeom prst="rect">
            <a:avLst/>
          </a:prstGeom>
        </p:spPr>
      </p:pic>
      <p:pic>
        <p:nvPicPr>
          <p:cNvPr id="6" name="Picture 5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6C1BBC69-46DA-E4AB-8E4C-F401D106C4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0586" y="1824498"/>
            <a:ext cx="1462008" cy="432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66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64638-2282-0766-6097-594005FCB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Reader-Retrieval Model with Traditional VI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4421-8214-0E80-B565-4AF05CA9B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8793" y="1825625"/>
            <a:ext cx="10515600" cy="4351338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endParaRPr lang="en-US" sz="2600">
              <a:latin typeface="Arial"/>
              <a:cs typeface="Arial"/>
            </a:endParaRPr>
          </a:p>
          <a:p>
            <a:endParaRPr lang="en-US" sz="2600">
              <a:latin typeface="Arial"/>
              <a:cs typeface="Arial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600" dirty="0">
                <a:latin typeface="Arial"/>
                <a:cs typeface="Arial"/>
              </a:rPr>
              <a:t>Traditional variational inference:</a:t>
            </a:r>
            <a:endParaRPr lang="en-US">
              <a:latin typeface="Calibri" panose="020F0502020204030204"/>
              <a:cs typeface="Calibri" panose="020F0502020204030204"/>
            </a:endParaRPr>
          </a:p>
          <a:p>
            <a:pPr>
              <a:lnSpc>
                <a:spcPct val="120000"/>
              </a:lnSpc>
              <a:buFont typeface="Arial"/>
            </a:pPr>
            <a:r>
              <a:rPr lang="en-US" sz="2600" dirty="0">
                <a:latin typeface="Arial"/>
                <a:cs typeface="Arial"/>
              </a:rPr>
              <a:t>Estimate               by drawing samples from an approximate posterior (a "static retriever")</a:t>
            </a:r>
            <a:endParaRPr lang="en-US" dirty="0">
              <a:cs typeface="Calibri"/>
            </a:endParaRPr>
          </a:p>
          <a:p>
            <a:endParaRPr lang="en-US" sz="2600">
              <a:latin typeface="Arial"/>
              <a:cs typeface="Arial"/>
            </a:endParaRPr>
          </a:p>
          <a:p>
            <a:endParaRPr lang="en-US" sz="2600" dirty="0">
              <a:latin typeface="Arial"/>
              <a:cs typeface="Arial"/>
            </a:endParaRPr>
          </a:p>
          <a:p>
            <a:r>
              <a:rPr lang="en-US" sz="2600" dirty="0">
                <a:latin typeface="Arial"/>
                <a:cs typeface="Arial"/>
              </a:rPr>
              <a:t>and evaluating the ELBO</a:t>
            </a:r>
            <a:endParaRPr lang="en-US">
              <a:cs typeface="Calibri"/>
            </a:endParaRPr>
          </a:p>
          <a:p>
            <a:endParaRPr lang="en-US" sz="2600">
              <a:latin typeface="Arial"/>
              <a:cs typeface="Arial"/>
            </a:endParaRPr>
          </a:p>
          <a:p>
            <a:endParaRPr lang="en-US" sz="2600">
              <a:latin typeface="Arial"/>
              <a:cs typeface="Arial"/>
            </a:endParaRPr>
          </a:p>
          <a:p>
            <a:pPr marL="0" indent="0">
              <a:buNone/>
            </a:pPr>
            <a:endParaRPr lang="en-US" sz="2600" dirty="0">
              <a:latin typeface="Arial"/>
              <a:cs typeface="Arial"/>
            </a:endParaRPr>
          </a:p>
          <a:p>
            <a:pPr marL="0" indent="0">
              <a:buNone/>
            </a:pPr>
            <a:endParaRPr lang="en-US" sz="26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600" dirty="0">
                <a:latin typeface="Arial"/>
                <a:cs typeface="Arial"/>
              </a:rPr>
              <a:t>But the authors suggest that Rényi divergence VI may be better...</a:t>
            </a:r>
            <a:endParaRPr lang="en-US" dirty="0">
              <a:cs typeface="Calibri"/>
            </a:endParaRPr>
          </a:p>
          <a:p>
            <a:endParaRPr lang="en-US">
              <a:cs typeface="Calibri"/>
            </a:endParaRPr>
          </a:p>
        </p:txBody>
      </p:sp>
      <p:pic>
        <p:nvPicPr>
          <p:cNvPr id="5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64FAD6BC-1D29-7308-0BED-B36A1C05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8483" y="1460924"/>
            <a:ext cx="4734271" cy="1049412"/>
          </a:xfrm>
          <a:prstGeom prst="rect">
            <a:avLst/>
          </a:prstGeom>
        </p:spPr>
      </p:pic>
      <p:pic>
        <p:nvPicPr>
          <p:cNvPr id="6" name="Picture 6" descr="A black letter with a white background&#10;&#10;Description automatically generated">
            <a:extLst>
              <a:ext uri="{FF2B5EF4-FFF2-40B4-BE49-F238E27FC236}">
                <a16:creationId xmlns:a16="http://schemas.microsoft.com/office/drawing/2014/main" id="{514B70D7-109F-86CD-FA00-8F5CB4CCE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112" y="3459757"/>
            <a:ext cx="1597089" cy="375285"/>
          </a:xfrm>
          <a:prstGeom prst="rect">
            <a:avLst/>
          </a:prstGeom>
        </p:spPr>
      </p:pic>
      <p:pic>
        <p:nvPicPr>
          <p:cNvPr id="8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BD9B64BC-05BF-7969-D753-E2099FA572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0569" y="4452390"/>
            <a:ext cx="8372126" cy="1054072"/>
          </a:xfrm>
          <a:prstGeom prst="rect">
            <a:avLst/>
          </a:prstGeom>
        </p:spPr>
      </p:pic>
      <p:pic>
        <p:nvPicPr>
          <p:cNvPr id="4" name="Picture 5" descr="A black and white text&#10;&#10;Description automatically generated">
            <a:extLst>
              <a:ext uri="{FF2B5EF4-FFF2-40B4-BE49-F238E27FC236}">
                <a16:creationId xmlns:a16="http://schemas.microsoft.com/office/drawing/2014/main" id="{78D7939D-3EDF-6F70-6801-AD463CB6EF0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988" t="20536" r="74950" b="41071"/>
          <a:stretch/>
        </p:blipFill>
        <p:spPr>
          <a:xfrm>
            <a:off x="2226244" y="2978348"/>
            <a:ext cx="913069" cy="337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78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01BF-8DE9-9DBA-EC7F-F066720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Variational </a:t>
            </a:r>
            <a:r>
              <a:rPr lang="en-US">
                <a:ea typeface="+mj-lt"/>
                <a:cs typeface="+mj-lt"/>
              </a:rPr>
              <a:t>Rényi Bound (RVB)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BE29-750C-9FBE-CDA8-779A7C2A3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A </a:t>
            </a:r>
            <a:r>
              <a:rPr lang="en-US" dirty="0" err="1">
                <a:cs typeface="Calibri"/>
              </a:rPr>
              <a:t>generalisation</a:t>
            </a:r>
            <a:r>
              <a:rPr lang="en-US" dirty="0">
                <a:cs typeface="Calibri"/>
              </a:rPr>
              <a:t> of the ELBO with a parameter 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Can be extended for</a:t>
            </a: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Gives a lower bound on the marginal task log-likelihood</a:t>
            </a:r>
          </a:p>
        </p:txBody>
      </p:sp>
      <p:pic>
        <p:nvPicPr>
          <p:cNvPr id="4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5ABCA186-3483-851A-29AB-04B112A3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391" y="2294278"/>
            <a:ext cx="5987142" cy="914297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3C7F147-940A-0782-EFBD-84A767F62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773" y="1830177"/>
            <a:ext cx="1419225" cy="428625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EE2254C5-B024-6BAB-D57E-2C1DC641D2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486" y="3899855"/>
            <a:ext cx="1000125" cy="400050"/>
          </a:xfrm>
          <a:prstGeom prst="rect">
            <a:avLst/>
          </a:prstGeom>
        </p:spPr>
      </p:pic>
      <p:pic>
        <p:nvPicPr>
          <p:cNvPr id="8" name="Picture 8" descr="A close up of a text&#10;&#10;Description automatically generated">
            <a:extLst>
              <a:ext uri="{FF2B5EF4-FFF2-40B4-BE49-F238E27FC236}">
                <a16:creationId xmlns:a16="http://schemas.microsoft.com/office/drawing/2014/main" id="{9ECE502B-BBD2-9A2C-8A8A-17A66EDE79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8243" y="4337741"/>
            <a:ext cx="5486399" cy="558640"/>
          </a:xfrm>
          <a:prstGeom prst="rect">
            <a:avLst/>
          </a:prstGeom>
        </p:spPr>
      </p:pic>
      <p:pic>
        <p:nvPicPr>
          <p:cNvPr id="9" name="Picture 9" descr="A group of black letters&#10;&#10;Description automatically generated">
            <a:extLst>
              <a:ext uri="{FF2B5EF4-FFF2-40B4-BE49-F238E27FC236}">
                <a16:creationId xmlns:a16="http://schemas.microsoft.com/office/drawing/2014/main" id="{96FD542A-D98E-A28B-87C5-347BD85CB8E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51984" b="-4056"/>
          <a:stretch/>
        </p:blipFill>
        <p:spPr>
          <a:xfrm>
            <a:off x="4321628" y="5420684"/>
            <a:ext cx="3555578" cy="1047294"/>
          </a:xfrm>
          <a:prstGeom prst="rect">
            <a:avLst/>
          </a:prstGeom>
        </p:spPr>
      </p:pic>
      <p:pic>
        <p:nvPicPr>
          <p:cNvPr id="10" name="Picture 10">
            <a:extLst>
              <a:ext uri="{FF2B5EF4-FFF2-40B4-BE49-F238E27FC236}">
                <a16:creationId xmlns:a16="http://schemas.microsoft.com/office/drawing/2014/main" id="{2424966F-72B9-58D4-24C6-DE301406BFF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99838" y="3105109"/>
            <a:ext cx="3192904" cy="79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289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801BF-8DE9-9DBA-EC7F-F06672051A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Importance-Weighted RVB (IW-RVB)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8BE29-750C-9FBE-CDA8-779A7C2A36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9143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RVB is usually intractable</a:t>
            </a:r>
          </a:p>
          <a:p>
            <a:pPr marL="0" indent="0">
              <a:buNone/>
            </a:pPr>
            <a:r>
              <a:rPr lang="en-US" dirty="0">
                <a:cs typeface="Calibri"/>
              </a:rPr>
              <a:t>                                                                         </a:t>
            </a:r>
            <a:r>
              <a:rPr lang="en-US" sz="1600" dirty="0">
                <a:cs typeface="Calibri"/>
              </a:rPr>
              <a:t>(RVB)</a:t>
            </a:r>
          </a:p>
          <a:p>
            <a:pPr marL="0" indent="0">
              <a:buNone/>
            </a:pPr>
            <a:endParaRPr lang="en-US" sz="1600" dirty="0">
              <a:cs typeface="Calibri"/>
            </a:endParaRPr>
          </a:p>
          <a:p>
            <a:r>
              <a:rPr lang="en-US" dirty="0">
                <a:cs typeface="Calibri"/>
              </a:rPr>
              <a:t>So we often use the importance-weighted RVB: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cs typeface="Calibri"/>
              </a:rPr>
              <a:t>                                                                     </a:t>
            </a:r>
            <a:r>
              <a:rPr lang="en-US" sz="1600" dirty="0">
                <a:cs typeface="Calibri"/>
              </a:rPr>
              <a:t>(IW-RVB)</a:t>
            </a:r>
          </a:p>
          <a:p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For which we still have:</a:t>
            </a:r>
            <a:endParaRPr lang="en-US" dirty="0"/>
          </a:p>
        </p:txBody>
      </p:sp>
      <p:pic>
        <p:nvPicPr>
          <p:cNvPr id="4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1CD7D1DD-F29D-D318-6FA8-F5F0949BD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070" y="2239850"/>
            <a:ext cx="5347669" cy="831515"/>
          </a:xfrm>
          <a:prstGeom prst="rect">
            <a:avLst/>
          </a:prstGeom>
        </p:spPr>
      </p:pic>
      <p:pic>
        <p:nvPicPr>
          <p:cNvPr id="5" name="Picture 5" descr="A math equations and symbols&#10;&#10;Description automatically generated">
            <a:extLst>
              <a:ext uri="{FF2B5EF4-FFF2-40B4-BE49-F238E27FC236}">
                <a16:creationId xmlns:a16="http://schemas.microsoft.com/office/drawing/2014/main" id="{E6EEBB8A-8062-1763-25ED-4DF24551BB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425" y="3915647"/>
            <a:ext cx="5014262" cy="1419535"/>
          </a:xfrm>
          <a:prstGeom prst="rect">
            <a:avLst/>
          </a:prstGeom>
        </p:spPr>
      </p:pic>
      <p:pic>
        <p:nvPicPr>
          <p:cNvPr id="7" name="Picture 7" descr="A diagram of a sphere with lines and points&#10;&#10;Description automatically generated">
            <a:extLst>
              <a:ext uri="{FF2B5EF4-FFF2-40B4-BE49-F238E27FC236}">
                <a16:creationId xmlns:a16="http://schemas.microsoft.com/office/drawing/2014/main" id="{C41A80B9-9E6B-589E-9811-5DA272B255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80511" y="2366450"/>
            <a:ext cx="4343399" cy="2662296"/>
          </a:xfrm>
          <a:prstGeom prst="rect">
            <a:avLst/>
          </a:prstGeom>
        </p:spPr>
      </p:pic>
      <p:pic>
        <p:nvPicPr>
          <p:cNvPr id="8" name="Picture 8" descr="A close up of a letter&#10;&#10;Description automatically generated">
            <a:extLst>
              <a:ext uri="{FF2B5EF4-FFF2-40B4-BE49-F238E27FC236}">
                <a16:creationId xmlns:a16="http://schemas.microsoft.com/office/drawing/2014/main" id="{4546DC59-7FD6-A225-2DE9-28F0F914C4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3226" y="5554894"/>
            <a:ext cx="5632943" cy="577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96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BA1FB4-439A-F377-8C3A-FCABCF96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The RVB &amp; IW-RVB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5A8916-754E-85E3-E094-9B79424E2C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6334"/>
            <a:ext cx="10804967" cy="43706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cs typeface="Calibri"/>
              </a:rPr>
              <a:t>The idea is that we can control     to improve our model's training</a:t>
            </a: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Evaluating the IW-RVB (and its gradient </a:t>
            </a:r>
            <a:r>
              <a:rPr lang="en-US" dirty="0" err="1">
                <a:cs typeface="Calibri"/>
              </a:rPr>
              <a:t>w.r.t.</a:t>
            </a:r>
            <a:r>
              <a:rPr lang="en-US" dirty="0">
                <a:cs typeface="Calibri"/>
              </a:rPr>
              <a:t>     ) has            complexity</a:t>
            </a:r>
            <a:endParaRPr lang="en-US">
              <a:cs typeface="Calibri"/>
            </a:endParaRPr>
          </a:p>
          <a:p>
            <a:pPr lvl="1"/>
            <a:r>
              <a:rPr lang="en-US" dirty="0">
                <a:cs typeface="Calibri"/>
              </a:rPr>
              <a:t>Requires importance weights for every document in the corpus</a:t>
            </a:r>
          </a:p>
          <a:p>
            <a:endParaRPr lang="en-US">
              <a:cs typeface="Calibri"/>
            </a:endParaRPr>
          </a:p>
          <a:p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This is problematic in ODQA applications, where      is often very large</a:t>
            </a:r>
            <a:endParaRPr lang="en-US" dirty="0"/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Solution: use priority sampling instead of regular importance sampling</a:t>
            </a:r>
          </a:p>
          <a:p>
            <a:endParaRPr lang="en-US">
              <a:cs typeface="Calibri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24783FE0-9FA9-9875-A06D-E760ABD95C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6369" y="2668921"/>
            <a:ext cx="292616" cy="481787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87C0B39-C347-16A7-0041-294DD2427E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002" y="2684603"/>
            <a:ext cx="952500" cy="466725"/>
          </a:xfrm>
          <a:prstGeom prst="rect">
            <a:avLst/>
          </a:prstGeom>
        </p:spPr>
      </p:pic>
      <p:pic>
        <p:nvPicPr>
          <p:cNvPr id="7" name="Picture 7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2BBD046B-E4AB-6A0E-215D-6AFD6975F7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1593" y="4486658"/>
            <a:ext cx="354545" cy="372930"/>
          </a:xfrm>
          <a:prstGeom prst="rect">
            <a:avLst/>
          </a:prstGeom>
        </p:spPr>
      </p:pic>
      <p:pic>
        <p:nvPicPr>
          <p:cNvPr id="4" name="Picture 7">
            <a:extLst>
              <a:ext uri="{FF2B5EF4-FFF2-40B4-BE49-F238E27FC236}">
                <a16:creationId xmlns:a16="http://schemas.microsoft.com/office/drawing/2014/main" id="{5A270086-F87E-AE61-4507-C1284A7B0E6C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965" r="61062" b="-5714"/>
          <a:stretch/>
        </p:blipFill>
        <p:spPr>
          <a:xfrm>
            <a:off x="5600817" y="1865489"/>
            <a:ext cx="330934" cy="351147"/>
          </a:xfrm>
          <a:prstGeom prst="rect">
            <a:avLst/>
          </a:prstGeom>
        </p:spPr>
      </p:pic>
      <p:pic>
        <p:nvPicPr>
          <p:cNvPr id="9" name="Picture 10">
            <a:extLst>
              <a:ext uri="{FF2B5EF4-FFF2-40B4-BE49-F238E27FC236}">
                <a16:creationId xmlns:a16="http://schemas.microsoft.com/office/drawing/2014/main" id="{BA600463-6E46-0A68-277A-B1254FC2C7E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4153" y="3524637"/>
            <a:ext cx="3535376" cy="880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358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1">
            <a:extLst>
              <a:ext uri="{FF2B5EF4-FFF2-40B4-BE49-F238E27FC236}">
                <a16:creationId xmlns:a16="http://schemas.microsoft.com/office/drawing/2014/main" id="{91C20791-C46F-0442-DC2C-A2DA8B293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634" y="5966576"/>
            <a:ext cx="2069805" cy="32868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5A75E-A9A2-8011-50BF-7794E2F636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580" y="1868433"/>
            <a:ext cx="10515600" cy="477086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200" b="1" dirty="0">
                <a:ea typeface="+mn-lt"/>
                <a:cs typeface="+mn-lt"/>
              </a:rPr>
              <a:t>Main point: </a:t>
            </a:r>
            <a:r>
              <a:rPr lang="en-US" sz="2200" dirty="0">
                <a:ea typeface="+mn-lt"/>
                <a:cs typeface="+mn-lt"/>
              </a:rPr>
              <a:t>priority sampling allows us to sample      documents (and corresponding importance weights      ) without computing sums over the whole corpus</a:t>
            </a: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endParaRPr lang="en-US" sz="2200" dirty="0">
              <a:latin typeface="Calibri" panose="020F0502020204030204"/>
              <a:cs typeface="Calibri" panose="020F0502020204030204"/>
            </a:endParaRPr>
          </a:p>
          <a:p>
            <a:r>
              <a:rPr lang="en-US" sz="2200" dirty="0">
                <a:ea typeface="+mn-lt"/>
                <a:cs typeface="+mn-lt"/>
              </a:rPr>
              <a:t>Such that for a function          we have a consistent estimator</a:t>
            </a:r>
            <a:endParaRPr lang="en-US" sz="2200" dirty="0">
              <a:latin typeface="Arial"/>
              <a:cs typeface="Arial"/>
            </a:endParaRPr>
          </a:p>
          <a:p>
            <a:endParaRPr lang="en-US" sz="2200" dirty="0">
              <a:latin typeface="Arial"/>
              <a:cs typeface="Arial"/>
            </a:endParaRPr>
          </a:p>
          <a:p>
            <a:r>
              <a:rPr lang="en-US" sz="2200" dirty="0">
                <a:latin typeface="Arial"/>
                <a:cs typeface="Arial"/>
              </a:rPr>
              <a:t>We have     documents, each weighted by </a:t>
            </a:r>
            <a:endParaRPr lang="en-US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>
                <a:cs typeface="Calibri"/>
              </a:rPr>
              <a:t>Sample random weights </a:t>
            </a:r>
          </a:p>
          <a:p>
            <a:pPr marL="457200" indent="-457200">
              <a:buAutoNum type="arabicPeriod"/>
            </a:pPr>
            <a:r>
              <a:rPr lang="en-US" sz="2200" dirty="0">
                <a:cs typeface="Calibri"/>
              </a:rPr>
              <a:t>Generate "priorities"</a:t>
            </a:r>
          </a:p>
          <a:p>
            <a:pPr marL="457200" indent="-457200">
              <a:buAutoNum type="arabicPeriod"/>
            </a:pPr>
            <a:r>
              <a:rPr lang="en-US" sz="2200" dirty="0">
                <a:cs typeface="Calibri"/>
              </a:rPr>
              <a:t>Let       be the                </a:t>
            </a:r>
            <a:r>
              <a:rPr lang="en-US" sz="2200" dirty="0" err="1"/>
              <a:t>th</a:t>
            </a:r>
            <a:r>
              <a:rPr lang="en-US" sz="2200" dirty="0"/>
              <a:t> largest priority </a:t>
            </a:r>
            <a:endParaRPr lang="en-US" sz="2200" dirty="0"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200" dirty="0">
                <a:cs typeface="Calibri"/>
              </a:rPr>
              <a:t>Select the      items with the largest priorities, return these alongside their corresponding importance weights</a:t>
            </a: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pPr marL="0" indent="0">
              <a:buNone/>
            </a:pPr>
            <a:endParaRPr lang="en-US" sz="2200" dirty="0">
              <a:cs typeface="Calibri"/>
            </a:endParaRPr>
          </a:p>
          <a:p>
            <a:endParaRPr lang="en-US" sz="2200" dirty="0">
              <a:cs typeface="Calibri"/>
            </a:endParaRPr>
          </a:p>
          <a:p>
            <a:pPr lvl="1"/>
            <a:endParaRPr lang="en-US" sz="2200" dirty="0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64820E-C175-AA7F-5AE6-32B21765A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Priority Sampling</a:t>
            </a:r>
            <a:endParaRPr lang="en-US"/>
          </a:p>
        </p:txBody>
      </p:sp>
      <p:pic>
        <p:nvPicPr>
          <p:cNvPr id="4" name="Picture 4" descr="A group of letters with a white background&#10;&#10;Description automatically generated">
            <a:extLst>
              <a:ext uri="{FF2B5EF4-FFF2-40B4-BE49-F238E27FC236}">
                <a16:creationId xmlns:a16="http://schemas.microsoft.com/office/drawing/2014/main" id="{12B2F1CF-689F-FCC5-E0B3-75849C44CC0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9784" r="18391" b="-2326"/>
          <a:stretch/>
        </p:blipFill>
        <p:spPr>
          <a:xfrm>
            <a:off x="2577382" y="5654017"/>
            <a:ext cx="238077" cy="389861"/>
          </a:xfrm>
          <a:prstGeom prst="rect">
            <a:avLst/>
          </a:prstGeom>
        </p:spPr>
      </p:pic>
      <p:pic>
        <p:nvPicPr>
          <p:cNvPr id="5" name="Picture 5" descr="A black and white image of symbols&#10;&#10;Description automatically generated">
            <a:extLst>
              <a:ext uri="{FF2B5EF4-FFF2-40B4-BE49-F238E27FC236}">
                <a16:creationId xmlns:a16="http://schemas.microsoft.com/office/drawing/2014/main" id="{EE175A71-9129-7BBE-7262-B31628BC3C6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78" b="2439"/>
          <a:stretch/>
        </p:blipFill>
        <p:spPr>
          <a:xfrm>
            <a:off x="8045084" y="3116017"/>
            <a:ext cx="2507317" cy="679215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86FD340F-9A25-2E02-56B7-F6734DD13C7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95" t="64935" b="1299"/>
          <a:stretch/>
        </p:blipFill>
        <p:spPr>
          <a:xfrm>
            <a:off x="3732855" y="2447440"/>
            <a:ext cx="4735329" cy="489654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B8E7AC3-B2B6-B05D-8054-53BD1D6DD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68111" y="5332060"/>
            <a:ext cx="304800" cy="247650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1EAEB3B2-0C56-CBC4-2DAA-CFE4221C52F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04480" y="5291848"/>
            <a:ext cx="872218" cy="318408"/>
          </a:xfrm>
          <a:prstGeom prst="rect">
            <a:avLst/>
          </a:prstGeom>
        </p:spPr>
      </p:pic>
      <p:pic>
        <p:nvPicPr>
          <p:cNvPr id="11" name="Picture 1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CE71ADD2-37B0-064E-A308-55AA91D7D83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86532" y="3344988"/>
            <a:ext cx="497167" cy="304008"/>
          </a:xfrm>
          <a:prstGeom prst="rect">
            <a:avLst/>
          </a:prstGeom>
        </p:spPr>
      </p:pic>
      <p:pic>
        <p:nvPicPr>
          <p:cNvPr id="12" name="Picture 4" descr="A group of letters with a white background&#10;&#10;Description automatically generated">
            <a:extLst>
              <a:ext uri="{FF2B5EF4-FFF2-40B4-BE49-F238E27FC236}">
                <a16:creationId xmlns:a16="http://schemas.microsoft.com/office/drawing/2014/main" id="{38580387-6F8C-AB59-D466-5B9559C0A4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000" t="21428" r="17279" b="16667"/>
          <a:stretch/>
        </p:blipFill>
        <p:spPr>
          <a:xfrm>
            <a:off x="6844929" y="1907230"/>
            <a:ext cx="261642" cy="266569"/>
          </a:xfrm>
          <a:prstGeom prst="rect">
            <a:avLst/>
          </a:prstGeom>
        </p:spPr>
      </p:pic>
      <p:pic>
        <p:nvPicPr>
          <p:cNvPr id="13" name="Picture 13" descr="A close up of a letter&#10;&#10;Description automatically generated">
            <a:extLst>
              <a:ext uri="{FF2B5EF4-FFF2-40B4-BE49-F238E27FC236}">
                <a16:creationId xmlns:a16="http://schemas.microsoft.com/office/drawing/2014/main" id="{B97C7592-49D1-4C3B-CADE-47FA8814AB4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89988" y="4466462"/>
            <a:ext cx="2743200" cy="348656"/>
          </a:xfrm>
          <a:prstGeom prst="rect">
            <a:avLst/>
          </a:prstGeom>
        </p:spPr>
      </p:pic>
      <p:pic>
        <p:nvPicPr>
          <p:cNvPr id="9" name="Picture 9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19505B6F-E07B-D845-E42E-13551387543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7969" y="4102281"/>
            <a:ext cx="255108" cy="300394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61270CA7-80F0-CE62-42E2-0B1DA5915A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784960" y="4894089"/>
            <a:ext cx="750618" cy="339858"/>
          </a:xfrm>
          <a:prstGeom prst="rect">
            <a:avLst/>
          </a:prstGeom>
        </p:spPr>
      </p:pic>
      <p:pic>
        <p:nvPicPr>
          <p:cNvPr id="19" name="Picture 19" descr="A group of symbols with a white background&#10;&#10;Description automatically generated">
            <a:extLst>
              <a:ext uri="{FF2B5EF4-FFF2-40B4-BE49-F238E27FC236}">
                <a16:creationId xmlns:a16="http://schemas.microsoft.com/office/drawing/2014/main" id="{0F395275-6621-1D68-590E-926E6461B9FD}"/>
              </a:ext>
            </a:extLst>
          </p:cNvPr>
          <p:cNvPicPr>
            <a:picLocks noChangeAspect="1"/>
          </p:cNvPicPr>
          <p:nvPr/>
        </p:nvPicPr>
        <p:blipFill rotWithShape="1">
          <a:blip r:embed="rId12"/>
          <a:srcRect t="-4546" r="373" b="4545"/>
          <a:stretch/>
        </p:blipFill>
        <p:spPr>
          <a:xfrm>
            <a:off x="6388331" y="4057813"/>
            <a:ext cx="2282759" cy="376285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B314D57B-CAB1-3FFB-0C90-A1D8268FD6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44" t="22917" r="83946" b="1734"/>
          <a:stretch/>
        </p:blipFill>
        <p:spPr>
          <a:xfrm>
            <a:off x="3465960" y="2202977"/>
            <a:ext cx="284376" cy="2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291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3" grpId="3" build="p"/>
      <p:bldP spid="3" grpId="4" build="p"/>
      <p:bldP spid="3" grpId="5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68026A6F-C929-2CA1-3140-6DB6E3894D1D}"/>
              </a:ext>
            </a:extLst>
          </p:cNvPr>
          <p:cNvSpPr txBox="1"/>
          <p:nvPr/>
        </p:nvSpPr>
        <p:spPr>
          <a:xfrm>
            <a:off x="7597952" y="4822371"/>
            <a:ext cx="3842657" cy="1786983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cs typeface="Calibri"/>
              </a:rPr>
              <a:t>Technical details: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1623B2-9D25-669D-ED2C-AD720B91A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Variational Open-Domain (VOD) Objective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93A76-8C3C-7EEA-1794-F98719439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So instead of IW-RVB (           due to importance sampling):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  <a:p>
            <a:r>
              <a:rPr lang="en-US" dirty="0">
                <a:cs typeface="Calibri"/>
              </a:rPr>
              <a:t>We use the VOD objective (            because of priority sampling):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BCB5F110-0159-DA74-EBBE-2AC0B6BA0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741" y="4441547"/>
            <a:ext cx="5083881" cy="1552253"/>
          </a:xfrm>
          <a:prstGeom prst="rect">
            <a:avLst/>
          </a:prstGeom>
        </p:spPr>
      </p:pic>
      <p:pic>
        <p:nvPicPr>
          <p:cNvPr id="6" name="Picture 5" descr="A math equations and symbols&#10;&#10;Description automatically generated">
            <a:extLst>
              <a:ext uri="{FF2B5EF4-FFF2-40B4-BE49-F238E27FC236}">
                <a16:creationId xmlns:a16="http://schemas.microsoft.com/office/drawing/2014/main" id="{2F5FB199-418F-59E5-3B9B-C9D904869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800" y="2332661"/>
            <a:ext cx="4811484" cy="1361309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6E47E037-2944-F7C1-96BC-96391B1176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1058" y="1833684"/>
            <a:ext cx="890477" cy="440144"/>
          </a:xfrm>
          <a:prstGeom prst="rect">
            <a:avLst/>
          </a:prstGeom>
        </p:spPr>
      </p:pic>
      <p:pic>
        <p:nvPicPr>
          <p:cNvPr id="8" name="Picture 8" descr="A group of letters with a white background&#10;&#10;Description automatically generated">
            <a:extLst>
              <a:ext uri="{FF2B5EF4-FFF2-40B4-BE49-F238E27FC236}">
                <a16:creationId xmlns:a16="http://schemas.microsoft.com/office/drawing/2014/main" id="{2E20B949-035A-4F28-7B5D-6E3F9D4496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88328" y="3865790"/>
            <a:ext cx="942975" cy="47625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ED3E8C5E-A344-A582-F7E3-BF66DB8E3D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41771" y="5136590"/>
            <a:ext cx="3744686" cy="710504"/>
          </a:xfrm>
          <a:prstGeom prst="rect">
            <a:avLst/>
          </a:prstGeom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6E0A0C8F-1B94-28A5-45BC-0AF08A094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43257" y="5901339"/>
            <a:ext cx="1730829" cy="541724"/>
          </a:xfrm>
          <a:prstGeom prst="rect">
            <a:avLst/>
          </a:prstGeom>
        </p:spPr>
      </p:pic>
      <p:pic>
        <p:nvPicPr>
          <p:cNvPr id="13" name="Picture 13" descr="A group of black symbols&#10;&#10;Description automatically generated">
            <a:extLst>
              <a:ext uri="{FF2B5EF4-FFF2-40B4-BE49-F238E27FC236}">
                <a16:creationId xmlns:a16="http://schemas.microsoft.com/office/drawing/2014/main" id="{987FD53C-B81B-BA25-05DB-72BF0176D9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007400" y="6059261"/>
            <a:ext cx="1738867" cy="552450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C3AF179E-9B52-6220-B534-2559AAE76BCF}"/>
              </a:ext>
            </a:extLst>
          </p:cNvPr>
          <p:cNvCxnSpPr/>
          <p:nvPr/>
        </p:nvCxnSpPr>
        <p:spPr>
          <a:xfrm flipV="1">
            <a:off x="7465763" y="5694800"/>
            <a:ext cx="1116376" cy="2974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585D06-6071-4E1A-7BD8-62DDDDC136FF}"/>
              </a:ext>
            </a:extLst>
          </p:cNvPr>
          <p:cNvSpPr txBox="1"/>
          <p:nvPr/>
        </p:nvSpPr>
        <p:spPr>
          <a:xfrm>
            <a:off x="6683566" y="5949108"/>
            <a:ext cx="154236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1 reader evaluation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20691B-6378-DBD4-0817-9EB7C550F9D1}"/>
              </a:ext>
            </a:extLst>
          </p:cNvPr>
          <p:cNvSpPr txBox="1"/>
          <p:nvPr/>
        </p:nvSpPr>
        <p:spPr>
          <a:xfrm>
            <a:off x="10704723" y="5857300"/>
            <a:ext cx="1781058" cy="954107"/>
          </a:xfrm>
          <a:prstGeom prst="rect">
            <a:avLst/>
          </a:prstGeom>
          <a:solidFill>
            <a:schemeClr val="bg1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 dirty="0">
                <a:cs typeface="Calibri"/>
              </a:rPr>
              <a:t>1 retriever and approx. posterior evaluation per document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F7E4A02-09DF-5E51-2F72-E9EB1E07DE5A}"/>
              </a:ext>
            </a:extLst>
          </p:cNvPr>
          <p:cNvCxnSpPr>
            <a:cxnSpLocks/>
          </p:cNvCxnSpPr>
          <p:nvPr/>
        </p:nvCxnSpPr>
        <p:spPr>
          <a:xfrm flipH="1" flipV="1">
            <a:off x="10344838" y="6190558"/>
            <a:ext cx="389262" cy="36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91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" grpId="0" build="p"/>
      <p:bldP spid="9" grpId="0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20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PowerPoint Presentation</vt:lpstr>
      <vt:lpstr>Open-Domain Question Answering (ODQA)</vt:lpstr>
      <vt:lpstr>Reader-Retrieval Model</vt:lpstr>
      <vt:lpstr>Reader-Retrieval Model with Traditional VI</vt:lpstr>
      <vt:lpstr>Variational Rényi Bound (RVB)</vt:lpstr>
      <vt:lpstr>Importance-Weighted RVB (IW-RVB)</vt:lpstr>
      <vt:lpstr>The RVB &amp; IW-RVB</vt:lpstr>
      <vt:lpstr>Priority Sampling</vt:lpstr>
      <vt:lpstr>Variational Open-Domain (VOD) Objective</vt:lpstr>
      <vt:lpstr>Q: How are we actually modelling the retriever(s)?</vt:lpstr>
      <vt:lpstr>Q: How are we actually modelling the retriever(s)?</vt:lpstr>
      <vt:lpstr>Training Intuition from the RVB</vt:lpstr>
      <vt:lpstr>Training Procedure</vt:lpstr>
      <vt:lpstr>Evaluation on Multiple-Choice Q&amp;A</vt:lpstr>
      <vt:lpstr>Experiments</vt:lpstr>
      <vt:lpstr>Experiments</vt:lpstr>
      <vt:lpstr>Ablation Study</vt:lpstr>
      <vt:lpstr>Ablation Study</vt:lpstr>
      <vt:lpstr>Re-purposing MCQA Retrievers for Sematic Search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1041</cp:revision>
  <dcterms:created xsi:type="dcterms:W3CDTF">2023-08-06T17:42:29Z</dcterms:created>
  <dcterms:modified xsi:type="dcterms:W3CDTF">2023-08-08T14:39:11Z</dcterms:modified>
</cp:coreProperties>
</file>