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67" r:id="rId2"/>
    <p:sldId id="278" r:id="rId3"/>
    <p:sldId id="256" r:id="rId4"/>
    <p:sldId id="257" r:id="rId5"/>
    <p:sldId id="258" r:id="rId6"/>
    <p:sldId id="268" r:id="rId7"/>
    <p:sldId id="273" r:id="rId8"/>
    <p:sldId id="269" r:id="rId9"/>
    <p:sldId id="270" r:id="rId10"/>
    <p:sldId id="280" r:id="rId11"/>
    <p:sldId id="259" r:id="rId12"/>
    <p:sldId id="260" r:id="rId13"/>
    <p:sldId id="262" r:id="rId14"/>
    <p:sldId id="275" r:id="rId15"/>
    <p:sldId id="281" r:id="rId16"/>
    <p:sldId id="276" r:id="rId17"/>
    <p:sldId id="282" r:id="rId18"/>
    <p:sldId id="277" r:id="rId19"/>
    <p:sldId id="283" r:id="rId20"/>
    <p:sldId id="272" r:id="rId21"/>
    <p:sldId id="285" r:id="rId22"/>
    <p:sldId id="265" r:id="rId23"/>
    <p:sldId id="284" r:id="rId24"/>
    <p:sldId id="264" r:id="rId25"/>
    <p:sldId id="279" r:id="rId26"/>
    <p:sldId id="274" r:id="rId27"/>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el.ras390@yahoo.com" initials="r" lastIdx="1" clrIdx="0">
    <p:extLst>
      <p:ext uri="{19B8F6BF-5375-455C-9EA6-DF929625EA0E}">
        <p15:presenceInfo xmlns:p15="http://schemas.microsoft.com/office/powerpoint/2012/main" userId="5485b3fa48ac15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82" autoAdjust="0"/>
  </p:normalViewPr>
  <p:slideViewPr>
    <p:cSldViewPr snapToGrid="0">
      <p:cViewPr varScale="1">
        <p:scale>
          <a:sx n="47" d="100"/>
          <a:sy n="47" d="100"/>
        </p:scale>
        <p:origin x="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2T22:45:42.060" idx="1">
    <p:pos x="7680" y="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A72A28-3DA8-4582-ABC2-7AFB1CB9DD8A}"/>
              </a:ext>
            </a:extLst>
          </p:cNvPr>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67200E5B-E664-47F5-9769-B27B1636EA2E}"/>
              </a:ext>
            </a:extLst>
          </p:cNvPr>
          <p:cNvSpPr>
            <a:spLocks noGrp="1"/>
          </p:cNvSpPr>
          <p:nvPr>
            <p:ph type="dt" sz="quarter" idx="1"/>
          </p:nvPr>
        </p:nvSpPr>
        <p:spPr>
          <a:xfrm>
            <a:off x="3884613" y="0"/>
            <a:ext cx="2971800" cy="467311"/>
          </a:xfrm>
          <a:prstGeom prst="rect">
            <a:avLst/>
          </a:prstGeom>
        </p:spPr>
        <p:txBody>
          <a:bodyPr vert="horz" lIns="91440" tIns="45720" rIns="91440" bIns="45720" rtlCol="0"/>
          <a:lstStyle>
            <a:lvl1pPr algn="r">
              <a:defRPr sz="1200"/>
            </a:lvl1pPr>
          </a:lstStyle>
          <a:p>
            <a:fld id="{E0600AF9-C25B-4373-A0E3-3AC6FF34763D}" type="datetimeFigureOut">
              <a:rPr lang="en-CA" smtClean="0"/>
              <a:t>2022-06-03</a:t>
            </a:fld>
            <a:endParaRPr lang="en-CA"/>
          </a:p>
        </p:txBody>
      </p:sp>
      <p:sp>
        <p:nvSpPr>
          <p:cNvPr id="4" name="Footer Placeholder 3">
            <a:extLst>
              <a:ext uri="{FF2B5EF4-FFF2-40B4-BE49-F238E27FC236}">
                <a16:creationId xmlns:a16="http://schemas.microsoft.com/office/drawing/2014/main" id="{A4C80739-0188-49C8-B331-5FDC91080D09}"/>
              </a:ext>
            </a:extLst>
          </p:cNvPr>
          <p:cNvSpPr>
            <a:spLocks noGrp="1"/>
          </p:cNvSpPr>
          <p:nvPr>
            <p:ph type="ftr" sz="quarter" idx="2"/>
          </p:nvPr>
        </p:nvSpPr>
        <p:spPr>
          <a:xfrm>
            <a:off x="0" y="8846554"/>
            <a:ext cx="2971800" cy="46731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9F556C4-9F55-4B0F-B4AF-F38547B32168}"/>
              </a:ext>
            </a:extLst>
          </p:cNvPr>
          <p:cNvSpPr>
            <a:spLocks noGrp="1"/>
          </p:cNvSpPr>
          <p:nvPr>
            <p:ph type="sldNum" sz="quarter" idx="3"/>
          </p:nvPr>
        </p:nvSpPr>
        <p:spPr>
          <a:xfrm>
            <a:off x="3884613" y="8846554"/>
            <a:ext cx="2971800" cy="467310"/>
          </a:xfrm>
          <a:prstGeom prst="rect">
            <a:avLst/>
          </a:prstGeom>
        </p:spPr>
        <p:txBody>
          <a:bodyPr vert="horz" lIns="91440" tIns="45720" rIns="91440" bIns="45720" rtlCol="0" anchor="b"/>
          <a:lstStyle>
            <a:lvl1pPr algn="r">
              <a:defRPr sz="1200"/>
            </a:lvl1pPr>
          </a:lstStyle>
          <a:p>
            <a:fld id="{4CA0EB12-B328-424E-9D16-1D175420A2F6}" type="slidenum">
              <a:rPr lang="en-CA" smtClean="0"/>
              <a:t>‹#›</a:t>
            </a:fld>
            <a:endParaRPr lang="en-CA"/>
          </a:p>
        </p:txBody>
      </p:sp>
    </p:spTree>
    <p:extLst>
      <p:ext uri="{BB962C8B-B14F-4D97-AF65-F5344CB8AC3E}">
        <p14:creationId xmlns:p14="http://schemas.microsoft.com/office/powerpoint/2010/main" val="32478780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1F705DC3-C19C-4215-9DCF-96291F2E35C1}" type="datetimeFigureOut">
              <a:rPr lang="en-CA" smtClean="0"/>
              <a:t>2022-06-03</a:t>
            </a:fld>
            <a:endParaRPr lang="en-CA"/>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08036398-1C90-4DD2-B2D5-247830BCFA71}" type="slidenum">
              <a:rPr lang="en-CA" smtClean="0"/>
              <a:t>‹#›</a:t>
            </a:fld>
            <a:endParaRPr lang="en-CA"/>
          </a:p>
        </p:txBody>
      </p:sp>
    </p:spTree>
    <p:extLst>
      <p:ext uri="{BB962C8B-B14F-4D97-AF65-F5344CB8AC3E}">
        <p14:creationId xmlns:p14="http://schemas.microsoft.com/office/powerpoint/2010/main" val="10020090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37102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9D65-3695-4595-B8D9-87051FBEE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5980560-6813-4F7E-AE17-EB2C66446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AFE17A7-4112-4572-9DE4-D77BCD415648}"/>
              </a:ext>
            </a:extLst>
          </p:cNvPr>
          <p:cNvSpPr>
            <a:spLocks noGrp="1"/>
          </p:cNvSpPr>
          <p:nvPr>
            <p:ph type="dt" sz="half" idx="10"/>
          </p:nvPr>
        </p:nvSpPr>
        <p:spPr/>
        <p:txBody>
          <a:bodyPr/>
          <a:lstStyle/>
          <a:p>
            <a:fld id="{F5CB4953-6D2C-41FA-8D8F-0E53C3299507}" type="datetime1">
              <a:rPr lang="en-CA" smtClean="0"/>
              <a:t>2022-06-03</a:t>
            </a:fld>
            <a:endParaRPr lang="en-CA"/>
          </a:p>
        </p:txBody>
      </p:sp>
      <p:sp>
        <p:nvSpPr>
          <p:cNvPr id="5" name="Footer Placeholder 4">
            <a:extLst>
              <a:ext uri="{FF2B5EF4-FFF2-40B4-BE49-F238E27FC236}">
                <a16:creationId xmlns:a16="http://schemas.microsoft.com/office/drawing/2014/main" id="{2D77A5E9-2E3E-4F1A-835F-AD56C63A732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9EAAB4-33BC-4273-81B2-734442B0271E}"/>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15403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8ABB-3DD3-4C7A-8AB7-6F27A033127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9580C07-7C3E-43BF-B456-D80DDADD86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7E076B-809D-40EA-A36D-03350E7BCAAD}"/>
              </a:ext>
            </a:extLst>
          </p:cNvPr>
          <p:cNvSpPr>
            <a:spLocks noGrp="1"/>
          </p:cNvSpPr>
          <p:nvPr>
            <p:ph type="dt" sz="half" idx="10"/>
          </p:nvPr>
        </p:nvSpPr>
        <p:spPr/>
        <p:txBody>
          <a:bodyPr/>
          <a:lstStyle/>
          <a:p>
            <a:fld id="{D6C39D79-488B-436C-9789-BA2ED2BC784B}" type="datetime1">
              <a:rPr lang="en-CA" smtClean="0"/>
              <a:t>2022-06-03</a:t>
            </a:fld>
            <a:endParaRPr lang="en-CA"/>
          </a:p>
        </p:txBody>
      </p:sp>
      <p:sp>
        <p:nvSpPr>
          <p:cNvPr id="5" name="Footer Placeholder 4">
            <a:extLst>
              <a:ext uri="{FF2B5EF4-FFF2-40B4-BE49-F238E27FC236}">
                <a16:creationId xmlns:a16="http://schemas.microsoft.com/office/drawing/2014/main" id="{361532FF-0DFC-4F0C-ABF4-DC01700ECE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7993B0-1390-49FC-8937-B22851222403}"/>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237309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4F0473-7D10-4728-AC2E-4ACD5F7DC4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DA7EF5C-4D22-40CD-8669-903C5DD4F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7BA106-765E-4D35-942D-25FC1E8F5732}"/>
              </a:ext>
            </a:extLst>
          </p:cNvPr>
          <p:cNvSpPr>
            <a:spLocks noGrp="1"/>
          </p:cNvSpPr>
          <p:nvPr>
            <p:ph type="dt" sz="half" idx="10"/>
          </p:nvPr>
        </p:nvSpPr>
        <p:spPr/>
        <p:txBody>
          <a:bodyPr/>
          <a:lstStyle/>
          <a:p>
            <a:fld id="{86F188E3-FD3D-4DBF-9661-D6FDF21BA21D}" type="datetime1">
              <a:rPr lang="en-CA" smtClean="0"/>
              <a:t>2022-06-03</a:t>
            </a:fld>
            <a:endParaRPr lang="en-CA"/>
          </a:p>
        </p:txBody>
      </p:sp>
      <p:sp>
        <p:nvSpPr>
          <p:cNvPr id="5" name="Footer Placeholder 4">
            <a:extLst>
              <a:ext uri="{FF2B5EF4-FFF2-40B4-BE49-F238E27FC236}">
                <a16:creationId xmlns:a16="http://schemas.microsoft.com/office/drawing/2014/main" id="{B0FB6B10-A937-4581-BCB6-7A558BC380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30B8AB-36F4-4302-8B92-D046899FF0ED}"/>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193344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692-E5CF-4803-995F-67302571916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0630929-2922-48CB-8FEA-A6E694F84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B624FB-F403-443C-99AD-646C13A43403}"/>
              </a:ext>
            </a:extLst>
          </p:cNvPr>
          <p:cNvSpPr>
            <a:spLocks noGrp="1"/>
          </p:cNvSpPr>
          <p:nvPr>
            <p:ph type="dt" sz="half" idx="10"/>
          </p:nvPr>
        </p:nvSpPr>
        <p:spPr/>
        <p:txBody>
          <a:bodyPr/>
          <a:lstStyle/>
          <a:p>
            <a:fld id="{FBBD792D-CE89-46C5-8555-C60B0F105A3A}" type="datetime1">
              <a:rPr lang="en-CA" smtClean="0"/>
              <a:t>2022-06-03</a:t>
            </a:fld>
            <a:endParaRPr lang="en-CA"/>
          </a:p>
        </p:txBody>
      </p:sp>
      <p:sp>
        <p:nvSpPr>
          <p:cNvPr id="5" name="Footer Placeholder 4">
            <a:extLst>
              <a:ext uri="{FF2B5EF4-FFF2-40B4-BE49-F238E27FC236}">
                <a16:creationId xmlns:a16="http://schemas.microsoft.com/office/drawing/2014/main" id="{71F4F60D-DE4B-4FB7-9940-516150CE8C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92FDD8-028F-4F1C-8D75-BBB39D4AD526}"/>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28426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4A45-06F4-4587-9215-97E99C1D3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736C9B4-7830-4020-BEF0-307440A91C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1A7166-7191-418B-981C-DD4CA0C55B65}"/>
              </a:ext>
            </a:extLst>
          </p:cNvPr>
          <p:cNvSpPr>
            <a:spLocks noGrp="1"/>
          </p:cNvSpPr>
          <p:nvPr>
            <p:ph type="dt" sz="half" idx="10"/>
          </p:nvPr>
        </p:nvSpPr>
        <p:spPr/>
        <p:txBody>
          <a:bodyPr/>
          <a:lstStyle/>
          <a:p>
            <a:fld id="{96D72BC7-8D01-454A-92F7-876DA2980271}" type="datetime1">
              <a:rPr lang="en-CA" smtClean="0"/>
              <a:t>2022-06-03</a:t>
            </a:fld>
            <a:endParaRPr lang="en-CA"/>
          </a:p>
        </p:txBody>
      </p:sp>
      <p:sp>
        <p:nvSpPr>
          <p:cNvPr id="5" name="Footer Placeholder 4">
            <a:extLst>
              <a:ext uri="{FF2B5EF4-FFF2-40B4-BE49-F238E27FC236}">
                <a16:creationId xmlns:a16="http://schemas.microsoft.com/office/drawing/2014/main" id="{C0C9CF7B-53D5-4951-97A2-571E032632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53848C-9531-44FE-86A4-1E3C0E0DB9C2}"/>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220708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E6B2-EBF2-4F39-97DB-7EE10F401C3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905A74E-DA32-4B9C-A13D-AB08EE4B7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EFA2DA2-6434-4CA9-8F50-1B0D142CA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E0EDC68-3CB7-4E0C-BE84-68F814A147C0}"/>
              </a:ext>
            </a:extLst>
          </p:cNvPr>
          <p:cNvSpPr>
            <a:spLocks noGrp="1"/>
          </p:cNvSpPr>
          <p:nvPr>
            <p:ph type="dt" sz="half" idx="10"/>
          </p:nvPr>
        </p:nvSpPr>
        <p:spPr/>
        <p:txBody>
          <a:bodyPr/>
          <a:lstStyle/>
          <a:p>
            <a:fld id="{3E15C7CB-A5D8-4CCC-99AF-85AE9AF1C6FF}" type="datetime1">
              <a:rPr lang="en-CA" smtClean="0"/>
              <a:t>2022-06-03</a:t>
            </a:fld>
            <a:endParaRPr lang="en-CA"/>
          </a:p>
        </p:txBody>
      </p:sp>
      <p:sp>
        <p:nvSpPr>
          <p:cNvPr id="6" name="Footer Placeholder 5">
            <a:extLst>
              <a:ext uri="{FF2B5EF4-FFF2-40B4-BE49-F238E27FC236}">
                <a16:creationId xmlns:a16="http://schemas.microsoft.com/office/drawing/2014/main" id="{E6881942-385E-4865-BAA4-DDA644FCD0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E200528-8440-48A2-A96D-AF1C2C9308FE}"/>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153414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F120-2FA5-40D1-827B-8DB96AC5853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24B1D38-5EB6-4783-A867-3DA00E407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CB017E-3E72-49AC-92E9-5E4765CC8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AAE68C4-C263-482F-92F9-B72191BA9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66BE8D-5A31-4753-B61D-5ABDEAD6B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99ECBCA-D1D2-42B3-8206-A83887B0EA58}"/>
              </a:ext>
            </a:extLst>
          </p:cNvPr>
          <p:cNvSpPr>
            <a:spLocks noGrp="1"/>
          </p:cNvSpPr>
          <p:nvPr>
            <p:ph type="dt" sz="half" idx="10"/>
          </p:nvPr>
        </p:nvSpPr>
        <p:spPr/>
        <p:txBody>
          <a:bodyPr/>
          <a:lstStyle/>
          <a:p>
            <a:fld id="{DE23A964-DF48-41D2-9614-D02DCFDA8E63}" type="datetime1">
              <a:rPr lang="en-CA" smtClean="0"/>
              <a:t>2022-06-03</a:t>
            </a:fld>
            <a:endParaRPr lang="en-CA"/>
          </a:p>
        </p:txBody>
      </p:sp>
      <p:sp>
        <p:nvSpPr>
          <p:cNvPr id="8" name="Footer Placeholder 7">
            <a:extLst>
              <a:ext uri="{FF2B5EF4-FFF2-40B4-BE49-F238E27FC236}">
                <a16:creationId xmlns:a16="http://schemas.microsoft.com/office/drawing/2014/main" id="{6A0B91BD-B3A9-44BB-80AB-C97B6B32FAD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4B5F2C5-4DF5-4929-ABDB-4D82A1592771}"/>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119300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8A0-4919-4DC9-9EBA-EEA64C516A9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D03A56-76AB-4FC8-A8FE-C2A60DB61C53}"/>
              </a:ext>
            </a:extLst>
          </p:cNvPr>
          <p:cNvSpPr>
            <a:spLocks noGrp="1"/>
          </p:cNvSpPr>
          <p:nvPr>
            <p:ph type="dt" sz="half" idx="10"/>
          </p:nvPr>
        </p:nvSpPr>
        <p:spPr/>
        <p:txBody>
          <a:bodyPr/>
          <a:lstStyle/>
          <a:p>
            <a:fld id="{BB9B4518-1409-4FC6-8C90-4DEAD36C8C63}" type="datetime1">
              <a:rPr lang="en-CA" smtClean="0"/>
              <a:t>2022-06-03</a:t>
            </a:fld>
            <a:endParaRPr lang="en-CA"/>
          </a:p>
        </p:txBody>
      </p:sp>
      <p:sp>
        <p:nvSpPr>
          <p:cNvPr id="4" name="Footer Placeholder 3">
            <a:extLst>
              <a:ext uri="{FF2B5EF4-FFF2-40B4-BE49-F238E27FC236}">
                <a16:creationId xmlns:a16="http://schemas.microsoft.com/office/drawing/2014/main" id="{53A126BA-3120-4379-B8ED-08A0EAD9FDC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DB10FB2-3177-47B7-8422-B2E6C37229FE}"/>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181780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36F3F-8171-4A4C-BF7E-92A1CCA50210}"/>
              </a:ext>
            </a:extLst>
          </p:cNvPr>
          <p:cNvSpPr>
            <a:spLocks noGrp="1"/>
          </p:cNvSpPr>
          <p:nvPr>
            <p:ph type="dt" sz="half" idx="10"/>
          </p:nvPr>
        </p:nvSpPr>
        <p:spPr/>
        <p:txBody>
          <a:bodyPr/>
          <a:lstStyle/>
          <a:p>
            <a:fld id="{05D24A26-93E1-49CC-BA1A-6AACB3FB2337}" type="datetime1">
              <a:rPr lang="en-CA" smtClean="0"/>
              <a:t>2022-06-03</a:t>
            </a:fld>
            <a:endParaRPr lang="en-CA"/>
          </a:p>
        </p:txBody>
      </p:sp>
      <p:sp>
        <p:nvSpPr>
          <p:cNvPr id="3" name="Footer Placeholder 2">
            <a:extLst>
              <a:ext uri="{FF2B5EF4-FFF2-40B4-BE49-F238E27FC236}">
                <a16:creationId xmlns:a16="http://schemas.microsoft.com/office/drawing/2014/main" id="{741652C5-32F6-4B02-A905-EFA89C49607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A8DEBD2-A888-41CD-ADF9-856E99997C3A}"/>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207575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F3AD-5ADC-4ADA-98E5-09E2C2F1C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6D13099-DCB0-4568-9D8C-F018B5F7CB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6D6CEF9-FC94-407F-8522-ECC0D8228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C6ADD-8E76-4A2E-8236-6E281D939CE5}"/>
              </a:ext>
            </a:extLst>
          </p:cNvPr>
          <p:cNvSpPr>
            <a:spLocks noGrp="1"/>
          </p:cNvSpPr>
          <p:nvPr>
            <p:ph type="dt" sz="half" idx="10"/>
          </p:nvPr>
        </p:nvSpPr>
        <p:spPr/>
        <p:txBody>
          <a:bodyPr/>
          <a:lstStyle/>
          <a:p>
            <a:fld id="{EC3722DA-A2B3-44ED-995F-41E5CE1A48FC}" type="datetime1">
              <a:rPr lang="en-CA" smtClean="0"/>
              <a:t>2022-06-03</a:t>
            </a:fld>
            <a:endParaRPr lang="en-CA"/>
          </a:p>
        </p:txBody>
      </p:sp>
      <p:sp>
        <p:nvSpPr>
          <p:cNvPr id="6" name="Footer Placeholder 5">
            <a:extLst>
              <a:ext uri="{FF2B5EF4-FFF2-40B4-BE49-F238E27FC236}">
                <a16:creationId xmlns:a16="http://schemas.microsoft.com/office/drawing/2014/main" id="{895C0811-2828-4F7B-9361-22219C78236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92C744E-F6F0-429C-B504-94246E6DEE59}"/>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333587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39A5-C81B-4B15-9C47-E2AFC3030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5DD325B-E00A-41A6-BFD9-F845758A8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2EA58C-1E2A-41E9-A1F1-CFF3B0CFF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4AA11-905D-4E3E-8C84-EF73921E9811}"/>
              </a:ext>
            </a:extLst>
          </p:cNvPr>
          <p:cNvSpPr>
            <a:spLocks noGrp="1"/>
          </p:cNvSpPr>
          <p:nvPr>
            <p:ph type="dt" sz="half" idx="10"/>
          </p:nvPr>
        </p:nvSpPr>
        <p:spPr/>
        <p:txBody>
          <a:bodyPr/>
          <a:lstStyle/>
          <a:p>
            <a:fld id="{C84C166C-489C-4B34-A696-D600A81539E5}" type="datetime1">
              <a:rPr lang="en-CA" smtClean="0"/>
              <a:t>2022-06-03</a:t>
            </a:fld>
            <a:endParaRPr lang="en-CA"/>
          </a:p>
        </p:txBody>
      </p:sp>
      <p:sp>
        <p:nvSpPr>
          <p:cNvPr id="6" name="Footer Placeholder 5">
            <a:extLst>
              <a:ext uri="{FF2B5EF4-FFF2-40B4-BE49-F238E27FC236}">
                <a16:creationId xmlns:a16="http://schemas.microsoft.com/office/drawing/2014/main" id="{2F37BD0D-600E-4BCC-8BA6-9CABEF87AC4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575138D-7320-4AB8-B421-EBA93AD46B6C}"/>
              </a:ext>
            </a:extLst>
          </p:cNvPr>
          <p:cNvSpPr>
            <a:spLocks noGrp="1"/>
          </p:cNvSpPr>
          <p:nvPr>
            <p:ph type="sldNum" sz="quarter" idx="12"/>
          </p:nvPr>
        </p:nvSpPr>
        <p:spPr/>
        <p:txBody>
          <a:bodyPr/>
          <a:lstStyle/>
          <a:p>
            <a:fld id="{EBB1213E-25BE-4FF4-BDFB-EF6838A99B7D}" type="slidenum">
              <a:rPr lang="en-CA" smtClean="0"/>
              <a:t>‹#›</a:t>
            </a:fld>
            <a:endParaRPr lang="en-CA"/>
          </a:p>
        </p:txBody>
      </p:sp>
    </p:spTree>
    <p:extLst>
      <p:ext uri="{BB962C8B-B14F-4D97-AF65-F5344CB8AC3E}">
        <p14:creationId xmlns:p14="http://schemas.microsoft.com/office/powerpoint/2010/main" val="133532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0596C-D414-4511-9CAA-53D2C1F73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9DA0DB-2BB0-4785-8FDF-AAE12AFAD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CEB1C3-65A6-4E01-8915-5FAAFEDAB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E0DC8-93A0-4B8E-8DCF-63E618E8C3D2}" type="datetime1">
              <a:rPr lang="en-CA" smtClean="0"/>
              <a:t>2022-06-03</a:t>
            </a:fld>
            <a:endParaRPr lang="en-CA"/>
          </a:p>
        </p:txBody>
      </p:sp>
      <p:sp>
        <p:nvSpPr>
          <p:cNvPr id="5" name="Footer Placeholder 4">
            <a:extLst>
              <a:ext uri="{FF2B5EF4-FFF2-40B4-BE49-F238E27FC236}">
                <a16:creationId xmlns:a16="http://schemas.microsoft.com/office/drawing/2014/main" id="{29C677D3-A934-46B3-AFA2-69D758E6F4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4AF2323-2A98-4628-ADE3-BC3FF36B2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1213E-25BE-4FF4-BDFB-EF6838A99B7D}" type="slidenum">
              <a:rPr lang="en-CA" smtClean="0"/>
              <a:t>‹#›</a:t>
            </a:fld>
            <a:endParaRPr lang="en-CA"/>
          </a:p>
        </p:txBody>
      </p:sp>
    </p:spTree>
    <p:extLst>
      <p:ext uri="{BB962C8B-B14F-4D97-AF65-F5344CB8AC3E}">
        <p14:creationId xmlns:p14="http://schemas.microsoft.com/office/powerpoint/2010/main" val="323577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p:cNvSpPr>
          <p:nvPr/>
        </p:nvSpPr>
        <p:spPr>
          <a:xfrm>
            <a:off x="370115" y="131563"/>
            <a:ext cx="11408052" cy="8402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ctr"/>
            <a:r>
              <a:rPr lang="en-US" sz="5000" dirty="0">
                <a:solidFill>
                  <a:schemeClr val="tx1"/>
                </a:solidFill>
                <a:latin typeface="Segoe UI" panose="020B0502040204020203" pitchFamily="34" charset="0"/>
                <a:cs typeface="Segoe UI" panose="020B0502040204020203" pitchFamily="34" charset="0"/>
              </a:rPr>
              <a:t>World University of Bangladesh</a:t>
            </a:r>
          </a:p>
        </p:txBody>
      </p:sp>
      <p:pic>
        <p:nvPicPr>
          <p:cNvPr id="9" name="Picture 8"/>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444416" y="764400"/>
            <a:ext cx="3034074" cy="2592136"/>
          </a:xfrm>
          <a:prstGeom prst="rect">
            <a:avLst/>
          </a:prstGeom>
        </p:spPr>
      </p:pic>
      <p:sp>
        <p:nvSpPr>
          <p:cNvPr id="8" name="Text Placeholder 7"/>
          <p:cNvSpPr>
            <a:spLocks noGrp="1"/>
          </p:cNvSpPr>
          <p:nvPr>
            <p:ph type="body" sz="quarter" idx="4294967295"/>
          </p:nvPr>
        </p:nvSpPr>
        <p:spPr>
          <a:xfrm>
            <a:off x="406400" y="3354132"/>
            <a:ext cx="11110107" cy="1106108"/>
          </a:xfrm>
          <a:prstGeom prst="rect">
            <a:avLst/>
          </a:prstGeom>
        </p:spPr>
        <p:txBody>
          <a:bodyPr>
            <a:noAutofit/>
          </a:bodyPr>
          <a:lstStyle/>
          <a:p>
            <a:pPr marL="0" indent="0" algn="ctr">
              <a:buNone/>
            </a:pPr>
            <a:r>
              <a:rPr lang="en-US" sz="2000" b="1" dirty="0">
                <a:latin typeface="Segoe UI" panose="020B0502040204020203" pitchFamily="34" charset="0"/>
                <a:cs typeface="Segoe UI" panose="020B0502040204020203" pitchFamily="34" charset="0"/>
              </a:rPr>
              <a:t>Department of Computer Science and Engineering</a:t>
            </a:r>
          </a:p>
          <a:p>
            <a:pPr marL="0" indent="0" algn="ctr">
              <a:buNone/>
            </a:pPr>
            <a:r>
              <a:rPr lang="en-US" sz="2000" b="1" dirty="0">
                <a:latin typeface="Segoe UI" panose="020B0502040204020203" pitchFamily="34" charset="0"/>
                <a:cs typeface="Segoe UI" panose="020B0502040204020203" pitchFamily="34" charset="0"/>
              </a:rPr>
              <a:t>B.Sc. In CSE</a:t>
            </a:r>
          </a:p>
        </p:txBody>
      </p:sp>
      <p:sp>
        <p:nvSpPr>
          <p:cNvPr id="17" name="Rectangle 16"/>
          <p:cNvSpPr/>
          <p:nvPr/>
        </p:nvSpPr>
        <p:spPr>
          <a:xfrm flipH="1">
            <a:off x="1900825" y="4453837"/>
            <a:ext cx="8320136" cy="2265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lvl="0">
              <a:lnSpc>
                <a:spcPct val="90000"/>
              </a:lnSpc>
            </a:pPr>
            <a:endParaRPr lang="en-US" sz="2000" b="1" u="sng" dirty="0">
              <a:solidFill>
                <a:schemeClr val="tx1"/>
              </a:solidFill>
              <a:latin typeface="Segoe UI" panose="020B0502040204020203" pitchFamily="34" charset="0"/>
              <a:cs typeface="Segoe UI" panose="020B0502040204020203" pitchFamily="34" charset="0"/>
            </a:endParaRPr>
          </a:p>
          <a:p>
            <a:pPr lvl="0">
              <a:lnSpc>
                <a:spcPct val="90000"/>
              </a:lnSpc>
            </a:pPr>
            <a:endParaRPr lang="en-US" sz="2000" b="1" u="sng" dirty="0">
              <a:solidFill>
                <a:schemeClr val="tx1"/>
              </a:solidFill>
              <a:latin typeface="Segoe UI" panose="020B0502040204020203" pitchFamily="34" charset="0"/>
              <a:cs typeface="Segoe UI" panose="020B0502040204020203" pitchFamily="34" charset="0"/>
            </a:endParaRPr>
          </a:p>
          <a:p>
            <a:pPr lvl="0">
              <a:lnSpc>
                <a:spcPct val="90000"/>
              </a:lnSpc>
            </a:pPr>
            <a:r>
              <a:rPr lang="en-US" sz="2000" b="1" u="sng" dirty="0">
                <a:solidFill>
                  <a:schemeClr val="tx1"/>
                </a:solidFill>
                <a:latin typeface="Segoe UI" panose="020B0502040204020203" pitchFamily="34" charset="0"/>
                <a:cs typeface="Segoe UI" panose="020B0502040204020203" pitchFamily="34" charset="0"/>
              </a:rPr>
              <a:t>SUPERVISED BY</a:t>
            </a:r>
          </a:p>
          <a:p>
            <a:pPr lvl="0">
              <a:lnSpc>
                <a:spcPct val="150000"/>
              </a:lnSpc>
            </a:pPr>
            <a:r>
              <a:rPr lang="en-US" sz="2000" b="1" dirty="0">
                <a:solidFill>
                  <a:schemeClr val="tx1"/>
                </a:solidFill>
                <a:latin typeface="Segoe UI" panose="020B0502040204020203" pitchFamily="34" charset="0"/>
                <a:cs typeface="Segoe UI" panose="020B0502040204020203" pitchFamily="34" charset="0"/>
              </a:rPr>
              <a:t>Supriya Sarker</a:t>
            </a:r>
            <a:endParaRPr lang="en-US" sz="2000" b="1" u="sng" dirty="0">
              <a:solidFill>
                <a:schemeClr val="tx1"/>
              </a:solidFill>
              <a:latin typeface="Segoe UI" panose="020B0502040204020203" pitchFamily="34" charset="0"/>
              <a:cs typeface="Segoe UI" panose="020B0502040204020203" pitchFamily="34" charset="0"/>
            </a:endParaRPr>
          </a:p>
          <a:p>
            <a:pPr lvl="0">
              <a:lnSpc>
                <a:spcPct val="150000"/>
              </a:lnSpc>
            </a:pPr>
            <a:r>
              <a:rPr lang="en-US" sz="2000" b="1" dirty="0">
                <a:solidFill>
                  <a:schemeClr val="tx1"/>
                </a:solidFill>
                <a:latin typeface="Segoe UI" panose="020B0502040204020203" pitchFamily="34" charset="0"/>
                <a:cs typeface="Segoe UI" panose="020B0502040204020203" pitchFamily="34" charset="0"/>
              </a:rPr>
              <a:t>Lecturer</a:t>
            </a:r>
          </a:p>
          <a:p>
            <a:pPr lvl="0">
              <a:lnSpc>
                <a:spcPct val="150000"/>
              </a:lnSpc>
            </a:pPr>
            <a:r>
              <a:rPr lang="en-US" sz="2000" b="1" dirty="0">
                <a:solidFill>
                  <a:schemeClr val="tx1"/>
                </a:solidFill>
                <a:latin typeface="Segoe UI" panose="020B0502040204020203" pitchFamily="34" charset="0"/>
                <a:cs typeface="Segoe UI" panose="020B0502040204020203" pitchFamily="34" charset="0"/>
              </a:rPr>
              <a:t>Department of CSE.</a:t>
            </a:r>
          </a:p>
          <a:p>
            <a:pPr lvl="0">
              <a:lnSpc>
                <a:spcPct val="150000"/>
              </a:lnSpc>
            </a:pPr>
            <a:endParaRPr lang="en-US" sz="2000" b="1" u="sng" dirty="0">
              <a:solidFill>
                <a:schemeClr val="tx1"/>
              </a:solidFill>
              <a:latin typeface="Segoe UI" panose="020B0502040204020203" pitchFamily="34" charset="0"/>
              <a:cs typeface="Segoe UI" panose="020B0502040204020203" pitchFamily="34" charset="0"/>
            </a:endParaRPr>
          </a:p>
          <a:p>
            <a:pPr lvl="0">
              <a:lnSpc>
                <a:spcPct val="150000"/>
              </a:lnSpc>
            </a:pPr>
            <a:endParaRPr lang="en-US" sz="2000" b="1" u="sng" dirty="0">
              <a:solidFill>
                <a:schemeClr val="tx1"/>
              </a:solidFill>
              <a:latin typeface="Segoe UI" panose="020B0502040204020203" pitchFamily="34" charset="0"/>
              <a:cs typeface="Segoe UI" panose="020B0502040204020203" pitchFamily="34" charset="0"/>
            </a:endParaRPr>
          </a:p>
          <a:p>
            <a:pPr lvl="0">
              <a:lnSpc>
                <a:spcPct val="150000"/>
              </a:lnSpc>
            </a:pPr>
            <a:endParaRPr lang="en-US" sz="2000" b="1" u="sng" dirty="0">
              <a:solidFill>
                <a:schemeClr val="tx1"/>
              </a:solidFill>
              <a:latin typeface="Segoe UI" panose="020B0502040204020203" pitchFamily="34" charset="0"/>
              <a:cs typeface="Segoe UI" panose="020B0502040204020203" pitchFamily="34" charset="0"/>
            </a:endParaRPr>
          </a:p>
          <a:p>
            <a:pPr lvl="0">
              <a:lnSpc>
                <a:spcPct val="150000"/>
              </a:lnSpc>
            </a:pPr>
            <a:r>
              <a:rPr lang="en-US" sz="2000" b="1" u="sng" dirty="0">
                <a:solidFill>
                  <a:schemeClr val="tx1"/>
                </a:solidFill>
                <a:latin typeface="Segoe UI" panose="020B0502040204020203" pitchFamily="34" charset="0"/>
                <a:cs typeface="Segoe UI" panose="020B0502040204020203" pitchFamily="34" charset="0"/>
              </a:rPr>
              <a:t>PRESENTED BY</a:t>
            </a:r>
          </a:p>
          <a:p>
            <a:pPr lvl="0">
              <a:lnSpc>
                <a:spcPct val="150000"/>
              </a:lnSpc>
            </a:pPr>
            <a:r>
              <a:rPr lang="en-US" sz="2000" b="1" dirty="0">
                <a:solidFill>
                  <a:schemeClr val="tx1"/>
                </a:solidFill>
                <a:latin typeface="Segoe UI" panose="020B0502040204020203" pitchFamily="34" charset="0"/>
                <a:cs typeface="Segoe UI" panose="020B0502040204020203" pitchFamily="34" charset="0"/>
              </a:rPr>
              <a:t>Name: Md. Masum Billah Opu</a:t>
            </a:r>
          </a:p>
          <a:p>
            <a:pPr lvl="0">
              <a:lnSpc>
                <a:spcPct val="150000"/>
              </a:lnSpc>
            </a:pPr>
            <a:r>
              <a:rPr lang="en-US" sz="2000" b="1" dirty="0">
                <a:solidFill>
                  <a:schemeClr val="tx1"/>
                </a:solidFill>
                <a:latin typeface="Segoe UI" panose="020B0502040204020203" pitchFamily="34" charset="0"/>
                <a:cs typeface="Segoe UI" panose="020B0502040204020203" pitchFamily="34" charset="0"/>
              </a:rPr>
              <a:t>ID: WUB 03/18/42/2671</a:t>
            </a:r>
          </a:p>
          <a:p>
            <a:pPr lvl="0">
              <a:lnSpc>
                <a:spcPct val="150000"/>
              </a:lnSpc>
            </a:pPr>
            <a:r>
              <a:rPr lang="en-US" sz="2000" b="1" dirty="0">
                <a:solidFill>
                  <a:schemeClr val="tx1"/>
                </a:solidFill>
                <a:latin typeface="Segoe UI" panose="020B0502040204020203" pitchFamily="34" charset="0"/>
                <a:cs typeface="Segoe UI" panose="020B0502040204020203" pitchFamily="34" charset="0"/>
              </a:rPr>
              <a:t>Name: Md. Saiham</a:t>
            </a:r>
          </a:p>
          <a:p>
            <a:pPr lvl="0">
              <a:lnSpc>
                <a:spcPct val="150000"/>
              </a:lnSpc>
            </a:pPr>
            <a:r>
              <a:rPr lang="en-US" sz="2000" b="1" dirty="0">
                <a:solidFill>
                  <a:schemeClr val="tx1"/>
                </a:solidFill>
                <a:latin typeface="Segoe UI" panose="020B0502040204020203" pitchFamily="34" charset="0"/>
                <a:cs typeface="Segoe UI" panose="020B0502040204020203" pitchFamily="34" charset="0"/>
              </a:rPr>
              <a:t>ID: WUB 03/18/42/2674</a:t>
            </a:r>
          </a:p>
        </p:txBody>
      </p:sp>
      <p:sp>
        <p:nvSpPr>
          <p:cNvPr id="3" name="TextBox 2"/>
          <p:cNvSpPr txBox="1"/>
          <p:nvPr/>
        </p:nvSpPr>
        <p:spPr>
          <a:xfrm>
            <a:off x="375920" y="3946799"/>
            <a:ext cx="11562079"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Explainable Diabetes Prediction</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A992E0C-E9DF-434A-9C7F-D3D9FF5A6DF6}"/>
              </a:ext>
            </a:extLst>
          </p:cNvPr>
          <p:cNvSpPr/>
          <p:nvPr/>
        </p:nvSpPr>
        <p:spPr>
          <a:xfrm>
            <a:off x="4048897" y="6085629"/>
            <a:ext cx="4094206" cy="49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Fig I: Diagram of the Proposed Model</a:t>
            </a:r>
            <a:endParaRPr lang="en-CA" dirty="0">
              <a:solidFill>
                <a:schemeClr val="tx1"/>
              </a:solidFill>
            </a:endParaRPr>
          </a:p>
        </p:txBody>
      </p:sp>
      <p:sp>
        <p:nvSpPr>
          <p:cNvPr id="35" name="Rectangle 34">
            <a:extLst>
              <a:ext uri="{FF2B5EF4-FFF2-40B4-BE49-F238E27FC236}">
                <a16:creationId xmlns:a16="http://schemas.microsoft.com/office/drawing/2014/main" id="{DADEFDE4-AFDA-4D77-827B-C505FA59CA8E}"/>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CA" dirty="0">
              <a:solidFill>
                <a:schemeClr val="tx1"/>
              </a:solidFill>
            </a:endParaRPr>
          </a:p>
        </p:txBody>
      </p:sp>
      <p:sp>
        <p:nvSpPr>
          <p:cNvPr id="4" name="Rectangle 3">
            <a:extLst>
              <a:ext uri="{FF2B5EF4-FFF2-40B4-BE49-F238E27FC236}">
                <a16:creationId xmlns:a16="http://schemas.microsoft.com/office/drawing/2014/main" id="{50D25AA9-7049-48B4-A8B5-E23A3C478B2C}"/>
              </a:ext>
            </a:extLst>
          </p:cNvPr>
          <p:cNvSpPr/>
          <p:nvPr/>
        </p:nvSpPr>
        <p:spPr>
          <a:xfrm>
            <a:off x="0" y="-134439"/>
            <a:ext cx="12192000" cy="6683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Methodology</a:t>
            </a: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2400" b="1" dirty="0">
              <a:solidFill>
                <a:schemeClr val="tx1"/>
              </a:solidFill>
              <a:latin typeface="Times New Roman" panose="02020603050405020304" pitchFamily="18" charset="0"/>
              <a:cs typeface="Times New Roman" panose="02020603050405020304" pitchFamily="18" charset="0"/>
            </a:endParaRPr>
          </a:p>
          <a:p>
            <a:pPr algn="ctr"/>
            <a:endParaRPr lang="en-US" sz="2400" b="1" dirty="0">
              <a:solidFill>
                <a:schemeClr val="tx1"/>
              </a:solidFill>
              <a:latin typeface="Times New Roman" panose="02020603050405020304" pitchFamily="18" charset="0"/>
              <a:cs typeface="Times New Roman" panose="02020603050405020304" pitchFamily="18" charset="0"/>
            </a:endParaRPr>
          </a:p>
          <a:p>
            <a:pPr algn="ctr"/>
            <a:endParaRPr lang="en-US" sz="2400" b="1" dirty="0">
              <a:solidFill>
                <a:schemeClr val="tx1"/>
              </a:solidFill>
              <a:latin typeface="Times New Roman" panose="02020603050405020304" pitchFamily="18" charset="0"/>
              <a:cs typeface="Times New Roman" panose="02020603050405020304" pitchFamily="18" charset="0"/>
            </a:endParaRPr>
          </a:p>
          <a:p>
            <a:pPr algn="ctr"/>
            <a:endParaRPr lang="en-US" sz="2400" b="1" dirty="0">
              <a:solidFill>
                <a:schemeClr val="tx1"/>
              </a:solidFill>
              <a:latin typeface="Times New Roman" panose="02020603050405020304" pitchFamily="18" charset="0"/>
              <a:cs typeface="Times New Roman" panose="02020603050405020304" pitchFamily="18" charset="0"/>
            </a:endParaRPr>
          </a:p>
          <a:p>
            <a:pPr algn="ctr"/>
            <a:endParaRPr lang="en-US" sz="24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p:txBody>
      </p:sp>
      <p:grpSp>
        <p:nvGrpSpPr>
          <p:cNvPr id="68" name="Group 67">
            <a:extLst>
              <a:ext uri="{FF2B5EF4-FFF2-40B4-BE49-F238E27FC236}">
                <a16:creationId xmlns:a16="http://schemas.microsoft.com/office/drawing/2014/main" id="{0024455D-D6BF-F8E3-3F84-7216C1BD94A7}"/>
              </a:ext>
            </a:extLst>
          </p:cNvPr>
          <p:cNvGrpSpPr/>
          <p:nvPr/>
        </p:nvGrpSpPr>
        <p:grpSpPr>
          <a:xfrm>
            <a:off x="3234055" y="1039178"/>
            <a:ext cx="5723906" cy="4779650"/>
            <a:chOff x="0" y="0"/>
            <a:chExt cx="5723906" cy="4779818"/>
          </a:xfrm>
        </p:grpSpPr>
        <p:cxnSp>
          <p:nvCxnSpPr>
            <p:cNvPr id="69" name="Straight Arrow Connector 68">
              <a:extLst>
                <a:ext uri="{FF2B5EF4-FFF2-40B4-BE49-F238E27FC236}">
                  <a16:creationId xmlns:a16="http://schemas.microsoft.com/office/drawing/2014/main" id="{3E1193F5-58C9-3514-DA10-27050309ACDE}"/>
                </a:ext>
              </a:extLst>
            </p:cNvPr>
            <p:cNvCxnSpPr/>
            <p:nvPr/>
          </p:nvCxnSpPr>
          <p:spPr>
            <a:xfrm>
              <a:off x="2476252" y="3806042"/>
              <a:ext cx="5935" cy="427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FFE86EE2-BB0B-7AE6-A936-59CBA0009202}"/>
                </a:ext>
              </a:extLst>
            </p:cNvPr>
            <p:cNvGrpSpPr/>
            <p:nvPr/>
          </p:nvGrpSpPr>
          <p:grpSpPr>
            <a:xfrm>
              <a:off x="0" y="0"/>
              <a:ext cx="5723906" cy="3770234"/>
              <a:chOff x="0" y="0"/>
              <a:chExt cx="5723906" cy="3770234"/>
            </a:xfrm>
          </p:grpSpPr>
          <p:cxnSp>
            <p:nvCxnSpPr>
              <p:cNvPr id="72" name="Straight Arrow Connector 71">
                <a:extLst>
                  <a:ext uri="{FF2B5EF4-FFF2-40B4-BE49-F238E27FC236}">
                    <a16:creationId xmlns:a16="http://schemas.microsoft.com/office/drawing/2014/main" id="{D90DF914-47CC-0640-0DEB-FFEBF6F04DD5}"/>
                  </a:ext>
                </a:extLst>
              </p:cNvPr>
              <p:cNvCxnSpPr/>
              <p:nvPr/>
            </p:nvCxnSpPr>
            <p:spPr>
              <a:xfrm>
                <a:off x="5148200" y="1941616"/>
                <a:ext cx="5936" cy="427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84C72F29-2B55-7F00-7337-BE089394BE14}"/>
                  </a:ext>
                </a:extLst>
              </p:cNvPr>
              <p:cNvSpPr/>
              <p:nvPr/>
            </p:nvSpPr>
            <p:spPr>
              <a:xfrm>
                <a:off x="4613563" y="2398816"/>
                <a:ext cx="1110343" cy="528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800"/>
                  </a:spcAft>
                </a:pPr>
                <a:r>
                  <a:rPr lang="en-US"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Trained Model</a:t>
                </a:r>
                <a:endParaRPr lang="en-CA" sz="1100">
                  <a:effectLst/>
                  <a:ea typeface="Calibri" panose="020F0502020204030204" pitchFamily="34" charset="0"/>
                  <a:cs typeface="Times New Roman" panose="02020603050405020304" pitchFamily="18" charset="0"/>
                </a:endParaRPr>
              </a:p>
            </p:txBody>
          </p:sp>
          <p:cxnSp>
            <p:nvCxnSpPr>
              <p:cNvPr id="74" name="Straight Arrow Connector 73">
                <a:extLst>
                  <a:ext uri="{FF2B5EF4-FFF2-40B4-BE49-F238E27FC236}">
                    <a16:creationId xmlns:a16="http://schemas.microsoft.com/office/drawing/2014/main" id="{019B45D7-CEAD-FC56-8818-744007E68C00}"/>
                  </a:ext>
                </a:extLst>
              </p:cNvPr>
              <p:cNvCxnSpPr/>
              <p:nvPr/>
            </p:nvCxnSpPr>
            <p:spPr>
              <a:xfrm flipV="1">
                <a:off x="973776" y="2685308"/>
                <a:ext cx="3627755" cy="177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13E3B661-57B3-AACD-35C2-1F91E52E3CB5}"/>
                  </a:ext>
                </a:extLst>
              </p:cNvPr>
              <p:cNvGrpSpPr/>
              <p:nvPr/>
            </p:nvGrpSpPr>
            <p:grpSpPr>
              <a:xfrm>
                <a:off x="0" y="0"/>
                <a:ext cx="5706093" cy="2731201"/>
                <a:chOff x="0" y="0"/>
                <a:chExt cx="5706093" cy="2731201"/>
              </a:xfrm>
            </p:grpSpPr>
            <p:grpSp>
              <p:nvGrpSpPr>
                <p:cNvPr id="79" name="Group 78">
                  <a:extLst>
                    <a:ext uri="{FF2B5EF4-FFF2-40B4-BE49-F238E27FC236}">
                      <a16:creationId xmlns:a16="http://schemas.microsoft.com/office/drawing/2014/main" id="{47204764-B265-362C-64B7-95F1DCD11802}"/>
                    </a:ext>
                  </a:extLst>
                </p:cNvPr>
                <p:cNvGrpSpPr/>
                <p:nvPr/>
              </p:nvGrpSpPr>
              <p:grpSpPr>
                <a:xfrm>
                  <a:off x="0" y="0"/>
                  <a:ext cx="4000278" cy="1858010"/>
                  <a:chOff x="0" y="0"/>
                  <a:chExt cx="4001858" cy="1858374"/>
                </a:xfrm>
              </p:grpSpPr>
              <p:grpSp>
                <p:nvGrpSpPr>
                  <p:cNvPr id="84" name="Group 83">
                    <a:extLst>
                      <a:ext uri="{FF2B5EF4-FFF2-40B4-BE49-F238E27FC236}">
                        <a16:creationId xmlns:a16="http://schemas.microsoft.com/office/drawing/2014/main" id="{0AEC85CE-AEA3-820C-C505-BF427174B32B}"/>
                      </a:ext>
                    </a:extLst>
                  </p:cNvPr>
                  <p:cNvGrpSpPr/>
                  <p:nvPr/>
                </p:nvGrpSpPr>
                <p:grpSpPr>
                  <a:xfrm>
                    <a:off x="0" y="0"/>
                    <a:ext cx="3474011" cy="1507938"/>
                    <a:chOff x="0" y="0"/>
                    <a:chExt cx="3474011" cy="1507938"/>
                  </a:xfrm>
                </p:grpSpPr>
                <p:grpSp>
                  <p:nvGrpSpPr>
                    <p:cNvPr id="87" name="Group 86">
                      <a:extLst>
                        <a:ext uri="{FF2B5EF4-FFF2-40B4-BE49-F238E27FC236}">
                          <a16:creationId xmlns:a16="http://schemas.microsoft.com/office/drawing/2014/main" id="{0C2308FC-7B1E-AE93-48CD-E235090245C6}"/>
                        </a:ext>
                      </a:extLst>
                    </p:cNvPr>
                    <p:cNvGrpSpPr/>
                    <p:nvPr/>
                  </p:nvGrpSpPr>
                  <p:grpSpPr>
                    <a:xfrm>
                      <a:off x="0" y="0"/>
                      <a:ext cx="2820391" cy="926275"/>
                      <a:chOff x="0" y="0"/>
                      <a:chExt cx="2820391" cy="926275"/>
                    </a:xfrm>
                  </p:grpSpPr>
                  <p:grpSp>
                    <p:nvGrpSpPr>
                      <p:cNvPr id="93" name="Group 92">
                        <a:extLst>
                          <a:ext uri="{FF2B5EF4-FFF2-40B4-BE49-F238E27FC236}">
                            <a16:creationId xmlns:a16="http://schemas.microsoft.com/office/drawing/2014/main" id="{683E8B25-119A-0D0A-55EB-2FF9DA3135BD}"/>
                          </a:ext>
                        </a:extLst>
                      </p:cNvPr>
                      <p:cNvGrpSpPr/>
                      <p:nvPr/>
                    </p:nvGrpSpPr>
                    <p:grpSpPr>
                      <a:xfrm>
                        <a:off x="0" y="0"/>
                        <a:ext cx="2820391" cy="926275"/>
                        <a:chOff x="0" y="0"/>
                        <a:chExt cx="2820391" cy="926275"/>
                      </a:xfrm>
                    </p:grpSpPr>
                    <p:sp>
                      <p:nvSpPr>
                        <p:cNvPr id="95" name="Cylinder 94">
                          <a:extLst>
                            <a:ext uri="{FF2B5EF4-FFF2-40B4-BE49-F238E27FC236}">
                              <a16:creationId xmlns:a16="http://schemas.microsoft.com/office/drawing/2014/main" id="{1BF9A838-CF4C-7920-5421-67AB21852CF4}"/>
                            </a:ext>
                          </a:extLst>
                        </p:cNvPr>
                        <p:cNvSpPr/>
                        <p:nvPr/>
                      </p:nvSpPr>
                      <p:spPr>
                        <a:xfrm>
                          <a:off x="0" y="0"/>
                          <a:ext cx="831273" cy="92627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lang="en-CA" sz="1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Collection </a:t>
                          </a:r>
                          <a:endParaRPr lang="en-CA" sz="1100">
                            <a:effectLst/>
                            <a:ea typeface="Calibri" panose="020F0502020204030204" pitchFamily="34" charset="0"/>
                            <a:cs typeface="Times New Roman" panose="02020603050405020304" pitchFamily="18" charset="0"/>
                          </a:endParaRPr>
                        </a:p>
                      </p:txBody>
                    </p:sp>
                    <p:sp>
                      <p:nvSpPr>
                        <p:cNvPr id="96" name="Rectangle 95">
                          <a:extLst>
                            <a:ext uri="{FF2B5EF4-FFF2-40B4-BE49-F238E27FC236}">
                              <a16:creationId xmlns:a16="http://schemas.microsoft.com/office/drawing/2014/main" id="{7493540C-2030-F8F1-123E-49BD3DF1A57A}"/>
                            </a:ext>
                          </a:extLst>
                        </p:cNvPr>
                        <p:cNvSpPr/>
                        <p:nvPr/>
                      </p:nvSpPr>
                      <p:spPr>
                        <a:xfrm>
                          <a:off x="1620983" y="320634"/>
                          <a:ext cx="1199408" cy="3265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800"/>
                            </a:spcAft>
                          </a:pPr>
                          <a:r>
                            <a:rPr lang="en-US"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a:t>
                          </a:r>
                          <a:endParaRPr lang="en-CA" sz="1100">
                            <a:effectLst/>
                            <a:ea typeface="Calibri" panose="020F0502020204030204" pitchFamily="34" charset="0"/>
                            <a:cs typeface="Times New Roman" panose="02020603050405020304" pitchFamily="18" charset="0"/>
                          </a:endParaRPr>
                        </a:p>
                      </p:txBody>
                    </p:sp>
                  </p:grpSp>
                  <p:cxnSp>
                    <p:nvCxnSpPr>
                      <p:cNvPr id="94" name="Straight Arrow Connector 93">
                        <a:extLst>
                          <a:ext uri="{FF2B5EF4-FFF2-40B4-BE49-F238E27FC236}">
                            <a16:creationId xmlns:a16="http://schemas.microsoft.com/office/drawing/2014/main" id="{2D1370B5-ACE4-5980-227B-479080DE910B}"/>
                          </a:ext>
                        </a:extLst>
                      </p:cNvPr>
                      <p:cNvCxnSpPr/>
                      <p:nvPr/>
                    </p:nvCxnSpPr>
                    <p:spPr>
                      <a:xfrm>
                        <a:off x="955964" y="470560"/>
                        <a:ext cx="4928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a:extLst>
                        <a:ext uri="{FF2B5EF4-FFF2-40B4-BE49-F238E27FC236}">
                          <a16:creationId xmlns:a16="http://schemas.microsoft.com/office/drawing/2014/main" id="{77525564-B635-D512-10C3-54A5A705E183}"/>
                        </a:ext>
                      </a:extLst>
                    </p:cNvPr>
                    <p:cNvCxnSpPr/>
                    <p:nvPr/>
                  </p:nvCxnSpPr>
                  <p:spPr>
                    <a:xfrm>
                      <a:off x="2226871" y="647205"/>
                      <a:ext cx="5938" cy="4275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D785ABCF-18A0-8DAB-0DE6-526322D96840}"/>
                        </a:ext>
                      </a:extLst>
                    </p:cNvPr>
                    <p:cNvGrpSpPr/>
                    <p:nvPr/>
                  </p:nvGrpSpPr>
                  <p:grpSpPr>
                    <a:xfrm>
                      <a:off x="932198" y="1074646"/>
                      <a:ext cx="2541813" cy="433292"/>
                      <a:chOff x="-262" y="-59447"/>
                      <a:chExt cx="2541813" cy="433292"/>
                    </a:xfrm>
                  </p:grpSpPr>
                  <p:cxnSp>
                    <p:nvCxnSpPr>
                      <p:cNvPr id="90" name="Straight Connector 89">
                        <a:extLst>
                          <a:ext uri="{FF2B5EF4-FFF2-40B4-BE49-F238E27FC236}">
                            <a16:creationId xmlns:a16="http://schemas.microsoft.com/office/drawing/2014/main" id="{71ECF595-E98D-E399-B9A7-1BB384B07F02}"/>
                          </a:ext>
                        </a:extLst>
                      </p:cNvPr>
                      <p:cNvCxnSpPr/>
                      <p:nvPr/>
                    </p:nvCxnSpPr>
                    <p:spPr>
                      <a:xfrm>
                        <a:off x="-262" y="-28522"/>
                        <a:ext cx="254181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02CF653-CDAC-090E-1EA1-F1A30BFF644F}"/>
                          </a:ext>
                        </a:extLst>
                      </p:cNvPr>
                      <p:cNvCxnSpPr/>
                      <p:nvPr/>
                    </p:nvCxnSpPr>
                    <p:spPr>
                      <a:xfrm>
                        <a:off x="23998" y="-59447"/>
                        <a:ext cx="5715" cy="42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37036BD-6037-8C11-DE88-85B91B31AAA4}"/>
                          </a:ext>
                        </a:extLst>
                      </p:cNvPr>
                      <p:cNvCxnSpPr/>
                      <p:nvPr/>
                    </p:nvCxnSpPr>
                    <p:spPr>
                      <a:xfrm>
                        <a:off x="2517787" y="-53510"/>
                        <a:ext cx="5715" cy="42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sp>
                <p:nvSpPr>
                  <p:cNvPr id="85" name="Rectangle 84">
                    <a:extLst>
                      <a:ext uri="{FF2B5EF4-FFF2-40B4-BE49-F238E27FC236}">
                        <a16:creationId xmlns:a16="http://schemas.microsoft.com/office/drawing/2014/main" id="{F193D2BF-4898-479D-B0C5-95408ED9CABA}"/>
                      </a:ext>
                    </a:extLst>
                  </p:cNvPr>
                  <p:cNvSpPr/>
                  <p:nvPr/>
                </p:nvSpPr>
                <p:spPr>
                  <a:xfrm>
                    <a:off x="356260" y="1508096"/>
                    <a:ext cx="1199317" cy="3265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800"/>
                      </a:spcAft>
                    </a:pPr>
                    <a:r>
                      <a:rPr lang="en-US" sz="12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Data</a:t>
                    </a:r>
                    <a:endParaRPr lang="en-CA" sz="1100" dirty="0">
                      <a:effectLst/>
                      <a:ea typeface="Calibri" panose="020F0502020204030204" pitchFamily="34" charset="0"/>
                      <a:cs typeface="Times New Roman" panose="02020603050405020304" pitchFamily="18" charset="0"/>
                    </a:endParaRPr>
                  </a:p>
                </p:txBody>
              </p:sp>
              <p:sp>
                <p:nvSpPr>
                  <p:cNvPr id="86" name="Rectangle 85">
                    <a:extLst>
                      <a:ext uri="{FF2B5EF4-FFF2-40B4-BE49-F238E27FC236}">
                        <a16:creationId xmlns:a16="http://schemas.microsoft.com/office/drawing/2014/main" id="{65D5A89C-8A20-A8DD-AB9F-982F4E1415BC}"/>
                      </a:ext>
                    </a:extLst>
                  </p:cNvPr>
                  <p:cNvSpPr/>
                  <p:nvPr/>
                </p:nvSpPr>
                <p:spPr>
                  <a:xfrm>
                    <a:off x="2802541" y="1531846"/>
                    <a:ext cx="1199317" cy="3265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800"/>
                      </a:spcAft>
                    </a:pPr>
                    <a:r>
                      <a:rPr lang="en-US"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 Data</a:t>
                    </a:r>
                    <a:endParaRPr lang="en-CA" sz="1100">
                      <a:effectLst/>
                      <a:ea typeface="Calibri" panose="020F0502020204030204" pitchFamily="34" charset="0"/>
                      <a:cs typeface="Times New Roman" panose="02020603050405020304" pitchFamily="18" charset="0"/>
                    </a:endParaRPr>
                  </a:p>
                </p:txBody>
              </p:sp>
            </p:grpSp>
            <p:sp>
              <p:nvSpPr>
                <p:cNvPr id="80" name="Rectangle 79">
                  <a:extLst>
                    <a:ext uri="{FF2B5EF4-FFF2-40B4-BE49-F238E27FC236}">
                      <a16:creationId xmlns:a16="http://schemas.microsoft.com/office/drawing/2014/main" id="{E01095E1-938F-825C-5A4E-719F55B73D12}"/>
                    </a:ext>
                  </a:extLst>
                </p:cNvPr>
                <p:cNvSpPr/>
                <p:nvPr/>
              </p:nvSpPr>
              <p:spPr>
                <a:xfrm>
                  <a:off x="4595750" y="1401288"/>
                  <a:ext cx="1110343" cy="528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800"/>
                    </a:spcAft>
                  </a:pPr>
                  <a:r>
                    <a:rPr lang="en-US"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Built Model</a:t>
                  </a:r>
                  <a:endParaRPr lang="en-CA" sz="1100">
                    <a:effectLst/>
                    <a:ea typeface="Calibri" panose="020F0502020204030204" pitchFamily="34" charset="0"/>
                    <a:cs typeface="Times New Roman" panose="02020603050405020304" pitchFamily="18" charset="0"/>
                  </a:endParaRPr>
                </a:p>
              </p:txBody>
            </p:sp>
            <p:cxnSp>
              <p:nvCxnSpPr>
                <p:cNvPr id="81" name="Straight Arrow Connector 80">
                  <a:extLst>
                    <a:ext uri="{FF2B5EF4-FFF2-40B4-BE49-F238E27FC236}">
                      <a16:creationId xmlns:a16="http://schemas.microsoft.com/office/drawing/2014/main" id="{A6A47287-7DAC-8E4E-4094-70DA0B61CBD0}"/>
                    </a:ext>
                  </a:extLst>
                </p:cNvPr>
                <p:cNvCxnSpPr/>
                <p:nvPr/>
              </p:nvCxnSpPr>
              <p:spPr>
                <a:xfrm>
                  <a:off x="4043548" y="1686296"/>
                  <a:ext cx="49268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595C8BE2-2726-D3C5-2DFE-F5805BF5FC84}"/>
                    </a:ext>
                  </a:extLst>
                </p:cNvPr>
                <p:cNvSpPr/>
                <p:nvPr/>
              </p:nvSpPr>
              <p:spPr>
                <a:xfrm>
                  <a:off x="4019797" y="1288473"/>
                  <a:ext cx="528452" cy="285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800"/>
                    </a:spcAft>
                  </a:pPr>
                  <a:r>
                    <a:rPr lang="en-US"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Feed</a:t>
                  </a:r>
                  <a:endParaRPr lang="en-CA" sz="1100">
                    <a:effectLst/>
                    <a:ea typeface="Calibri" panose="020F0502020204030204" pitchFamily="34" charset="0"/>
                    <a:cs typeface="Times New Roman" panose="02020603050405020304" pitchFamily="18" charset="0"/>
                  </a:endParaRPr>
                </a:p>
              </p:txBody>
            </p:sp>
            <p:cxnSp>
              <p:nvCxnSpPr>
                <p:cNvPr id="83" name="Straight Connector 82">
                  <a:extLst>
                    <a:ext uri="{FF2B5EF4-FFF2-40B4-BE49-F238E27FC236}">
                      <a16:creationId xmlns:a16="http://schemas.microsoft.com/office/drawing/2014/main" id="{B9114334-573D-AE42-16FD-5D9B1E5D740E}"/>
                    </a:ext>
                  </a:extLst>
                </p:cNvPr>
                <p:cNvCxnSpPr/>
                <p:nvPr/>
              </p:nvCxnSpPr>
              <p:spPr>
                <a:xfrm flipH="1">
                  <a:off x="945325" y="1864426"/>
                  <a:ext cx="6985" cy="866775"/>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76" name="Rectangle 75">
                <a:extLst>
                  <a:ext uri="{FF2B5EF4-FFF2-40B4-BE49-F238E27FC236}">
                    <a16:creationId xmlns:a16="http://schemas.microsoft.com/office/drawing/2014/main" id="{8004CD82-F35C-4245-ABDA-3FAAAD3EF950}"/>
                  </a:ext>
                </a:extLst>
              </p:cNvPr>
              <p:cNvSpPr/>
              <p:nvPr/>
            </p:nvSpPr>
            <p:spPr>
              <a:xfrm>
                <a:off x="1858488" y="3443844"/>
                <a:ext cx="1198245" cy="3263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800"/>
                  </a:spcAft>
                </a:pPr>
                <a:r>
                  <a:rPr lang="en-US"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Prediction</a:t>
                </a:r>
                <a:endParaRPr lang="en-CA" sz="1100">
                  <a:effectLst/>
                  <a:ea typeface="Calibri" panose="020F0502020204030204" pitchFamily="34" charset="0"/>
                  <a:cs typeface="Times New Roman" panose="02020603050405020304" pitchFamily="18" charset="0"/>
                </a:endParaRPr>
              </a:p>
            </p:txBody>
          </p:sp>
          <p:cxnSp>
            <p:nvCxnSpPr>
              <p:cNvPr id="77" name="Straight Connector 76">
                <a:extLst>
                  <a:ext uri="{FF2B5EF4-FFF2-40B4-BE49-F238E27FC236}">
                    <a16:creationId xmlns:a16="http://schemas.microsoft.com/office/drawing/2014/main" id="{EE32A2FD-B4CA-0FB6-2F54-DD6C2F65FA04}"/>
                  </a:ext>
                </a:extLst>
              </p:cNvPr>
              <p:cNvCxnSpPr/>
              <p:nvPr/>
            </p:nvCxnSpPr>
            <p:spPr>
              <a:xfrm flipH="1">
                <a:off x="5178878" y="2992582"/>
                <a:ext cx="0" cy="6407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1DBAB01-7ABF-147A-675F-EF57E5E70743}"/>
                  </a:ext>
                </a:extLst>
              </p:cNvPr>
              <p:cNvCxnSpPr/>
              <p:nvPr/>
            </p:nvCxnSpPr>
            <p:spPr>
              <a:xfrm flipH="1">
                <a:off x="3094759" y="3605646"/>
                <a:ext cx="2054225" cy="57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2F52904E-4AD9-8418-3AEE-0DFC1EDD03C9}"/>
                </a:ext>
              </a:extLst>
            </p:cNvPr>
            <p:cNvSpPr/>
            <p:nvPr/>
          </p:nvSpPr>
          <p:spPr>
            <a:xfrm>
              <a:off x="1858488" y="4269179"/>
              <a:ext cx="1198720" cy="5106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800"/>
                </a:spcAft>
              </a:pPr>
              <a:r>
                <a:rPr lang="en-US"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Eplain with XAI Tools</a:t>
              </a:r>
              <a:endParaRPr lang="en-CA" sz="1100">
                <a:effectLst/>
                <a:ea typeface="Calibri" panose="020F0502020204030204" pitchFamily="34" charset="0"/>
                <a:cs typeface="Times New Roman" panose="02020603050405020304" pitchFamily="18" charset="0"/>
              </a:endParaRPr>
            </a:p>
          </p:txBody>
        </p:sp>
      </p:grpSp>
      <p:sp>
        <p:nvSpPr>
          <p:cNvPr id="126" name="Rectangle 125">
            <a:extLst>
              <a:ext uri="{FF2B5EF4-FFF2-40B4-BE49-F238E27FC236}">
                <a16:creationId xmlns:a16="http://schemas.microsoft.com/office/drawing/2014/main" id="{EF6D067C-E7DC-904D-05C9-39181576750D}"/>
              </a:ext>
            </a:extLst>
          </p:cNvPr>
          <p:cNvSpPr/>
          <p:nvPr/>
        </p:nvSpPr>
        <p:spPr>
          <a:xfrm>
            <a:off x="4048897" y="6217920"/>
            <a:ext cx="4094206" cy="49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Fig 1: Model Overview</a:t>
            </a:r>
            <a:endParaRPr lang="en-CA" dirty="0">
              <a:solidFill>
                <a:schemeClr val="tx1"/>
              </a:solidFill>
            </a:endParaRPr>
          </a:p>
        </p:txBody>
      </p:sp>
    </p:spTree>
    <p:extLst>
      <p:ext uri="{BB962C8B-B14F-4D97-AF65-F5344CB8AC3E}">
        <p14:creationId xmlns:p14="http://schemas.microsoft.com/office/powerpoint/2010/main" val="42813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US" sz="3600" b="1" dirty="0">
                <a:solidFill>
                  <a:schemeClr val="tx1"/>
                </a:solidFill>
                <a:latin typeface="Times New Roman" panose="02020603050405020304" pitchFamily="18" charset="0"/>
                <a:cs typeface="Times New Roman" panose="02020603050405020304" pitchFamily="18" charset="0"/>
              </a:rPr>
              <a:t>Dataset</a:t>
            </a: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73A0A508-8999-4E19-B750-DF180D191BB0}"/>
              </a:ext>
            </a:extLst>
          </p:cNvPr>
          <p:cNvGraphicFramePr>
            <a:graphicFrameLocks noGrp="1"/>
          </p:cNvGraphicFramePr>
          <p:nvPr>
            <p:extLst>
              <p:ext uri="{D42A27DB-BD31-4B8C-83A1-F6EECF244321}">
                <p14:modId xmlns:p14="http://schemas.microsoft.com/office/powerpoint/2010/main" val="246066559"/>
              </p:ext>
            </p:extLst>
          </p:nvPr>
        </p:nvGraphicFramePr>
        <p:xfrm>
          <a:off x="0" y="1158240"/>
          <a:ext cx="12192000" cy="5059680"/>
        </p:xfrm>
        <a:graphic>
          <a:graphicData uri="http://schemas.openxmlformats.org/drawingml/2006/table">
            <a:tbl>
              <a:tblPr firstRow="1" bandRow="1">
                <a:tableStyleId>{5C22544A-7EE6-4342-B048-85BDC9FD1C3A}</a:tableStyleId>
              </a:tblPr>
              <a:tblGrid>
                <a:gridCol w="3591286">
                  <a:extLst>
                    <a:ext uri="{9D8B030D-6E8A-4147-A177-3AD203B41FA5}">
                      <a16:colId xmlns:a16="http://schemas.microsoft.com/office/drawing/2014/main" val="1506578057"/>
                    </a:ext>
                  </a:extLst>
                </a:gridCol>
                <a:gridCol w="4536715">
                  <a:extLst>
                    <a:ext uri="{9D8B030D-6E8A-4147-A177-3AD203B41FA5}">
                      <a16:colId xmlns:a16="http://schemas.microsoft.com/office/drawing/2014/main" val="3797731572"/>
                    </a:ext>
                  </a:extLst>
                </a:gridCol>
                <a:gridCol w="4063999">
                  <a:extLst>
                    <a:ext uri="{9D8B030D-6E8A-4147-A177-3AD203B41FA5}">
                      <a16:colId xmlns:a16="http://schemas.microsoft.com/office/drawing/2014/main" val="4187408322"/>
                    </a:ext>
                  </a:extLst>
                </a:gridCol>
              </a:tblGrid>
              <a:tr h="396240">
                <a:tc>
                  <a:txBody>
                    <a:bodyPr/>
                    <a:lstStyle/>
                    <a:p>
                      <a:r>
                        <a:rPr lang="en-US" sz="2600" dirty="0">
                          <a:latin typeface="Times New Roman" panose="02020603050405020304" pitchFamily="18" charset="0"/>
                          <a:cs typeface="Times New Roman" panose="02020603050405020304" pitchFamily="18" charset="0"/>
                        </a:rPr>
                        <a:t>Dataset</a:t>
                      </a:r>
                      <a:endParaRPr lang="en-CA" sz="2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r>
                        <a:rPr lang="en-US" sz="2600" dirty="0">
                          <a:latin typeface="Times New Roman" panose="02020603050405020304" pitchFamily="18" charset="0"/>
                          <a:cs typeface="Times New Roman" panose="02020603050405020304" pitchFamily="18" charset="0"/>
                        </a:rPr>
                        <a:t>Features</a:t>
                      </a:r>
                      <a:endParaRPr lang="en-CA" sz="2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r>
                        <a:rPr lang="en-US" sz="2600" dirty="0">
                          <a:latin typeface="Times New Roman" panose="02020603050405020304" pitchFamily="18" charset="0"/>
                          <a:cs typeface="Times New Roman" panose="02020603050405020304" pitchFamily="18" charset="0"/>
                        </a:rPr>
                        <a:t>Attributes</a:t>
                      </a:r>
                      <a:endParaRPr lang="en-CA" sz="2600" dirty="0">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481041226"/>
                  </a:ext>
                </a:extLst>
              </a:tr>
              <a:tr h="370840">
                <a:tc>
                  <a:txBody>
                    <a:bodyPr/>
                    <a:lstStyle/>
                    <a:p>
                      <a:r>
                        <a:rPr lang="en-US" sz="2400" dirty="0">
                          <a:latin typeface="Times New Roman" panose="02020603050405020304" pitchFamily="18" charset="0"/>
                          <a:cs typeface="Times New Roman" panose="02020603050405020304" pitchFamily="18" charset="0"/>
                        </a:rPr>
                        <a:t>Pima Indians Dataset</a:t>
                      </a:r>
                      <a:endParaRPr lang="en-CA" sz="2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Source:</a:t>
                      </a:r>
                      <a:r>
                        <a:rPr lang="en-US" sz="2400" dirty="0">
                          <a:latin typeface="Times New Roman" panose="02020603050405020304" pitchFamily="18" charset="0"/>
                          <a:cs typeface="Times New Roman" panose="02020603050405020304" pitchFamily="18" charset="0"/>
                        </a:rPr>
                        <a:t> </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National Institute of Diabetes and Digestive and Kidney Diseases of India</a:t>
                      </a:r>
                    </a:p>
                    <a:p>
                      <a:pPr marL="285750" indent="-285750">
                        <a:buFont typeface="Arial" panose="020B0604020202020204" pitchFamily="34" charset="0"/>
                        <a:buChar char="•"/>
                      </a:pPr>
                      <a:r>
                        <a:rPr lang="en-US" sz="2400" b="1" i="0" kern="1200" dirty="0">
                          <a:solidFill>
                            <a:schemeClr val="dk1"/>
                          </a:solidFill>
                          <a:effectLst/>
                          <a:latin typeface="Times New Roman" panose="02020603050405020304" pitchFamily="18" charset="0"/>
                          <a:ea typeface="+mn-ea"/>
                          <a:cs typeface="Times New Roman" panose="02020603050405020304" pitchFamily="18" charset="0"/>
                        </a:rPr>
                        <a:t>No. of instances: </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768</a:t>
                      </a:r>
                    </a:p>
                    <a:p>
                      <a:pPr marL="285750" indent="-285750">
                        <a:buFont typeface="Arial" panose="020B0604020202020204" pitchFamily="34" charset="0"/>
                        <a:buChar char="•"/>
                      </a:pPr>
                      <a:r>
                        <a:rPr lang="en-US" sz="2400" b="1" i="0" kern="1200" dirty="0">
                          <a:solidFill>
                            <a:schemeClr val="dk1"/>
                          </a:solidFill>
                          <a:effectLst/>
                          <a:latin typeface="Times New Roman" panose="02020603050405020304" pitchFamily="18" charset="0"/>
                          <a:ea typeface="+mn-ea"/>
                          <a:cs typeface="Times New Roman" panose="02020603050405020304" pitchFamily="18" charset="0"/>
                        </a:rPr>
                        <a:t>No. of attributes: </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8</a:t>
                      </a:r>
                    </a:p>
                  </a:txBody>
                  <a:tcPr/>
                </a:tc>
                <a:tc>
                  <a:txBody>
                    <a:bodyPr/>
                    <a:lstStyle/>
                    <a:p>
                      <a:pPr marL="0" indent="0">
                        <a:buFont typeface="Arial" panose="020B0604020202020204" pitchFamily="34" charset="0"/>
                        <a:buNone/>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Number of Pregnancy, Glucose Concentration, Blood Pressure, Skin Thickness, Two Hour Insulin, BMI, Diabetes Pedigree, Age</a:t>
                      </a:r>
                    </a:p>
                  </a:txBody>
                  <a:tcPr/>
                </a:tc>
                <a:extLst>
                  <a:ext uri="{0D108BD9-81ED-4DB2-BD59-A6C34878D82A}">
                    <a16:rowId xmlns:a16="http://schemas.microsoft.com/office/drawing/2014/main" val="4247573222"/>
                  </a:ext>
                </a:extLst>
              </a:tr>
              <a:tr h="370840">
                <a:tc>
                  <a:txBody>
                    <a:bodyPr/>
                    <a:lstStyle/>
                    <a:p>
                      <a:r>
                        <a:rPr lang="en-US" sz="2400" dirty="0">
                          <a:latin typeface="Times New Roman" panose="02020603050405020304" pitchFamily="18" charset="0"/>
                          <a:cs typeface="Times New Roman" panose="02020603050405020304" pitchFamily="18" charset="0"/>
                        </a:rPr>
                        <a:t>Diabetes Dataset of Sylhet</a:t>
                      </a:r>
                      <a:endParaRPr lang="en-CA" sz="2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Source: </a:t>
                      </a:r>
                      <a:r>
                        <a:rPr lang="en-US" sz="2400" dirty="0">
                          <a:latin typeface="Times New Roman" panose="02020603050405020304" pitchFamily="18" charset="0"/>
                          <a:cs typeface="Times New Roman" panose="02020603050405020304" pitchFamily="18" charset="0"/>
                        </a:rPr>
                        <a:t>Sylhet Diabetes Hospital</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 of instances: </a:t>
                      </a:r>
                      <a:r>
                        <a:rPr lang="en-US" sz="2400" dirty="0">
                          <a:latin typeface="Times New Roman" panose="02020603050405020304" pitchFamily="18" charset="0"/>
                          <a:cs typeface="Times New Roman" panose="02020603050405020304" pitchFamily="18" charset="0"/>
                        </a:rPr>
                        <a:t>520</a:t>
                      </a:r>
                    </a:p>
                    <a:p>
                      <a:pPr marL="285750" indent="-285750">
                        <a:buFont typeface="Arial" panose="020B0604020202020204" pitchFamily="34" charset="0"/>
                        <a:buChar char="•"/>
                      </a:pPr>
                      <a:r>
                        <a:rPr lang="en-US" sz="2400" b="1" i="0" kern="1200" dirty="0">
                          <a:solidFill>
                            <a:schemeClr val="dk1"/>
                          </a:solidFill>
                          <a:effectLst/>
                          <a:latin typeface="Times New Roman" panose="02020603050405020304" pitchFamily="18" charset="0"/>
                          <a:ea typeface="+mn-ea"/>
                          <a:cs typeface="Times New Roman" panose="02020603050405020304" pitchFamily="18" charset="0"/>
                        </a:rPr>
                        <a:t>No. of attributes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16</a:t>
                      </a: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Sex, Polyuria, Polydipsia, Sudden Weight Loss, Weakness, Polyphagia, Genital Thrush, Visual Blurring, Itching, Irritability, Delayed Healing, Partial Paresis, Muscle Stiffness, </a:t>
                      </a:r>
                      <a:r>
                        <a:rPr lang="en-US" sz="2400" dirty="0" err="1">
                          <a:latin typeface="Times New Roman" panose="02020603050405020304" pitchFamily="18" charset="0"/>
                          <a:cs typeface="Times New Roman" panose="02020603050405020304" pitchFamily="18" charset="0"/>
                        </a:rPr>
                        <a:t>Alopacia</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48277679"/>
                  </a:ext>
                </a:extLst>
              </a:tr>
            </a:tbl>
          </a:graphicData>
        </a:graphic>
      </p:graphicFrame>
      <p:sp>
        <p:nvSpPr>
          <p:cNvPr id="6" name="Rectangle 5">
            <a:extLst>
              <a:ext uri="{FF2B5EF4-FFF2-40B4-BE49-F238E27FC236}">
                <a16:creationId xmlns:a16="http://schemas.microsoft.com/office/drawing/2014/main" id="{7BDF1411-BE6A-433E-B31B-85638B7F7DC6}"/>
              </a:ext>
            </a:extLst>
          </p:cNvPr>
          <p:cNvSpPr/>
          <p:nvPr/>
        </p:nvSpPr>
        <p:spPr>
          <a:xfrm>
            <a:off x="4048897" y="6217920"/>
            <a:ext cx="4094206" cy="49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2: Dataset Features &amp; </a:t>
            </a:r>
            <a:r>
              <a:rPr lang="en-US" dirty="0" err="1">
                <a:solidFill>
                  <a:schemeClr val="tx1"/>
                </a:solidFill>
              </a:rPr>
              <a:t>Atributes</a:t>
            </a:r>
            <a:endParaRPr lang="en-CA" dirty="0">
              <a:solidFill>
                <a:schemeClr val="tx1"/>
              </a:solidFill>
            </a:endParaRPr>
          </a:p>
        </p:txBody>
      </p:sp>
      <p:sp>
        <p:nvSpPr>
          <p:cNvPr id="7" name="Rectangle 6">
            <a:extLst>
              <a:ext uri="{FF2B5EF4-FFF2-40B4-BE49-F238E27FC236}">
                <a16:creationId xmlns:a16="http://schemas.microsoft.com/office/drawing/2014/main" id="{B0AA8A43-E5FE-4682-A8A6-F6F054581DE1}"/>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CA" dirty="0">
              <a:solidFill>
                <a:schemeClr val="tx1"/>
              </a:solidFill>
            </a:endParaRPr>
          </a:p>
        </p:txBody>
      </p:sp>
    </p:spTree>
    <p:extLst>
      <p:ext uri="{BB962C8B-B14F-4D97-AF65-F5344CB8AC3E}">
        <p14:creationId xmlns:p14="http://schemas.microsoft.com/office/powerpoint/2010/main" val="216464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Machine Learning Algorithms</a:t>
            </a:r>
            <a:endParaRPr lang="en-CA" sz="3600" b="1" dirty="0">
              <a:solidFill>
                <a:schemeClr val="tx1"/>
              </a:solidFill>
              <a:latin typeface="Times New Roman" panose="02020603050405020304" pitchFamily="18" charset="0"/>
              <a:cs typeface="Times New Roman" panose="02020603050405020304" pitchFamily="18" charset="0"/>
            </a:endParaRPr>
          </a:p>
          <a:p>
            <a:pPr algn="ct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CA" sz="2400" dirty="0">
                <a:solidFill>
                  <a:schemeClr val="tx1"/>
                </a:solidFill>
                <a:latin typeface="Times New Roman" panose="02020603050405020304" pitchFamily="18" charset="0"/>
                <a:cs typeface="Times New Roman" panose="02020603050405020304" pitchFamily="18" charset="0"/>
              </a:rPr>
              <a:t>Logistic Regression</a:t>
            </a:r>
          </a:p>
          <a:p>
            <a:pPr marL="342900" indent="-342900">
              <a:buFont typeface="Wingdings" panose="05000000000000000000" pitchFamily="2" charset="2"/>
              <a:buChar char="q"/>
            </a:pPr>
            <a:r>
              <a:rPr lang="en-CA" sz="2400" dirty="0">
                <a:solidFill>
                  <a:schemeClr val="tx1"/>
                </a:solidFill>
                <a:latin typeface="Times New Roman" panose="02020603050405020304" pitchFamily="18" charset="0"/>
                <a:cs typeface="Times New Roman" panose="02020603050405020304" pitchFamily="18" charset="0"/>
              </a:rPr>
              <a:t>Random Forest</a:t>
            </a:r>
          </a:p>
          <a:p>
            <a:pPr marL="342900" indent="-342900">
              <a:buFont typeface="Wingdings" panose="05000000000000000000" pitchFamily="2" charset="2"/>
              <a:buChar char="q"/>
            </a:pPr>
            <a:r>
              <a:rPr lang="en-CA" sz="2400" dirty="0">
                <a:solidFill>
                  <a:schemeClr val="tx1"/>
                </a:solidFill>
                <a:latin typeface="Times New Roman" panose="02020603050405020304" pitchFamily="18" charset="0"/>
                <a:cs typeface="Times New Roman" panose="02020603050405020304" pitchFamily="18" charset="0"/>
              </a:rPr>
              <a:t>Decision Tree</a:t>
            </a:r>
          </a:p>
          <a:p>
            <a:pPr marL="342900" indent="-342900">
              <a:buFont typeface="Wingdings" panose="05000000000000000000" pitchFamily="2" charset="2"/>
              <a:buChar char="q"/>
            </a:pPr>
            <a:r>
              <a:rPr lang="en-CA" sz="2400" dirty="0">
                <a:solidFill>
                  <a:schemeClr val="tx1"/>
                </a:solidFill>
                <a:latin typeface="Times New Roman" panose="02020603050405020304" pitchFamily="18" charset="0"/>
                <a:cs typeface="Times New Roman" panose="02020603050405020304" pitchFamily="18" charset="0"/>
              </a:rPr>
              <a:t>XgBoost Classifier</a:t>
            </a:r>
          </a:p>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Support Vector Machine</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C6BEBC2-449A-49B8-9826-1B81D68A8FB4}"/>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CA" dirty="0">
              <a:solidFill>
                <a:schemeClr val="tx1"/>
              </a:solidFill>
            </a:endParaRPr>
          </a:p>
        </p:txBody>
      </p:sp>
    </p:spTree>
    <p:extLst>
      <p:ext uri="{BB962C8B-B14F-4D97-AF65-F5344CB8AC3E}">
        <p14:creationId xmlns:p14="http://schemas.microsoft.com/office/powerpoint/2010/main" val="158946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Explainable AI Tools</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CA" sz="2400" b="0" i="0" dirty="0">
                <a:solidFill>
                  <a:srgbClr val="0C0C0C"/>
                </a:solidFill>
                <a:effectLst/>
                <a:latin typeface="Times New Roman" panose="02020603050405020304" pitchFamily="18" charset="0"/>
                <a:cs typeface="Times New Roman" panose="02020603050405020304" pitchFamily="18" charset="0"/>
              </a:rPr>
              <a:t>SHAP (SHapley Additive exPlanations)</a:t>
            </a:r>
          </a:p>
          <a:p>
            <a:pPr marL="342900" indent="-342900">
              <a:buFont typeface="Wingdings" panose="05000000000000000000" pitchFamily="2" charset="2"/>
              <a:buChar char="q"/>
            </a:pPr>
            <a:r>
              <a:rPr lang="en-CA" sz="2400" dirty="0">
                <a:solidFill>
                  <a:srgbClr val="0C0C0C"/>
                </a:solidFill>
                <a:latin typeface="Times New Roman" panose="02020603050405020304" pitchFamily="18" charset="0"/>
                <a:cs typeface="Times New Roman" panose="02020603050405020304" pitchFamily="18" charset="0"/>
              </a:rPr>
              <a:t>LIME (</a:t>
            </a:r>
            <a:r>
              <a:rPr lang="en-CA" sz="2400" b="0" i="0" dirty="0">
                <a:solidFill>
                  <a:srgbClr val="0C0C0C"/>
                </a:solidFill>
                <a:effectLst/>
                <a:latin typeface="Times New Roman" panose="02020603050405020304" pitchFamily="18" charset="0"/>
                <a:cs typeface="Times New Roman" panose="02020603050405020304" pitchFamily="18" charset="0"/>
              </a:rPr>
              <a:t>Local Interpretable Model-Agnostic Explanations</a:t>
            </a:r>
            <a:r>
              <a:rPr lang="en-CA" sz="2400" dirty="0">
                <a:solidFill>
                  <a:srgbClr val="0C0C0C"/>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CA" sz="2400" dirty="0">
                <a:solidFill>
                  <a:srgbClr val="0C0C0C"/>
                </a:solidFill>
                <a:latin typeface="Times New Roman" panose="02020603050405020304" pitchFamily="18" charset="0"/>
                <a:cs typeface="Times New Roman" panose="02020603050405020304" pitchFamily="18" charset="0"/>
              </a:rPr>
              <a:t>ELI5</a:t>
            </a: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A4DAAA9-BA31-4FE8-B706-BD299383292F}"/>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CA" dirty="0">
              <a:solidFill>
                <a:schemeClr val="tx1"/>
              </a:solidFill>
            </a:endParaRPr>
          </a:p>
        </p:txBody>
      </p:sp>
    </p:spTree>
    <p:extLst>
      <p:ext uri="{BB962C8B-B14F-4D97-AF65-F5344CB8AC3E}">
        <p14:creationId xmlns:p14="http://schemas.microsoft.com/office/powerpoint/2010/main" val="208673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SHAP</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i="0" dirty="0">
                <a:solidFill>
                  <a:schemeClr val="tx1"/>
                </a:solidFill>
                <a:effectLst/>
                <a:latin typeface="Times New Roman" panose="02020603050405020304" pitchFamily="18" charset="0"/>
                <a:cs typeface="Times New Roman" panose="02020603050405020304" pitchFamily="18" charset="0"/>
              </a:rPr>
              <a:t>SHAP (SHapley Additive exPlanations) </a:t>
            </a:r>
            <a:r>
              <a:rPr lang="en-US" sz="2400" b="0" i="0" dirty="0">
                <a:solidFill>
                  <a:schemeClr val="tx1"/>
                </a:solidFill>
                <a:effectLst/>
                <a:latin typeface="Times New Roman" panose="02020603050405020304" pitchFamily="18" charset="0"/>
                <a:cs typeface="Times New Roman" panose="02020603050405020304" pitchFamily="18" charset="0"/>
              </a:rPr>
              <a:t>is a game theoretic approach to explain the output of any machine learning model</a:t>
            </a:r>
          </a:p>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SHAP values are used to provide a direct measure of the influence of patient variables on the actual predictions under the interaction with other variables</a:t>
            </a:r>
          </a:p>
          <a:p>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9858B7B-CFB5-4D02-A645-89783A6EAF0D}"/>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CA" dirty="0">
              <a:solidFill>
                <a:schemeClr val="tx1"/>
              </a:solidFill>
            </a:endParaRPr>
          </a:p>
        </p:txBody>
      </p:sp>
    </p:spTree>
    <p:extLst>
      <p:ext uri="{BB962C8B-B14F-4D97-AF65-F5344CB8AC3E}">
        <p14:creationId xmlns:p14="http://schemas.microsoft.com/office/powerpoint/2010/main" val="69399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7F433E7-4D50-42D2-8602-388B7EF901D4}"/>
              </a:ext>
            </a:extLst>
          </p:cNvPr>
          <p:cNvSpPr/>
          <p:nvPr/>
        </p:nvSpPr>
        <p:spPr>
          <a:xfrm>
            <a:off x="4048897" y="5189299"/>
            <a:ext cx="4094206" cy="49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Fig 2: Contribution of Each Feature on the Prediction</a:t>
            </a:r>
            <a:endParaRPr lang="en-CA" dirty="0">
              <a:solidFill>
                <a:schemeClr val="tx1"/>
              </a:solidFill>
            </a:endParaRPr>
          </a:p>
        </p:txBody>
      </p:sp>
      <p:sp>
        <p:nvSpPr>
          <p:cNvPr id="7" name="Rectangle 6">
            <a:extLst>
              <a:ext uri="{FF2B5EF4-FFF2-40B4-BE49-F238E27FC236}">
                <a16:creationId xmlns:a16="http://schemas.microsoft.com/office/drawing/2014/main" id="{E9858B7B-CFB5-4D02-A645-89783A6EAF0D}"/>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CA" dirty="0">
              <a:solidFill>
                <a:schemeClr val="tx1"/>
              </a:solidFill>
            </a:endParaRPr>
          </a:p>
        </p:txBody>
      </p:sp>
      <p:pic>
        <p:nvPicPr>
          <p:cNvPr id="3" name="Picture 2">
            <a:extLst>
              <a:ext uri="{FF2B5EF4-FFF2-40B4-BE49-F238E27FC236}">
                <a16:creationId xmlns:a16="http://schemas.microsoft.com/office/drawing/2014/main" id="{DB676B93-4502-778A-A1A1-5DCC7A936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2" y="1230028"/>
            <a:ext cx="12121155" cy="3193926"/>
          </a:xfrm>
          <a:prstGeom prst="rect">
            <a:avLst/>
          </a:prstGeom>
        </p:spPr>
      </p:pic>
    </p:spTree>
    <p:extLst>
      <p:ext uri="{BB962C8B-B14F-4D97-AF65-F5344CB8AC3E}">
        <p14:creationId xmlns:p14="http://schemas.microsoft.com/office/powerpoint/2010/main" val="247046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US" sz="3600" b="1" dirty="0">
                <a:solidFill>
                  <a:schemeClr val="tx1"/>
                </a:solidFill>
                <a:latin typeface="Times New Roman" panose="02020603050405020304" pitchFamily="18" charset="0"/>
                <a:cs typeface="Times New Roman" panose="02020603050405020304" pitchFamily="18" charset="0"/>
              </a:rPr>
              <a:t>LIME</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It can give explanations for any given supervised learning model</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LIME gives explanations that are locally faithful within the surroundings or vicinity of the observation/sample being explained.</a:t>
            </a:r>
          </a:p>
          <a:p>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b="0" i="0" dirty="0">
              <a:solidFill>
                <a:schemeClr val="tx1"/>
              </a:solidFill>
              <a:effectLst/>
              <a:latin typeface="Times New Roman" panose="02020603050405020304" pitchFamily="18" charset="0"/>
              <a:cs typeface="Times New Roman" panose="02020603050405020304" pitchFamily="18" charset="0"/>
            </a:endParaRPr>
          </a:p>
          <a:p>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4379462-0EF0-4E26-83E0-598D507F17BD}"/>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CA" dirty="0">
              <a:solidFill>
                <a:schemeClr val="tx1"/>
              </a:solidFill>
            </a:endParaRPr>
          </a:p>
        </p:txBody>
      </p:sp>
    </p:spTree>
    <p:extLst>
      <p:ext uri="{BB962C8B-B14F-4D97-AF65-F5344CB8AC3E}">
        <p14:creationId xmlns:p14="http://schemas.microsoft.com/office/powerpoint/2010/main" val="762596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b="0" i="0" dirty="0">
              <a:solidFill>
                <a:schemeClr val="tx1"/>
              </a:solidFill>
              <a:effectLst/>
              <a:latin typeface="Times New Roman" panose="02020603050405020304" pitchFamily="18" charset="0"/>
              <a:cs typeface="Times New Roman" panose="02020603050405020304" pitchFamily="18" charset="0"/>
            </a:endParaRPr>
          </a:p>
          <a:p>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94BB623-A1AA-4CF0-96AF-B48DBB151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0" y="750499"/>
            <a:ext cx="12089089" cy="4608217"/>
          </a:xfrm>
          <a:prstGeom prst="rect">
            <a:avLst/>
          </a:prstGeom>
        </p:spPr>
      </p:pic>
      <p:sp>
        <p:nvSpPr>
          <p:cNvPr id="8" name="Rectangle 7">
            <a:extLst>
              <a:ext uri="{FF2B5EF4-FFF2-40B4-BE49-F238E27FC236}">
                <a16:creationId xmlns:a16="http://schemas.microsoft.com/office/drawing/2014/main" id="{5615928B-E5E6-4EF1-97A0-9732A8E91AFF}"/>
              </a:ext>
            </a:extLst>
          </p:cNvPr>
          <p:cNvSpPr/>
          <p:nvPr/>
        </p:nvSpPr>
        <p:spPr>
          <a:xfrm>
            <a:off x="1602377" y="5726856"/>
            <a:ext cx="9440091" cy="49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 3: LIME plot- Explaining feature contribution to patients with high and low risk probability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4379462-0EF0-4E26-83E0-598D507F17BD}"/>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CA" dirty="0">
              <a:solidFill>
                <a:schemeClr val="tx1"/>
              </a:solidFill>
            </a:endParaRPr>
          </a:p>
        </p:txBody>
      </p:sp>
    </p:spTree>
    <p:extLst>
      <p:ext uri="{BB962C8B-B14F-4D97-AF65-F5344CB8AC3E}">
        <p14:creationId xmlns:p14="http://schemas.microsoft.com/office/powerpoint/2010/main" val="636344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ELI5</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ELI5 is a python package that is used </a:t>
            </a:r>
            <a:r>
              <a:rPr lang="en-US" sz="2400" i="0" dirty="0">
                <a:solidFill>
                  <a:schemeClr val="tx1"/>
                </a:solidFill>
                <a:effectLst/>
                <a:latin typeface="Times New Roman" panose="02020603050405020304" pitchFamily="18" charset="0"/>
                <a:cs typeface="Times New Roman" panose="02020603050405020304" pitchFamily="18" charset="0"/>
              </a:rPr>
              <a:t>to inspect ML classifiers and explain their predictions</a:t>
            </a:r>
          </a:p>
          <a:p>
            <a:pPr marL="342900" indent="-342900">
              <a:buFont typeface="Wingdings" panose="05000000000000000000" pitchFamily="2" charset="2"/>
              <a:buChar char="q"/>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ELI5 shows weights for each feature depicting how influential it might have been in contributing to the final prediction decision</a:t>
            </a:r>
          </a:p>
          <a:p>
            <a:pPr marL="342900" indent="-342900">
              <a:buFont typeface="Wingdings" panose="05000000000000000000" pitchFamily="2" charset="2"/>
              <a:buChar char="q"/>
            </a:pPr>
            <a:endParaRPr lang="en-US" sz="2400" b="0" i="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b="0" i="0" dirty="0">
              <a:solidFill>
                <a:schemeClr val="tx1"/>
              </a:solidFill>
              <a:latin typeface="Times New Roman" panose="02020603050405020304" pitchFamily="18" charset="0"/>
              <a:cs typeface="Times New Roman" panose="02020603050405020304" pitchFamily="18" charset="0"/>
            </a:endParaRPr>
          </a:p>
          <a:p>
            <a:endParaRPr lang="en-US" sz="2400" b="0" i="0" dirty="0">
              <a:solidFill>
                <a:schemeClr val="tx1"/>
              </a:solidFill>
              <a:effectLst/>
              <a:latin typeface="Times New Roman" panose="02020603050405020304" pitchFamily="18" charset="0"/>
              <a:cs typeface="Times New Roman" panose="02020603050405020304" pitchFamily="18" charset="0"/>
            </a:endParaRPr>
          </a:p>
          <a:p>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B1A35DA-F904-42F0-AC27-504EAF31C34E}"/>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CA" dirty="0">
              <a:solidFill>
                <a:schemeClr val="tx1"/>
              </a:solidFill>
            </a:endParaRPr>
          </a:p>
        </p:txBody>
      </p:sp>
    </p:spTree>
    <p:extLst>
      <p:ext uri="{BB962C8B-B14F-4D97-AF65-F5344CB8AC3E}">
        <p14:creationId xmlns:p14="http://schemas.microsoft.com/office/powerpoint/2010/main" val="237292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q"/>
            </a:pPr>
            <a:endParaRPr lang="en-US" sz="2400" b="0" i="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b="0" i="0" dirty="0">
              <a:solidFill>
                <a:schemeClr val="tx1"/>
              </a:solidFill>
              <a:latin typeface="Times New Roman" panose="02020603050405020304" pitchFamily="18" charset="0"/>
              <a:cs typeface="Times New Roman" panose="02020603050405020304" pitchFamily="18" charset="0"/>
            </a:endParaRPr>
          </a:p>
          <a:p>
            <a:endParaRPr lang="en-US" sz="2400" b="0" i="0" dirty="0">
              <a:solidFill>
                <a:schemeClr val="tx1"/>
              </a:solidFill>
              <a:effectLst/>
              <a:latin typeface="Times New Roman" panose="02020603050405020304" pitchFamily="18" charset="0"/>
              <a:cs typeface="Times New Roman" panose="02020603050405020304" pitchFamily="18" charset="0"/>
            </a:endParaRPr>
          </a:p>
          <a:p>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rgbClr val="0C0C0C"/>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A85DB09-1143-4225-BB0D-C4E8628976E8}"/>
              </a:ext>
            </a:extLst>
          </p:cNvPr>
          <p:cNvSpPr/>
          <p:nvPr/>
        </p:nvSpPr>
        <p:spPr>
          <a:xfrm>
            <a:off x="4048897" y="5862080"/>
            <a:ext cx="4094206" cy="49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 4: ELI5 – Feature Importance Plot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AB1A35DA-F904-42F0-AC27-504EAF31C34E}"/>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CA" dirty="0">
              <a:solidFill>
                <a:schemeClr val="tx1"/>
              </a:solidFill>
            </a:endParaRPr>
          </a:p>
        </p:txBody>
      </p:sp>
      <p:pic>
        <p:nvPicPr>
          <p:cNvPr id="3" name="Picture 2">
            <a:extLst>
              <a:ext uri="{FF2B5EF4-FFF2-40B4-BE49-F238E27FC236}">
                <a16:creationId xmlns:a16="http://schemas.microsoft.com/office/drawing/2014/main" id="{2A5C6DCE-D7F8-62F5-7E9F-9462DEFEC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789" y="501650"/>
            <a:ext cx="5878421" cy="4866838"/>
          </a:xfrm>
          <a:prstGeom prst="rect">
            <a:avLst/>
          </a:prstGeom>
        </p:spPr>
      </p:pic>
    </p:spTree>
    <p:extLst>
      <p:ext uri="{BB962C8B-B14F-4D97-AF65-F5344CB8AC3E}">
        <p14:creationId xmlns:p14="http://schemas.microsoft.com/office/powerpoint/2010/main" val="20277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Table of Content</a:t>
            </a: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D090C45C-00D3-48C3-855C-4CF69EE01293}"/>
              </a:ext>
            </a:extLst>
          </p:cNvPr>
          <p:cNvSpPr>
            <a:spLocks noGrp="1"/>
          </p:cNvSpPr>
          <p:nvPr>
            <p:ph type="subTitle" idx="1"/>
          </p:nvPr>
        </p:nvSpPr>
        <p:spPr>
          <a:xfrm>
            <a:off x="1202654" y="2119667"/>
            <a:ext cx="9559498" cy="4024668"/>
          </a:xfrm>
        </p:spPr>
        <p:txBody>
          <a:bodyPr numCol="2" anchor="ctr">
            <a:normAutofit lnSpcReduction="10000"/>
          </a:bodyPr>
          <a:lstStyle/>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Introduction</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Key Problem</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Objective</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Justification of Study</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Main Contribution</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Scope of Study</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Literature Review</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Methodology</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Dataset</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Machine Learning Algorithms</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Explainable AI Tools</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Evaluation Metrics</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Conclusion</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Limitation</a:t>
            </a:r>
          </a:p>
          <a:p>
            <a:pPr marL="457200" indent="-457200" algn="l">
              <a:buClr>
                <a:srgbClr val="299CAB"/>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Future Work</a:t>
            </a:r>
          </a:p>
          <a:p>
            <a:pPr marL="457200" indent="-457200">
              <a:buClr>
                <a:srgbClr val="299CAB"/>
              </a:buClr>
              <a:buFont typeface="Wingdings" panose="05000000000000000000" pitchFamily="2" charset="2"/>
              <a:buChar char="q"/>
            </a:pPr>
            <a:endParaRPr lang="en-US" sz="2600" dirty="0">
              <a:latin typeface="Times New Roman" panose="02020603050405020304" pitchFamily="18" charset="0"/>
              <a:cs typeface="Times New Roman" panose="02020603050405020304" pitchFamily="18" charset="0"/>
            </a:endParaRPr>
          </a:p>
          <a:p>
            <a:pPr marL="342900" indent="-342900">
              <a:buClr>
                <a:srgbClr val="299CAB"/>
              </a:buClr>
              <a:buFont typeface="Wingdings" panose="05000000000000000000" pitchFamily="2" charset="2"/>
              <a:buChar char="q"/>
            </a:pPr>
            <a:endParaRPr lang="en-US" sz="2600" dirty="0">
              <a:solidFill>
                <a:schemeClr val="tx1"/>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543755BE-68B8-430C-94FE-53582BB74D62}"/>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CA" dirty="0">
              <a:solidFill>
                <a:schemeClr val="tx1"/>
              </a:solidFill>
            </a:endParaRPr>
          </a:p>
        </p:txBody>
      </p:sp>
    </p:spTree>
    <p:extLst>
      <p:ext uri="{BB962C8B-B14F-4D97-AF65-F5344CB8AC3E}">
        <p14:creationId xmlns:p14="http://schemas.microsoft.com/office/powerpoint/2010/main" val="425957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Evaluation Metrics</a:t>
            </a: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2D83C585-192B-4031-91BC-3E1B18646D85}"/>
              </a:ext>
            </a:extLst>
          </p:cNvPr>
          <p:cNvGraphicFramePr>
            <a:graphicFrameLocks noGrp="1"/>
          </p:cNvGraphicFramePr>
          <p:nvPr>
            <p:extLst>
              <p:ext uri="{D42A27DB-BD31-4B8C-83A1-F6EECF244321}">
                <p14:modId xmlns:p14="http://schemas.microsoft.com/office/powerpoint/2010/main" val="3862043186"/>
              </p:ext>
            </p:extLst>
          </p:nvPr>
        </p:nvGraphicFramePr>
        <p:xfrm>
          <a:off x="819913" y="2007427"/>
          <a:ext cx="10552174" cy="3188207"/>
        </p:xfrm>
        <a:graphic>
          <a:graphicData uri="http://schemas.openxmlformats.org/drawingml/2006/table">
            <a:tbl>
              <a:tblPr firstRow="1" bandRow="1">
                <a:tableStyleId>{5C22544A-7EE6-4342-B048-85BDC9FD1C3A}</a:tableStyleId>
              </a:tblPr>
              <a:tblGrid>
                <a:gridCol w="1763644">
                  <a:extLst>
                    <a:ext uri="{9D8B030D-6E8A-4147-A177-3AD203B41FA5}">
                      <a16:colId xmlns:a16="http://schemas.microsoft.com/office/drawing/2014/main" val="3238862551"/>
                    </a:ext>
                  </a:extLst>
                </a:gridCol>
                <a:gridCol w="1757706">
                  <a:extLst>
                    <a:ext uri="{9D8B030D-6E8A-4147-A177-3AD203B41FA5}">
                      <a16:colId xmlns:a16="http://schemas.microsoft.com/office/drawing/2014/main" val="832465595"/>
                    </a:ext>
                  </a:extLst>
                </a:gridCol>
                <a:gridCol w="1757706">
                  <a:extLst>
                    <a:ext uri="{9D8B030D-6E8A-4147-A177-3AD203B41FA5}">
                      <a16:colId xmlns:a16="http://schemas.microsoft.com/office/drawing/2014/main" val="1496032266"/>
                    </a:ext>
                  </a:extLst>
                </a:gridCol>
                <a:gridCol w="1757706">
                  <a:extLst>
                    <a:ext uri="{9D8B030D-6E8A-4147-A177-3AD203B41FA5}">
                      <a16:colId xmlns:a16="http://schemas.microsoft.com/office/drawing/2014/main" val="4100628702"/>
                    </a:ext>
                  </a:extLst>
                </a:gridCol>
                <a:gridCol w="1757706">
                  <a:extLst>
                    <a:ext uri="{9D8B030D-6E8A-4147-A177-3AD203B41FA5}">
                      <a16:colId xmlns:a16="http://schemas.microsoft.com/office/drawing/2014/main" val="2176981858"/>
                    </a:ext>
                  </a:extLst>
                </a:gridCol>
                <a:gridCol w="1757706">
                  <a:extLst>
                    <a:ext uri="{9D8B030D-6E8A-4147-A177-3AD203B41FA5}">
                      <a16:colId xmlns:a16="http://schemas.microsoft.com/office/drawing/2014/main" val="681548813"/>
                    </a:ext>
                  </a:extLst>
                </a:gridCol>
              </a:tblGrid>
              <a:tr h="961039">
                <a:tc>
                  <a:txBody>
                    <a:bodyPr/>
                    <a:lstStyle/>
                    <a:p>
                      <a:r>
                        <a:rPr lang="en-US" sz="2400" dirty="0">
                          <a:solidFill>
                            <a:schemeClr val="tx1"/>
                          </a:solidFill>
                          <a:latin typeface="Times New Roman" panose="02020603050405020304" pitchFamily="18" charset="0"/>
                          <a:cs typeface="Times New Roman" panose="02020603050405020304" pitchFamily="18" charset="0"/>
                        </a:rPr>
                        <a:t>Evaluation Metric</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Logistic Regression</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Random Forest</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Decision Tree</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err="1">
                          <a:solidFill>
                            <a:schemeClr val="tx1"/>
                          </a:solidFill>
                          <a:latin typeface="Times New Roman" panose="02020603050405020304" pitchFamily="18" charset="0"/>
                          <a:cs typeface="Times New Roman" panose="02020603050405020304" pitchFamily="18" charset="0"/>
                        </a:rPr>
                        <a:t>XgBoost</a:t>
                      </a:r>
                      <a:r>
                        <a:rPr lang="en-US" sz="2400" dirty="0">
                          <a:solidFill>
                            <a:schemeClr val="tx1"/>
                          </a:solidFill>
                          <a:latin typeface="Times New Roman" panose="02020603050405020304" pitchFamily="18" charset="0"/>
                          <a:cs typeface="Times New Roman" panose="02020603050405020304" pitchFamily="18" charset="0"/>
                        </a:rPr>
                        <a:t> Classifier</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SVM</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48852150"/>
                  </a:ext>
                </a:extLst>
              </a:tr>
              <a:tr h="556792">
                <a:tc>
                  <a:txBody>
                    <a:bodyPr/>
                    <a:lstStyle/>
                    <a:p>
                      <a:r>
                        <a:rPr lang="en-US" sz="2400" dirty="0">
                          <a:latin typeface="Times New Roman" panose="02020603050405020304" pitchFamily="18" charset="0"/>
                          <a:cs typeface="Times New Roman" panose="02020603050405020304" pitchFamily="18" charset="0"/>
                        </a:rPr>
                        <a:t>Precision</a:t>
                      </a:r>
                      <a:endParaRPr lang="en-CA" sz="24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latin typeface="Times New Roman" panose="02020603050405020304" pitchFamily="18" charset="0"/>
                          <a:cs typeface="Times New Roman" panose="02020603050405020304" pitchFamily="18" charset="0"/>
                        </a:rPr>
                        <a:t>0.79</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0.81</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0.78</a:t>
                      </a: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0.77</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0.76</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784107340"/>
                  </a:ext>
                </a:extLst>
              </a:tr>
              <a:tr h="556792">
                <a:tc>
                  <a:txBody>
                    <a:bodyPr/>
                    <a:lstStyle/>
                    <a:p>
                      <a:r>
                        <a:rPr lang="en-US" sz="2400" dirty="0">
                          <a:latin typeface="Times New Roman" panose="02020603050405020304" pitchFamily="18" charset="0"/>
                          <a:cs typeface="Times New Roman" panose="02020603050405020304" pitchFamily="18" charset="0"/>
                        </a:rPr>
                        <a:t>Recall</a:t>
                      </a:r>
                      <a:endParaRPr lang="en-CA" sz="24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latin typeface="Times New Roman" panose="02020603050405020304" pitchFamily="18" charset="0"/>
                          <a:cs typeface="Times New Roman" panose="02020603050405020304" pitchFamily="18" charset="0"/>
                        </a:rPr>
                        <a:t>0.91</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0.90</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0.82</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0.84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2875951045"/>
                  </a:ext>
                </a:extLst>
              </a:tr>
              <a:tr h="556792">
                <a:tc>
                  <a:txBody>
                    <a:bodyPr/>
                    <a:lstStyle/>
                    <a:p>
                      <a:r>
                        <a:rPr lang="en-US" sz="2400" dirty="0">
                          <a:latin typeface="Times New Roman" panose="02020603050405020304" pitchFamily="18" charset="0"/>
                          <a:cs typeface="Times New Roman" panose="02020603050405020304" pitchFamily="18" charset="0"/>
                        </a:rPr>
                        <a:t>F-1 Score</a:t>
                      </a:r>
                      <a:endParaRPr lang="en-CA" sz="24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latin typeface="Times New Roman" panose="02020603050405020304" pitchFamily="18" charset="0"/>
                          <a:cs typeface="Times New Roman" panose="02020603050405020304" pitchFamily="18" charset="0"/>
                        </a:rPr>
                        <a:t>0.85</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0.85</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0.80</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0.80</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0.84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2343782495"/>
                  </a:ext>
                </a:extLst>
              </a:tr>
              <a:tr h="556792">
                <a:tc>
                  <a:txBody>
                    <a:bodyPr/>
                    <a:lstStyle/>
                    <a:p>
                      <a:r>
                        <a:rPr lang="en-US" sz="2400" dirty="0">
                          <a:latin typeface="Times New Roman" panose="02020603050405020304" pitchFamily="18" charset="0"/>
                          <a:cs typeface="Times New Roman" panose="02020603050405020304" pitchFamily="18" charset="0"/>
                        </a:rPr>
                        <a:t>Accuracy</a:t>
                      </a:r>
                      <a:endParaRPr lang="en-CA" sz="24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latin typeface="Times New Roman" panose="02020603050405020304" pitchFamily="18" charset="0"/>
                          <a:cs typeface="Times New Roman" panose="02020603050405020304" pitchFamily="18" charset="0"/>
                        </a:rPr>
                        <a:t>0.79</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0.81</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0.74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0.74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0.77</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2824065687"/>
                  </a:ext>
                </a:extLst>
              </a:tr>
            </a:tbl>
          </a:graphicData>
        </a:graphic>
      </p:graphicFrame>
      <p:sp>
        <p:nvSpPr>
          <p:cNvPr id="6" name="Rectangle 5">
            <a:extLst>
              <a:ext uri="{FF2B5EF4-FFF2-40B4-BE49-F238E27FC236}">
                <a16:creationId xmlns:a16="http://schemas.microsoft.com/office/drawing/2014/main" id="{A21DD4FC-07C3-45D6-B1C4-A747D9730E17}"/>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CA" dirty="0">
              <a:solidFill>
                <a:schemeClr val="tx1"/>
              </a:solidFill>
            </a:endParaRPr>
          </a:p>
        </p:txBody>
      </p:sp>
      <p:sp>
        <p:nvSpPr>
          <p:cNvPr id="5" name="Rectangle 4">
            <a:extLst>
              <a:ext uri="{FF2B5EF4-FFF2-40B4-BE49-F238E27FC236}">
                <a16:creationId xmlns:a16="http://schemas.microsoft.com/office/drawing/2014/main" id="{9BE76867-DB00-F48D-14FC-BAAD4DCCDC8E}"/>
              </a:ext>
            </a:extLst>
          </p:cNvPr>
          <p:cNvSpPr/>
          <p:nvPr/>
        </p:nvSpPr>
        <p:spPr>
          <a:xfrm>
            <a:off x="2939143" y="5779682"/>
            <a:ext cx="6313714" cy="49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Aft>
                <a:spcPts val="800"/>
              </a:spcAft>
            </a:pPr>
            <a:r>
              <a:rPr lang="en-C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a:t>
            </a:r>
            <a:r>
              <a:rPr lang="en-US" b="1" dirty="0">
                <a:latin typeface="Segoe UI" panose="020B0502040204020203" pitchFamily="34" charset="0"/>
                <a:cs typeface="Segoe UI" panose="020B0502040204020203" pitchFamily="34" charset="0"/>
              </a:rPr>
              <a:t> </a:t>
            </a:r>
            <a:r>
              <a:rPr lang="en-US" dirty="0">
                <a:solidFill>
                  <a:schemeClr val="tx1"/>
                </a:solidFill>
                <a:latin typeface="Times New Roman" panose="02020603050405020304" pitchFamily="18" charset="0"/>
                <a:cs typeface="Times New Roman" panose="02020603050405020304" pitchFamily="18" charset="0"/>
              </a:rPr>
              <a:t>Evaluation Metrics for Dataset I</a:t>
            </a:r>
            <a:endPar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836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Evaluation Metrics</a:t>
            </a: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2D83C585-192B-4031-91BC-3E1B18646D85}"/>
              </a:ext>
            </a:extLst>
          </p:cNvPr>
          <p:cNvGraphicFramePr>
            <a:graphicFrameLocks noGrp="1"/>
          </p:cNvGraphicFramePr>
          <p:nvPr>
            <p:extLst>
              <p:ext uri="{D42A27DB-BD31-4B8C-83A1-F6EECF244321}">
                <p14:modId xmlns:p14="http://schemas.microsoft.com/office/powerpoint/2010/main" val="1349283602"/>
              </p:ext>
            </p:extLst>
          </p:nvPr>
        </p:nvGraphicFramePr>
        <p:xfrm>
          <a:off x="819913" y="2007427"/>
          <a:ext cx="10552174" cy="3188207"/>
        </p:xfrm>
        <a:graphic>
          <a:graphicData uri="http://schemas.openxmlformats.org/drawingml/2006/table">
            <a:tbl>
              <a:tblPr firstRow="1" bandRow="1">
                <a:tableStyleId>{5C22544A-7EE6-4342-B048-85BDC9FD1C3A}</a:tableStyleId>
              </a:tblPr>
              <a:tblGrid>
                <a:gridCol w="1763644">
                  <a:extLst>
                    <a:ext uri="{9D8B030D-6E8A-4147-A177-3AD203B41FA5}">
                      <a16:colId xmlns:a16="http://schemas.microsoft.com/office/drawing/2014/main" val="3238862551"/>
                    </a:ext>
                  </a:extLst>
                </a:gridCol>
                <a:gridCol w="1757706">
                  <a:extLst>
                    <a:ext uri="{9D8B030D-6E8A-4147-A177-3AD203B41FA5}">
                      <a16:colId xmlns:a16="http://schemas.microsoft.com/office/drawing/2014/main" val="832465595"/>
                    </a:ext>
                  </a:extLst>
                </a:gridCol>
                <a:gridCol w="1757706">
                  <a:extLst>
                    <a:ext uri="{9D8B030D-6E8A-4147-A177-3AD203B41FA5}">
                      <a16:colId xmlns:a16="http://schemas.microsoft.com/office/drawing/2014/main" val="1496032266"/>
                    </a:ext>
                  </a:extLst>
                </a:gridCol>
                <a:gridCol w="1757706">
                  <a:extLst>
                    <a:ext uri="{9D8B030D-6E8A-4147-A177-3AD203B41FA5}">
                      <a16:colId xmlns:a16="http://schemas.microsoft.com/office/drawing/2014/main" val="4100628702"/>
                    </a:ext>
                  </a:extLst>
                </a:gridCol>
                <a:gridCol w="1757706">
                  <a:extLst>
                    <a:ext uri="{9D8B030D-6E8A-4147-A177-3AD203B41FA5}">
                      <a16:colId xmlns:a16="http://schemas.microsoft.com/office/drawing/2014/main" val="2176981858"/>
                    </a:ext>
                  </a:extLst>
                </a:gridCol>
                <a:gridCol w="1757706">
                  <a:extLst>
                    <a:ext uri="{9D8B030D-6E8A-4147-A177-3AD203B41FA5}">
                      <a16:colId xmlns:a16="http://schemas.microsoft.com/office/drawing/2014/main" val="681548813"/>
                    </a:ext>
                  </a:extLst>
                </a:gridCol>
              </a:tblGrid>
              <a:tr h="961039">
                <a:tc>
                  <a:txBody>
                    <a:bodyPr/>
                    <a:lstStyle/>
                    <a:p>
                      <a:r>
                        <a:rPr lang="en-US" sz="2400" dirty="0">
                          <a:solidFill>
                            <a:schemeClr val="tx1"/>
                          </a:solidFill>
                          <a:latin typeface="Times New Roman" panose="02020603050405020304" pitchFamily="18" charset="0"/>
                          <a:cs typeface="Times New Roman" panose="02020603050405020304" pitchFamily="18" charset="0"/>
                        </a:rPr>
                        <a:t>Evaluation Metric</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Logistic Regression</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Random Forest</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Decision Tree</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err="1">
                          <a:solidFill>
                            <a:schemeClr val="tx1"/>
                          </a:solidFill>
                          <a:latin typeface="Times New Roman" panose="02020603050405020304" pitchFamily="18" charset="0"/>
                          <a:cs typeface="Times New Roman" panose="02020603050405020304" pitchFamily="18" charset="0"/>
                        </a:rPr>
                        <a:t>XgBoost</a:t>
                      </a:r>
                      <a:r>
                        <a:rPr lang="en-US" sz="2400" dirty="0">
                          <a:solidFill>
                            <a:schemeClr val="tx1"/>
                          </a:solidFill>
                          <a:latin typeface="Times New Roman" panose="02020603050405020304" pitchFamily="18" charset="0"/>
                          <a:cs typeface="Times New Roman" panose="02020603050405020304" pitchFamily="18" charset="0"/>
                        </a:rPr>
                        <a:t> Classifier</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SVM</a:t>
                      </a:r>
                      <a:endParaRPr lang="en-CA" sz="24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48852150"/>
                  </a:ext>
                </a:extLst>
              </a:tr>
              <a:tr h="556792">
                <a:tc>
                  <a:txBody>
                    <a:bodyPr/>
                    <a:lstStyle/>
                    <a:p>
                      <a:r>
                        <a:rPr lang="en-US" sz="2400" dirty="0">
                          <a:latin typeface="Times New Roman" panose="02020603050405020304" pitchFamily="18" charset="0"/>
                          <a:cs typeface="Times New Roman" panose="02020603050405020304" pitchFamily="18" charset="0"/>
                        </a:rPr>
                        <a:t>Precision</a:t>
                      </a:r>
                      <a:endParaRPr lang="en-CA" sz="24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latin typeface="Times New Roman" panose="02020603050405020304" pitchFamily="18" charset="0"/>
                          <a:cs typeface="Times New Roman" panose="02020603050405020304" pitchFamily="18" charset="0"/>
                        </a:rPr>
                        <a:t>0.90</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0.95</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0.91</a:t>
                      </a: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0.95</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0.58</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784107340"/>
                  </a:ext>
                </a:extLst>
              </a:tr>
              <a:tr h="556792">
                <a:tc>
                  <a:txBody>
                    <a:bodyPr/>
                    <a:lstStyle/>
                    <a:p>
                      <a:r>
                        <a:rPr lang="en-US" sz="2400" dirty="0">
                          <a:latin typeface="Times New Roman" panose="02020603050405020304" pitchFamily="18" charset="0"/>
                          <a:cs typeface="Times New Roman" panose="02020603050405020304" pitchFamily="18" charset="0"/>
                        </a:rPr>
                        <a:t>Recall</a:t>
                      </a:r>
                      <a:endParaRPr lang="en-CA" sz="24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latin typeface="Times New Roman" panose="02020603050405020304" pitchFamily="18" charset="0"/>
                          <a:cs typeface="Times New Roman" panose="02020603050405020304" pitchFamily="18" charset="0"/>
                        </a:rPr>
                        <a:t>0.85</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0.95</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0.92</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1.00</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2875951045"/>
                  </a:ext>
                </a:extLst>
              </a:tr>
              <a:tr h="556792">
                <a:tc>
                  <a:txBody>
                    <a:bodyPr/>
                    <a:lstStyle/>
                    <a:p>
                      <a:r>
                        <a:rPr lang="en-US" sz="2400" dirty="0">
                          <a:latin typeface="Times New Roman" panose="02020603050405020304" pitchFamily="18" charset="0"/>
                          <a:cs typeface="Times New Roman" panose="02020603050405020304" pitchFamily="18" charset="0"/>
                        </a:rPr>
                        <a:t>F-1 Score</a:t>
                      </a:r>
                      <a:endParaRPr lang="en-CA" sz="24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latin typeface="Times New Roman" panose="02020603050405020304" pitchFamily="18" charset="0"/>
                          <a:cs typeface="Times New Roman" panose="02020603050405020304" pitchFamily="18" charset="0"/>
                        </a:rPr>
                        <a:t>0.87</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0.95</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0.93</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0.74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2343782495"/>
                  </a:ext>
                </a:extLst>
              </a:tr>
              <a:tr h="556792">
                <a:tc>
                  <a:txBody>
                    <a:bodyPr/>
                    <a:lstStyle/>
                    <a:p>
                      <a:r>
                        <a:rPr lang="en-US" sz="2400" dirty="0">
                          <a:latin typeface="Times New Roman" panose="02020603050405020304" pitchFamily="18" charset="0"/>
                          <a:cs typeface="Times New Roman" panose="02020603050405020304" pitchFamily="18" charset="0"/>
                        </a:rPr>
                        <a:t>Accuracy</a:t>
                      </a:r>
                      <a:endParaRPr lang="en-CA" sz="24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2400" dirty="0">
                          <a:latin typeface="Times New Roman" panose="02020603050405020304" pitchFamily="18" charset="0"/>
                          <a:cs typeface="Times New Roman" panose="02020603050405020304" pitchFamily="18" charset="0"/>
                        </a:rPr>
                        <a:t>0.90</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0.96</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0.94</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2400" dirty="0">
                          <a:latin typeface="Times New Roman" panose="02020603050405020304" pitchFamily="18" charset="0"/>
                          <a:cs typeface="Times New Roman" panose="02020603050405020304" pitchFamily="18" charset="0"/>
                        </a:rPr>
                        <a:t>0.58</a:t>
                      </a:r>
                      <a:endParaRPr lang="en-CA" sz="24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2824065687"/>
                  </a:ext>
                </a:extLst>
              </a:tr>
            </a:tbl>
          </a:graphicData>
        </a:graphic>
      </p:graphicFrame>
      <p:sp>
        <p:nvSpPr>
          <p:cNvPr id="6" name="Rectangle 5">
            <a:extLst>
              <a:ext uri="{FF2B5EF4-FFF2-40B4-BE49-F238E27FC236}">
                <a16:creationId xmlns:a16="http://schemas.microsoft.com/office/drawing/2014/main" id="{A21DD4FC-07C3-45D6-B1C4-A747D9730E17}"/>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CA" dirty="0">
              <a:solidFill>
                <a:schemeClr val="tx1"/>
              </a:solidFill>
            </a:endParaRPr>
          </a:p>
        </p:txBody>
      </p:sp>
      <p:sp>
        <p:nvSpPr>
          <p:cNvPr id="5" name="Rectangle 4">
            <a:extLst>
              <a:ext uri="{FF2B5EF4-FFF2-40B4-BE49-F238E27FC236}">
                <a16:creationId xmlns:a16="http://schemas.microsoft.com/office/drawing/2014/main" id="{9BE76867-DB00-F48D-14FC-BAAD4DCCDC8E}"/>
              </a:ext>
            </a:extLst>
          </p:cNvPr>
          <p:cNvSpPr/>
          <p:nvPr/>
        </p:nvSpPr>
        <p:spPr>
          <a:xfrm>
            <a:off x="2939143" y="5779682"/>
            <a:ext cx="6313714" cy="49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Aft>
                <a:spcPts val="800"/>
              </a:spcAft>
            </a:pPr>
            <a:r>
              <a:rPr lang="en-C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a:t>
            </a:r>
            <a:r>
              <a:rPr lang="en-US" b="1" dirty="0">
                <a:latin typeface="Segoe UI" panose="020B0502040204020203" pitchFamily="34" charset="0"/>
                <a:cs typeface="Segoe UI" panose="020B0502040204020203" pitchFamily="34" charset="0"/>
              </a:rPr>
              <a:t> </a:t>
            </a:r>
            <a:r>
              <a:rPr lang="en-US" dirty="0">
                <a:solidFill>
                  <a:schemeClr val="tx1"/>
                </a:solidFill>
                <a:latin typeface="Times New Roman" panose="02020603050405020304" pitchFamily="18" charset="0"/>
                <a:cs typeface="Times New Roman" panose="02020603050405020304" pitchFamily="18" charset="0"/>
              </a:rPr>
              <a:t>Evaluation Metrics for Dataset II</a:t>
            </a:r>
            <a:endPar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861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Conclusion</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We have used different machine learning algorithm to make an early prediction on whether or not the patients may have diabetes</a:t>
            </a:r>
          </a:p>
          <a:p>
            <a:pPr marL="285750" indent="-285750">
              <a:buFont typeface="Arial" panose="020B0604020202020204" pitchFamily="34" charset="0"/>
              <a:buChar char="•"/>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Various explainable AI tools are used to improve the explainability of our model</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Our model shows which features are more responsible for the prediction</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Logistic Regression and Random Forest model gives higher accuracy than other ML models</a:t>
            </a:r>
          </a:p>
          <a:p>
            <a:pPr marL="285750" indent="-285750">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731416E-20E7-474A-A280-7883D8E48E3A}"/>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CA" dirty="0">
              <a:solidFill>
                <a:schemeClr val="tx1"/>
              </a:solidFill>
            </a:endParaRPr>
          </a:p>
        </p:txBody>
      </p:sp>
    </p:spTree>
    <p:extLst>
      <p:ext uri="{BB962C8B-B14F-4D97-AF65-F5344CB8AC3E}">
        <p14:creationId xmlns:p14="http://schemas.microsoft.com/office/powerpoint/2010/main" val="3022031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Limitation</a:t>
            </a:r>
          </a:p>
          <a:p>
            <a:pPr algn="ct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case of medical prediction, the higher the accuracy, the better the reliability. Machine learning methods always give some false positive and false negative values in their prediction. More trusted and reliable models could be built if we could explain the reason behind these false values.</a:t>
            </a:r>
          </a:p>
          <a:p>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F731416E-20E7-474A-A280-7883D8E48E3A}"/>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CA" dirty="0">
              <a:solidFill>
                <a:schemeClr val="tx1"/>
              </a:solidFill>
            </a:endParaRPr>
          </a:p>
        </p:txBody>
      </p:sp>
    </p:spTree>
    <p:extLst>
      <p:ext uri="{BB962C8B-B14F-4D97-AF65-F5344CB8AC3E}">
        <p14:creationId xmlns:p14="http://schemas.microsoft.com/office/powerpoint/2010/main" val="1472751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Future Work</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Attributes such as </a:t>
            </a:r>
            <a:r>
              <a:rPr lang="en-CA" sz="2400" dirty="0">
                <a:solidFill>
                  <a:schemeClr val="tx1"/>
                </a:solidFill>
                <a:latin typeface="Times New Roman" panose="02020603050405020304" pitchFamily="18" charset="0"/>
                <a:cs typeface="Times New Roman" panose="02020603050405020304" pitchFamily="18" charset="0"/>
              </a:rPr>
              <a:t>physical </a:t>
            </a:r>
            <a:r>
              <a:rPr lang="en-US" sz="2400" dirty="0">
                <a:solidFill>
                  <a:schemeClr val="tx1"/>
                </a:solidFill>
                <a:latin typeface="Times New Roman" panose="02020603050405020304" pitchFamily="18" charset="0"/>
                <a:cs typeface="Times New Roman" panose="02020603050405020304" pitchFamily="18" charset="0"/>
              </a:rPr>
              <a:t>activity, ancestral health condition, body weight, and energy levels, can be considered in the future to diagnose diabetes</a:t>
            </a:r>
          </a:p>
          <a:p>
            <a:pPr marL="342900" indent="-342900" algn="l">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Applying our model to early predict other prolonged chronic diseases such as cancer, heart diseases, arthritis etc.</a:t>
            </a:r>
          </a:p>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Developing a mobile application for predicting and monitoring diabetes for new and old patients using our model.</a:t>
            </a:r>
          </a:p>
          <a:p>
            <a:pPr marL="342900" indent="-342900" algn="l">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8503942-1E4D-4A08-82C5-32D0617D18F9}"/>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CA" dirty="0">
              <a:solidFill>
                <a:schemeClr val="tx1"/>
              </a:solidFill>
            </a:endParaRPr>
          </a:p>
        </p:txBody>
      </p:sp>
    </p:spTree>
    <p:extLst>
      <p:ext uri="{BB962C8B-B14F-4D97-AF65-F5344CB8AC3E}">
        <p14:creationId xmlns:p14="http://schemas.microsoft.com/office/powerpoint/2010/main" val="66778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p>
          <a:p>
            <a:pPr algn="ctr"/>
            <a:endParaRPr lang="en-US" sz="1400" dirty="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Alghamdi, M., Al-</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Mallah</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Keteyian</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Brawner, C.,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Ehrman</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and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Sakr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2017. Predicting diabetes mellitus using SMOTE and ensemble machine learning approach: The Henry Ford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ExercIse</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Testing (FIT) project. </a:t>
            </a:r>
            <a:r>
              <a:rPr lang="en-US" sz="14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PloS</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one</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p.e0179805.</a:t>
            </a: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tabLst>
                <a:tab pos="45720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Costea</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N.E.,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Moisi</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E.V. and Popescu, D.E., 2021, June. Comparison of Machine Learning Algorithms for Prediction of Diabetes. In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2021 16th International Conference on Engineering of Modern Electric Systems (EMES)</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(pp. 1-4). IEEE.</a:t>
            </a: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Diab, M.S., Husain, S. and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Jarndal</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2020, November. On Diabetes Classification and Prediction using Artificial Neural Networks. In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2020 International Conference on Communications, Computing, Cybersecurity, and Informatics (CCCI)</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(pp. 1-5). IEEE.</a:t>
            </a: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Fuchsberger, C.,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Flannick</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Teslovich</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T.M., Mahajan, A.,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Agarwala</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Gaulton</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K.J., Ma, C.,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Fontanillas</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Moutsianas</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McCarthy, D.J. and Rivas, M.A., 2016. The genetic architecture of type 2 diabetes.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Nature</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536</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(7614), pp.41-47.</a:t>
            </a: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Khan, P.F. and Meehan, K., 2021, January. Diabetes prognosis using white-box machine learning framework for interpretability of results. In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2021 IEEE 11th Annual Computing and Communication Workshop and Conference (CCWC)</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(pp. 1501-1506). IEEE.</a:t>
            </a: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Lei, L., 2020, July. Prediction of Score of Diabetes Progression Index Based on Logistic Regression Algorithm. In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2020 International Conference on Virtual Reality and Intelligent Systems (ICVRIS)</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(pp. 954-956). IEEE.</a:t>
            </a: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Liu, Y., Michael, M.D.,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Kash</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Bensch</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W.R., Monia, B.P., Murray, S.F., Otto, K.A., Syed, S.K.,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Bhanot</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Sloop, K.W. and Sullivan, J.M., 2007. Deficiency of adiponectin receptor 2 reduces diet-induced insulin resistance but promotes type 2 diabetes.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Endocrinology</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148</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pp.683-692.</a:t>
            </a: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mj-lt"/>
              <a:buAutoNum type="arabicPeriod"/>
            </a:pPr>
            <a:endParaRPr lang="en-CA"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A0E02F2-F23F-45A6-A69F-94AEBBE4115F}"/>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endParaRPr lang="en-CA" dirty="0">
              <a:solidFill>
                <a:schemeClr val="tx1"/>
              </a:solidFill>
            </a:endParaRPr>
          </a:p>
        </p:txBody>
      </p:sp>
    </p:spTree>
    <p:extLst>
      <p:ext uri="{BB962C8B-B14F-4D97-AF65-F5344CB8AC3E}">
        <p14:creationId xmlns:p14="http://schemas.microsoft.com/office/powerpoint/2010/main" val="3979558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Thank You</a:t>
            </a: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60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Introduction</a:t>
            </a:r>
          </a:p>
          <a:p>
            <a:pPr algn="ctr"/>
            <a:endParaRPr lang="en-US" sz="2400" dirty="0">
              <a:solidFill>
                <a:schemeClr val="tx1"/>
              </a:solidFill>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Diabetes-</a:t>
            </a:r>
          </a:p>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A chronic disease, </a:t>
            </a:r>
            <a:r>
              <a:rPr lang="en-CA" sz="2400" dirty="0">
                <a:solidFill>
                  <a:schemeClr val="tx1"/>
                </a:solidFill>
                <a:latin typeface="Times New Roman" panose="02020603050405020304" pitchFamily="18" charset="0"/>
                <a:cs typeface="Times New Roman" panose="02020603050405020304" pitchFamily="18" charset="0"/>
              </a:rPr>
              <a:t>creator of many other disease, comparative prevalence could increase to 7.37% (IDF)</a:t>
            </a:r>
          </a:p>
          <a:p>
            <a:pPr marL="342900" indent="-342900">
              <a:buFont typeface="Wingdings" panose="05000000000000000000" pitchFamily="2" charset="2"/>
              <a:buChar char="q"/>
            </a:pPr>
            <a:r>
              <a:rPr lang="en-CA" sz="2400" dirty="0">
                <a:solidFill>
                  <a:schemeClr val="tx1"/>
                </a:solidFill>
                <a:latin typeface="Times New Roman" panose="02020603050405020304" pitchFamily="18" charset="0"/>
                <a:cs typeface="Times New Roman" panose="02020603050405020304" pitchFamily="18" charset="0"/>
              </a:rPr>
              <a:t>Creates feeling of extreme thirst, excessive urination, visual disturbance, high blood pressure, dry skin etc.</a:t>
            </a:r>
          </a:p>
          <a:p>
            <a:pPr marL="342900" indent="-342900">
              <a:buFont typeface="Wingdings" panose="05000000000000000000" pitchFamily="2" charset="2"/>
              <a:buChar char="q"/>
            </a:pPr>
            <a:r>
              <a:rPr lang="en-CA" sz="2400" dirty="0">
                <a:solidFill>
                  <a:schemeClr val="tx1"/>
                </a:solidFill>
                <a:latin typeface="Times New Roman" panose="02020603050405020304" pitchFamily="18" charset="0"/>
                <a:cs typeface="Times New Roman" panose="02020603050405020304" pitchFamily="18" charset="0"/>
              </a:rPr>
              <a:t>Early prediction may delay or even stop the overall progression of diabetes and save lives</a:t>
            </a:r>
          </a:p>
          <a:p>
            <a:pPr marL="342900" indent="-342900">
              <a:buFont typeface="Wingdings" panose="05000000000000000000" pitchFamily="2" charset="2"/>
              <a:buChar char="q"/>
            </a:pPr>
            <a:r>
              <a:rPr lang="en-CA" sz="2400" dirty="0">
                <a:solidFill>
                  <a:schemeClr val="tx1"/>
                </a:solidFill>
                <a:latin typeface="Times New Roman" panose="02020603050405020304" pitchFamily="18" charset="0"/>
                <a:cs typeface="Times New Roman" panose="02020603050405020304" pitchFamily="18" charset="0"/>
              </a:rPr>
              <a:t>Several machine learning techniques has been applied for early diabetic prediction</a:t>
            </a:r>
          </a:p>
        </p:txBody>
      </p:sp>
      <p:sp>
        <p:nvSpPr>
          <p:cNvPr id="5" name="Rectangle 4">
            <a:extLst>
              <a:ext uri="{FF2B5EF4-FFF2-40B4-BE49-F238E27FC236}">
                <a16:creationId xmlns:a16="http://schemas.microsoft.com/office/drawing/2014/main" id="{C95658AD-2852-4AFB-A758-AA557560DFD0}"/>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CA" dirty="0">
              <a:solidFill>
                <a:schemeClr val="tx1"/>
              </a:solidFill>
            </a:endParaRPr>
          </a:p>
        </p:txBody>
      </p:sp>
    </p:spTree>
    <p:extLst>
      <p:ext uri="{BB962C8B-B14F-4D97-AF65-F5344CB8AC3E}">
        <p14:creationId xmlns:p14="http://schemas.microsoft.com/office/powerpoint/2010/main" val="3556566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Key Problems</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Most of the ML techniques are black box techniques</a:t>
            </a:r>
          </a:p>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The reason behind their outcomes are not interpretable to people</a:t>
            </a:r>
          </a:p>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If a model wrongly predict diabetic patient as non-diabetic, s/he faces life risk</a:t>
            </a:r>
          </a:p>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If a model wrongly predicts a non-diabetic person as diabetic, s/he will undergo unnecessary treatment</a:t>
            </a:r>
          </a:p>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Therefore, to enhance trust on the models’ outcome and optimization of model explainability is very crucial in healthcare system</a:t>
            </a:r>
          </a:p>
          <a:p>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EFBA9BD-A66E-4193-BEF5-7445672EA93E}"/>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CA" dirty="0">
              <a:solidFill>
                <a:schemeClr val="tx1"/>
              </a:solidFill>
            </a:endParaRPr>
          </a:p>
        </p:txBody>
      </p:sp>
    </p:spTree>
    <p:extLst>
      <p:ext uri="{BB962C8B-B14F-4D97-AF65-F5344CB8AC3E}">
        <p14:creationId xmlns:p14="http://schemas.microsoft.com/office/powerpoint/2010/main" val="147980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To develop an explainable AI model that can predict diabetes</a:t>
            </a:r>
          </a:p>
          <a:p>
            <a:pPr marL="457200" indent="-4572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10D153F-320A-47C7-89F8-B7CE9F7BA62E}"/>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CA" dirty="0">
              <a:solidFill>
                <a:schemeClr val="tx1"/>
              </a:solidFill>
            </a:endParaRPr>
          </a:p>
        </p:txBody>
      </p:sp>
    </p:spTree>
    <p:extLst>
      <p:ext uri="{BB962C8B-B14F-4D97-AF65-F5344CB8AC3E}">
        <p14:creationId xmlns:p14="http://schemas.microsoft.com/office/powerpoint/2010/main" val="153308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Justification of Study</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We proposed the use of machine learning algorithms to design a model to detect the probability of diabetes in patients at an early stage</a:t>
            </a:r>
          </a:p>
          <a:p>
            <a:pPr marL="457200" indent="-4572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In this model, explainability and interpretability are also much emphasized</a:t>
            </a:r>
          </a:p>
          <a:p>
            <a:pPr marL="457200" indent="-4572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A739C75-F259-4BFA-B8A7-2AB6978F69A4}"/>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CA" dirty="0">
              <a:solidFill>
                <a:schemeClr val="tx1"/>
              </a:solidFill>
            </a:endParaRPr>
          </a:p>
        </p:txBody>
      </p:sp>
    </p:spTree>
    <p:extLst>
      <p:ext uri="{BB962C8B-B14F-4D97-AF65-F5344CB8AC3E}">
        <p14:creationId xmlns:p14="http://schemas.microsoft.com/office/powerpoint/2010/main" val="170991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Main Contributions</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We have used different machine learning techniques which can make an early prediction for patients</a:t>
            </a:r>
          </a:p>
          <a:p>
            <a:pPr marL="457200" indent="-4572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Various XAI tools have been used to improve the interpretability and explainability of ML models</a:t>
            </a:r>
          </a:p>
          <a:p>
            <a:pPr algn="ctr"/>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19ECD36-4AC0-450B-A791-B26EDEBD528D}"/>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CA" dirty="0">
              <a:solidFill>
                <a:schemeClr val="tx1"/>
              </a:solidFill>
            </a:endParaRPr>
          </a:p>
        </p:txBody>
      </p:sp>
    </p:spTree>
    <p:extLst>
      <p:ext uri="{BB962C8B-B14F-4D97-AF65-F5344CB8AC3E}">
        <p14:creationId xmlns:p14="http://schemas.microsoft.com/office/powerpoint/2010/main" val="297439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Scope of Study</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In medical and healthcare sector</a:t>
            </a:r>
          </a:p>
          <a:p>
            <a:pPr marL="457200" indent="-4572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Our study can be used in early diagnosis of other prolonged disease such as cancer, arthritis etc.</a:t>
            </a:r>
          </a:p>
          <a:p>
            <a:pPr marL="457200" indent="-457200">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F79FA8F-1513-49E6-B952-781A063C9C9F}"/>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CA" dirty="0">
              <a:solidFill>
                <a:schemeClr val="tx1"/>
              </a:solidFill>
            </a:endParaRPr>
          </a:p>
        </p:txBody>
      </p:sp>
    </p:spTree>
    <p:extLst>
      <p:ext uri="{BB962C8B-B14F-4D97-AF65-F5344CB8AC3E}">
        <p14:creationId xmlns:p14="http://schemas.microsoft.com/office/powerpoint/2010/main" val="287090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25AA9-7049-48B4-A8B5-E23A3C478B2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Literature Review</a:t>
            </a: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US" sz="3600" b="1" dirty="0">
                <a:solidFill>
                  <a:schemeClr val="tx1"/>
                </a:solidFill>
                <a:latin typeface="Times New Roman" panose="02020603050405020304" pitchFamily="18" charset="0"/>
                <a:cs typeface="Times New Roman" panose="02020603050405020304" pitchFamily="18" charset="0"/>
              </a:rPr>
              <a:t>.</a:t>
            </a: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3600" b="1"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a:p>
            <a:endParaRPr lang="en-CA"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5EC6871-56BB-437D-82E2-DEE3A843D324}"/>
              </a:ext>
            </a:extLst>
          </p:cNvPr>
          <p:cNvGraphicFramePr>
            <a:graphicFrameLocks noGrp="1"/>
          </p:cNvGraphicFramePr>
          <p:nvPr>
            <p:extLst>
              <p:ext uri="{D42A27DB-BD31-4B8C-83A1-F6EECF244321}">
                <p14:modId xmlns:p14="http://schemas.microsoft.com/office/powerpoint/2010/main" val="2414483270"/>
              </p:ext>
            </p:extLst>
          </p:nvPr>
        </p:nvGraphicFramePr>
        <p:xfrm>
          <a:off x="531876" y="648933"/>
          <a:ext cx="11128248" cy="5899913"/>
        </p:xfrm>
        <a:graphic>
          <a:graphicData uri="http://schemas.openxmlformats.org/drawingml/2006/table">
            <a:tbl>
              <a:tblPr firstRow="1" bandRow="1">
                <a:tableStyleId>{5C22544A-7EE6-4342-B048-85BDC9FD1C3A}</a:tableStyleId>
              </a:tblPr>
              <a:tblGrid>
                <a:gridCol w="5564124">
                  <a:extLst>
                    <a:ext uri="{9D8B030D-6E8A-4147-A177-3AD203B41FA5}">
                      <a16:colId xmlns:a16="http://schemas.microsoft.com/office/drawing/2014/main" val="2428188562"/>
                    </a:ext>
                  </a:extLst>
                </a:gridCol>
                <a:gridCol w="5564124">
                  <a:extLst>
                    <a:ext uri="{9D8B030D-6E8A-4147-A177-3AD203B41FA5}">
                      <a16:colId xmlns:a16="http://schemas.microsoft.com/office/drawing/2014/main" val="3192239838"/>
                    </a:ext>
                  </a:extLst>
                </a:gridCol>
              </a:tblGrid>
              <a:tr h="504953">
                <a:tc>
                  <a:txBody>
                    <a:bodyPr/>
                    <a:lstStyle/>
                    <a:p>
                      <a:r>
                        <a:rPr lang="en-US" sz="2400" dirty="0">
                          <a:latin typeface="Times New Roman" panose="02020603050405020304" pitchFamily="18" charset="0"/>
                          <a:cs typeface="Times New Roman" panose="02020603050405020304" pitchFamily="18" charset="0"/>
                        </a:rPr>
                        <a:t>Related Paper</a:t>
                      </a:r>
                      <a:endParaRPr lang="en-CA"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Adopted Approach/ Method</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7343632"/>
                  </a:ext>
                </a:extLst>
              </a:tr>
              <a:tr h="409806">
                <a:tc>
                  <a:txBody>
                    <a:bodyPr/>
                    <a:lstStyle/>
                    <a:p>
                      <a:r>
                        <a:rPr lang="en-US" sz="2400" kern="1200" dirty="0">
                          <a:solidFill>
                            <a:schemeClr val="dk1"/>
                          </a:solidFill>
                          <a:effectLst/>
                          <a:latin typeface="Times New Roman" panose="02020603050405020304" pitchFamily="18" charset="0"/>
                          <a:ea typeface="+mn-ea"/>
                          <a:cs typeface="Times New Roman" panose="02020603050405020304" pitchFamily="18" charset="0"/>
                        </a:rPr>
                        <a:t>Khan, P.F. Meehan, Kevin, 2021</a:t>
                      </a:r>
                      <a:endParaRPr lang="en-CA"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Prediction of diabetes using ML</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9621241"/>
                  </a:ext>
                </a:extLst>
              </a:tr>
              <a:tr h="409806">
                <a:tc>
                  <a:txBody>
                    <a:bodyPr/>
                    <a:lstStyle/>
                    <a:p>
                      <a:r>
                        <a:rPr lang="en-US" sz="2400" kern="1200" dirty="0">
                          <a:solidFill>
                            <a:schemeClr val="dk1"/>
                          </a:solidFill>
                          <a:effectLst/>
                          <a:latin typeface="Times New Roman" panose="02020603050405020304" pitchFamily="18" charset="0"/>
                          <a:ea typeface="+mn-ea"/>
                          <a:cs typeface="Times New Roman" panose="02020603050405020304" pitchFamily="18" charset="0"/>
                        </a:rPr>
                        <a:t>Shetty, D.,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Rit</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K., Shaikh, S. and Patil, N., 2017</a:t>
                      </a:r>
                      <a:endParaRPr lang="en-CA"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Intelligent diabetes disease prediction system using KNN</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3003259"/>
                  </a:ext>
                </a:extLst>
              </a:tr>
              <a:tr h="409806">
                <a:tc>
                  <a:txBody>
                    <a:bodyPr/>
                    <a:lstStyle/>
                    <a:p>
                      <a:r>
                        <a:rPr lang="en-US" sz="2400" kern="1200" dirty="0">
                          <a:solidFill>
                            <a:schemeClr val="dk1"/>
                          </a:solidFill>
                          <a:effectLst/>
                          <a:latin typeface="Times New Roman" panose="02020603050405020304" pitchFamily="18" charset="0"/>
                          <a:ea typeface="+mn-ea"/>
                          <a:cs typeface="Times New Roman" panose="02020603050405020304" pitchFamily="18" charset="0"/>
                        </a:rPr>
                        <a:t>Reddy, S.K.,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Krishnaveni</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Nikitha</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G. and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Vijaykanth</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E., 2021</a:t>
                      </a:r>
                      <a:endParaRPr lang="en-CA"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Early Prediction of the occurrence of diabetes using ML</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4708697"/>
                  </a:ext>
                </a:extLst>
              </a:tr>
              <a:tr h="409806">
                <a:tc>
                  <a:txBody>
                    <a:bodyPr/>
                    <a:lstStyle/>
                    <a:p>
                      <a:r>
                        <a:rPr lang="en-US" sz="2400" kern="1200" dirty="0">
                          <a:solidFill>
                            <a:schemeClr val="dk1"/>
                          </a:solidFill>
                          <a:effectLst/>
                          <a:latin typeface="Times New Roman" panose="02020603050405020304" pitchFamily="18" charset="0"/>
                          <a:ea typeface="+mn-ea"/>
                          <a:cs typeface="Times New Roman" panose="02020603050405020304" pitchFamily="18" charset="0"/>
                        </a:rPr>
                        <a:t>Lei, L., 2020</a:t>
                      </a:r>
                      <a:endParaRPr lang="en-CA"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Disease index grading method in diabetes prediction</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6727849"/>
                  </a:ext>
                </a:extLst>
              </a:tr>
              <a:tr h="409806">
                <a:tc>
                  <a:txBody>
                    <a:bodyPr/>
                    <a:lstStyle/>
                    <a:p>
                      <a:r>
                        <a:rPr lang="en-US" sz="2400" kern="1200" dirty="0">
                          <a:solidFill>
                            <a:schemeClr val="dk1"/>
                          </a:solidFill>
                          <a:effectLst/>
                          <a:latin typeface="Times New Roman" panose="02020603050405020304" pitchFamily="18" charset="0"/>
                          <a:ea typeface="+mn-ea"/>
                          <a:cs typeface="Times New Roman" panose="02020603050405020304" pitchFamily="18" charset="0"/>
                        </a:rPr>
                        <a:t>Diab, M.S., Husain, S. and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Jarndal</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 2020</a:t>
                      </a:r>
                      <a:endParaRPr lang="en-CA"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Automatic diagnosis of diabetes using ANN</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5749164"/>
                  </a:ext>
                </a:extLst>
              </a:tr>
              <a:tr h="409806">
                <a:tc>
                  <a:txBody>
                    <a:bodyPr/>
                    <a:lstStyle/>
                    <a:p>
                      <a:r>
                        <a:rPr lang="en-US" sz="2400" kern="1200" dirty="0">
                          <a:solidFill>
                            <a:schemeClr val="dk1"/>
                          </a:solidFill>
                          <a:effectLst/>
                          <a:latin typeface="Times New Roman" panose="02020603050405020304" pitchFamily="18" charset="0"/>
                          <a:ea typeface="+mn-ea"/>
                          <a:cs typeface="Times New Roman" panose="02020603050405020304" pitchFamily="18" charset="0"/>
                        </a:rPr>
                        <a:t>Yadav, S.,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Maravi</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Y.P., Agrawal, J. and Mishra, N., 2021</a:t>
                      </a:r>
                      <a:endParaRPr lang="en-CA"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NN model to predict diabetes</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3184779"/>
                  </a:ext>
                </a:extLst>
              </a:tr>
              <a:tr h="409806">
                <a:tc>
                  <a:txBody>
                    <a:bodyPr/>
                    <a:lstStyle/>
                    <a:p>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Costea</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N.E.,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Moisi</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E.V. and Popescu, D.E., 2021</a:t>
                      </a:r>
                      <a:endParaRPr lang="en-CA"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Performance evaluation of ML models on diabetes prediction</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0650482"/>
                  </a:ext>
                </a:extLst>
              </a:tr>
            </a:tbl>
          </a:graphicData>
        </a:graphic>
      </p:graphicFrame>
      <p:sp>
        <p:nvSpPr>
          <p:cNvPr id="3" name="Rectangle 2">
            <a:extLst>
              <a:ext uri="{FF2B5EF4-FFF2-40B4-BE49-F238E27FC236}">
                <a16:creationId xmlns:a16="http://schemas.microsoft.com/office/drawing/2014/main" id="{E5AA2BED-2F95-41C6-AFA7-43844580D09F}"/>
              </a:ext>
            </a:extLst>
          </p:cNvPr>
          <p:cNvSpPr/>
          <p:nvPr/>
        </p:nvSpPr>
        <p:spPr>
          <a:xfrm>
            <a:off x="4048897" y="6209153"/>
            <a:ext cx="4094206" cy="49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Table 1: Summary of Related Papers</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7978FE9-AC9D-4EC4-B1F0-27820BF90A0A}"/>
              </a:ext>
            </a:extLst>
          </p:cNvPr>
          <p:cNvSpPr/>
          <p:nvPr/>
        </p:nvSpPr>
        <p:spPr>
          <a:xfrm>
            <a:off x="11747863" y="6548846"/>
            <a:ext cx="444137" cy="309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8</a:t>
            </a:r>
            <a:endParaRPr lang="en-CA"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48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1538</Words>
  <Application>Microsoft Office PowerPoint</Application>
  <PresentationFormat>Widescreen</PresentationFormat>
  <Paragraphs>356</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rasel.ras390@yahoo.com</dc:creator>
  <cp:lastModifiedBy>USER</cp:lastModifiedBy>
  <cp:revision>107</cp:revision>
  <cp:lastPrinted>2022-05-27T01:29:37Z</cp:lastPrinted>
  <dcterms:created xsi:type="dcterms:W3CDTF">2022-04-22T04:12:50Z</dcterms:created>
  <dcterms:modified xsi:type="dcterms:W3CDTF">2022-06-03T03:03:43Z</dcterms:modified>
</cp:coreProperties>
</file>