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256" r:id="rId2"/>
    <p:sldId id="260" r:id="rId3"/>
    <p:sldId id="263" r:id="rId4"/>
    <p:sldId id="264" r:id="rId5"/>
    <p:sldId id="321" r:id="rId6"/>
    <p:sldId id="290" r:id="rId7"/>
    <p:sldId id="325" r:id="rId8"/>
    <p:sldId id="324" r:id="rId9"/>
    <p:sldId id="323" r:id="rId10"/>
    <p:sldId id="283" r:id="rId11"/>
    <p:sldId id="326" r:id="rId12"/>
    <p:sldId id="265" r:id="rId13"/>
    <p:sldId id="327" r:id="rId14"/>
    <p:sldId id="303" r:id="rId15"/>
    <p:sldId id="328" r:id="rId16"/>
    <p:sldId id="329" r:id="rId17"/>
    <p:sldId id="330" r:id="rId18"/>
    <p:sldId id="331" r:id="rId19"/>
    <p:sldId id="332" r:id="rId20"/>
    <p:sldId id="317" r:id="rId2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AFA9"/>
    <a:srgbClr val="DF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4C1730-E89B-5745-B84D-03E9CBE91D46}" v="486" dt="2021-02-02T14:24:57.255"/>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68"/>
    <p:restoredTop sz="94694"/>
  </p:normalViewPr>
  <p:slideViewPr>
    <p:cSldViewPr snapToGrid="0" snapToObjects="1">
      <p:cViewPr varScale="1">
        <p:scale>
          <a:sx n="81" d="100"/>
          <a:sy n="81" d="100"/>
        </p:scale>
        <p:origin x="758" y="62"/>
      </p:cViewPr>
      <p:guideLst/>
    </p:cSldViewPr>
  </p:slideViewPr>
  <p:notesTextViewPr>
    <p:cViewPr>
      <p:scale>
        <a:sx n="1" d="1"/>
        <a:sy n="1" d="1"/>
      </p:scale>
      <p:origin x="0" y="0"/>
    </p:cViewPr>
  </p:notesTextViewPr>
  <p:notesViewPr>
    <p:cSldViewPr snapToGrid="0" snapToObjects="1">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9CCED545-C1C6-41D9-B6BB-E7DA28B850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BC178EF2-3597-445D-B1F8-3F2A831A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C18B60-016E-405B-8BE4-437264EC7CF0}" type="datetimeFigureOut">
              <a:rPr lang="it-IT" smtClean="0"/>
              <a:t>13/02/2021</a:t>
            </a:fld>
            <a:endParaRPr lang="it-IT"/>
          </a:p>
        </p:txBody>
      </p:sp>
      <p:sp>
        <p:nvSpPr>
          <p:cNvPr id="4" name="Segnaposto piè di pagina 3">
            <a:extLst>
              <a:ext uri="{FF2B5EF4-FFF2-40B4-BE49-F238E27FC236}">
                <a16:creationId xmlns:a16="http://schemas.microsoft.com/office/drawing/2014/main" id="{CDD237A2-0AFF-4EDC-AD8D-91D96DE64F8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60ABEE6A-CDCE-499F-B00F-7D42F0D96B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3DA6B9-F351-4378-B586-D9130E5DAFC7}" type="slidenum">
              <a:rPr lang="it-IT" smtClean="0"/>
              <a:t>‹N›</a:t>
            </a:fld>
            <a:endParaRPr lang="it-IT"/>
          </a:p>
        </p:txBody>
      </p:sp>
    </p:spTree>
    <p:extLst>
      <p:ext uri="{BB962C8B-B14F-4D97-AF65-F5344CB8AC3E}">
        <p14:creationId xmlns:p14="http://schemas.microsoft.com/office/powerpoint/2010/main" val="17174231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64760C-D1AC-B844-A9F7-38552E6871C7}" type="datetimeFigureOut">
              <a:rPr lang="it-IT" smtClean="0"/>
              <a:t>13/02/2021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C41B10-477B-8B4B-8FC6-2C807AF52ED0}" type="slidenum">
              <a:rPr lang="it-IT" smtClean="0"/>
              <a:t>‹N›</a:t>
            </a:fld>
            <a:endParaRPr lang="it-IT"/>
          </a:p>
        </p:txBody>
      </p:sp>
    </p:spTree>
    <p:extLst>
      <p:ext uri="{BB962C8B-B14F-4D97-AF65-F5344CB8AC3E}">
        <p14:creationId xmlns:p14="http://schemas.microsoft.com/office/powerpoint/2010/main" val="32972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2C41B10-477B-8B4B-8FC6-2C807AF52ED0}" type="slidenum">
              <a:rPr lang="it-IT" smtClean="0"/>
              <a:t>1</a:t>
            </a:fld>
            <a:endParaRPr lang="it-IT"/>
          </a:p>
        </p:txBody>
      </p:sp>
    </p:spTree>
    <p:extLst>
      <p:ext uri="{BB962C8B-B14F-4D97-AF65-F5344CB8AC3E}">
        <p14:creationId xmlns:p14="http://schemas.microsoft.com/office/powerpoint/2010/main" val="4130855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2C41B10-477B-8B4B-8FC6-2C807AF52ED0}" type="slidenum">
              <a:rPr lang="it-IT" smtClean="0"/>
              <a:t>11</a:t>
            </a:fld>
            <a:endParaRPr lang="it-IT"/>
          </a:p>
        </p:txBody>
      </p:sp>
    </p:spTree>
    <p:extLst>
      <p:ext uri="{BB962C8B-B14F-4D97-AF65-F5344CB8AC3E}">
        <p14:creationId xmlns:p14="http://schemas.microsoft.com/office/powerpoint/2010/main" val="3167235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2C41B10-477B-8B4B-8FC6-2C807AF52ED0}" type="slidenum">
              <a:rPr lang="it-IT" smtClean="0"/>
              <a:t>12</a:t>
            </a:fld>
            <a:endParaRPr lang="it-IT"/>
          </a:p>
        </p:txBody>
      </p:sp>
    </p:spTree>
    <p:extLst>
      <p:ext uri="{BB962C8B-B14F-4D97-AF65-F5344CB8AC3E}">
        <p14:creationId xmlns:p14="http://schemas.microsoft.com/office/powerpoint/2010/main" val="1084460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2C41B10-477B-8B4B-8FC6-2C807AF52ED0}" type="slidenum">
              <a:rPr lang="it-IT" smtClean="0"/>
              <a:t>13</a:t>
            </a:fld>
            <a:endParaRPr lang="it-IT"/>
          </a:p>
        </p:txBody>
      </p:sp>
    </p:spTree>
    <p:extLst>
      <p:ext uri="{BB962C8B-B14F-4D97-AF65-F5344CB8AC3E}">
        <p14:creationId xmlns:p14="http://schemas.microsoft.com/office/powerpoint/2010/main" val="3770551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2C41B10-477B-8B4B-8FC6-2C807AF52ED0}" type="slidenum">
              <a:rPr lang="it-IT" smtClean="0"/>
              <a:t>14</a:t>
            </a:fld>
            <a:endParaRPr lang="it-IT"/>
          </a:p>
        </p:txBody>
      </p:sp>
    </p:spTree>
    <p:extLst>
      <p:ext uri="{BB962C8B-B14F-4D97-AF65-F5344CB8AC3E}">
        <p14:creationId xmlns:p14="http://schemas.microsoft.com/office/powerpoint/2010/main" val="3574801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C41B10-477B-8B4B-8FC6-2C807AF52ED0}"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78457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2C41B10-477B-8B4B-8FC6-2C807AF52ED0}" type="slidenum">
              <a:rPr lang="it-IT" smtClean="0"/>
              <a:t>16</a:t>
            </a:fld>
            <a:endParaRPr lang="it-IT"/>
          </a:p>
        </p:txBody>
      </p:sp>
    </p:spTree>
    <p:extLst>
      <p:ext uri="{BB962C8B-B14F-4D97-AF65-F5344CB8AC3E}">
        <p14:creationId xmlns:p14="http://schemas.microsoft.com/office/powerpoint/2010/main" val="4098014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2C41B10-477B-8B4B-8FC6-2C807AF52ED0}" type="slidenum">
              <a:rPr lang="it-IT" smtClean="0"/>
              <a:t>17</a:t>
            </a:fld>
            <a:endParaRPr lang="it-IT"/>
          </a:p>
        </p:txBody>
      </p:sp>
    </p:spTree>
    <p:extLst>
      <p:ext uri="{BB962C8B-B14F-4D97-AF65-F5344CB8AC3E}">
        <p14:creationId xmlns:p14="http://schemas.microsoft.com/office/powerpoint/2010/main" val="1298337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2C41B10-477B-8B4B-8FC6-2C807AF52ED0}" type="slidenum">
              <a:rPr lang="it-IT" smtClean="0"/>
              <a:t>18</a:t>
            </a:fld>
            <a:endParaRPr lang="it-IT"/>
          </a:p>
        </p:txBody>
      </p:sp>
    </p:spTree>
    <p:extLst>
      <p:ext uri="{BB962C8B-B14F-4D97-AF65-F5344CB8AC3E}">
        <p14:creationId xmlns:p14="http://schemas.microsoft.com/office/powerpoint/2010/main" val="807837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2C41B10-477B-8B4B-8FC6-2C807AF52ED0}" type="slidenum">
              <a:rPr lang="it-IT" smtClean="0"/>
              <a:t>19</a:t>
            </a:fld>
            <a:endParaRPr lang="it-IT"/>
          </a:p>
        </p:txBody>
      </p:sp>
    </p:spTree>
    <p:extLst>
      <p:ext uri="{BB962C8B-B14F-4D97-AF65-F5344CB8AC3E}">
        <p14:creationId xmlns:p14="http://schemas.microsoft.com/office/powerpoint/2010/main" val="25849427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2C41B10-477B-8B4B-8FC6-2C807AF52ED0}" type="slidenum">
              <a:rPr lang="it-IT" smtClean="0"/>
              <a:t>20</a:t>
            </a:fld>
            <a:endParaRPr lang="it-IT"/>
          </a:p>
        </p:txBody>
      </p:sp>
    </p:spTree>
    <p:extLst>
      <p:ext uri="{BB962C8B-B14F-4D97-AF65-F5344CB8AC3E}">
        <p14:creationId xmlns:p14="http://schemas.microsoft.com/office/powerpoint/2010/main" val="2099086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2C41B10-477B-8B4B-8FC6-2C807AF52ED0}" type="slidenum">
              <a:rPr lang="it-IT" smtClean="0"/>
              <a:t>3</a:t>
            </a:fld>
            <a:endParaRPr lang="it-IT"/>
          </a:p>
        </p:txBody>
      </p:sp>
    </p:spTree>
    <p:extLst>
      <p:ext uri="{BB962C8B-B14F-4D97-AF65-F5344CB8AC3E}">
        <p14:creationId xmlns:p14="http://schemas.microsoft.com/office/powerpoint/2010/main" val="2998349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2C41B10-477B-8B4B-8FC6-2C807AF52ED0}" type="slidenum">
              <a:rPr lang="it-IT" smtClean="0"/>
              <a:t>4</a:t>
            </a:fld>
            <a:endParaRPr lang="it-IT"/>
          </a:p>
        </p:txBody>
      </p:sp>
    </p:spTree>
    <p:extLst>
      <p:ext uri="{BB962C8B-B14F-4D97-AF65-F5344CB8AC3E}">
        <p14:creationId xmlns:p14="http://schemas.microsoft.com/office/powerpoint/2010/main" val="3824758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2C41B10-477B-8B4B-8FC6-2C807AF52ED0}" type="slidenum">
              <a:rPr lang="it-IT" smtClean="0"/>
              <a:t>5</a:t>
            </a:fld>
            <a:endParaRPr lang="it-IT"/>
          </a:p>
        </p:txBody>
      </p:sp>
    </p:spTree>
    <p:extLst>
      <p:ext uri="{BB962C8B-B14F-4D97-AF65-F5344CB8AC3E}">
        <p14:creationId xmlns:p14="http://schemas.microsoft.com/office/powerpoint/2010/main" val="1561206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2C41B10-477B-8B4B-8FC6-2C807AF52ED0}" type="slidenum">
              <a:rPr lang="it-IT" smtClean="0"/>
              <a:t>6</a:t>
            </a:fld>
            <a:endParaRPr lang="it-IT"/>
          </a:p>
        </p:txBody>
      </p:sp>
    </p:spTree>
    <p:extLst>
      <p:ext uri="{BB962C8B-B14F-4D97-AF65-F5344CB8AC3E}">
        <p14:creationId xmlns:p14="http://schemas.microsoft.com/office/powerpoint/2010/main" val="1298353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2C41B10-477B-8B4B-8FC6-2C807AF52ED0}" type="slidenum">
              <a:rPr lang="it-IT" smtClean="0"/>
              <a:t>7</a:t>
            </a:fld>
            <a:endParaRPr lang="it-IT"/>
          </a:p>
        </p:txBody>
      </p:sp>
    </p:spTree>
    <p:extLst>
      <p:ext uri="{BB962C8B-B14F-4D97-AF65-F5344CB8AC3E}">
        <p14:creationId xmlns:p14="http://schemas.microsoft.com/office/powerpoint/2010/main" val="3881073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2C41B10-477B-8B4B-8FC6-2C807AF52ED0}" type="slidenum">
              <a:rPr lang="it-IT" smtClean="0"/>
              <a:t>8</a:t>
            </a:fld>
            <a:endParaRPr lang="it-IT"/>
          </a:p>
        </p:txBody>
      </p:sp>
    </p:spTree>
    <p:extLst>
      <p:ext uri="{BB962C8B-B14F-4D97-AF65-F5344CB8AC3E}">
        <p14:creationId xmlns:p14="http://schemas.microsoft.com/office/powerpoint/2010/main" val="1988685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2C41B10-477B-8B4B-8FC6-2C807AF52ED0}" type="slidenum">
              <a:rPr lang="it-IT" smtClean="0"/>
              <a:t>9</a:t>
            </a:fld>
            <a:endParaRPr lang="it-IT"/>
          </a:p>
        </p:txBody>
      </p:sp>
    </p:spTree>
    <p:extLst>
      <p:ext uri="{BB962C8B-B14F-4D97-AF65-F5344CB8AC3E}">
        <p14:creationId xmlns:p14="http://schemas.microsoft.com/office/powerpoint/2010/main" val="2640702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2C41B10-477B-8B4B-8FC6-2C807AF52ED0}" type="slidenum">
              <a:rPr lang="it-IT" smtClean="0"/>
              <a:t>10</a:t>
            </a:fld>
            <a:endParaRPr lang="it-IT"/>
          </a:p>
        </p:txBody>
      </p:sp>
    </p:spTree>
    <p:extLst>
      <p:ext uri="{BB962C8B-B14F-4D97-AF65-F5344CB8AC3E}">
        <p14:creationId xmlns:p14="http://schemas.microsoft.com/office/powerpoint/2010/main" val="2584304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B2869D-CF96-0442-8510-C91F613A415B}"/>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9CFB4937-3328-CC49-AB00-E3C2E74334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124E9A98-1F51-1043-9277-7CB99CFD1008}"/>
              </a:ext>
            </a:extLst>
          </p:cNvPr>
          <p:cNvSpPr>
            <a:spLocks noGrp="1"/>
          </p:cNvSpPr>
          <p:nvPr>
            <p:ph type="dt" sz="half" idx="10"/>
          </p:nvPr>
        </p:nvSpPr>
        <p:spPr/>
        <p:txBody>
          <a:bodyPr/>
          <a:lstStyle/>
          <a:p>
            <a:fld id="{9502FDFC-CD23-E64F-9661-08D7917EF3DC}" type="datetimeFigureOut">
              <a:rPr lang="it-IT" smtClean="0"/>
              <a:t>13/02/2021</a:t>
            </a:fld>
            <a:endParaRPr lang="it-IT"/>
          </a:p>
        </p:txBody>
      </p:sp>
      <p:sp>
        <p:nvSpPr>
          <p:cNvPr id="5" name="Segnaposto piè di pagina 4">
            <a:extLst>
              <a:ext uri="{FF2B5EF4-FFF2-40B4-BE49-F238E27FC236}">
                <a16:creationId xmlns:a16="http://schemas.microsoft.com/office/drawing/2014/main" id="{55342502-5343-2E49-8FF4-B07C9DF58F8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76F84A8-3E6C-894F-BAEC-42B9D5952BBA}"/>
              </a:ext>
            </a:extLst>
          </p:cNvPr>
          <p:cNvSpPr>
            <a:spLocks noGrp="1"/>
          </p:cNvSpPr>
          <p:nvPr>
            <p:ph type="sldNum" sz="quarter" idx="12"/>
          </p:nvPr>
        </p:nvSpPr>
        <p:spPr/>
        <p:txBody>
          <a:bodyPr/>
          <a:lstStyle/>
          <a:p>
            <a:fld id="{29D0C663-A83C-C340-B0CF-AAA3C5F22A9A}" type="slidenum">
              <a:rPr lang="it-IT" smtClean="0"/>
              <a:t>‹N›</a:t>
            </a:fld>
            <a:endParaRPr lang="it-IT"/>
          </a:p>
        </p:txBody>
      </p:sp>
    </p:spTree>
    <p:extLst>
      <p:ext uri="{BB962C8B-B14F-4D97-AF65-F5344CB8AC3E}">
        <p14:creationId xmlns:p14="http://schemas.microsoft.com/office/powerpoint/2010/main" val="2504015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BE4A74-D338-074E-9E93-A5D9B3FBDC5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C660F6D-395B-A14F-81E8-FE985AB8F32A}"/>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8A02BDF-CF88-F942-BA3B-B0C383769C10}"/>
              </a:ext>
            </a:extLst>
          </p:cNvPr>
          <p:cNvSpPr>
            <a:spLocks noGrp="1"/>
          </p:cNvSpPr>
          <p:nvPr>
            <p:ph type="dt" sz="half" idx="10"/>
          </p:nvPr>
        </p:nvSpPr>
        <p:spPr/>
        <p:txBody>
          <a:bodyPr/>
          <a:lstStyle/>
          <a:p>
            <a:fld id="{9502FDFC-CD23-E64F-9661-08D7917EF3DC}" type="datetimeFigureOut">
              <a:rPr lang="it-IT" smtClean="0"/>
              <a:t>13/02/2021</a:t>
            </a:fld>
            <a:endParaRPr lang="it-IT"/>
          </a:p>
        </p:txBody>
      </p:sp>
      <p:sp>
        <p:nvSpPr>
          <p:cNvPr id="5" name="Segnaposto piè di pagina 4">
            <a:extLst>
              <a:ext uri="{FF2B5EF4-FFF2-40B4-BE49-F238E27FC236}">
                <a16:creationId xmlns:a16="http://schemas.microsoft.com/office/drawing/2014/main" id="{5D614765-01B6-A54B-9EAB-7D899395EB6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C5F8B3B-3AFF-F549-A73E-0415F8C4F86E}"/>
              </a:ext>
            </a:extLst>
          </p:cNvPr>
          <p:cNvSpPr>
            <a:spLocks noGrp="1"/>
          </p:cNvSpPr>
          <p:nvPr>
            <p:ph type="sldNum" sz="quarter" idx="12"/>
          </p:nvPr>
        </p:nvSpPr>
        <p:spPr/>
        <p:txBody>
          <a:bodyPr/>
          <a:lstStyle/>
          <a:p>
            <a:fld id="{29D0C663-A83C-C340-B0CF-AAA3C5F22A9A}" type="slidenum">
              <a:rPr lang="it-IT" smtClean="0"/>
              <a:t>‹N›</a:t>
            </a:fld>
            <a:endParaRPr lang="it-IT"/>
          </a:p>
        </p:txBody>
      </p:sp>
    </p:spTree>
    <p:extLst>
      <p:ext uri="{BB962C8B-B14F-4D97-AF65-F5344CB8AC3E}">
        <p14:creationId xmlns:p14="http://schemas.microsoft.com/office/powerpoint/2010/main" val="3851979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39BFDFAE-1E12-4E46-A12D-C96C5D19EA2C}"/>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FC3934E-1937-EC4F-8B38-7D1FA92E0515}"/>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6B1D427-39ED-534D-8BB5-3E96459DA7E5}"/>
              </a:ext>
            </a:extLst>
          </p:cNvPr>
          <p:cNvSpPr>
            <a:spLocks noGrp="1"/>
          </p:cNvSpPr>
          <p:nvPr>
            <p:ph type="dt" sz="half" idx="10"/>
          </p:nvPr>
        </p:nvSpPr>
        <p:spPr/>
        <p:txBody>
          <a:bodyPr/>
          <a:lstStyle/>
          <a:p>
            <a:fld id="{9502FDFC-CD23-E64F-9661-08D7917EF3DC}" type="datetimeFigureOut">
              <a:rPr lang="it-IT" smtClean="0"/>
              <a:t>13/02/2021</a:t>
            </a:fld>
            <a:endParaRPr lang="it-IT"/>
          </a:p>
        </p:txBody>
      </p:sp>
      <p:sp>
        <p:nvSpPr>
          <p:cNvPr id="5" name="Segnaposto piè di pagina 4">
            <a:extLst>
              <a:ext uri="{FF2B5EF4-FFF2-40B4-BE49-F238E27FC236}">
                <a16:creationId xmlns:a16="http://schemas.microsoft.com/office/drawing/2014/main" id="{94F0429D-01DE-A242-A3CE-29E1EF4B7C8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7EE3E0A-F807-B642-8F3B-F076F33ECF6D}"/>
              </a:ext>
            </a:extLst>
          </p:cNvPr>
          <p:cNvSpPr>
            <a:spLocks noGrp="1"/>
          </p:cNvSpPr>
          <p:nvPr>
            <p:ph type="sldNum" sz="quarter" idx="12"/>
          </p:nvPr>
        </p:nvSpPr>
        <p:spPr/>
        <p:txBody>
          <a:bodyPr/>
          <a:lstStyle/>
          <a:p>
            <a:fld id="{29D0C663-A83C-C340-B0CF-AAA3C5F22A9A}" type="slidenum">
              <a:rPr lang="it-IT" smtClean="0"/>
              <a:t>‹N›</a:t>
            </a:fld>
            <a:endParaRPr lang="it-IT"/>
          </a:p>
        </p:txBody>
      </p:sp>
    </p:spTree>
    <p:extLst>
      <p:ext uri="{BB962C8B-B14F-4D97-AF65-F5344CB8AC3E}">
        <p14:creationId xmlns:p14="http://schemas.microsoft.com/office/powerpoint/2010/main" val="2710546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36E899-BF33-6E43-B4D9-9061D46B852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29DB42F-999B-424F-8809-BD6EE878B248}"/>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7F973F9-4779-4A40-8041-C152156261B9}"/>
              </a:ext>
            </a:extLst>
          </p:cNvPr>
          <p:cNvSpPr>
            <a:spLocks noGrp="1"/>
          </p:cNvSpPr>
          <p:nvPr>
            <p:ph type="dt" sz="half" idx="10"/>
          </p:nvPr>
        </p:nvSpPr>
        <p:spPr/>
        <p:txBody>
          <a:bodyPr/>
          <a:lstStyle/>
          <a:p>
            <a:fld id="{9502FDFC-CD23-E64F-9661-08D7917EF3DC}" type="datetimeFigureOut">
              <a:rPr lang="it-IT" smtClean="0"/>
              <a:t>13/02/2021</a:t>
            </a:fld>
            <a:endParaRPr lang="it-IT"/>
          </a:p>
        </p:txBody>
      </p:sp>
      <p:sp>
        <p:nvSpPr>
          <p:cNvPr id="5" name="Segnaposto piè di pagina 4">
            <a:extLst>
              <a:ext uri="{FF2B5EF4-FFF2-40B4-BE49-F238E27FC236}">
                <a16:creationId xmlns:a16="http://schemas.microsoft.com/office/drawing/2014/main" id="{E8BB04D6-FE82-5D4D-BB80-2C81CFC98A1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6C4862B-F409-C340-890F-F6D6FAAE5AA6}"/>
              </a:ext>
            </a:extLst>
          </p:cNvPr>
          <p:cNvSpPr>
            <a:spLocks noGrp="1"/>
          </p:cNvSpPr>
          <p:nvPr>
            <p:ph type="sldNum" sz="quarter" idx="12"/>
          </p:nvPr>
        </p:nvSpPr>
        <p:spPr/>
        <p:txBody>
          <a:bodyPr/>
          <a:lstStyle/>
          <a:p>
            <a:fld id="{29D0C663-A83C-C340-B0CF-AAA3C5F22A9A}" type="slidenum">
              <a:rPr lang="it-IT" smtClean="0"/>
              <a:t>‹N›</a:t>
            </a:fld>
            <a:endParaRPr lang="it-IT"/>
          </a:p>
        </p:txBody>
      </p:sp>
    </p:spTree>
    <p:extLst>
      <p:ext uri="{BB962C8B-B14F-4D97-AF65-F5344CB8AC3E}">
        <p14:creationId xmlns:p14="http://schemas.microsoft.com/office/powerpoint/2010/main" val="4038211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8EFC20-E720-044D-8DA6-98DDD971EB52}"/>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F9F0616-9341-9C4B-A3AB-CFC0BE1917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96DFEB2A-8921-D641-99EB-8FF3093AD7AF}"/>
              </a:ext>
            </a:extLst>
          </p:cNvPr>
          <p:cNvSpPr>
            <a:spLocks noGrp="1"/>
          </p:cNvSpPr>
          <p:nvPr>
            <p:ph type="dt" sz="half" idx="10"/>
          </p:nvPr>
        </p:nvSpPr>
        <p:spPr/>
        <p:txBody>
          <a:bodyPr/>
          <a:lstStyle/>
          <a:p>
            <a:fld id="{9502FDFC-CD23-E64F-9661-08D7917EF3DC}" type="datetimeFigureOut">
              <a:rPr lang="it-IT" smtClean="0"/>
              <a:t>13/02/2021</a:t>
            </a:fld>
            <a:endParaRPr lang="it-IT"/>
          </a:p>
        </p:txBody>
      </p:sp>
      <p:sp>
        <p:nvSpPr>
          <p:cNvPr id="5" name="Segnaposto piè di pagina 4">
            <a:extLst>
              <a:ext uri="{FF2B5EF4-FFF2-40B4-BE49-F238E27FC236}">
                <a16:creationId xmlns:a16="http://schemas.microsoft.com/office/drawing/2014/main" id="{344B327E-C5FF-5541-8EE5-138405EAD08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EBB6917-0DAC-044B-A16B-583B12769B98}"/>
              </a:ext>
            </a:extLst>
          </p:cNvPr>
          <p:cNvSpPr>
            <a:spLocks noGrp="1"/>
          </p:cNvSpPr>
          <p:nvPr>
            <p:ph type="sldNum" sz="quarter" idx="12"/>
          </p:nvPr>
        </p:nvSpPr>
        <p:spPr/>
        <p:txBody>
          <a:bodyPr/>
          <a:lstStyle/>
          <a:p>
            <a:fld id="{29D0C663-A83C-C340-B0CF-AAA3C5F22A9A}" type="slidenum">
              <a:rPr lang="it-IT" smtClean="0"/>
              <a:t>‹N›</a:t>
            </a:fld>
            <a:endParaRPr lang="it-IT"/>
          </a:p>
        </p:txBody>
      </p:sp>
    </p:spTree>
    <p:extLst>
      <p:ext uri="{BB962C8B-B14F-4D97-AF65-F5344CB8AC3E}">
        <p14:creationId xmlns:p14="http://schemas.microsoft.com/office/powerpoint/2010/main" val="1323964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798BE6-0B70-2940-B8D3-7050EF1344E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6353118-B660-A144-8823-6496C387FC88}"/>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199A25F8-B245-2541-AF94-712E8DAAA4E5}"/>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096C6618-2793-7549-AF8E-D9650035F894}"/>
              </a:ext>
            </a:extLst>
          </p:cNvPr>
          <p:cNvSpPr>
            <a:spLocks noGrp="1"/>
          </p:cNvSpPr>
          <p:nvPr>
            <p:ph type="dt" sz="half" idx="10"/>
          </p:nvPr>
        </p:nvSpPr>
        <p:spPr/>
        <p:txBody>
          <a:bodyPr/>
          <a:lstStyle/>
          <a:p>
            <a:fld id="{9502FDFC-CD23-E64F-9661-08D7917EF3DC}" type="datetimeFigureOut">
              <a:rPr lang="it-IT" smtClean="0"/>
              <a:t>13/02/2021</a:t>
            </a:fld>
            <a:endParaRPr lang="it-IT"/>
          </a:p>
        </p:txBody>
      </p:sp>
      <p:sp>
        <p:nvSpPr>
          <p:cNvPr id="6" name="Segnaposto piè di pagina 5">
            <a:extLst>
              <a:ext uri="{FF2B5EF4-FFF2-40B4-BE49-F238E27FC236}">
                <a16:creationId xmlns:a16="http://schemas.microsoft.com/office/drawing/2014/main" id="{DF044D72-EC0C-FE46-939D-BD8275DB9C6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C5A0EB8-8BF4-524A-82DE-DFF990C8A9E6}"/>
              </a:ext>
            </a:extLst>
          </p:cNvPr>
          <p:cNvSpPr>
            <a:spLocks noGrp="1"/>
          </p:cNvSpPr>
          <p:nvPr>
            <p:ph type="sldNum" sz="quarter" idx="12"/>
          </p:nvPr>
        </p:nvSpPr>
        <p:spPr/>
        <p:txBody>
          <a:bodyPr/>
          <a:lstStyle/>
          <a:p>
            <a:fld id="{29D0C663-A83C-C340-B0CF-AAA3C5F22A9A}" type="slidenum">
              <a:rPr lang="it-IT" smtClean="0"/>
              <a:t>‹N›</a:t>
            </a:fld>
            <a:endParaRPr lang="it-IT"/>
          </a:p>
        </p:txBody>
      </p:sp>
    </p:spTree>
    <p:extLst>
      <p:ext uri="{BB962C8B-B14F-4D97-AF65-F5344CB8AC3E}">
        <p14:creationId xmlns:p14="http://schemas.microsoft.com/office/powerpoint/2010/main" val="2739355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E98A2B-1232-0249-AE8F-F4A898228A91}"/>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72D19061-69BA-4347-BD6F-9B7AC57A3C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5230AE86-D085-744C-8458-4C0C8B5CB194}"/>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07F2B82B-E7E8-6F4E-98E1-FBED927480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87FE5FBF-0899-F54A-93ED-BEDCD6B2219E}"/>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8D4FB8BF-8C41-DF43-B2F4-D1EE96313B26}"/>
              </a:ext>
            </a:extLst>
          </p:cNvPr>
          <p:cNvSpPr>
            <a:spLocks noGrp="1"/>
          </p:cNvSpPr>
          <p:nvPr>
            <p:ph type="dt" sz="half" idx="10"/>
          </p:nvPr>
        </p:nvSpPr>
        <p:spPr/>
        <p:txBody>
          <a:bodyPr/>
          <a:lstStyle/>
          <a:p>
            <a:fld id="{9502FDFC-CD23-E64F-9661-08D7917EF3DC}" type="datetimeFigureOut">
              <a:rPr lang="it-IT" smtClean="0"/>
              <a:t>13/02/2021</a:t>
            </a:fld>
            <a:endParaRPr lang="it-IT"/>
          </a:p>
        </p:txBody>
      </p:sp>
      <p:sp>
        <p:nvSpPr>
          <p:cNvPr id="8" name="Segnaposto piè di pagina 7">
            <a:extLst>
              <a:ext uri="{FF2B5EF4-FFF2-40B4-BE49-F238E27FC236}">
                <a16:creationId xmlns:a16="http://schemas.microsoft.com/office/drawing/2014/main" id="{F5A415BD-E0E2-3348-9A5D-F8CF9CE0127F}"/>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97DFB78D-DBA0-E541-AAD2-D67CD7C2C145}"/>
              </a:ext>
            </a:extLst>
          </p:cNvPr>
          <p:cNvSpPr>
            <a:spLocks noGrp="1"/>
          </p:cNvSpPr>
          <p:nvPr>
            <p:ph type="sldNum" sz="quarter" idx="12"/>
          </p:nvPr>
        </p:nvSpPr>
        <p:spPr/>
        <p:txBody>
          <a:bodyPr/>
          <a:lstStyle/>
          <a:p>
            <a:fld id="{29D0C663-A83C-C340-B0CF-AAA3C5F22A9A}" type="slidenum">
              <a:rPr lang="it-IT" smtClean="0"/>
              <a:t>‹N›</a:t>
            </a:fld>
            <a:endParaRPr lang="it-IT"/>
          </a:p>
        </p:txBody>
      </p:sp>
    </p:spTree>
    <p:extLst>
      <p:ext uri="{BB962C8B-B14F-4D97-AF65-F5344CB8AC3E}">
        <p14:creationId xmlns:p14="http://schemas.microsoft.com/office/powerpoint/2010/main" val="4155762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24F6F3-541E-854A-AC3E-4432C430FDC1}"/>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89B5A24D-638E-AF4F-AD3C-5F1A99919D88}"/>
              </a:ext>
            </a:extLst>
          </p:cNvPr>
          <p:cNvSpPr>
            <a:spLocks noGrp="1"/>
          </p:cNvSpPr>
          <p:nvPr>
            <p:ph type="dt" sz="half" idx="10"/>
          </p:nvPr>
        </p:nvSpPr>
        <p:spPr/>
        <p:txBody>
          <a:bodyPr/>
          <a:lstStyle/>
          <a:p>
            <a:fld id="{9502FDFC-CD23-E64F-9661-08D7917EF3DC}" type="datetimeFigureOut">
              <a:rPr lang="it-IT" smtClean="0"/>
              <a:t>13/02/2021</a:t>
            </a:fld>
            <a:endParaRPr lang="it-IT"/>
          </a:p>
        </p:txBody>
      </p:sp>
      <p:sp>
        <p:nvSpPr>
          <p:cNvPr id="4" name="Segnaposto piè di pagina 3">
            <a:extLst>
              <a:ext uri="{FF2B5EF4-FFF2-40B4-BE49-F238E27FC236}">
                <a16:creationId xmlns:a16="http://schemas.microsoft.com/office/drawing/2014/main" id="{63E691D1-C6C8-6D4E-A5BE-EFE029E940C9}"/>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5C22DD04-0CF9-F440-BB6C-A100F752764B}"/>
              </a:ext>
            </a:extLst>
          </p:cNvPr>
          <p:cNvSpPr>
            <a:spLocks noGrp="1"/>
          </p:cNvSpPr>
          <p:nvPr>
            <p:ph type="sldNum" sz="quarter" idx="12"/>
          </p:nvPr>
        </p:nvSpPr>
        <p:spPr/>
        <p:txBody>
          <a:bodyPr/>
          <a:lstStyle/>
          <a:p>
            <a:fld id="{29D0C663-A83C-C340-B0CF-AAA3C5F22A9A}" type="slidenum">
              <a:rPr lang="it-IT" smtClean="0"/>
              <a:t>‹N›</a:t>
            </a:fld>
            <a:endParaRPr lang="it-IT"/>
          </a:p>
        </p:txBody>
      </p:sp>
    </p:spTree>
    <p:extLst>
      <p:ext uri="{BB962C8B-B14F-4D97-AF65-F5344CB8AC3E}">
        <p14:creationId xmlns:p14="http://schemas.microsoft.com/office/powerpoint/2010/main" val="103259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000636F2-BE82-AF4D-81EC-59FAE9594E97}"/>
              </a:ext>
            </a:extLst>
          </p:cNvPr>
          <p:cNvSpPr>
            <a:spLocks noGrp="1"/>
          </p:cNvSpPr>
          <p:nvPr>
            <p:ph type="dt" sz="half" idx="10"/>
          </p:nvPr>
        </p:nvSpPr>
        <p:spPr/>
        <p:txBody>
          <a:bodyPr/>
          <a:lstStyle/>
          <a:p>
            <a:fld id="{9502FDFC-CD23-E64F-9661-08D7917EF3DC}" type="datetimeFigureOut">
              <a:rPr lang="it-IT" smtClean="0"/>
              <a:t>13/02/2021</a:t>
            </a:fld>
            <a:endParaRPr lang="it-IT"/>
          </a:p>
        </p:txBody>
      </p:sp>
      <p:sp>
        <p:nvSpPr>
          <p:cNvPr id="3" name="Segnaposto piè di pagina 2">
            <a:extLst>
              <a:ext uri="{FF2B5EF4-FFF2-40B4-BE49-F238E27FC236}">
                <a16:creationId xmlns:a16="http://schemas.microsoft.com/office/drawing/2014/main" id="{5B0F1BE5-4BDA-874A-BB4E-728DA418532F}"/>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4A6E4F85-690E-0D47-BF26-79CCF0D12155}"/>
              </a:ext>
            </a:extLst>
          </p:cNvPr>
          <p:cNvSpPr>
            <a:spLocks noGrp="1"/>
          </p:cNvSpPr>
          <p:nvPr>
            <p:ph type="sldNum" sz="quarter" idx="12"/>
          </p:nvPr>
        </p:nvSpPr>
        <p:spPr/>
        <p:txBody>
          <a:bodyPr/>
          <a:lstStyle/>
          <a:p>
            <a:fld id="{29D0C663-A83C-C340-B0CF-AAA3C5F22A9A}" type="slidenum">
              <a:rPr lang="it-IT" smtClean="0"/>
              <a:t>‹N›</a:t>
            </a:fld>
            <a:endParaRPr lang="it-IT"/>
          </a:p>
        </p:txBody>
      </p:sp>
    </p:spTree>
    <p:extLst>
      <p:ext uri="{BB962C8B-B14F-4D97-AF65-F5344CB8AC3E}">
        <p14:creationId xmlns:p14="http://schemas.microsoft.com/office/powerpoint/2010/main" val="1317309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E0BE0D-DA70-2348-AD34-E3A32582FB2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F40E6B5-07C4-5F4F-AC1F-3EAE7E9FD9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69064CAF-3D40-1947-BEEA-AB2C34B17A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C9AF9E4-BA27-C445-8786-671E116EAE3A}"/>
              </a:ext>
            </a:extLst>
          </p:cNvPr>
          <p:cNvSpPr>
            <a:spLocks noGrp="1"/>
          </p:cNvSpPr>
          <p:nvPr>
            <p:ph type="dt" sz="half" idx="10"/>
          </p:nvPr>
        </p:nvSpPr>
        <p:spPr/>
        <p:txBody>
          <a:bodyPr/>
          <a:lstStyle/>
          <a:p>
            <a:fld id="{9502FDFC-CD23-E64F-9661-08D7917EF3DC}" type="datetimeFigureOut">
              <a:rPr lang="it-IT" smtClean="0"/>
              <a:t>13/02/2021</a:t>
            </a:fld>
            <a:endParaRPr lang="it-IT"/>
          </a:p>
        </p:txBody>
      </p:sp>
      <p:sp>
        <p:nvSpPr>
          <p:cNvPr id="6" name="Segnaposto piè di pagina 5">
            <a:extLst>
              <a:ext uri="{FF2B5EF4-FFF2-40B4-BE49-F238E27FC236}">
                <a16:creationId xmlns:a16="http://schemas.microsoft.com/office/drawing/2014/main" id="{E9BCD38C-82E2-4C4D-8648-4A7A5DF1127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608913F-4FB6-3545-AB3C-8B1601BB419A}"/>
              </a:ext>
            </a:extLst>
          </p:cNvPr>
          <p:cNvSpPr>
            <a:spLocks noGrp="1"/>
          </p:cNvSpPr>
          <p:nvPr>
            <p:ph type="sldNum" sz="quarter" idx="12"/>
          </p:nvPr>
        </p:nvSpPr>
        <p:spPr/>
        <p:txBody>
          <a:bodyPr/>
          <a:lstStyle/>
          <a:p>
            <a:fld id="{29D0C663-A83C-C340-B0CF-AAA3C5F22A9A}" type="slidenum">
              <a:rPr lang="it-IT" smtClean="0"/>
              <a:t>‹N›</a:t>
            </a:fld>
            <a:endParaRPr lang="it-IT"/>
          </a:p>
        </p:txBody>
      </p:sp>
    </p:spTree>
    <p:extLst>
      <p:ext uri="{BB962C8B-B14F-4D97-AF65-F5344CB8AC3E}">
        <p14:creationId xmlns:p14="http://schemas.microsoft.com/office/powerpoint/2010/main" val="214787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AE2379-89DB-E24C-9F88-AB7E9BB179F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50300D41-282C-8441-A10A-17CC501AF3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7194D36E-49B1-604D-9C8B-76CFBB1250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15EACC1-FA82-614A-8614-837D97D3B43A}"/>
              </a:ext>
            </a:extLst>
          </p:cNvPr>
          <p:cNvSpPr>
            <a:spLocks noGrp="1"/>
          </p:cNvSpPr>
          <p:nvPr>
            <p:ph type="dt" sz="half" idx="10"/>
          </p:nvPr>
        </p:nvSpPr>
        <p:spPr/>
        <p:txBody>
          <a:bodyPr/>
          <a:lstStyle/>
          <a:p>
            <a:fld id="{9502FDFC-CD23-E64F-9661-08D7917EF3DC}" type="datetimeFigureOut">
              <a:rPr lang="it-IT" smtClean="0"/>
              <a:t>13/02/2021</a:t>
            </a:fld>
            <a:endParaRPr lang="it-IT"/>
          </a:p>
        </p:txBody>
      </p:sp>
      <p:sp>
        <p:nvSpPr>
          <p:cNvPr id="6" name="Segnaposto piè di pagina 5">
            <a:extLst>
              <a:ext uri="{FF2B5EF4-FFF2-40B4-BE49-F238E27FC236}">
                <a16:creationId xmlns:a16="http://schemas.microsoft.com/office/drawing/2014/main" id="{CBF1AE1B-6E94-8B43-8A9A-134569AAC6D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5998468-C05D-3547-A649-4ED6546BE03F}"/>
              </a:ext>
            </a:extLst>
          </p:cNvPr>
          <p:cNvSpPr>
            <a:spLocks noGrp="1"/>
          </p:cNvSpPr>
          <p:nvPr>
            <p:ph type="sldNum" sz="quarter" idx="12"/>
          </p:nvPr>
        </p:nvSpPr>
        <p:spPr/>
        <p:txBody>
          <a:bodyPr/>
          <a:lstStyle/>
          <a:p>
            <a:fld id="{29D0C663-A83C-C340-B0CF-AAA3C5F22A9A}" type="slidenum">
              <a:rPr lang="it-IT" smtClean="0"/>
              <a:t>‹N›</a:t>
            </a:fld>
            <a:endParaRPr lang="it-IT"/>
          </a:p>
        </p:txBody>
      </p:sp>
    </p:spTree>
    <p:extLst>
      <p:ext uri="{BB962C8B-B14F-4D97-AF65-F5344CB8AC3E}">
        <p14:creationId xmlns:p14="http://schemas.microsoft.com/office/powerpoint/2010/main" val="4003618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97744954-50F8-ED41-97B3-33421ED841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2700602-592F-3B40-948C-B1746F2144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F5FC480-9C98-E648-A1A9-66384FC4FD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02FDFC-CD23-E64F-9661-08D7917EF3DC}" type="datetimeFigureOut">
              <a:rPr lang="it-IT" smtClean="0"/>
              <a:t>13/02/2021</a:t>
            </a:fld>
            <a:endParaRPr lang="it-IT"/>
          </a:p>
        </p:txBody>
      </p:sp>
      <p:sp>
        <p:nvSpPr>
          <p:cNvPr id="5" name="Segnaposto piè di pagina 4">
            <a:extLst>
              <a:ext uri="{FF2B5EF4-FFF2-40B4-BE49-F238E27FC236}">
                <a16:creationId xmlns:a16="http://schemas.microsoft.com/office/drawing/2014/main" id="{1DC799F3-52B9-644D-95FC-AEC8A8B52F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E9713BA6-645C-E246-A280-10D67F2D40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D0C663-A83C-C340-B0CF-AAA3C5F22A9A}" type="slidenum">
              <a:rPr lang="it-IT" smtClean="0"/>
              <a:t>‹N›</a:t>
            </a:fld>
            <a:endParaRPr lang="it-IT"/>
          </a:p>
        </p:txBody>
      </p:sp>
    </p:spTree>
    <p:extLst>
      <p:ext uri="{BB962C8B-B14F-4D97-AF65-F5344CB8AC3E}">
        <p14:creationId xmlns:p14="http://schemas.microsoft.com/office/powerpoint/2010/main" val="3422164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E80AF992-6533-2C4F-AA9C-8EBD4F4ACBB5}"/>
              </a:ext>
            </a:extLst>
          </p:cNvPr>
          <p:cNvSpPr/>
          <p:nvPr/>
        </p:nvSpPr>
        <p:spPr>
          <a:xfrm>
            <a:off x="-115615" y="-86557"/>
            <a:ext cx="12494427" cy="7064406"/>
          </a:xfrm>
          <a:prstGeom prst="rect">
            <a:avLst/>
          </a:prstGeom>
          <a:solidFill>
            <a:srgbClr val="DFF2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29007EF2-CC41-1846-B451-B66F621E917E}"/>
              </a:ext>
            </a:extLst>
          </p:cNvPr>
          <p:cNvSpPr>
            <a:spLocks noGrp="1"/>
          </p:cNvSpPr>
          <p:nvPr>
            <p:ph type="ctrTitle"/>
          </p:nvPr>
        </p:nvSpPr>
        <p:spPr>
          <a:xfrm>
            <a:off x="1524000" y="2903576"/>
            <a:ext cx="9144000" cy="1050848"/>
          </a:xfrm>
        </p:spPr>
        <p:txBody>
          <a:bodyPr>
            <a:noAutofit/>
          </a:bodyPr>
          <a:lstStyle/>
          <a:p>
            <a:r>
              <a:rPr lang="it-IT" sz="8000" b="1" dirty="0" err="1">
                <a:solidFill>
                  <a:srgbClr val="3BAFA9"/>
                </a:solidFill>
                <a:latin typeface="Poppins" pitchFamily="2" charset="77"/>
                <a:cs typeface="Poppins" pitchFamily="2" charset="77"/>
              </a:rPr>
              <a:t>RistoManager</a:t>
            </a:r>
            <a:endParaRPr lang="it-IT" sz="8000" b="1" dirty="0">
              <a:solidFill>
                <a:srgbClr val="3BAFA9"/>
              </a:solidFill>
              <a:latin typeface="Poppins" pitchFamily="2" charset="77"/>
              <a:cs typeface="Poppins" pitchFamily="2" charset="77"/>
            </a:endParaRPr>
          </a:p>
        </p:txBody>
      </p:sp>
      <p:sp>
        <p:nvSpPr>
          <p:cNvPr id="5" name="CasellaDiTesto 4">
            <a:extLst>
              <a:ext uri="{FF2B5EF4-FFF2-40B4-BE49-F238E27FC236}">
                <a16:creationId xmlns:a16="http://schemas.microsoft.com/office/drawing/2014/main" id="{F65507DE-2730-DC43-96D5-3A5C81FBBDA3}"/>
              </a:ext>
            </a:extLst>
          </p:cNvPr>
          <p:cNvSpPr txBox="1"/>
          <p:nvPr/>
        </p:nvSpPr>
        <p:spPr>
          <a:xfrm>
            <a:off x="4831872" y="3769758"/>
            <a:ext cx="2210926" cy="369332"/>
          </a:xfrm>
          <a:prstGeom prst="rect">
            <a:avLst/>
          </a:prstGeom>
          <a:noFill/>
        </p:spPr>
        <p:txBody>
          <a:bodyPr wrap="none" rtlCol="0">
            <a:spAutoFit/>
          </a:bodyPr>
          <a:lstStyle/>
          <a:p>
            <a:r>
              <a:rPr lang="it-IT" dirty="0">
                <a:latin typeface="Poppins" pitchFamily="2" charset="77"/>
                <a:cs typeface="Poppins" pitchFamily="2" charset="77"/>
              </a:rPr>
              <a:t>PROGETTO DI CORSO</a:t>
            </a:r>
          </a:p>
        </p:txBody>
      </p:sp>
      <p:sp>
        <p:nvSpPr>
          <p:cNvPr id="6" name="CasellaDiTesto 5">
            <a:extLst>
              <a:ext uri="{FF2B5EF4-FFF2-40B4-BE49-F238E27FC236}">
                <a16:creationId xmlns:a16="http://schemas.microsoft.com/office/drawing/2014/main" id="{21A888B5-F7B8-1F49-B4A8-F983F5B61C48}"/>
              </a:ext>
            </a:extLst>
          </p:cNvPr>
          <p:cNvSpPr txBox="1"/>
          <p:nvPr/>
        </p:nvSpPr>
        <p:spPr>
          <a:xfrm>
            <a:off x="3705741" y="4066982"/>
            <a:ext cx="4851713" cy="400110"/>
          </a:xfrm>
          <a:prstGeom prst="rect">
            <a:avLst/>
          </a:prstGeom>
          <a:noFill/>
        </p:spPr>
        <p:txBody>
          <a:bodyPr wrap="none" rtlCol="0">
            <a:spAutoFit/>
          </a:bodyPr>
          <a:lstStyle/>
          <a:p>
            <a:pPr algn="ctr"/>
            <a:r>
              <a:rPr lang="it-IT" sz="2000" b="1" dirty="0"/>
              <a:t>FONDAMENTI DI INTELLIGENZA ARTIFICIALE</a:t>
            </a:r>
          </a:p>
        </p:txBody>
      </p:sp>
      <p:sp>
        <p:nvSpPr>
          <p:cNvPr id="7" name="CasellaDiTesto 6">
            <a:extLst>
              <a:ext uri="{FF2B5EF4-FFF2-40B4-BE49-F238E27FC236}">
                <a16:creationId xmlns:a16="http://schemas.microsoft.com/office/drawing/2014/main" id="{2B841089-444B-4044-B236-6901BF13C08F}"/>
              </a:ext>
            </a:extLst>
          </p:cNvPr>
          <p:cNvSpPr txBox="1"/>
          <p:nvPr/>
        </p:nvSpPr>
        <p:spPr>
          <a:xfrm>
            <a:off x="5357656" y="4451274"/>
            <a:ext cx="1476686" cy="369332"/>
          </a:xfrm>
          <a:prstGeom prst="rect">
            <a:avLst/>
          </a:prstGeom>
          <a:noFill/>
        </p:spPr>
        <p:txBody>
          <a:bodyPr wrap="none" rtlCol="0">
            <a:spAutoFit/>
          </a:bodyPr>
          <a:lstStyle/>
          <a:p>
            <a:r>
              <a:rPr lang="it-IT" dirty="0" err="1">
                <a:latin typeface="Poppins" pitchFamily="2" charset="77"/>
                <a:cs typeface="Poppins" pitchFamily="2" charset="77"/>
              </a:rPr>
              <a:t>a.a</a:t>
            </a:r>
            <a:r>
              <a:rPr lang="it-IT" dirty="0">
                <a:latin typeface="Poppins" pitchFamily="2" charset="77"/>
                <a:cs typeface="Poppins" pitchFamily="2" charset="77"/>
              </a:rPr>
              <a:t> 2020/21</a:t>
            </a:r>
          </a:p>
        </p:txBody>
      </p:sp>
      <p:pic>
        <p:nvPicPr>
          <p:cNvPr id="12" name="Immagine 11">
            <a:extLst>
              <a:ext uri="{FF2B5EF4-FFF2-40B4-BE49-F238E27FC236}">
                <a16:creationId xmlns:a16="http://schemas.microsoft.com/office/drawing/2014/main" id="{88F617C3-06C2-8A4D-96CF-E7E04526EF64}"/>
              </a:ext>
            </a:extLst>
          </p:cNvPr>
          <p:cNvPicPr>
            <a:picLocks noChangeAspect="1"/>
          </p:cNvPicPr>
          <p:nvPr/>
        </p:nvPicPr>
        <p:blipFill>
          <a:blip r:embed="rId3"/>
          <a:stretch>
            <a:fillRect/>
          </a:stretch>
        </p:blipFill>
        <p:spPr>
          <a:xfrm>
            <a:off x="4887860" y="35659"/>
            <a:ext cx="2416277" cy="1159813"/>
          </a:xfrm>
          <a:prstGeom prst="rect">
            <a:avLst/>
          </a:prstGeom>
        </p:spPr>
      </p:pic>
    </p:spTree>
    <p:extLst>
      <p:ext uri="{BB962C8B-B14F-4D97-AF65-F5344CB8AC3E}">
        <p14:creationId xmlns:p14="http://schemas.microsoft.com/office/powerpoint/2010/main" val="6907612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2"/>
                                        </p:tgtEl>
                                        <p:attrNameLst>
                                          <p:attrName>ppt_y</p:attrName>
                                        </p:attrNameLst>
                                      </p:cBhvr>
                                      <p:tavLst>
                                        <p:tav tm="0">
                                          <p:val>
                                            <p:strVal val="#ppt_y"/>
                                          </p:val>
                                        </p:tav>
                                        <p:tav tm="100000">
                                          <p:val>
                                            <p:strVal val="#ppt_y"/>
                                          </p:val>
                                        </p:tav>
                                      </p:tavLst>
                                    </p:anim>
                                    <p:anim calcmode="lin" valueType="num">
                                      <p:cBhvr>
                                        <p:cTn id="13"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2"/>
                                        </p:tgtEl>
                                      </p:cBhvr>
                                    </p:animEffect>
                                  </p:childTnLst>
                                </p:cTn>
                              </p:par>
                            </p:childTnLst>
                          </p:cTn>
                        </p:par>
                        <p:par>
                          <p:cTn id="16" fill="hold">
                            <p:stCondLst>
                              <p:cond delay="1550"/>
                            </p:stCondLst>
                            <p:childTnLst>
                              <p:par>
                                <p:cTn id="17" presetID="12" presetClass="entr" presetSubtype="4"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p:tgtEl>
                                          <p:spTgt spid="5"/>
                                        </p:tgtEl>
                                        <p:attrNameLst>
                                          <p:attrName>ppt_y</p:attrName>
                                        </p:attrNameLst>
                                      </p:cBhvr>
                                      <p:tavLst>
                                        <p:tav tm="0">
                                          <p:val>
                                            <p:strVal val="#ppt_y+#ppt_h*1.125000"/>
                                          </p:val>
                                        </p:tav>
                                        <p:tav tm="100000">
                                          <p:val>
                                            <p:strVal val="#ppt_y"/>
                                          </p:val>
                                        </p:tav>
                                      </p:tavLst>
                                    </p:anim>
                                    <p:animEffect transition="in" filter="wipe(up)">
                                      <p:cBhvr>
                                        <p:cTn id="20" dur="500"/>
                                        <p:tgtEl>
                                          <p:spTgt spid="5"/>
                                        </p:tgtEl>
                                      </p:cBhvr>
                                    </p:animEffect>
                                  </p:childTnLst>
                                </p:cTn>
                              </p:par>
                            </p:childTnLst>
                          </p:cTn>
                        </p:par>
                        <p:par>
                          <p:cTn id="21" fill="hold">
                            <p:stCondLst>
                              <p:cond delay="2050"/>
                            </p:stCondLst>
                            <p:childTnLst>
                              <p:par>
                                <p:cTn id="22" presetID="12" presetClass="entr" presetSubtype="4"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p:tgtEl>
                                          <p:spTgt spid="6"/>
                                        </p:tgtEl>
                                        <p:attrNameLst>
                                          <p:attrName>ppt_y</p:attrName>
                                        </p:attrNameLst>
                                      </p:cBhvr>
                                      <p:tavLst>
                                        <p:tav tm="0">
                                          <p:val>
                                            <p:strVal val="#ppt_y+#ppt_h*1.125000"/>
                                          </p:val>
                                        </p:tav>
                                        <p:tav tm="100000">
                                          <p:val>
                                            <p:strVal val="#ppt_y"/>
                                          </p:val>
                                        </p:tav>
                                      </p:tavLst>
                                    </p:anim>
                                    <p:animEffect transition="in" filter="wipe(up)">
                                      <p:cBhvr>
                                        <p:cTn id="25" dur="500"/>
                                        <p:tgtEl>
                                          <p:spTgt spid="6"/>
                                        </p:tgtEl>
                                      </p:cBhvr>
                                    </p:animEffect>
                                  </p:childTnLst>
                                </p:cTn>
                              </p:par>
                            </p:childTnLst>
                          </p:cTn>
                        </p:par>
                        <p:par>
                          <p:cTn id="26" fill="hold">
                            <p:stCondLst>
                              <p:cond delay="2550"/>
                            </p:stCondLst>
                            <p:childTnLst>
                              <p:par>
                                <p:cTn id="27" presetID="12" presetClass="entr" presetSubtype="4"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p:tgtEl>
                                          <p:spTgt spid="7"/>
                                        </p:tgtEl>
                                        <p:attrNameLst>
                                          <p:attrName>ppt_y</p:attrName>
                                        </p:attrNameLst>
                                      </p:cBhvr>
                                      <p:tavLst>
                                        <p:tav tm="0">
                                          <p:val>
                                            <p:strVal val="#ppt_y+#ppt_h*1.125000"/>
                                          </p:val>
                                        </p:tav>
                                        <p:tav tm="100000">
                                          <p:val>
                                            <p:strVal val="#ppt_y"/>
                                          </p:val>
                                        </p:tav>
                                      </p:tavLst>
                                    </p:anim>
                                    <p:animEffect transition="in" filter="wipe(up)">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FF2F2"/>
        </a:solidFill>
        <a:effectLst/>
      </p:bgPr>
    </p:bg>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A1117FDA-4267-4341-AF51-C2D5256D0CB8}"/>
              </a:ext>
            </a:extLst>
          </p:cNvPr>
          <p:cNvPicPr>
            <a:picLocks noChangeAspect="1"/>
          </p:cNvPicPr>
          <p:nvPr/>
        </p:nvPicPr>
        <p:blipFill rotWithShape="1">
          <a:blip r:embed="rId3"/>
          <a:srcRect l="29613" r="29613" b="16532"/>
          <a:stretch/>
        </p:blipFill>
        <p:spPr>
          <a:xfrm>
            <a:off x="134423" y="132704"/>
            <a:ext cx="485010" cy="476568"/>
          </a:xfrm>
          <a:prstGeom prst="rect">
            <a:avLst/>
          </a:prstGeom>
        </p:spPr>
      </p:pic>
      <p:cxnSp>
        <p:nvCxnSpPr>
          <p:cNvPr id="8" name="Connettore 1 7">
            <a:extLst>
              <a:ext uri="{FF2B5EF4-FFF2-40B4-BE49-F238E27FC236}">
                <a16:creationId xmlns:a16="http://schemas.microsoft.com/office/drawing/2014/main" id="{A0947CB5-3A76-D544-BA5B-2173B01F0C5C}"/>
              </a:ext>
            </a:extLst>
          </p:cNvPr>
          <p:cNvCxnSpPr>
            <a:cxnSpLocks/>
          </p:cNvCxnSpPr>
          <p:nvPr/>
        </p:nvCxnSpPr>
        <p:spPr>
          <a:xfrm flipH="1">
            <a:off x="707923" y="74637"/>
            <a:ext cx="1" cy="592703"/>
          </a:xfrm>
          <a:prstGeom prst="line">
            <a:avLst/>
          </a:prstGeom>
          <a:ln>
            <a:solidFill>
              <a:srgbClr val="3BAFA9"/>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6BF01B49-AA2C-BE42-ACB9-F1A4F33850F6}"/>
              </a:ext>
            </a:extLst>
          </p:cNvPr>
          <p:cNvSpPr txBox="1"/>
          <p:nvPr/>
        </p:nvSpPr>
        <p:spPr>
          <a:xfrm>
            <a:off x="3100917" y="961367"/>
            <a:ext cx="5990166" cy="707886"/>
          </a:xfrm>
          <a:prstGeom prst="rect">
            <a:avLst/>
          </a:prstGeom>
          <a:noFill/>
        </p:spPr>
        <p:txBody>
          <a:bodyPr wrap="none" rtlCol="0">
            <a:spAutoFit/>
          </a:bodyPr>
          <a:lstStyle/>
          <a:p>
            <a:pPr algn="ctr"/>
            <a:r>
              <a:rPr lang="it-IT" sz="4000" b="1" dirty="0">
                <a:solidFill>
                  <a:srgbClr val="3BAFA9"/>
                </a:solidFill>
                <a:latin typeface="Poppins" pitchFamily="2" charset="77"/>
                <a:cs typeface="Poppins" pitchFamily="2" charset="77"/>
              </a:rPr>
              <a:t>PROPRIETÀ DELL’AMBIENTE</a:t>
            </a:r>
          </a:p>
        </p:txBody>
      </p:sp>
      <p:grpSp>
        <p:nvGrpSpPr>
          <p:cNvPr id="20" name="Gruppo 19">
            <a:extLst>
              <a:ext uri="{FF2B5EF4-FFF2-40B4-BE49-F238E27FC236}">
                <a16:creationId xmlns:a16="http://schemas.microsoft.com/office/drawing/2014/main" id="{CADB619A-050B-AB40-8155-25E81F21B355}"/>
              </a:ext>
            </a:extLst>
          </p:cNvPr>
          <p:cNvGrpSpPr/>
          <p:nvPr/>
        </p:nvGrpSpPr>
        <p:grpSpPr>
          <a:xfrm>
            <a:off x="753855" y="80642"/>
            <a:ext cx="2302105" cy="580693"/>
            <a:chOff x="633383" y="790766"/>
            <a:chExt cx="2302105" cy="580693"/>
          </a:xfrm>
        </p:grpSpPr>
        <p:sp>
          <p:nvSpPr>
            <p:cNvPr id="10" name="CasellaDiTesto 9">
              <a:extLst>
                <a:ext uri="{FF2B5EF4-FFF2-40B4-BE49-F238E27FC236}">
                  <a16:creationId xmlns:a16="http://schemas.microsoft.com/office/drawing/2014/main" id="{30A19314-0581-7D4E-8229-A829B1641267}"/>
                </a:ext>
              </a:extLst>
            </p:cNvPr>
            <p:cNvSpPr txBox="1"/>
            <p:nvPr/>
          </p:nvSpPr>
          <p:spPr>
            <a:xfrm>
              <a:off x="633383" y="790766"/>
              <a:ext cx="1851789" cy="369332"/>
            </a:xfrm>
            <a:prstGeom prst="rect">
              <a:avLst/>
            </a:prstGeom>
            <a:noFill/>
          </p:spPr>
          <p:txBody>
            <a:bodyPr wrap="none" rtlCol="0">
              <a:spAutoFit/>
            </a:bodyPr>
            <a:lstStyle/>
            <a:p>
              <a:r>
                <a:rPr lang="it-IT" b="1" dirty="0" err="1">
                  <a:solidFill>
                    <a:srgbClr val="3BAFA9"/>
                  </a:solidFill>
                  <a:latin typeface="Poppins" pitchFamily="2" charset="77"/>
                  <a:cs typeface="Poppins" pitchFamily="2" charset="77"/>
                </a:rPr>
                <a:t>RistoManager</a:t>
              </a:r>
              <a:endParaRPr lang="it-IT" b="1" dirty="0">
                <a:solidFill>
                  <a:srgbClr val="3BAFA9"/>
                </a:solidFill>
                <a:latin typeface="Poppins" pitchFamily="2" charset="77"/>
                <a:cs typeface="Poppins" pitchFamily="2" charset="77"/>
              </a:endParaRPr>
            </a:p>
          </p:txBody>
        </p:sp>
        <p:sp>
          <p:nvSpPr>
            <p:cNvPr id="9" name="CasellaDiTesto 8">
              <a:extLst>
                <a:ext uri="{FF2B5EF4-FFF2-40B4-BE49-F238E27FC236}">
                  <a16:creationId xmlns:a16="http://schemas.microsoft.com/office/drawing/2014/main" id="{78032DFC-5C6C-D74F-A925-CE7D69124AE1}"/>
                </a:ext>
              </a:extLst>
            </p:cNvPr>
            <p:cNvSpPr txBox="1"/>
            <p:nvPr/>
          </p:nvSpPr>
          <p:spPr>
            <a:xfrm>
              <a:off x="633383" y="1063682"/>
              <a:ext cx="2302105" cy="307777"/>
            </a:xfrm>
            <a:prstGeom prst="rect">
              <a:avLst/>
            </a:prstGeom>
            <a:noFill/>
          </p:spPr>
          <p:txBody>
            <a:bodyPr wrap="none" rtlCol="0">
              <a:spAutoFit/>
            </a:bodyPr>
            <a:lstStyle/>
            <a:p>
              <a:r>
                <a:rPr lang="it-IT" sz="1400" dirty="0">
                  <a:solidFill>
                    <a:schemeClr val="bg1">
                      <a:lumMod val="75000"/>
                    </a:schemeClr>
                  </a:solidFill>
                  <a:latin typeface="Poppins" pitchFamily="2" charset="77"/>
                  <a:cs typeface="Poppins" pitchFamily="2" charset="77"/>
                </a:rPr>
                <a:t>DEFINIZIONE DEL PROBLEMA</a:t>
              </a:r>
            </a:p>
          </p:txBody>
        </p:sp>
      </p:grpSp>
      <p:grpSp>
        <p:nvGrpSpPr>
          <p:cNvPr id="16" name="Gruppo 15">
            <a:extLst>
              <a:ext uri="{FF2B5EF4-FFF2-40B4-BE49-F238E27FC236}">
                <a16:creationId xmlns:a16="http://schemas.microsoft.com/office/drawing/2014/main" id="{C3700535-F299-C248-9389-451EA4BF0D4D}"/>
              </a:ext>
            </a:extLst>
          </p:cNvPr>
          <p:cNvGrpSpPr/>
          <p:nvPr/>
        </p:nvGrpSpPr>
        <p:grpSpPr>
          <a:xfrm>
            <a:off x="7450653" y="2495452"/>
            <a:ext cx="4121914" cy="1139767"/>
            <a:chOff x="239136" y="3167390"/>
            <a:chExt cx="4121914" cy="1139767"/>
          </a:xfrm>
        </p:grpSpPr>
        <p:sp>
          <p:nvSpPr>
            <p:cNvPr id="19" name="CasellaDiTesto 18">
              <a:extLst>
                <a:ext uri="{FF2B5EF4-FFF2-40B4-BE49-F238E27FC236}">
                  <a16:creationId xmlns:a16="http://schemas.microsoft.com/office/drawing/2014/main" id="{7ADFA627-327B-3348-A9BF-31090D9D053C}"/>
                </a:ext>
              </a:extLst>
            </p:cNvPr>
            <p:cNvSpPr txBox="1"/>
            <p:nvPr/>
          </p:nvSpPr>
          <p:spPr>
            <a:xfrm>
              <a:off x="922828" y="3167390"/>
              <a:ext cx="2754537" cy="523220"/>
            </a:xfrm>
            <a:prstGeom prst="rect">
              <a:avLst/>
            </a:prstGeom>
            <a:noFill/>
          </p:spPr>
          <p:txBody>
            <a:bodyPr wrap="none" rtlCol="0">
              <a:spAutoFit/>
            </a:bodyPr>
            <a:lstStyle/>
            <a:p>
              <a:pPr algn="ctr"/>
              <a:r>
                <a:rPr lang="it-IT" sz="2800" b="1" dirty="0">
                  <a:solidFill>
                    <a:srgbClr val="3BAFA9"/>
                  </a:solidFill>
                  <a:latin typeface="Poppins" pitchFamily="2" charset="77"/>
                  <a:cs typeface="Poppins" pitchFamily="2" charset="77"/>
                </a:rPr>
                <a:t>DETERMINISTICO</a:t>
              </a:r>
            </a:p>
          </p:txBody>
        </p:sp>
        <p:cxnSp>
          <p:nvCxnSpPr>
            <p:cNvPr id="22" name="Connettore 1 21">
              <a:extLst>
                <a:ext uri="{FF2B5EF4-FFF2-40B4-BE49-F238E27FC236}">
                  <a16:creationId xmlns:a16="http://schemas.microsoft.com/office/drawing/2014/main" id="{600A492E-469B-054D-ACE1-D57BE8FE85A8}"/>
                </a:ext>
              </a:extLst>
            </p:cNvPr>
            <p:cNvCxnSpPr>
              <a:cxnSpLocks/>
            </p:cNvCxnSpPr>
            <p:nvPr/>
          </p:nvCxnSpPr>
          <p:spPr>
            <a:xfrm flipH="1">
              <a:off x="1048600" y="3690610"/>
              <a:ext cx="2502986" cy="0"/>
            </a:xfrm>
            <a:prstGeom prst="line">
              <a:avLst/>
            </a:prstGeom>
            <a:ln>
              <a:solidFill>
                <a:srgbClr val="3BAFA9"/>
              </a:solidFill>
            </a:ln>
          </p:spPr>
          <p:style>
            <a:lnRef idx="1">
              <a:schemeClr val="accent1"/>
            </a:lnRef>
            <a:fillRef idx="0">
              <a:schemeClr val="accent1"/>
            </a:fillRef>
            <a:effectRef idx="0">
              <a:schemeClr val="accent1"/>
            </a:effectRef>
            <a:fontRef idx="minor">
              <a:schemeClr val="tx1"/>
            </a:fontRef>
          </p:style>
        </p:cxnSp>
        <p:sp>
          <p:nvSpPr>
            <p:cNvPr id="23" name="CasellaDiTesto 22">
              <a:extLst>
                <a:ext uri="{FF2B5EF4-FFF2-40B4-BE49-F238E27FC236}">
                  <a16:creationId xmlns:a16="http://schemas.microsoft.com/office/drawing/2014/main" id="{7627F0CD-6F4D-8A49-ADDB-170603644BF8}"/>
                </a:ext>
              </a:extLst>
            </p:cNvPr>
            <p:cNvSpPr txBox="1"/>
            <p:nvPr/>
          </p:nvSpPr>
          <p:spPr>
            <a:xfrm>
              <a:off x="239136" y="3783937"/>
              <a:ext cx="4121914" cy="523220"/>
            </a:xfrm>
            <a:prstGeom prst="rect">
              <a:avLst/>
            </a:prstGeom>
            <a:noFill/>
          </p:spPr>
          <p:txBody>
            <a:bodyPr wrap="square" rtlCol="0">
              <a:spAutoFit/>
            </a:bodyPr>
            <a:lstStyle/>
            <a:p>
              <a:pPr algn="ctr"/>
              <a:r>
                <a:rPr lang="it-IT" sz="1400" dirty="0">
                  <a:cs typeface="Poppins" pitchFamily="2" charset="77"/>
                </a:rPr>
                <a:t>I consigli variano sulla base di quelle che sono le scelte e i feedback dell’utente che usufruisce del sistema.</a:t>
              </a:r>
            </a:p>
          </p:txBody>
        </p:sp>
      </p:grpSp>
      <p:grpSp>
        <p:nvGrpSpPr>
          <p:cNvPr id="28" name="Gruppo 27">
            <a:extLst>
              <a:ext uri="{FF2B5EF4-FFF2-40B4-BE49-F238E27FC236}">
                <a16:creationId xmlns:a16="http://schemas.microsoft.com/office/drawing/2014/main" id="{0115C20D-947D-2544-B54C-BD03A9B5E275}"/>
              </a:ext>
            </a:extLst>
          </p:cNvPr>
          <p:cNvGrpSpPr/>
          <p:nvPr/>
        </p:nvGrpSpPr>
        <p:grpSpPr>
          <a:xfrm>
            <a:off x="4035043" y="4755506"/>
            <a:ext cx="4121914" cy="1570654"/>
            <a:chOff x="239136" y="3167390"/>
            <a:chExt cx="4121914" cy="1570654"/>
          </a:xfrm>
        </p:grpSpPr>
        <p:sp>
          <p:nvSpPr>
            <p:cNvPr id="29" name="CasellaDiTesto 28">
              <a:extLst>
                <a:ext uri="{FF2B5EF4-FFF2-40B4-BE49-F238E27FC236}">
                  <a16:creationId xmlns:a16="http://schemas.microsoft.com/office/drawing/2014/main" id="{A419272A-45D5-A441-AE3E-5BDB6662C363}"/>
                </a:ext>
              </a:extLst>
            </p:cNvPr>
            <p:cNvSpPr txBox="1"/>
            <p:nvPr/>
          </p:nvSpPr>
          <p:spPr>
            <a:xfrm>
              <a:off x="1185718" y="3167390"/>
              <a:ext cx="2228752" cy="523220"/>
            </a:xfrm>
            <a:prstGeom prst="rect">
              <a:avLst/>
            </a:prstGeom>
            <a:noFill/>
          </p:spPr>
          <p:txBody>
            <a:bodyPr wrap="none" rtlCol="0">
              <a:spAutoFit/>
            </a:bodyPr>
            <a:lstStyle/>
            <a:p>
              <a:pPr algn="ctr"/>
              <a:r>
                <a:rPr lang="it-IT" sz="2800" b="1" dirty="0">
                  <a:solidFill>
                    <a:srgbClr val="3BAFA9"/>
                  </a:solidFill>
                  <a:latin typeface="Poppins" pitchFamily="2" charset="77"/>
                  <a:cs typeface="Poppins" pitchFamily="2" charset="77"/>
                </a:rPr>
                <a:t>SEQUENZIALE</a:t>
              </a:r>
            </a:p>
          </p:txBody>
        </p:sp>
        <p:cxnSp>
          <p:nvCxnSpPr>
            <p:cNvPr id="30" name="Connettore 1 29">
              <a:extLst>
                <a:ext uri="{FF2B5EF4-FFF2-40B4-BE49-F238E27FC236}">
                  <a16:creationId xmlns:a16="http://schemas.microsoft.com/office/drawing/2014/main" id="{107ADECF-6D2C-F849-A013-0854C1811AA1}"/>
                </a:ext>
              </a:extLst>
            </p:cNvPr>
            <p:cNvCxnSpPr>
              <a:cxnSpLocks/>
            </p:cNvCxnSpPr>
            <p:nvPr/>
          </p:nvCxnSpPr>
          <p:spPr>
            <a:xfrm flipH="1">
              <a:off x="1048600" y="3690610"/>
              <a:ext cx="2502986" cy="0"/>
            </a:xfrm>
            <a:prstGeom prst="line">
              <a:avLst/>
            </a:prstGeom>
            <a:ln>
              <a:solidFill>
                <a:srgbClr val="3BAFA9"/>
              </a:solidFill>
            </a:ln>
          </p:spPr>
          <p:style>
            <a:lnRef idx="1">
              <a:schemeClr val="accent1"/>
            </a:lnRef>
            <a:fillRef idx="0">
              <a:schemeClr val="accent1"/>
            </a:fillRef>
            <a:effectRef idx="0">
              <a:schemeClr val="accent1"/>
            </a:effectRef>
            <a:fontRef idx="minor">
              <a:schemeClr val="tx1"/>
            </a:fontRef>
          </p:style>
        </p:cxnSp>
        <p:sp>
          <p:nvSpPr>
            <p:cNvPr id="31" name="CasellaDiTesto 30">
              <a:extLst>
                <a:ext uri="{FF2B5EF4-FFF2-40B4-BE49-F238E27FC236}">
                  <a16:creationId xmlns:a16="http://schemas.microsoft.com/office/drawing/2014/main" id="{FFC0B11E-B9FC-1941-891F-327C93E1B5B1}"/>
                </a:ext>
              </a:extLst>
            </p:cNvPr>
            <p:cNvSpPr txBox="1"/>
            <p:nvPr/>
          </p:nvSpPr>
          <p:spPr>
            <a:xfrm>
              <a:off x="239136" y="3783937"/>
              <a:ext cx="4121914" cy="954107"/>
            </a:xfrm>
            <a:prstGeom prst="rect">
              <a:avLst/>
            </a:prstGeom>
            <a:noFill/>
          </p:spPr>
          <p:txBody>
            <a:bodyPr wrap="square" rtlCol="0">
              <a:spAutoFit/>
            </a:bodyPr>
            <a:lstStyle/>
            <a:p>
              <a:pPr algn="ctr"/>
              <a:r>
                <a:rPr lang="it-IT" sz="1400" dirty="0">
                  <a:cs typeface="Poppins" pitchFamily="2" charset="77"/>
                </a:rPr>
                <a:t>L’esperienza dell’agente è costituita da una serie di azioni sequenziali, correlate tra loro e la scelta di ciascuna azione dipende dall’insieme delle scelte effettuate fino a quel momento.</a:t>
              </a:r>
            </a:p>
          </p:txBody>
        </p:sp>
      </p:grpSp>
      <p:grpSp>
        <p:nvGrpSpPr>
          <p:cNvPr id="32" name="Gruppo 31">
            <a:extLst>
              <a:ext uri="{FF2B5EF4-FFF2-40B4-BE49-F238E27FC236}">
                <a16:creationId xmlns:a16="http://schemas.microsoft.com/office/drawing/2014/main" id="{FFA1D7F5-CEEA-184F-8CB9-3D76B3AD9068}"/>
              </a:ext>
            </a:extLst>
          </p:cNvPr>
          <p:cNvGrpSpPr/>
          <p:nvPr/>
        </p:nvGrpSpPr>
        <p:grpSpPr>
          <a:xfrm>
            <a:off x="619433" y="2524240"/>
            <a:ext cx="4933210" cy="1568735"/>
            <a:chOff x="317405" y="3167390"/>
            <a:chExt cx="4933210" cy="1568735"/>
          </a:xfrm>
        </p:grpSpPr>
        <p:sp>
          <p:nvSpPr>
            <p:cNvPr id="33" name="CasellaDiTesto 32">
              <a:extLst>
                <a:ext uri="{FF2B5EF4-FFF2-40B4-BE49-F238E27FC236}">
                  <a16:creationId xmlns:a16="http://schemas.microsoft.com/office/drawing/2014/main" id="{AE6AD377-74C5-2E4B-BC08-BCAC408A3CB7}"/>
                </a:ext>
              </a:extLst>
            </p:cNvPr>
            <p:cNvSpPr txBox="1"/>
            <p:nvPr/>
          </p:nvSpPr>
          <p:spPr>
            <a:xfrm>
              <a:off x="317405" y="3167390"/>
              <a:ext cx="4933210" cy="523220"/>
            </a:xfrm>
            <a:prstGeom prst="rect">
              <a:avLst/>
            </a:prstGeom>
            <a:noFill/>
          </p:spPr>
          <p:txBody>
            <a:bodyPr wrap="none" rtlCol="0">
              <a:spAutoFit/>
            </a:bodyPr>
            <a:lstStyle/>
            <a:p>
              <a:pPr algn="ctr"/>
              <a:r>
                <a:rPr lang="it-IT" sz="2800" b="1" dirty="0">
                  <a:solidFill>
                    <a:srgbClr val="3BAFA9"/>
                  </a:solidFill>
                  <a:latin typeface="Poppins" pitchFamily="2" charset="77"/>
                  <a:cs typeface="Poppins" pitchFamily="2" charset="77"/>
                </a:rPr>
                <a:t>COMPLETAMENTE OSSERVABILE</a:t>
              </a:r>
            </a:p>
          </p:txBody>
        </p:sp>
        <p:cxnSp>
          <p:nvCxnSpPr>
            <p:cNvPr id="34" name="Connettore 1 33">
              <a:extLst>
                <a:ext uri="{FF2B5EF4-FFF2-40B4-BE49-F238E27FC236}">
                  <a16:creationId xmlns:a16="http://schemas.microsoft.com/office/drawing/2014/main" id="{9208DFB9-454E-3446-AC4F-96C8B5CE7B71}"/>
                </a:ext>
              </a:extLst>
            </p:cNvPr>
            <p:cNvCxnSpPr>
              <a:cxnSpLocks/>
            </p:cNvCxnSpPr>
            <p:nvPr/>
          </p:nvCxnSpPr>
          <p:spPr>
            <a:xfrm flipH="1">
              <a:off x="1532517" y="3708486"/>
              <a:ext cx="2502986" cy="0"/>
            </a:xfrm>
            <a:prstGeom prst="line">
              <a:avLst/>
            </a:prstGeom>
            <a:ln>
              <a:solidFill>
                <a:srgbClr val="3BAFA9"/>
              </a:solidFill>
            </a:ln>
          </p:spPr>
          <p:style>
            <a:lnRef idx="1">
              <a:schemeClr val="accent1"/>
            </a:lnRef>
            <a:fillRef idx="0">
              <a:schemeClr val="accent1"/>
            </a:fillRef>
            <a:effectRef idx="0">
              <a:schemeClr val="accent1"/>
            </a:effectRef>
            <a:fontRef idx="minor">
              <a:schemeClr val="tx1"/>
            </a:fontRef>
          </p:style>
        </p:cxnSp>
        <p:sp>
          <p:nvSpPr>
            <p:cNvPr id="35" name="CasellaDiTesto 34">
              <a:extLst>
                <a:ext uri="{FF2B5EF4-FFF2-40B4-BE49-F238E27FC236}">
                  <a16:creationId xmlns:a16="http://schemas.microsoft.com/office/drawing/2014/main" id="{CA91005F-D1F8-1949-8942-DFCF99E7A979}"/>
                </a:ext>
              </a:extLst>
            </p:cNvPr>
            <p:cNvSpPr txBox="1"/>
            <p:nvPr/>
          </p:nvSpPr>
          <p:spPr>
            <a:xfrm>
              <a:off x="723053" y="3782018"/>
              <a:ext cx="4121914" cy="954107"/>
            </a:xfrm>
            <a:prstGeom prst="rect">
              <a:avLst/>
            </a:prstGeom>
            <a:noFill/>
          </p:spPr>
          <p:txBody>
            <a:bodyPr wrap="square" rtlCol="0">
              <a:spAutoFit/>
            </a:bodyPr>
            <a:lstStyle/>
            <a:p>
              <a:pPr algn="ctr"/>
              <a:r>
                <a:rPr lang="it-IT" sz="1400" dirty="0">
                  <a:cs typeface="Poppins" pitchFamily="2" charset="77"/>
                </a:rPr>
                <a:t>Tutti i prodotti sono accessibili, con tutte le loro caratteristiche, e allo stesso modo lo sono i feedback dell’utente a cui deve essere consigliata una possibile scelta di prodotti.</a:t>
              </a:r>
            </a:p>
          </p:txBody>
        </p:sp>
      </p:grpSp>
      <p:sp>
        <p:nvSpPr>
          <p:cNvPr id="4" name="Rettangolo 3">
            <a:extLst>
              <a:ext uri="{FF2B5EF4-FFF2-40B4-BE49-F238E27FC236}">
                <a16:creationId xmlns:a16="http://schemas.microsoft.com/office/drawing/2014/main" id="{CD3300A7-1B55-4A15-8046-C137B5C61BFB}"/>
              </a:ext>
            </a:extLst>
          </p:cNvPr>
          <p:cNvSpPr/>
          <p:nvPr/>
        </p:nvSpPr>
        <p:spPr>
          <a:xfrm>
            <a:off x="4459623" y="561256"/>
            <a:ext cx="3272754" cy="400110"/>
          </a:xfrm>
          <a:prstGeom prst="rect">
            <a:avLst/>
          </a:prstGeom>
        </p:spPr>
        <p:txBody>
          <a:bodyPr wrap="none">
            <a:spAutoFit/>
          </a:bodyPr>
          <a:lstStyle/>
          <a:p>
            <a:pPr lvl="0" algn="ctr"/>
            <a:r>
              <a:rPr lang="it-IT" sz="2000" b="1" dirty="0">
                <a:solidFill>
                  <a:prstClr val="white">
                    <a:lumMod val="75000"/>
                  </a:prstClr>
                </a:solidFill>
                <a:latin typeface="Poppins" pitchFamily="2" charset="77"/>
                <a:cs typeface="Poppins" pitchFamily="2" charset="77"/>
              </a:rPr>
              <a:t>DEFINIZIONE DEL PROBLEMA</a:t>
            </a:r>
          </a:p>
        </p:txBody>
      </p:sp>
    </p:spTree>
    <p:extLst>
      <p:ext uri="{BB962C8B-B14F-4D97-AF65-F5344CB8AC3E}">
        <p14:creationId xmlns:p14="http://schemas.microsoft.com/office/powerpoint/2010/main" val="21736564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900" decel="100000" fill="hold"/>
                                        <p:tgtEl>
                                          <p:spTgt spid="3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1000"/>
                                        <p:tgtEl>
                                          <p:spTgt spid="16"/>
                                        </p:tgtEl>
                                      </p:cBhvr>
                                    </p:animEffect>
                                    <p:anim calcmode="lin" valueType="num">
                                      <p:cBhvr>
                                        <p:cTn id="16" dur="1000" fill="hold"/>
                                        <p:tgtEl>
                                          <p:spTgt spid="16"/>
                                        </p:tgtEl>
                                        <p:attrNameLst>
                                          <p:attrName>ppt_x</p:attrName>
                                        </p:attrNameLst>
                                      </p:cBhvr>
                                      <p:tavLst>
                                        <p:tav tm="0">
                                          <p:val>
                                            <p:strVal val="#ppt_x"/>
                                          </p:val>
                                        </p:tav>
                                        <p:tav tm="100000">
                                          <p:val>
                                            <p:strVal val="#ppt_x"/>
                                          </p:val>
                                        </p:tav>
                                      </p:tavLst>
                                    </p:anim>
                                    <p:anim calcmode="lin" valueType="num">
                                      <p:cBhvr>
                                        <p:cTn id="17" dur="900" decel="100000" fill="hold"/>
                                        <p:tgtEl>
                                          <p:spTgt spid="16"/>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1000"/>
                                        <p:tgtEl>
                                          <p:spTgt spid="28"/>
                                        </p:tgtEl>
                                      </p:cBhvr>
                                    </p:animEffect>
                                    <p:anim calcmode="lin" valueType="num">
                                      <p:cBhvr>
                                        <p:cTn id="24" dur="1000" fill="hold"/>
                                        <p:tgtEl>
                                          <p:spTgt spid="28"/>
                                        </p:tgtEl>
                                        <p:attrNameLst>
                                          <p:attrName>ppt_x</p:attrName>
                                        </p:attrNameLst>
                                      </p:cBhvr>
                                      <p:tavLst>
                                        <p:tav tm="0">
                                          <p:val>
                                            <p:strVal val="#ppt_x"/>
                                          </p:val>
                                        </p:tav>
                                        <p:tav tm="100000">
                                          <p:val>
                                            <p:strVal val="#ppt_x"/>
                                          </p:val>
                                        </p:tav>
                                      </p:tavLst>
                                    </p:anim>
                                    <p:anim calcmode="lin" valueType="num">
                                      <p:cBhvr>
                                        <p:cTn id="25" dur="900" decel="100000" fill="hold"/>
                                        <p:tgtEl>
                                          <p:spTgt spid="28"/>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FF2F2"/>
        </a:solidFill>
        <a:effectLst/>
      </p:bgPr>
    </p:bg>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A1117FDA-4267-4341-AF51-C2D5256D0CB8}"/>
              </a:ext>
            </a:extLst>
          </p:cNvPr>
          <p:cNvPicPr>
            <a:picLocks noChangeAspect="1"/>
          </p:cNvPicPr>
          <p:nvPr/>
        </p:nvPicPr>
        <p:blipFill rotWithShape="1">
          <a:blip r:embed="rId3"/>
          <a:srcRect l="29613" r="29613" b="16532"/>
          <a:stretch/>
        </p:blipFill>
        <p:spPr>
          <a:xfrm>
            <a:off x="134423" y="132704"/>
            <a:ext cx="485010" cy="476568"/>
          </a:xfrm>
          <a:prstGeom prst="rect">
            <a:avLst/>
          </a:prstGeom>
        </p:spPr>
      </p:pic>
      <p:cxnSp>
        <p:nvCxnSpPr>
          <p:cNvPr id="8" name="Connettore 1 7">
            <a:extLst>
              <a:ext uri="{FF2B5EF4-FFF2-40B4-BE49-F238E27FC236}">
                <a16:creationId xmlns:a16="http://schemas.microsoft.com/office/drawing/2014/main" id="{A0947CB5-3A76-D544-BA5B-2173B01F0C5C}"/>
              </a:ext>
            </a:extLst>
          </p:cNvPr>
          <p:cNvCxnSpPr>
            <a:cxnSpLocks/>
          </p:cNvCxnSpPr>
          <p:nvPr/>
        </p:nvCxnSpPr>
        <p:spPr>
          <a:xfrm flipH="1">
            <a:off x="707923" y="74637"/>
            <a:ext cx="1" cy="592703"/>
          </a:xfrm>
          <a:prstGeom prst="line">
            <a:avLst/>
          </a:prstGeom>
          <a:ln>
            <a:solidFill>
              <a:srgbClr val="3BAFA9"/>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6BF01B49-AA2C-BE42-ACB9-F1A4F33850F6}"/>
              </a:ext>
            </a:extLst>
          </p:cNvPr>
          <p:cNvSpPr txBox="1"/>
          <p:nvPr/>
        </p:nvSpPr>
        <p:spPr>
          <a:xfrm>
            <a:off x="3100917" y="961367"/>
            <a:ext cx="5990166" cy="707886"/>
          </a:xfrm>
          <a:prstGeom prst="rect">
            <a:avLst/>
          </a:prstGeom>
          <a:noFill/>
        </p:spPr>
        <p:txBody>
          <a:bodyPr wrap="none" rtlCol="0">
            <a:spAutoFit/>
          </a:bodyPr>
          <a:lstStyle/>
          <a:p>
            <a:pPr algn="ctr"/>
            <a:r>
              <a:rPr lang="it-IT" sz="4000" b="1" dirty="0">
                <a:solidFill>
                  <a:srgbClr val="3BAFA9"/>
                </a:solidFill>
                <a:latin typeface="Poppins" pitchFamily="2" charset="77"/>
                <a:cs typeface="Poppins" pitchFamily="2" charset="77"/>
              </a:rPr>
              <a:t>PROPRIETÀ DELL’AMBIENTE</a:t>
            </a:r>
          </a:p>
        </p:txBody>
      </p:sp>
      <p:grpSp>
        <p:nvGrpSpPr>
          <p:cNvPr id="20" name="Gruppo 19">
            <a:extLst>
              <a:ext uri="{FF2B5EF4-FFF2-40B4-BE49-F238E27FC236}">
                <a16:creationId xmlns:a16="http://schemas.microsoft.com/office/drawing/2014/main" id="{CADB619A-050B-AB40-8155-25E81F21B355}"/>
              </a:ext>
            </a:extLst>
          </p:cNvPr>
          <p:cNvGrpSpPr/>
          <p:nvPr/>
        </p:nvGrpSpPr>
        <p:grpSpPr>
          <a:xfrm>
            <a:off x="753855" y="80642"/>
            <a:ext cx="2302105" cy="580693"/>
            <a:chOff x="633383" y="790766"/>
            <a:chExt cx="2302105" cy="580693"/>
          </a:xfrm>
        </p:grpSpPr>
        <p:sp>
          <p:nvSpPr>
            <p:cNvPr id="10" name="CasellaDiTesto 9">
              <a:extLst>
                <a:ext uri="{FF2B5EF4-FFF2-40B4-BE49-F238E27FC236}">
                  <a16:creationId xmlns:a16="http://schemas.microsoft.com/office/drawing/2014/main" id="{30A19314-0581-7D4E-8229-A829B1641267}"/>
                </a:ext>
              </a:extLst>
            </p:cNvPr>
            <p:cNvSpPr txBox="1"/>
            <p:nvPr/>
          </p:nvSpPr>
          <p:spPr>
            <a:xfrm>
              <a:off x="633383" y="790766"/>
              <a:ext cx="1851789" cy="369332"/>
            </a:xfrm>
            <a:prstGeom prst="rect">
              <a:avLst/>
            </a:prstGeom>
            <a:noFill/>
          </p:spPr>
          <p:txBody>
            <a:bodyPr wrap="none" rtlCol="0">
              <a:spAutoFit/>
            </a:bodyPr>
            <a:lstStyle/>
            <a:p>
              <a:r>
                <a:rPr lang="it-IT" b="1" dirty="0" err="1">
                  <a:solidFill>
                    <a:srgbClr val="3BAFA9"/>
                  </a:solidFill>
                  <a:latin typeface="Poppins" pitchFamily="2" charset="77"/>
                  <a:cs typeface="Poppins" pitchFamily="2" charset="77"/>
                </a:rPr>
                <a:t>RistoManager</a:t>
              </a:r>
              <a:endParaRPr lang="it-IT" b="1" dirty="0">
                <a:solidFill>
                  <a:srgbClr val="3BAFA9"/>
                </a:solidFill>
                <a:latin typeface="Poppins" pitchFamily="2" charset="77"/>
                <a:cs typeface="Poppins" pitchFamily="2" charset="77"/>
              </a:endParaRPr>
            </a:p>
          </p:txBody>
        </p:sp>
        <p:sp>
          <p:nvSpPr>
            <p:cNvPr id="9" name="CasellaDiTesto 8">
              <a:extLst>
                <a:ext uri="{FF2B5EF4-FFF2-40B4-BE49-F238E27FC236}">
                  <a16:creationId xmlns:a16="http://schemas.microsoft.com/office/drawing/2014/main" id="{78032DFC-5C6C-D74F-A925-CE7D69124AE1}"/>
                </a:ext>
              </a:extLst>
            </p:cNvPr>
            <p:cNvSpPr txBox="1"/>
            <p:nvPr/>
          </p:nvSpPr>
          <p:spPr>
            <a:xfrm>
              <a:off x="633383" y="1063682"/>
              <a:ext cx="2302105" cy="307777"/>
            </a:xfrm>
            <a:prstGeom prst="rect">
              <a:avLst/>
            </a:prstGeom>
            <a:noFill/>
          </p:spPr>
          <p:txBody>
            <a:bodyPr wrap="none" rtlCol="0">
              <a:spAutoFit/>
            </a:bodyPr>
            <a:lstStyle/>
            <a:p>
              <a:r>
                <a:rPr lang="it-IT" sz="1400" dirty="0">
                  <a:solidFill>
                    <a:schemeClr val="bg1">
                      <a:lumMod val="75000"/>
                    </a:schemeClr>
                  </a:solidFill>
                  <a:latin typeface="Poppins" pitchFamily="2" charset="77"/>
                  <a:cs typeface="Poppins" pitchFamily="2" charset="77"/>
                </a:rPr>
                <a:t>DEFINIZIONE DEL PROBLEMA</a:t>
              </a:r>
            </a:p>
          </p:txBody>
        </p:sp>
      </p:grpSp>
      <p:grpSp>
        <p:nvGrpSpPr>
          <p:cNvPr id="16" name="Gruppo 15">
            <a:extLst>
              <a:ext uri="{FF2B5EF4-FFF2-40B4-BE49-F238E27FC236}">
                <a16:creationId xmlns:a16="http://schemas.microsoft.com/office/drawing/2014/main" id="{C3700535-F299-C248-9389-451EA4BF0D4D}"/>
              </a:ext>
            </a:extLst>
          </p:cNvPr>
          <p:cNvGrpSpPr/>
          <p:nvPr/>
        </p:nvGrpSpPr>
        <p:grpSpPr>
          <a:xfrm>
            <a:off x="7450653" y="2495452"/>
            <a:ext cx="4121914" cy="1355211"/>
            <a:chOff x="239136" y="3167390"/>
            <a:chExt cx="4121914" cy="1355211"/>
          </a:xfrm>
        </p:grpSpPr>
        <p:sp>
          <p:nvSpPr>
            <p:cNvPr id="19" name="CasellaDiTesto 18">
              <a:extLst>
                <a:ext uri="{FF2B5EF4-FFF2-40B4-BE49-F238E27FC236}">
                  <a16:creationId xmlns:a16="http://schemas.microsoft.com/office/drawing/2014/main" id="{7ADFA627-327B-3348-A9BF-31090D9D053C}"/>
                </a:ext>
              </a:extLst>
            </p:cNvPr>
            <p:cNvSpPr txBox="1"/>
            <p:nvPr/>
          </p:nvSpPr>
          <p:spPr>
            <a:xfrm>
              <a:off x="1472788" y="3167390"/>
              <a:ext cx="1654620" cy="523220"/>
            </a:xfrm>
            <a:prstGeom prst="rect">
              <a:avLst/>
            </a:prstGeom>
            <a:noFill/>
          </p:spPr>
          <p:txBody>
            <a:bodyPr wrap="none" rtlCol="0">
              <a:spAutoFit/>
            </a:bodyPr>
            <a:lstStyle/>
            <a:p>
              <a:pPr algn="ctr"/>
              <a:r>
                <a:rPr lang="it-IT" sz="2800" b="1" dirty="0">
                  <a:solidFill>
                    <a:srgbClr val="3BAFA9"/>
                  </a:solidFill>
                  <a:latin typeface="Poppins" pitchFamily="2" charset="77"/>
                  <a:cs typeface="Poppins" pitchFamily="2" charset="77"/>
                </a:rPr>
                <a:t>DISCRETO</a:t>
              </a:r>
            </a:p>
          </p:txBody>
        </p:sp>
        <p:cxnSp>
          <p:nvCxnSpPr>
            <p:cNvPr id="22" name="Connettore 1 21">
              <a:extLst>
                <a:ext uri="{FF2B5EF4-FFF2-40B4-BE49-F238E27FC236}">
                  <a16:creationId xmlns:a16="http://schemas.microsoft.com/office/drawing/2014/main" id="{600A492E-469B-054D-ACE1-D57BE8FE85A8}"/>
                </a:ext>
              </a:extLst>
            </p:cNvPr>
            <p:cNvCxnSpPr>
              <a:cxnSpLocks/>
            </p:cNvCxnSpPr>
            <p:nvPr/>
          </p:nvCxnSpPr>
          <p:spPr>
            <a:xfrm flipH="1">
              <a:off x="1048600" y="3690610"/>
              <a:ext cx="2502986" cy="0"/>
            </a:xfrm>
            <a:prstGeom prst="line">
              <a:avLst/>
            </a:prstGeom>
            <a:ln>
              <a:solidFill>
                <a:srgbClr val="3BAFA9"/>
              </a:solidFill>
            </a:ln>
          </p:spPr>
          <p:style>
            <a:lnRef idx="1">
              <a:schemeClr val="accent1"/>
            </a:lnRef>
            <a:fillRef idx="0">
              <a:schemeClr val="accent1"/>
            </a:fillRef>
            <a:effectRef idx="0">
              <a:schemeClr val="accent1"/>
            </a:effectRef>
            <a:fontRef idx="minor">
              <a:schemeClr val="tx1"/>
            </a:fontRef>
          </p:style>
        </p:cxnSp>
        <p:sp>
          <p:nvSpPr>
            <p:cNvPr id="23" name="CasellaDiTesto 22">
              <a:extLst>
                <a:ext uri="{FF2B5EF4-FFF2-40B4-BE49-F238E27FC236}">
                  <a16:creationId xmlns:a16="http://schemas.microsoft.com/office/drawing/2014/main" id="{7627F0CD-6F4D-8A49-ADDB-170603644BF8}"/>
                </a:ext>
              </a:extLst>
            </p:cNvPr>
            <p:cNvSpPr txBox="1"/>
            <p:nvPr/>
          </p:nvSpPr>
          <p:spPr>
            <a:xfrm>
              <a:off x="239136" y="3783937"/>
              <a:ext cx="4121914" cy="738664"/>
            </a:xfrm>
            <a:prstGeom prst="rect">
              <a:avLst/>
            </a:prstGeom>
            <a:noFill/>
          </p:spPr>
          <p:txBody>
            <a:bodyPr wrap="square" rtlCol="0">
              <a:spAutoFit/>
            </a:bodyPr>
            <a:lstStyle/>
            <a:p>
              <a:pPr algn="ctr"/>
              <a:r>
                <a:rPr lang="it-IT" sz="1400" dirty="0">
                  <a:cs typeface="Poppins" pitchFamily="2" charset="77"/>
                </a:rPr>
                <a:t>L’ambiente prevede un numero limitato di percezioni e azioni distinte e definite, che corrispondono alle scelte che l’utente intraprende nell’utilizzo del sistema.</a:t>
              </a:r>
            </a:p>
          </p:txBody>
        </p:sp>
      </p:grpSp>
      <p:grpSp>
        <p:nvGrpSpPr>
          <p:cNvPr id="28" name="Gruppo 27">
            <a:extLst>
              <a:ext uri="{FF2B5EF4-FFF2-40B4-BE49-F238E27FC236}">
                <a16:creationId xmlns:a16="http://schemas.microsoft.com/office/drawing/2014/main" id="{0115C20D-947D-2544-B54C-BD03A9B5E275}"/>
              </a:ext>
            </a:extLst>
          </p:cNvPr>
          <p:cNvGrpSpPr/>
          <p:nvPr/>
        </p:nvGrpSpPr>
        <p:grpSpPr>
          <a:xfrm>
            <a:off x="4035043" y="4755506"/>
            <a:ext cx="4121914" cy="1570654"/>
            <a:chOff x="239136" y="3167390"/>
            <a:chExt cx="4121914" cy="1570654"/>
          </a:xfrm>
        </p:grpSpPr>
        <p:sp>
          <p:nvSpPr>
            <p:cNvPr id="29" name="CasellaDiTesto 28">
              <a:extLst>
                <a:ext uri="{FF2B5EF4-FFF2-40B4-BE49-F238E27FC236}">
                  <a16:creationId xmlns:a16="http://schemas.microsoft.com/office/drawing/2014/main" id="{A419272A-45D5-A441-AE3E-5BDB6662C363}"/>
                </a:ext>
              </a:extLst>
            </p:cNvPr>
            <p:cNvSpPr txBox="1"/>
            <p:nvPr/>
          </p:nvSpPr>
          <p:spPr>
            <a:xfrm>
              <a:off x="881794" y="3167390"/>
              <a:ext cx="2836610" cy="523220"/>
            </a:xfrm>
            <a:prstGeom prst="rect">
              <a:avLst/>
            </a:prstGeom>
            <a:noFill/>
          </p:spPr>
          <p:txBody>
            <a:bodyPr wrap="none" rtlCol="0">
              <a:spAutoFit/>
            </a:bodyPr>
            <a:lstStyle/>
            <a:p>
              <a:pPr algn="ctr"/>
              <a:r>
                <a:rPr lang="it-IT" sz="2800" b="1" dirty="0">
                  <a:solidFill>
                    <a:srgbClr val="3BAFA9"/>
                  </a:solidFill>
                  <a:latin typeface="Poppins" pitchFamily="2" charset="77"/>
                  <a:cs typeface="Poppins" pitchFamily="2" charset="77"/>
                </a:rPr>
                <a:t>SINGOLO AGENTE</a:t>
              </a:r>
            </a:p>
          </p:txBody>
        </p:sp>
        <p:cxnSp>
          <p:nvCxnSpPr>
            <p:cNvPr id="30" name="Connettore 1 29">
              <a:extLst>
                <a:ext uri="{FF2B5EF4-FFF2-40B4-BE49-F238E27FC236}">
                  <a16:creationId xmlns:a16="http://schemas.microsoft.com/office/drawing/2014/main" id="{107ADECF-6D2C-F849-A013-0854C1811AA1}"/>
                </a:ext>
              </a:extLst>
            </p:cNvPr>
            <p:cNvCxnSpPr>
              <a:cxnSpLocks/>
            </p:cNvCxnSpPr>
            <p:nvPr/>
          </p:nvCxnSpPr>
          <p:spPr>
            <a:xfrm flipH="1">
              <a:off x="1048600" y="3690610"/>
              <a:ext cx="2502986" cy="0"/>
            </a:xfrm>
            <a:prstGeom prst="line">
              <a:avLst/>
            </a:prstGeom>
            <a:ln>
              <a:solidFill>
                <a:srgbClr val="3BAFA9"/>
              </a:solidFill>
            </a:ln>
          </p:spPr>
          <p:style>
            <a:lnRef idx="1">
              <a:schemeClr val="accent1"/>
            </a:lnRef>
            <a:fillRef idx="0">
              <a:schemeClr val="accent1"/>
            </a:fillRef>
            <a:effectRef idx="0">
              <a:schemeClr val="accent1"/>
            </a:effectRef>
            <a:fontRef idx="minor">
              <a:schemeClr val="tx1"/>
            </a:fontRef>
          </p:style>
        </p:cxnSp>
        <p:sp>
          <p:nvSpPr>
            <p:cNvPr id="31" name="CasellaDiTesto 30">
              <a:extLst>
                <a:ext uri="{FF2B5EF4-FFF2-40B4-BE49-F238E27FC236}">
                  <a16:creationId xmlns:a16="http://schemas.microsoft.com/office/drawing/2014/main" id="{FFC0B11E-B9FC-1941-891F-327C93E1B5B1}"/>
                </a:ext>
              </a:extLst>
            </p:cNvPr>
            <p:cNvSpPr txBox="1"/>
            <p:nvPr/>
          </p:nvSpPr>
          <p:spPr>
            <a:xfrm>
              <a:off x="239136" y="3783937"/>
              <a:ext cx="4121914" cy="954107"/>
            </a:xfrm>
            <a:prstGeom prst="rect">
              <a:avLst/>
            </a:prstGeom>
            <a:noFill/>
          </p:spPr>
          <p:txBody>
            <a:bodyPr wrap="square" rtlCol="0">
              <a:spAutoFit/>
            </a:bodyPr>
            <a:lstStyle/>
            <a:p>
              <a:pPr algn="ctr"/>
              <a:r>
                <a:rPr lang="it-IT" sz="1400" dirty="0">
                  <a:cs typeface="Poppins" pitchFamily="2" charset="77"/>
                </a:rPr>
                <a:t>L’ambiente prevede un singolo agente che opera individualmente su di esso. Non sono previste situazioni di </a:t>
              </a:r>
              <a:r>
                <a:rPr lang="it-IT" sz="1400" dirty="0" err="1">
                  <a:cs typeface="Poppins" pitchFamily="2" charset="77"/>
                </a:rPr>
                <a:t>cooperatività</a:t>
              </a:r>
              <a:r>
                <a:rPr lang="it-IT" sz="1400" dirty="0">
                  <a:cs typeface="Poppins" pitchFamily="2" charset="77"/>
                </a:rPr>
                <a:t> o competizione con altri agenti.</a:t>
              </a:r>
            </a:p>
          </p:txBody>
        </p:sp>
      </p:grpSp>
      <p:grpSp>
        <p:nvGrpSpPr>
          <p:cNvPr id="32" name="Gruppo 31">
            <a:extLst>
              <a:ext uri="{FF2B5EF4-FFF2-40B4-BE49-F238E27FC236}">
                <a16:creationId xmlns:a16="http://schemas.microsoft.com/office/drawing/2014/main" id="{FFA1D7F5-CEEA-184F-8CB9-3D76B3AD9068}"/>
              </a:ext>
            </a:extLst>
          </p:cNvPr>
          <p:cNvGrpSpPr/>
          <p:nvPr/>
        </p:nvGrpSpPr>
        <p:grpSpPr>
          <a:xfrm>
            <a:off x="1025081" y="2524240"/>
            <a:ext cx="4121914" cy="1353292"/>
            <a:chOff x="723053" y="3167390"/>
            <a:chExt cx="4121914" cy="1353292"/>
          </a:xfrm>
        </p:grpSpPr>
        <p:sp>
          <p:nvSpPr>
            <p:cNvPr id="33" name="CasellaDiTesto 32">
              <a:extLst>
                <a:ext uri="{FF2B5EF4-FFF2-40B4-BE49-F238E27FC236}">
                  <a16:creationId xmlns:a16="http://schemas.microsoft.com/office/drawing/2014/main" id="{AE6AD377-74C5-2E4B-BC08-BCAC408A3CB7}"/>
                </a:ext>
              </a:extLst>
            </p:cNvPr>
            <p:cNvSpPr txBox="1"/>
            <p:nvPr/>
          </p:nvSpPr>
          <p:spPr>
            <a:xfrm>
              <a:off x="2086513" y="3167390"/>
              <a:ext cx="1394997" cy="523220"/>
            </a:xfrm>
            <a:prstGeom prst="rect">
              <a:avLst/>
            </a:prstGeom>
            <a:noFill/>
          </p:spPr>
          <p:txBody>
            <a:bodyPr wrap="none" rtlCol="0">
              <a:spAutoFit/>
            </a:bodyPr>
            <a:lstStyle/>
            <a:p>
              <a:pPr algn="ctr"/>
              <a:r>
                <a:rPr lang="it-IT" sz="2800" b="1" dirty="0">
                  <a:solidFill>
                    <a:srgbClr val="3BAFA9"/>
                  </a:solidFill>
                  <a:latin typeface="Poppins" pitchFamily="2" charset="77"/>
                  <a:cs typeface="Poppins" pitchFamily="2" charset="77"/>
                </a:rPr>
                <a:t>STATICO</a:t>
              </a:r>
            </a:p>
          </p:txBody>
        </p:sp>
        <p:cxnSp>
          <p:nvCxnSpPr>
            <p:cNvPr id="34" name="Connettore 1 33">
              <a:extLst>
                <a:ext uri="{FF2B5EF4-FFF2-40B4-BE49-F238E27FC236}">
                  <a16:creationId xmlns:a16="http://schemas.microsoft.com/office/drawing/2014/main" id="{9208DFB9-454E-3446-AC4F-96C8B5CE7B71}"/>
                </a:ext>
              </a:extLst>
            </p:cNvPr>
            <p:cNvCxnSpPr>
              <a:cxnSpLocks/>
            </p:cNvCxnSpPr>
            <p:nvPr/>
          </p:nvCxnSpPr>
          <p:spPr>
            <a:xfrm flipH="1">
              <a:off x="1532517" y="3708486"/>
              <a:ext cx="2502986" cy="0"/>
            </a:xfrm>
            <a:prstGeom prst="line">
              <a:avLst/>
            </a:prstGeom>
            <a:ln>
              <a:solidFill>
                <a:srgbClr val="3BAFA9"/>
              </a:solidFill>
            </a:ln>
          </p:spPr>
          <p:style>
            <a:lnRef idx="1">
              <a:schemeClr val="accent1"/>
            </a:lnRef>
            <a:fillRef idx="0">
              <a:schemeClr val="accent1"/>
            </a:fillRef>
            <a:effectRef idx="0">
              <a:schemeClr val="accent1"/>
            </a:effectRef>
            <a:fontRef idx="minor">
              <a:schemeClr val="tx1"/>
            </a:fontRef>
          </p:style>
        </p:cxnSp>
        <p:sp>
          <p:nvSpPr>
            <p:cNvPr id="35" name="CasellaDiTesto 34">
              <a:extLst>
                <a:ext uri="{FF2B5EF4-FFF2-40B4-BE49-F238E27FC236}">
                  <a16:creationId xmlns:a16="http://schemas.microsoft.com/office/drawing/2014/main" id="{CA91005F-D1F8-1949-8942-DFCF99E7A979}"/>
                </a:ext>
              </a:extLst>
            </p:cNvPr>
            <p:cNvSpPr txBox="1"/>
            <p:nvPr/>
          </p:nvSpPr>
          <p:spPr>
            <a:xfrm>
              <a:off x="723053" y="3782018"/>
              <a:ext cx="4121914" cy="738664"/>
            </a:xfrm>
            <a:prstGeom prst="rect">
              <a:avLst/>
            </a:prstGeom>
            <a:noFill/>
          </p:spPr>
          <p:txBody>
            <a:bodyPr wrap="square" rtlCol="0">
              <a:spAutoFit/>
            </a:bodyPr>
            <a:lstStyle/>
            <a:p>
              <a:pPr algn="ctr"/>
              <a:r>
                <a:rPr lang="it-IT" sz="1400" dirty="0">
                  <a:cs typeface="Poppins" pitchFamily="2" charset="77"/>
                </a:rPr>
                <a:t>L’ambiente viene modificato solo dalle azioni che l’agente adopera su di esso, e nel momento in cui esso sta deliberando, l’ambiente resta invariato. </a:t>
              </a:r>
            </a:p>
          </p:txBody>
        </p:sp>
      </p:grpSp>
      <p:sp>
        <p:nvSpPr>
          <p:cNvPr id="4" name="Rettangolo 3">
            <a:extLst>
              <a:ext uri="{FF2B5EF4-FFF2-40B4-BE49-F238E27FC236}">
                <a16:creationId xmlns:a16="http://schemas.microsoft.com/office/drawing/2014/main" id="{CD3300A7-1B55-4A15-8046-C137B5C61BFB}"/>
              </a:ext>
            </a:extLst>
          </p:cNvPr>
          <p:cNvSpPr/>
          <p:nvPr/>
        </p:nvSpPr>
        <p:spPr>
          <a:xfrm>
            <a:off x="4459623" y="561256"/>
            <a:ext cx="3272754" cy="400110"/>
          </a:xfrm>
          <a:prstGeom prst="rect">
            <a:avLst/>
          </a:prstGeom>
        </p:spPr>
        <p:txBody>
          <a:bodyPr wrap="none">
            <a:spAutoFit/>
          </a:bodyPr>
          <a:lstStyle/>
          <a:p>
            <a:pPr lvl="0" algn="ctr"/>
            <a:r>
              <a:rPr lang="it-IT" sz="2000" b="1" dirty="0">
                <a:solidFill>
                  <a:prstClr val="white">
                    <a:lumMod val="75000"/>
                  </a:prstClr>
                </a:solidFill>
                <a:latin typeface="Poppins" pitchFamily="2" charset="77"/>
                <a:cs typeface="Poppins" pitchFamily="2" charset="77"/>
              </a:rPr>
              <a:t>DEFINIZIONE DEL PROBLEMA</a:t>
            </a:r>
          </a:p>
        </p:txBody>
      </p:sp>
    </p:spTree>
    <p:extLst>
      <p:ext uri="{BB962C8B-B14F-4D97-AF65-F5344CB8AC3E}">
        <p14:creationId xmlns:p14="http://schemas.microsoft.com/office/powerpoint/2010/main" val="1405405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900" decel="100000" fill="hold"/>
                                        <p:tgtEl>
                                          <p:spTgt spid="3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1000"/>
                                        <p:tgtEl>
                                          <p:spTgt spid="16"/>
                                        </p:tgtEl>
                                      </p:cBhvr>
                                    </p:animEffect>
                                    <p:anim calcmode="lin" valueType="num">
                                      <p:cBhvr>
                                        <p:cTn id="16" dur="1000" fill="hold"/>
                                        <p:tgtEl>
                                          <p:spTgt spid="16"/>
                                        </p:tgtEl>
                                        <p:attrNameLst>
                                          <p:attrName>ppt_x</p:attrName>
                                        </p:attrNameLst>
                                      </p:cBhvr>
                                      <p:tavLst>
                                        <p:tav tm="0">
                                          <p:val>
                                            <p:strVal val="#ppt_x"/>
                                          </p:val>
                                        </p:tav>
                                        <p:tav tm="100000">
                                          <p:val>
                                            <p:strVal val="#ppt_x"/>
                                          </p:val>
                                        </p:tav>
                                      </p:tavLst>
                                    </p:anim>
                                    <p:anim calcmode="lin" valueType="num">
                                      <p:cBhvr>
                                        <p:cTn id="17" dur="900" decel="100000" fill="hold"/>
                                        <p:tgtEl>
                                          <p:spTgt spid="16"/>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1000"/>
                                        <p:tgtEl>
                                          <p:spTgt spid="28"/>
                                        </p:tgtEl>
                                      </p:cBhvr>
                                    </p:animEffect>
                                    <p:anim calcmode="lin" valueType="num">
                                      <p:cBhvr>
                                        <p:cTn id="24" dur="1000" fill="hold"/>
                                        <p:tgtEl>
                                          <p:spTgt spid="28"/>
                                        </p:tgtEl>
                                        <p:attrNameLst>
                                          <p:attrName>ppt_x</p:attrName>
                                        </p:attrNameLst>
                                      </p:cBhvr>
                                      <p:tavLst>
                                        <p:tav tm="0">
                                          <p:val>
                                            <p:strVal val="#ppt_x"/>
                                          </p:val>
                                        </p:tav>
                                        <p:tav tm="100000">
                                          <p:val>
                                            <p:strVal val="#ppt_x"/>
                                          </p:val>
                                        </p:tav>
                                      </p:tavLst>
                                    </p:anim>
                                    <p:anim calcmode="lin" valueType="num">
                                      <p:cBhvr>
                                        <p:cTn id="25" dur="900" decel="100000" fill="hold"/>
                                        <p:tgtEl>
                                          <p:spTgt spid="28"/>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11D069C3-5D30-4B43-AE60-AE0C2E4A110D}"/>
              </a:ext>
            </a:extLst>
          </p:cNvPr>
          <p:cNvSpPr/>
          <p:nvPr/>
        </p:nvSpPr>
        <p:spPr>
          <a:xfrm>
            <a:off x="1" y="-18853"/>
            <a:ext cx="12192000" cy="6858000"/>
          </a:xfrm>
          <a:prstGeom prst="rect">
            <a:avLst/>
          </a:prstGeom>
          <a:solidFill>
            <a:srgbClr val="DF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6" name="Immagine 5">
            <a:extLst>
              <a:ext uri="{FF2B5EF4-FFF2-40B4-BE49-F238E27FC236}">
                <a16:creationId xmlns:a16="http://schemas.microsoft.com/office/drawing/2014/main" id="{A1117FDA-4267-4341-AF51-C2D5256D0CB8}"/>
              </a:ext>
            </a:extLst>
          </p:cNvPr>
          <p:cNvPicPr>
            <a:picLocks noChangeAspect="1"/>
          </p:cNvPicPr>
          <p:nvPr/>
        </p:nvPicPr>
        <p:blipFill rotWithShape="1">
          <a:blip r:embed="rId3"/>
          <a:srcRect l="29613" r="29613" b="16532"/>
          <a:stretch/>
        </p:blipFill>
        <p:spPr>
          <a:xfrm>
            <a:off x="134423" y="132704"/>
            <a:ext cx="485010" cy="476568"/>
          </a:xfrm>
          <a:prstGeom prst="rect">
            <a:avLst/>
          </a:prstGeom>
        </p:spPr>
      </p:pic>
      <p:cxnSp>
        <p:nvCxnSpPr>
          <p:cNvPr id="8" name="Connettore 1 7">
            <a:extLst>
              <a:ext uri="{FF2B5EF4-FFF2-40B4-BE49-F238E27FC236}">
                <a16:creationId xmlns:a16="http://schemas.microsoft.com/office/drawing/2014/main" id="{A0947CB5-3A76-D544-BA5B-2173B01F0C5C}"/>
              </a:ext>
            </a:extLst>
          </p:cNvPr>
          <p:cNvCxnSpPr>
            <a:cxnSpLocks/>
          </p:cNvCxnSpPr>
          <p:nvPr/>
        </p:nvCxnSpPr>
        <p:spPr>
          <a:xfrm flipH="1">
            <a:off x="707923" y="74637"/>
            <a:ext cx="1" cy="592703"/>
          </a:xfrm>
          <a:prstGeom prst="line">
            <a:avLst/>
          </a:prstGeom>
          <a:ln>
            <a:solidFill>
              <a:srgbClr val="3BAFA9"/>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6BF01B49-AA2C-BE42-ACB9-F1A4F33850F6}"/>
              </a:ext>
            </a:extLst>
          </p:cNvPr>
          <p:cNvSpPr txBox="1"/>
          <p:nvPr/>
        </p:nvSpPr>
        <p:spPr>
          <a:xfrm>
            <a:off x="2122602" y="1228521"/>
            <a:ext cx="7946791" cy="707886"/>
          </a:xfrm>
          <a:prstGeom prst="rect">
            <a:avLst/>
          </a:prstGeom>
          <a:noFill/>
        </p:spPr>
        <p:txBody>
          <a:bodyPr wrap="none" rtlCol="0">
            <a:spAutoFit/>
          </a:bodyPr>
          <a:lstStyle/>
          <a:p>
            <a:pPr algn="ctr"/>
            <a:r>
              <a:rPr lang="it-IT" sz="4000" b="1" dirty="0">
                <a:solidFill>
                  <a:srgbClr val="3BAFA9"/>
                </a:solidFill>
                <a:latin typeface="Poppins" pitchFamily="2" charset="77"/>
                <a:cs typeface="Poppins" pitchFamily="2" charset="77"/>
              </a:rPr>
              <a:t>RIMOZIONE ATTRIBUTI RIDONDANTI</a:t>
            </a:r>
          </a:p>
        </p:txBody>
      </p:sp>
      <p:grpSp>
        <p:nvGrpSpPr>
          <p:cNvPr id="20" name="Gruppo 19">
            <a:extLst>
              <a:ext uri="{FF2B5EF4-FFF2-40B4-BE49-F238E27FC236}">
                <a16:creationId xmlns:a16="http://schemas.microsoft.com/office/drawing/2014/main" id="{CADB619A-050B-AB40-8155-25E81F21B355}"/>
              </a:ext>
            </a:extLst>
          </p:cNvPr>
          <p:cNvGrpSpPr/>
          <p:nvPr/>
        </p:nvGrpSpPr>
        <p:grpSpPr>
          <a:xfrm>
            <a:off x="753855" y="80642"/>
            <a:ext cx="2433423" cy="580693"/>
            <a:chOff x="633383" y="790766"/>
            <a:chExt cx="2433423" cy="580693"/>
          </a:xfrm>
        </p:grpSpPr>
        <p:sp>
          <p:nvSpPr>
            <p:cNvPr id="10" name="CasellaDiTesto 9">
              <a:extLst>
                <a:ext uri="{FF2B5EF4-FFF2-40B4-BE49-F238E27FC236}">
                  <a16:creationId xmlns:a16="http://schemas.microsoft.com/office/drawing/2014/main" id="{30A19314-0581-7D4E-8229-A829B1641267}"/>
                </a:ext>
              </a:extLst>
            </p:cNvPr>
            <p:cNvSpPr txBox="1"/>
            <p:nvPr/>
          </p:nvSpPr>
          <p:spPr>
            <a:xfrm>
              <a:off x="633383" y="790766"/>
              <a:ext cx="1851789" cy="369332"/>
            </a:xfrm>
            <a:prstGeom prst="rect">
              <a:avLst/>
            </a:prstGeom>
            <a:noFill/>
          </p:spPr>
          <p:txBody>
            <a:bodyPr wrap="none" rtlCol="0">
              <a:spAutoFit/>
            </a:bodyPr>
            <a:lstStyle/>
            <a:p>
              <a:r>
                <a:rPr lang="it-IT" b="1" dirty="0" err="1">
                  <a:solidFill>
                    <a:srgbClr val="3BAFA9"/>
                  </a:solidFill>
                  <a:latin typeface="Poppins" pitchFamily="2" charset="77"/>
                  <a:cs typeface="Poppins" pitchFamily="2" charset="77"/>
                </a:rPr>
                <a:t>RistoManager</a:t>
              </a:r>
              <a:endParaRPr lang="it-IT" b="1" dirty="0">
                <a:solidFill>
                  <a:srgbClr val="3BAFA9"/>
                </a:solidFill>
                <a:latin typeface="Poppins" pitchFamily="2" charset="77"/>
                <a:cs typeface="Poppins" pitchFamily="2" charset="77"/>
              </a:endParaRPr>
            </a:p>
          </p:txBody>
        </p:sp>
        <p:sp>
          <p:nvSpPr>
            <p:cNvPr id="9" name="CasellaDiTesto 8">
              <a:extLst>
                <a:ext uri="{FF2B5EF4-FFF2-40B4-BE49-F238E27FC236}">
                  <a16:creationId xmlns:a16="http://schemas.microsoft.com/office/drawing/2014/main" id="{78032DFC-5C6C-D74F-A925-CE7D69124AE1}"/>
                </a:ext>
              </a:extLst>
            </p:cNvPr>
            <p:cNvSpPr txBox="1"/>
            <p:nvPr/>
          </p:nvSpPr>
          <p:spPr>
            <a:xfrm>
              <a:off x="633383" y="1063682"/>
              <a:ext cx="2433423" cy="307777"/>
            </a:xfrm>
            <a:prstGeom prst="rect">
              <a:avLst/>
            </a:prstGeom>
            <a:noFill/>
          </p:spPr>
          <p:txBody>
            <a:bodyPr wrap="none" rtlCol="0">
              <a:spAutoFit/>
            </a:bodyPr>
            <a:lstStyle/>
            <a:p>
              <a:r>
                <a:rPr lang="it-IT" sz="1400" dirty="0">
                  <a:solidFill>
                    <a:schemeClr val="bg1">
                      <a:lumMod val="75000"/>
                    </a:schemeClr>
                  </a:solidFill>
                  <a:latin typeface="Poppins" pitchFamily="2" charset="77"/>
                  <a:cs typeface="Poppins" pitchFamily="2" charset="77"/>
                </a:rPr>
                <a:t>MANIPOLAZIONE DEL DATASET</a:t>
              </a:r>
            </a:p>
          </p:txBody>
        </p:sp>
      </p:grpSp>
      <p:sp>
        <p:nvSpPr>
          <p:cNvPr id="47" name="CasellaDiTesto 46">
            <a:extLst>
              <a:ext uri="{FF2B5EF4-FFF2-40B4-BE49-F238E27FC236}">
                <a16:creationId xmlns:a16="http://schemas.microsoft.com/office/drawing/2014/main" id="{B61E8C26-3D92-914E-B23D-E79158D98598}"/>
              </a:ext>
            </a:extLst>
          </p:cNvPr>
          <p:cNvSpPr txBox="1"/>
          <p:nvPr/>
        </p:nvSpPr>
        <p:spPr>
          <a:xfrm>
            <a:off x="2022368" y="2398176"/>
            <a:ext cx="8147263" cy="3500075"/>
          </a:xfrm>
          <a:prstGeom prst="rect">
            <a:avLst/>
          </a:prstGeom>
          <a:noFill/>
        </p:spPr>
        <p:txBody>
          <a:bodyPr wrap="square" numCol="2" rtlCol="0">
            <a:spAutoFit/>
          </a:bodyPr>
          <a:lstStyle/>
          <a:p>
            <a:pPr marL="342900" indent="-342900">
              <a:buFont typeface="+mj-lt"/>
              <a:buAutoNum type="arabicPeriod"/>
            </a:pPr>
            <a:r>
              <a:rPr lang="it-IT" dirty="0" err="1">
                <a:solidFill>
                  <a:srgbClr val="3BAFA9"/>
                </a:solidFill>
                <a:latin typeface="Poppins" pitchFamily="2" charset="77"/>
                <a:cs typeface="Poppins" pitchFamily="2" charset="77"/>
              </a:rPr>
              <a:t>Category</a:t>
            </a:r>
            <a:r>
              <a:rPr lang="it-IT" dirty="0">
                <a:solidFill>
                  <a:srgbClr val="3BAFA9"/>
                </a:solidFill>
                <a:latin typeface="Poppins" pitchFamily="2" charset="77"/>
                <a:cs typeface="Poppins" pitchFamily="2" charset="77"/>
              </a:rPr>
              <a:t> </a:t>
            </a:r>
          </a:p>
          <a:p>
            <a:pPr marL="342900" indent="-342900">
              <a:buFont typeface="+mj-lt"/>
              <a:buAutoNum type="arabicPeriod"/>
            </a:pPr>
            <a:r>
              <a:rPr lang="it-IT" dirty="0">
                <a:solidFill>
                  <a:srgbClr val="3BAFA9"/>
                </a:solidFill>
                <a:latin typeface="Poppins" pitchFamily="2" charset="77"/>
                <a:cs typeface="Poppins" pitchFamily="2" charset="77"/>
              </a:rPr>
              <a:t>Item </a:t>
            </a:r>
          </a:p>
          <a:p>
            <a:pPr marL="342900" indent="-342900">
              <a:buFont typeface="+mj-lt"/>
              <a:buAutoNum type="arabicPeriod"/>
            </a:pPr>
            <a:r>
              <a:rPr lang="it-IT" dirty="0">
                <a:solidFill>
                  <a:srgbClr val="3BAFA9"/>
                </a:solidFill>
                <a:latin typeface="Poppins" pitchFamily="2" charset="77"/>
                <a:cs typeface="Poppins" pitchFamily="2" charset="77"/>
              </a:rPr>
              <a:t>'</a:t>
            </a:r>
            <a:r>
              <a:rPr lang="it-IT" dirty="0" err="1">
                <a:solidFill>
                  <a:srgbClr val="3BAFA9"/>
                </a:solidFill>
                <a:latin typeface="Poppins" pitchFamily="2" charset="77"/>
                <a:cs typeface="Poppins" pitchFamily="2" charset="77"/>
              </a:rPr>
              <a:t>Serving</a:t>
            </a:r>
            <a:r>
              <a:rPr lang="it-IT" dirty="0">
                <a:solidFill>
                  <a:srgbClr val="3BAFA9"/>
                </a:solidFill>
                <a:latin typeface="Poppins" pitchFamily="2" charset="77"/>
                <a:cs typeface="Poppins" pitchFamily="2" charset="77"/>
              </a:rPr>
              <a:t> Size'</a:t>
            </a:r>
          </a:p>
          <a:p>
            <a:pPr marL="342900" indent="-342900">
              <a:buFont typeface="+mj-lt"/>
              <a:buAutoNum type="arabicPeriod"/>
            </a:pPr>
            <a:r>
              <a:rPr lang="it-IT" dirty="0" err="1">
                <a:solidFill>
                  <a:srgbClr val="3BAFA9"/>
                </a:solidFill>
                <a:latin typeface="Poppins" pitchFamily="2" charset="77"/>
                <a:cs typeface="Poppins" pitchFamily="2" charset="77"/>
              </a:rPr>
              <a:t>Calories</a:t>
            </a:r>
            <a:r>
              <a:rPr lang="it-IT" dirty="0">
                <a:solidFill>
                  <a:srgbClr val="3BAFA9"/>
                </a:solidFill>
                <a:latin typeface="Poppins" pitchFamily="2" charset="77"/>
                <a:cs typeface="Poppins" pitchFamily="2" charset="77"/>
              </a:rPr>
              <a:t> </a:t>
            </a:r>
          </a:p>
          <a:p>
            <a:pPr marL="342900" indent="-342900">
              <a:buFont typeface="+mj-lt"/>
              <a:buAutoNum type="arabicPeriod"/>
            </a:pPr>
            <a:r>
              <a:rPr lang="it-IT" dirty="0">
                <a:solidFill>
                  <a:srgbClr val="3BAFA9"/>
                </a:solidFill>
                <a:latin typeface="Poppins" pitchFamily="2" charset="77"/>
                <a:cs typeface="Poppins" pitchFamily="2" charset="77"/>
              </a:rPr>
              <a:t>'</a:t>
            </a:r>
            <a:r>
              <a:rPr lang="it-IT" dirty="0" err="1">
                <a:solidFill>
                  <a:srgbClr val="3BAFA9"/>
                </a:solidFill>
                <a:latin typeface="Poppins" pitchFamily="2" charset="77"/>
                <a:cs typeface="Poppins" pitchFamily="2" charset="77"/>
              </a:rPr>
              <a:t>Calories</a:t>
            </a:r>
            <a:r>
              <a:rPr lang="it-IT" dirty="0">
                <a:solidFill>
                  <a:srgbClr val="3BAFA9"/>
                </a:solidFill>
                <a:latin typeface="Poppins" pitchFamily="2" charset="77"/>
                <a:cs typeface="Poppins" pitchFamily="2" charset="77"/>
              </a:rPr>
              <a:t> from </a:t>
            </a:r>
            <a:r>
              <a:rPr lang="it-IT" dirty="0" err="1">
                <a:solidFill>
                  <a:srgbClr val="3BAFA9"/>
                </a:solidFill>
                <a:latin typeface="Poppins" pitchFamily="2" charset="77"/>
                <a:cs typeface="Poppins" pitchFamily="2" charset="77"/>
              </a:rPr>
              <a:t>Fat</a:t>
            </a:r>
            <a:r>
              <a:rPr lang="it-IT" dirty="0">
                <a:solidFill>
                  <a:srgbClr val="3BAFA9"/>
                </a:solidFill>
                <a:latin typeface="Poppins" pitchFamily="2" charset="77"/>
                <a:cs typeface="Poppins" pitchFamily="2" charset="77"/>
              </a:rPr>
              <a:t>' </a:t>
            </a:r>
          </a:p>
          <a:p>
            <a:pPr marL="342900" indent="-342900">
              <a:buFont typeface="+mj-lt"/>
              <a:buAutoNum type="arabicPeriod"/>
            </a:pPr>
            <a:r>
              <a:rPr lang="it-IT" dirty="0">
                <a:solidFill>
                  <a:srgbClr val="FF0000"/>
                </a:solidFill>
                <a:latin typeface="Poppins" pitchFamily="2" charset="77"/>
                <a:cs typeface="Poppins" pitchFamily="2" charset="77"/>
              </a:rPr>
              <a:t>'Total </a:t>
            </a:r>
            <a:r>
              <a:rPr lang="it-IT" dirty="0" err="1">
                <a:solidFill>
                  <a:srgbClr val="FF0000"/>
                </a:solidFill>
                <a:latin typeface="Poppins" pitchFamily="2" charset="77"/>
                <a:cs typeface="Poppins" pitchFamily="2" charset="77"/>
              </a:rPr>
              <a:t>Fat</a:t>
            </a:r>
            <a:r>
              <a:rPr lang="it-IT" dirty="0">
                <a:solidFill>
                  <a:srgbClr val="FF0000"/>
                </a:solidFill>
                <a:latin typeface="Poppins" pitchFamily="2" charset="77"/>
                <a:cs typeface="Poppins" pitchFamily="2" charset="77"/>
              </a:rPr>
              <a:t>' </a:t>
            </a:r>
          </a:p>
          <a:p>
            <a:pPr marL="342900" indent="-342900">
              <a:buFont typeface="+mj-lt"/>
              <a:buAutoNum type="arabicPeriod"/>
            </a:pPr>
            <a:r>
              <a:rPr lang="it-IT" dirty="0">
                <a:solidFill>
                  <a:srgbClr val="FF0000"/>
                </a:solidFill>
                <a:latin typeface="Poppins" pitchFamily="2" charset="77"/>
                <a:cs typeface="Poppins" pitchFamily="2" charset="77"/>
              </a:rPr>
              <a:t>'Total </a:t>
            </a:r>
            <a:r>
              <a:rPr lang="it-IT" dirty="0" err="1">
                <a:solidFill>
                  <a:srgbClr val="FF0000"/>
                </a:solidFill>
                <a:latin typeface="Poppins" pitchFamily="2" charset="77"/>
                <a:cs typeface="Poppins" pitchFamily="2" charset="77"/>
              </a:rPr>
              <a:t>Fat</a:t>
            </a:r>
            <a:r>
              <a:rPr lang="it-IT" dirty="0">
                <a:solidFill>
                  <a:srgbClr val="FF0000"/>
                </a:solidFill>
                <a:latin typeface="Poppins" pitchFamily="2" charset="77"/>
                <a:cs typeface="Poppins" pitchFamily="2" charset="77"/>
              </a:rPr>
              <a:t> (\% </a:t>
            </a:r>
            <a:r>
              <a:rPr lang="it-IT" dirty="0" err="1">
                <a:solidFill>
                  <a:srgbClr val="FF0000"/>
                </a:solidFill>
                <a:latin typeface="Poppins" pitchFamily="2" charset="77"/>
                <a:cs typeface="Poppins" pitchFamily="2" charset="77"/>
              </a:rPr>
              <a:t>Daily</a:t>
            </a:r>
            <a:r>
              <a:rPr lang="it-IT" dirty="0">
                <a:solidFill>
                  <a:srgbClr val="FF0000"/>
                </a:solidFill>
                <a:latin typeface="Poppins" pitchFamily="2" charset="77"/>
                <a:cs typeface="Poppins" pitchFamily="2" charset="77"/>
              </a:rPr>
              <a:t> Value)' </a:t>
            </a:r>
          </a:p>
          <a:p>
            <a:pPr marL="342900" indent="-342900">
              <a:buFont typeface="+mj-lt"/>
              <a:buAutoNum type="arabicPeriod"/>
            </a:pPr>
            <a:r>
              <a:rPr lang="it-IT" dirty="0">
                <a:solidFill>
                  <a:srgbClr val="FF0000"/>
                </a:solidFill>
                <a:latin typeface="Poppins" pitchFamily="2" charset="77"/>
                <a:cs typeface="Poppins" pitchFamily="2" charset="77"/>
              </a:rPr>
              <a:t>'</a:t>
            </a:r>
            <a:r>
              <a:rPr lang="it-IT" dirty="0" err="1">
                <a:solidFill>
                  <a:srgbClr val="FF0000"/>
                </a:solidFill>
                <a:latin typeface="Poppins" pitchFamily="2" charset="77"/>
                <a:cs typeface="Poppins" pitchFamily="2" charset="77"/>
              </a:rPr>
              <a:t>Saturated</a:t>
            </a:r>
            <a:r>
              <a:rPr lang="it-IT" dirty="0">
                <a:solidFill>
                  <a:srgbClr val="FF0000"/>
                </a:solidFill>
                <a:latin typeface="Poppins" pitchFamily="2" charset="77"/>
                <a:cs typeface="Poppins" pitchFamily="2" charset="77"/>
              </a:rPr>
              <a:t> </a:t>
            </a:r>
            <a:r>
              <a:rPr lang="it-IT" dirty="0" err="1">
                <a:solidFill>
                  <a:srgbClr val="FF0000"/>
                </a:solidFill>
                <a:latin typeface="Poppins" pitchFamily="2" charset="77"/>
                <a:cs typeface="Poppins" pitchFamily="2" charset="77"/>
              </a:rPr>
              <a:t>Fat</a:t>
            </a:r>
            <a:r>
              <a:rPr lang="it-IT" dirty="0">
                <a:solidFill>
                  <a:srgbClr val="FF0000"/>
                </a:solidFill>
                <a:latin typeface="Poppins" pitchFamily="2" charset="77"/>
                <a:cs typeface="Poppins" pitchFamily="2" charset="77"/>
              </a:rPr>
              <a:t>' </a:t>
            </a:r>
          </a:p>
          <a:p>
            <a:pPr marL="342900" indent="-342900">
              <a:buFont typeface="+mj-lt"/>
              <a:buAutoNum type="arabicPeriod"/>
            </a:pPr>
            <a:r>
              <a:rPr lang="it-IT" dirty="0">
                <a:solidFill>
                  <a:srgbClr val="FF0000"/>
                </a:solidFill>
                <a:latin typeface="Poppins" pitchFamily="2" charset="77"/>
                <a:cs typeface="Poppins" pitchFamily="2" charset="77"/>
              </a:rPr>
              <a:t>'</a:t>
            </a:r>
            <a:r>
              <a:rPr lang="it-IT" dirty="0" err="1">
                <a:solidFill>
                  <a:srgbClr val="FF0000"/>
                </a:solidFill>
                <a:latin typeface="Poppins" pitchFamily="2" charset="77"/>
                <a:cs typeface="Poppins" pitchFamily="2" charset="77"/>
              </a:rPr>
              <a:t>Saturated</a:t>
            </a:r>
            <a:r>
              <a:rPr lang="it-IT" dirty="0">
                <a:solidFill>
                  <a:srgbClr val="FF0000"/>
                </a:solidFill>
                <a:latin typeface="Poppins" pitchFamily="2" charset="77"/>
                <a:cs typeface="Poppins" pitchFamily="2" charset="77"/>
              </a:rPr>
              <a:t> </a:t>
            </a:r>
            <a:r>
              <a:rPr lang="it-IT" dirty="0" err="1">
                <a:solidFill>
                  <a:srgbClr val="FF0000"/>
                </a:solidFill>
                <a:latin typeface="Poppins" pitchFamily="2" charset="77"/>
                <a:cs typeface="Poppins" pitchFamily="2" charset="77"/>
              </a:rPr>
              <a:t>Fat</a:t>
            </a:r>
            <a:r>
              <a:rPr lang="it-IT" dirty="0">
                <a:solidFill>
                  <a:srgbClr val="FF0000"/>
                </a:solidFill>
                <a:latin typeface="Poppins" pitchFamily="2" charset="77"/>
                <a:cs typeface="Poppins" pitchFamily="2" charset="77"/>
              </a:rPr>
              <a:t> (\% </a:t>
            </a:r>
            <a:r>
              <a:rPr lang="it-IT" dirty="0" err="1">
                <a:solidFill>
                  <a:srgbClr val="FF0000"/>
                </a:solidFill>
                <a:latin typeface="Poppins" pitchFamily="2" charset="77"/>
                <a:cs typeface="Poppins" pitchFamily="2" charset="77"/>
              </a:rPr>
              <a:t>Daily</a:t>
            </a:r>
            <a:r>
              <a:rPr lang="it-IT" dirty="0">
                <a:solidFill>
                  <a:srgbClr val="FF0000"/>
                </a:solidFill>
                <a:latin typeface="Poppins" pitchFamily="2" charset="77"/>
                <a:cs typeface="Poppins" pitchFamily="2" charset="77"/>
              </a:rPr>
              <a:t> Value)' </a:t>
            </a:r>
          </a:p>
          <a:p>
            <a:pPr marL="342900" indent="-342900">
              <a:buFont typeface="+mj-lt"/>
              <a:buAutoNum type="arabicPeriod"/>
            </a:pPr>
            <a:r>
              <a:rPr lang="it-IT" dirty="0">
                <a:solidFill>
                  <a:srgbClr val="3BAFA9"/>
                </a:solidFill>
                <a:latin typeface="Poppins" pitchFamily="2" charset="77"/>
                <a:cs typeface="Poppins" pitchFamily="2" charset="77"/>
              </a:rPr>
              <a:t>'Trans </a:t>
            </a:r>
            <a:r>
              <a:rPr lang="it-IT" dirty="0" err="1">
                <a:solidFill>
                  <a:srgbClr val="3BAFA9"/>
                </a:solidFill>
                <a:latin typeface="Poppins" pitchFamily="2" charset="77"/>
                <a:cs typeface="Poppins" pitchFamily="2" charset="77"/>
              </a:rPr>
              <a:t>Fat</a:t>
            </a:r>
            <a:r>
              <a:rPr lang="it-IT" dirty="0">
                <a:solidFill>
                  <a:srgbClr val="3BAFA9"/>
                </a:solidFill>
                <a:latin typeface="Poppins" pitchFamily="2" charset="77"/>
                <a:cs typeface="Poppins" pitchFamily="2" charset="77"/>
              </a:rPr>
              <a:t>' </a:t>
            </a:r>
          </a:p>
          <a:p>
            <a:pPr marL="342900" indent="-342900">
              <a:buFont typeface="+mj-lt"/>
              <a:buAutoNum type="arabicPeriod"/>
            </a:pPr>
            <a:r>
              <a:rPr lang="it-IT" dirty="0" err="1">
                <a:solidFill>
                  <a:srgbClr val="FF0000"/>
                </a:solidFill>
                <a:latin typeface="Poppins" pitchFamily="2" charset="77"/>
                <a:cs typeface="Poppins" pitchFamily="2" charset="77"/>
              </a:rPr>
              <a:t>Cholesterol</a:t>
            </a:r>
            <a:r>
              <a:rPr lang="it-IT" dirty="0">
                <a:solidFill>
                  <a:srgbClr val="FF0000"/>
                </a:solidFill>
                <a:latin typeface="Poppins" pitchFamily="2" charset="77"/>
                <a:cs typeface="Poppins" pitchFamily="2" charset="77"/>
              </a:rPr>
              <a:t> </a:t>
            </a:r>
          </a:p>
          <a:p>
            <a:pPr marL="342900" indent="-342900">
              <a:buFont typeface="+mj-lt"/>
              <a:buAutoNum type="arabicPeriod"/>
            </a:pPr>
            <a:r>
              <a:rPr lang="it-IT" dirty="0">
                <a:solidFill>
                  <a:srgbClr val="FF0000"/>
                </a:solidFill>
                <a:latin typeface="Poppins" pitchFamily="2" charset="77"/>
                <a:cs typeface="Poppins" pitchFamily="2" charset="77"/>
              </a:rPr>
              <a:t>'</a:t>
            </a:r>
            <a:r>
              <a:rPr lang="it-IT" dirty="0" err="1">
                <a:solidFill>
                  <a:srgbClr val="FF0000"/>
                </a:solidFill>
                <a:latin typeface="Poppins" pitchFamily="2" charset="77"/>
                <a:cs typeface="Poppins" pitchFamily="2" charset="77"/>
              </a:rPr>
              <a:t>Cholesterol</a:t>
            </a:r>
            <a:r>
              <a:rPr lang="it-IT" dirty="0">
                <a:solidFill>
                  <a:srgbClr val="FF0000"/>
                </a:solidFill>
                <a:latin typeface="Poppins" pitchFamily="2" charset="77"/>
                <a:cs typeface="Poppins" pitchFamily="2" charset="77"/>
              </a:rPr>
              <a:t> (\% </a:t>
            </a:r>
            <a:r>
              <a:rPr lang="it-IT" dirty="0" err="1">
                <a:solidFill>
                  <a:srgbClr val="FF0000"/>
                </a:solidFill>
                <a:latin typeface="Poppins" pitchFamily="2" charset="77"/>
                <a:cs typeface="Poppins" pitchFamily="2" charset="77"/>
              </a:rPr>
              <a:t>Daily</a:t>
            </a:r>
            <a:r>
              <a:rPr lang="it-IT" dirty="0">
                <a:solidFill>
                  <a:srgbClr val="FF0000"/>
                </a:solidFill>
                <a:latin typeface="Poppins" pitchFamily="2" charset="77"/>
                <a:cs typeface="Poppins" pitchFamily="2" charset="77"/>
              </a:rPr>
              <a:t> Value)' </a:t>
            </a:r>
          </a:p>
          <a:p>
            <a:pPr marL="342900" indent="-342900">
              <a:buFont typeface="+mj-lt"/>
              <a:buAutoNum type="arabicPeriod"/>
            </a:pPr>
            <a:r>
              <a:rPr lang="it-IT" dirty="0" err="1">
                <a:solidFill>
                  <a:srgbClr val="FF0000"/>
                </a:solidFill>
                <a:latin typeface="Poppins" pitchFamily="2" charset="77"/>
                <a:cs typeface="Poppins" pitchFamily="2" charset="77"/>
              </a:rPr>
              <a:t>Sodium</a:t>
            </a:r>
            <a:r>
              <a:rPr lang="it-IT" dirty="0">
                <a:solidFill>
                  <a:srgbClr val="FF0000"/>
                </a:solidFill>
                <a:latin typeface="Poppins" pitchFamily="2" charset="77"/>
                <a:cs typeface="Poppins" pitchFamily="2" charset="77"/>
              </a:rPr>
              <a:t> </a:t>
            </a:r>
          </a:p>
          <a:p>
            <a:pPr marL="342900" indent="-342900">
              <a:buFont typeface="+mj-lt"/>
              <a:buAutoNum type="arabicPeriod"/>
            </a:pPr>
            <a:r>
              <a:rPr lang="it-IT" dirty="0">
                <a:solidFill>
                  <a:srgbClr val="FF0000"/>
                </a:solidFill>
                <a:latin typeface="Poppins" pitchFamily="2" charset="77"/>
                <a:cs typeface="Poppins" pitchFamily="2" charset="77"/>
              </a:rPr>
              <a:t>'</a:t>
            </a:r>
            <a:r>
              <a:rPr lang="it-IT" dirty="0" err="1">
                <a:solidFill>
                  <a:srgbClr val="FF0000"/>
                </a:solidFill>
                <a:latin typeface="Poppins" pitchFamily="2" charset="77"/>
                <a:cs typeface="Poppins" pitchFamily="2" charset="77"/>
              </a:rPr>
              <a:t>Sodium</a:t>
            </a:r>
            <a:r>
              <a:rPr lang="it-IT" dirty="0">
                <a:solidFill>
                  <a:srgbClr val="FF0000"/>
                </a:solidFill>
                <a:latin typeface="Poppins" pitchFamily="2" charset="77"/>
                <a:cs typeface="Poppins" pitchFamily="2" charset="77"/>
              </a:rPr>
              <a:t> (\% </a:t>
            </a:r>
            <a:r>
              <a:rPr lang="it-IT" dirty="0" err="1">
                <a:solidFill>
                  <a:srgbClr val="FF0000"/>
                </a:solidFill>
                <a:latin typeface="Poppins" pitchFamily="2" charset="77"/>
                <a:cs typeface="Poppins" pitchFamily="2" charset="77"/>
              </a:rPr>
              <a:t>Daily</a:t>
            </a:r>
            <a:r>
              <a:rPr lang="it-IT" dirty="0">
                <a:solidFill>
                  <a:srgbClr val="FF0000"/>
                </a:solidFill>
                <a:latin typeface="Poppins" pitchFamily="2" charset="77"/>
                <a:cs typeface="Poppins" pitchFamily="2" charset="77"/>
              </a:rPr>
              <a:t> Value)' </a:t>
            </a:r>
          </a:p>
          <a:p>
            <a:pPr marL="342900" indent="-342900">
              <a:buFont typeface="+mj-lt"/>
              <a:buAutoNum type="arabicPeriod"/>
            </a:pPr>
            <a:r>
              <a:rPr lang="it-IT" dirty="0" err="1">
                <a:solidFill>
                  <a:srgbClr val="FF0000"/>
                </a:solidFill>
                <a:latin typeface="Poppins" pitchFamily="2" charset="77"/>
                <a:cs typeface="Poppins" pitchFamily="2" charset="77"/>
              </a:rPr>
              <a:t>Carbohydrates</a:t>
            </a:r>
            <a:r>
              <a:rPr lang="it-IT" dirty="0">
                <a:solidFill>
                  <a:srgbClr val="FF0000"/>
                </a:solidFill>
                <a:latin typeface="Poppins" pitchFamily="2" charset="77"/>
                <a:cs typeface="Poppins" pitchFamily="2" charset="77"/>
              </a:rPr>
              <a:t> </a:t>
            </a:r>
          </a:p>
          <a:p>
            <a:pPr marL="342900" indent="-342900">
              <a:buFont typeface="+mj-lt"/>
              <a:buAutoNum type="arabicPeriod"/>
            </a:pPr>
            <a:r>
              <a:rPr lang="it-IT" dirty="0">
                <a:solidFill>
                  <a:srgbClr val="FF0000"/>
                </a:solidFill>
                <a:latin typeface="Poppins" pitchFamily="2" charset="77"/>
                <a:cs typeface="Poppins" pitchFamily="2" charset="77"/>
              </a:rPr>
              <a:t>'</a:t>
            </a:r>
            <a:r>
              <a:rPr lang="it-IT" dirty="0" err="1">
                <a:solidFill>
                  <a:srgbClr val="FF0000"/>
                </a:solidFill>
                <a:latin typeface="Poppins" pitchFamily="2" charset="77"/>
                <a:cs typeface="Poppins" pitchFamily="2" charset="77"/>
              </a:rPr>
              <a:t>Carbohydrates</a:t>
            </a:r>
            <a:r>
              <a:rPr lang="it-IT" dirty="0">
                <a:solidFill>
                  <a:srgbClr val="FF0000"/>
                </a:solidFill>
                <a:latin typeface="Poppins" pitchFamily="2" charset="77"/>
                <a:cs typeface="Poppins" pitchFamily="2" charset="77"/>
              </a:rPr>
              <a:t> (\% </a:t>
            </a:r>
            <a:r>
              <a:rPr lang="it-IT" dirty="0" err="1">
                <a:solidFill>
                  <a:srgbClr val="FF0000"/>
                </a:solidFill>
                <a:latin typeface="Poppins" pitchFamily="2" charset="77"/>
                <a:cs typeface="Poppins" pitchFamily="2" charset="77"/>
              </a:rPr>
              <a:t>Daily</a:t>
            </a:r>
            <a:r>
              <a:rPr lang="it-IT" dirty="0">
                <a:solidFill>
                  <a:srgbClr val="FF0000"/>
                </a:solidFill>
                <a:latin typeface="Poppins" pitchFamily="2" charset="77"/>
                <a:cs typeface="Poppins" pitchFamily="2" charset="77"/>
              </a:rPr>
              <a:t> Value)' </a:t>
            </a:r>
          </a:p>
          <a:p>
            <a:pPr marL="342900" indent="-342900">
              <a:buFont typeface="+mj-lt"/>
              <a:buAutoNum type="arabicPeriod"/>
            </a:pPr>
            <a:r>
              <a:rPr lang="it-IT" dirty="0">
                <a:solidFill>
                  <a:srgbClr val="FF0000"/>
                </a:solidFill>
                <a:latin typeface="Poppins" pitchFamily="2" charset="77"/>
                <a:cs typeface="Poppins" pitchFamily="2" charset="77"/>
              </a:rPr>
              <a:t>'</a:t>
            </a:r>
            <a:r>
              <a:rPr lang="it-IT" dirty="0" err="1">
                <a:solidFill>
                  <a:srgbClr val="FF0000"/>
                </a:solidFill>
                <a:latin typeface="Poppins" pitchFamily="2" charset="77"/>
                <a:cs typeface="Poppins" pitchFamily="2" charset="77"/>
              </a:rPr>
              <a:t>Dietary</a:t>
            </a:r>
            <a:r>
              <a:rPr lang="it-IT" dirty="0">
                <a:solidFill>
                  <a:srgbClr val="FF0000"/>
                </a:solidFill>
                <a:latin typeface="Poppins" pitchFamily="2" charset="77"/>
                <a:cs typeface="Poppins" pitchFamily="2" charset="77"/>
              </a:rPr>
              <a:t> </a:t>
            </a:r>
            <a:r>
              <a:rPr lang="it-IT" dirty="0" err="1">
                <a:solidFill>
                  <a:srgbClr val="FF0000"/>
                </a:solidFill>
                <a:latin typeface="Poppins" pitchFamily="2" charset="77"/>
                <a:cs typeface="Poppins" pitchFamily="2" charset="77"/>
              </a:rPr>
              <a:t>Fiber</a:t>
            </a:r>
            <a:r>
              <a:rPr lang="it-IT" dirty="0">
                <a:solidFill>
                  <a:srgbClr val="FF0000"/>
                </a:solidFill>
                <a:latin typeface="Poppins" pitchFamily="2" charset="77"/>
                <a:cs typeface="Poppins" pitchFamily="2" charset="77"/>
              </a:rPr>
              <a:t>' </a:t>
            </a:r>
          </a:p>
          <a:p>
            <a:pPr marL="342900" indent="-342900">
              <a:buFont typeface="+mj-lt"/>
              <a:buAutoNum type="arabicPeriod"/>
            </a:pPr>
            <a:r>
              <a:rPr lang="it-IT" dirty="0">
                <a:solidFill>
                  <a:srgbClr val="FF0000"/>
                </a:solidFill>
                <a:latin typeface="Poppins" pitchFamily="2" charset="77"/>
                <a:cs typeface="Poppins" pitchFamily="2" charset="77"/>
              </a:rPr>
              <a:t>'</a:t>
            </a:r>
            <a:r>
              <a:rPr lang="it-IT" dirty="0" err="1">
                <a:solidFill>
                  <a:srgbClr val="FF0000"/>
                </a:solidFill>
                <a:latin typeface="Poppins" pitchFamily="2" charset="77"/>
                <a:cs typeface="Poppins" pitchFamily="2" charset="77"/>
              </a:rPr>
              <a:t>Dietary</a:t>
            </a:r>
            <a:r>
              <a:rPr lang="it-IT" dirty="0">
                <a:solidFill>
                  <a:srgbClr val="FF0000"/>
                </a:solidFill>
                <a:latin typeface="Poppins" pitchFamily="2" charset="77"/>
                <a:cs typeface="Poppins" pitchFamily="2" charset="77"/>
              </a:rPr>
              <a:t> </a:t>
            </a:r>
            <a:r>
              <a:rPr lang="it-IT" dirty="0" err="1">
                <a:solidFill>
                  <a:srgbClr val="FF0000"/>
                </a:solidFill>
                <a:latin typeface="Poppins" pitchFamily="2" charset="77"/>
                <a:cs typeface="Poppins" pitchFamily="2" charset="77"/>
              </a:rPr>
              <a:t>Fiber</a:t>
            </a:r>
            <a:r>
              <a:rPr lang="it-IT" dirty="0">
                <a:solidFill>
                  <a:srgbClr val="FF0000"/>
                </a:solidFill>
                <a:latin typeface="Poppins" pitchFamily="2" charset="77"/>
                <a:cs typeface="Poppins" pitchFamily="2" charset="77"/>
              </a:rPr>
              <a:t> (\% </a:t>
            </a:r>
            <a:r>
              <a:rPr lang="it-IT" dirty="0" err="1">
                <a:solidFill>
                  <a:srgbClr val="FF0000"/>
                </a:solidFill>
                <a:latin typeface="Poppins" pitchFamily="2" charset="77"/>
                <a:cs typeface="Poppins" pitchFamily="2" charset="77"/>
              </a:rPr>
              <a:t>Daily</a:t>
            </a:r>
            <a:r>
              <a:rPr lang="it-IT" dirty="0">
                <a:solidFill>
                  <a:srgbClr val="FF0000"/>
                </a:solidFill>
                <a:latin typeface="Poppins" pitchFamily="2" charset="77"/>
                <a:cs typeface="Poppins" pitchFamily="2" charset="77"/>
              </a:rPr>
              <a:t> Value)' </a:t>
            </a:r>
          </a:p>
          <a:p>
            <a:pPr marL="342900" indent="-342900">
              <a:buFont typeface="+mj-lt"/>
              <a:buAutoNum type="arabicPeriod"/>
            </a:pPr>
            <a:r>
              <a:rPr lang="it-IT" dirty="0" err="1">
                <a:solidFill>
                  <a:srgbClr val="3BAFA9"/>
                </a:solidFill>
                <a:latin typeface="Poppins" pitchFamily="2" charset="77"/>
                <a:cs typeface="Poppins" pitchFamily="2" charset="77"/>
              </a:rPr>
              <a:t>Sugars</a:t>
            </a:r>
            <a:r>
              <a:rPr lang="it-IT" dirty="0">
                <a:solidFill>
                  <a:srgbClr val="3BAFA9"/>
                </a:solidFill>
                <a:latin typeface="Poppins" pitchFamily="2" charset="77"/>
                <a:cs typeface="Poppins" pitchFamily="2" charset="77"/>
              </a:rPr>
              <a:t> </a:t>
            </a:r>
          </a:p>
          <a:p>
            <a:pPr marL="342900" indent="-342900">
              <a:buFont typeface="+mj-lt"/>
              <a:buAutoNum type="arabicPeriod"/>
            </a:pPr>
            <a:r>
              <a:rPr lang="it-IT" dirty="0" err="1">
                <a:solidFill>
                  <a:srgbClr val="3BAFA9"/>
                </a:solidFill>
                <a:latin typeface="Poppins" pitchFamily="2" charset="77"/>
                <a:cs typeface="Poppins" pitchFamily="2" charset="77"/>
              </a:rPr>
              <a:t>Protein</a:t>
            </a:r>
            <a:r>
              <a:rPr lang="it-IT" dirty="0">
                <a:solidFill>
                  <a:srgbClr val="3BAFA9"/>
                </a:solidFill>
                <a:latin typeface="Poppins" pitchFamily="2" charset="77"/>
                <a:cs typeface="Poppins" pitchFamily="2" charset="77"/>
              </a:rPr>
              <a:t> </a:t>
            </a:r>
          </a:p>
          <a:p>
            <a:pPr marL="342900" indent="-342900">
              <a:buFont typeface="+mj-lt"/>
              <a:buAutoNum type="arabicPeriod"/>
            </a:pPr>
            <a:r>
              <a:rPr lang="it-IT" dirty="0">
                <a:solidFill>
                  <a:srgbClr val="3BAFA9"/>
                </a:solidFill>
                <a:latin typeface="Poppins" pitchFamily="2" charset="77"/>
                <a:cs typeface="Poppins" pitchFamily="2" charset="77"/>
              </a:rPr>
              <a:t>'</a:t>
            </a:r>
            <a:r>
              <a:rPr lang="it-IT" dirty="0" err="1">
                <a:solidFill>
                  <a:srgbClr val="3BAFA9"/>
                </a:solidFill>
                <a:latin typeface="Poppins" pitchFamily="2" charset="77"/>
                <a:cs typeface="Poppins" pitchFamily="2" charset="77"/>
              </a:rPr>
              <a:t>Vitamin</a:t>
            </a:r>
            <a:r>
              <a:rPr lang="it-IT" dirty="0">
                <a:solidFill>
                  <a:srgbClr val="3BAFA9"/>
                </a:solidFill>
                <a:latin typeface="Poppins" pitchFamily="2" charset="77"/>
                <a:cs typeface="Poppins" pitchFamily="2" charset="77"/>
              </a:rPr>
              <a:t> A (\% </a:t>
            </a:r>
            <a:r>
              <a:rPr lang="it-IT" dirty="0" err="1">
                <a:solidFill>
                  <a:srgbClr val="3BAFA9"/>
                </a:solidFill>
                <a:latin typeface="Poppins" pitchFamily="2" charset="77"/>
                <a:cs typeface="Poppins" pitchFamily="2" charset="77"/>
              </a:rPr>
              <a:t>Daily</a:t>
            </a:r>
            <a:r>
              <a:rPr lang="it-IT" dirty="0">
                <a:solidFill>
                  <a:srgbClr val="3BAFA9"/>
                </a:solidFill>
                <a:latin typeface="Poppins" pitchFamily="2" charset="77"/>
                <a:cs typeface="Poppins" pitchFamily="2" charset="77"/>
              </a:rPr>
              <a:t> Value)' </a:t>
            </a:r>
          </a:p>
          <a:p>
            <a:pPr marL="342900" indent="-342900">
              <a:buFont typeface="+mj-lt"/>
              <a:buAutoNum type="arabicPeriod"/>
            </a:pPr>
            <a:r>
              <a:rPr lang="it-IT" dirty="0">
                <a:solidFill>
                  <a:srgbClr val="3BAFA9"/>
                </a:solidFill>
                <a:latin typeface="Poppins" pitchFamily="2" charset="77"/>
                <a:cs typeface="Poppins" pitchFamily="2" charset="77"/>
              </a:rPr>
              <a:t>'</a:t>
            </a:r>
            <a:r>
              <a:rPr lang="it-IT" dirty="0" err="1">
                <a:solidFill>
                  <a:srgbClr val="3BAFA9"/>
                </a:solidFill>
                <a:latin typeface="Poppins" pitchFamily="2" charset="77"/>
                <a:cs typeface="Poppins" pitchFamily="2" charset="77"/>
              </a:rPr>
              <a:t>Vitamin</a:t>
            </a:r>
            <a:r>
              <a:rPr lang="it-IT" dirty="0">
                <a:solidFill>
                  <a:srgbClr val="3BAFA9"/>
                </a:solidFill>
                <a:latin typeface="Poppins" pitchFamily="2" charset="77"/>
                <a:cs typeface="Poppins" pitchFamily="2" charset="77"/>
              </a:rPr>
              <a:t> C (\% </a:t>
            </a:r>
            <a:r>
              <a:rPr lang="it-IT" dirty="0" err="1">
                <a:solidFill>
                  <a:srgbClr val="3BAFA9"/>
                </a:solidFill>
                <a:latin typeface="Poppins" pitchFamily="2" charset="77"/>
                <a:cs typeface="Poppins" pitchFamily="2" charset="77"/>
              </a:rPr>
              <a:t>Daily</a:t>
            </a:r>
            <a:r>
              <a:rPr lang="it-IT" dirty="0">
                <a:solidFill>
                  <a:srgbClr val="3BAFA9"/>
                </a:solidFill>
                <a:latin typeface="Poppins" pitchFamily="2" charset="77"/>
                <a:cs typeface="Poppins" pitchFamily="2" charset="77"/>
              </a:rPr>
              <a:t> Value)' </a:t>
            </a:r>
          </a:p>
          <a:p>
            <a:pPr marL="342900" indent="-342900">
              <a:buFont typeface="+mj-lt"/>
              <a:buAutoNum type="arabicPeriod"/>
            </a:pPr>
            <a:r>
              <a:rPr lang="it-IT" dirty="0">
                <a:solidFill>
                  <a:srgbClr val="3BAFA9"/>
                </a:solidFill>
                <a:latin typeface="Poppins" pitchFamily="2" charset="77"/>
                <a:cs typeface="Poppins" pitchFamily="2" charset="77"/>
              </a:rPr>
              <a:t>'</a:t>
            </a:r>
            <a:r>
              <a:rPr lang="it-IT" dirty="0" err="1">
                <a:solidFill>
                  <a:srgbClr val="3BAFA9"/>
                </a:solidFill>
                <a:latin typeface="Poppins" pitchFamily="2" charset="77"/>
                <a:cs typeface="Poppins" pitchFamily="2" charset="77"/>
              </a:rPr>
              <a:t>Calcium</a:t>
            </a:r>
            <a:r>
              <a:rPr lang="it-IT" dirty="0">
                <a:solidFill>
                  <a:srgbClr val="3BAFA9"/>
                </a:solidFill>
                <a:latin typeface="Poppins" pitchFamily="2" charset="77"/>
                <a:cs typeface="Poppins" pitchFamily="2" charset="77"/>
              </a:rPr>
              <a:t> (\% </a:t>
            </a:r>
            <a:r>
              <a:rPr lang="it-IT" dirty="0" err="1">
                <a:solidFill>
                  <a:srgbClr val="3BAFA9"/>
                </a:solidFill>
                <a:latin typeface="Poppins" pitchFamily="2" charset="77"/>
                <a:cs typeface="Poppins" pitchFamily="2" charset="77"/>
              </a:rPr>
              <a:t>Daily</a:t>
            </a:r>
            <a:r>
              <a:rPr lang="it-IT" dirty="0">
                <a:solidFill>
                  <a:srgbClr val="3BAFA9"/>
                </a:solidFill>
                <a:latin typeface="Poppins" pitchFamily="2" charset="77"/>
                <a:cs typeface="Poppins" pitchFamily="2" charset="77"/>
              </a:rPr>
              <a:t> Value)' </a:t>
            </a:r>
          </a:p>
          <a:p>
            <a:pPr marL="342900" indent="-342900">
              <a:buFont typeface="+mj-lt"/>
              <a:buAutoNum type="arabicPeriod"/>
            </a:pPr>
            <a:r>
              <a:rPr lang="it-IT" dirty="0">
                <a:solidFill>
                  <a:srgbClr val="3BAFA9"/>
                </a:solidFill>
                <a:latin typeface="Poppins" pitchFamily="2" charset="77"/>
                <a:cs typeface="Poppins" pitchFamily="2" charset="77"/>
              </a:rPr>
              <a:t>'</a:t>
            </a:r>
            <a:r>
              <a:rPr lang="it-IT" dirty="0" err="1">
                <a:solidFill>
                  <a:srgbClr val="3BAFA9"/>
                </a:solidFill>
                <a:latin typeface="Poppins" pitchFamily="2" charset="77"/>
                <a:cs typeface="Poppins" pitchFamily="2" charset="77"/>
              </a:rPr>
              <a:t>Iron</a:t>
            </a:r>
            <a:r>
              <a:rPr lang="it-IT" dirty="0">
                <a:solidFill>
                  <a:srgbClr val="3BAFA9"/>
                </a:solidFill>
                <a:latin typeface="Poppins" pitchFamily="2" charset="77"/>
                <a:cs typeface="Poppins" pitchFamily="2" charset="77"/>
              </a:rPr>
              <a:t> (\% </a:t>
            </a:r>
            <a:r>
              <a:rPr lang="it-IT" dirty="0" err="1">
                <a:solidFill>
                  <a:srgbClr val="3BAFA9"/>
                </a:solidFill>
                <a:latin typeface="Poppins" pitchFamily="2" charset="77"/>
                <a:cs typeface="Poppins" pitchFamily="2" charset="77"/>
              </a:rPr>
              <a:t>Daily</a:t>
            </a:r>
            <a:r>
              <a:rPr lang="it-IT" dirty="0">
                <a:solidFill>
                  <a:srgbClr val="3BAFA9"/>
                </a:solidFill>
                <a:latin typeface="Poppins" pitchFamily="2" charset="77"/>
                <a:cs typeface="Poppins" pitchFamily="2" charset="77"/>
              </a:rPr>
              <a:t> Value)' </a:t>
            </a:r>
          </a:p>
        </p:txBody>
      </p:sp>
      <p:sp>
        <p:nvSpPr>
          <p:cNvPr id="5" name="Rettangolo 4">
            <a:extLst>
              <a:ext uri="{FF2B5EF4-FFF2-40B4-BE49-F238E27FC236}">
                <a16:creationId xmlns:a16="http://schemas.microsoft.com/office/drawing/2014/main" id="{11DD1842-D45D-449B-9B0C-5B5F2A544E0E}"/>
              </a:ext>
            </a:extLst>
          </p:cNvPr>
          <p:cNvSpPr/>
          <p:nvPr/>
        </p:nvSpPr>
        <p:spPr>
          <a:xfrm>
            <a:off x="4459621" y="759694"/>
            <a:ext cx="3471078" cy="400110"/>
          </a:xfrm>
          <a:prstGeom prst="rect">
            <a:avLst/>
          </a:prstGeom>
        </p:spPr>
        <p:txBody>
          <a:bodyPr wrap="none">
            <a:spAutoFit/>
          </a:bodyPr>
          <a:lstStyle/>
          <a:p>
            <a:r>
              <a:rPr lang="it-IT" sz="2000" b="1" dirty="0">
                <a:solidFill>
                  <a:prstClr val="white">
                    <a:lumMod val="75000"/>
                  </a:prstClr>
                </a:solidFill>
                <a:latin typeface="Poppins" pitchFamily="2" charset="77"/>
                <a:cs typeface="Poppins" pitchFamily="2" charset="77"/>
              </a:rPr>
              <a:t>MANIPOLAZIONE DEL DATASET</a:t>
            </a:r>
            <a:endParaRPr lang="it-IT" dirty="0"/>
          </a:p>
        </p:txBody>
      </p:sp>
    </p:spTree>
    <p:extLst>
      <p:ext uri="{BB962C8B-B14F-4D97-AF65-F5344CB8AC3E}">
        <p14:creationId xmlns:p14="http://schemas.microsoft.com/office/powerpoint/2010/main" val="371874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grpId="0" nodeType="afterEffect">
                                  <p:stCondLst>
                                    <p:cond delay="0"/>
                                  </p:stCondLst>
                                  <p:childTnLst>
                                    <p:set>
                                      <p:cBhvr>
                                        <p:cTn id="13" dur="1" fill="hold">
                                          <p:stCondLst>
                                            <p:cond delay="0"/>
                                          </p:stCondLst>
                                        </p:cTn>
                                        <p:tgtEl>
                                          <p:spTgt spid="47"/>
                                        </p:tgtEl>
                                        <p:attrNameLst>
                                          <p:attrName>style.visibility</p:attrName>
                                        </p:attrNameLst>
                                      </p:cBhvr>
                                      <p:to>
                                        <p:strVal val="visible"/>
                                      </p:to>
                                    </p:set>
                                    <p:animEffect transition="in" filter="fade">
                                      <p:cBhvr>
                                        <p:cTn id="14" dur="500"/>
                                        <p:tgtEl>
                                          <p:spTgt spid="47"/>
                                        </p:tgtEl>
                                      </p:cBhvr>
                                    </p:animEffect>
                                    <p:anim calcmode="lin" valueType="num">
                                      <p:cBhvr>
                                        <p:cTn id="15" dur="500" fill="hold"/>
                                        <p:tgtEl>
                                          <p:spTgt spid="47"/>
                                        </p:tgtEl>
                                        <p:attrNameLst>
                                          <p:attrName>ppt_x</p:attrName>
                                        </p:attrNameLst>
                                      </p:cBhvr>
                                      <p:tavLst>
                                        <p:tav tm="0">
                                          <p:val>
                                            <p:strVal val="#ppt_x"/>
                                          </p:val>
                                        </p:tav>
                                        <p:tav tm="100000">
                                          <p:val>
                                            <p:strVal val="#ppt_x"/>
                                          </p:val>
                                        </p:tav>
                                      </p:tavLst>
                                    </p:anim>
                                    <p:anim calcmode="lin" valueType="num">
                                      <p:cBhvr>
                                        <p:cTn id="16" dur="450" decel="100000" fill="hold"/>
                                        <p:tgtEl>
                                          <p:spTgt spid="47"/>
                                        </p:tgtEl>
                                        <p:attrNameLst>
                                          <p:attrName>ppt_y</p:attrName>
                                        </p:attrNameLst>
                                      </p:cBhvr>
                                      <p:tavLst>
                                        <p:tav tm="0">
                                          <p:val>
                                            <p:strVal val="#ppt_y+1"/>
                                          </p:val>
                                        </p:tav>
                                        <p:tav tm="100000">
                                          <p:val>
                                            <p:strVal val="#ppt_y-.03"/>
                                          </p:val>
                                        </p:tav>
                                      </p:tavLst>
                                    </p:anim>
                                    <p:anim calcmode="lin" valueType="num">
                                      <p:cBhvr>
                                        <p:cTn id="17" dur="50" accel="100000" fill="hold">
                                          <p:stCondLst>
                                            <p:cond delay="450"/>
                                          </p:stCondLst>
                                        </p:cTn>
                                        <p:tgtEl>
                                          <p:spTgt spid="4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11D069C3-5D30-4B43-AE60-AE0C2E4A110D}"/>
              </a:ext>
            </a:extLst>
          </p:cNvPr>
          <p:cNvSpPr/>
          <p:nvPr/>
        </p:nvSpPr>
        <p:spPr>
          <a:xfrm>
            <a:off x="1" y="-18853"/>
            <a:ext cx="12192000" cy="6858000"/>
          </a:xfrm>
          <a:prstGeom prst="rect">
            <a:avLst/>
          </a:prstGeom>
          <a:solidFill>
            <a:srgbClr val="DF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6" name="Immagine 5">
            <a:extLst>
              <a:ext uri="{FF2B5EF4-FFF2-40B4-BE49-F238E27FC236}">
                <a16:creationId xmlns:a16="http://schemas.microsoft.com/office/drawing/2014/main" id="{A1117FDA-4267-4341-AF51-C2D5256D0CB8}"/>
              </a:ext>
            </a:extLst>
          </p:cNvPr>
          <p:cNvPicPr>
            <a:picLocks noChangeAspect="1"/>
          </p:cNvPicPr>
          <p:nvPr/>
        </p:nvPicPr>
        <p:blipFill rotWithShape="1">
          <a:blip r:embed="rId3"/>
          <a:srcRect l="29613" r="29613" b="16532"/>
          <a:stretch/>
        </p:blipFill>
        <p:spPr>
          <a:xfrm>
            <a:off x="134423" y="132704"/>
            <a:ext cx="485010" cy="476568"/>
          </a:xfrm>
          <a:prstGeom prst="rect">
            <a:avLst/>
          </a:prstGeom>
        </p:spPr>
      </p:pic>
      <p:cxnSp>
        <p:nvCxnSpPr>
          <p:cNvPr id="8" name="Connettore 1 7">
            <a:extLst>
              <a:ext uri="{FF2B5EF4-FFF2-40B4-BE49-F238E27FC236}">
                <a16:creationId xmlns:a16="http://schemas.microsoft.com/office/drawing/2014/main" id="{A0947CB5-3A76-D544-BA5B-2173B01F0C5C}"/>
              </a:ext>
            </a:extLst>
          </p:cNvPr>
          <p:cNvCxnSpPr>
            <a:cxnSpLocks/>
          </p:cNvCxnSpPr>
          <p:nvPr/>
        </p:nvCxnSpPr>
        <p:spPr>
          <a:xfrm flipH="1">
            <a:off x="707923" y="74637"/>
            <a:ext cx="1" cy="592703"/>
          </a:xfrm>
          <a:prstGeom prst="line">
            <a:avLst/>
          </a:prstGeom>
          <a:ln>
            <a:solidFill>
              <a:srgbClr val="3BAFA9"/>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6BF01B49-AA2C-BE42-ACB9-F1A4F33850F6}"/>
              </a:ext>
            </a:extLst>
          </p:cNvPr>
          <p:cNvSpPr txBox="1"/>
          <p:nvPr/>
        </p:nvSpPr>
        <p:spPr>
          <a:xfrm>
            <a:off x="1650331" y="1228521"/>
            <a:ext cx="8891345" cy="707886"/>
          </a:xfrm>
          <a:prstGeom prst="rect">
            <a:avLst/>
          </a:prstGeom>
          <a:noFill/>
        </p:spPr>
        <p:txBody>
          <a:bodyPr wrap="none" rtlCol="0">
            <a:spAutoFit/>
          </a:bodyPr>
          <a:lstStyle/>
          <a:p>
            <a:pPr algn="ctr"/>
            <a:r>
              <a:rPr lang="it-IT" sz="4000" b="1" dirty="0">
                <a:solidFill>
                  <a:srgbClr val="3BAFA9"/>
                </a:solidFill>
                <a:latin typeface="Poppins" pitchFamily="2" charset="77"/>
                <a:cs typeface="Poppins" pitchFamily="2" charset="77"/>
              </a:rPr>
              <a:t>ULTERIORI OPERAZIONI SUGLI ATTRIBUTI</a:t>
            </a:r>
          </a:p>
        </p:txBody>
      </p:sp>
      <p:grpSp>
        <p:nvGrpSpPr>
          <p:cNvPr id="20" name="Gruppo 19">
            <a:extLst>
              <a:ext uri="{FF2B5EF4-FFF2-40B4-BE49-F238E27FC236}">
                <a16:creationId xmlns:a16="http://schemas.microsoft.com/office/drawing/2014/main" id="{CADB619A-050B-AB40-8155-25E81F21B355}"/>
              </a:ext>
            </a:extLst>
          </p:cNvPr>
          <p:cNvGrpSpPr/>
          <p:nvPr/>
        </p:nvGrpSpPr>
        <p:grpSpPr>
          <a:xfrm>
            <a:off x="753855" y="80642"/>
            <a:ext cx="2433423" cy="580693"/>
            <a:chOff x="633383" y="790766"/>
            <a:chExt cx="2433423" cy="580693"/>
          </a:xfrm>
        </p:grpSpPr>
        <p:sp>
          <p:nvSpPr>
            <p:cNvPr id="10" name="CasellaDiTesto 9">
              <a:extLst>
                <a:ext uri="{FF2B5EF4-FFF2-40B4-BE49-F238E27FC236}">
                  <a16:creationId xmlns:a16="http://schemas.microsoft.com/office/drawing/2014/main" id="{30A19314-0581-7D4E-8229-A829B1641267}"/>
                </a:ext>
              </a:extLst>
            </p:cNvPr>
            <p:cNvSpPr txBox="1"/>
            <p:nvPr/>
          </p:nvSpPr>
          <p:spPr>
            <a:xfrm>
              <a:off x="633383" y="790766"/>
              <a:ext cx="1851789" cy="369332"/>
            </a:xfrm>
            <a:prstGeom prst="rect">
              <a:avLst/>
            </a:prstGeom>
            <a:noFill/>
          </p:spPr>
          <p:txBody>
            <a:bodyPr wrap="none" rtlCol="0">
              <a:spAutoFit/>
            </a:bodyPr>
            <a:lstStyle/>
            <a:p>
              <a:r>
                <a:rPr lang="it-IT" b="1" dirty="0" err="1">
                  <a:solidFill>
                    <a:srgbClr val="3BAFA9"/>
                  </a:solidFill>
                  <a:latin typeface="Poppins" pitchFamily="2" charset="77"/>
                  <a:cs typeface="Poppins" pitchFamily="2" charset="77"/>
                </a:rPr>
                <a:t>RistoManager</a:t>
              </a:r>
              <a:endParaRPr lang="it-IT" b="1" dirty="0">
                <a:solidFill>
                  <a:srgbClr val="3BAFA9"/>
                </a:solidFill>
                <a:latin typeface="Poppins" pitchFamily="2" charset="77"/>
                <a:cs typeface="Poppins" pitchFamily="2" charset="77"/>
              </a:endParaRPr>
            </a:p>
          </p:txBody>
        </p:sp>
        <p:sp>
          <p:nvSpPr>
            <p:cNvPr id="9" name="CasellaDiTesto 8">
              <a:extLst>
                <a:ext uri="{FF2B5EF4-FFF2-40B4-BE49-F238E27FC236}">
                  <a16:creationId xmlns:a16="http://schemas.microsoft.com/office/drawing/2014/main" id="{78032DFC-5C6C-D74F-A925-CE7D69124AE1}"/>
                </a:ext>
              </a:extLst>
            </p:cNvPr>
            <p:cNvSpPr txBox="1"/>
            <p:nvPr/>
          </p:nvSpPr>
          <p:spPr>
            <a:xfrm>
              <a:off x="633383" y="1063682"/>
              <a:ext cx="2433423" cy="307777"/>
            </a:xfrm>
            <a:prstGeom prst="rect">
              <a:avLst/>
            </a:prstGeom>
            <a:noFill/>
          </p:spPr>
          <p:txBody>
            <a:bodyPr wrap="none" rtlCol="0">
              <a:spAutoFit/>
            </a:bodyPr>
            <a:lstStyle/>
            <a:p>
              <a:r>
                <a:rPr lang="it-IT" sz="1400" dirty="0">
                  <a:solidFill>
                    <a:schemeClr val="bg1">
                      <a:lumMod val="75000"/>
                    </a:schemeClr>
                  </a:solidFill>
                  <a:latin typeface="Poppins" pitchFamily="2" charset="77"/>
                  <a:cs typeface="Poppins" pitchFamily="2" charset="77"/>
                </a:rPr>
                <a:t>MANIPOLAZIONE DEL DATASET</a:t>
              </a:r>
            </a:p>
          </p:txBody>
        </p:sp>
      </p:grpSp>
      <p:sp>
        <p:nvSpPr>
          <p:cNvPr id="47" name="CasellaDiTesto 46">
            <a:extLst>
              <a:ext uri="{FF2B5EF4-FFF2-40B4-BE49-F238E27FC236}">
                <a16:creationId xmlns:a16="http://schemas.microsoft.com/office/drawing/2014/main" id="{B61E8C26-3D92-914E-B23D-E79158D98598}"/>
              </a:ext>
            </a:extLst>
          </p:cNvPr>
          <p:cNvSpPr txBox="1"/>
          <p:nvPr/>
        </p:nvSpPr>
        <p:spPr>
          <a:xfrm>
            <a:off x="2077984" y="2580023"/>
            <a:ext cx="8036032" cy="2862322"/>
          </a:xfrm>
          <a:prstGeom prst="rect">
            <a:avLst/>
          </a:prstGeom>
          <a:noFill/>
        </p:spPr>
        <p:txBody>
          <a:bodyPr wrap="square" numCol="2" rtlCol="0">
            <a:spAutoFit/>
          </a:bodyPr>
          <a:lstStyle/>
          <a:p>
            <a:pPr marL="342900" indent="-342900">
              <a:buFont typeface="+mj-lt"/>
              <a:buAutoNum type="arabicPeriod"/>
            </a:pPr>
            <a:r>
              <a:rPr lang="it-IT" dirty="0" err="1">
                <a:solidFill>
                  <a:srgbClr val="3BAFA9"/>
                </a:solidFill>
                <a:latin typeface="Poppins" pitchFamily="2" charset="77"/>
                <a:cs typeface="Poppins" pitchFamily="2" charset="77"/>
              </a:rPr>
              <a:t>Category</a:t>
            </a:r>
            <a:r>
              <a:rPr lang="it-IT" dirty="0">
                <a:solidFill>
                  <a:srgbClr val="FF0000"/>
                </a:solidFill>
                <a:latin typeface="Poppins" pitchFamily="2" charset="77"/>
                <a:cs typeface="Poppins" pitchFamily="2" charset="77"/>
              </a:rPr>
              <a:t>*</a:t>
            </a:r>
            <a:r>
              <a:rPr lang="it-IT" dirty="0">
                <a:solidFill>
                  <a:srgbClr val="3BAFA9"/>
                </a:solidFill>
                <a:latin typeface="Poppins" pitchFamily="2" charset="77"/>
                <a:cs typeface="Poppins" pitchFamily="2" charset="77"/>
              </a:rPr>
              <a:t> </a:t>
            </a:r>
          </a:p>
          <a:p>
            <a:pPr marL="342900" indent="-342900">
              <a:buFont typeface="+mj-lt"/>
              <a:buAutoNum type="arabicPeriod"/>
            </a:pPr>
            <a:r>
              <a:rPr lang="it-IT" dirty="0">
                <a:solidFill>
                  <a:srgbClr val="3BAFA9"/>
                </a:solidFill>
                <a:latin typeface="Poppins" pitchFamily="2" charset="77"/>
                <a:cs typeface="Poppins" pitchFamily="2" charset="77"/>
              </a:rPr>
              <a:t>Item</a:t>
            </a:r>
            <a:r>
              <a:rPr lang="it-IT" dirty="0">
                <a:solidFill>
                  <a:srgbClr val="FF0000"/>
                </a:solidFill>
                <a:latin typeface="Poppins" pitchFamily="2" charset="77"/>
                <a:cs typeface="Poppins" pitchFamily="2" charset="77"/>
              </a:rPr>
              <a:t>*</a:t>
            </a:r>
          </a:p>
          <a:p>
            <a:pPr marL="342900" indent="-342900">
              <a:buFont typeface="+mj-lt"/>
              <a:buAutoNum type="arabicPeriod"/>
            </a:pPr>
            <a:r>
              <a:rPr lang="it-IT" dirty="0" err="1">
                <a:solidFill>
                  <a:srgbClr val="3BAFA9"/>
                </a:solidFill>
                <a:latin typeface="Poppins" pitchFamily="2" charset="77"/>
                <a:cs typeface="Poppins" pitchFamily="2" charset="77"/>
              </a:rPr>
              <a:t>Calories</a:t>
            </a:r>
            <a:r>
              <a:rPr lang="it-IT" dirty="0">
                <a:solidFill>
                  <a:srgbClr val="3BAFA9"/>
                </a:solidFill>
                <a:latin typeface="Poppins" pitchFamily="2" charset="77"/>
                <a:cs typeface="Poppins" pitchFamily="2" charset="77"/>
              </a:rPr>
              <a:t> </a:t>
            </a:r>
          </a:p>
          <a:p>
            <a:pPr marL="342900" indent="-342900">
              <a:buFont typeface="+mj-lt"/>
              <a:buAutoNum type="arabicPeriod"/>
            </a:pPr>
            <a:r>
              <a:rPr lang="it-IT" dirty="0">
                <a:solidFill>
                  <a:srgbClr val="3BAFA9"/>
                </a:solidFill>
                <a:latin typeface="Poppins" pitchFamily="2" charset="77"/>
                <a:cs typeface="Poppins" pitchFamily="2" charset="77"/>
              </a:rPr>
              <a:t>'</a:t>
            </a:r>
            <a:r>
              <a:rPr lang="it-IT" dirty="0" err="1">
                <a:solidFill>
                  <a:srgbClr val="3BAFA9"/>
                </a:solidFill>
                <a:latin typeface="Poppins" pitchFamily="2" charset="77"/>
                <a:cs typeface="Poppins" pitchFamily="2" charset="77"/>
              </a:rPr>
              <a:t>Calories</a:t>
            </a:r>
            <a:r>
              <a:rPr lang="it-IT" dirty="0">
                <a:solidFill>
                  <a:srgbClr val="3BAFA9"/>
                </a:solidFill>
                <a:latin typeface="Poppins" pitchFamily="2" charset="77"/>
                <a:cs typeface="Poppins" pitchFamily="2" charset="77"/>
              </a:rPr>
              <a:t> from </a:t>
            </a:r>
            <a:r>
              <a:rPr lang="it-IT" dirty="0" err="1">
                <a:solidFill>
                  <a:srgbClr val="3BAFA9"/>
                </a:solidFill>
                <a:latin typeface="Poppins" pitchFamily="2" charset="77"/>
                <a:cs typeface="Poppins" pitchFamily="2" charset="77"/>
              </a:rPr>
              <a:t>Fat</a:t>
            </a:r>
            <a:r>
              <a:rPr lang="it-IT" dirty="0">
                <a:solidFill>
                  <a:srgbClr val="3BAFA9"/>
                </a:solidFill>
                <a:latin typeface="Poppins" pitchFamily="2" charset="77"/>
                <a:cs typeface="Poppins" pitchFamily="2" charset="77"/>
              </a:rPr>
              <a:t>' </a:t>
            </a:r>
          </a:p>
          <a:p>
            <a:pPr marL="342900" indent="-342900">
              <a:buFont typeface="+mj-lt"/>
              <a:buAutoNum type="arabicPeriod"/>
            </a:pPr>
            <a:r>
              <a:rPr lang="it-IT" dirty="0">
                <a:solidFill>
                  <a:srgbClr val="3BAFA9"/>
                </a:solidFill>
                <a:latin typeface="Poppins" pitchFamily="2" charset="77"/>
                <a:cs typeface="Poppins" pitchFamily="2" charset="77"/>
              </a:rPr>
              <a:t>'Total </a:t>
            </a:r>
            <a:r>
              <a:rPr lang="it-IT" dirty="0" err="1">
                <a:solidFill>
                  <a:srgbClr val="3BAFA9"/>
                </a:solidFill>
                <a:latin typeface="Poppins" pitchFamily="2" charset="77"/>
                <a:cs typeface="Poppins" pitchFamily="2" charset="77"/>
              </a:rPr>
              <a:t>Fat</a:t>
            </a:r>
            <a:r>
              <a:rPr lang="it-IT" dirty="0">
                <a:solidFill>
                  <a:srgbClr val="3BAFA9"/>
                </a:solidFill>
                <a:latin typeface="Poppins" pitchFamily="2" charset="77"/>
                <a:cs typeface="Poppins" pitchFamily="2" charset="77"/>
              </a:rPr>
              <a:t> (\% </a:t>
            </a:r>
            <a:r>
              <a:rPr lang="it-IT" dirty="0" err="1">
                <a:solidFill>
                  <a:srgbClr val="3BAFA9"/>
                </a:solidFill>
                <a:latin typeface="Poppins" pitchFamily="2" charset="77"/>
                <a:cs typeface="Poppins" pitchFamily="2" charset="77"/>
              </a:rPr>
              <a:t>Daily</a:t>
            </a:r>
            <a:r>
              <a:rPr lang="it-IT" dirty="0">
                <a:solidFill>
                  <a:srgbClr val="3BAFA9"/>
                </a:solidFill>
                <a:latin typeface="Poppins" pitchFamily="2" charset="77"/>
                <a:cs typeface="Poppins" pitchFamily="2" charset="77"/>
              </a:rPr>
              <a:t> Value)' </a:t>
            </a:r>
          </a:p>
          <a:p>
            <a:pPr marL="342900" indent="-342900">
              <a:buFont typeface="+mj-lt"/>
              <a:buAutoNum type="arabicPeriod"/>
            </a:pPr>
            <a:r>
              <a:rPr lang="it-IT" dirty="0">
                <a:solidFill>
                  <a:srgbClr val="3BAFA9"/>
                </a:solidFill>
                <a:latin typeface="Poppins" pitchFamily="2" charset="77"/>
                <a:cs typeface="Poppins" pitchFamily="2" charset="77"/>
              </a:rPr>
              <a:t>'</a:t>
            </a:r>
            <a:r>
              <a:rPr lang="it-IT" dirty="0" err="1">
                <a:solidFill>
                  <a:srgbClr val="3BAFA9"/>
                </a:solidFill>
                <a:latin typeface="Poppins" pitchFamily="2" charset="77"/>
                <a:cs typeface="Poppins" pitchFamily="2" charset="77"/>
              </a:rPr>
              <a:t>Saturated</a:t>
            </a:r>
            <a:r>
              <a:rPr lang="it-IT" dirty="0">
                <a:solidFill>
                  <a:srgbClr val="3BAFA9"/>
                </a:solidFill>
                <a:latin typeface="Poppins" pitchFamily="2" charset="77"/>
                <a:cs typeface="Poppins" pitchFamily="2" charset="77"/>
              </a:rPr>
              <a:t> </a:t>
            </a:r>
            <a:r>
              <a:rPr lang="it-IT" dirty="0" err="1">
                <a:solidFill>
                  <a:srgbClr val="3BAFA9"/>
                </a:solidFill>
                <a:latin typeface="Poppins" pitchFamily="2" charset="77"/>
                <a:cs typeface="Poppins" pitchFamily="2" charset="77"/>
              </a:rPr>
              <a:t>Fat</a:t>
            </a:r>
            <a:r>
              <a:rPr lang="it-IT" dirty="0">
                <a:solidFill>
                  <a:srgbClr val="3BAFA9"/>
                </a:solidFill>
                <a:latin typeface="Poppins" pitchFamily="2" charset="77"/>
                <a:cs typeface="Poppins" pitchFamily="2" charset="77"/>
              </a:rPr>
              <a:t> (\% </a:t>
            </a:r>
            <a:r>
              <a:rPr lang="it-IT" dirty="0" err="1">
                <a:solidFill>
                  <a:srgbClr val="3BAFA9"/>
                </a:solidFill>
                <a:latin typeface="Poppins" pitchFamily="2" charset="77"/>
                <a:cs typeface="Poppins" pitchFamily="2" charset="77"/>
              </a:rPr>
              <a:t>Daily</a:t>
            </a:r>
            <a:r>
              <a:rPr lang="it-IT" dirty="0">
                <a:solidFill>
                  <a:srgbClr val="3BAFA9"/>
                </a:solidFill>
                <a:latin typeface="Poppins" pitchFamily="2" charset="77"/>
                <a:cs typeface="Poppins" pitchFamily="2" charset="77"/>
              </a:rPr>
              <a:t> Value)' </a:t>
            </a:r>
          </a:p>
          <a:p>
            <a:pPr marL="342900" indent="-342900">
              <a:buFont typeface="+mj-lt"/>
              <a:buAutoNum type="arabicPeriod"/>
            </a:pPr>
            <a:r>
              <a:rPr lang="it-IT" dirty="0">
                <a:solidFill>
                  <a:srgbClr val="3BAFA9"/>
                </a:solidFill>
                <a:latin typeface="Poppins" pitchFamily="2" charset="77"/>
                <a:cs typeface="Poppins" pitchFamily="2" charset="77"/>
              </a:rPr>
              <a:t>'Trans </a:t>
            </a:r>
            <a:r>
              <a:rPr lang="it-IT" dirty="0" err="1">
                <a:solidFill>
                  <a:srgbClr val="3BAFA9"/>
                </a:solidFill>
                <a:latin typeface="Poppins" pitchFamily="2" charset="77"/>
                <a:cs typeface="Poppins" pitchFamily="2" charset="77"/>
              </a:rPr>
              <a:t>Fat</a:t>
            </a:r>
            <a:r>
              <a:rPr lang="it-IT" dirty="0">
                <a:solidFill>
                  <a:srgbClr val="3BAFA9"/>
                </a:solidFill>
                <a:latin typeface="Poppins" pitchFamily="2" charset="77"/>
                <a:cs typeface="Poppins" pitchFamily="2" charset="77"/>
              </a:rPr>
              <a:t>' </a:t>
            </a:r>
          </a:p>
          <a:p>
            <a:pPr marL="342900" indent="-342900">
              <a:buFont typeface="+mj-lt"/>
              <a:buAutoNum type="arabicPeriod"/>
            </a:pPr>
            <a:r>
              <a:rPr lang="it-IT" dirty="0">
                <a:solidFill>
                  <a:srgbClr val="3BAFA9"/>
                </a:solidFill>
                <a:latin typeface="Poppins" pitchFamily="2" charset="77"/>
                <a:cs typeface="Poppins" pitchFamily="2" charset="77"/>
              </a:rPr>
              <a:t>'</a:t>
            </a:r>
            <a:r>
              <a:rPr lang="it-IT" dirty="0" err="1">
                <a:solidFill>
                  <a:srgbClr val="3BAFA9"/>
                </a:solidFill>
                <a:latin typeface="Poppins" pitchFamily="2" charset="77"/>
                <a:cs typeface="Poppins" pitchFamily="2" charset="77"/>
              </a:rPr>
              <a:t>Cholesterol</a:t>
            </a:r>
            <a:r>
              <a:rPr lang="it-IT" dirty="0">
                <a:solidFill>
                  <a:srgbClr val="3BAFA9"/>
                </a:solidFill>
                <a:latin typeface="Poppins" pitchFamily="2" charset="77"/>
                <a:cs typeface="Poppins" pitchFamily="2" charset="77"/>
              </a:rPr>
              <a:t> (\% </a:t>
            </a:r>
            <a:r>
              <a:rPr lang="it-IT" dirty="0" err="1">
                <a:solidFill>
                  <a:srgbClr val="3BAFA9"/>
                </a:solidFill>
                <a:latin typeface="Poppins" pitchFamily="2" charset="77"/>
                <a:cs typeface="Poppins" pitchFamily="2" charset="77"/>
              </a:rPr>
              <a:t>Daily</a:t>
            </a:r>
            <a:r>
              <a:rPr lang="it-IT" dirty="0">
                <a:solidFill>
                  <a:srgbClr val="3BAFA9"/>
                </a:solidFill>
                <a:latin typeface="Poppins" pitchFamily="2" charset="77"/>
                <a:cs typeface="Poppins" pitchFamily="2" charset="77"/>
              </a:rPr>
              <a:t> Value)' </a:t>
            </a:r>
          </a:p>
          <a:p>
            <a:pPr marL="342900" indent="-342900">
              <a:buFont typeface="+mj-lt"/>
              <a:buAutoNum type="arabicPeriod"/>
            </a:pPr>
            <a:r>
              <a:rPr lang="it-IT" dirty="0">
                <a:solidFill>
                  <a:srgbClr val="3BAFA9"/>
                </a:solidFill>
                <a:latin typeface="Poppins" pitchFamily="2" charset="77"/>
                <a:cs typeface="Poppins" pitchFamily="2" charset="77"/>
              </a:rPr>
              <a:t>'</a:t>
            </a:r>
            <a:r>
              <a:rPr lang="it-IT" dirty="0" err="1">
                <a:solidFill>
                  <a:srgbClr val="3BAFA9"/>
                </a:solidFill>
                <a:latin typeface="Poppins" pitchFamily="2" charset="77"/>
                <a:cs typeface="Poppins" pitchFamily="2" charset="77"/>
              </a:rPr>
              <a:t>Sodium</a:t>
            </a:r>
            <a:r>
              <a:rPr lang="it-IT" dirty="0">
                <a:solidFill>
                  <a:srgbClr val="3BAFA9"/>
                </a:solidFill>
                <a:latin typeface="Poppins" pitchFamily="2" charset="77"/>
                <a:cs typeface="Poppins" pitchFamily="2" charset="77"/>
              </a:rPr>
              <a:t> (\% </a:t>
            </a:r>
            <a:r>
              <a:rPr lang="it-IT" dirty="0" err="1">
                <a:solidFill>
                  <a:srgbClr val="3BAFA9"/>
                </a:solidFill>
                <a:latin typeface="Poppins" pitchFamily="2" charset="77"/>
                <a:cs typeface="Poppins" pitchFamily="2" charset="77"/>
              </a:rPr>
              <a:t>Daily</a:t>
            </a:r>
            <a:r>
              <a:rPr lang="it-IT" dirty="0">
                <a:solidFill>
                  <a:srgbClr val="3BAFA9"/>
                </a:solidFill>
                <a:latin typeface="Poppins" pitchFamily="2" charset="77"/>
                <a:cs typeface="Poppins" pitchFamily="2" charset="77"/>
              </a:rPr>
              <a:t> Value)' </a:t>
            </a:r>
          </a:p>
          <a:p>
            <a:pPr marL="342900" indent="-342900">
              <a:buFont typeface="+mj-lt"/>
              <a:buAutoNum type="arabicPeriod"/>
            </a:pPr>
            <a:r>
              <a:rPr lang="it-IT" dirty="0">
                <a:solidFill>
                  <a:srgbClr val="3BAFA9"/>
                </a:solidFill>
                <a:latin typeface="Poppins" pitchFamily="2" charset="77"/>
                <a:cs typeface="Poppins" pitchFamily="2" charset="77"/>
              </a:rPr>
              <a:t>'</a:t>
            </a:r>
            <a:r>
              <a:rPr lang="it-IT" dirty="0" err="1">
                <a:solidFill>
                  <a:srgbClr val="3BAFA9"/>
                </a:solidFill>
                <a:latin typeface="Poppins" pitchFamily="2" charset="77"/>
                <a:cs typeface="Poppins" pitchFamily="2" charset="77"/>
              </a:rPr>
              <a:t>Carbohydrates</a:t>
            </a:r>
            <a:r>
              <a:rPr lang="it-IT" dirty="0">
                <a:solidFill>
                  <a:srgbClr val="3BAFA9"/>
                </a:solidFill>
                <a:latin typeface="Poppins" pitchFamily="2" charset="77"/>
                <a:cs typeface="Poppins" pitchFamily="2" charset="77"/>
              </a:rPr>
              <a:t> (\% </a:t>
            </a:r>
            <a:r>
              <a:rPr lang="it-IT" dirty="0" err="1">
                <a:solidFill>
                  <a:srgbClr val="3BAFA9"/>
                </a:solidFill>
                <a:latin typeface="Poppins" pitchFamily="2" charset="77"/>
                <a:cs typeface="Poppins" pitchFamily="2" charset="77"/>
              </a:rPr>
              <a:t>Daily</a:t>
            </a:r>
            <a:r>
              <a:rPr lang="it-IT" dirty="0">
                <a:solidFill>
                  <a:srgbClr val="3BAFA9"/>
                </a:solidFill>
                <a:latin typeface="Poppins" pitchFamily="2" charset="77"/>
                <a:cs typeface="Poppins" pitchFamily="2" charset="77"/>
              </a:rPr>
              <a:t> Value)' </a:t>
            </a:r>
          </a:p>
          <a:p>
            <a:pPr marL="342900" indent="-342900">
              <a:buFont typeface="+mj-lt"/>
              <a:buAutoNum type="arabicPeriod"/>
            </a:pPr>
            <a:r>
              <a:rPr lang="it-IT" dirty="0">
                <a:solidFill>
                  <a:srgbClr val="3BAFA9"/>
                </a:solidFill>
                <a:latin typeface="Poppins" pitchFamily="2" charset="77"/>
                <a:cs typeface="Poppins" pitchFamily="2" charset="77"/>
              </a:rPr>
              <a:t>'</a:t>
            </a:r>
            <a:r>
              <a:rPr lang="it-IT" dirty="0" err="1">
                <a:solidFill>
                  <a:srgbClr val="3BAFA9"/>
                </a:solidFill>
                <a:latin typeface="Poppins" pitchFamily="2" charset="77"/>
                <a:cs typeface="Poppins" pitchFamily="2" charset="77"/>
              </a:rPr>
              <a:t>Dietary</a:t>
            </a:r>
            <a:r>
              <a:rPr lang="it-IT" dirty="0">
                <a:solidFill>
                  <a:srgbClr val="3BAFA9"/>
                </a:solidFill>
                <a:latin typeface="Poppins" pitchFamily="2" charset="77"/>
                <a:cs typeface="Poppins" pitchFamily="2" charset="77"/>
              </a:rPr>
              <a:t> </a:t>
            </a:r>
            <a:r>
              <a:rPr lang="it-IT" dirty="0" err="1">
                <a:solidFill>
                  <a:srgbClr val="3BAFA9"/>
                </a:solidFill>
                <a:latin typeface="Poppins" pitchFamily="2" charset="77"/>
                <a:cs typeface="Poppins" pitchFamily="2" charset="77"/>
              </a:rPr>
              <a:t>Fiber</a:t>
            </a:r>
            <a:r>
              <a:rPr lang="it-IT" dirty="0">
                <a:solidFill>
                  <a:srgbClr val="3BAFA9"/>
                </a:solidFill>
                <a:latin typeface="Poppins" pitchFamily="2" charset="77"/>
                <a:cs typeface="Poppins" pitchFamily="2" charset="77"/>
              </a:rPr>
              <a:t> (\% </a:t>
            </a:r>
            <a:r>
              <a:rPr lang="it-IT" dirty="0" err="1">
                <a:solidFill>
                  <a:srgbClr val="3BAFA9"/>
                </a:solidFill>
                <a:latin typeface="Poppins" pitchFamily="2" charset="77"/>
                <a:cs typeface="Poppins" pitchFamily="2" charset="77"/>
              </a:rPr>
              <a:t>Daily</a:t>
            </a:r>
            <a:r>
              <a:rPr lang="it-IT" dirty="0">
                <a:solidFill>
                  <a:srgbClr val="3BAFA9"/>
                </a:solidFill>
                <a:latin typeface="Poppins" pitchFamily="2" charset="77"/>
                <a:cs typeface="Poppins" pitchFamily="2" charset="77"/>
              </a:rPr>
              <a:t> Value)' </a:t>
            </a:r>
          </a:p>
          <a:p>
            <a:pPr marL="342900" indent="-342900">
              <a:buFont typeface="+mj-lt"/>
              <a:buAutoNum type="arabicPeriod"/>
            </a:pPr>
            <a:r>
              <a:rPr lang="it-IT" dirty="0" err="1">
                <a:solidFill>
                  <a:srgbClr val="3BAFA9"/>
                </a:solidFill>
                <a:latin typeface="Poppins" pitchFamily="2" charset="77"/>
                <a:cs typeface="Poppins" pitchFamily="2" charset="77"/>
              </a:rPr>
              <a:t>Sugars</a:t>
            </a:r>
            <a:r>
              <a:rPr lang="it-IT" dirty="0">
                <a:solidFill>
                  <a:srgbClr val="3BAFA9"/>
                </a:solidFill>
                <a:latin typeface="Poppins" pitchFamily="2" charset="77"/>
                <a:cs typeface="Poppins" pitchFamily="2" charset="77"/>
              </a:rPr>
              <a:t> </a:t>
            </a:r>
          </a:p>
          <a:p>
            <a:pPr marL="342900" indent="-342900">
              <a:buFont typeface="+mj-lt"/>
              <a:buAutoNum type="arabicPeriod"/>
            </a:pPr>
            <a:r>
              <a:rPr lang="it-IT" dirty="0" err="1">
                <a:solidFill>
                  <a:srgbClr val="3BAFA9"/>
                </a:solidFill>
                <a:latin typeface="Poppins" pitchFamily="2" charset="77"/>
                <a:cs typeface="Poppins" pitchFamily="2" charset="77"/>
              </a:rPr>
              <a:t>Protein</a:t>
            </a:r>
            <a:r>
              <a:rPr lang="it-IT" dirty="0">
                <a:solidFill>
                  <a:srgbClr val="3BAFA9"/>
                </a:solidFill>
                <a:latin typeface="Poppins" pitchFamily="2" charset="77"/>
                <a:cs typeface="Poppins" pitchFamily="2" charset="77"/>
              </a:rPr>
              <a:t> </a:t>
            </a:r>
          </a:p>
          <a:p>
            <a:pPr marL="342900" indent="-342900">
              <a:buFont typeface="+mj-lt"/>
              <a:buAutoNum type="arabicPeriod"/>
            </a:pPr>
            <a:r>
              <a:rPr lang="it-IT" dirty="0">
                <a:solidFill>
                  <a:srgbClr val="3BAFA9"/>
                </a:solidFill>
                <a:latin typeface="Poppins" pitchFamily="2" charset="77"/>
                <a:cs typeface="Poppins" pitchFamily="2" charset="77"/>
              </a:rPr>
              <a:t>'</a:t>
            </a:r>
            <a:r>
              <a:rPr lang="it-IT" dirty="0" err="1">
                <a:solidFill>
                  <a:srgbClr val="3BAFA9"/>
                </a:solidFill>
                <a:latin typeface="Poppins" pitchFamily="2" charset="77"/>
                <a:cs typeface="Poppins" pitchFamily="2" charset="77"/>
              </a:rPr>
              <a:t>Vitamin</a:t>
            </a:r>
            <a:r>
              <a:rPr lang="it-IT" dirty="0">
                <a:solidFill>
                  <a:srgbClr val="3BAFA9"/>
                </a:solidFill>
                <a:latin typeface="Poppins" pitchFamily="2" charset="77"/>
                <a:cs typeface="Poppins" pitchFamily="2" charset="77"/>
              </a:rPr>
              <a:t> A (\% </a:t>
            </a:r>
            <a:r>
              <a:rPr lang="it-IT" dirty="0" err="1">
                <a:solidFill>
                  <a:srgbClr val="3BAFA9"/>
                </a:solidFill>
                <a:latin typeface="Poppins" pitchFamily="2" charset="77"/>
                <a:cs typeface="Poppins" pitchFamily="2" charset="77"/>
              </a:rPr>
              <a:t>Daily</a:t>
            </a:r>
            <a:r>
              <a:rPr lang="it-IT" dirty="0">
                <a:solidFill>
                  <a:srgbClr val="3BAFA9"/>
                </a:solidFill>
                <a:latin typeface="Poppins" pitchFamily="2" charset="77"/>
                <a:cs typeface="Poppins" pitchFamily="2" charset="77"/>
              </a:rPr>
              <a:t> Value)' </a:t>
            </a:r>
          </a:p>
          <a:p>
            <a:pPr marL="342900" indent="-342900">
              <a:buFont typeface="+mj-lt"/>
              <a:buAutoNum type="arabicPeriod"/>
            </a:pPr>
            <a:r>
              <a:rPr lang="it-IT" dirty="0">
                <a:solidFill>
                  <a:srgbClr val="3BAFA9"/>
                </a:solidFill>
                <a:latin typeface="Poppins" pitchFamily="2" charset="77"/>
                <a:cs typeface="Poppins" pitchFamily="2" charset="77"/>
              </a:rPr>
              <a:t>'</a:t>
            </a:r>
            <a:r>
              <a:rPr lang="it-IT" dirty="0" err="1">
                <a:solidFill>
                  <a:srgbClr val="3BAFA9"/>
                </a:solidFill>
                <a:latin typeface="Poppins" pitchFamily="2" charset="77"/>
                <a:cs typeface="Poppins" pitchFamily="2" charset="77"/>
              </a:rPr>
              <a:t>Vitamin</a:t>
            </a:r>
            <a:r>
              <a:rPr lang="it-IT" dirty="0">
                <a:solidFill>
                  <a:srgbClr val="3BAFA9"/>
                </a:solidFill>
                <a:latin typeface="Poppins" pitchFamily="2" charset="77"/>
                <a:cs typeface="Poppins" pitchFamily="2" charset="77"/>
              </a:rPr>
              <a:t> C (\% </a:t>
            </a:r>
            <a:r>
              <a:rPr lang="it-IT" dirty="0" err="1">
                <a:solidFill>
                  <a:srgbClr val="3BAFA9"/>
                </a:solidFill>
                <a:latin typeface="Poppins" pitchFamily="2" charset="77"/>
                <a:cs typeface="Poppins" pitchFamily="2" charset="77"/>
              </a:rPr>
              <a:t>Daily</a:t>
            </a:r>
            <a:r>
              <a:rPr lang="it-IT" dirty="0">
                <a:solidFill>
                  <a:srgbClr val="3BAFA9"/>
                </a:solidFill>
                <a:latin typeface="Poppins" pitchFamily="2" charset="77"/>
                <a:cs typeface="Poppins" pitchFamily="2" charset="77"/>
              </a:rPr>
              <a:t> Value)' </a:t>
            </a:r>
          </a:p>
          <a:p>
            <a:pPr marL="342900" indent="-342900">
              <a:buFont typeface="+mj-lt"/>
              <a:buAutoNum type="arabicPeriod"/>
            </a:pPr>
            <a:r>
              <a:rPr lang="it-IT" dirty="0">
                <a:solidFill>
                  <a:srgbClr val="3BAFA9"/>
                </a:solidFill>
                <a:latin typeface="Poppins" pitchFamily="2" charset="77"/>
                <a:cs typeface="Poppins" pitchFamily="2" charset="77"/>
              </a:rPr>
              <a:t>'</a:t>
            </a:r>
            <a:r>
              <a:rPr lang="it-IT" dirty="0" err="1">
                <a:solidFill>
                  <a:srgbClr val="3BAFA9"/>
                </a:solidFill>
                <a:latin typeface="Poppins" pitchFamily="2" charset="77"/>
                <a:cs typeface="Poppins" pitchFamily="2" charset="77"/>
              </a:rPr>
              <a:t>Calcium</a:t>
            </a:r>
            <a:r>
              <a:rPr lang="it-IT" dirty="0">
                <a:solidFill>
                  <a:srgbClr val="3BAFA9"/>
                </a:solidFill>
                <a:latin typeface="Poppins" pitchFamily="2" charset="77"/>
                <a:cs typeface="Poppins" pitchFamily="2" charset="77"/>
              </a:rPr>
              <a:t> (\% </a:t>
            </a:r>
            <a:r>
              <a:rPr lang="it-IT" dirty="0" err="1">
                <a:solidFill>
                  <a:srgbClr val="3BAFA9"/>
                </a:solidFill>
                <a:latin typeface="Poppins" pitchFamily="2" charset="77"/>
                <a:cs typeface="Poppins" pitchFamily="2" charset="77"/>
              </a:rPr>
              <a:t>Daily</a:t>
            </a:r>
            <a:r>
              <a:rPr lang="it-IT" dirty="0">
                <a:solidFill>
                  <a:srgbClr val="3BAFA9"/>
                </a:solidFill>
                <a:latin typeface="Poppins" pitchFamily="2" charset="77"/>
                <a:cs typeface="Poppins" pitchFamily="2" charset="77"/>
              </a:rPr>
              <a:t> Value)' </a:t>
            </a:r>
          </a:p>
          <a:p>
            <a:pPr marL="342900" indent="-342900">
              <a:buFont typeface="+mj-lt"/>
              <a:buAutoNum type="arabicPeriod"/>
            </a:pPr>
            <a:r>
              <a:rPr lang="it-IT" dirty="0">
                <a:solidFill>
                  <a:srgbClr val="3BAFA9"/>
                </a:solidFill>
                <a:latin typeface="Poppins" pitchFamily="2" charset="77"/>
                <a:cs typeface="Poppins" pitchFamily="2" charset="77"/>
              </a:rPr>
              <a:t>'</a:t>
            </a:r>
            <a:r>
              <a:rPr lang="it-IT" dirty="0" err="1">
                <a:solidFill>
                  <a:srgbClr val="3BAFA9"/>
                </a:solidFill>
                <a:latin typeface="Poppins" pitchFamily="2" charset="77"/>
                <a:cs typeface="Poppins" pitchFamily="2" charset="77"/>
              </a:rPr>
              <a:t>Iron</a:t>
            </a:r>
            <a:r>
              <a:rPr lang="it-IT" dirty="0">
                <a:solidFill>
                  <a:srgbClr val="3BAFA9"/>
                </a:solidFill>
                <a:latin typeface="Poppins" pitchFamily="2" charset="77"/>
                <a:cs typeface="Poppins" pitchFamily="2" charset="77"/>
              </a:rPr>
              <a:t> (\% </a:t>
            </a:r>
            <a:r>
              <a:rPr lang="it-IT" dirty="0" err="1">
                <a:solidFill>
                  <a:srgbClr val="3BAFA9"/>
                </a:solidFill>
                <a:latin typeface="Poppins" pitchFamily="2" charset="77"/>
                <a:cs typeface="Poppins" pitchFamily="2" charset="77"/>
              </a:rPr>
              <a:t>Daily</a:t>
            </a:r>
            <a:r>
              <a:rPr lang="it-IT" dirty="0">
                <a:solidFill>
                  <a:srgbClr val="3BAFA9"/>
                </a:solidFill>
                <a:latin typeface="Poppins" pitchFamily="2" charset="77"/>
                <a:cs typeface="Poppins" pitchFamily="2" charset="77"/>
              </a:rPr>
              <a:t> Value)'</a:t>
            </a:r>
          </a:p>
          <a:p>
            <a:pPr marL="342900" indent="-342900">
              <a:buFont typeface="+mj-lt"/>
              <a:buAutoNum type="arabicPeriod"/>
            </a:pPr>
            <a:r>
              <a:rPr lang="it-IT" i="1" dirty="0">
                <a:solidFill>
                  <a:srgbClr val="FF0000"/>
                </a:solidFill>
                <a:latin typeface="Poppins" pitchFamily="2" charset="77"/>
                <a:cs typeface="Poppins" pitchFamily="2" charset="77"/>
              </a:rPr>
              <a:t>'</a:t>
            </a:r>
            <a:r>
              <a:rPr lang="it-IT" i="1" dirty="0" err="1">
                <a:solidFill>
                  <a:srgbClr val="FF0000"/>
                </a:solidFill>
                <a:latin typeface="Poppins" pitchFamily="2" charset="77"/>
                <a:cs typeface="Poppins" pitchFamily="2" charset="77"/>
              </a:rPr>
              <a:t>Serving</a:t>
            </a:r>
            <a:r>
              <a:rPr lang="it-IT" i="1" dirty="0">
                <a:solidFill>
                  <a:srgbClr val="FF0000"/>
                </a:solidFill>
                <a:latin typeface="Poppins" pitchFamily="2" charset="77"/>
                <a:cs typeface="Poppins" pitchFamily="2" charset="77"/>
              </a:rPr>
              <a:t> Size'</a:t>
            </a:r>
          </a:p>
          <a:p>
            <a:pPr marL="342900" indent="-342900">
              <a:buFont typeface="+mj-lt"/>
              <a:buAutoNum type="arabicPeriod"/>
            </a:pPr>
            <a:r>
              <a:rPr lang="it-IT" i="1" dirty="0">
                <a:solidFill>
                  <a:srgbClr val="FF0000"/>
                </a:solidFill>
                <a:latin typeface="Poppins" pitchFamily="2" charset="77"/>
                <a:cs typeface="Poppins" pitchFamily="2" charset="77"/>
              </a:rPr>
              <a:t>Price*</a:t>
            </a:r>
            <a:r>
              <a:rPr lang="it-IT" i="1" dirty="0">
                <a:solidFill>
                  <a:srgbClr val="3BAFA9"/>
                </a:solidFill>
                <a:latin typeface="Poppins" pitchFamily="2" charset="77"/>
                <a:cs typeface="Poppins" pitchFamily="2" charset="77"/>
              </a:rPr>
              <a:t> </a:t>
            </a:r>
          </a:p>
        </p:txBody>
      </p:sp>
      <p:sp>
        <p:nvSpPr>
          <p:cNvPr id="5" name="Rettangolo 4">
            <a:extLst>
              <a:ext uri="{FF2B5EF4-FFF2-40B4-BE49-F238E27FC236}">
                <a16:creationId xmlns:a16="http://schemas.microsoft.com/office/drawing/2014/main" id="{11DD1842-D45D-449B-9B0C-5B5F2A544E0E}"/>
              </a:ext>
            </a:extLst>
          </p:cNvPr>
          <p:cNvSpPr/>
          <p:nvPr/>
        </p:nvSpPr>
        <p:spPr>
          <a:xfrm>
            <a:off x="4459621" y="759694"/>
            <a:ext cx="3471078" cy="400110"/>
          </a:xfrm>
          <a:prstGeom prst="rect">
            <a:avLst/>
          </a:prstGeom>
        </p:spPr>
        <p:txBody>
          <a:bodyPr wrap="none">
            <a:spAutoFit/>
          </a:bodyPr>
          <a:lstStyle/>
          <a:p>
            <a:r>
              <a:rPr lang="it-IT" sz="2000" b="1" dirty="0">
                <a:solidFill>
                  <a:prstClr val="white">
                    <a:lumMod val="75000"/>
                  </a:prstClr>
                </a:solidFill>
                <a:latin typeface="Poppins" pitchFamily="2" charset="77"/>
                <a:cs typeface="Poppins" pitchFamily="2" charset="77"/>
              </a:rPr>
              <a:t>MANIPOLAZIONE DEL DATASET</a:t>
            </a:r>
            <a:endParaRPr lang="it-IT" dirty="0"/>
          </a:p>
        </p:txBody>
      </p:sp>
    </p:spTree>
    <p:extLst>
      <p:ext uri="{BB962C8B-B14F-4D97-AF65-F5344CB8AC3E}">
        <p14:creationId xmlns:p14="http://schemas.microsoft.com/office/powerpoint/2010/main" val="8583372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grpId="0" nodeType="afterEffect">
                                  <p:stCondLst>
                                    <p:cond delay="0"/>
                                  </p:stCondLst>
                                  <p:childTnLst>
                                    <p:set>
                                      <p:cBhvr>
                                        <p:cTn id="13" dur="1" fill="hold">
                                          <p:stCondLst>
                                            <p:cond delay="0"/>
                                          </p:stCondLst>
                                        </p:cTn>
                                        <p:tgtEl>
                                          <p:spTgt spid="47"/>
                                        </p:tgtEl>
                                        <p:attrNameLst>
                                          <p:attrName>style.visibility</p:attrName>
                                        </p:attrNameLst>
                                      </p:cBhvr>
                                      <p:to>
                                        <p:strVal val="visible"/>
                                      </p:to>
                                    </p:set>
                                    <p:animEffect transition="in" filter="fade">
                                      <p:cBhvr>
                                        <p:cTn id="14" dur="500"/>
                                        <p:tgtEl>
                                          <p:spTgt spid="47"/>
                                        </p:tgtEl>
                                      </p:cBhvr>
                                    </p:animEffect>
                                    <p:anim calcmode="lin" valueType="num">
                                      <p:cBhvr>
                                        <p:cTn id="15" dur="500" fill="hold"/>
                                        <p:tgtEl>
                                          <p:spTgt spid="47"/>
                                        </p:tgtEl>
                                        <p:attrNameLst>
                                          <p:attrName>ppt_x</p:attrName>
                                        </p:attrNameLst>
                                      </p:cBhvr>
                                      <p:tavLst>
                                        <p:tav tm="0">
                                          <p:val>
                                            <p:strVal val="#ppt_x"/>
                                          </p:val>
                                        </p:tav>
                                        <p:tav tm="100000">
                                          <p:val>
                                            <p:strVal val="#ppt_x"/>
                                          </p:val>
                                        </p:tav>
                                      </p:tavLst>
                                    </p:anim>
                                    <p:anim calcmode="lin" valueType="num">
                                      <p:cBhvr>
                                        <p:cTn id="16" dur="450" decel="100000" fill="hold"/>
                                        <p:tgtEl>
                                          <p:spTgt spid="47"/>
                                        </p:tgtEl>
                                        <p:attrNameLst>
                                          <p:attrName>ppt_y</p:attrName>
                                        </p:attrNameLst>
                                      </p:cBhvr>
                                      <p:tavLst>
                                        <p:tav tm="0">
                                          <p:val>
                                            <p:strVal val="#ppt_y+1"/>
                                          </p:val>
                                        </p:tav>
                                        <p:tav tm="100000">
                                          <p:val>
                                            <p:strVal val="#ppt_y-.03"/>
                                          </p:val>
                                        </p:tav>
                                      </p:tavLst>
                                    </p:anim>
                                    <p:anim calcmode="lin" valueType="num">
                                      <p:cBhvr>
                                        <p:cTn id="17" dur="50" accel="100000" fill="hold">
                                          <p:stCondLst>
                                            <p:cond delay="450"/>
                                          </p:stCondLst>
                                        </p:cTn>
                                        <p:tgtEl>
                                          <p:spTgt spid="4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FF2F2"/>
        </a:solidFill>
        <a:effectLst/>
      </p:bgPr>
    </p:bg>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A1117FDA-4267-4341-AF51-C2D5256D0CB8}"/>
              </a:ext>
            </a:extLst>
          </p:cNvPr>
          <p:cNvPicPr>
            <a:picLocks noChangeAspect="1"/>
          </p:cNvPicPr>
          <p:nvPr/>
        </p:nvPicPr>
        <p:blipFill rotWithShape="1">
          <a:blip r:embed="rId3"/>
          <a:srcRect l="29613" r="29613" b="16532"/>
          <a:stretch/>
        </p:blipFill>
        <p:spPr>
          <a:xfrm>
            <a:off x="134423" y="132704"/>
            <a:ext cx="485010" cy="476568"/>
          </a:xfrm>
          <a:prstGeom prst="rect">
            <a:avLst/>
          </a:prstGeom>
        </p:spPr>
      </p:pic>
      <p:cxnSp>
        <p:nvCxnSpPr>
          <p:cNvPr id="8" name="Connettore 1 7">
            <a:extLst>
              <a:ext uri="{FF2B5EF4-FFF2-40B4-BE49-F238E27FC236}">
                <a16:creationId xmlns:a16="http://schemas.microsoft.com/office/drawing/2014/main" id="{A0947CB5-3A76-D544-BA5B-2173B01F0C5C}"/>
              </a:ext>
            </a:extLst>
          </p:cNvPr>
          <p:cNvCxnSpPr>
            <a:cxnSpLocks/>
          </p:cNvCxnSpPr>
          <p:nvPr/>
        </p:nvCxnSpPr>
        <p:spPr>
          <a:xfrm flipH="1">
            <a:off x="707923" y="74637"/>
            <a:ext cx="1" cy="592703"/>
          </a:xfrm>
          <a:prstGeom prst="line">
            <a:avLst/>
          </a:prstGeom>
          <a:ln>
            <a:solidFill>
              <a:srgbClr val="3BAFA9"/>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6BF01B49-AA2C-BE42-ACB9-F1A4F33850F6}"/>
              </a:ext>
            </a:extLst>
          </p:cNvPr>
          <p:cNvSpPr txBox="1"/>
          <p:nvPr/>
        </p:nvSpPr>
        <p:spPr>
          <a:xfrm>
            <a:off x="3246179" y="1141418"/>
            <a:ext cx="5699637" cy="707886"/>
          </a:xfrm>
          <a:prstGeom prst="rect">
            <a:avLst/>
          </a:prstGeom>
          <a:noFill/>
        </p:spPr>
        <p:txBody>
          <a:bodyPr wrap="none" rtlCol="0">
            <a:spAutoFit/>
          </a:bodyPr>
          <a:lstStyle/>
          <a:p>
            <a:pPr algn="ctr"/>
            <a:r>
              <a:rPr lang="it-IT" sz="4000" b="1" dirty="0">
                <a:solidFill>
                  <a:srgbClr val="3BAFA9"/>
                </a:solidFill>
                <a:latin typeface="Poppins" pitchFamily="2" charset="77"/>
                <a:cs typeface="Poppins" pitchFamily="2" charset="77"/>
              </a:rPr>
              <a:t>TIPO DI APPRENDIMENTO</a:t>
            </a:r>
          </a:p>
        </p:txBody>
      </p:sp>
      <p:grpSp>
        <p:nvGrpSpPr>
          <p:cNvPr id="20" name="Gruppo 19">
            <a:extLst>
              <a:ext uri="{FF2B5EF4-FFF2-40B4-BE49-F238E27FC236}">
                <a16:creationId xmlns:a16="http://schemas.microsoft.com/office/drawing/2014/main" id="{CADB619A-050B-AB40-8155-25E81F21B355}"/>
              </a:ext>
            </a:extLst>
          </p:cNvPr>
          <p:cNvGrpSpPr/>
          <p:nvPr/>
        </p:nvGrpSpPr>
        <p:grpSpPr>
          <a:xfrm>
            <a:off x="753855" y="80642"/>
            <a:ext cx="3094117" cy="580693"/>
            <a:chOff x="633383" y="790766"/>
            <a:chExt cx="3094117" cy="580693"/>
          </a:xfrm>
        </p:grpSpPr>
        <p:sp>
          <p:nvSpPr>
            <p:cNvPr id="10" name="CasellaDiTesto 9">
              <a:extLst>
                <a:ext uri="{FF2B5EF4-FFF2-40B4-BE49-F238E27FC236}">
                  <a16:creationId xmlns:a16="http://schemas.microsoft.com/office/drawing/2014/main" id="{30A19314-0581-7D4E-8229-A829B1641267}"/>
                </a:ext>
              </a:extLst>
            </p:cNvPr>
            <p:cNvSpPr txBox="1"/>
            <p:nvPr/>
          </p:nvSpPr>
          <p:spPr>
            <a:xfrm>
              <a:off x="633383" y="790766"/>
              <a:ext cx="1851789" cy="369332"/>
            </a:xfrm>
            <a:prstGeom prst="rect">
              <a:avLst/>
            </a:prstGeom>
            <a:noFill/>
          </p:spPr>
          <p:txBody>
            <a:bodyPr wrap="none" rtlCol="0">
              <a:spAutoFit/>
            </a:bodyPr>
            <a:lstStyle/>
            <a:p>
              <a:r>
                <a:rPr lang="it-IT" b="1" dirty="0" err="1">
                  <a:solidFill>
                    <a:srgbClr val="3BAFA9"/>
                  </a:solidFill>
                  <a:latin typeface="Poppins" pitchFamily="2" charset="77"/>
                  <a:cs typeface="Poppins" pitchFamily="2" charset="77"/>
                </a:rPr>
                <a:t>RistoManager</a:t>
              </a:r>
              <a:endParaRPr lang="it-IT" b="1" dirty="0">
                <a:solidFill>
                  <a:srgbClr val="3BAFA9"/>
                </a:solidFill>
                <a:latin typeface="Poppins" pitchFamily="2" charset="77"/>
                <a:cs typeface="Poppins" pitchFamily="2" charset="77"/>
              </a:endParaRPr>
            </a:p>
          </p:txBody>
        </p:sp>
        <p:sp>
          <p:nvSpPr>
            <p:cNvPr id="9" name="CasellaDiTesto 8">
              <a:extLst>
                <a:ext uri="{FF2B5EF4-FFF2-40B4-BE49-F238E27FC236}">
                  <a16:creationId xmlns:a16="http://schemas.microsoft.com/office/drawing/2014/main" id="{78032DFC-5C6C-D74F-A925-CE7D69124AE1}"/>
                </a:ext>
              </a:extLst>
            </p:cNvPr>
            <p:cNvSpPr txBox="1"/>
            <p:nvPr/>
          </p:nvSpPr>
          <p:spPr>
            <a:xfrm>
              <a:off x="633383" y="1063682"/>
              <a:ext cx="3094117" cy="307777"/>
            </a:xfrm>
            <a:prstGeom prst="rect">
              <a:avLst/>
            </a:prstGeom>
            <a:noFill/>
          </p:spPr>
          <p:txBody>
            <a:bodyPr wrap="none" rtlCol="0">
              <a:spAutoFit/>
            </a:bodyPr>
            <a:lstStyle/>
            <a:p>
              <a:r>
                <a:rPr lang="it-IT" sz="1400" dirty="0">
                  <a:solidFill>
                    <a:schemeClr val="bg1">
                      <a:lumMod val="75000"/>
                    </a:schemeClr>
                  </a:solidFill>
                  <a:latin typeface="Poppins" pitchFamily="2" charset="77"/>
                  <a:cs typeface="Poppins" pitchFamily="2" charset="77"/>
                </a:rPr>
                <a:t>CONTESTUALIZZAZIONE DEL PROBLEMA</a:t>
              </a:r>
            </a:p>
          </p:txBody>
        </p:sp>
      </p:grpSp>
      <p:cxnSp>
        <p:nvCxnSpPr>
          <p:cNvPr id="27" name="Connettore 1 26">
            <a:extLst>
              <a:ext uri="{FF2B5EF4-FFF2-40B4-BE49-F238E27FC236}">
                <a16:creationId xmlns:a16="http://schemas.microsoft.com/office/drawing/2014/main" id="{0BD1C1BA-8D62-5E48-AAFB-2081336193F8}"/>
              </a:ext>
            </a:extLst>
          </p:cNvPr>
          <p:cNvCxnSpPr>
            <a:cxnSpLocks/>
          </p:cNvCxnSpPr>
          <p:nvPr/>
        </p:nvCxnSpPr>
        <p:spPr>
          <a:xfrm>
            <a:off x="4160653" y="6413428"/>
            <a:ext cx="3870695" cy="0"/>
          </a:xfrm>
          <a:prstGeom prst="line">
            <a:avLst/>
          </a:prstGeom>
          <a:ln>
            <a:solidFill>
              <a:srgbClr val="3BAFA9"/>
            </a:solidFill>
          </a:ln>
        </p:spPr>
        <p:style>
          <a:lnRef idx="1">
            <a:schemeClr val="accent1"/>
          </a:lnRef>
          <a:fillRef idx="0">
            <a:schemeClr val="accent1"/>
          </a:fillRef>
          <a:effectRef idx="0">
            <a:schemeClr val="accent1"/>
          </a:effectRef>
          <a:fontRef idx="minor">
            <a:schemeClr val="tx1"/>
          </a:fontRef>
        </p:style>
      </p:cxnSp>
      <p:sp>
        <p:nvSpPr>
          <p:cNvPr id="28" name="CasellaDiTesto 27">
            <a:extLst>
              <a:ext uri="{FF2B5EF4-FFF2-40B4-BE49-F238E27FC236}">
                <a16:creationId xmlns:a16="http://schemas.microsoft.com/office/drawing/2014/main" id="{0364D1B3-85A9-3349-9FC5-A4568BE93E0C}"/>
              </a:ext>
            </a:extLst>
          </p:cNvPr>
          <p:cNvSpPr txBox="1"/>
          <p:nvPr/>
        </p:nvSpPr>
        <p:spPr>
          <a:xfrm>
            <a:off x="4531444" y="6413428"/>
            <a:ext cx="3129126" cy="400110"/>
          </a:xfrm>
          <a:prstGeom prst="rect">
            <a:avLst/>
          </a:prstGeom>
          <a:noFill/>
        </p:spPr>
        <p:txBody>
          <a:bodyPr wrap="none" rtlCol="0">
            <a:spAutoFit/>
          </a:bodyPr>
          <a:lstStyle/>
          <a:p>
            <a:pPr algn="ctr"/>
            <a:r>
              <a:rPr lang="it-IT" sz="2000" b="1" dirty="0">
                <a:solidFill>
                  <a:schemeClr val="bg1">
                    <a:lumMod val="75000"/>
                  </a:schemeClr>
                </a:solidFill>
                <a:latin typeface="Poppins" pitchFamily="2" charset="77"/>
                <a:cs typeface="Poppins" pitchFamily="2" charset="77"/>
              </a:rPr>
              <a:t>Classificazione vs Clustering</a:t>
            </a:r>
          </a:p>
        </p:txBody>
      </p:sp>
      <p:sp>
        <p:nvSpPr>
          <p:cNvPr id="11" name="CasellaDiTesto 10">
            <a:extLst>
              <a:ext uri="{FF2B5EF4-FFF2-40B4-BE49-F238E27FC236}">
                <a16:creationId xmlns:a16="http://schemas.microsoft.com/office/drawing/2014/main" id="{D6AD4A3A-FF2C-49D2-825A-D2A3EC1ECC04}"/>
              </a:ext>
            </a:extLst>
          </p:cNvPr>
          <p:cNvSpPr txBox="1"/>
          <p:nvPr/>
        </p:nvSpPr>
        <p:spPr>
          <a:xfrm>
            <a:off x="3883854" y="874492"/>
            <a:ext cx="4424288" cy="400110"/>
          </a:xfrm>
          <a:prstGeom prst="rect">
            <a:avLst/>
          </a:prstGeom>
          <a:noFill/>
        </p:spPr>
        <p:txBody>
          <a:bodyPr wrap="none" rtlCol="0">
            <a:spAutoFit/>
          </a:bodyPr>
          <a:lstStyle/>
          <a:p>
            <a:r>
              <a:rPr lang="it-IT" sz="2000" b="1" dirty="0">
                <a:solidFill>
                  <a:schemeClr val="bg1">
                    <a:lumMod val="75000"/>
                  </a:schemeClr>
                </a:solidFill>
                <a:latin typeface="Poppins" pitchFamily="2" charset="77"/>
                <a:cs typeface="Poppins" pitchFamily="2" charset="77"/>
              </a:rPr>
              <a:t>CONTESTUALIZZAZIONE DEL PROBLEMA</a:t>
            </a:r>
          </a:p>
        </p:txBody>
      </p:sp>
      <p:pic>
        <p:nvPicPr>
          <p:cNvPr id="4" name="Immagine 3">
            <a:extLst>
              <a:ext uri="{FF2B5EF4-FFF2-40B4-BE49-F238E27FC236}">
                <a16:creationId xmlns:a16="http://schemas.microsoft.com/office/drawing/2014/main" id="{F8AA93C6-95B0-4A78-8042-34A78B462CE5}"/>
              </a:ext>
            </a:extLst>
          </p:cNvPr>
          <p:cNvPicPr>
            <a:picLocks noChangeAspect="1"/>
          </p:cNvPicPr>
          <p:nvPr/>
        </p:nvPicPr>
        <p:blipFill rotWithShape="1">
          <a:blip r:embed="rId4"/>
          <a:srcRect t="16421"/>
          <a:stretch/>
        </p:blipFill>
        <p:spPr>
          <a:xfrm>
            <a:off x="223102" y="1754685"/>
            <a:ext cx="11745796" cy="4560516"/>
          </a:xfrm>
          <a:prstGeom prst="rect">
            <a:avLst/>
          </a:prstGeom>
        </p:spPr>
      </p:pic>
    </p:spTree>
    <p:extLst>
      <p:ext uri="{BB962C8B-B14F-4D97-AF65-F5344CB8AC3E}">
        <p14:creationId xmlns:p14="http://schemas.microsoft.com/office/powerpoint/2010/main" val="6389418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50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900" decel="100000" fill="hold"/>
                                        <p:tgtEl>
                                          <p:spTgt spid="2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7"/>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100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1000"/>
                                        <p:tgtEl>
                                          <p:spTgt spid="28"/>
                                        </p:tgtEl>
                                      </p:cBhvr>
                                    </p:animEffect>
                                    <p:anim calcmode="lin" valueType="num">
                                      <p:cBhvr>
                                        <p:cTn id="14" dur="1000" fill="hold"/>
                                        <p:tgtEl>
                                          <p:spTgt spid="28"/>
                                        </p:tgtEl>
                                        <p:attrNameLst>
                                          <p:attrName>ppt_x</p:attrName>
                                        </p:attrNameLst>
                                      </p:cBhvr>
                                      <p:tavLst>
                                        <p:tav tm="0">
                                          <p:val>
                                            <p:strVal val="#ppt_x"/>
                                          </p:val>
                                        </p:tav>
                                        <p:tav tm="100000">
                                          <p:val>
                                            <p:strVal val="#ppt_x"/>
                                          </p:val>
                                        </p:tav>
                                      </p:tavLst>
                                    </p:anim>
                                    <p:anim calcmode="lin" valueType="num">
                                      <p:cBhvr>
                                        <p:cTn id="15" dur="900" decel="100000" fill="hold"/>
                                        <p:tgtEl>
                                          <p:spTgt spid="28"/>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11D069C3-5D30-4B43-AE60-AE0C2E4A110D}"/>
              </a:ext>
            </a:extLst>
          </p:cNvPr>
          <p:cNvSpPr/>
          <p:nvPr/>
        </p:nvSpPr>
        <p:spPr>
          <a:xfrm>
            <a:off x="1" y="-9426"/>
            <a:ext cx="12192000" cy="6858000"/>
          </a:xfrm>
          <a:prstGeom prst="rect">
            <a:avLst/>
          </a:prstGeom>
          <a:solidFill>
            <a:srgbClr val="DF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0" lang="it-IT"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 name="Immagine 5">
            <a:extLst>
              <a:ext uri="{FF2B5EF4-FFF2-40B4-BE49-F238E27FC236}">
                <a16:creationId xmlns:a16="http://schemas.microsoft.com/office/drawing/2014/main" id="{A1117FDA-4267-4341-AF51-C2D5256D0CB8}"/>
              </a:ext>
            </a:extLst>
          </p:cNvPr>
          <p:cNvPicPr>
            <a:picLocks noChangeAspect="1"/>
          </p:cNvPicPr>
          <p:nvPr/>
        </p:nvPicPr>
        <p:blipFill rotWithShape="1">
          <a:blip r:embed="rId3"/>
          <a:srcRect l="29613" r="29613" b="16532"/>
          <a:stretch/>
        </p:blipFill>
        <p:spPr>
          <a:xfrm>
            <a:off x="134423" y="132704"/>
            <a:ext cx="485010" cy="476568"/>
          </a:xfrm>
          <a:prstGeom prst="rect">
            <a:avLst/>
          </a:prstGeom>
        </p:spPr>
      </p:pic>
      <p:cxnSp>
        <p:nvCxnSpPr>
          <p:cNvPr id="8" name="Connettore 1 7">
            <a:extLst>
              <a:ext uri="{FF2B5EF4-FFF2-40B4-BE49-F238E27FC236}">
                <a16:creationId xmlns:a16="http://schemas.microsoft.com/office/drawing/2014/main" id="{A0947CB5-3A76-D544-BA5B-2173B01F0C5C}"/>
              </a:ext>
            </a:extLst>
          </p:cNvPr>
          <p:cNvCxnSpPr>
            <a:cxnSpLocks/>
          </p:cNvCxnSpPr>
          <p:nvPr/>
        </p:nvCxnSpPr>
        <p:spPr>
          <a:xfrm flipH="1">
            <a:off x="707923" y="74637"/>
            <a:ext cx="1" cy="592703"/>
          </a:xfrm>
          <a:prstGeom prst="line">
            <a:avLst/>
          </a:prstGeom>
          <a:ln>
            <a:solidFill>
              <a:srgbClr val="3BAFA9"/>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6BF01B49-AA2C-BE42-ACB9-F1A4F33850F6}"/>
              </a:ext>
            </a:extLst>
          </p:cNvPr>
          <p:cNvSpPr txBox="1"/>
          <p:nvPr/>
        </p:nvSpPr>
        <p:spPr>
          <a:xfrm>
            <a:off x="3649817" y="1210921"/>
            <a:ext cx="4892365"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4000" b="1" i="0" u="none" strike="noStrike" kern="1200" cap="none" spc="0" normalizeH="0" baseline="0" noProof="0" dirty="0">
                <a:ln>
                  <a:noFill/>
                </a:ln>
                <a:solidFill>
                  <a:srgbClr val="3BAFA9"/>
                </a:solidFill>
                <a:effectLst/>
                <a:uLnTx/>
                <a:uFillTx/>
                <a:latin typeface="Poppins" pitchFamily="2" charset="77"/>
                <a:ea typeface="+mn-ea"/>
                <a:cs typeface="Poppins" pitchFamily="2" charset="77"/>
              </a:rPr>
              <a:t>SOFTWARE UTILIZZATI</a:t>
            </a:r>
          </a:p>
        </p:txBody>
      </p:sp>
      <p:grpSp>
        <p:nvGrpSpPr>
          <p:cNvPr id="20" name="Gruppo 19">
            <a:extLst>
              <a:ext uri="{FF2B5EF4-FFF2-40B4-BE49-F238E27FC236}">
                <a16:creationId xmlns:a16="http://schemas.microsoft.com/office/drawing/2014/main" id="{CADB619A-050B-AB40-8155-25E81F21B355}"/>
              </a:ext>
            </a:extLst>
          </p:cNvPr>
          <p:cNvGrpSpPr/>
          <p:nvPr/>
        </p:nvGrpSpPr>
        <p:grpSpPr>
          <a:xfrm>
            <a:off x="753855" y="80642"/>
            <a:ext cx="2030171" cy="580693"/>
            <a:chOff x="633383" y="790766"/>
            <a:chExt cx="2030171" cy="580693"/>
          </a:xfrm>
        </p:grpSpPr>
        <p:sp>
          <p:nvSpPr>
            <p:cNvPr id="10" name="CasellaDiTesto 9">
              <a:extLst>
                <a:ext uri="{FF2B5EF4-FFF2-40B4-BE49-F238E27FC236}">
                  <a16:creationId xmlns:a16="http://schemas.microsoft.com/office/drawing/2014/main" id="{30A19314-0581-7D4E-8229-A829B1641267}"/>
                </a:ext>
              </a:extLst>
            </p:cNvPr>
            <p:cNvSpPr txBox="1"/>
            <p:nvPr/>
          </p:nvSpPr>
          <p:spPr>
            <a:xfrm>
              <a:off x="633383" y="790766"/>
              <a:ext cx="185178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1" i="0" u="none" strike="noStrike" kern="1200" cap="none" spc="0" normalizeH="0" baseline="0" noProof="0" dirty="0" err="1">
                  <a:ln>
                    <a:noFill/>
                  </a:ln>
                  <a:solidFill>
                    <a:srgbClr val="3BAFA9"/>
                  </a:solidFill>
                  <a:effectLst/>
                  <a:uLnTx/>
                  <a:uFillTx/>
                  <a:latin typeface="Poppins" pitchFamily="2" charset="77"/>
                  <a:ea typeface="+mn-ea"/>
                  <a:cs typeface="Poppins" pitchFamily="2" charset="77"/>
                </a:rPr>
                <a:t>RistoManager</a:t>
              </a:r>
              <a:endParaRPr kumimoji="0" lang="it-IT" sz="1800" b="1" i="0" u="none" strike="noStrike" kern="1200" cap="none" spc="0" normalizeH="0" baseline="0" noProof="0" dirty="0">
                <a:ln>
                  <a:noFill/>
                </a:ln>
                <a:solidFill>
                  <a:srgbClr val="3BAFA9"/>
                </a:solidFill>
                <a:effectLst/>
                <a:uLnTx/>
                <a:uFillTx/>
                <a:latin typeface="Poppins" pitchFamily="2" charset="77"/>
                <a:ea typeface="+mn-ea"/>
                <a:cs typeface="Poppins" pitchFamily="2" charset="77"/>
              </a:endParaRPr>
            </a:p>
          </p:txBody>
        </p:sp>
        <p:sp>
          <p:nvSpPr>
            <p:cNvPr id="9" name="CasellaDiTesto 8">
              <a:extLst>
                <a:ext uri="{FF2B5EF4-FFF2-40B4-BE49-F238E27FC236}">
                  <a16:creationId xmlns:a16="http://schemas.microsoft.com/office/drawing/2014/main" id="{78032DFC-5C6C-D74F-A925-CE7D69124AE1}"/>
                </a:ext>
              </a:extLst>
            </p:cNvPr>
            <p:cNvSpPr txBox="1"/>
            <p:nvPr/>
          </p:nvSpPr>
          <p:spPr>
            <a:xfrm>
              <a:off x="633383" y="1063682"/>
              <a:ext cx="203017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dirty="0">
                  <a:ln>
                    <a:noFill/>
                  </a:ln>
                  <a:solidFill>
                    <a:prstClr val="white">
                      <a:lumMod val="75000"/>
                    </a:prstClr>
                  </a:solidFill>
                  <a:effectLst/>
                  <a:uLnTx/>
                  <a:uFillTx/>
                  <a:latin typeface="Poppins" pitchFamily="2" charset="77"/>
                  <a:ea typeface="+mn-ea"/>
                  <a:cs typeface="Poppins" pitchFamily="2" charset="77"/>
                </a:rPr>
                <a:t>SCELTE IMPLEMENTATIVE</a:t>
              </a:r>
            </a:p>
          </p:txBody>
        </p:sp>
      </p:grpSp>
      <p:grpSp>
        <p:nvGrpSpPr>
          <p:cNvPr id="11" name="Gruppo 10">
            <a:extLst>
              <a:ext uri="{FF2B5EF4-FFF2-40B4-BE49-F238E27FC236}">
                <a16:creationId xmlns:a16="http://schemas.microsoft.com/office/drawing/2014/main" id="{0DA3FAE6-8685-2C45-96B6-FB89DE9AF115}"/>
              </a:ext>
            </a:extLst>
          </p:cNvPr>
          <p:cNvGrpSpPr/>
          <p:nvPr/>
        </p:nvGrpSpPr>
        <p:grpSpPr>
          <a:xfrm>
            <a:off x="1544317" y="2062096"/>
            <a:ext cx="2118225" cy="718657"/>
            <a:chOff x="1320420" y="2153879"/>
            <a:chExt cx="2118225" cy="718657"/>
          </a:xfrm>
        </p:grpSpPr>
        <p:pic>
          <p:nvPicPr>
            <p:cNvPr id="7" name="Immagine 6">
              <a:extLst>
                <a:ext uri="{FF2B5EF4-FFF2-40B4-BE49-F238E27FC236}">
                  <a16:creationId xmlns:a16="http://schemas.microsoft.com/office/drawing/2014/main" id="{4EDC903A-B371-6946-832C-0270C496C61D}"/>
                </a:ext>
              </a:extLst>
            </p:cNvPr>
            <p:cNvPicPr>
              <a:picLocks noChangeAspect="1"/>
            </p:cNvPicPr>
            <p:nvPr/>
          </p:nvPicPr>
          <p:blipFill>
            <a:blip r:embed="rId4"/>
            <a:stretch>
              <a:fillRect/>
            </a:stretch>
          </p:blipFill>
          <p:spPr>
            <a:xfrm>
              <a:off x="1320420" y="2153879"/>
              <a:ext cx="718657" cy="718657"/>
            </a:xfrm>
            <a:prstGeom prst="rect">
              <a:avLst/>
            </a:prstGeom>
          </p:spPr>
        </p:pic>
        <p:cxnSp>
          <p:nvCxnSpPr>
            <p:cNvPr id="22" name="Connettore 1 21">
              <a:extLst>
                <a:ext uri="{FF2B5EF4-FFF2-40B4-BE49-F238E27FC236}">
                  <a16:creationId xmlns:a16="http://schemas.microsoft.com/office/drawing/2014/main" id="{15236B45-F089-B441-9A15-5FFD4E44878C}"/>
                </a:ext>
              </a:extLst>
            </p:cNvPr>
            <p:cNvCxnSpPr>
              <a:cxnSpLocks/>
            </p:cNvCxnSpPr>
            <p:nvPr/>
          </p:nvCxnSpPr>
          <p:spPr>
            <a:xfrm flipH="1">
              <a:off x="2168014" y="2216855"/>
              <a:ext cx="1" cy="592703"/>
            </a:xfrm>
            <a:prstGeom prst="line">
              <a:avLst/>
            </a:prstGeom>
            <a:ln>
              <a:solidFill>
                <a:srgbClr val="3BAFA9"/>
              </a:solidFill>
            </a:ln>
          </p:spPr>
          <p:style>
            <a:lnRef idx="1">
              <a:schemeClr val="accent1"/>
            </a:lnRef>
            <a:fillRef idx="0">
              <a:schemeClr val="accent1"/>
            </a:fillRef>
            <a:effectRef idx="0">
              <a:schemeClr val="accent1"/>
            </a:effectRef>
            <a:fontRef idx="minor">
              <a:schemeClr val="tx1"/>
            </a:fontRef>
          </p:style>
        </p:cxnSp>
        <p:grpSp>
          <p:nvGrpSpPr>
            <p:cNvPr id="23" name="Gruppo 22">
              <a:extLst>
                <a:ext uri="{FF2B5EF4-FFF2-40B4-BE49-F238E27FC236}">
                  <a16:creationId xmlns:a16="http://schemas.microsoft.com/office/drawing/2014/main" id="{5C930D54-9150-7742-A3FB-CBAAC152F35E}"/>
                </a:ext>
              </a:extLst>
            </p:cNvPr>
            <p:cNvGrpSpPr/>
            <p:nvPr/>
          </p:nvGrpSpPr>
          <p:grpSpPr>
            <a:xfrm>
              <a:off x="2205615" y="2265703"/>
              <a:ext cx="1233030" cy="580693"/>
              <a:chOff x="633383" y="790766"/>
              <a:chExt cx="1233030" cy="580693"/>
            </a:xfrm>
          </p:grpSpPr>
          <p:sp>
            <p:nvSpPr>
              <p:cNvPr id="24" name="CasellaDiTesto 23">
                <a:extLst>
                  <a:ext uri="{FF2B5EF4-FFF2-40B4-BE49-F238E27FC236}">
                    <a16:creationId xmlns:a16="http://schemas.microsoft.com/office/drawing/2014/main" id="{6A4E7F5C-1FAF-5248-A75B-1ABBF0263853}"/>
                  </a:ext>
                </a:extLst>
              </p:cNvPr>
              <p:cNvSpPr txBox="1"/>
              <p:nvPr/>
            </p:nvSpPr>
            <p:spPr>
              <a:xfrm>
                <a:off x="633383" y="790766"/>
                <a:ext cx="100219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1" i="0" u="none" strike="noStrike" kern="1200" cap="none" spc="0" normalizeH="0" baseline="0" noProof="0" dirty="0" err="1">
                    <a:ln>
                      <a:noFill/>
                    </a:ln>
                    <a:solidFill>
                      <a:srgbClr val="3BAFA9"/>
                    </a:solidFill>
                    <a:effectLst/>
                    <a:uLnTx/>
                    <a:uFillTx/>
                    <a:latin typeface="Poppins" pitchFamily="2" charset="77"/>
                    <a:ea typeface="+mn-ea"/>
                    <a:cs typeface="Poppins" pitchFamily="2" charset="77"/>
                  </a:rPr>
                  <a:t>GitHub</a:t>
                </a:r>
                <a:endParaRPr kumimoji="0" lang="it-IT" sz="1800" b="1" i="0" u="none" strike="noStrike" kern="1200" cap="none" spc="0" normalizeH="0" baseline="0" noProof="0" dirty="0">
                  <a:ln>
                    <a:noFill/>
                  </a:ln>
                  <a:solidFill>
                    <a:srgbClr val="3BAFA9"/>
                  </a:solidFill>
                  <a:effectLst/>
                  <a:uLnTx/>
                  <a:uFillTx/>
                  <a:latin typeface="Poppins" pitchFamily="2" charset="77"/>
                  <a:ea typeface="+mn-ea"/>
                  <a:cs typeface="Poppins" pitchFamily="2" charset="77"/>
                </a:endParaRPr>
              </a:p>
            </p:txBody>
          </p:sp>
          <p:sp>
            <p:nvSpPr>
              <p:cNvPr id="32" name="CasellaDiTesto 31">
                <a:extLst>
                  <a:ext uri="{FF2B5EF4-FFF2-40B4-BE49-F238E27FC236}">
                    <a16:creationId xmlns:a16="http://schemas.microsoft.com/office/drawing/2014/main" id="{93B84ECC-7B13-4648-BD44-1C28A99FFB19}"/>
                  </a:ext>
                </a:extLst>
              </p:cNvPr>
              <p:cNvSpPr txBox="1"/>
              <p:nvPr/>
            </p:nvSpPr>
            <p:spPr>
              <a:xfrm>
                <a:off x="633383" y="1063682"/>
                <a:ext cx="123303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dirty="0">
                    <a:ln>
                      <a:noFill/>
                    </a:ln>
                    <a:solidFill>
                      <a:prstClr val="white">
                        <a:lumMod val="75000"/>
                      </a:prstClr>
                    </a:solidFill>
                    <a:effectLst/>
                    <a:uLnTx/>
                    <a:uFillTx/>
                    <a:latin typeface="Poppins" pitchFamily="2" charset="77"/>
                    <a:ea typeface="+mn-ea"/>
                    <a:cs typeface="Poppins" pitchFamily="2" charset="77"/>
                  </a:rPr>
                  <a:t>REPOSITORY</a:t>
                </a:r>
              </a:p>
            </p:txBody>
          </p:sp>
        </p:grpSp>
      </p:grpSp>
      <p:grpSp>
        <p:nvGrpSpPr>
          <p:cNvPr id="39" name="Gruppo 38">
            <a:extLst>
              <a:ext uri="{FF2B5EF4-FFF2-40B4-BE49-F238E27FC236}">
                <a16:creationId xmlns:a16="http://schemas.microsoft.com/office/drawing/2014/main" id="{C702D085-B88B-FF46-A931-4739C5889517}"/>
              </a:ext>
            </a:extLst>
          </p:cNvPr>
          <p:cNvGrpSpPr/>
          <p:nvPr/>
        </p:nvGrpSpPr>
        <p:grpSpPr>
          <a:xfrm>
            <a:off x="7867557" y="2084674"/>
            <a:ext cx="2868430" cy="673501"/>
            <a:chOff x="1320420" y="2176457"/>
            <a:chExt cx="2868430" cy="673501"/>
          </a:xfrm>
        </p:grpSpPr>
        <p:pic>
          <p:nvPicPr>
            <p:cNvPr id="40" name="Immagine 39">
              <a:extLst>
                <a:ext uri="{FF2B5EF4-FFF2-40B4-BE49-F238E27FC236}">
                  <a16:creationId xmlns:a16="http://schemas.microsoft.com/office/drawing/2014/main" id="{D54EB2A5-F5C3-DA45-A7BE-63E0889A3C27}"/>
                </a:ext>
              </a:extLst>
            </p:cNvPr>
            <p:cNvPicPr>
              <a:picLocks noChangeAspect="1"/>
            </p:cNvPicPr>
            <p:nvPr/>
          </p:nvPicPr>
          <p:blipFill>
            <a:blip r:embed="rId5"/>
            <a:srcRect/>
            <a:stretch/>
          </p:blipFill>
          <p:spPr>
            <a:xfrm>
              <a:off x="1320420" y="2176457"/>
              <a:ext cx="718657" cy="673501"/>
            </a:xfrm>
            <a:prstGeom prst="rect">
              <a:avLst/>
            </a:prstGeom>
          </p:spPr>
        </p:pic>
        <p:cxnSp>
          <p:nvCxnSpPr>
            <p:cNvPr id="41" name="Connettore 1 40">
              <a:extLst>
                <a:ext uri="{FF2B5EF4-FFF2-40B4-BE49-F238E27FC236}">
                  <a16:creationId xmlns:a16="http://schemas.microsoft.com/office/drawing/2014/main" id="{831D0E40-CAC7-454C-AA4B-4D0A921BD224}"/>
                </a:ext>
              </a:extLst>
            </p:cNvPr>
            <p:cNvCxnSpPr>
              <a:cxnSpLocks/>
            </p:cNvCxnSpPr>
            <p:nvPr/>
          </p:nvCxnSpPr>
          <p:spPr>
            <a:xfrm flipH="1">
              <a:off x="2168014" y="2216855"/>
              <a:ext cx="1" cy="592703"/>
            </a:xfrm>
            <a:prstGeom prst="line">
              <a:avLst/>
            </a:prstGeom>
            <a:ln>
              <a:solidFill>
                <a:srgbClr val="3BAFA9"/>
              </a:solidFill>
            </a:ln>
          </p:spPr>
          <p:style>
            <a:lnRef idx="1">
              <a:schemeClr val="accent1"/>
            </a:lnRef>
            <a:fillRef idx="0">
              <a:schemeClr val="accent1"/>
            </a:fillRef>
            <a:effectRef idx="0">
              <a:schemeClr val="accent1"/>
            </a:effectRef>
            <a:fontRef idx="minor">
              <a:schemeClr val="tx1"/>
            </a:fontRef>
          </p:style>
        </p:cxnSp>
        <p:grpSp>
          <p:nvGrpSpPr>
            <p:cNvPr id="42" name="Gruppo 41">
              <a:extLst>
                <a:ext uri="{FF2B5EF4-FFF2-40B4-BE49-F238E27FC236}">
                  <a16:creationId xmlns:a16="http://schemas.microsoft.com/office/drawing/2014/main" id="{CED2F7F8-0498-0245-997A-AED6C877DE81}"/>
                </a:ext>
              </a:extLst>
            </p:cNvPr>
            <p:cNvGrpSpPr/>
            <p:nvPr/>
          </p:nvGrpSpPr>
          <p:grpSpPr>
            <a:xfrm>
              <a:off x="2205615" y="2265703"/>
              <a:ext cx="1983235" cy="580693"/>
              <a:chOff x="633383" y="790766"/>
              <a:chExt cx="1983235" cy="580693"/>
            </a:xfrm>
          </p:grpSpPr>
          <p:sp>
            <p:nvSpPr>
              <p:cNvPr id="43" name="CasellaDiTesto 42">
                <a:extLst>
                  <a:ext uri="{FF2B5EF4-FFF2-40B4-BE49-F238E27FC236}">
                    <a16:creationId xmlns:a16="http://schemas.microsoft.com/office/drawing/2014/main" id="{B8BCADCA-A488-1245-AE4F-847E72F8EC3E}"/>
                  </a:ext>
                </a:extLst>
              </p:cNvPr>
              <p:cNvSpPr txBox="1"/>
              <p:nvPr/>
            </p:nvSpPr>
            <p:spPr>
              <a:xfrm>
                <a:off x="633383" y="790766"/>
                <a:ext cx="10118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1" i="0" u="none" strike="noStrike" kern="1200" cap="none" spc="0" normalizeH="0" baseline="0" noProof="0" dirty="0" err="1">
                    <a:ln>
                      <a:noFill/>
                    </a:ln>
                    <a:solidFill>
                      <a:srgbClr val="3BAFA9"/>
                    </a:solidFill>
                    <a:effectLst/>
                    <a:uLnTx/>
                    <a:uFillTx/>
                    <a:latin typeface="Poppins" pitchFamily="2" charset="77"/>
                    <a:ea typeface="+mn-ea"/>
                    <a:cs typeface="Poppins" pitchFamily="2" charset="77"/>
                  </a:rPr>
                  <a:t>Eclipse</a:t>
                </a:r>
                <a:endParaRPr kumimoji="0" lang="it-IT" sz="1800" b="1" i="0" u="none" strike="noStrike" kern="1200" cap="none" spc="0" normalizeH="0" baseline="0" noProof="0" dirty="0">
                  <a:ln>
                    <a:noFill/>
                  </a:ln>
                  <a:solidFill>
                    <a:srgbClr val="3BAFA9"/>
                  </a:solidFill>
                  <a:effectLst/>
                  <a:uLnTx/>
                  <a:uFillTx/>
                  <a:latin typeface="Poppins" pitchFamily="2" charset="77"/>
                  <a:ea typeface="+mn-ea"/>
                  <a:cs typeface="Poppins" pitchFamily="2" charset="77"/>
                </a:endParaRPr>
              </a:p>
            </p:txBody>
          </p:sp>
          <p:sp>
            <p:nvSpPr>
              <p:cNvPr id="44" name="CasellaDiTesto 43">
                <a:extLst>
                  <a:ext uri="{FF2B5EF4-FFF2-40B4-BE49-F238E27FC236}">
                    <a16:creationId xmlns:a16="http://schemas.microsoft.com/office/drawing/2014/main" id="{C5A8D9C5-92F2-0347-973F-4836E482713F}"/>
                  </a:ext>
                </a:extLst>
              </p:cNvPr>
              <p:cNvSpPr txBox="1"/>
              <p:nvPr/>
            </p:nvSpPr>
            <p:spPr>
              <a:xfrm>
                <a:off x="633383" y="1063682"/>
                <a:ext cx="198323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dirty="0">
                    <a:ln>
                      <a:noFill/>
                    </a:ln>
                    <a:solidFill>
                      <a:prstClr val="white">
                        <a:lumMod val="75000"/>
                      </a:prstClr>
                    </a:solidFill>
                    <a:effectLst/>
                    <a:uLnTx/>
                    <a:uFillTx/>
                    <a:latin typeface="Poppins" pitchFamily="2" charset="77"/>
                    <a:ea typeface="+mn-ea"/>
                    <a:cs typeface="Poppins" pitchFamily="2" charset="77"/>
                  </a:rPr>
                  <a:t>SVILUPPO SOFTWARE</a:t>
                </a:r>
              </a:p>
            </p:txBody>
          </p:sp>
        </p:grpSp>
      </p:grpSp>
      <p:grpSp>
        <p:nvGrpSpPr>
          <p:cNvPr id="45" name="Gruppo 44">
            <a:extLst>
              <a:ext uri="{FF2B5EF4-FFF2-40B4-BE49-F238E27FC236}">
                <a16:creationId xmlns:a16="http://schemas.microsoft.com/office/drawing/2014/main" id="{2058A07B-FDB8-8941-97C4-509B9E075B61}"/>
              </a:ext>
            </a:extLst>
          </p:cNvPr>
          <p:cNvGrpSpPr/>
          <p:nvPr/>
        </p:nvGrpSpPr>
        <p:grpSpPr>
          <a:xfrm>
            <a:off x="2466640" y="3157887"/>
            <a:ext cx="3257746" cy="629541"/>
            <a:chOff x="1253950" y="2216855"/>
            <a:chExt cx="3257746" cy="629541"/>
          </a:xfrm>
        </p:grpSpPr>
        <p:pic>
          <p:nvPicPr>
            <p:cNvPr id="46" name="Immagine 45">
              <a:extLst>
                <a:ext uri="{FF2B5EF4-FFF2-40B4-BE49-F238E27FC236}">
                  <a16:creationId xmlns:a16="http://schemas.microsoft.com/office/drawing/2014/main" id="{4DF7345F-560D-CB45-BB96-4C512335DF9A}"/>
                </a:ext>
              </a:extLst>
            </p:cNvPr>
            <p:cNvPicPr>
              <a:picLocks noChangeAspect="1"/>
            </p:cNvPicPr>
            <p:nvPr/>
          </p:nvPicPr>
          <p:blipFill>
            <a:blip r:embed="rId6"/>
            <a:srcRect/>
            <a:stretch/>
          </p:blipFill>
          <p:spPr>
            <a:xfrm>
              <a:off x="1253950" y="2251452"/>
              <a:ext cx="951665" cy="535311"/>
            </a:xfrm>
            <a:prstGeom prst="rect">
              <a:avLst/>
            </a:prstGeom>
          </p:spPr>
        </p:pic>
        <p:cxnSp>
          <p:nvCxnSpPr>
            <p:cNvPr id="47" name="Connettore 1 46">
              <a:extLst>
                <a:ext uri="{FF2B5EF4-FFF2-40B4-BE49-F238E27FC236}">
                  <a16:creationId xmlns:a16="http://schemas.microsoft.com/office/drawing/2014/main" id="{4A1EF535-9591-AB4D-898B-F60EABADB70C}"/>
                </a:ext>
              </a:extLst>
            </p:cNvPr>
            <p:cNvCxnSpPr>
              <a:cxnSpLocks/>
            </p:cNvCxnSpPr>
            <p:nvPr/>
          </p:nvCxnSpPr>
          <p:spPr>
            <a:xfrm flipH="1">
              <a:off x="2168014" y="2216855"/>
              <a:ext cx="1" cy="592703"/>
            </a:xfrm>
            <a:prstGeom prst="line">
              <a:avLst/>
            </a:prstGeom>
            <a:ln>
              <a:solidFill>
                <a:srgbClr val="3BAFA9"/>
              </a:solidFill>
            </a:ln>
          </p:spPr>
          <p:style>
            <a:lnRef idx="1">
              <a:schemeClr val="accent1"/>
            </a:lnRef>
            <a:fillRef idx="0">
              <a:schemeClr val="accent1"/>
            </a:fillRef>
            <a:effectRef idx="0">
              <a:schemeClr val="accent1"/>
            </a:effectRef>
            <a:fontRef idx="minor">
              <a:schemeClr val="tx1"/>
            </a:fontRef>
          </p:style>
        </p:cxnSp>
        <p:grpSp>
          <p:nvGrpSpPr>
            <p:cNvPr id="48" name="Gruppo 47">
              <a:extLst>
                <a:ext uri="{FF2B5EF4-FFF2-40B4-BE49-F238E27FC236}">
                  <a16:creationId xmlns:a16="http://schemas.microsoft.com/office/drawing/2014/main" id="{58DAA391-5A3B-454B-92A0-7928D06C5272}"/>
                </a:ext>
              </a:extLst>
            </p:cNvPr>
            <p:cNvGrpSpPr/>
            <p:nvPr/>
          </p:nvGrpSpPr>
          <p:grpSpPr>
            <a:xfrm>
              <a:off x="2205615" y="2265703"/>
              <a:ext cx="2306081" cy="580693"/>
              <a:chOff x="633383" y="790766"/>
              <a:chExt cx="2306081" cy="580693"/>
            </a:xfrm>
          </p:grpSpPr>
          <p:sp>
            <p:nvSpPr>
              <p:cNvPr id="49" name="CasellaDiTesto 48">
                <a:extLst>
                  <a:ext uri="{FF2B5EF4-FFF2-40B4-BE49-F238E27FC236}">
                    <a16:creationId xmlns:a16="http://schemas.microsoft.com/office/drawing/2014/main" id="{2A7F8C83-A2B8-FD44-9A24-FBF1719982A5}"/>
                  </a:ext>
                </a:extLst>
              </p:cNvPr>
              <p:cNvSpPr txBox="1"/>
              <p:nvPr/>
            </p:nvSpPr>
            <p:spPr>
              <a:xfrm>
                <a:off x="633383" y="790766"/>
                <a:ext cx="19976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1" i="0" u="none" strike="noStrike" kern="1200" cap="none" spc="0" normalizeH="0" baseline="0" noProof="0" dirty="0">
                    <a:ln>
                      <a:noFill/>
                    </a:ln>
                    <a:solidFill>
                      <a:srgbClr val="3BAFA9"/>
                    </a:solidFill>
                    <a:effectLst/>
                    <a:uLnTx/>
                    <a:uFillTx/>
                    <a:latin typeface="Poppins" pitchFamily="2" charset="77"/>
                    <a:ea typeface="+mn-ea"/>
                    <a:cs typeface="Poppins" pitchFamily="2" charset="77"/>
                  </a:rPr>
                  <a:t>Microsoft Word</a:t>
                </a:r>
              </a:p>
            </p:txBody>
          </p:sp>
          <p:sp>
            <p:nvSpPr>
              <p:cNvPr id="50" name="CasellaDiTesto 49">
                <a:extLst>
                  <a:ext uri="{FF2B5EF4-FFF2-40B4-BE49-F238E27FC236}">
                    <a16:creationId xmlns:a16="http://schemas.microsoft.com/office/drawing/2014/main" id="{54C30CC9-CC5B-E64B-8CA5-C9DC58F911A9}"/>
                  </a:ext>
                </a:extLst>
              </p:cNvPr>
              <p:cNvSpPr txBox="1"/>
              <p:nvPr/>
            </p:nvSpPr>
            <p:spPr>
              <a:xfrm>
                <a:off x="633383" y="1063682"/>
                <a:ext cx="230608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dirty="0">
                    <a:ln>
                      <a:noFill/>
                    </a:ln>
                    <a:solidFill>
                      <a:prstClr val="white">
                        <a:lumMod val="75000"/>
                      </a:prstClr>
                    </a:solidFill>
                    <a:effectLst/>
                    <a:uLnTx/>
                    <a:uFillTx/>
                    <a:latin typeface="Poppins" pitchFamily="2" charset="77"/>
                    <a:ea typeface="+mn-ea"/>
                    <a:cs typeface="Poppins" pitchFamily="2" charset="77"/>
                  </a:rPr>
                  <a:t>STESURA DOCUMENTAZIONE</a:t>
                </a:r>
              </a:p>
            </p:txBody>
          </p:sp>
        </p:grpSp>
      </p:grpSp>
      <p:grpSp>
        <p:nvGrpSpPr>
          <p:cNvPr id="51" name="Gruppo 50">
            <a:extLst>
              <a:ext uri="{FF2B5EF4-FFF2-40B4-BE49-F238E27FC236}">
                <a16:creationId xmlns:a16="http://schemas.microsoft.com/office/drawing/2014/main" id="{6F5FAC1A-2102-7740-81B2-6DC5AED98FEB}"/>
              </a:ext>
            </a:extLst>
          </p:cNvPr>
          <p:cNvGrpSpPr/>
          <p:nvPr/>
        </p:nvGrpSpPr>
        <p:grpSpPr>
          <a:xfrm>
            <a:off x="6899152" y="3135907"/>
            <a:ext cx="2445663" cy="885382"/>
            <a:chOff x="1430474" y="2176457"/>
            <a:chExt cx="2445663" cy="885382"/>
          </a:xfrm>
        </p:grpSpPr>
        <p:pic>
          <p:nvPicPr>
            <p:cNvPr id="52" name="Immagine 51">
              <a:extLst>
                <a:ext uri="{FF2B5EF4-FFF2-40B4-BE49-F238E27FC236}">
                  <a16:creationId xmlns:a16="http://schemas.microsoft.com/office/drawing/2014/main" id="{7BCE986A-BCA6-4644-8AF9-6113996464D3}"/>
                </a:ext>
              </a:extLst>
            </p:cNvPr>
            <p:cNvPicPr>
              <a:picLocks noChangeAspect="1"/>
            </p:cNvPicPr>
            <p:nvPr/>
          </p:nvPicPr>
          <p:blipFill>
            <a:blip r:embed="rId7"/>
            <a:srcRect/>
            <a:stretch/>
          </p:blipFill>
          <p:spPr>
            <a:xfrm>
              <a:off x="1430474" y="2176457"/>
              <a:ext cx="498548" cy="673501"/>
            </a:xfrm>
            <a:prstGeom prst="rect">
              <a:avLst/>
            </a:prstGeom>
          </p:spPr>
        </p:pic>
        <p:cxnSp>
          <p:nvCxnSpPr>
            <p:cNvPr id="53" name="Connettore 1 52">
              <a:extLst>
                <a:ext uri="{FF2B5EF4-FFF2-40B4-BE49-F238E27FC236}">
                  <a16:creationId xmlns:a16="http://schemas.microsoft.com/office/drawing/2014/main" id="{2A91680D-536F-F442-85D8-6A85DEC69023}"/>
                </a:ext>
              </a:extLst>
            </p:cNvPr>
            <p:cNvCxnSpPr>
              <a:cxnSpLocks/>
            </p:cNvCxnSpPr>
            <p:nvPr/>
          </p:nvCxnSpPr>
          <p:spPr>
            <a:xfrm flipH="1">
              <a:off x="2168014" y="2216855"/>
              <a:ext cx="1" cy="592703"/>
            </a:xfrm>
            <a:prstGeom prst="line">
              <a:avLst/>
            </a:prstGeom>
            <a:ln>
              <a:solidFill>
                <a:srgbClr val="3BAFA9"/>
              </a:solidFill>
            </a:ln>
          </p:spPr>
          <p:style>
            <a:lnRef idx="1">
              <a:schemeClr val="accent1"/>
            </a:lnRef>
            <a:fillRef idx="0">
              <a:schemeClr val="accent1"/>
            </a:fillRef>
            <a:effectRef idx="0">
              <a:schemeClr val="accent1"/>
            </a:effectRef>
            <a:fontRef idx="minor">
              <a:schemeClr val="tx1"/>
            </a:fontRef>
          </p:style>
        </p:cxnSp>
        <p:grpSp>
          <p:nvGrpSpPr>
            <p:cNvPr id="54" name="Gruppo 53">
              <a:extLst>
                <a:ext uri="{FF2B5EF4-FFF2-40B4-BE49-F238E27FC236}">
                  <a16:creationId xmlns:a16="http://schemas.microsoft.com/office/drawing/2014/main" id="{B737CEC1-A11B-4E48-8F60-76052258673F}"/>
                </a:ext>
              </a:extLst>
            </p:cNvPr>
            <p:cNvGrpSpPr/>
            <p:nvPr/>
          </p:nvGrpSpPr>
          <p:grpSpPr>
            <a:xfrm>
              <a:off x="2205615" y="2265703"/>
              <a:ext cx="1670522" cy="796136"/>
              <a:chOff x="633383" y="790766"/>
              <a:chExt cx="1670522" cy="796136"/>
            </a:xfrm>
          </p:grpSpPr>
          <p:sp>
            <p:nvSpPr>
              <p:cNvPr id="55" name="CasellaDiTesto 54">
                <a:extLst>
                  <a:ext uri="{FF2B5EF4-FFF2-40B4-BE49-F238E27FC236}">
                    <a16:creationId xmlns:a16="http://schemas.microsoft.com/office/drawing/2014/main" id="{237CDA20-85AE-694C-A84F-88EE8A902AAC}"/>
                  </a:ext>
                </a:extLst>
              </p:cNvPr>
              <p:cNvSpPr txBox="1"/>
              <p:nvPr/>
            </p:nvSpPr>
            <p:spPr>
              <a:xfrm>
                <a:off x="633383" y="790766"/>
                <a:ext cx="59157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1" i="0" u="none" strike="noStrike" kern="1200" cap="none" spc="0" normalizeH="0" baseline="0" noProof="0" dirty="0">
                    <a:ln>
                      <a:noFill/>
                    </a:ln>
                    <a:solidFill>
                      <a:srgbClr val="3BAFA9"/>
                    </a:solidFill>
                    <a:effectLst/>
                    <a:uLnTx/>
                    <a:uFillTx/>
                    <a:latin typeface="Poppins" pitchFamily="2" charset="77"/>
                    <a:ea typeface="+mn-ea"/>
                    <a:cs typeface="Poppins" pitchFamily="2" charset="77"/>
                  </a:rPr>
                  <a:t>Java</a:t>
                </a:r>
              </a:p>
            </p:txBody>
          </p:sp>
          <p:sp>
            <p:nvSpPr>
              <p:cNvPr id="56" name="CasellaDiTesto 55">
                <a:extLst>
                  <a:ext uri="{FF2B5EF4-FFF2-40B4-BE49-F238E27FC236}">
                    <a16:creationId xmlns:a16="http://schemas.microsoft.com/office/drawing/2014/main" id="{D48BC207-E9C1-4145-A28E-456B5ABC722F}"/>
                  </a:ext>
                </a:extLst>
              </p:cNvPr>
              <p:cNvSpPr txBox="1"/>
              <p:nvPr/>
            </p:nvSpPr>
            <p:spPr>
              <a:xfrm>
                <a:off x="633383" y="1063682"/>
                <a:ext cx="167052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dirty="0">
                    <a:ln>
                      <a:noFill/>
                    </a:ln>
                    <a:solidFill>
                      <a:prstClr val="white">
                        <a:lumMod val="75000"/>
                      </a:prstClr>
                    </a:solidFill>
                    <a:effectLst/>
                    <a:uLnTx/>
                    <a:uFillTx/>
                    <a:latin typeface="Poppins" pitchFamily="2" charset="77"/>
                    <a:ea typeface="+mn-ea"/>
                    <a:cs typeface="Poppins" pitchFamily="2" charset="77"/>
                  </a:rPr>
                  <a:t>LINGUAGGIO DI</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solidFill>
                      <a:prstClr val="white">
                        <a:lumMod val="75000"/>
                      </a:prstClr>
                    </a:solidFill>
                    <a:latin typeface="Poppins" pitchFamily="2" charset="77"/>
                    <a:cs typeface="Poppins" pitchFamily="2" charset="77"/>
                  </a:rPr>
                  <a:t>PROGRAMMAZIONE</a:t>
                </a:r>
                <a:endParaRPr kumimoji="0" lang="it-IT" sz="1400" b="0" i="0" u="none" strike="noStrike" kern="1200" cap="none" spc="0" normalizeH="0" baseline="0" noProof="0" dirty="0">
                  <a:ln>
                    <a:noFill/>
                  </a:ln>
                  <a:solidFill>
                    <a:prstClr val="white">
                      <a:lumMod val="75000"/>
                    </a:prstClr>
                  </a:solidFill>
                  <a:effectLst/>
                  <a:uLnTx/>
                  <a:uFillTx/>
                  <a:latin typeface="Poppins" pitchFamily="2" charset="77"/>
                  <a:ea typeface="+mn-ea"/>
                  <a:cs typeface="Poppins" pitchFamily="2" charset="77"/>
                </a:endParaRPr>
              </a:p>
            </p:txBody>
          </p:sp>
        </p:grpSp>
      </p:grpSp>
      <p:grpSp>
        <p:nvGrpSpPr>
          <p:cNvPr id="57" name="Gruppo 56">
            <a:extLst>
              <a:ext uri="{FF2B5EF4-FFF2-40B4-BE49-F238E27FC236}">
                <a16:creationId xmlns:a16="http://schemas.microsoft.com/office/drawing/2014/main" id="{755BB91C-2179-A544-A8D5-866B4E04F177}"/>
              </a:ext>
            </a:extLst>
          </p:cNvPr>
          <p:cNvGrpSpPr/>
          <p:nvPr/>
        </p:nvGrpSpPr>
        <p:grpSpPr>
          <a:xfrm>
            <a:off x="4656300" y="4272668"/>
            <a:ext cx="2539569" cy="870909"/>
            <a:chOff x="1357471" y="2190930"/>
            <a:chExt cx="2539569" cy="870909"/>
          </a:xfrm>
        </p:grpSpPr>
        <p:pic>
          <p:nvPicPr>
            <p:cNvPr id="58" name="Immagine 57">
              <a:extLst>
                <a:ext uri="{FF2B5EF4-FFF2-40B4-BE49-F238E27FC236}">
                  <a16:creationId xmlns:a16="http://schemas.microsoft.com/office/drawing/2014/main" id="{22714CAE-00B8-9E44-88AD-60579DDB7B1C}"/>
                </a:ext>
              </a:extLst>
            </p:cNvPr>
            <p:cNvPicPr>
              <a:picLocks noChangeAspect="1"/>
            </p:cNvPicPr>
            <p:nvPr/>
          </p:nvPicPr>
          <p:blipFill>
            <a:blip r:embed="rId8"/>
            <a:srcRect/>
            <a:stretch/>
          </p:blipFill>
          <p:spPr>
            <a:xfrm>
              <a:off x="1357471" y="2190930"/>
              <a:ext cx="644555" cy="644555"/>
            </a:xfrm>
            <a:prstGeom prst="rect">
              <a:avLst/>
            </a:prstGeom>
          </p:spPr>
        </p:pic>
        <p:cxnSp>
          <p:nvCxnSpPr>
            <p:cNvPr id="59" name="Connettore 1 58">
              <a:extLst>
                <a:ext uri="{FF2B5EF4-FFF2-40B4-BE49-F238E27FC236}">
                  <a16:creationId xmlns:a16="http://schemas.microsoft.com/office/drawing/2014/main" id="{DA05D240-680F-434F-9E30-9AEFEC8B4DD9}"/>
                </a:ext>
              </a:extLst>
            </p:cNvPr>
            <p:cNvCxnSpPr>
              <a:cxnSpLocks/>
            </p:cNvCxnSpPr>
            <p:nvPr/>
          </p:nvCxnSpPr>
          <p:spPr>
            <a:xfrm flipH="1">
              <a:off x="2168014" y="2216855"/>
              <a:ext cx="1" cy="592703"/>
            </a:xfrm>
            <a:prstGeom prst="line">
              <a:avLst/>
            </a:prstGeom>
            <a:ln>
              <a:solidFill>
                <a:srgbClr val="3BAFA9"/>
              </a:solidFill>
            </a:ln>
          </p:spPr>
          <p:style>
            <a:lnRef idx="1">
              <a:schemeClr val="accent1"/>
            </a:lnRef>
            <a:fillRef idx="0">
              <a:schemeClr val="accent1"/>
            </a:fillRef>
            <a:effectRef idx="0">
              <a:schemeClr val="accent1"/>
            </a:effectRef>
            <a:fontRef idx="minor">
              <a:schemeClr val="tx1"/>
            </a:fontRef>
          </p:style>
        </p:cxnSp>
        <p:grpSp>
          <p:nvGrpSpPr>
            <p:cNvPr id="60" name="Gruppo 59">
              <a:extLst>
                <a:ext uri="{FF2B5EF4-FFF2-40B4-BE49-F238E27FC236}">
                  <a16:creationId xmlns:a16="http://schemas.microsoft.com/office/drawing/2014/main" id="{7F8C859F-35C6-1543-91CB-0C1562D64A0A}"/>
                </a:ext>
              </a:extLst>
            </p:cNvPr>
            <p:cNvGrpSpPr/>
            <p:nvPr/>
          </p:nvGrpSpPr>
          <p:grpSpPr>
            <a:xfrm>
              <a:off x="2205615" y="2265703"/>
              <a:ext cx="1691425" cy="796136"/>
              <a:chOff x="633383" y="790766"/>
              <a:chExt cx="1691425" cy="796136"/>
            </a:xfrm>
          </p:grpSpPr>
          <p:sp>
            <p:nvSpPr>
              <p:cNvPr id="61" name="CasellaDiTesto 60">
                <a:extLst>
                  <a:ext uri="{FF2B5EF4-FFF2-40B4-BE49-F238E27FC236}">
                    <a16:creationId xmlns:a16="http://schemas.microsoft.com/office/drawing/2014/main" id="{FB46C05B-1F08-3744-9E48-E3BFE2AA7B9E}"/>
                  </a:ext>
                </a:extLst>
              </p:cNvPr>
              <p:cNvSpPr txBox="1"/>
              <p:nvPr/>
            </p:nvSpPr>
            <p:spPr>
              <a:xfrm>
                <a:off x="633383" y="790766"/>
                <a:ext cx="72346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1" i="0" u="none" strike="noStrike" kern="1200" cap="none" spc="0" normalizeH="0" baseline="0" noProof="0" dirty="0" err="1">
                    <a:ln>
                      <a:noFill/>
                    </a:ln>
                    <a:solidFill>
                      <a:srgbClr val="3BAFA9"/>
                    </a:solidFill>
                    <a:effectLst/>
                    <a:uLnTx/>
                    <a:uFillTx/>
                    <a:latin typeface="Poppins" pitchFamily="2" charset="77"/>
                    <a:ea typeface="+mn-ea"/>
                    <a:cs typeface="Poppins" pitchFamily="2" charset="77"/>
                  </a:rPr>
                  <a:t>Weka</a:t>
                </a:r>
                <a:endParaRPr kumimoji="0" lang="it-IT" sz="1800" b="1" i="0" u="none" strike="noStrike" kern="1200" cap="none" spc="0" normalizeH="0" baseline="0" noProof="0" dirty="0">
                  <a:ln>
                    <a:noFill/>
                  </a:ln>
                  <a:solidFill>
                    <a:srgbClr val="3BAFA9"/>
                  </a:solidFill>
                  <a:effectLst/>
                  <a:uLnTx/>
                  <a:uFillTx/>
                  <a:latin typeface="Poppins" pitchFamily="2" charset="77"/>
                  <a:ea typeface="+mn-ea"/>
                  <a:cs typeface="Poppins" pitchFamily="2" charset="77"/>
                </a:endParaRPr>
              </a:p>
            </p:txBody>
          </p:sp>
          <p:sp>
            <p:nvSpPr>
              <p:cNvPr id="62" name="CasellaDiTesto 61">
                <a:extLst>
                  <a:ext uri="{FF2B5EF4-FFF2-40B4-BE49-F238E27FC236}">
                    <a16:creationId xmlns:a16="http://schemas.microsoft.com/office/drawing/2014/main" id="{AB9B0441-78E5-AF49-8D23-5655AF835693}"/>
                  </a:ext>
                </a:extLst>
              </p:cNvPr>
              <p:cNvSpPr txBox="1"/>
              <p:nvPr/>
            </p:nvSpPr>
            <p:spPr>
              <a:xfrm>
                <a:off x="633383" y="1063682"/>
                <a:ext cx="1691425"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dirty="0">
                    <a:ln>
                      <a:noFill/>
                    </a:ln>
                    <a:solidFill>
                      <a:prstClr val="white">
                        <a:lumMod val="75000"/>
                      </a:prstClr>
                    </a:solidFill>
                    <a:effectLst/>
                    <a:uLnTx/>
                    <a:uFillTx/>
                    <a:latin typeface="Poppins" pitchFamily="2" charset="77"/>
                    <a:ea typeface="+mn-ea"/>
                    <a:cs typeface="Poppins" pitchFamily="2" charset="77"/>
                  </a:rPr>
                  <a:t>LIBRERIE DI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dirty="0">
                    <a:ln>
                      <a:noFill/>
                    </a:ln>
                    <a:solidFill>
                      <a:prstClr val="white">
                        <a:lumMod val="75000"/>
                      </a:prstClr>
                    </a:solidFill>
                    <a:effectLst/>
                    <a:uLnTx/>
                    <a:uFillTx/>
                    <a:latin typeface="Poppins" pitchFamily="2" charset="77"/>
                    <a:ea typeface="+mn-ea"/>
                    <a:cs typeface="Poppins" pitchFamily="2" charset="77"/>
                  </a:rPr>
                  <a:t>MACHINE LEARNING</a:t>
                </a:r>
              </a:p>
            </p:txBody>
          </p:sp>
        </p:grpSp>
      </p:grpSp>
      <p:sp>
        <p:nvSpPr>
          <p:cNvPr id="5" name="Rettangolo 4">
            <a:extLst>
              <a:ext uri="{FF2B5EF4-FFF2-40B4-BE49-F238E27FC236}">
                <a16:creationId xmlns:a16="http://schemas.microsoft.com/office/drawing/2014/main" id="{60EF700F-59A7-49D3-B2CA-BFB4857DF5FA}"/>
              </a:ext>
            </a:extLst>
          </p:cNvPr>
          <p:cNvSpPr/>
          <p:nvPr/>
        </p:nvSpPr>
        <p:spPr>
          <a:xfrm>
            <a:off x="4664197" y="859138"/>
            <a:ext cx="2863604" cy="400110"/>
          </a:xfrm>
          <a:prstGeom prst="rect">
            <a:avLst/>
          </a:prstGeom>
        </p:spPr>
        <p:txBody>
          <a:bodyPr wrap="none">
            <a:spAutoFit/>
          </a:bodyPr>
          <a:lstStyle/>
          <a:p>
            <a:pPr lvl="0" algn="ctr"/>
            <a:r>
              <a:rPr lang="it-IT" sz="2000" b="1" dirty="0">
                <a:solidFill>
                  <a:prstClr val="white">
                    <a:lumMod val="75000"/>
                  </a:prstClr>
                </a:solidFill>
                <a:latin typeface="Poppins" pitchFamily="2" charset="77"/>
                <a:cs typeface="Poppins" pitchFamily="2" charset="77"/>
              </a:rPr>
              <a:t>SCELTE IMPLEMENTATIVE</a:t>
            </a:r>
            <a:endParaRPr lang="it-IT" dirty="0">
              <a:solidFill>
                <a:prstClr val="black"/>
              </a:solidFill>
            </a:endParaRPr>
          </a:p>
        </p:txBody>
      </p:sp>
    </p:spTree>
    <p:extLst>
      <p:ext uri="{BB962C8B-B14F-4D97-AF65-F5344CB8AC3E}">
        <p14:creationId xmlns:p14="http://schemas.microsoft.com/office/powerpoint/2010/main" val="38867111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1000"/>
                                        <p:tgtEl>
                                          <p:spTgt spid="39"/>
                                        </p:tgtEl>
                                      </p:cBhvr>
                                    </p:animEffect>
                                    <p:anim calcmode="lin" valueType="num">
                                      <p:cBhvr>
                                        <p:cTn id="21" dur="1000" fill="hold"/>
                                        <p:tgtEl>
                                          <p:spTgt spid="39"/>
                                        </p:tgtEl>
                                        <p:attrNameLst>
                                          <p:attrName>ppt_x</p:attrName>
                                        </p:attrNameLst>
                                      </p:cBhvr>
                                      <p:tavLst>
                                        <p:tav tm="0">
                                          <p:val>
                                            <p:strVal val="#ppt_x"/>
                                          </p:val>
                                        </p:tav>
                                        <p:tav tm="100000">
                                          <p:val>
                                            <p:strVal val="#ppt_x"/>
                                          </p:val>
                                        </p:tav>
                                      </p:tavLst>
                                    </p:anim>
                                    <p:anim calcmode="lin" valueType="num">
                                      <p:cBhvr>
                                        <p:cTn id="22" dur="1000" fill="hold"/>
                                        <p:tgtEl>
                                          <p:spTgt spid="39"/>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fade">
                                      <p:cBhvr>
                                        <p:cTn id="26" dur="1000"/>
                                        <p:tgtEl>
                                          <p:spTgt spid="45"/>
                                        </p:tgtEl>
                                      </p:cBhvr>
                                    </p:animEffect>
                                    <p:anim calcmode="lin" valueType="num">
                                      <p:cBhvr>
                                        <p:cTn id="27" dur="1000" fill="hold"/>
                                        <p:tgtEl>
                                          <p:spTgt spid="45"/>
                                        </p:tgtEl>
                                        <p:attrNameLst>
                                          <p:attrName>ppt_x</p:attrName>
                                        </p:attrNameLst>
                                      </p:cBhvr>
                                      <p:tavLst>
                                        <p:tav tm="0">
                                          <p:val>
                                            <p:strVal val="#ppt_x"/>
                                          </p:val>
                                        </p:tav>
                                        <p:tav tm="100000">
                                          <p:val>
                                            <p:strVal val="#ppt_x"/>
                                          </p:val>
                                        </p:tav>
                                      </p:tavLst>
                                    </p:anim>
                                    <p:anim calcmode="lin" valueType="num">
                                      <p:cBhvr>
                                        <p:cTn id="28" dur="1000" fill="hold"/>
                                        <p:tgtEl>
                                          <p:spTgt spid="45"/>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nodeType="after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fade">
                                      <p:cBhvr>
                                        <p:cTn id="32" dur="1000"/>
                                        <p:tgtEl>
                                          <p:spTgt spid="51"/>
                                        </p:tgtEl>
                                      </p:cBhvr>
                                    </p:animEffect>
                                    <p:anim calcmode="lin" valueType="num">
                                      <p:cBhvr>
                                        <p:cTn id="33" dur="1000" fill="hold"/>
                                        <p:tgtEl>
                                          <p:spTgt spid="51"/>
                                        </p:tgtEl>
                                        <p:attrNameLst>
                                          <p:attrName>ppt_x</p:attrName>
                                        </p:attrNameLst>
                                      </p:cBhvr>
                                      <p:tavLst>
                                        <p:tav tm="0">
                                          <p:val>
                                            <p:strVal val="#ppt_x"/>
                                          </p:val>
                                        </p:tav>
                                        <p:tav tm="100000">
                                          <p:val>
                                            <p:strVal val="#ppt_x"/>
                                          </p:val>
                                        </p:tav>
                                      </p:tavLst>
                                    </p:anim>
                                    <p:anim calcmode="lin" valueType="num">
                                      <p:cBhvr>
                                        <p:cTn id="34" dur="1000" fill="hold"/>
                                        <p:tgtEl>
                                          <p:spTgt spid="51"/>
                                        </p:tgtEl>
                                        <p:attrNameLst>
                                          <p:attrName>ppt_y</p:attrName>
                                        </p:attrNameLst>
                                      </p:cBhvr>
                                      <p:tavLst>
                                        <p:tav tm="0">
                                          <p:val>
                                            <p:strVal val="#ppt_y+.1"/>
                                          </p:val>
                                        </p:tav>
                                        <p:tav tm="100000">
                                          <p:val>
                                            <p:strVal val="#ppt_y"/>
                                          </p:val>
                                        </p:tav>
                                      </p:tavLst>
                                    </p:anim>
                                  </p:childTnLst>
                                </p:cTn>
                              </p:par>
                            </p:childTnLst>
                          </p:cTn>
                        </p:par>
                        <p:par>
                          <p:cTn id="35" fill="hold">
                            <p:stCondLst>
                              <p:cond delay="4000"/>
                            </p:stCondLst>
                            <p:childTnLst>
                              <p:par>
                                <p:cTn id="36" presetID="42" presetClass="entr" presetSubtype="0" fill="hold" nodeType="after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fade">
                                      <p:cBhvr>
                                        <p:cTn id="38" dur="1000"/>
                                        <p:tgtEl>
                                          <p:spTgt spid="57"/>
                                        </p:tgtEl>
                                      </p:cBhvr>
                                    </p:animEffect>
                                    <p:anim calcmode="lin" valueType="num">
                                      <p:cBhvr>
                                        <p:cTn id="39" dur="1000" fill="hold"/>
                                        <p:tgtEl>
                                          <p:spTgt spid="57"/>
                                        </p:tgtEl>
                                        <p:attrNameLst>
                                          <p:attrName>ppt_x</p:attrName>
                                        </p:attrNameLst>
                                      </p:cBhvr>
                                      <p:tavLst>
                                        <p:tav tm="0">
                                          <p:val>
                                            <p:strVal val="#ppt_x"/>
                                          </p:val>
                                        </p:tav>
                                        <p:tav tm="100000">
                                          <p:val>
                                            <p:strVal val="#ppt_x"/>
                                          </p:val>
                                        </p:tav>
                                      </p:tavLst>
                                    </p:anim>
                                    <p:anim calcmode="lin" valueType="num">
                                      <p:cBhvr>
                                        <p:cTn id="40"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FF2F2"/>
        </a:solidFill>
        <a:effectLst/>
      </p:bgPr>
    </p:bg>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A1117FDA-4267-4341-AF51-C2D5256D0CB8}"/>
              </a:ext>
            </a:extLst>
          </p:cNvPr>
          <p:cNvPicPr>
            <a:picLocks noChangeAspect="1"/>
          </p:cNvPicPr>
          <p:nvPr/>
        </p:nvPicPr>
        <p:blipFill rotWithShape="1">
          <a:blip r:embed="rId3"/>
          <a:srcRect l="29613" r="29613" b="16532"/>
          <a:stretch/>
        </p:blipFill>
        <p:spPr>
          <a:xfrm>
            <a:off x="134423" y="132704"/>
            <a:ext cx="485010" cy="476568"/>
          </a:xfrm>
          <a:prstGeom prst="rect">
            <a:avLst/>
          </a:prstGeom>
        </p:spPr>
      </p:pic>
      <p:cxnSp>
        <p:nvCxnSpPr>
          <p:cNvPr id="8" name="Connettore 1 7">
            <a:extLst>
              <a:ext uri="{FF2B5EF4-FFF2-40B4-BE49-F238E27FC236}">
                <a16:creationId xmlns:a16="http://schemas.microsoft.com/office/drawing/2014/main" id="{A0947CB5-3A76-D544-BA5B-2173B01F0C5C}"/>
              </a:ext>
            </a:extLst>
          </p:cNvPr>
          <p:cNvCxnSpPr>
            <a:cxnSpLocks/>
          </p:cNvCxnSpPr>
          <p:nvPr/>
        </p:nvCxnSpPr>
        <p:spPr>
          <a:xfrm flipH="1">
            <a:off x="707923" y="74637"/>
            <a:ext cx="1" cy="592703"/>
          </a:xfrm>
          <a:prstGeom prst="line">
            <a:avLst/>
          </a:prstGeom>
          <a:ln>
            <a:solidFill>
              <a:srgbClr val="3BAFA9"/>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6BF01B49-AA2C-BE42-ACB9-F1A4F33850F6}"/>
              </a:ext>
            </a:extLst>
          </p:cNvPr>
          <p:cNvSpPr txBox="1"/>
          <p:nvPr/>
        </p:nvSpPr>
        <p:spPr>
          <a:xfrm>
            <a:off x="3006184" y="939585"/>
            <a:ext cx="6179640" cy="707886"/>
          </a:xfrm>
          <a:prstGeom prst="rect">
            <a:avLst/>
          </a:prstGeom>
          <a:noFill/>
        </p:spPr>
        <p:txBody>
          <a:bodyPr wrap="none" rtlCol="0">
            <a:spAutoFit/>
          </a:bodyPr>
          <a:lstStyle/>
          <a:p>
            <a:pPr algn="ctr"/>
            <a:r>
              <a:rPr lang="it-IT" sz="4000" b="1" dirty="0">
                <a:solidFill>
                  <a:srgbClr val="3BAFA9"/>
                </a:solidFill>
                <a:latin typeface="Poppins" pitchFamily="2" charset="77"/>
                <a:cs typeface="Poppins" pitchFamily="2" charset="77"/>
              </a:rPr>
              <a:t>ALGORITMO DI CLUSTERING</a:t>
            </a:r>
          </a:p>
        </p:txBody>
      </p:sp>
      <p:grpSp>
        <p:nvGrpSpPr>
          <p:cNvPr id="20" name="Gruppo 19">
            <a:extLst>
              <a:ext uri="{FF2B5EF4-FFF2-40B4-BE49-F238E27FC236}">
                <a16:creationId xmlns:a16="http://schemas.microsoft.com/office/drawing/2014/main" id="{CADB619A-050B-AB40-8155-25E81F21B355}"/>
              </a:ext>
            </a:extLst>
          </p:cNvPr>
          <p:cNvGrpSpPr/>
          <p:nvPr/>
        </p:nvGrpSpPr>
        <p:grpSpPr>
          <a:xfrm>
            <a:off x="753855" y="80642"/>
            <a:ext cx="2030171" cy="580693"/>
            <a:chOff x="633383" y="790766"/>
            <a:chExt cx="2030171" cy="580693"/>
          </a:xfrm>
        </p:grpSpPr>
        <p:sp>
          <p:nvSpPr>
            <p:cNvPr id="10" name="CasellaDiTesto 9">
              <a:extLst>
                <a:ext uri="{FF2B5EF4-FFF2-40B4-BE49-F238E27FC236}">
                  <a16:creationId xmlns:a16="http://schemas.microsoft.com/office/drawing/2014/main" id="{30A19314-0581-7D4E-8229-A829B1641267}"/>
                </a:ext>
              </a:extLst>
            </p:cNvPr>
            <p:cNvSpPr txBox="1"/>
            <p:nvPr/>
          </p:nvSpPr>
          <p:spPr>
            <a:xfrm>
              <a:off x="633383" y="790766"/>
              <a:ext cx="1851789" cy="369332"/>
            </a:xfrm>
            <a:prstGeom prst="rect">
              <a:avLst/>
            </a:prstGeom>
            <a:noFill/>
          </p:spPr>
          <p:txBody>
            <a:bodyPr wrap="none" rtlCol="0">
              <a:spAutoFit/>
            </a:bodyPr>
            <a:lstStyle/>
            <a:p>
              <a:r>
                <a:rPr lang="it-IT" b="1" dirty="0" err="1">
                  <a:solidFill>
                    <a:srgbClr val="3BAFA9"/>
                  </a:solidFill>
                  <a:latin typeface="Poppins" pitchFamily="2" charset="77"/>
                  <a:cs typeface="Poppins" pitchFamily="2" charset="77"/>
                </a:rPr>
                <a:t>RistoManager</a:t>
              </a:r>
              <a:endParaRPr lang="it-IT" b="1" dirty="0">
                <a:solidFill>
                  <a:srgbClr val="3BAFA9"/>
                </a:solidFill>
                <a:latin typeface="Poppins" pitchFamily="2" charset="77"/>
                <a:cs typeface="Poppins" pitchFamily="2" charset="77"/>
              </a:endParaRPr>
            </a:p>
          </p:txBody>
        </p:sp>
        <p:sp>
          <p:nvSpPr>
            <p:cNvPr id="9" name="CasellaDiTesto 8">
              <a:extLst>
                <a:ext uri="{FF2B5EF4-FFF2-40B4-BE49-F238E27FC236}">
                  <a16:creationId xmlns:a16="http://schemas.microsoft.com/office/drawing/2014/main" id="{78032DFC-5C6C-D74F-A925-CE7D69124AE1}"/>
                </a:ext>
              </a:extLst>
            </p:cNvPr>
            <p:cNvSpPr txBox="1"/>
            <p:nvPr/>
          </p:nvSpPr>
          <p:spPr>
            <a:xfrm>
              <a:off x="633383" y="1063682"/>
              <a:ext cx="2030171" cy="307777"/>
            </a:xfrm>
            <a:prstGeom prst="rect">
              <a:avLst/>
            </a:prstGeom>
            <a:noFill/>
          </p:spPr>
          <p:txBody>
            <a:bodyPr wrap="none" rtlCol="0">
              <a:spAutoFit/>
            </a:bodyPr>
            <a:lstStyle/>
            <a:p>
              <a:r>
                <a:rPr lang="it-IT" sz="1400" dirty="0">
                  <a:solidFill>
                    <a:schemeClr val="bg1">
                      <a:lumMod val="75000"/>
                    </a:schemeClr>
                  </a:solidFill>
                  <a:latin typeface="Poppins" pitchFamily="2" charset="77"/>
                  <a:cs typeface="Poppins" pitchFamily="2" charset="77"/>
                </a:rPr>
                <a:t>SCELTE IMPLEMENTATIVE</a:t>
              </a:r>
            </a:p>
          </p:txBody>
        </p:sp>
      </p:grpSp>
      <p:cxnSp>
        <p:nvCxnSpPr>
          <p:cNvPr id="27" name="Connettore 1 26">
            <a:extLst>
              <a:ext uri="{FF2B5EF4-FFF2-40B4-BE49-F238E27FC236}">
                <a16:creationId xmlns:a16="http://schemas.microsoft.com/office/drawing/2014/main" id="{0BD1C1BA-8D62-5E48-AAFB-2081336193F8}"/>
              </a:ext>
            </a:extLst>
          </p:cNvPr>
          <p:cNvCxnSpPr>
            <a:cxnSpLocks/>
          </p:cNvCxnSpPr>
          <p:nvPr/>
        </p:nvCxnSpPr>
        <p:spPr>
          <a:xfrm>
            <a:off x="4160653" y="6413428"/>
            <a:ext cx="3870695" cy="0"/>
          </a:xfrm>
          <a:prstGeom prst="line">
            <a:avLst/>
          </a:prstGeom>
          <a:ln>
            <a:solidFill>
              <a:srgbClr val="3BAFA9"/>
            </a:solidFill>
          </a:ln>
        </p:spPr>
        <p:style>
          <a:lnRef idx="1">
            <a:schemeClr val="accent1"/>
          </a:lnRef>
          <a:fillRef idx="0">
            <a:schemeClr val="accent1"/>
          </a:fillRef>
          <a:effectRef idx="0">
            <a:schemeClr val="accent1"/>
          </a:effectRef>
          <a:fontRef idx="minor">
            <a:schemeClr val="tx1"/>
          </a:fontRef>
        </p:style>
      </p:cxnSp>
      <p:sp>
        <p:nvSpPr>
          <p:cNvPr id="28" name="CasellaDiTesto 27">
            <a:extLst>
              <a:ext uri="{FF2B5EF4-FFF2-40B4-BE49-F238E27FC236}">
                <a16:creationId xmlns:a16="http://schemas.microsoft.com/office/drawing/2014/main" id="{0364D1B3-85A9-3349-9FC5-A4568BE93E0C}"/>
              </a:ext>
            </a:extLst>
          </p:cNvPr>
          <p:cNvSpPr txBox="1"/>
          <p:nvPr/>
        </p:nvSpPr>
        <p:spPr>
          <a:xfrm>
            <a:off x="5013116" y="6413428"/>
            <a:ext cx="2165786" cy="400110"/>
          </a:xfrm>
          <a:prstGeom prst="rect">
            <a:avLst/>
          </a:prstGeom>
          <a:noFill/>
        </p:spPr>
        <p:txBody>
          <a:bodyPr wrap="none" rtlCol="0">
            <a:spAutoFit/>
          </a:bodyPr>
          <a:lstStyle/>
          <a:p>
            <a:pPr algn="ctr"/>
            <a:r>
              <a:rPr lang="it-IT" sz="2000" b="1" dirty="0" err="1">
                <a:solidFill>
                  <a:schemeClr val="bg1">
                    <a:lumMod val="75000"/>
                  </a:schemeClr>
                </a:solidFill>
                <a:latin typeface="Poppins" pitchFamily="2" charset="77"/>
                <a:cs typeface="Poppins" pitchFamily="2" charset="77"/>
              </a:rPr>
              <a:t>Kmeans</a:t>
            </a:r>
            <a:r>
              <a:rPr lang="it-IT" sz="2000" b="1" dirty="0">
                <a:solidFill>
                  <a:schemeClr val="bg1">
                    <a:lumMod val="75000"/>
                  </a:schemeClr>
                </a:solidFill>
                <a:latin typeface="Poppins" pitchFamily="2" charset="77"/>
                <a:cs typeface="Poppins" pitchFamily="2" charset="77"/>
              </a:rPr>
              <a:t> vs </a:t>
            </a:r>
            <a:r>
              <a:rPr lang="it-IT" sz="2000" b="1" dirty="0" err="1">
                <a:solidFill>
                  <a:schemeClr val="bg1">
                    <a:lumMod val="75000"/>
                  </a:schemeClr>
                </a:solidFill>
                <a:latin typeface="Poppins" pitchFamily="2" charset="77"/>
                <a:cs typeface="Poppins" pitchFamily="2" charset="77"/>
              </a:rPr>
              <a:t>DBScan</a:t>
            </a:r>
            <a:endParaRPr lang="it-IT" sz="2000" b="1" dirty="0">
              <a:solidFill>
                <a:schemeClr val="bg1">
                  <a:lumMod val="75000"/>
                </a:schemeClr>
              </a:solidFill>
              <a:latin typeface="Poppins" pitchFamily="2" charset="77"/>
              <a:cs typeface="Poppins" pitchFamily="2" charset="77"/>
            </a:endParaRPr>
          </a:p>
        </p:txBody>
      </p:sp>
      <p:sp>
        <p:nvSpPr>
          <p:cNvPr id="11" name="CasellaDiTesto 10">
            <a:extLst>
              <a:ext uri="{FF2B5EF4-FFF2-40B4-BE49-F238E27FC236}">
                <a16:creationId xmlns:a16="http://schemas.microsoft.com/office/drawing/2014/main" id="{D6AD4A3A-FF2C-49D2-825A-D2A3EC1ECC04}"/>
              </a:ext>
            </a:extLst>
          </p:cNvPr>
          <p:cNvSpPr txBox="1"/>
          <p:nvPr/>
        </p:nvSpPr>
        <p:spPr>
          <a:xfrm>
            <a:off x="4664195" y="688724"/>
            <a:ext cx="2863604" cy="400110"/>
          </a:xfrm>
          <a:prstGeom prst="rect">
            <a:avLst/>
          </a:prstGeom>
          <a:noFill/>
        </p:spPr>
        <p:txBody>
          <a:bodyPr wrap="none" rtlCol="0">
            <a:spAutoFit/>
          </a:bodyPr>
          <a:lstStyle/>
          <a:p>
            <a:pPr algn="ctr"/>
            <a:r>
              <a:rPr lang="it-IT" sz="2000" b="1" dirty="0">
                <a:solidFill>
                  <a:prstClr val="white">
                    <a:lumMod val="75000"/>
                  </a:prstClr>
                </a:solidFill>
                <a:latin typeface="Poppins" pitchFamily="2" charset="77"/>
                <a:cs typeface="Poppins" pitchFamily="2" charset="77"/>
              </a:rPr>
              <a:t>SCELTE IMPLEMENTATIVE</a:t>
            </a:r>
            <a:endParaRPr lang="it-IT" sz="2000" b="1" dirty="0">
              <a:solidFill>
                <a:schemeClr val="bg1">
                  <a:lumMod val="75000"/>
                </a:schemeClr>
              </a:solidFill>
              <a:latin typeface="Poppins" pitchFamily="2" charset="77"/>
              <a:cs typeface="Poppins" pitchFamily="2" charset="77"/>
            </a:endParaRPr>
          </a:p>
        </p:txBody>
      </p:sp>
      <p:pic>
        <p:nvPicPr>
          <p:cNvPr id="12" name="Immagine 11">
            <a:extLst>
              <a:ext uri="{FF2B5EF4-FFF2-40B4-BE49-F238E27FC236}">
                <a16:creationId xmlns:a16="http://schemas.microsoft.com/office/drawing/2014/main" id="{C2D77BD7-851B-44F8-8D1A-EF9F7346A891}"/>
              </a:ext>
            </a:extLst>
          </p:cNvPr>
          <p:cNvPicPr>
            <a:picLocks noChangeAspect="1"/>
          </p:cNvPicPr>
          <p:nvPr/>
        </p:nvPicPr>
        <p:blipFill>
          <a:blip r:embed="rId4"/>
          <a:stretch>
            <a:fillRect/>
          </a:stretch>
        </p:blipFill>
        <p:spPr>
          <a:xfrm>
            <a:off x="6385092" y="1556763"/>
            <a:ext cx="4819650" cy="4695825"/>
          </a:xfrm>
          <a:prstGeom prst="rect">
            <a:avLst/>
          </a:prstGeom>
        </p:spPr>
      </p:pic>
      <p:pic>
        <p:nvPicPr>
          <p:cNvPr id="14" name="Immagine 13">
            <a:extLst>
              <a:ext uri="{FF2B5EF4-FFF2-40B4-BE49-F238E27FC236}">
                <a16:creationId xmlns:a16="http://schemas.microsoft.com/office/drawing/2014/main" id="{0333937A-A919-4695-B784-9EC1ABB92FC6}"/>
              </a:ext>
            </a:extLst>
          </p:cNvPr>
          <p:cNvPicPr>
            <a:picLocks noChangeAspect="1"/>
          </p:cNvPicPr>
          <p:nvPr/>
        </p:nvPicPr>
        <p:blipFill>
          <a:blip r:embed="rId5"/>
          <a:srcRect/>
          <a:stretch/>
        </p:blipFill>
        <p:spPr>
          <a:xfrm>
            <a:off x="903091" y="1646696"/>
            <a:ext cx="4903819" cy="4693300"/>
          </a:xfrm>
          <a:prstGeom prst="rect">
            <a:avLst/>
          </a:prstGeom>
        </p:spPr>
      </p:pic>
    </p:spTree>
    <p:extLst>
      <p:ext uri="{BB962C8B-B14F-4D97-AF65-F5344CB8AC3E}">
        <p14:creationId xmlns:p14="http://schemas.microsoft.com/office/powerpoint/2010/main" val="373521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50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900" decel="100000" fill="hold"/>
                                        <p:tgtEl>
                                          <p:spTgt spid="2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7"/>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100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1000"/>
                                        <p:tgtEl>
                                          <p:spTgt spid="28"/>
                                        </p:tgtEl>
                                      </p:cBhvr>
                                    </p:animEffect>
                                    <p:anim calcmode="lin" valueType="num">
                                      <p:cBhvr>
                                        <p:cTn id="14" dur="1000" fill="hold"/>
                                        <p:tgtEl>
                                          <p:spTgt spid="28"/>
                                        </p:tgtEl>
                                        <p:attrNameLst>
                                          <p:attrName>ppt_x</p:attrName>
                                        </p:attrNameLst>
                                      </p:cBhvr>
                                      <p:tavLst>
                                        <p:tav tm="0">
                                          <p:val>
                                            <p:strVal val="#ppt_x"/>
                                          </p:val>
                                        </p:tav>
                                        <p:tav tm="100000">
                                          <p:val>
                                            <p:strVal val="#ppt_x"/>
                                          </p:val>
                                        </p:tav>
                                      </p:tavLst>
                                    </p:anim>
                                    <p:anim calcmode="lin" valueType="num">
                                      <p:cBhvr>
                                        <p:cTn id="15" dur="900" decel="100000" fill="hold"/>
                                        <p:tgtEl>
                                          <p:spTgt spid="28"/>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FF2F2"/>
        </a:solidFill>
        <a:effectLst/>
      </p:bgPr>
    </p:bg>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A1117FDA-4267-4341-AF51-C2D5256D0CB8}"/>
              </a:ext>
            </a:extLst>
          </p:cNvPr>
          <p:cNvPicPr>
            <a:picLocks noChangeAspect="1"/>
          </p:cNvPicPr>
          <p:nvPr/>
        </p:nvPicPr>
        <p:blipFill rotWithShape="1">
          <a:blip r:embed="rId3"/>
          <a:srcRect l="29613" r="29613" b="16532"/>
          <a:stretch/>
        </p:blipFill>
        <p:spPr>
          <a:xfrm>
            <a:off x="134423" y="132704"/>
            <a:ext cx="485010" cy="476568"/>
          </a:xfrm>
          <a:prstGeom prst="rect">
            <a:avLst/>
          </a:prstGeom>
        </p:spPr>
      </p:pic>
      <p:cxnSp>
        <p:nvCxnSpPr>
          <p:cNvPr id="8" name="Connettore 1 7">
            <a:extLst>
              <a:ext uri="{FF2B5EF4-FFF2-40B4-BE49-F238E27FC236}">
                <a16:creationId xmlns:a16="http://schemas.microsoft.com/office/drawing/2014/main" id="{A0947CB5-3A76-D544-BA5B-2173B01F0C5C}"/>
              </a:ext>
            </a:extLst>
          </p:cNvPr>
          <p:cNvCxnSpPr>
            <a:cxnSpLocks/>
          </p:cNvCxnSpPr>
          <p:nvPr/>
        </p:nvCxnSpPr>
        <p:spPr>
          <a:xfrm flipH="1">
            <a:off x="707923" y="74637"/>
            <a:ext cx="1" cy="592703"/>
          </a:xfrm>
          <a:prstGeom prst="line">
            <a:avLst/>
          </a:prstGeom>
          <a:ln>
            <a:solidFill>
              <a:srgbClr val="3BAFA9"/>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6BF01B49-AA2C-BE42-ACB9-F1A4F33850F6}"/>
              </a:ext>
            </a:extLst>
          </p:cNvPr>
          <p:cNvSpPr txBox="1"/>
          <p:nvPr/>
        </p:nvSpPr>
        <p:spPr>
          <a:xfrm>
            <a:off x="2348736" y="939585"/>
            <a:ext cx="7494552" cy="707886"/>
          </a:xfrm>
          <a:prstGeom prst="rect">
            <a:avLst/>
          </a:prstGeom>
          <a:noFill/>
        </p:spPr>
        <p:txBody>
          <a:bodyPr wrap="none" rtlCol="0">
            <a:spAutoFit/>
          </a:bodyPr>
          <a:lstStyle/>
          <a:p>
            <a:pPr algn="ctr"/>
            <a:r>
              <a:rPr lang="it-IT" sz="4000" b="1" dirty="0">
                <a:solidFill>
                  <a:srgbClr val="3BAFA9"/>
                </a:solidFill>
                <a:latin typeface="Poppins" pitchFamily="2" charset="77"/>
                <a:cs typeface="Poppins" pitchFamily="2" charset="77"/>
              </a:rPr>
              <a:t>PRINCIPAL COMPONENT ANALYSIS</a:t>
            </a:r>
          </a:p>
        </p:txBody>
      </p:sp>
      <p:grpSp>
        <p:nvGrpSpPr>
          <p:cNvPr id="20" name="Gruppo 19">
            <a:extLst>
              <a:ext uri="{FF2B5EF4-FFF2-40B4-BE49-F238E27FC236}">
                <a16:creationId xmlns:a16="http://schemas.microsoft.com/office/drawing/2014/main" id="{CADB619A-050B-AB40-8155-25E81F21B355}"/>
              </a:ext>
            </a:extLst>
          </p:cNvPr>
          <p:cNvGrpSpPr/>
          <p:nvPr/>
        </p:nvGrpSpPr>
        <p:grpSpPr>
          <a:xfrm>
            <a:off x="753855" y="80642"/>
            <a:ext cx="2030171" cy="580693"/>
            <a:chOff x="633383" y="790766"/>
            <a:chExt cx="2030171" cy="580693"/>
          </a:xfrm>
        </p:grpSpPr>
        <p:sp>
          <p:nvSpPr>
            <p:cNvPr id="10" name="CasellaDiTesto 9">
              <a:extLst>
                <a:ext uri="{FF2B5EF4-FFF2-40B4-BE49-F238E27FC236}">
                  <a16:creationId xmlns:a16="http://schemas.microsoft.com/office/drawing/2014/main" id="{30A19314-0581-7D4E-8229-A829B1641267}"/>
                </a:ext>
              </a:extLst>
            </p:cNvPr>
            <p:cNvSpPr txBox="1"/>
            <p:nvPr/>
          </p:nvSpPr>
          <p:spPr>
            <a:xfrm>
              <a:off x="633383" y="790766"/>
              <a:ext cx="1851789" cy="369332"/>
            </a:xfrm>
            <a:prstGeom prst="rect">
              <a:avLst/>
            </a:prstGeom>
            <a:noFill/>
          </p:spPr>
          <p:txBody>
            <a:bodyPr wrap="none" rtlCol="0">
              <a:spAutoFit/>
            </a:bodyPr>
            <a:lstStyle/>
            <a:p>
              <a:r>
                <a:rPr lang="it-IT" b="1" dirty="0" err="1">
                  <a:solidFill>
                    <a:srgbClr val="3BAFA9"/>
                  </a:solidFill>
                  <a:latin typeface="Poppins" pitchFamily="2" charset="77"/>
                  <a:cs typeface="Poppins" pitchFamily="2" charset="77"/>
                </a:rPr>
                <a:t>RistoManager</a:t>
              </a:r>
              <a:endParaRPr lang="it-IT" b="1" dirty="0">
                <a:solidFill>
                  <a:srgbClr val="3BAFA9"/>
                </a:solidFill>
                <a:latin typeface="Poppins" pitchFamily="2" charset="77"/>
                <a:cs typeface="Poppins" pitchFamily="2" charset="77"/>
              </a:endParaRPr>
            </a:p>
          </p:txBody>
        </p:sp>
        <p:sp>
          <p:nvSpPr>
            <p:cNvPr id="9" name="CasellaDiTesto 8">
              <a:extLst>
                <a:ext uri="{FF2B5EF4-FFF2-40B4-BE49-F238E27FC236}">
                  <a16:creationId xmlns:a16="http://schemas.microsoft.com/office/drawing/2014/main" id="{78032DFC-5C6C-D74F-A925-CE7D69124AE1}"/>
                </a:ext>
              </a:extLst>
            </p:cNvPr>
            <p:cNvSpPr txBox="1"/>
            <p:nvPr/>
          </p:nvSpPr>
          <p:spPr>
            <a:xfrm>
              <a:off x="633383" y="1063682"/>
              <a:ext cx="2030171" cy="307777"/>
            </a:xfrm>
            <a:prstGeom prst="rect">
              <a:avLst/>
            </a:prstGeom>
            <a:noFill/>
          </p:spPr>
          <p:txBody>
            <a:bodyPr wrap="none" rtlCol="0">
              <a:spAutoFit/>
            </a:bodyPr>
            <a:lstStyle/>
            <a:p>
              <a:r>
                <a:rPr lang="it-IT" sz="1400" dirty="0">
                  <a:solidFill>
                    <a:schemeClr val="bg1">
                      <a:lumMod val="75000"/>
                    </a:schemeClr>
                  </a:solidFill>
                  <a:latin typeface="Poppins" pitchFamily="2" charset="77"/>
                  <a:cs typeface="Poppins" pitchFamily="2" charset="77"/>
                </a:rPr>
                <a:t>SCELTE IMPLEMENTATIVE</a:t>
              </a:r>
            </a:p>
          </p:txBody>
        </p:sp>
      </p:grpSp>
      <p:cxnSp>
        <p:nvCxnSpPr>
          <p:cNvPr id="27" name="Connettore 1 26">
            <a:extLst>
              <a:ext uri="{FF2B5EF4-FFF2-40B4-BE49-F238E27FC236}">
                <a16:creationId xmlns:a16="http://schemas.microsoft.com/office/drawing/2014/main" id="{0BD1C1BA-8D62-5E48-AAFB-2081336193F8}"/>
              </a:ext>
            </a:extLst>
          </p:cNvPr>
          <p:cNvCxnSpPr>
            <a:cxnSpLocks/>
          </p:cNvCxnSpPr>
          <p:nvPr/>
        </p:nvCxnSpPr>
        <p:spPr>
          <a:xfrm>
            <a:off x="4160653" y="6413428"/>
            <a:ext cx="3870695" cy="0"/>
          </a:xfrm>
          <a:prstGeom prst="line">
            <a:avLst/>
          </a:prstGeom>
          <a:ln>
            <a:solidFill>
              <a:srgbClr val="3BAFA9"/>
            </a:solidFill>
          </a:ln>
        </p:spPr>
        <p:style>
          <a:lnRef idx="1">
            <a:schemeClr val="accent1"/>
          </a:lnRef>
          <a:fillRef idx="0">
            <a:schemeClr val="accent1"/>
          </a:fillRef>
          <a:effectRef idx="0">
            <a:schemeClr val="accent1"/>
          </a:effectRef>
          <a:fontRef idx="minor">
            <a:schemeClr val="tx1"/>
          </a:fontRef>
        </p:style>
      </p:cxnSp>
      <p:sp>
        <p:nvSpPr>
          <p:cNvPr id="28" name="CasellaDiTesto 27">
            <a:extLst>
              <a:ext uri="{FF2B5EF4-FFF2-40B4-BE49-F238E27FC236}">
                <a16:creationId xmlns:a16="http://schemas.microsoft.com/office/drawing/2014/main" id="{0364D1B3-85A9-3349-9FC5-A4568BE93E0C}"/>
              </a:ext>
            </a:extLst>
          </p:cNvPr>
          <p:cNvSpPr txBox="1"/>
          <p:nvPr/>
        </p:nvSpPr>
        <p:spPr>
          <a:xfrm>
            <a:off x="5789675" y="6413428"/>
            <a:ext cx="612668" cy="400110"/>
          </a:xfrm>
          <a:prstGeom prst="rect">
            <a:avLst/>
          </a:prstGeom>
          <a:noFill/>
        </p:spPr>
        <p:txBody>
          <a:bodyPr wrap="none" rtlCol="0">
            <a:spAutoFit/>
          </a:bodyPr>
          <a:lstStyle/>
          <a:p>
            <a:pPr algn="ctr"/>
            <a:r>
              <a:rPr lang="it-IT" sz="2000" b="1" dirty="0">
                <a:solidFill>
                  <a:schemeClr val="bg1">
                    <a:lumMod val="75000"/>
                  </a:schemeClr>
                </a:solidFill>
                <a:latin typeface="Poppins" pitchFamily="2" charset="77"/>
                <a:cs typeface="Poppins" pitchFamily="2" charset="77"/>
              </a:rPr>
              <a:t>PCA</a:t>
            </a:r>
          </a:p>
        </p:txBody>
      </p:sp>
      <p:sp>
        <p:nvSpPr>
          <p:cNvPr id="11" name="CasellaDiTesto 10">
            <a:extLst>
              <a:ext uri="{FF2B5EF4-FFF2-40B4-BE49-F238E27FC236}">
                <a16:creationId xmlns:a16="http://schemas.microsoft.com/office/drawing/2014/main" id="{D6AD4A3A-FF2C-49D2-825A-D2A3EC1ECC04}"/>
              </a:ext>
            </a:extLst>
          </p:cNvPr>
          <p:cNvSpPr txBox="1"/>
          <p:nvPr/>
        </p:nvSpPr>
        <p:spPr>
          <a:xfrm>
            <a:off x="4664195" y="688724"/>
            <a:ext cx="2863604" cy="400110"/>
          </a:xfrm>
          <a:prstGeom prst="rect">
            <a:avLst/>
          </a:prstGeom>
          <a:noFill/>
        </p:spPr>
        <p:txBody>
          <a:bodyPr wrap="none" rtlCol="0">
            <a:spAutoFit/>
          </a:bodyPr>
          <a:lstStyle/>
          <a:p>
            <a:pPr algn="ctr"/>
            <a:r>
              <a:rPr lang="it-IT" sz="2000" b="1" dirty="0">
                <a:solidFill>
                  <a:prstClr val="white">
                    <a:lumMod val="75000"/>
                  </a:prstClr>
                </a:solidFill>
                <a:latin typeface="Poppins" pitchFamily="2" charset="77"/>
                <a:cs typeface="Poppins" pitchFamily="2" charset="77"/>
              </a:rPr>
              <a:t>SCELTE IMPLEMENTATIVE</a:t>
            </a:r>
            <a:endParaRPr lang="it-IT" sz="2000" b="1" dirty="0">
              <a:solidFill>
                <a:schemeClr val="bg1">
                  <a:lumMod val="75000"/>
                </a:schemeClr>
              </a:solidFill>
              <a:latin typeface="Poppins" pitchFamily="2" charset="77"/>
              <a:cs typeface="Poppins" pitchFamily="2" charset="77"/>
            </a:endParaRPr>
          </a:p>
        </p:txBody>
      </p:sp>
      <p:pic>
        <p:nvPicPr>
          <p:cNvPr id="4" name="Immagine 3">
            <a:extLst>
              <a:ext uri="{FF2B5EF4-FFF2-40B4-BE49-F238E27FC236}">
                <a16:creationId xmlns:a16="http://schemas.microsoft.com/office/drawing/2014/main" id="{8B69B1F5-FF9D-4C92-8670-B0F974ECA80E}"/>
              </a:ext>
            </a:extLst>
          </p:cNvPr>
          <p:cNvPicPr>
            <a:picLocks noChangeAspect="1"/>
          </p:cNvPicPr>
          <p:nvPr/>
        </p:nvPicPr>
        <p:blipFill>
          <a:blip r:embed="rId4"/>
          <a:stretch>
            <a:fillRect/>
          </a:stretch>
        </p:blipFill>
        <p:spPr>
          <a:xfrm>
            <a:off x="2010342" y="2259981"/>
            <a:ext cx="8171309" cy="3235837"/>
          </a:xfrm>
          <a:prstGeom prst="rect">
            <a:avLst/>
          </a:prstGeom>
        </p:spPr>
      </p:pic>
    </p:spTree>
    <p:extLst>
      <p:ext uri="{BB962C8B-B14F-4D97-AF65-F5344CB8AC3E}">
        <p14:creationId xmlns:p14="http://schemas.microsoft.com/office/powerpoint/2010/main" val="562635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50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900" decel="100000" fill="hold"/>
                                        <p:tgtEl>
                                          <p:spTgt spid="2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7"/>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100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1000"/>
                                        <p:tgtEl>
                                          <p:spTgt spid="28"/>
                                        </p:tgtEl>
                                      </p:cBhvr>
                                    </p:animEffect>
                                    <p:anim calcmode="lin" valueType="num">
                                      <p:cBhvr>
                                        <p:cTn id="14" dur="1000" fill="hold"/>
                                        <p:tgtEl>
                                          <p:spTgt spid="28"/>
                                        </p:tgtEl>
                                        <p:attrNameLst>
                                          <p:attrName>ppt_x</p:attrName>
                                        </p:attrNameLst>
                                      </p:cBhvr>
                                      <p:tavLst>
                                        <p:tav tm="0">
                                          <p:val>
                                            <p:strVal val="#ppt_x"/>
                                          </p:val>
                                        </p:tav>
                                        <p:tav tm="100000">
                                          <p:val>
                                            <p:strVal val="#ppt_x"/>
                                          </p:val>
                                        </p:tav>
                                      </p:tavLst>
                                    </p:anim>
                                    <p:anim calcmode="lin" valueType="num">
                                      <p:cBhvr>
                                        <p:cTn id="15" dur="900" decel="100000" fill="hold"/>
                                        <p:tgtEl>
                                          <p:spTgt spid="28"/>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FF2F2"/>
        </a:solidFill>
        <a:effectLst/>
      </p:bgPr>
    </p:bg>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A1117FDA-4267-4341-AF51-C2D5256D0CB8}"/>
              </a:ext>
            </a:extLst>
          </p:cNvPr>
          <p:cNvPicPr>
            <a:picLocks noChangeAspect="1"/>
          </p:cNvPicPr>
          <p:nvPr/>
        </p:nvPicPr>
        <p:blipFill rotWithShape="1">
          <a:blip r:embed="rId3"/>
          <a:srcRect l="29613" r="29613" b="16532"/>
          <a:stretch/>
        </p:blipFill>
        <p:spPr>
          <a:xfrm>
            <a:off x="134423" y="132704"/>
            <a:ext cx="485010" cy="476568"/>
          </a:xfrm>
          <a:prstGeom prst="rect">
            <a:avLst/>
          </a:prstGeom>
        </p:spPr>
      </p:pic>
      <p:cxnSp>
        <p:nvCxnSpPr>
          <p:cNvPr id="8" name="Connettore 1 7">
            <a:extLst>
              <a:ext uri="{FF2B5EF4-FFF2-40B4-BE49-F238E27FC236}">
                <a16:creationId xmlns:a16="http://schemas.microsoft.com/office/drawing/2014/main" id="{A0947CB5-3A76-D544-BA5B-2173B01F0C5C}"/>
              </a:ext>
            </a:extLst>
          </p:cNvPr>
          <p:cNvCxnSpPr>
            <a:cxnSpLocks/>
          </p:cNvCxnSpPr>
          <p:nvPr/>
        </p:nvCxnSpPr>
        <p:spPr>
          <a:xfrm flipH="1">
            <a:off x="707923" y="74637"/>
            <a:ext cx="1" cy="592703"/>
          </a:xfrm>
          <a:prstGeom prst="line">
            <a:avLst/>
          </a:prstGeom>
          <a:ln>
            <a:solidFill>
              <a:srgbClr val="3BAFA9"/>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6BF01B49-AA2C-BE42-ACB9-F1A4F33850F6}"/>
              </a:ext>
            </a:extLst>
          </p:cNvPr>
          <p:cNvSpPr txBox="1"/>
          <p:nvPr/>
        </p:nvSpPr>
        <p:spPr>
          <a:xfrm>
            <a:off x="4785070" y="939585"/>
            <a:ext cx="2621873" cy="707886"/>
          </a:xfrm>
          <a:prstGeom prst="rect">
            <a:avLst/>
          </a:prstGeom>
          <a:noFill/>
        </p:spPr>
        <p:txBody>
          <a:bodyPr wrap="none" rtlCol="0">
            <a:spAutoFit/>
          </a:bodyPr>
          <a:lstStyle/>
          <a:p>
            <a:pPr algn="ctr"/>
            <a:r>
              <a:rPr lang="it-IT" sz="4000" b="1" dirty="0">
                <a:solidFill>
                  <a:srgbClr val="3BAFA9"/>
                </a:solidFill>
                <a:latin typeface="Poppins" pitchFamily="2" charset="77"/>
                <a:cs typeface="Poppins" pitchFamily="2" charset="77"/>
              </a:rPr>
              <a:t>SCELTA DI K</a:t>
            </a:r>
          </a:p>
        </p:txBody>
      </p:sp>
      <p:grpSp>
        <p:nvGrpSpPr>
          <p:cNvPr id="20" name="Gruppo 19">
            <a:extLst>
              <a:ext uri="{FF2B5EF4-FFF2-40B4-BE49-F238E27FC236}">
                <a16:creationId xmlns:a16="http://schemas.microsoft.com/office/drawing/2014/main" id="{CADB619A-050B-AB40-8155-25E81F21B355}"/>
              </a:ext>
            </a:extLst>
          </p:cNvPr>
          <p:cNvGrpSpPr/>
          <p:nvPr/>
        </p:nvGrpSpPr>
        <p:grpSpPr>
          <a:xfrm>
            <a:off x="753855" y="80642"/>
            <a:ext cx="2030171" cy="580693"/>
            <a:chOff x="633383" y="790766"/>
            <a:chExt cx="2030171" cy="580693"/>
          </a:xfrm>
        </p:grpSpPr>
        <p:sp>
          <p:nvSpPr>
            <p:cNvPr id="10" name="CasellaDiTesto 9">
              <a:extLst>
                <a:ext uri="{FF2B5EF4-FFF2-40B4-BE49-F238E27FC236}">
                  <a16:creationId xmlns:a16="http://schemas.microsoft.com/office/drawing/2014/main" id="{30A19314-0581-7D4E-8229-A829B1641267}"/>
                </a:ext>
              </a:extLst>
            </p:cNvPr>
            <p:cNvSpPr txBox="1"/>
            <p:nvPr/>
          </p:nvSpPr>
          <p:spPr>
            <a:xfrm>
              <a:off x="633383" y="790766"/>
              <a:ext cx="1851789" cy="369332"/>
            </a:xfrm>
            <a:prstGeom prst="rect">
              <a:avLst/>
            </a:prstGeom>
            <a:noFill/>
          </p:spPr>
          <p:txBody>
            <a:bodyPr wrap="none" rtlCol="0">
              <a:spAutoFit/>
            </a:bodyPr>
            <a:lstStyle/>
            <a:p>
              <a:r>
                <a:rPr lang="it-IT" b="1" dirty="0" err="1">
                  <a:solidFill>
                    <a:srgbClr val="3BAFA9"/>
                  </a:solidFill>
                  <a:latin typeface="Poppins" pitchFamily="2" charset="77"/>
                  <a:cs typeface="Poppins" pitchFamily="2" charset="77"/>
                </a:rPr>
                <a:t>RistoManager</a:t>
              </a:r>
              <a:endParaRPr lang="it-IT" b="1" dirty="0">
                <a:solidFill>
                  <a:srgbClr val="3BAFA9"/>
                </a:solidFill>
                <a:latin typeface="Poppins" pitchFamily="2" charset="77"/>
                <a:cs typeface="Poppins" pitchFamily="2" charset="77"/>
              </a:endParaRPr>
            </a:p>
          </p:txBody>
        </p:sp>
        <p:sp>
          <p:nvSpPr>
            <p:cNvPr id="9" name="CasellaDiTesto 8">
              <a:extLst>
                <a:ext uri="{FF2B5EF4-FFF2-40B4-BE49-F238E27FC236}">
                  <a16:creationId xmlns:a16="http://schemas.microsoft.com/office/drawing/2014/main" id="{78032DFC-5C6C-D74F-A925-CE7D69124AE1}"/>
                </a:ext>
              </a:extLst>
            </p:cNvPr>
            <p:cNvSpPr txBox="1"/>
            <p:nvPr/>
          </p:nvSpPr>
          <p:spPr>
            <a:xfrm>
              <a:off x="633383" y="1063682"/>
              <a:ext cx="2030171" cy="307777"/>
            </a:xfrm>
            <a:prstGeom prst="rect">
              <a:avLst/>
            </a:prstGeom>
            <a:noFill/>
          </p:spPr>
          <p:txBody>
            <a:bodyPr wrap="none" rtlCol="0">
              <a:spAutoFit/>
            </a:bodyPr>
            <a:lstStyle/>
            <a:p>
              <a:r>
                <a:rPr lang="it-IT" sz="1400" dirty="0">
                  <a:solidFill>
                    <a:schemeClr val="bg1">
                      <a:lumMod val="75000"/>
                    </a:schemeClr>
                  </a:solidFill>
                  <a:latin typeface="Poppins" pitchFamily="2" charset="77"/>
                  <a:cs typeface="Poppins" pitchFamily="2" charset="77"/>
                </a:rPr>
                <a:t>SCELTE IMPLEMENTATIVE</a:t>
              </a:r>
            </a:p>
          </p:txBody>
        </p:sp>
      </p:grpSp>
      <p:cxnSp>
        <p:nvCxnSpPr>
          <p:cNvPr id="27" name="Connettore 1 26">
            <a:extLst>
              <a:ext uri="{FF2B5EF4-FFF2-40B4-BE49-F238E27FC236}">
                <a16:creationId xmlns:a16="http://schemas.microsoft.com/office/drawing/2014/main" id="{0BD1C1BA-8D62-5E48-AAFB-2081336193F8}"/>
              </a:ext>
            </a:extLst>
          </p:cNvPr>
          <p:cNvCxnSpPr>
            <a:cxnSpLocks/>
          </p:cNvCxnSpPr>
          <p:nvPr/>
        </p:nvCxnSpPr>
        <p:spPr>
          <a:xfrm>
            <a:off x="4160653" y="6413428"/>
            <a:ext cx="3870695" cy="0"/>
          </a:xfrm>
          <a:prstGeom prst="line">
            <a:avLst/>
          </a:prstGeom>
          <a:ln>
            <a:solidFill>
              <a:srgbClr val="3BAFA9"/>
            </a:solidFill>
          </a:ln>
        </p:spPr>
        <p:style>
          <a:lnRef idx="1">
            <a:schemeClr val="accent1"/>
          </a:lnRef>
          <a:fillRef idx="0">
            <a:schemeClr val="accent1"/>
          </a:fillRef>
          <a:effectRef idx="0">
            <a:schemeClr val="accent1"/>
          </a:effectRef>
          <a:fontRef idx="minor">
            <a:schemeClr val="tx1"/>
          </a:fontRef>
        </p:style>
      </p:cxnSp>
      <p:sp>
        <p:nvSpPr>
          <p:cNvPr id="28" name="CasellaDiTesto 27">
            <a:extLst>
              <a:ext uri="{FF2B5EF4-FFF2-40B4-BE49-F238E27FC236}">
                <a16:creationId xmlns:a16="http://schemas.microsoft.com/office/drawing/2014/main" id="{0364D1B3-85A9-3349-9FC5-A4568BE93E0C}"/>
              </a:ext>
            </a:extLst>
          </p:cNvPr>
          <p:cNvSpPr txBox="1"/>
          <p:nvPr/>
        </p:nvSpPr>
        <p:spPr>
          <a:xfrm>
            <a:off x="4854775" y="6413428"/>
            <a:ext cx="2482475" cy="400110"/>
          </a:xfrm>
          <a:prstGeom prst="rect">
            <a:avLst/>
          </a:prstGeom>
          <a:noFill/>
        </p:spPr>
        <p:txBody>
          <a:bodyPr wrap="none" rtlCol="0">
            <a:spAutoFit/>
          </a:bodyPr>
          <a:lstStyle/>
          <a:p>
            <a:pPr algn="ctr"/>
            <a:r>
              <a:rPr lang="it-IT" sz="2000" b="1" dirty="0">
                <a:solidFill>
                  <a:schemeClr val="bg1">
                    <a:lumMod val="75000"/>
                  </a:schemeClr>
                </a:solidFill>
                <a:latin typeface="Poppins" pitchFamily="2" charset="77"/>
                <a:cs typeface="Poppins" pitchFamily="2" charset="77"/>
              </a:rPr>
              <a:t>Silhouette </a:t>
            </a:r>
            <a:r>
              <a:rPr lang="it-IT" sz="2000" b="1" dirty="0" err="1">
                <a:solidFill>
                  <a:schemeClr val="bg1">
                    <a:lumMod val="75000"/>
                  </a:schemeClr>
                </a:solidFill>
                <a:latin typeface="Poppins" pitchFamily="2" charset="77"/>
                <a:cs typeface="Poppins" pitchFamily="2" charset="77"/>
              </a:rPr>
              <a:t>Coefficient</a:t>
            </a:r>
            <a:endParaRPr lang="it-IT" sz="2000" b="1" dirty="0">
              <a:solidFill>
                <a:schemeClr val="bg1">
                  <a:lumMod val="75000"/>
                </a:schemeClr>
              </a:solidFill>
              <a:latin typeface="Poppins" pitchFamily="2" charset="77"/>
              <a:cs typeface="Poppins" pitchFamily="2" charset="77"/>
            </a:endParaRPr>
          </a:p>
        </p:txBody>
      </p:sp>
      <p:sp>
        <p:nvSpPr>
          <p:cNvPr id="11" name="CasellaDiTesto 10">
            <a:extLst>
              <a:ext uri="{FF2B5EF4-FFF2-40B4-BE49-F238E27FC236}">
                <a16:creationId xmlns:a16="http://schemas.microsoft.com/office/drawing/2014/main" id="{D6AD4A3A-FF2C-49D2-825A-D2A3EC1ECC04}"/>
              </a:ext>
            </a:extLst>
          </p:cNvPr>
          <p:cNvSpPr txBox="1"/>
          <p:nvPr/>
        </p:nvSpPr>
        <p:spPr>
          <a:xfrm>
            <a:off x="4664195" y="688724"/>
            <a:ext cx="2863604" cy="400110"/>
          </a:xfrm>
          <a:prstGeom prst="rect">
            <a:avLst/>
          </a:prstGeom>
          <a:noFill/>
        </p:spPr>
        <p:txBody>
          <a:bodyPr wrap="none" rtlCol="0">
            <a:spAutoFit/>
          </a:bodyPr>
          <a:lstStyle/>
          <a:p>
            <a:pPr algn="ctr"/>
            <a:r>
              <a:rPr lang="it-IT" sz="2000" b="1" dirty="0">
                <a:solidFill>
                  <a:prstClr val="white">
                    <a:lumMod val="75000"/>
                  </a:prstClr>
                </a:solidFill>
                <a:latin typeface="Poppins" pitchFamily="2" charset="77"/>
                <a:cs typeface="Poppins" pitchFamily="2" charset="77"/>
              </a:rPr>
              <a:t>SCELTE IMPLEMENTATIVE</a:t>
            </a:r>
            <a:endParaRPr lang="it-IT" sz="2000" b="1" dirty="0">
              <a:solidFill>
                <a:schemeClr val="bg1">
                  <a:lumMod val="75000"/>
                </a:schemeClr>
              </a:solidFill>
              <a:latin typeface="Poppins" pitchFamily="2" charset="77"/>
              <a:cs typeface="Poppins" pitchFamily="2" charset="77"/>
            </a:endParaRPr>
          </a:p>
        </p:txBody>
      </p:sp>
      <p:pic>
        <p:nvPicPr>
          <p:cNvPr id="4" name="Immagine 3">
            <a:extLst>
              <a:ext uri="{FF2B5EF4-FFF2-40B4-BE49-F238E27FC236}">
                <a16:creationId xmlns:a16="http://schemas.microsoft.com/office/drawing/2014/main" id="{6547F643-01F7-4022-9CE9-389F73AB51A0}"/>
              </a:ext>
            </a:extLst>
          </p:cNvPr>
          <p:cNvPicPr>
            <a:picLocks noChangeAspect="1"/>
          </p:cNvPicPr>
          <p:nvPr/>
        </p:nvPicPr>
        <p:blipFill>
          <a:blip r:embed="rId4"/>
          <a:stretch>
            <a:fillRect/>
          </a:stretch>
        </p:blipFill>
        <p:spPr>
          <a:xfrm>
            <a:off x="2705100" y="1647471"/>
            <a:ext cx="6781800" cy="4552950"/>
          </a:xfrm>
          <a:prstGeom prst="rect">
            <a:avLst/>
          </a:prstGeom>
        </p:spPr>
      </p:pic>
    </p:spTree>
    <p:extLst>
      <p:ext uri="{BB962C8B-B14F-4D97-AF65-F5344CB8AC3E}">
        <p14:creationId xmlns:p14="http://schemas.microsoft.com/office/powerpoint/2010/main" val="1241959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50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900" decel="100000" fill="hold"/>
                                        <p:tgtEl>
                                          <p:spTgt spid="2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7"/>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100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1000"/>
                                        <p:tgtEl>
                                          <p:spTgt spid="28"/>
                                        </p:tgtEl>
                                      </p:cBhvr>
                                    </p:animEffect>
                                    <p:anim calcmode="lin" valueType="num">
                                      <p:cBhvr>
                                        <p:cTn id="14" dur="1000" fill="hold"/>
                                        <p:tgtEl>
                                          <p:spTgt spid="28"/>
                                        </p:tgtEl>
                                        <p:attrNameLst>
                                          <p:attrName>ppt_x</p:attrName>
                                        </p:attrNameLst>
                                      </p:cBhvr>
                                      <p:tavLst>
                                        <p:tav tm="0">
                                          <p:val>
                                            <p:strVal val="#ppt_x"/>
                                          </p:val>
                                        </p:tav>
                                        <p:tav tm="100000">
                                          <p:val>
                                            <p:strVal val="#ppt_x"/>
                                          </p:val>
                                        </p:tav>
                                      </p:tavLst>
                                    </p:anim>
                                    <p:anim calcmode="lin" valueType="num">
                                      <p:cBhvr>
                                        <p:cTn id="15" dur="900" decel="100000" fill="hold"/>
                                        <p:tgtEl>
                                          <p:spTgt spid="28"/>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11D069C3-5D30-4B43-AE60-AE0C2E4A110D}"/>
              </a:ext>
            </a:extLst>
          </p:cNvPr>
          <p:cNvSpPr/>
          <p:nvPr/>
        </p:nvSpPr>
        <p:spPr>
          <a:xfrm>
            <a:off x="1" y="1"/>
            <a:ext cx="12192000" cy="6858000"/>
          </a:xfrm>
          <a:prstGeom prst="rect">
            <a:avLst/>
          </a:prstGeom>
          <a:solidFill>
            <a:srgbClr val="DF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6" name="Immagine 5">
            <a:extLst>
              <a:ext uri="{FF2B5EF4-FFF2-40B4-BE49-F238E27FC236}">
                <a16:creationId xmlns:a16="http://schemas.microsoft.com/office/drawing/2014/main" id="{A1117FDA-4267-4341-AF51-C2D5256D0CB8}"/>
              </a:ext>
            </a:extLst>
          </p:cNvPr>
          <p:cNvPicPr>
            <a:picLocks noChangeAspect="1"/>
          </p:cNvPicPr>
          <p:nvPr/>
        </p:nvPicPr>
        <p:blipFill rotWithShape="1">
          <a:blip r:embed="rId3"/>
          <a:srcRect l="29613" r="29613" b="16532"/>
          <a:stretch/>
        </p:blipFill>
        <p:spPr>
          <a:xfrm>
            <a:off x="134423" y="132704"/>
            <a:ext cx="485010" cy="476568"/>
          </a:xfrm>
          <a:prstGeom prst="rect">
            <a:avLst/>
          </a:prstGeom>
        </p:spPr>
      </p:pic>
      <p:cxnSp>
        <p:nvCxnSpPr>
          <p:cNvPr id="8" name="Connettore 1 7">
            <a:extLst>
              <a:ext uri="{FF2B5EF4-FFF2-40B4-BE49-F238E27FC236}">
                <a16:creationId xmlns:a16="http://schemas.microsoft.com/office/drawing/2014/main" id="{A0947CB5-3A76-D544-BA5B-2173B01F0C5C}"/>
              </a:ext>
            </a:extLst>
          </p:cNvPr>
          <p:cNvCxnSpPr>
            <a:cxnSpLocks/>
          </p:cNvCxnSpPr>
          <p:nvPr/>
        </p:nvCxnSpPr>
        <p:spPr>
          <a:xfrm flipH="1">
            <a:off x="707923" y="74637"/>
            <a:ext cx="1" cy="592703"/>
          </a:xfrm>
          <a:prstGeom prst="line">
            <a:avLst/>
          </a:prstGeom>
          <a:ln>
            <a:solidFill>
              <a:srgbClr val="3BAFA9"/>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6BF01B49-AA2C-BE42-ACB9-F1A4F33850F6}"/>
              </a:ext>
            </a:extLst>
          </p:cNvPr>
          <p:cNvSpPr txBox="1"/>
          <p:nvPr/>
        </p:nvSpPr>
        <p:spPr>
          <a:xfrm>
            <a:off x="3681300" y="1074365"/>
            <a:ext cx="4829399" cy="707886"/>
          </a:xfrm>
          <a:prstGeom prst="rect">
            <a:avLst/>
          </a:prstGeom>
          <a:noFill/>
        </p:spPr>
        <p:txBody>
          <a:bodyPr wrap="none" rtlCol="0">
            <a:spAutoFit/>
          </a:bodyPr>
          <a:lstStyle/>
          <a:p>
            <a:pPr algn="ctr"/>
            <a:r>
              <a:rPr lang="it-IT" sz="4000" b="1" dirty="0">
                <a:solidFill>
                  <a:srgbClr val="3BAFA9"/>
                </a:solidFill>
                <a:latin typeface="Poppins" pitchFamily="2" charset="77"/>
                <a:cs typeface="Poppins" pitchFamily="2" charset="77"/>
              </a:rPr>
              <a:t>CONSIGLI ALL’UTENTE</a:t>
            </a:r>
          </a:p>
        </p:txBody>
      </p:sp>
      <p:grpSp>
        <p:nvGrpSpPr>
          <p:cNvPr id="20" name="Gruppo 19">
            <a:extLst>
              <a:ext uri="{FF2B5EF4-FFF2-40B4-BE49-F238E27FC236}">
                <a16:creationId xmlns:a16="http://schemas.microsoft.com/office/drawing/2014/main" id="{CADB619A-050B-AB40-8155-25E81F21B355}"/>
              </a:ext>
            </a:extLst>
          </p:cNvPr>
          <p:cNvGrpSpPr/>
          <p:nvPr/>
        </p:nvGrpSpPr>
        <p:grpSpPr>
          <a:xfrm>
            <a:off x="753855" y="80642"/>
            <a:ext cx="2030171" cy="580693"/>
            <a:chOff x="633383" y="790766"/>
            <a:chExt cx="2030171" cy="580693"/>
          </a:xfrm>
        </p:grpSpPr>
        <p:sp>
          <p:nvSpPr>
            <p:cNvPr id="10" name="CasellaDiTesto 9">
              <a:extLst>
                <a:ext uri="{FF2B5EF4-FFF2-40B4-BE49-F238E27FC236}">
                  <a16:creationId xmlns:a16="http://schemas.microsoft.com/office/drawing/2014/main" id="{30A19314-0581-7D4E-8229-A829B1641267}"/>
                </a:ext>
              </a:extLst>
            </p:cNvPr>
            <p:cNvSpPr txBox="1"/>
            <p:nvPr/>
          </p:nvSpPr>
          <p:spPr>
            <a:xfrm>
              <a:off x="633383" y="790766"/>
              <a:ext cx="1851789" cy="369332"/>
            </a:xfrm>
            <a:prstGeom prst="rect">
              <a:avLst/>
            </a:prstGeom>
            <a:noFill/>
          </p:spPr>
          <p:txBody>
            <a:bodyPr wrap="none" rtlCol="0">
              <a:spAutoFit/>
            </a:bodyPr>
            <a:lstStyle/>
            <a:p>
              <a:r>
                <a:rPr lang="it-IT" b="1" dirty="0" err="1">
                  <a:solidFill>
                    <a:srgbClr val="3BAFA9"/>
                  </a:solidFill>
                  <a:latin typeface="Poppins" pitchFamily="2" charset="77"/>
                  <a:cs typeface="Poppins" pitchFamily="2" charset="77"/>
                </a:rPr>
                <a:t>RistoManager</a:t>
              </a:r>
              <a:endParaRPr lang="it-IT" b="1" dirty="0">
                <a:solidFill>
                  <a:srgbClr val="3BAFA9"/>
                </a:solidFill>
                <a:latin typeface="Poppins" pitchFamily="2" charset="77"/>
                <a:cs typeface="Poppins" pitchFamily="2" charset="77"/>
              </a:endParaRPr>
            </a:p>
          </p:txBody>
        </p:sp>
        <p:sp>
          <p:nvSpPr>
            <p:cNvPr id="9" name="CasellaDiTesto 8">
              <a:extLst>
                <a:ext uri="{FF2B5EF4-FFF2-40B4-BE49-F238E27FC236}">
                  <a16:creationId xmlns:a16="http://schemas.microsoft.com/office/drawing/2014/main" id="{78032DFC-5C6C-D74F-A925-CE7D69124AE1}"/>
                </a:ext>
              </a:extLst>
            </p:cNvPr>
            <p:cNvSpPr txBox="1"/>
            <p:nvPr/>
          </p:nvSpPr>
          <p:spPr>
            <a:xfrm>
              <a:off x="633383" y="1063682"/>
              <a:ext cx="2030171" cy="307777"/>
            </a:xfrm>
            <a:prstGeom prst="rect">
              <a:avLst/>
            </a:prstGeom>
            <a:noFill/>
          </p:spPr>
          <p:txBody>
            <a:bodyPr wrap="none" rtlCol="0">
              <a:spAutoFit/>
            </a:bodyPr>
            <a:lstStyle/>
            <a:p>
              <a:r>
                <a:rPr lang="it-IT" sz="1400" dirty="0">
                  <a:solidFill>
                    <a:schemeClr val="bg1">
                      <a:lumMod val="75000"/>
                    </a:schemeClr>
                  </a:solidFill>
                  <a:latin typeface="Poppins" pitchFamily="2" charset="77"/>
                  <a:cs typeface="Poppins" pitchFamily="2" charset="77"/>
                </a:rPr>
                <a:t>SCELTE IMPLEMENTATIVE</a:t>
              </a:r>
            </a:p>
          </p:txBody>
        </p:sp>
      </p:grpSp>
      <p:cxnSp>
        <p:nvCxnSpPr>
          <p:cNvPr id="13" name="Connettore 1 12">
            <a:extLst>
              <a:ext uri="{FF2B5EF4-FFF2-40B4-BE49-F238E27FC236}">
                <a16:creationId xmlns:a16="http://schemas.microsoft.com/office/drawing/2014/main" id="{330FFC44-18F6-D44E-98E7-45ABBE2FD572}"/>
              </a:ext>
            </a:extLst>
          </p:cNvPr>
          <p:cNvCxnSpPr>
            <a:cxnSpLocks/>
          </p:cNvCxnSpPr>
          <p:nvPr/>
        </p:nvCxnSpPr>
        <p:spPr>
          <a:xfrm>
            <a:off x="5004586" y="2525771"/>
            <a:ext cx="0" cy="3645724"/>
          </a:xfrm>
          <a:prstGeom prst="line">
            <a:avLst/>
          </a:prstGeom>
          <a:ln>
            <a:solidFill>
              <a:srgbClr val="3BAFA9"/>
            </a:solidFill>
          </a:ln>
        </p:spPr>
        <p:style>
          <a:lnRef idx="1">
            <a:schemeClr val="accent1"/>
          </a:lnRef>
          <a:fillRef idx="0">
            <a:schemeClr val="accent1"/>
          </a:fillRef>
          <a:effectRef idx="0">
            <a:schemeClr val="accent1"/>
          </a:effectRef>
          <a:fontRef idx="minor">
            <a:schemeClr val="tx1"/>
          </a:fontRef>
        </p:style>
      </p:cxnSp>
      <p:sp>
        <p:nvSpPr>
          <p:cNvPr id="14" name="CasellaDiTesto 13">
            <a:extLst>
              <a:ext uri="{FF2B5EF4-FFF2-40B4-BE49-F238E27FC236}">
                <a16:creationId xmlns:a16="http://schemas.microsoft.com/office/drawing/2014/main" id="{52BF05BD-D85B-4147-AA7D-B51830D7DAE2}"/>
              </a:ext>
            </a:extLst>
          </p:cNvPr>
          <p:cNvSpPr txBox="1"/>
          <p:nvPr/>
        </p:nvSpPr>
        <p:spPr>
          <a:xfrm>
            <a:off x="5645872" y="2369131"/>
            <a:ext cx="6269346" cy="3970318"/>
          </a:xfrm>
          <a:prstGeom prst="rect">
            <a:avLst/>
          </a:prstGeom>
          <a:noFill/>
        </p:spPr>
        <p:txBody>
          <a:bodyPr wrap="square" rtlCol="0">
            <a:spAutoFit/>
          </a:bodyPr>
          <a:lstStyle/>
          <a:p>
            <a:pPr marL="342900" lvl="0" indent="-342900" algn="just">
              <a:buFont typeface="Symbol" panose="05050102010706020507" pitchFamily="18" charset="2"/>
              <a:buChar char=""/>
            </a:pPr>
            <a:r>
              <a:rPr lang="it-IT" dirty="0">
                <a:latin typeface="Calibri" panose="020F0502020204030204" pitchFamily="34" charset="0"/>
                <a:ea typeface="MS Mincho" panose="02020609040205080304" pitchFamily="49" charset="-128"/>
                <a:cs typeface="Times New Roman" panose="02020603050405020304" pitchFamily="18" charset="0"/>
              </a:rPr>
              <a:t>a ciascun cliente viene associato un array di interi, in cui ciascun valore rappresenta l’indice di gradimento per il cluster </a:t>
            </a:r>
            <a:r>
              <a:rPr lang="it-IT" i="1" dirty="0">
                <a:latin typeface="Calibri" panose="020F0502020204030204" pitchFamily="34" charset="0"/>
                <a:ea typeface="MS Mincho" panose="02020609040205080304" pitchFamily="49" charset="-128"/>
                <a:cs typeface="Times New Roman" panose="02020603050405020304" pitchFamily="18" charset="0"/>
              </a:rPr>
              <a:t>i-esimo</a:t>
            </a:r>
            <a:r>
              <a:rPr lang="it-IT" dirty="0">
                <a:latin typeface="Calibri" panose="020F0502020204030204" pitchFamily="34" charset="0"/>
                <a:ea typeface="MS Mincho" panose="02020609040205080304" pitchFamily="49" charset="-128"/>
                <a:cs typeface="Times New Roman" panose="02020603050405020304" pitchFamily="18" charset="0"/>
              </a:rPr>
              <a:t>.</a:t>
            </a:r>
            <a:endParaRPr lang="it-IT" sz="1400" dirty="0">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gn="just">
              <a:buFont typeface="Symbol" panose="05050102010706020507" pitchFamily="18" charset="2"/>
              <a:buChar char=""/>
            </a:pPr>
            <a:r>
              <a:rPr lang="it-IT" dirty="0">
                <a:latin typeface="Calibri" panose="020F0502020204030204" pitchFamily="34" charset="0"/>
                <a:ea typeface="MS Mincho" panose="02020609040205080304" pitchFamily="49" charset="-128"/>
                <a:cs typeface="Times New Roman" panose="02020603050405020304" pitchFamily="18" charset="0"/>
              </a:rPr>
              <a:t>Inizialmente, per ogni cluster, verrà consigliato sicuramente un prodotto.</a:t>
            </a:r>
            <a:endParaRPr lang="it-IT" sz="1400" dirty="0">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gn="just">
              <a:buFont typeface="Symbol" panose="05050102010706020507" pitchFamily="18" charset="2"/>
              <a:buChar char=""/>
            </a:pPr>
            <a:r>
              <a:rPr lang="it-IT" dirty="0">
                <a:latin typeface="Calibri" panose="020F0502020204030204" pitchFamily="34" charset="0"/>
                <a:ea typeface="MS Mincho" panose="02020609040205080304" pitchFamily="49" charset="-128"/>
                <a:cs typeface="Times New Roman" panose="02020603050405020304" pitchFamily="18" charset="0"/>
              </a:rPr>
              <a:t>quando un prodotto viene scelto dal cliente, il sistema incrementerà la probabilità che i prodotti del cluster a cui esso appartiene vengano consigliati, abbassando la percentuale relativa agli altri cluster</a:t>
            </a:r>
            <a:endParaRPr lang="it-IT" sz="1400" dirty="0">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gn="just">
              <a:buFont typeface="Symbol" panose="05050102010706020507" pitchFamily="18" charset="2"/>
              <a:buChar char=""/>
            </a:pPr>
            <a:r>
              <a:rPr lang="it-IT" dirty="0">
                <a:latin typeface="Calibri" panose="020F0502020204030204" pitchFamily="34" charset="0"/>
                <a:ea typeface="MS Mincho" panose="02020609040205080304" pitchFamily="49" charset="-128"/>
                <a:cs typeface="Times New Roman" panose="02020603050405020304" pitchFamily="18" charset="0"/>
              </a:rPr>
              <a:t>il cliente ha la possibilità di rilasciare un feedback, positivo o negativo, che varia ulteriormente il suo indice di gradimento verso i prodotti di quel cluster.</a:t>
            </a:r>
          </a:p>
          <a:p>
            <a:pPr marL="342900" indent="-342900" algn="just">
              <a:buFont typeface="Symbol" panose="05050102010706020507" pitchFamily="18" charset="2"/>
              <a:buChar char=""/>
            </a:pPr>
            <a:r>
              <a:rPr lang="it-IT" dirty="0">
                <a:latin typeface="Calibri" panose="020F0502020204030204" pitchFamily="34" charset="0"/>
                <a:ea typeface="MS Mincho" panose="02020609040205080304" pitchFamily="49" charset="-128"/>
                <a:cs typeface="Times New Roman" panose="02020603050405020304" pitchFamily="18" charset="0"/>
              </a:rPr>
              <a:t>per un cluster, che abbia una probabilità &gt;100, potrà essere consigliato anche più di un prodotto </a:t>
            </a:r>
          </a:p>
        </p:txBody>
      </p:sp>
      <p:pic>
        <p:nvPicPr>
          <p:cNvPr id="12" name="Immagine 11">
            <a:extLst>
              <a:ext uri="{FF2B5EF4-FFF2-40B4-BE49-F238E27FC236}">
                <a16:creationId xmlns:a16="http://schemas.microsoft.com/office/drawing/2014/main" id="{00F17F63-1291-4332-8FF7-FD989A7D4090}"/>
              </a:ext>
            </a:extLst>
          </p:cNvPr>
          <p:cNvPicPr>
            <a:picLocks noChangeAspect="1"/>
          </p:cNvPicPr>
          <p:nvPr/>
        </p:nvPicPr>
        <p:blipFill>
          <a:blip r:embed="rId4"/>
          <a:srcRect/>
          <a:stretch/>
        </p:blipFill>
        <p:spPr>
          <a:xfrm>
            <a:off x="79652" y="1628080"/>
            <a:ext cx="4876861" cy="4876861"/>
          </a:xfrm>
          <a:prstGeom prst="rect">
            <a:avLst/>
          </a:prstGeom>
        </p:spPr>
      </p:pic>
      <p:sp>
        <p:nvSpPr>
          <p:cNvPr id="17" name="Rettangolo 16">
            <a:extLst>
              <a:ext uri="{FF2B5EF4-FFF2-40B4-BE49-F238E27FC236}">
                <a16:creationId xmlns:a16="http://schemas.microsoft.com/office/drawing/2014/main" id="{7A99F77B-FEEC-446E-8256-5C4F666D77B8}"/>
              </a:ext>
            </a:extLst>
          </p:cNvPr>
          <p:cNvSpPr/>
          <p:nvPr/>
        </p:nvSpPr>
        <p:spPr>
          <a:xfrm>
            <a:off x="4664198" y="703864"/>
            <a:ext cx="2863604" cy="400110"/>
          </a:xfrm>
          <a:prstGeom prst="rect">
            <a:avLst/>
          </a:prstGeom>
        </p:spPr>
        <p:txBody>
          <a:bodyPr wrap="none">
            <a:spAutoFit/>
          </a:bodyPr>
          <a:lstStyle/>
          <a:p>
            <a:pPr lvl="0" algn="ctr"/>
            <a:r>
              <a:rPr lang="it-IT" sz="2000" b="1" dirty="0">
                <a:solidFill>
                  <a:prstClr val="white">
                    <a:lumMod val="75000"/>
                  </a:prstClr>
                </a:solidFill>
                <a:latin typeface="Poppins" pitchFamily="2" charset="77"/>
                <a:cs typeface="Poppins" pitchFamily="2" charset="77"/>
              </a:rPr>
              <a:t>SCELTE IMPLEMENTATIVE</a:t>
            </a:r>
          </a:p>
        </p:txBody>
      </p:sp>
    </p:spTree>
    <p:extLst>
      <p:ext uri="{BB962C8B-B14F-4D97-AF65-F5344CB8AC3E}">
        <p14:creationId xmlns:p14="http://schemas.microsoft.com/office/powerpoint/2010/main" val="32350713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900" decel="100000" fill="hold"/>
                                        <p:tgtEl>
                                          <p:spTgt spid="14"/>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11D069C3-5D30-4B43-AE60-AE0C2E4A110D}"/>
              </a:ext>
            </a:extLst>
          </p:cNvPr>
          <p:cNvSpPr/>
          <p:nvPr/>
        </p:nvSpPr>
        <p:spPr>
          <a:xfrm>
            <a:off x="9428" y="18855"/>
            <a:ext cx="12192000" cy="6858000"/>
          </a:xfrm>
          <a:prstGeom prst="rect">
            <a:avLst/>
          </a:prstGeom>
          <a:solidFill>
            <a:srgbClr val="DF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6" name="Immagine 5">
            <a:extLst>
              <a:ext uri="{FF2B5EF4-FFF2-40B4-BE49-F238E27FC236}">
                <a16:creationId xmlns:a16="http://schemas.microsoft.com/office/drawing/2014/main" id="{A1117FDA-4267-4341-AF51-C2D5256D0CB8}"/>
              </a:ext>
            </a:extLst>
          </p:cNvPr>
          <p:cNvPicPr>
            <a:picLocks noChangeAspect="1"/>
          </p:cNvPicPr>
          <p:nvPr/>
        </p:nvPicPr>
        <p:blipFill rotWithShape="1">
          <a:blip r:embed="rId2"/>
          <a:srcRect l="29613" r="29613" b="16532"/>
          <a:stretch/>
        </p:blipFill>
        <p:spPr>
          <a:xfrm>
            <a:off x="134423" y="132704"/>
            <a:ext cx="485010" cy="476568"/>
          </a:xfrm>
          <a:prstGeom prst="rect">
            <a:avLst/>
          </a:prstGeom>
        </p:spPr>
      </p:pic>
      <p:cxnSp>
        <p:nvCxnSpPr>
          <p:cNvPr id="8" name="Connettore 1 7">
            <a:extLst>
              <a:ext uri="{FF2B5EF4-FFF2-40B4-BE49-F238E27FC236}">
                <a16:creationId xmlns:a16="http://schemas.microsoft.com/office/drawing/2014/main" id="{A0947CB5-3A76-D544-BA5B-2173B01F0C5C}"/>
              </a:ext>
            </a:extLst>
          </p:cNvPr>
          <p:cNvCxnSpPr>
            <a:cxnSpLocks/>
          </p:cNvCxnSpPr>
          <p:nvPr/>
        </p:nvCxnSpPr>
        <p:spPr>
          <a:xfrm flipH="1">
            <a:off x="707923" y="74637"/>
            <a:ext cx="1" cy="592703"/>
          </a:xfrm>
          <a:prstGeom prst="line">
            <a:avLst/>
          </a:prstGeom>
          <a:ln>
            <a:solidFill>
              <a:srgbClr val="3BAFA9"/>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6BF01B49-AA2C-BE42-ACB9-F1A4F33850F6}"/>
              </a:ext>
            </a:extLst>
          </p:cNvPr>
          <p:cNvSpPr txBox="1"/>
          <p:nvPr/>
        </p:nvSpPr>
        <p:spPr>
          <a:xfrm>
            <a:off x="2232314" y="1512468"/>
            <a:ext cx="7727372" cy="707886"/>
          </a:xfrm>
          <a:prstGeom prst="rect">
            <a:avLst/>
          </a:prstGeom>
          <a:noFill/>
        </p:spPr>
        <p:txBody>
          <a:bodyPr wrap="none" rtlCol="0">
            <a:spAutoFit/>
          </a:bodyPr>
          <a:lstStyle/>
          <a:p>
            <a:pPr algn="ctr"/>
            <a:r>
              <a:rPr lang="it-IT" sz="4000" b="1" dirty="0">
                <a:solidFill>
                  <a:srgbClr val="3BAFA9"/>
                </a:solidFill>
                <a:latin typeface="Poppins" pitchFamily="2" charset="77"/>
                <a:cs typeface="Poppins" pitchFamily="2" charset="77"/>
              </a:rPr>
              <a:t>CONTENUTI DELLA PRESENTAZIONE</a:t>
            </a:r>
          </a:p>
        </p:txBody>
      </p:sp>
      <p:grpSp>
        <p:nvGrpSpPr>
          <p:cNvPr id="20" name="Gruppo 19">
            <a:extLst>
              <a:ext uri="{FF2B5EF4-FFF2-40B4-BE49-F238E27FC236}">
                <a16:creationId xmlns:a16="http://schemas.microsoft.com/office/drawing/2014/main" id="{CADB619A-050B-AB40-8155-25E81F21B355}"/>
              </a:ext>
            </a:extLst>
          </p:cNvPr>
          <p:cNvGrpSpPr/>
          <p:nvPr/>
        </p:nvGrpSpPr>
        <p:grpSpPr>
          <a:xfrm>
            <a:off x="753855" y="80642"/>
            <a:ext cx="3106941" cy="580693"/>
            <a:chOff x="633383" y="790766"/>
            <a:chExt cx="3106941" cy="580693"/>
          </a:xfrm>
        </p:grpSpPr>
        <p:sp>
          <p:nvSpPr>
            <p:cNvPr id="10" name="CasellaDiTesto 9">
              <a:extLst>
                <a:ext uri="{FF2B5EF4-FFF2-40B4-BE49-F238E27FC236}">
                  <a16:creationId xmlns:a16="http://schemas.microsoft.com/office/drawing/2014/main" id="{30A19314-0581-7D4E-8229-A829B1641267}"/>
                </a:ext>
              </a:extLst>
            </p:cNvPr>
            <p:cNvSpPr txBox="1"/>
            <p:nvPr/>
          </p:nvSpPr>
          <p:spPr>
            <a:xfrm>
              <a:off x="633383" y="790766"/>
              <a:ext cx="1851789" cy="369332"/>
            </a:xfrm>
            <a:prstGeom prst="rect">
              <a:avLst/>
            </a:prstGeom>
            <a:noFill/>
          </p:spPr>
          <p:txBody>
            <a:bodyPr wrap="none" rtlCol="0">
              <a:spAutoFit/>
            </a:bodyPr>
            <a:lstStyle/>
            <a:p>
              <a:r>
                <a:rPr lang="it-IT" b="1" dirty="0" err="1">
                  <a:solidFill>
                    <a:srgbClr val="3BAFA9"/>
                  </a:solidFill>
                  <a:latin typeface="Poppins" pitchFamily="2" charset="77"/>
                  <a:cs typeface="Poppins" pitchFamily="2" charset="77"/>
                </a:rPr>
                <a:t>RistoManager</a:t>
              </a:r>
              <a:endParaRPr lang="it-IT" b="1" dirty="0">
                <a:solidFill>
                  <a:srgbClr val="3BAFA9"/>
                </a:solidFill>
                <a:latin typeface="Poppins" pitchFamily="2" charset="77"/>
                <a:cs typeface="Poppins" pitchFamily="2" charset="77"/>
              </a:endParaRPr>
            </a:p>
          </p:txBody>
        </p:sp>
        <p:sp>
          <p:nvSpPr>
            <p:cNvPr id="9" name="CasellaDiTesto 8">
              <a:extLst>
                <a:ext uri="{FF2B5EF4-FFF2-40B4-BE49-F238E27FC236}">
                  <a16:creationId xmlns:a16="http://schemas.microsoft.com/office/drawing/2014/main" id="{78032DFC-5C6C-D74F-A925-CE7D69124AE1}"/>
                </a:ext>
              </a:extLst>
            </p:cNvPr>
            <p:cNvSpPr txBox="1"/>
            <p:nvPr/>
          </p:nvSpPr>
          <p:spPr>
            <a:xfrm>
              <a:off x="633383" y="1063682"/>
              <a:ext cx="3106941" cy="307777"/>
            </a:xfrm>
            <a:prstGeom prst="rect">
              <a:avLst/>
            </a:prstGeom>
            <a:noFill/>
          </p:spPr>
          <p:txBody>
            <a:bodyPr wrap="none" rtlCol="0">
              <a:spAutoFit/>
            </a:bodyPr>
            <a:lstStyle/>
            <a:p>
              <a:r>
                <a:rPr lang="it-IT" sz="1400" dirty="0">
                  <a:solidFill>
                    <a:schemeClr val="bg1">
                      <a:lumMod val="75000"/>
                    </a:schemeClr>
                  </a:solidFill>
                  <a:latin typeface="Poppins" pitchFamily="2" charset="77"/>
                  <a:cs typeface="Poppins" pitchFamily="2" charset="77"/>
                </a:rPr>
                <a:t>CONTENUTI DELLA PRESENTAZIONE</a:t>
              </a:r>
            </a:p>
          </p:txBody>
        </p:sp>
      </p:grpSp>
      <p:sp>
        <p:nvSpPr>
          <p:cNvPr id="25" name="CasellaDiTesto 24">
            <a:extLst>
              <a:ext uri="{FF2B5EF4-FFF2-40B4-BE49-F238E27FC236}">
                <a16:creationId xmlns:a16="http://schemas.microsoft.com/office/drawing/2014/main" id="{24534694-4EC6-A143-8D8E-48426E97AA54}"/>
              </a:ext>
            </a:extLst>
          </p:cNvPr>
          <p:cNvSpPr txBox="1"/>
          <p:nvPr/>
        </p:nvSpPr>
        <p:spPr>
          <a:xfrm>
            <a:off x="4522813" y="2668261"/>
            <a:ext cx="3146374" cy="477054"/>
          </a:xfrm>
          <a:prstGeom prst="rect">
            <a:avLst/>
          </a:prstGeom>
          <a:noFill/>
        </p:spPr>
        <p:txBody>
          <a:bodyPr wrap="none" rtlCol="0">
            <a:spAutoFit/>
          </a:bodyPr>
          <a:lstStyle/>
          <a:p>
            <a:pPr algn="ctr"/>
            <a:r>
              <a:rPr lang="it-IT" sz="2500" dirty="0">
                <a:solidFill>
                  <a:srgbClr val="3BAFA9"/>
                </a:solidFill>
                <a:latin typeface="Poppins" pitchFamily="2" charset="77"/>
                <a:cs typeface="Poppins" pitchFamily="2" charset="77"/>
              </a:rPr>
              <a:t>1. Dominio del sistema</a:t>
            </a:r>
          </a:p>
        </p:txBody>
      </p:sp>
      <p:sp>
        <p:nvSpPr>
          <p:cNvPr id="26" name="CasellaDiTesto 25">
            <a:extLst>
              <a:ext uri="{FF2B5EF4-FFF2-40B4-BE49-F238E27FC236}">
                <a16:creationId xmlns:a16="http://schemas.microsoft.com/office/drawing/2014/main" id="{6A5EB965-0390-AE4D-89D9-4261CC2F5CA0}"/>
              </a:ext>
            </a:extLst>
          </p:cNvPr>
          <p:cNvSpPr txBox="1"/>
          <p:nvPr/>
        </p:nvSpPr>
        <p:spPr>
          <a:xfrm>
            <a:off x="4212311" y="3362311"/>
            <a:ext cx="3767378" cy="477054"/>
          </a:xfrm>
          <a:prstGeom prst="rect">
            <a:avLst/>
          </a:prstGeom>
          <a:noFill/>
        </p:spPr>
        <p:txBody>
          <a:bodyPr wrap="none" rtlCol="0">
            <a:spAutoFit/>
          </a:bodyPr>
          <a:lstStyle/>
          <a:p>
            <a:pPr algn="ctr"/>
            <a:r>
              <a:rPr lang="it-IT" sz="2500" dirty="0">
                <a:solidFill>
                  <a:srgbClr val="3BAFA9"/>
                </a:solidFill>
                <a:latin typeface="Poppins" pitchFamily="2" charset="77"/>
                <a:cs typeface="Poppins" pitchFamily="2" charset="77"/>
              </a:rPr>
              <a:t>2. Definizione del problema</a:t>
            </a:r>
          </a:p>
        </p:txBody>
      </p:sp>
      <p:sp>
        <p:nvSpPr>
          <p:cNvPr id="27" name="CasellaDiTesto 26">
            <a:extLst>
              <a:ext uri="{FF2B5EF4-FFF2-40B4-BE49-F238E27FC236}">
                <a16:creationId xmlns:a16="http://schemas.microsoft.com/office/drawing/2014/main" id="{0FE24431-FD52-244E-AE7C-2BC5D7DD4F79}"/>
              </a:ext>
            </a:extLst>
          </p:cNvPr>
          <p:cNvSpPr txBox="1"/>
          <p:nvPr/>
        </p:nvSpPr>
        <p:spPr>
          <a:xfrm>
            <a:off x="4123637" y="4053404"/>
            <a:ext cx="3944734" cy="477054"/>
          </a:xfrm>
          <a:prstGeom prst="rect">
            <a:avLst/>
          </a:prstGeom>
          <a:noFill/>
        </p:spPr>
        <p:txBody>
          <a:bodyPr wrap="none" rtlCol="0">
            <a:spAutoFit/>
          </a:bodyPr>
          <a:lstStyle/>
          <a:p>
            <a:pPr algn="ctr"/>
            <a:r>
              <a:rPr lang="it-IT" sz="2500" dirty="0">
                <a:solidFill>
                  <a:srgbClr val="3BAFA9"/>
                </a:solidFill>
                <a:latin typeface="Poppins" pitchFamily="2" charset="77"/>
                <a:cs typeface="Poppins" pitchFamily="2" charset="77"/>
              </a:rPr>
              <a:t>3. Manipolazione del dataset</a:t>
            </a:r>
          </a:p>
        </p:txBody>
      </p:sp>
      <p:sp>
        <p:nvSpPr>
          <p:cNvPr id="28" name="CasellaDiTesto 27">
            <a:extLst>
              <a:ext uri="{FF2B5EF4-FFF2-40B4-BE49-F238E27FC236}">
                <a16:creationId xmlns:a16="http://schemas.microsoft.com/office/drawing/2014/main" id="{DA83CE76-4FCA-B443-9377-B086A42132ED}"/>
              </a:ext>
            </a:extLst>
          </p:cNvPr>
          <p:cNvSpPr txBox="1"/>
          <p:nvPr/>
        </p:nvSpPr>
        <p:spPr>
          <a:xfrm>
            <a:off x="3670957" y="4744497"/>
            <a:ext cx="4868962" cy="477054"/>
          </a:xfrm>
          <a:prstGeom prst="rect">
            <a:avLst/>
          </a:prstGeom>
          <a:noFill/>
        </p:spPr>
        <p:txBody>
          <a:bodyPr wrap="none" rtlCol="0">
            <a:spAutoFit/>
          </a:bodyPr>
          <a:lstStyle/>
          <a:p>
            <a:pPr algn="ctr"/>
            <a:r>
              <a:rPr lang="it-IT" sz="2500" dirty="0">
                <a:solidFill>
                  <a:srgbClr val="3BAFA9"/>
                </a:solidFill>
                <a:latin typeface="Poppins" pitchFamily="2" charset="77"/>
                <a:cs typeface="Poppins" pitchFamily="2" charset="77"/>
              </a:rPr>
              <a:t>4. Contestualizzazione del problema</a:t>
            </a:r>
          </a:p>
        </p:txBody>
      </p:sp>
      <p:sp>
        <p:nvSpPr>
          <p:cNvPr id="5" name="Rettangolo 4">
            <a:extLst>
              <a:ext uri="{FF2B5EF4-FFF2-40B4-BE49-F238E27FC236}">
                <a16:creationId xmlns:a16="http://schemas.microsoft.com/office/drawing/2014/main" id="{E1162A50-B524-4019-9BDC-0959AE7DE54A}"/>
              </a:ext>
            </a:extLst>
          </p:cNvPr>
          <p:cNvSpPr/>
          <p:nvPr/>
        </p:nvSpPr>
        <p:spPr>
          <a:xfrm>
            <a:off x="4393642" y="5433888"/>
            <a:ext cx="3404715" cy="477054"/>
          </a:xfrm>
          <a:prstGeom prst="rect">
            <a:avLst/>
          </a:prstGeom>
        </p:spPr>
        <p:txBody>
          <a:bodyPr wrap="none">
            <a:spAutoFit/>
          </a:bodyPr>
          <a:lstStyle/>
          <a:p>
            <a:pPr lvl="0" algn="ctr"/>
            <a:r>
              <a:rPr lang="it-IT" sz="2500" dirty="0">
                <a:solidFill>
                  <a:srgbClr val="3BAFA9"/>
                </a:solidFill>
                <a:latin typeface="Poppins" pitchFamily="2" charset="77"/>
                <a:cs typeface="Poppins" pitchFamily="2" charset="77"/>
              </a:rPr>
              <a:t>5. Scelte implementative</a:t>
            </a:r>
          </a:p>
        </p:txBody>
      </p:sp>
    </p:spTree>
    <p:extLst>
      <p:ext uri="{BB962C8B-B14F-4D97-AF65-F5344CB8AC3E}">
        <p14:creationId xmlns:p14="http://schemas.microsoft.com/office/powerpoint/2010/main" val="2092474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500"/>
                                        <p:tgtEl>
                                          <p:spTgt spid="25"/>
                                        </p:tgtEl>
                                        <p:attrNameLst>
                                          <p:attrName>ppt_y</p:attrName>
                                        </p:attrNameLst>
                                      </p:cBhvr>
                                      <p:tavLst>
                                        <p:tav tm="0">
                                          <p:val>
                                            <p:strVal val="#ppt_y+#ppt_h*1.125000"/>
                                          </p:val>
                                        </p:tav>
                                        <p:tav tm="100000">
                                          <p:val>
                                            <p:strVal val="#ppt_y"/>
                                          </p:val>
                                        </p:tav>
                                      </p:tavLst>
                                    </p:anim>
                                    <p:animEffect transition="in" filter="wipe(up)">
                                      <p:cBhvr>
                                        <p:cTn id="13" dur="500"/>
                                        <p:tgtEl>
                                          <p:spTgt spid="25"/>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p:tgtEl>
                                          <p:spTgt spid="26"/>
                                        </p:tgtEl>
                                        <p:attrNameLst>
                                          <p:attrName>ppt_y</p:attrName>
                                        </p:attrNameLst>
                                      </p:cBhvr>
                                      <p:tavLst>
                                        <p:tav tm="0">
                                          <p:val>
                                            <p:strVal val="#ppt_y+#ppt_h*1.125000"/>
                                          </p:val>
                                        </p:tav>
                                        <p:tav tm="100000">
                                          <p:val>
                                            <p:strVal val="#ppt_y"/>
                                          </p:val>
                                        </p:tav>
                                      </p:tavLst>
                                    </p:anim>
                                    <p:animEffect transition="in" filter="wipe(up)">
                                      <p:cBhvr>
                                        <p:cTn id="18" dur="500"/>
                                        <p:tgtEl>
                                          <p:spTgt spid="26"/>
                                        </p:tgtEl>
                                      </p:cBhvr>
                                    </p:animEffect>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 calcmode="lin" valueType="num">
                                      <p:cBhvr additive="base">
                                        <p:cTn id="22" dur="500"/>
                                        <p:tgtEl>
                                          <p:spTgt spid="27"/>
                                        </p:tgtEl>
                                        <p:attrNameLst>
                                          <p:attrName>ppt_y</p:attrName>
                                        </p:attrNameLst>
                                      </p:cBhvr>
                                      <p:tavLst>
                                        <p:tav tm="0">
                                          <p:val>
                                            <p:strVal val="#ppt_y+#ppt_h*1.125000"/>
                                          </p:val>
                                        </p:tav>
                                        <p:tav tm="100000">
                                          <p:val>
                                            <p:strVal val="#ppt_y"/>
                                          </p:val>
                                        </p:tav>
                                      </p:tavLst>
                                    </p:anim>
                                    <p:animEffect transition="in" filter="wipe(up)">
                                      <p:cBhvr>
                                        <p:cTn id="23" dur="500"/>
                                        <p:tgtEl>
                                          <p:spTgt spid="27"/>
                                        </p:tgtEl>
                                      </p:cBhvr>
                                    </p:animEffect>
                                  </p:childTnLst>
                                </p:cTn>
                              </p:par>
                            </p:childTnLst>
                          </p:cTn>
                        </p:par>
                        <p:par>
                          <p:cTn id="24" fill="hold">
                            <p:stCondLst>
                              <p:cond delay="2000"/>
                            </p:stCondLst>
                            <p:childTnLst>
                              <p:par>
                                <p:cTn id="25" presetID="12" presetClass="entr" presetSubtype="4"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p:tgtEl>
                                          <p:spTgt spid="28"/>
                                        </p:tgtEl>
                                        <p:attrNameLst>
                                          <p:attrName>ppt_y</p:attrName>
                                        </p:attrNameLst>
                                      </p:cBhvr>
                                      <p:tavLst>
                                        <p:tav tm="0">
                                          <p:val>
                                            <p:strVal val="#ppt_y+#ppt_h*1.125000"/>
                                          </p:val>
                                        </p:tav>
                                        <p:tav tm="100000">
                                          <p:val>
                                            <p:strVal val="#ppt_y"/>
                                          </p:val>
                                        </p:tav>
                                      </p:tavLst>
                                    </p:anim>
                                    <p:animEffect transition="in" filter="wipe(up)">
                                      <p:cBhvr>
                                        <p:cTn id="2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5" grpId="0"/>
      <p:bldP spid="26" grpId="0"/>
      <p:bldP spid="27" grpId="0"/>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FF2F2"/>
        </a:solidFill>
        <a:effectLst/>
      </p:bgPr>
    </p:bg>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A1117FDA-4267-4341-AF51-C2D5256D0CB8}"/>
              </a:ext>
            </a:extLst>
          </p:cNvPr>
          <p:cNvPicPr>
            <a:picLocks noChangeAspect="1"/>
          </p:cNvPicPr>
          <p:nvPr/>
        </p:nvPicPr>
        <p:blipFill rotWithShape="1">
          <a:blip r:embed="rId3"/>
          <a:srcRect l="-14611" t="-1" r="-5339" b="-5211"/>
          <a:stretch/>
        </p:blipFill>
        <p:spPr>
          <a:xfrm>
            <a:off x="3852042" y="149557"/>
            <a:ext cx="4487917" cy="1889450"/>
          </a:xfrm>
          <a:prstGeom prst="rect">
            <a:avLst/>
          </a:prstGeom>
        </p:spPr>
      </p:pic>
      <p:sp>
        <p:nvSpPr>
          <p:cNvPr id="2" name="CasellaDiTesto 1">
            <a:extLst>
              <a:ext uri="{FF2B5EF4-FFF2-40B4-BE49-F238E27FC236}">
                <a16:creationId xmlns:a16="http://schemas.microsoft.com/office/drawing/2014/main" id="{6BF01B49-AA2C-BE42-ACB9-F1A4F33850F6}"/>
              </a:ext>
            </a:extLst>
          </p:cNvPr>
          <p:cNvSpPr txBox="1"/>
          <p:nvPr/>
        </p:nvSpPr>
        <p:spPr>
          <a:xfrm>
            <a:off x="2540987" y="3818103"/>
            <a:ext cx="7110023" cy="861774"/>
          </a:xfrm>
          <a:prstGeom prst="rect">
            <a:avLst/>
          </a:prstGeom>
          <a:noFill/>
        </p:spPr>
        <p:txBody>
          <a:bodyPr wrap="none" rtlCol="0">
            <a:spAutoFit/>
          </a:bodyPr>
          <a:lstStyle/>
          <a:p>
            <a:pPr algn="ctr"/>
            <a:r>
              <a:rPr lang="it-IT" sz="5000" b="1" dirty="0">
                <a:solidFill>
                  <a:schemeClr val="bg1">
                    <a:lumMod val="75000"/>
                  </a:schemeClr>
                </a:solidFill>
                <a:latin typeface="Poppins" pitchFamily="2" charset="77"/>
                <a:cs typeface="Poppins" pitchFamily="2" charset="77"/>
              </a:rPr>
              <a:t>GRAZIE PER L’ATTENZIONE</a:t>
            </a:r>
          </a:p>
        </p:txBody>
      </p:sp>
      <p:sp>
        <p:nvSpPr>
          <p:cNvPr id="10" name="CasellaDiTesto 9">
            <a:extLst>
              <a:ext uri="{FF2B5EF4-FFF2-40B4-BE49-F238E27FC236}">
                <a16:creationId xmlns:a16="http://schemas.microsoft.com/office/drawing/2014/main" id="{30A19314-0581-7D4E-8229-A829B1641267}"/>
              </a:ext>
            </a:extLst>
          </p:cNvPr>
          <p:cNvSpPr txBox="1"/>
          <p:nvPr/>
        </p:nvSpPr>
        <p:spPr>
          <a:xfrm>
            <a:off x="2292233" y="2281247"/>
            <a:ext cx="7607532" cy="1631216"/>
          </a:xfrm>
          <a:prstGeom prst="rect">
            <a:avLst/>
          </a:prstGeom>
          <a:noFill/>
        </p:spPr>
        <p:txBody>
          <a:bodyPr wrap="none" rtlCol="0">
            <a:spAutoFit/>
          </a:bodyPr>
          <a:lstStyle/>
          <a:p>
            <a:pPr algn="ctr"/>
            <a:r>
              <a:rPr lang="it-IT" sz="10000" b="1" dirty="0" err="1">
                <a:solidFill>
                  <a:srgbClr val="3BAFA9"/>
                </a:solidFill>
                <a:latin typeface="Poppins" pitchFamily="2" charset="77"/>
                <a:cs typeface="Poppins" pitchFamily="2" charset="77"/>
              </a:rPr>
              <a:t>RistoManager</a:t>
            </a:r>
            <a:endParaRPr lang="it-IT" sz="10000" b="1" dirty="0">
              <a:solidFill>
                <a:srgbClr val="3BAFA9"/>
              </a:solidFill>
              <a:latin typeface="Poppins" pitchFamily="2" charset="77"/>
              <a:cs typeface="Poppins" pitchFamily="2" charset="77"/>
            </a:endParaRPr>
          </a:p>
        </p:txBody>
      </p:sp>
    </p:spTree>
    <p:extLst>
      <p:ext uri="{BB962C8B-B14F-4D97-AF65-F5344CB8AC3E}">
        <p14:creationId xmlns:p14="http://schemas.microsoft.com/office/powerpoint/2010/main" val="13864960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11D069C3-5D30-4B43-AE60-AE0C2E4A110D}"/>
              </a:ext>
            </a:extLst>
          </p:cNvPr>
          <p:cNvSpPr/>
          <p:nvPr/>
        </p:nvSpPr>
        <p:spPr>
          <a:xfrm>
            <a:off x="1" y="1"/>
            <a:ext cx="12192000" cy="6858000"/>
          </a:xfrm>
          <a:prstGeom prst="rect">
            <a:avLst/>
          </a:prstGeom>
          <a:solidFill>
            <a:srgbClr val="DF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6" name="Immagine 5">
            <a:extLst>
              <a:ext uri="{FF2B5EF4-FFF2-40B4-BE49-F238E27FC236}">
                <a16:creationId xmlns:a16="http://schemas.microsoft.com/office/drawing/2014/main" id="{A1117FDA-4267-4341-AF51-C2D5256D0CB8}"/>
              </a:ext>
            </a:extLst>
          </p:cNvPr>
          <p:cNvPicPr>
            <a:picLocks noChangeAspect="1"/>
          </p:cNvPicPr>
          <p:nvPr/>
        </p:nvPicPr>
        <p:blipFill rotWithShape="1">
          <a:blip r:embed="rId3"/>
          <a:srcRect l="29613" r="29613" b="16532"/>
          <a:stretch/>
        </p:blipFill>
        <p:spPr>
          <a:xfrm>
            <a:off x="134423" y="132704"/>
            <a:ext cx="485010" cy="476568"/>
          </a:xfrm>
          <a:prstGeom prst="rect">
            <a:avLst/>
          </a:prstGeom>
        </p:spPr>
      </p:pic>
      <p:cxnSp>
        <p:nvCxnSpPr>
          <p:cNvPr id="8" name="Connettore 1 7">
            <a:extLst>
              <a:ext uri="{FF2B5EF4-FFF2-40B4-BE49-F238E27FC236}">
                <a16:creationId xmlns:a16="http://schemas.microsoft.com/office/drawing/2014/main" id="{A0947CB5-3A76-D544-BA5B-2173B01F0C5C}"/>
              </a:ext>
            </a:extLst>
          </p:cNvPr>
          <p:cNvCxnSpPr>
            <a:cxnSpLocks/>
          </p:cNvCxnSpPr>
          <p:nvPr/>
        </p:nvCxnSpPr>
        <p:spPr>
          <a:xfrm flipH="1">
            <a:off x="707923" y="74637"/>
            <a:ext cx="1" cy="592703"/>
          </a:xfrm>
          <a:prstGeom prst="line">
            <a:avLst/>
          </a:prstGeom>
          <a:ln>
            <a:solidFill>
              <a:srgbClr val="3BAFA9"/>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6BF01B49-AA2C-BE42-ACB9-F1A4F33850F6}"/>
              </a:ext>
            </a:extLst>
          </p:cNvPr>
          <p:cNvSpPr txBox="1"/>
          <p:nvPr/>
        </p:nvSpPr>
        <p:spPr>
          <a:xfrm>
            <a:off x="2891437" y="1210921"/>
            <a:ext cx="6409127" cy="707886"/>
          </a:xfrm>
          <a:prstGeom prst="rect">
            <a:avLst/>
          </a:prstGeom>
          <a:noFill/>
        </p:spPr>
        <p:txBody>
          <a:bodyPr wrap="none" rtlCol="0">
            <a:spAutoFit/>
          </a:bodyPr>
          <a:lstStyle/>
          <a:p>
            <a:r>
              <a:rPr lang="it-IT" sz="4000" b="1" dirty="0">
                <a:solidFill>
                  <a:srgbClr val="3BAFA9"/>
                </a:solidFill>
                <a:latin typeface="Poppins" pitchFamily="2" charset="77"/>
                <a:cs typeface="Poppins" pitchFamily="2" charset="77"/>
              </a:rPr>
              <a:t>DOMINIO DEL PROBLEMA</a:t>
            </a:r>
          </a:p>
        </p:txBody>
      </p:sp>
      <p:grpSp>
        <p:nvGrpSpPr>
          <p:cNvPr id="20" name="Gruppo 19">
            <a:extLst>
              <a:ext uri="{FF2B5EF4-FFF2-40B4-BE49-F238E27FC236}">
                <a16:creationId xmlns:a16="http://schemas.microsoft.com/office/drawing/2014/main" id="{CADB619A-050B-AB40-8155-25E81F21B355}"/>
              </a:ext>
            </a:extLst>
          </p:cNvPr>
          <p:cNvGrpSpPr/>
          <p:nvPr/>
        </p:nvGrpSpPr>
        <p:grpSpPr>
          <a:xfrm>
            <a:off x="753855" y="80642"/>
            <a:ext cx="1887440" cy="580693"/>
            <a:chOff x="633383" y="790766"/>
            <a:chExt cx="1887440" cy="580693"/>
          </a:xfrm>
        </p:grpSpPr>
        <p:sp>
          <p:nvSpPr>
            <p:cNvPr id="10" name="CasellaDiTesto 9">
              <a:extLst>
                <a:ext uri="{FF2B5EF4-FFF2-40B4-BE49-F238E27FC236}">
                  <a16:creationId xmlns:a16="http://schemas.microsoft.com/office/drawing/2014/main" id="{30A19314-0581-7D4E-8229-A829B1641267}"/>
                </a:ext>
              </a:extLst>
            </p:cNvPr>
            <p:cNvSpPr txBox="1"/>
            <p:nvPr/>
          </p:nvSpPr>
          <p:spPr>
            <a:xfrm>
              <a:off x="633383" y="790766"/>
              <a:ext cx="1851789" cy="369332"/>
            </a:xfrm>
            <a:prstGeom prst="rect">
              <a:avLst/>
            </a:prstGeom>
            <a:noFill/>
          </p:spPr>
          <p:txBody>
            <a:bodyPr wrap="none" rtlCol="0">
              <a:spAutoFit/>
            </a:bodyPr>
            <a:lstStyle/>
            <a:p>
              <a:r>
                <a:rPr lang="it-IT" b="1" dirty="0" err="1">
                  <a:solidFill>
                    <a:srgbClr val="3BAFA9"/>
                  </a:solidFill>
                  <a:latin typeface="Poppins" pitchFamily="2" charset="77"/>
                  <a:cs typeface="Poppins" pitchFamily="2" charset="77"/>
                </a:rPr>
                <a:t>RistoManager</a:t>
              </a:r>
              <a:endParaRPr lang="it-IT" b="1" dirty="0">
                <a:solidFill>
                  <a:srgbClr val="3BAFA9"/>
                </a:solidFill>
                <a:latin typeface="Poppins" pitchFamily="2" charset="77"/>
                <a:cs typeface="Poppins" pitchFamily="2" charset="77"/>
              </a:endParaRPr>
            </a:p>
          </p:txBody>
        </p:sp>
        <p:sp>
          <p:nvSpPr>
            <p:cNvPr id="9" name="CasellaDiTesto 8">
              <a:extLst>
                <a:ext uri="{FF2B5EF4-FFF2-40B4-BE49-F238E27FC236}">
                  <a16:creationId xmlns:a16="http://schemas.microsoft.com/office/drawing/2014/main" id="{78032DFC-5C6C-D74F-A925-CE7D69124AE1}"/>
                </a:ext>
              </a:extLst>
            </p:cNvPr>
            <p:cNvSpPr txBox="1"/>
            <p:nvPr/>
          </p:nvSpPr>
          <p:spPr>
            <a:xfrm>
              <a:off x="633383" y="1063682"/>
              <a:ext cx="1887440" cy="307777"/>
            </a:xfrm>
            <a:prstGeom prst="rect">
              <a:avLst/>
            </a:prstGeom>
            <a:noFill/>
          </p:spPr>
          <p:txBody>
            <a:bodyPr wrap="none" rtlCol="0">
              <a:spAutoFit/>
            </a:bodyPr>
            <a:lstStyle/>
            <a:p>
              <a:r>
                <a:rPr lang="it-IT" sz="1400" dirty="0">
                  <a:solidFill>
                    <a:schemeClr val="bg1">
                      <a:lumMod val="75000"/>
                    </a:schemeClr>
                  </a:solidFill>
                  <a:latin typeface="Poppins" pitchFamily="2" charset="77"/>
                  <a:cs typeface="Poppins" pitchFamily="2" charset="77"/>
                </a:rPr>
                <a:t>DOMINIO DEL SISTEMA</a:t>
              </a:r>
            </a:p>
          </p:txBody>
        </p:sp>
      </p:grpSp>
      <p:pic>
        <p:nvPicPr>
          <p:cNvPr id="5" name="Immagine 4" descr="&#10;">
            <a:extLst>
              <a:ext uri="{FF2B5EF4-FFF2-40B4-BE49-F238E27FC236}">
                <a16:creationId xmlns:a16="http://schemas.microsoft.com/office/drawing/2014/main" id="{16396E9D-239C-D54B-9621-D137CDD94AFD}"/>
              </a:ext>
            </a:extLst>
          </p:cNvPr>
          <p:cNvPicPr>
            <a:picLocks noChangeAspect="1"/>
          </p:cNvPicPr>
          <p:nvPr/>
        </p:nvPicPr>
        <p:blipFill>
          <a:blip r:embed="rId4">
            <a:alphaModFix/>
            <a:extLst>
              <a:ext uri="{BEBA8EAE-BF5A-486C-A8C5-ECC9F3942E4B}">
                <a14:imgProps xmlns:a14="http://schemas.microsoft.com/office/drawing/2010/main">
                  <a14:imgLayer r:embed="rId5">
                    <a14:imgEffect>
                      <a14:backgroundRemoval t="9800" b="90000" l="6300" r="95300">
                        <a14:foregroundMark x1="19100" y1="15400" x2="26100" y2="15400"/>
                        <a14:foregroundMark x1="26100" y1="15400" x2="26400" y2="15600"/>
                        <a14:foregroundMark x1="16500" y1="12450" x2="16500" y2="12450"/>
                        <a14:foregroundMark x1="6300" y1="29250" x2="6300" y2="31500"/>
                        <a14:foregroundMark x1="18450" y1="9850" x2="22750" y2="10050"/>
                        <a14:foregroundMark x1="92000" y1="24050" x2="90650" y2="33400"/>
                        <a14:foregroundMark x1="95300" y1="32900" x2="95300" y2="34800"/>
                      </a14:backgroundRemoval>
                    </a14:imgEffect>
                  </a14:imgLayer>
                </a14:imgProps>
              </a:ext>
            </a:extLst>
          </a:blip>
          <a:stretch>
            <a:fillRect/>
          </a:stretch>
        </p:blipFill>
        <p:spPr>
          <a:xfrm>
            <a:off x="707923" y="2096455"/>
            <a:ext cx="3865418" cy="3865418"/>
          </a:xfrm>
          <a:prstGeom prst="rect">
            <a:avLst/>
          </a:prstGeom>
        </p:spPr>
      </p:pic>
      <p:cxnSp>
        <p:nvCxnSpPr>
          <p:cNvPr id="13" name="Connettore 1 12">
            <a:extLst>
              <a:ext uri="{FF2B5EF4-FFF2-40B4-BE49-F238E27FC236}">
                <a16:creationId xmlns:a16="http://schemas.microsoft.com/office/drawing/2014/main" id="{330FFC44-18F6-D44E-98E7-45ABBE2FD572}"/>
              </a:ext>
            </a:extLst>
          </p:cNvPr>
          <p:cNvCxnSpPr>
            <a:cxnSpLocks/>
          </p:cNvCxnSpPr>
          <p:nvPr/>
        </p:nvCxnSpPr>
        <p:spPr>
          <a:xfrm>
            <a:off x="4812990" y="2206302"/>
            <a:ext cx="0" cy="3645724"/>
          </a:xfrm>
          <a:prstGeom prst="line">
            <a:avLst/>
          </a:prstGeom>
          <a:ln>
            <a:solidFill>
              <a:srgbClr val="3BAFA9"/>
            </a:solidFill>
          </a:ln>
        </p:spPr>
        <p:style>
          <a:lnRef idx="1">
            <a:schemeClr val="accent1"/>
          </a:lnRef>
          <a:fillRef idx="0">
            <a:schemeClr val="accent1"/>
          </a:fillRef>
          <a:effectRef idx="0">
            <a:schemeClr val="accent1"/>
          </a:effectRef>
          <a:fontRef idx="minor">
            <a:schemeClr val="tx1"/>
          </a:fontRef>
        </p:style>
      </p:cxnSp>
      <p:sp>
        <p:nvSpPr>
          <p:cNvPr id="14" name="CasellaDiTesto 13">
            <a:extLst>
              <a:ext uri="{FF2B5EF4-FFF2-40B4-BE49-F238E27FC236}">
                <a16:creationId xmlns:a16="http://schemas.microsoft.com/office/drawing/2014/main" id="{52BF05BD-D85B-4147-AA7D-B51830D7DAE2}"/>
              </a:ext>
            </a:extLst>
          </p:cNvPr>
          <p:cNvSpPr txBox="1"/>
          <p:nvPr/>
        </p:nvSpPr>
        <p:spPr>
          <a:xfrm>
            <a:off x="5052640" y="2529562"/>
            <a:ext cx="6269346" cy="1200329"/>
          </a:xfrm>
          <a:prstGeom prst="rect">
            <a:avLst/>
          </a:prstGeom>
          <a:noFill/>
        </p:spPr>
        <p:txBody>
          <a:bodyPr wrap="square" rtlCol="0">
            <a:spAutoFit/>
          </a:bodyPr>
          <a:lstStyle/>
          <a:p>
            <a:pPr algn="just"/>
            <a:r>
              <a:rPr lang="it-IT" dirty="0">
                <a:latin typeface="Poppins" pitchFamily="2" charset="77"/>
                <a:cs typeface="Poppins" pitchFamily="2" charset="77"/>
              </a:rPr>
              <a:t>A causa dell’emergenza sanitaria dovuta alla diffusione del Corona Virus, i gestori dei locali sono obbligati a tenere traccia dei clienti che si avvicendano nei loro locali.</a:t>
            </a:r>
          </a:p>
        </p:txBody>
      </p:sp>
      <p:sp>
        <p:nvSpPr>
          <p:cNvPr id="63" name="CasellaDiTesto 62">
            <a:extLst>
              <a:ext uri="{FF2B5EF4-FFF2-40B4-BE49-F238E27FC236}">
                <a16:creationId xmlns:a16="http://schemas.microsoft.com/office/drawing/2014/main" id="{569C53CC-FB13-2649-A9F2-45EEF7668253}"/>
              </a:ext>
            </a:extLst>
          </p:cNvPr>
          <p:cNvSpPr txBox="1"/>
          <p:nvPr/>
        </p:nvSpPr>
        <p:spPr>
          <a:xfrm>
            <a:off x="5052640" y="4047173"/>
            <a:ext cx="6269346" cy="1200329"/>
          </a:xfrm>
          <a:prstGeom prst="rect">
            <a:avLst/>
          </a:prstGeom>
          <a:noFill/>
        </p:spPr>
        <p:txBody>
          <a:bodyPr wrap="square" rtlCol="0">
            <a:spAutoFit/>
          </a:bodyPr>
          <a:lstStyle/>
          <a:p>
            <a:pPr algn="just"/>
            <a:r>
              <a:rPr lang="it-IT" dirty="0">
                <a:latin typeface="Poppins" pitchFamily="2" charset="77"/>
                <a:cs typeface="Poppins" pitchFamily="2" charset="77"/>
              </a:rPr>
              <a:t>Si vuole creare un sistema che digitalizzi la procedura e che permetta ai clienti di ordinare senza l’ausilio del cameriere in modo da ridurre al minimo i contratti tra personale e cliente.</a:t>
            </a:r>
          </a:p>
        </p:txBody>
      </p:sp>
    </p:spTree>
    <p:extLst>
      <p:ext uri="{BB962C8B-B14F-4D97-AF65-F5344CB8AC3E}">
        <p14:creationId xmlns:p14="http://schemas.microsoft.com/office/powerpoint/2010/main" val="2619843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par>
                                <p:cTn id="16" presetID="37"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ppt_x</p:attrName>
                                        </p:attrNameLst>
                                      </p:cBhvr>
                                      <p:tavLst>
                                        <p:tav tm="0">
                                          <p:val>
                                            <p:strVal val="#ppt_x"/>
                                          </p:val>
                                        </p:tav>
                                        <p:tav tm="100000">
                                          <p:val>
                                            <p:strVal val="#ppt_x"/>
                                          </p:val>
                                        </p:tav>
                                      </p:tavLst>
                                    </p:anim>
                                    <p:anim calcmode="lin" valueType="num">
                                      <p:cBhvr>
                                        <p:cTn id="20" dur="900" decel="100000" fill="hold"/>
                                        <p:tgtEl>
                                          <p:spTgt spid="13"/>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par>
                                <p:cTn id="22" presetID="37"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900" decel="100000" fill="hold"/>
                                        <p:tgtEl>
                                          <p:spTgt spid="14"/>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7" presetClass="entr" presetSubtype="0" fill="hold" grpId="0" nodeType="clickEffect">
                                  <p:stCondLst>
                                    <p:cond delay="0"/>
                                  </p:stCondLst>
                                  <p:childTnLst>
                                    <p:set>
                                      <p:cBhvr>
                                        <p:cTn id="31" dur="1" fill="hold">
                                          <p:stCondLst>
                                            <p:cond delay="0"/>
                                          </p:stCondLst>
                                        </p:cTn>
                                        <p:tgtEl>
                                          <p:spTgt spid="63"/>
                                        </p:tgtEl>
                                        <p:attrNameLst>
                                          <p:attrName>style.visibility</p:attrName>
                                        </p:attrNameLst>
                                      </p:cBhvr>
                                      <p:to>
                                        <p:strVal val="visible"/>
                                      </p:to>
                                    </p:set>
                                    <p:animEffect transition="in" filter="fade">
                                      <p:cBhvr>
                                        <p:cTn id="32" dur="1000"/>
                                        <p:tgtEl>
                                          <p:spTgt spid="63"/>
                                        </p:tgtEl>
                                      </p:cBhvr>
                                    </p:animEffect>
                                    <p:anim calcmode="lin" valueType="num">
                                      <p:cBhvr>
                                        <p:cTn id="33" dur="1000" fill="hold"/>
                                        <p:tgtEl>
                                          <p:spTgt spid="63"/>
                                        </p:tgtEl>
                                        <p:attrNameLst>
                                          <p:attrName>ppt_x</p:attrName>
                                        </p:attrNameLst>
                                      </p:cBhvr>
                                      <p:tavLst>
                                        <p:tav tm="0">
                                          <p:val>
                                            <p:strVal val="#ppt_x"/>
                                          </p:val>
                                        </p:tav>
                                        <p:tav tm="100000">
                                          <p:val>
                                            <p:strVal val="#ppt_x"/>
                                          </p:val>
                                        </p:tav>
                                      </p:tavLst>
                                    </p:anim>
                                    <p:anim calcmode="lin" valueType="num">
                                      <p:cBhvr>
                                        <p:cTn id="34" dur="900" decel="100000" fill="hold"/>
                                        <p:tgtEl>
                                          <p:spTgt spid="63"/>
                                        </p:tgtEl>
                                        <p:attrNameLst>
                                          <p:attrName>ppt_y</p:attrName>
                                        </p:attrNameLst>
                                      </p:cBhvr>
                                      <p:tavLst>
                                        <p:tav tm="0">
                                          <p:val>
                                            <p:strVal val="#ppt_y+1"/>
                                          </p:val>
                                        </p:tav>
                                        <p:tav tm="100000">
                                          <p:val>
                                            <p:strVal val="#ppt_y-.03"/>
                                          </p:val>
                                        </p:tav>
                                      </p:tavLst>
                                    </p:anim>
                                    <p:anim calcmode="lin" valueType="num">
                                      <p:cBhvr>
                                        <p:cTn id="35" dur="100" accel="100000" fill="hold">
                                          <p:stCondLst>
                                            <p:cond delay="900"/>
                                          </p:stCondLst>
                                        </p:cTn>
                                        <p:tgtEl>
                                          <p:spTgt spid="6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6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11D069C3-5D30-4B43-AE60-AE0C2E4A110D}"/>
              </a:ext>
            </a:extLst>
          </p:cNvPr>
          <p:cNvSpPr/>
          <p:nvPr/>
        </p:nvSpPr>
        <p:spPr>
          <a:xfrm>
            <a:off x="1" y="1"/>
            <a:ext cx="12192000" cy="6858000"/>
          </a:xfrm>
          <a:prstGeom prst="rect">
            <a:avLst/>
          </a:prstGeom>
          <a:solidFill>
            <a:srgbClr val="DF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6" name="Immagine 5">
            <a:extLst>
              <a:ext uri="{FF2B5EF4-FFF2-40B4-BE49-F238E27FC236}">
                <a16:creationId xmlns:a16="http://schemas.microsoft.com/office/drawing/2014/main" id="{A1117FDA-4267-4341-AF51-C2D5256D0CB8}"/>
              </a:ext>
            </a:extLst>
          </p:cNvPr>
          <p:cNvPicPr>
            <a:picLocks noChangeAspect="1"/>
          </p:cNvPicPr>
          <p:nvPr/>
        </p:nvPicPr>
        <p:blipFill rotWithShape="1">
          <a:blip r:embed="rId3"/>
          <a:srcRect l="29613" r="29613" b="16532"/>
          <a:stretch/>
        </p:blipFill>
        <p:spPr>
          <a:xfrm>
            <a:off x="134423" y="132704"/>
            <a:ext cx="485010" cy="476568"/>
          </a:xfrm>
          <a:prstGeom prst="rect">
            <a:avLst/>
          </a:prstGeom>
        </p:spPr>
      </p:pic>
      <p:cxnSp>
        <p:nvCxnSpPr>
          <p:cNvPr id="8" name="Connettore 1 7">
            <a:extLst>
              <a:ext uri="{FF2B5EF4-FFF2-40B4-BE49-F238E27FC236}">
                <a16:creationId xmlns:a16="http://schemas.microsoft.com/office/drawing/2014/main" id="{A0947CB5-3A76-D544-BA5B-2173B01F0C5C}"/>
              </a:ext>
            </a:extLst>
          </p:cNvPr>
          <p:cNvCxnSpPr>
            <a:cxnSpLocks/>
          </p:cNvCxnSpPr>
          <p:nvPr/>
        </p:nvCxnSpPr>
        <p:spPr>
          <a:xfrm flipH="1">
            <a:off x="707923" y="74637"/>
            <a:ext cx="1" cy="592703"/>
          </a:xfrm>
          <a:prstGeom prst="line">
            <a:avLst/>
          </a:prstGeom>
          <a:ln>
            <a:solidFill>
              <a:srgbClr val="3BAFA9"/>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6BF01B49-AA2C-BE42-ACB9-F1A4F33850F6}"/>
              </a:ext>
            </a:extLst>
          </p:cNvPr>
          <p:cNvSpPr txBox="1"/>
          <p:nvPr/>
        </p:nvSpPr>
        <p:spPr>
          <a:xfrm>
            <a:off x="1943741" y="1109531"/>
            <a:ext cx="8304517" cy="707886"/>
          </a:xfrm>
          <a:prstGeom prst="rect">
            <a:avLst/>
          </a:prstGeom>
          <a:noFill/>
        </p:spPr>
        <p:txBody>
          <a:bodyPr wrap="none" rtlCol="0">
            <a:spAutoFit/>
          </a:bodyPr>
          <a:lstStyle/>
          <a:p>
            <a:r>
              <a:rPr lang="it-IT" sz="4000" b="1" dirty="0">
                <a:solidFill>
                  <a:srgbClr val="3BAFA9"/>
                </a:solidFill>
                <a:latin typeface="Poppins" pitchFamily="2" charset="77"/>
                <a:cs typeface="Poppins" pitchFamily="2" charset="77"/>
              </a:rPr>
              <a:t>DESCRIZIONE DEL SISTEMA CORRENTE</a:t>
            </a:r>
          </a:p>
        </p:txBody>
      </p:sp>
      <p:grpSp>
        <p:nvGrpSpPr>
          <p:cNvPr id="20" name="Gruppo 19">
            <a:extLst>
              <a:ext uri="{FF2B5EF4-FFF2-40B4-BE49-F238E27FC236}">
                <a16:creationId xmlns:a16="http://schemas.microsoft.com/office/drawing/2014/main" id="{CADB619A-050B-AB40-8155-25E81F21B355}"/>
              </a:ext>
            </a:extLst>
          </p:cNvPr>
          <p:cNvGrpSpPr/>
          <p:nvPr/>
        </p:nvGrpSpPr>
        <p:grpSpPr>
          <a:xfrm>
            <a:off x="753855" y="80642"/>
            <a:ext cx="1887440" cy="580693"/>
            <a:chOff x="633383" y="790766"/>
            <a:chExt cx="1887440" cy="580693"/>
          </a:xfrm>
        </p:grpSpPr>
        <p:sp>
          <p:nvSpPr>
            <p:cNvPr id="10" name="CasellaDiTesto 9">
              <a:extLst>
                <a:ext uri="{FF2B5EF4-FFF2-40B4-BE49-F238E27FC236}">
                  <a16:creationId xmlns:a16="http://schemas.microsoft.com/office/drawing/2014/main" id="{30A19314-0581-7D4E-8229-A829B1641267}"/>
                </a:ext>
              </a:extLst>
            </p:cNvPr>
            <p:cNvSpPr txBox="1"/>
            <p:nvPr/>
          </p:nvSpPr>
          <p:spPr>
            <a:xfrm>
              <a:off x="633383" y="790766"/>
              <a:ext cx="1851789" cy="369332"/>
            </a:xfrm>
            <a:prstGeom prst="rect">
              <a:avLst/>
            </a:prstGeom>
            <a:noFill/>
          </p:spPr>
          <p:txBody>
            <a:bodyPr wrap="none" rtlCol="0">
              <a:spAutoFit/>
            </a:bodyPr>
            <a:lstStyle/>
            <a:p>
              <a:r>
                <a:rPr lang="it-IT" b="1" dirty="0" err="1">
                  <a:solidFill>
                    <a:srgbClr val="3BAFA9"/>
                  </a:solidFill>
                  <a:latin typeface="Poppins" pitchFamily="2" charset="77"/>
                  <a:cs typeface="Poppins" pitchFamily="2" charset="77"/>
                </a:rPr>
                <a:t>RistoManager</a:t>
              </a:r>
              <a:endParaRPr lang="it-IT" b="1" dirty="0">
                <a:solidFill>
                  <a:srgbClr val="3BAFA9"/>
                </a:solidFill>
                <a:latin typeface="Poppins" pitchFamily="2" charset="77"/>
                <a:cs typeface="Poppins" pitchFamily="2" charset="77"/>
              </a:endParaRPr>
            </a:p>
          </p:txBody>
        </p:sp>
        <p:sp>
          <p:nvSpPr>
            <p:cNvPr id="9" name="CasellaDiTesto 8">
              <a:extLst>
                <a:ext uri="{FF2B5EF4-FFF2-40B4-BE49-F238E27FC236}">
                  <a16:creationId xmlns:a16="http://schemas.microsoft.com/office/drawing/2014/main" id="{78032DFC-5C6C-D74F-A925-CE7D69124AE1}"/>
                </a:ext>
              </a:extLst>
            </p:cNvPr>
            <p:cNvSpPr txBox="1"/>
            <p:nvPr/>
          </p:nvSpPr>
          <p:spPr>
            <a:xfrm>
              <a:off x="633383" y="1063682"/>
              <a:ext cx="1887440" cy="307777"/>
            </a:xfrm>
            <a:prstGeom prst="rect">
              <a:avLst/>
            </a:prstGeom>
            <a:noFill/>
          </p:spPr>
          <p:txBody>
            <a:bodyPr wrap="none" rtlCol="0">
              <a:spAutoFit/>
            </a:bodyPr>
            <a:lstStyle/>
            <a:p>
              <a:r>
                <a:rPr lang="it-IT" sz="1400" dirty="0">
                  <a:solidFill>
                    <a:schemeClr val="bg1">
                      <a:lumMod val="75000"/>
                    </a:schemeClr>
                  </a:solidFill>
                  <a:latin typeface="Poppins" pitchFamily="2" charset="77"/>
                  <a:cs typeface="Poppins" pitchFamily="2" charset="77"/>
                </a:rPr>
                <a:t>DOMINIO DEL SISTEMA</a:t>
              </a:r>
            </a:p>
          </p:txBody>
        </p:sp>
      </p:grpSp>
      <p:cxnSp>
        <p:nvCxnSpPr>
          <p:cNvPr id="13" name="Connettore 1 12">
            <a:extLst>
              <a:ext uri="{FF2B5EF4-FFF2-40B4-BE49-F238E27FC236}">
                <a16:creationId xmlns:a16="http://schemas.microsoft.com/office/drawing/2014/main" id="{330FFC44-18F6-D44E-98E7-45ABBE2FD572}"/>
              </a:ext>
            </a:extLst>
          </p:cNvPr>
          <p:cNvCxnSpPr>
            <a:cxnSpLocks/>
          </p:cNvCxnSpPr>
          <p:nvPr/>
        </p:nvCxnSpPr>
        <p:spPr>
          <a:xfrm>
            <a:off x="7342434" y="2242967"/>
            <a:ext cx="0" cy="3645724"/>
          </a:xfrm>
          <a:prstGeom prst="line">
            <a:avLst/>
          </a:prstGeom>
          <a:ln>
            <a:solidFill>
              <a:srgbClr val="3BAFA9"/>
            </a:solidFill>
          </a:ln>
        </p:spPr>
        <p:style>
          <a:lnRef idx="1">
            <a:schemeClr val="accent1"/>
          </a:lnRef>
          <a:fillRef idx="0">
            <a:schemeClr val="accent1"/>
          </a:fillRef>
          <a:effectRef idx="0">
            <a:schemeClr val="accent1"/>
          </a:effectRef>
          <a:fontRef idx="minor">
            <a:schemeClr val="tx1"/>
          </a:fontRef>
        </p:style>
      </p:cxnSp>
      <p:sp>
        <p:nvSpPr>
          <p:cNvPr id="14" name="CasellaDiTesto 13">
            <a:extLst>
              <a:ext uri="{FF2B5EF4-FFF2-40B4-BE49-F238E27FC236}">
                <a16:creationId xmlns:a16="http://schemas.microsoft.com/office/drawing/2014/main" id="{52BF05BD-D85B-4147-AA7D-B51830D7DAE2}"/>
              </a:ext>
            </a:extLst>
          </p:cNvPr>
          <p:cNvSpPr txBox="1"/>
          <p:nvPr/>
        </p:nvSpPr>
        <p:spPr>
          <a:xfrm>
            <a:off x="536545" y="2468393"/>
            <a:ext cx="6269346" cy="923330"/>
          </a:xfrm>
          <a:prstGeom prst="rect">
            <a:avLst/>
          </a:prstGeom>
          <a:noFill/>
        </p:spPr>
        <p:txBody>
          <a:bodyPr wrap="square" rtlCol="0">
            <a:spAutoFit/>
          </a:bodyPr>
          <a:lstStyle/>
          <a:p>
            <a:pPr algn="just"/>
            <a:r>
              <a:rPr lang="it-IT" dirty="0">
                <a:latin typeface="Poppins" pitchFamily="2" charset="77"/>
                <a:cs typeface="Poppins" pitchFamily="2" charset="77"/>
              </a:rPr>
              <a:t>Il sistema faciliterà la tracciatura della clientela e aiuterà a ridurre al minimo i contatti tra personale e cliente.</a:t>
            </a:r>
          </a:p>
        </p:txBody>
      </p:sp>
      <p:sp>
        <p:nvSpPr>
          <p:cNvPr id="63" name="CasellaDiTesto 62">
            <a:extLst>
              <a:ext uri="{FF2B5EF4-FFF2-40B4-BE49-F238E27FC236}">
                <a16:creationId xmlns:a16="http://schemas.microsoft.com/office/drawing/2014/main" id="{569C53CC-FB13-2649-A9F2-45EEF7668253}"/>
              </a:ext>
            </a:extLst>
          </p:cNvPr>
          <p:cNvSpPr txBox="1"/>
          <p:nvPr/>
        </p:nvSpPr>
        <p:spPr>
          <a:xfrm>
            <a:off x="536545" y="3468605"/>
            <a:ext cx="6269346" cy="923330"/>
          </a:xfrm>
          <a:prstGeom prst="rect">
            <a:avLst/>
          </a:prstGeom>
          <a:noFill/>
        </p:spPr>
        <p:txBody>
          <a:bodyPr wrap="square" rtlCol="0">
            <a:spAutoFit/>
          </a:bodyPr>
          <a:lstStyle/>
          <a:p>
            <a:pPr algn="just"/>
            <a:r>
              <a:rPr lang="it-IT" dirty="0">
                <a:latin typeface="Poppins" pitchFamily="2" charset="77"/>
                <a:cs typeface="Poppins" pitchFamily="2" charset="77"/>
              </a:rPr>
              <a:t>Il sistema permette al cliente di inserire i propri dati di contatto, di visualizzare il menu e effettuare le proprie ordinazioni.</a:t>
            </a:r>
          </a:p>
        </p:txBody>
      </p:sp>
      <p:pic>
        <p:nvPicPr>
          <p:cNvPr id="7" name="Immagine 6">
            <a:extLst>
              <a:ext uri="{FF2B5EF4-FFF2-40B4-BE49-F238E27FC236}">
                <a16:creationId xmlns:a16="http://schemas.microsoft.com/office/drawing/2014/main" id="{DD68CBB6-EEB3-A643-827D-9439C4D02C8D}"/>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9000" l="5786" r="95643">
                        <a14:foregroundMark x1="13786" y1="29286" x2="19643" y2="31500"/>
                        <a14:foregroundMark x1="25000" y1="31000" x2="25000" y2="33214"/>
                        <a14:foregroundMark x1="25357" y1="35500" x2="24286" y2="35643"/>
                        <a14:foregroundMark x1="5786" y1="33786" x2="5786" y2="33786"/>
                        <a14:foregroundMark x1="7500" y1="30643" x2="7500" y2="30643"/>
                        <a14:foregroundMark x1="52714" y1="89714" x2="54643" y2="97357"/>
                        <a14:foregroundMark x1="54643" y1="97357" x2="55857" y2="99071"/>
                        <a14:foregroundMark x1="91143" y1="37429" x2="92714" y2="32929"/>
                        <a14:foregroundMark x1="95643" y1="23714" x2="95500" y2="26286"/>
                        <a14:foregroundMark x1="52357" y1="15429" x2="57214" y2="17286"/>
                        <a14:foregroundMark x1="58286" y1="17143" x2="61000" y2="23000"/>
                        <a14:foregroundMark x1="61000" y1="20786" x2="62571" y2="22857"/>
                        <a14:foregroundMark x1="59786" y1="18500" x2="61714" y2="22000"/>
                      </a14:backgroundRemoval>
                    </a14:imgEffect>
                  </a14:imgLayer>
                </a14:imgProps>
              </a:ext>
            </a:extLst>
          </a:blip>
          <a:stretch>
            <a:fillRect/>
          </a:stretch>
        </p:blipFill>
        <p:spPr>
          <a:xfrm>
            <a:off x="7610833" y="1564864"/>
            <a:ext cx="4328438" cy="4328438"/>
          </a:xfrm>
          <a:prstGeom prst="rect">
            <a:avLst/>
          </a:prstGeom>
        </p:spPr>
      </p:pic>
      <p:sp>
        <p:nvSpPr>
          <p:cNvPr id="15" name="CasellaDiTesto 14">
            <a:extLst>
              <a:ext uri="{FF2B5EF4-FFF2-40B4-BE49-F238E27FC236}">
                <a16:creationId xmlns:a16="http://schemas.microsoft.com/office/drawing/2014/main" id="{D654D57E-975C-7D48-A441-D4E12528B629}"/>
              </a:ext>
            </a:extLst>
          </p:cNvPr>
          <p:cNvSpPr txBox="1"/>
          <p:nvPr/>
        </p:nvSpPr>
        <p:spPr>
          <a:xfrm>
            <a:off x="536545" y="4468274"/>
            <a:ext cx="6269346" cy="646331"/>
          </a:xfrm>
          <a:prstGeom prst="rect">
            <a:avLst/>
          </a:prstGeom>
          <a:noFill/>
        </p:spPr>
        <p:txBody>
          <a:bodyPr wrap="square" rtlCol="0">
            <a:spAutoFit/>
          </a:bodyPr>
          <a:lstStyle/>
          <a:p>
            <a:pPr algn="just"/>
            <a:r>
              <a:rPr lang="it-IT" dirty="0">
                <a:latin typeface="Poppins" pitchFamily="2" charset="77"/>
                <a:cs typeface="Poppins" pitchFamily="2" charset="77"/>
              </a:rPr>
              <a:t>Il sistema permette al gestore di tenere traccia dei clienti.</a:t>
            </a:r>
          </a:p>
        </p:txBody>
      </p:sp>
      <p:sp>
        <p:nvSpPr>
          <p:cNvPr id="16" name="CasellaDiTesto 15">
            <a:extLst>
              <a:ext uri="{FF2B5EF4-FFF2-40B4-BE49-F238E27FC236}">
                <a16:creationId xmlns:a16="http://schemas.microsoft.com/office/drawing/2014/main" id="{DF9E1237-F69A-E041-A839-48D570C2AB64}"/>
              </a:ext>
            </a:extLst>
          </p:cNvPr>
          <p:cNvSpPr txBox="1"/>
          <p:nvPr/>
        </p:nvSpPr>
        <p:spPr>
          <a:xfrm>
            <a:off x="536545" y="5190944"/>
            <a:ext cx="6269346" cy="646331"/>
          </a:xfrm>
          <a:prstGeom prst="rect">
            <a:avLst/>
          </a:prstGeom>
          <a:noFill/>
        </p:spPr>
        <p:txBody>
          <a:bodyPr wrap="square" rtlCol="0">
            <a:spAutoFit/>
          </a:bodyPr>
          <a:lstStyle/>
          <a:p>
            <a:pPr algn="just"/>
            <a:r>
              <a:rPr lang="it-IT" dirty="0">
                <a:latin typeface="Poppins" pitchFamily="2" charset="77"/>
                <a:cs typeface="Poppins" pitchFamily="2" charset="77"/>
              </a:rPr>
              <a:t>Il sistema permette alla cucina di gestire in tempo reale le comande che arrivano dai clienti.</a:t>
            </a:r>
          </a:p>
        </p:txBody>
      </p:sp>
    </p:spTree>
    <p:extLst>
      <p:ext uri="{BB962C8B-B14F-4D97-AF65-F5344CB8AC3E}">
        <p14:creationId xmlns:p14="http://schemas.microsoft.com/office/powerpoint/2010/main" val="19358032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par>
                                <p:cTn id="11" presetID="22" presetClass="entr" presetSubtype="8"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7"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900" decel="100000" fill="hold"/>
                                        <p:tgtEl>
                                          <p:spTgt spid="14"/>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par>
                          <p:cTn id="22" fill="hold">
                            <p:stCondLst>
                              <p:cond delay="1000"/>
                            </p:stCondLst>
                            <p:childTnLst>
                              <p:par>
                                <p:cTn id="23" presetID="37" presetClass="entr" presetSubtype="0" fill="hold" grpId="0" nodeType="after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1000"/>
                                        <p:tgtEl>
                                          <p:spTgt spid="63"/>
                                        </p:tgtEl>
                                      </p:cBhvr>
                                    </p:animEffect>
                                    <p:anim calcmode="lin" valueType="num">
                                      <p:cBhvr>
                                        <p:cTn id="26" dur="1000" fill="hold"/>
                                        <p:tgtEl>
                                          <p:spTgt spid="63"/>
                                        </p:tgtEl>
                                        <p:attrNameLst>
                                          <p:attrName>ppt_x</p:attrName>
                                        </p:attrNameLst>
                                      </p:cBhvr>
                                      <p:tavLst>
                                        <p:tav tm="0">
                                          <p:val>
                                            <p:strVal val="#ppt_x"/>
                                          </p:val>
                                        </p:tav>
                                        <p:tav tm="100000">
                                          <p:val>
                                            <p:strVal val="#ppt_x"/>
                                          </p:val>
                                        </p:tav>
                                      </p:tavLst>
                                    </p:anim>
                                    <p:anim calcmode="lin" valueType="num">
                                      <p:cBhvr>
                                        <p:cTn id="27" dur="900" decel="100000" fill="hold"/>
                                        <p:tgtEl>
                                          <p:spTgt spid="63"/>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63"/>
                                        </p:tgtEl>
                                        <p:attrNameLst>
                                          <p:attrName>ppt_y</p:attrName>
                                        </p:attrNameLst>
                                      </p:cBhvr>
                                      <p:tavLst>
                                        <p:tav tm="0">
                                          <p:val>
                                            <p:strVal val="#ppt_y-.03"/>
                                          </p:val>
                                        </p:tav>
                                        <p:tav tm="100000">
                                          <p:val>
                                            <p:strVal val="#ppt_y"/>
                                          </p:val>
                                        </p:tav>
                                      </p:tavLst>
                                    </p:anim>
                                  </p:childTnLst>
                                </p:cTn>
                              </p:par>
                            </p:childTnLst>
                          </p:cTn>
                        </p:par>
                        <p:par>
                          <p:cTn id="29" fill="hold">
                            <p:stCondLst>
                              <p:cond delay="2000"/>
                            </p:stCondLst>
                            <p:childTnLst>
                              <p:par>
                                <p:cTn id="30" presetID="37" presetClass="entr" presetSubtype="0"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900" decel="100000" fill="hold"/>
                                        <p:tgtEl>
                                          <p:spTgt spid="15"/>
                                        </p:tgtEl>
                                        <p:attrNameLst>
                                          <p:attrName>ppt_y</p:attrName>
                                        </p:attrNameLst>
                                      </p:cBhvr>
                                      <p:tavLst>
                                        <p:tav tm="0">
                                          <p:val>
                                            <p:strVal val="#ppt_y+1"/>
                                          </p:val>
                                        </p:tav>
                                        <p:tav tm="100000">
                                          <p:val>
                                            <p:strVal val="#ppt_y-.03"/>
                                          </p:val>
                                        </p:tav>
                                      </p:tavLst>
                                    </p:anim>
                                    <p:anim calcmode="lin" valueType="num">
                                      <p:cBhvr>
                                        <p:cTn id="35"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childTnLst>
                          </p:cTn>
                        </p:par>
                        <p:par>
                          <p:cTn id="36" fill="hold">
                            <p:stCondLst>
                              <p:cond delay="3000"/>
                            </p:stCondLst>
                            <p:childTnLst>
                              <p:par>
                                <p:cTn id="37" presetID="37" presetClass="entr" presetSubtype="0"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1000"/>
                                        <p:tgtEl>
                                          <p:spTgt spid="16"/>
                                        </p:tgtEl>
                                      </p:cBhvr>
                                    </p:animEffect>
                                    <p:anim calcmode="lin" valueType="num">
                                      <p:cBhvr>
                                        <p:cTn id="40" dur="1000" fill="hold"/>
                                        <p:tgtEl>
                                          <p:spTgt spid="16"/>
                                        </p:tgtEl>
                                        <p:attrNameLst>
                                          <p:attrName>ppt_x</p:attrName>
                                        </p:attrNameLst>
                                      </p:cBhvr>
                                      <p:tavLst>
                                        <p:tav tm="0">
                                          <p:val>
                                            <p:strVal val="#ppt_x"/>
                                          </p:val>
                                        </p:tav>
                                        <p:tav tm="100000">
                                          <p:val>
                                            <p:strVal val="#ppt_x"/>
                                          </p:val>
                                        </p:tav>
                                      </p:tavLst>
                                    </p:anim>
                                    <p:anim calcmode="lin" valueType="num">
                                      <p:cBhvr>
                                        <p:cTn id="41" dur="900" decel="100000" fill="hold"/>
                                        <p:tgtEl>
                                          <p:spTgt spid="16"/>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63" grpId="0"/>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11D069C3-5D30-4B43-AE60-AE0C2E4A110D}"/>
              </a:ext>
            </a:extLst>
          </p:cNvPr>
          <p:cNvSpPr/>
          <p:nvPr/>
        </p:nvSpPr>
        <p:spPr>
          <a:xfrm>
            <a:off x="1" y="1"/>
            <a:ext cx="12192000" cy="6858000"/>
          </a:xfrm>
          <a:prstGeom prst="rect">
            <a:avLst/>
          </a:prstGeom>
          <a:solidFill>
            <a:srgbClr val="DF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6" name="Immagine 5">
            <a:extLst>
              <a:ext uri="{FF2B5EF4-FFF2-40B4-BE49-F238E27FC236}">
                <a16:creationId xmlns:a16="http://schemas.microsoft.com/office/drawing/2014/main" id="{A1117FDA-4267-4341-AF51-C2D5256D0CB8}"/>
              </a:ext>
            </a:extLst>
          </p:cNvPr>
          <p:cNvPicPr>
            <a:picLocks noChangeAspect="1"/>
          </p:cNvPicPr>
          <p:nvPr/>
        </p:nvPicPr>
        <p:blipFill rotWithShape="1">
          <a:blip r:embed="rId3"/>
          <a:srcRect l="29613" r="29613" b="16532"/>
          <a:stretch/>
        </p:blipFill>
        <p:spPr>
          <a:xfrm>
            <a:off x="134423" y="132704"/>
            <a:ext cx="485010" cy="476568"/>
          </a:xfrm>
          <a:prstGeom prst="rect">
            <a:avLst/>
          </a:prstGeom>
        </p:spPr>
      </p:pic>
      <p:cxnSp>
        <p:nvCxnSpPr>
          <p:cNvPr id="8" name="Connettore 1 7">
            <a:extLst>
              <a:ext uri="{FF2B5EF4-FFF2-40B4-BE49-F238E27FC236}">
                <a16:creationId xmlns:a16="http://schemas.microsoft.com/office/drawing/2014/main" id="{A0947CB5-3A76-D544-BA5B-2173B01F0C5C}"/>
              </a:ext>
            </a:extLst>
          </p:cNvPr>
          <p:cNvCxnSpPr>
            <a:cxnSpLocks/>
          </p:cNvCxnSpPr>
          <p:nvPr/>
        </p:nvCxnSpPr>
        <p:spPr>
          <a:xfrm flipH="1">
            <a:off x="707923" y="74637"/>
            <a:ext cx="1" cy="592703"/>
          </a:xfrm>
          <a:prstGeom prst="line">
            <a:avLst/>
          </a:prstGeom>
          <a:ln>
            <a:solidFill>
              <a:srgbClr val="3BAFA9"/>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6BF01B49-AA2C-BE42-ACB9-F1A4F33850F6}"/>
              </a:ext>
            </a:extLst>
          </p:cNvPr>
          <p:cNvSpPr txBox="1"/>
          <p:nvPr/>
        </p:nvSpPr>
        <p:spPr>
          <a:xfrm>
            <a:off x="2143364" y="1093724"/>
            <a:ext cx="9325053" cy="707886"/>
          </a:xfrm>
          <a:prstGeom prst="rect">
            <a:avLst/>
          </a:prstGeom>
          <a:noFill/>
        </p:spPr>
        <p:txBody>
          <a:bodyPr wrap="none" rtlCol="0">
            <a:spAutoFit/>
          </a:bodyPr>
          <a:lstStyle/>
          <a:p>
            <a:r>
              <a:rPr lang="it-IT" sz="4000" b="1" dirty="0">
                <a:solidFill>
                  <a:srgbClr val="3BAFA9"/>
                </a:solidFill>
                <a:latin typeface="Poppins" pitchFamily="2" charset="77"/>
                <a:cs typeface="Poppins" pitchFamily="2" charset="77"/>
              </a:rPr>
              <a:t>DESCRIZIONE DEL MODULO DA INTEGRARE</a:t>
            </a:r>
          </a:p>
        </p:txBody>
      </p:sp>
      <p:grpSp>
        <p:nvGrpSpPr>
          <p:cNvPr id="20" name="Gruppo 19">
            <a:extLst>
              <a:ext uri="{FF2B5EF4-FFF2-40B4-BE49-F238E27FC236}">
                <a16:creationId xmlns:a16="http://schemas.microsoft.com/office/drawing/2014/main" id="{CADB619A-050B-AB40-8155-25E81F21B355}"/>
              </a:ext>
            </a:extLst>
          </p:cNvPr>
          <p:cNvGrpSpPr/>
          <p:nvPr/>
        </p:nvGrpSpPr>
        <p:grpSpPr>
          <a:xfrm>
            <a:off x="753855" y="80642"/>
            <a:ext cx="1887440" cy="580693"/>
            <a:chOff x="633383" y="790766"/>
            <a:chExt cx="1887440" cy="580693"/>
          </a:xfrm>
        </p:grpSpPr>
        <p:sp>
          <p:nvSpPr>
            <p:cNvPr id="10" name="CasellaDiTesto 9">
              <a:extLst>
                <a:ext uri="{FF2B5EF4-FFF2-40B4-BE49-F238E27FC236}">
                  <a16:creationId xmlns:a16="http://schemas.microsoft.com/office/drawing/2014/main" id="{30A19314-0581-7D4E-8229-A829B1641267}"/>
                </a:ext>
              </a:extLst>
            </p:cNvPr>
            <p:cNvSpPr txBox="1"/>
            <p:nvPr/>
          </p:nvSpPr>
          <p:spPr>
            <a:xfrm>
              <a:off x="633383" y="790766"/>
              <a:ext cx="1851789" cy="369332"/>
            </a:xfrm>
            <a:prstGeom prst="rect">
              <a:avLst/>
            </a:prstGeom>
            <a:noFill/>
          </p:spPr>
          <p:txBody>
            <a:bodyPr wrap="none" rtlCol="0">
              <a:spAutoFit/>
            </a:bodyPr>
            <a:lstStyle/>
            <a:p>
              <a:r>
                <a:rPr lang="it-IT" b="1" dirty="0" err="1">
                  <a:solidFill>
                    <a:srgbClr val="3BAFA9"/>
                  </a:solidFill>
                  <a:latin typeface="Poppins" pitchFamily="2" charset="77"/>
                  <a:cs typeface="Poppins" pitchFamily="2" charset="77"/>
                </a:rPr>
                <a:t>RistoManager</a:t>
              </a:r>
              <a:endParaRPr lang="it-IT" b="1" dirty="0">
                <a:solidFill>
                  <a:srgbClr val="3BAFA9"/>
                </a:solidFill>
                <a:latin typeface="Poppins" pitchFamily="2" charset="77"/>
                <a:cs typeface="Poppins" pitchFamily="2" charset="77"/>
              </a:endParaRPr>
            </a:p>
          </p:txBody>
        </p:sp>
        <p:sp>
          <p:nvSpPr>
            <p:cNvPr id="9" name="CasellaDiTesto 8">
              <a:extLst>
                <a:ext uri="{FF2B5EF4-FFF2-40B4-BE49-F238E27FC236}">
                  <a16:creationId xmlns:a16="http://schemas.microsoft.com/office/drawing/2014/main" id="{78032DFC-5C6C-D74F-A925-CE7D69124AE1}"/>
                </a:ext>
              </a:extLst>
            </p:cNvPr>
            <p:cNvSpPr txBox="1"/>
            <p:nvPr/>
          </p:nvSpPr>
          <p:spPr>
            <a:xfrm>
              <a:off x="633383" y="1063682"/>
              <a:ext cx="1887440" cy="307777"/>
            </a:xfrm>
            <a:prstGeom prst="rect">
              <a:avLst/>
            </a:prstGeom>
            <a:noFill/>
          </p:spPr>
          <p:txBody>
            <a:bodyPr wrap="none" rtlCol="0">
              <a:spAutoFit/>
            </a:bodyPr>
            <a:lstStyle/>
            <a:p>
              <a:r>
                <a:rPr lang="it-IT" sz="1400" dirty="0">
                  <a:solidFill>
                    <a:schemeClr val="bg1">
                      <a:lumMod val="75000"/>
                    </a:schemeClr>
                  </a:solidFill>
                  <a:latin typeface="Poppins" pitchFamily="2" charset="77"/>
                  <a:cs typeface="Poppins" pitchFamily="2" charset="77"/>
                </a:rPr>
                <a:t>DOMINIO DEL SISTEMA</a:t>
              </a:r>
            </a:p>
          </p:txBody>
        </p:sp>
      </p:grpSp>
      <p:cxnSp>
        <p:nvCxnSpPr>
          <p:cNvPr id="13" name="Connettore 1 12">
            <a:extLst>
              <a:ext uri="{FF2B5EF4-FFF2-40B4-BE49-F238E27FC236}">
                <a16:creationId xmlns:a16="http://schemas.microsoft.com/office/drawing/2014/main" id="{330FFC44-18F6-D44E-98E7-45ABBE2FD572}"/>
              </a:ext>
            </a:extLst>
          </p:cNvPr>
          <p:cNvCxnSpPr>
            <a:cxnSpLocks/>
          </p:cNvCxnSpPr>
          <p:nvPr/>
        </p:nvCxnSpPr>
        <p:spPr>
          <a:xfrm>
            <a:off x="5004586" y="2525771"/>
            <a:ext cx="0" cy="3645724"/>
          </a:xfrm>
          <a:prstGeom prst="line">
            <a:avLst/>
          </a:prstGeom>
          <a:ln>
            <a:solidFill>
              <a:srgbClr val="3BAFA9"/>
            </a:solidFill>
          </a:ln>
        </p:spPr>
        <p:style>
          <a:lnRef idx="1">
            <a:schemeClr val="accent1"/>
          </a:lnRef>
          <a:fillRef idx="0">
            <a:schemeClr val="accent1"/>
          </a:fillRef>
          <a:effectRef idx="0">
            <a:schemeClr val="accent1"/>
          </a:effectRef>
          <a:fontRef idx="minor">
            <a:schemeClr val="tx1"/>
          </a:fontRef>
        </p:style>
      </p:cxnSp>
      <p:sp>
        <p:nvSpPr>
          <p:cNvPr id="14" name="CasellaDiTesto 13">
            <a:extLst>
              <a:ext uri="{FF2B5EF4-FFF2-40B4-BE49-F238E27FC236}">
                <a16:creationId xmlns:a16="http://schemas.microsoft.com/office/drawing/2014/main" id="{52BF05BD-D85B-4147-AA7D-B51830D7DAE2}"/>
              </a:ext>
            </a:extLst>
          </p:cNvPr>
          <p:cNvSpPr txBox="1"/>
          <p:nvPr/>
        </p:nvSpPr>
        <p:spPr>
          <a:xfrm>
            <a:off x="5645872" y="2369131"/>
            <a:ext cx="6269346" cy="923330"/>
          </a:xfrm>
          <a:prstGeom prst="rect">
            <a:avLst/>
          </a:prstGeom>
          <a:noFill/>
        </p:spPr>
        <p:txBody>
          <a:bodyPr wrap="square" rtlCol="0">
            <a:spAutoFit/>
          </a:bodyPr>
          <a:lstStyle/>
          <a:p>
            <a:pPr algn="just"/>
            <a:r>
              <a:rPr lang="it-IT" dirty="0"/>
              <a:t>In particolare, il modulo riguardante il corso di Fondamenti di Intelligenza Artificiale consiste nell’implementazione di un sistema di profilazione degli utenti.</a:t>
            </a:r>
            <a:endParaRPr lang="it-IT" dirty="0">
              <a:latin typeface="Poppins" pitchFamily="2" charset="77"/>
              <a:cs typeface="Poppins" pitchFamily="2" charset="77"/>
            </a:endParaRPr>
          </a:p>
        </p:txBody>
      </p:sp>
      <p:sp>
        <p:nvSpPr>
          <p:cNvPr id="63" name="CasellaDiTesto 62">
            <a:extLst>
              <a:ext uri="{FF2B5EF4-FFF2-40B4-BE49-F238E27FC236}">
                <a16:creationId xmlns:a16="http://schemas.microsoft.com/office/drawing/2014/main" id="{569C53CC-FB13-2649-A9F2-45EEF7668253}"/>
              </a:ext>
            </a:extLst>
          </p:cNvPr>
          <p:cNvSpPr txBox="1"/>
          <p:nvPr/>
        </p:nvSpPr>
        <p:spPr>
          <a:xfrm>
            <a:off x="5702170" y="3856062"/>
            <a:ext cx="6269346" cy="1200329"/>
          </a:xfrm>
          <a:prstGeom prst="rect">
            <a:avLst/>
          </a:prstGeom>
          <a:noFill/>
        </p:spPr>
        <p:txBody>
          <a:bodyPr wrap="square" rtlCol="0">
            <a:spAutoFit/>
          </a:bodyPr>
          <a:lstStyle/>
          <a:p>
            <a:pPr algn="just"/>
            <a:r>
              <a:rPr lang="it-IT" dirty="0">
                <a:latin typeface="Poppins" pitchFamily="2" charset="77"/>
                <a:cs typeface="Poppins" pitchFamily="2" charset="77"/>
              </a:rPr>
              <a:t>Il sistema </a:t>
            </a:r>
            <a:r>
              <a:rPr lang="it-IT" dirty="0"/>
              <a:t>andrebbe a consigliare al cliente attuale, a seguito delle scelte effettuate, oltre che dei feedback rilasciati, una possibile scelta di portate o bevande, in base anche a ciò che è attualmente ordinabile dal menù</a:t>
            </a:r>
            <a:r>
              <a:rPr lang="it-IT" dirty="0">
                <a:latin typeface="Poppins" pitchFamily="2" charset="77"/>
                <a:cs typeface="Poppins" pitchFamily="2" charset="77"/>
              </a:rPr>
              <a:t>.</a:t>
            </a:r>
          </a:p>
        </p:txBody>
      </p:sp>
      <p:pic>
        <p:nvPicPr>
          <p:cNvPr id="7" name="Immagine 6">
            <a:extLst>
              <a:ext uri="{FF2B5EF4-FFF2-40B4-BE49-F238E27FC236}">
                <a16:creationId xmlns:a16="http://schemas.microsoft.com/office/drawing/2014/main" id="{DD68CBB6-EEB3-A643-827D-9439C4D02C8D}"/>
              </a:ext>
            </a:extLst>
          </p:cNvPr>
          <p:cNvPicPr>
            <a:picLocks noChangeAspect="1"/>
          </p:cNvPicPr>
          <p:nvPr/>
        </p:nvPicPr>
        <p:blipFill>
          <a:blip r:embed="rId4"/>
          <a:srcRect/>
          <a:stretch/>
        </p:blipFill>
        <p:spPr>
          <a:xfrm>
            <a:off x="167403" y="1833630"/>
            <a:ext cx="4328438" cy="4328438"/>
          </a:xfrm>
          <a:prstGeom prst="rect">
            <a:avLst/>
          </a:prstGeom>
        </p:spPr>
      </p:pic>
      <p:sp>
        <p:nvSpPr>
          <p:cNvPr id="16" name="CasellaDiTesto 15">
            <a:extLst>
              <a:ext uri="{FF2B5EF4-FFF2-40B4-BE49-F238E27FC236}">
                <a16:creationId xmlns:a16="http://schemas.microsoft.com/office/drawing/2014/main" id="{DF9E1237-F69A-E041-A839-48D570C2AB64}"/>
              </a:ext>
            </a:extLst>
          </p:cNvPr>
          <p:cNvSpPr txBox="1"/>
          <p:nvPr/>
        </p:nvSpPr>
        <p:spPr>
          <a:xfrm>
            <a:off x="5702170" y="5619992"/>
            <a:ext cx="6269346" cy="646331"/>
          </a:xfrm>
          <a:prstGeom prst="rect">
            <a:avLst/>
          </a:prstGeom>
          <a:noFill/>
        </p:spPr>
        <p:txBody>
          <a:bodyPr wrap="square" rtlCol="0">
            <a:spAutoFit/>
          </a:bodyPr>
          <a:lstStyle/>
          <a:p>
            <a:pPr algn="just"/>
            <a:r>
              <a:rPr lang="it-IT" dirty="0"/>
              <a:t>I prodotti disponibili saranno raggruppati sulla base di caratteristiche e valori nutrizionali simili.</a:t>
            </a:r>
            <a:endParaRPr lang="it-IT" dirty="0">
              <a:latin typeface="Poppins" pitchFamily="2" charset="77"/>
              <a:cs typeface="Poppins" pitchFamily="2" charset="77"/>
            </a:endParaRPr>
          </a:p>
        </p:txBody>
      </p:sp>
    </p:spTree>
    <p:extLst>
      <p:ext uri="{BB962C8B-B14F-4D97-AF65-F5344CB8AC3E}">
        <p14:creationId xmlns:p14="http://schemas.microsoft.com/office/powerpoint/2010/main" val="40518345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par>
                                <p:cTn id="11" presetID="22" presetClass="entr" presetSubtype="8"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7"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900" decel="100000" fill="hold"/>
                                        <p:tgtEl>
                                          <p:spTgt spid="14"/>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par>
                          <p:cTn id="22" fill="hold">
                            <p:stCondLst>
                              <p:cond delay="1000"/>
                            </p:stCondLst>
                            <p:childTnLst>
                              <p:par>
                                <p:cTn id="23" presetID="37" presetClass="entr" presetSubtype="0" fill="hold" grpId="0" nodeType="after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1000"/>
                                        <p:tgtEl>
                                          <p:spTgt spid="63"/>
                                        </p:tgtEl>
                                      </p:cBhvr>
                                    </p:animEffect>
                                    <p:anim calcmode="lin" valueType="num">
                                      <p:cBhvr>
                                        <p:cTn id="26" dur="1000" fill="hold"/>
                                        <p:tgtEl>
                                          <p:spTgt spid="63"/>
                                        </p:tgtEl>
                                        <p:attrNameLst>
                                          <p:attrName>ppt_x</p:attrName>
                                        </p:attrNameLst>
                                      </p:cBhvr>
                                      <p:tavLst>
                                        <p:tav tm="0">
                                          <p:val>
                                            <p:strVal val="#ppt_x"/>
                                          </p:val>
                                        </p:tav>
                                        <p:tav tm="100000">
                                          <p:val>
                                            <p:strVal val="#ppt_x"/>
                                          </p:val>
                                        </p:tav>
                                      </p:tavLst>
                                    </p:anim>
                                    <p:anim calcmode="lin" valueType="num">
                                      <p:cBhvr>
                                        <p:cTn id="27" dur="900" decel="100000" fill="hold"/>
                                        <p:tgtEl>
                                          <p:spTgt spid="63"/>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63"/>
                                        </p:tgtEl>
                                        <p:attrNameLst>
                                          <p:attrName>ppt_y</p:attrName>
                                        </p:attrNameLst>
                                      </p:cBhvr>
                                      <p:tavLst>
                                        <p:tav tm="0">
                                          <p:val>
                                            <p:strVal val="#ppt_y-.03"/>
                                          </p:val>
                                        </p:tav>
                                        <p:tav tm="100000">
                                          <p:val>
                                            <p:strVal val="#ppt_y"/>
                                          </p:val>
                                        </p:tav>
                                      </p:tavLst>
                                    </p:anim>
                                  </p:childTnLst>
                                </p:cTn>
                              </p:par>
                            </p:childTnLst>
                          </p:cTn>
                        </p:par>
                        <p:par>
                          <p:cTn id="29" fill="hold">
                            <p:stCondLst>
                              <p:cond delay="2000"/>
                            </p:stCondLst>
                            <p:childTnLst>
                              <p:par>
                                <p:cTn id="30" presetID="37" presetClass="entr" presetSubtype="0"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anim calcmode="lin" valueType="num">
                                      <p:cBhvr>
                                        <p:cTn id="33" dur="1000" fill="hold"/>
                                        <p:tgtEl>
                                          <p:spTgt spid="16"/>
                                        </p:tgtEl>
                                        <p:attrNameLst>
                                          <p:attrName>ppt_x</p:attrName>
                                        </p:attrNameLst>
                                      </p:cBhvr>
                                      <p:tavLst>
                                        <p:tav tm="0">
                                          <p:val>
                                            <p:strVal val="#ppt_x"/>
                                          </p:val>
                                        </p:tav>
                                        <p:tav tm="100000">
                                          <p:val>
                                            <p:strVal val="#ppt_x"/>
                                          </p:val>
                                        </p:tav>
                                      </p:tavLst>
                                    </p:anim>
                                    <p:anim calcmode="lin" valueType="num">
                                      <p:cBhvr>
                                        <p:cTn id="34" dur="900" decel="100000" fill="hold"/>
                                        <p:tgtEl>
                                          <p:spTgt spid="16"/>
                                        </p:tgtEl>
                                        <p:attrNameLst>
                                          <p:attrName>ppt_y</p:attrName>
                                        </p:attrNameLst>
                                      </p:cBhvr>
                                      <p:tavLst>
                                        <p:tav tm="0">
                                          <p:val>
                                            <p:strVal val="#ppt_y+1"/>
                                          </p:val>
                                        </p:tav>
                                        <p:tav tm="100000">
                                          <p:val>
                                            <p:strVal val="#ppt_y-.03"/>
                                          </p:val>
                                        </p:tav>
                                      </p:tavLst>
                                    </p:anim>
                                    <p:anim calcmode="lin" valueType="num">
                                      <p:cBhvr>
                                        <p:cTn id="35"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63"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FF2F2"/>
        </a:solidFill>
        <a:effectLst/>
      </p:bgPr>
    </p:bg>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A1117FDA-4267-4341-AF51-C2D5256D0CB8}"/>
              </a:ext>
            </a:extLst>
          </p:cNvPr>
          <p:cNvPicPr>
            <a:picLocks noChangeAspect="1"/>
          </p:cNvPicPr>
          <p:nvPr/>
        </p:nvPicPr>
        <p:blipFill rotWithShape="1">
          <a:blip r:embed="rId3"/>
          <a:srcRect l="29613" r="29613" b="16532"/>
          <a:stretch/>
        </p:blipFill>
        <p:spPr>
          <a:xfrm>
            <a:off x="134423" y="132704"/>
            <a:ext cx="485010" cy="476568"/>
          </a:xfrm>
          <a:prstGeom prst="rect">
            <a:avLst/>
          </a:prstGeom>
        </p:spPr>
      </p:pic>
      <p:cxnSp>
        <p:nvCxnSpPr>
          <p:cNvPr id="8" name="Connettore 1 7">
            <a:extLst>
              <a:ext uri="{FF2B5EF4-FFF2-40B4-BE49-F238E27FC236}">
                <a16:creationId xmlns:a16="http://schemas.microsoft.com/office/drawing/2014/main" id="{A0947CB5-3A76-D544-BA5B-2173B01F0C5C}"/>
              </a:ext>
            </a:extLst>
          </p:cNvPr>
          <p:cNvCxnSpPr>
            <a:cxnSpLocks/>
          </p:cNvCxnSpPr>
          <p:nvPr/>
        </p:nvCxnSpPr>
        <p:spPr>
          <a:xfrm flipH="1">
            <a:off x="707923" y="74637"/>
            <a:ext cx="1" cy="592703"/>
          </a:xfrm>
          <a:prstGeom prst="line">
            <a:avLst/>
          </a:prstGeom>
          <a:ln>
            <a:solidFill>
              <a:srgbClr val="3BAFA9"/>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6BF01B49-AA2C-BE42-ACB9-F1A4F33850F6}"/>
              </a:ext>
            </a:extLst>
          </p:cNvPr>
          <p:cNvSpPr txBox="1"/>
          <p:nvPr/>
        </p:nvSpPr>
        <p:spPr>
          <a:xfrm>
            <a:off x="4352253" y="906123"/>
            <a:ext cx="3487493" cy="707886"/>
          </a:xfrm>
          <a:prstGeom prst="rect">
            <a:avLst/>
          </a:prstGeom>
          <a:noFill/>
        </p:spPr>
        <p:txBody>
          <a:bodyPr wrap="none" rtlCol="0">
            <a:spAutoFit/>
          </a:bodyPr>
          <a:lstStyle/>
          <a:p>
            <a:r>
              <a:rPr lang="it-IT" sz="4000" b="1" dirty="0">
                <a:solidFill>
                  <a:srgbClr val="3BAFA9"/>
                </a:solidFill>
                <a:latin typeface="Poppins" pitchFamily="2" charset="77"/>
                <a:cs typeface="Poppins" pitchFamily="2" charset="77"/>
              </a:rPr>
              <a:t>SPECIFICA PEAS</a:t>
            </a:r>
          </a:p>
        </p:txBody>
      </p:sp>
      <p:grpSp>
        <p:nvGrpSpPr>
          <p:cNvPr id="20" name="Gruppo 19">
            <a:extLst>
              <a:ext uri="{FF2B5EF4-FFF2-40B4-BE49-F238E27FC236}">
                <a16:creationId xmlns:a16="http://schemas.microsoft.com/office/drawing/2014/main" id="{CADB619A-050B-AB40-8155-25E81F21B355}"/>
              </a:ext>
            </a:extLst>
          </p:cNvPr>
          <p:cNvGrpSpPr/>
          <p:nvPr/>
        </p:nvGrpSpPr>
        <p:grpSpPr>
          <a:xfrm>
            <a:off x="753855" y="80642"/>
            <a:ext cx="2302105" cy="580693"/>
            <a:chOff x="633383" y="790766"/>
            <a:chExt cx="2302105" cy="580693"/>
          </a:xfrm>
        </p:grpSpPr>
        <p:sp>
          <p:nvSpPr>
            <p:cNvPr id="10" name="CasellaDiTesto 9">
              <a:extLst>
                <a:ext uri="{FF2B5EF4-FFF2-40B4-BE49-F238E27FC236}">
                  <a16:creationId xmlns:a16="http://schemas.microsoft.com/office/drawing/2014/main" id="{30A19314-0581-7D4E-8229-A829B1641267}"/>
                </a:ext>
              </a:extLst>
            </p:cNvPr>
            <p:cNvSpPr txBox="1"/>
            <p:nvPr/>
          </p:nvSpPr>
          <p:spPr>
            <a:xfrm>
              <a:off x="633383" y="790766"/>
              <a:ext cx="1851789" cy="369332"/>
            </a:xfrm>
            <a:prstGeom prst="rect">
              <a:avLst/>
            </a:prstGeom>
            <a:noFill/>
          </p:spPr>
          <p:txBody>
            <a:bodyPr wrap="none" rtlCol="0">
              <a:spAutoFit/>
            </a:bodyPr>
            <a:lstStyle/>
            <a:p>
              <a:r>
                <a:rPr lang="it-IT" b="1" dirty="0" err="1">
                  <a:solidFill>
                    <a:srgbClr val="3BAFA9"/>
                  </a:solidFill>
                  <a:latin typeface="Poppins" pitchFamily="2" charset="77"/>
                  <a:cs typeface="Poppins" pitchFamily="2" charset="77"/>
                </a:rPr>
                <a:t>RistoManager</a:t>
              </a:r>
              <a:endParaRPr lang="it-IT" b="1" dirty="0">
                <a:solidFill>
                  <a:srgbClr val="3BAFA9"/>
                </a:solidFill>
                <a:latin typeface="Poppins" pitchFamily="2" charset="77"/>
                <a:cs typeface="Poppins" pitchFamily="2" charset="77"/>
              </a:endParaRPr>
            </a:p>
          </p:txBody>
        </p:sp>
        <p:sp>
          <p:nvSpPr>
            <p:cNvPr id="9" name="CasellaDiTesto 8">
              <a:extLst>
                <a:ext uri="{FF2B5EF4-FFF2-40B4-BE49-F238E27FC236}">
                  <a16:creationId xmlns:a16="http://schemas.microsoft.com/office/drawing/2014/main" id="{78032DFC-5C6C-D74F-A925-CE7D69124AE1}"/>
                </a:ext>
              </a:extLst>
            </p:cNvPr>
            <p:cNvSpPr txBox="1"/>
            <p:nvPr/>
          </p:nvSpPr>
          <p:spPr>
            <a:xfrm>
              <a:off x="633383" y="1063682"/>
              <a:ext cx="2302105" cy="307777"/>
            </a:xfrm>
            <a:prstGeom prst="rect">
              <a:avLst/>
            </a:prstGeom>
            <a:noFill/>
          </p:spPr>
          <p:txBody>
            <a:bodyPr wrap="none" rtlCol="0">
              <a:spAutoFit/>
            </a:bodyPr>
            <a:lstStyle/>
            <a:p>
              <a:r>
                <a:rPr lang="it-IT" sz="1400" dirty="0">
                  <a:solidFill>
                    <a:schemeClr val="bg1">
                      <a:lumMod val="75000"/>
                    </a:schemeClr>
                  </a:solidFill>
                  <a:latin typeface="Poppins" pitchFamily="2" charset="77"/>
                  <a:cs typeface="Poppins" pitchFamily="2" charset="77"/>
                </a:rPr>
                <a:t>DEFINIZIONE DEL PROBLEMA</a:t>
              </a:r>
            </a:p>
          </p:txBody>
        </p:sp>
      </p:grpSp>
      <p:sp>
        <p:nvSpPr>
          <p:cNvPr id="15" name="CasellaDiTesto 14">
            <a:extLst>
              <a:ext uri="{FF2B5EF4-FFF2-40B4-BE49-F238E27FC236}">
                <a16:creationId xmlns:a16="http://schemas.microsoft.com/office/drawing/2014/main" id="{DCB1BCB5-4C25-224E-90CC-AD3F4378F972}"/>
              </a:ext>
            </a:extLst>
          </p:cNvPr>
          <p:cNvSpPr txBox="1"/>
          <p:nvPr/>
        </p:nvSpPr>
        <p:spPr>
          <a:xfrm>
            <a:off x="4459625" y="507446"/>
            <a:ext cx="3272755" cy="400110"/>
          </a:xfrm>
          <a:prstGeom prst="rect">
            <a:avLst/>
          </a:prstGeom>
          <a:noFill/>
        </p:spPr>
        <p:txBody>
          <a:bodyPr wrap="none" rtlCol="0">
            <a:spAutoFit/>
          </a:bodyPr>
          <a:lstStyle/>
          <a:p>
            <a:pPr algn="ctr"/>
            <a:r>
              <a:rPr lang="it-IT" sz="2000" b="1" dirty="0">
                <a:solidFill>
                  <a:schemeClr val="bg1">
                    <a:lumMod val="75000"/>
                  </a:schemeClr>
                </a:solidFill>
                <a:latin typeface="Poppins" pitchFamily="2" charset="77"/>
                <a:cs typeface="Poppins" pitchFamily="2" charset="77"/>
              </a:rPr>
              <a:t>DEFINIZIONE DEL PROBLEMA</a:t>
            </a:r>
          </a:p>
        </p:txBody>
      </p:sp>
      <p:cxnSp>
        <p:nvCxnSpPr>
          <p:cNvPr id="43" name="Connettore 1 42">
            <a:extLst>
              <a:ext uri="{FF2B5EF4-FFF2-40B4-BE49-F238E27FC236}">
                <a16:creationId xmlns:a16="http://schemas.microsoft.com/office/drawing/2014/main" id="{4D57EEDD-7945-3F46-BFE0-E48754AC692D}"/>
              </a:ext>
            </a:extLst>
          </p:cNvPr>
          <p:cNvCxnSpPr>
            <a:cxnSpLocks/>
          </p:cNvCxnSpPr>
          <p:nvPr/>
        </p:nvCxnSpPr>
        <p:spPr>
          <a:xfrm>
            <a:off x="4219193" y="2218637"/>
            <a:ext cx="1" cy="3466106"/>
          </a:xfrm>
          <a:prstGeom prst="line">
            <a:avLst/>
          </a:prstGeom>
          <a:ln>
            <a:solidFill>
              <a:srgbClr val="3BAFA9"/>
            </a:solidFill>
          </a:ln>
        </p:spPr>
        <p:style>
          <a:lnRef idx="1">
            <a:schemeClr val="accent1"/>
          </a:lnRef>
          <a:fillRef idx="0">
            <a:schemeClr val="accent1"/>
          </a:fillRef>
          <a:effectRef idx="0">
            <a:schemeClr val="accent1"/>
          </a:effectRef>
          <a:fontRef idx="minor">
            <a:schemeClr val="tx1"/>
          </a:fontRef>
        </p:style>
      </p:cxnSp>
      <p:grpSp>
        <p:nvGrpSpPr>
          <p:cNvPr id="4" name="Gruppo 3">
            <a:extLst>
              <a:ext uri="{FF2B5EF4-FFF2-40B4-BE49-F238E27FC236}">
                <a16:creationId xmlns:a16="http://schemas.microsoft.com/office/drawing/2014/main" id="{2016155F-5E09-1E41-A53F-0FF800E24E59}"/>
              </a:ext>
            </a:extLst>
          </p:cNvPr>
          <p:cNvGrpSpPr/>
          <p:nvPr/>
        </p:nvGrpSpPr>
        <p:grpSpPr>
          <a:xfrm>
            <a:off x="65988" y="2922679"/>
            <a:ext cx="4153199" cy="1042358"/>
            <a:chOff x="1485418" y="3223853"/>
            <a:chExt cx="2649743" cy="1042358"/>
          </a:xfrm>
        </p:grpSpPr>
        <p:sp>
          <p:nvSpPr>
            <p:cNvPr id="42" name="CasellaDiTesto 41">
              <a:extLst>
                <a:ext uri="{FF2B5EF4-FFF2-40B4-BE49-F238E27FC236}">
                  <a16:creationId xmlns:a16="http://schemas.microsoft.com/office/drawing/2014/main" id="{E4B11CF2-1D2D-254B-9184-5E5F8C6909A8}"/>
                </a:ext>
              </a:extLst>
            </p:cNvPr>
            <p:cNvSpPr txBox="1"/>
            <p:nvPr/>
          </p:nvSpPr>
          <p:spPr>
            <a:xfrm>
              <a:off x="1485418" y="3435214"/>
              <a:ext cx="2649743" cy="830997"/>
            </a:xfrm>
            <a:prstGeom prst="rect">
              <a:avLst/>
            </a:prstGeom>
            <a:noFill/>
          </p:spPr>
          <p:txBody>
            <a:bodyPr wrap="square" rtlCol="0">
              <a:spAutoFit/>
            </a:bodyPr>
            <a:lstStyle/>
            <a:p>
              <a:pPr algn="ctr"/>
              <a:r>
                <a:rPr lang="it-IT" sz="4800" b="1" dirty="0">
                  <a:solidFill>
                    <a:srgbClr val="3BAFA9"/>
                  </a:solidFill>
                  <a:latin typeface="Poppins" pitchFamily="2" charset="77"/>
                  <a:cs typeface="Poppins" pitchFamily="2" charset="77"/>
                </a:rPr>
                <a:t>PERFORMANCE</a:t>
              </a:r>
            </a:p>
          </p:txBody>
        </p:sp>
        <p:sp>
          <p:nvSpPr>
            <p:cNvPr id="41" name="CasellaDiTesto 40">
              <a:extLst>
                <a:ext uri="{FF2B5EF4-FFF2-40B4-BE49-F238E27FC236}">
                  <a16:creationId xmlns:a16="http://schemas.microsoft.com/office/drawing/2014/main" id="{F4A20716-3609-4F46-8794-CA529872FB82}"/>
                </a:ext>
              </a:extLst>
            </p:cNvPr>
            <p:cNvSpPr txBox="1"/>
            <p:nvPr/>
          </p:nvSpPr>
          <p:spPr>
            <a:xfrm>
              <a:off x="1735036" y="3223853"/>
              <a:ext cx="2150506" cy="400110"/>
            </a:xfrm>
            <a:prstGeom prst="rect">
              <a:avLst/>
            </a:prstGeom>
            <a:noFill/>
          </p:spPr>
          <p:txBody>
            <a:bodyPr wrap="square" rtlCol="0">
              <a:spAutoFit/>
            </a:bodyPr>
            <a:lstStyle/>
            <a:p>
              <a:pPr algn="ctr"/>
              <a:r>
                <a:rPr lang="it-IT" sz="2000" b="1" dirty="0">
                  <a:solidFill>
                    <a:schemeClr val="bg1">
                      <a:lumMod val="75000"/>
                    </a:schemeClr>
                  </a:solidFill>
                  <a:latin typeface="Poppins" pitchFamily="2" charset="77"/>
                  <a:cs typeface="Poppins" pitchFamily="2" charset="77"/>
                </a:rPr>
                <a:t>SPECIFICA PEAS</a:t>
              </a:r>
            </a:p>
          </p:txBody>
        </p:sp>
      </p:grpSp>
      <p:sp>
        <p:nvSpPr>
          <p:cNvPr id="45" name="CasellaDiTesto 44">
            <a:extLst>
              <a:ext uri="{FF2B5EF4-FFF2-40B4-BE49-F238E27FC236}">
                <a16:creationId xmlns:a16="http://schemas.microsoft.com/office/drawing/2014/main" id="{6C6749F6-1BE5-9243-A906-73AF9D9B9ACB}"/>
              </a:ext>
            </a:extLst>
          </p:cNvPr>
          <p:cNvSpPr txBox="1"/>
          <p:nvPr/>
        </p:nvSpPr>
        <p:spPr>
          <a:xfrm>
            <a:off x="4671892" y="2949374"/>
            <a:ext cx="6269346" cy="2031325"/>
          </a:xfrm>
          <a:prstGeom prst="rect">
            <a:avLst/>
          </a:prstGeom>
          <a:noFill/>
        </p:spPr>
        <p:txBody>
          <a:bodyPr wrap="square" rtlCol="0">
            <a:spAutoFit/>
          </a:bodyPr>
          <a:lstStyle/>
          <a:p>
            <a:r>
              <a:rPr lang="it-IT" dirty="0"/>
              <a:t>L’obiettivo del sistema è quindi quello di consigliare prodotti che abbiano la più alta probabilità di poter essere scelti dal cliente.</a:t>
            </a:r>
          </a:p>
          <a:p>
            <a:r>
              <a:rPr lang="it-IT" dirty="0"/>
              <a:t>Pertanto la misura di performance del sistema si basa sull’accuratezza dei consigli forniti a ciascun utente. Quanto più il raggruppamento dei prodotti sarà preciso, sulla base delle loro caratteristiche, tanto più sarà probabile che i prodotti consigliati saranno effettivamente graditi al cliente.</a:t>
            </a:r>
          </a:p>
        </p:txBody>
      </p:sp>
    </p:spTree>
    <p:extLst>
      <p:ext uri="{BB962C8B-B14F-4D97-AF65-F5344CB8AC3E}">
        <p14:creationId xmlns:p14="http://schemas.microsoft.com/office/powerpoint/2010/main" val="550285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left)">
                                      <p:cBhvr>
                                        <p:cTn id="8" dur="500"/>
                                        <p:tgtEl>
                                          <p:spTgt spid="4"/>
                                        </p:tgtEl>
                                      </p:cBhvr>
                                    </p:animEffect>
                                  </p:childTnLst>
                                </p:cTn>
                              </p:par>
                              <p:par>
                                <p:cTn id="9" presetID="2" presetClass="entr" presetSubtype="4" fill="hold" nodeType="withEffect">
                                  <p:stCondLst>
                                    <p:cond delay="50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ppt_x"/>
                                          </p:val>
                                        </p:tav>
                                        <p:tav tm="100000">
                                          <p:val>
                                            <p:strVal val="#ppt_x"/>
                                          </p:val>
                                        </p:tav>
                                      </p:tavLst>
                                    </p:anim>
                                    <p:anim calcmode="lin" valueType="num">
                                      <p:cBhvr additive="base">
                                        <p:cTn id="12" dur="500" fill="hold"/>
                                        <p:tgtEl>
                                          <p:spTgt spid="43"/>
                                        </p:tgtEl>
                                        <p:attrNameLst>
                                          <p:attrName>ppt_y</p:attrName>
                                        </p:attrNameLst>
                                      </p:cBhvr>
                                      <p:tavLst>
                                        <p:tav tm="0">
                                          <p:val>
                                            <p:strVal val="1+#ppt_h/2"/>
                                          </p:val>
                                        </p:tav>
                                        <p:tav tm="100000">
                                          <p:val>
                                            <p:strVal val="#ppt_y"/>
                                          </p:val>
                                        </p:tav>
                                      </p:tavLst>
                                    </p:anim>
                                  </p:childTnLst>
                                </p:cTn>
                              </p:par>
                              <p:par>
                                <p:cTn id="13" presetID="12" presetClass="entr" presetSubtype="2" fill="hold" grpId="0" nodeType="withEffect">
                                  <p:stCondLst>
                                    <p:cond delay="500"/>
                                  </p:stCondLst>
                                  <p:childTnLst>
                                    <p:set>
                                      <p:cBhvr>
                                        <p:cTn id="14" dur="1" fill="hold">
                                          <p:stCondLst>
                                            <p:cond delay="0"/>
                                          </p:stCondLst>
                                        </p:cTn>
                                        <p:tgtEl>
                                          <p:spTgt spid="45"/>
                                        </p:tgtEl>
                                        <p:attrNameLst>
                                          <p:attrName>style.visibility</p:attrName>
                                        </p:attrNameLst>
                                      </p:cBhvr>
                                      <p:to>
                                        <p:strVal val="visible"/>
                                      </p:to>
                                    </p:set>
                                    <p:anim calcmode="lin" valueType="num">
                                      <p:cBhvr additive="base">
                                        <p:cTn id="15" dur="500"/>
                                        <p:tgtEl>
                                          <p:spTgt spid="45"/>
                                        </p:tgtEl>
                                        <p:attrNameLst>
                                          <p:attrName>ppt_x</p:attrName>
                                        </p:attrNameLst>
                                      </p:cBhvr>
                                      <p:tavLst>
                                        <p:tav tm="0">
                                          <p:val>
                                            <p:strVal val="#ppt_x+#ppt_w*1.125000"/>
                                          </p:val>
                                        </p:tav>
                                        <p:tav tm="100000">
                                          <p:val>
                                            <p:strVal val="#ppt_x"/>
                                          </p:val>
                                        </p:tav>
                                      </p:tavLst>
                                    </p:anim>
                                    <p:animEffect transition="in" filter="wipe(left)">
                                      <p:cBhvr>
                                        <p:cTn id="1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FF2F2"/>
        </a:solidFill>
        <a:effectLst/>
      </p:bgPr>
    </p:bg>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A1117FDA-4267-4341-AF51-C2D5256D0CB8}"/>
              </a:ext>
            </a:extLst>
          </p:cNvPr>
          <p:cNvPicPr>
            <a:picLocks noChangeAspect="1"/>
          </p:cNvPicPr>
          <p:nvPr/>
        </p:nvPicPr>
        <p:blipFill rotWithShape="1">
          <a:blip r:embed="rId3"/>
          <a:srcRect l="29613" r="29613" b="16532"/>
          <a:stretch/>
        </p:blipFill>
        <p:spPr>
          <a:xfrm>
            <a:off x="134423" y="132704"/>
            <a:ext cx="485010" cy="476568"/>
          </a:xfrm>
          <a:prstGeom prst="rect">
            <a:avLst/>
          </a:prstGeom>
        </p:spPr>
      </p:pic>
      <p:cxnSp>
        <p:nvCxnSpPr>
          <p:cNvPr id="8" name="Connettore 1 7">
            <a:extLst>
              <a:ext uri="{FF2B5EF4-FFF2-40B4-BE49-F238E27FC236}">
                <a16:creationId xmlns:a16="http://schemas.microsoft.com/office/drawing/2014/main" id="{A0947CB5-3A76-D544-BA5B-2173B01F0C5C}"/>
              </a:ext>
            </a:extLst>
          </p:cNvPr>
          <p:cNvCxnSpPr>
            <a:cxnSpLocks/>
          </p:cNvCxnSpPr>
          <p:nvPr/>
        </p:nvCxnSpPr>
        <p:spPr>
          <a:xfrm flipH="1">
            <a:off x="707923" y="74637"/>
            <a:ext cx="1" cy="592703"/>
          </a:xfrm>
          <a:prstGeom prst="line">
            <a:avLst/>
          </a:prstGeom>
          <a:ln>
            <a:solidFill>
              <a:srgbClr val="3BAFA9"/>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6BF01B49-AA2C-BE42-ACB9-F1A4F33850F6}"/>
              </a:ext>
            </a:extLst>
          </p:cNvPr>
          <p:cNvSpPr txBox="1"/>
          <p:nvPr/>
        </p:nvSpPr>
        <p:spPr>
          <a:xfrm>
            <a:off x="4352253" y="906123"/>
            <a:ext cx="3487493" cy="707886"/>
          </a:xfrm>
          <a:prstGeom prst="rect">
            <a:avLst/>
          </a:prstGeom>
          <a:noFill/>
        </p:spPr>
        <p:txBody>
          <a:bodyPr wrap="none" rtlCol="0">
            <a:spAutoFit/>
          </a:bodyPr>
          <a:lstStyle/>
          <a:p>
            <a:r>
              <a:rPr lang="it-IT" sz="4000" b="1" dirty="0">
                <a:solidFill>
                  <a:srgbClr val="3BAFA9"/>
                </a:solidFill>
                <a:latin typeface="Poppins" pitchFamily="2" charset="77"/>
                <a:cs typeface="Poppins" pitchFamily="2" charset="77"/>
              </a:rPr>
              <a:t>SPECIFICA PEAS</a:t>
            </a:r>
          </a:p>
        </p:txBody>
      </p:sp>
      <p:grpSp>
        <p:nvGrpSpPr>
          <p:cNvPr id="20" name="Gruppo 19">
            <a:extLst>
              <a:ext uri="{FF2B5EF4-FFF2-40B4-BE49-F238E27FC236}">
                <a16:creationId xmlns:a16="http://schemas.microsoft.com/office/drawing/2014/main" id="{CADB619A-050B-AB40-8155-25E81F21B355}"/>
              </a:ext>
            </a:extLst>
          </p:cNvPr>
          <p:cNvGrpSpPr/>
          <p:nvPr/>
        </p:nvGrpSpPr>
        <p:grpSpPr>
          <a:xfrm>
            <a:off x="753855" y="80642"/>
            <a:ext cx="2302105" cy="580693"/>
            <a:chOff x="633383" y="790766"/>
            <a:chExt cx="2302105" cy="580693"/>
          </a:xfrm>
        </p:grpSpPr>
        <p:sp>
          <p:nvSpPr>
            <p:cNvPr id="10" name="CasellaDiTesto 9">
              <a:extLst>
                <a:ext uri="{FF2B5EF4-FFF2-40B4-BE49-F238E27FC236}">
                  <a16:creationId xmlns:a16="http://schemas.microsoft.com/office/drawing/2014/main" id="{30A19314-0581-7D4E-8229-A829B1641267}"/>
                </a:ext>
              </a:extLst>
            </p:cNvPr>
            <p:cNvSpPr txBox="1"/>
            <p:nvPr/>
          </p:nvSpPr>
          <p:spPr>
            <a:xfrm>
              <a:off x="633383" y="790766"/>
              <a:ext cx="1851789" cy="369332"/>
            </a:xfrm>
            <a:prstGeom prst="rect">
              <a:avLst/>
            </a:prstGeom>
            <a:noFill/>
          </p:spPr>
          <p:txBody>
            <a:bodyPr wrap="none" rtlCol="0">
              <a:spAutoFit/>
            </a:bodyPr>
            <a:lstStyle/>
            <a:p>
              <a:r>
                <a:rPr lang="it-IT" b="1" dirty="0" err="1">
                  <a:solidFill>
                    <a:srgbClr val="3BAFA9"/>
                  </a:solidFill>
                  <a:latin typeface="Poppins" pitchFamily="2" charset="77"/>
                  <a:cs typeface="Poppins" pitchFamily="2" charset="77"/>
                </a:rPr>
                <a:t>RistoManager</a:t>
              </a:r>
              <a:endParaRPr lang="it-IT" b="1" dirty="0">
                <a:solidFill>
                  <a:srgbClr val="3BAFA9"/>
                </a:solidFill>
                <a:latin typeface="Poppins" pitchFamily="2" charset="77"/>
                <a:cs typeface="Poppins" pitchFamily="2" charset="77"/>
              </a:endParaRPr>
            </a:p>
          </p:txBody>
        </p:sp>
        <p:sp>
          <p:nvSpPr>
            <p:cNvPr id="9" name="CasellaDiTesto 8">
              <a:extLst>
                <a:ext uri="{FF2B5EF4-FFF2-40B4-BE49-F238E27FC236}">
                  <a16:creationId xmlns:a16="http://schemas.microsoft.com/office/drawing/2014/main" id="{78032DFC-5C6C-D74F-A925-CE7D69124AE1}"/>
                </a:ext>
              </a:extLst>
            </p:cNvPr>
            <p:cNvSpPr txBox="1"/>
            <p:nvPr/>
          </p:nvSpPr>
          <p:spPr>
            <a:xfrm>
              <a:off x="633383" y="1063682"/>
              <a:ext cx="2302105" cy="307777"/>
            </a:xfrm>
            <a:prstGeom prst="rect">
              <a:avLst/>
            </a:prstGeom>
            <a:noFill/>
          </p:spPr>
          <p:txBody>
            <a:bodyPr wrap="none" rtlCol="0">
              <a:spAutoFit/>
            </a:bodyPr>
            <a:lstStyle/>
            <a:p>
              <a:r>
                <a:rPr lang="it-IT" sz="1400" dirty="0">
                  <a:solidFill>
                    <a:schemeClr val="bg1">
                      <a:lumMod val="75000"/>
                    </a:schemeClr>
                  </a:solidFill>
                  <a:latin typeface="Poppins" pitchFamily="2" charset="77"/>
                  <a:cs typeface="Poppins" pitchFamily="2" charset="77"/>
                </a:rPr>
                <a:t>DEFINIZIONE DEL PROBLEMA</a:t>
              </a:r>
            </a:p>
          </p:txBody>
        </p:sp>
      </p:grpSp>
      <p:sp>
        <p:nvSpPr>
          <p:cNvPr id="15" name="CasellaDiTesto 14">
            <a:extLst>
              <a:ext uri="{FF2B5EF4-FFF2-40B4-BE49-F238E27FC236}">
                <a16:creationId xmlns:a16="http://schemas.microsoft.com/office/drawing/2014/main" id="{DCB1BCB5-4C25-224E-90CC-AD3F4378F972}"/>
              </a:ext>
            </a:extLst>
          </p:cNvPr>
          <p:cNvSpPr txBox="1"/>
          <p:nvPr/>
        </p:nvSpPr>
        <p:spPr>
          <a:xfrm>
            <a:off x="4459625" y="507446"/>
            <a:ext cx="3272755" cy="400110"/>
          </a:xfrm>
          <a:prstGeom prst="rect">
            <a:avLst/>
          </a:prstGeom>
          <a:noFill/>
        </p:spPr>
        <p:txBody>
          <a:bodyPr wrap="none" rtlCol="0">
            <a:spAutoFit/>
          </a:bodyPr>
          <a:lstStyle/>
          <a:p>
            <a:pPr algn="ctr"/>
            <a:r>
              <a:rPr lang="it-IT" sz="2000" b="1" dirty="0">
                <a:solidFill>
                  <a:schemeClr val="bg1">
                    <a:lumMod val="75000"/>
                  </a:schemeClr>
                </a:solidFill>
                <a:latin typeface="Poppins" pitchFamily="2" charset="77"/>
                <a:cs typeface="Poppins" pitchFamily="2" charset="77"/>
              </a:rPr>
              <a:t>DEFINIZIONE DEL PROBLEMA</a:t>
            </a:r>
          </a:p>
        </p:txBody>
      </p:sp>
      <p:cxnSp>
        <p:nvCxnSpPr>
          <p:cNvPr id="43" name="Connettore 1 42">
            <a:extLst>
              <a:ext uri="{FF2B5EF4-FFF2-40B4-BE49-F238E27FC236}">
                <a16:creationId xmlns:a16="http://schemas.microsoft.com/office/drawing/2014/main" id="{4D57EEDD-7945-3F46-BFE0-E48754AC692D}"/>
              </a:ext>
            </a:extLst>
          </p:cNvPr>
          <p:cNvCxnSpPr>
            <a:cxnSpLocks/>
          </p:cNvCxnSpPr>
          <p:nvPr/>
        </p:nvCxnSpPr>
        <p:spPr>
          <a:xfrm>
            <a:off x="4219193" y="2218637"/>
            <a:ext cx="1" cy="3466106"/>
          </a:xfrm>
          <a:prstGeom prst="line">
            <a:avLst/>
          </a:prstGeom>
          <a:ln>
            <a:solidFill>
              <a:srgbClr val="3BAFA9"/>
            </a:solidFill>
          </a:ln>
        </p:spPr>
        <p:style>
          <a:lnRef idx="1">
            <a:schemeClr val="accent1"/>
          </a:lnRef>
          <a:fillRef idx="0">
            <a:schemeClr val="accent1"/>
          </a:fillRef>
          <a:effectRef idx="0">
            <a:schemeClr val="accent1"/>
          </a:effectRef>
          <a:fontRef idx="minor">
            <a:schemeClr val="tx1"/>
          </a:fontRef>
        </p:style>
      </p:cxnSp>
      <p:grpSp>
        <p:nvGrpSpPr>
          <p:cNvPr id="4" name="Gruppo 3">
            <a:extLst>
              <a:ext uri="{FF2B5EF4-FFF2-40B4-BE49-F238E27FC236}">
                <a16:creationId xmlns:a16="http://schemas.microsoft.com/office/drawing/2014/main" id="{2016155F-5E09-1E41-A53F-0FF800E24E59}"/>
              </a:ext>
            </a:extLst>
          </p:cNvPr>
          <p:cNvGrpSpPr/>
          <p:nvPr/>
        </p:nvGrpSpPr>
        <p:grpSpPr>
          <a:xfrm>
            <a:off x="65988" y="2922679"/>
            <a:ext cx="4153199" cy="1042358"/>
            <a:chOff x="1485418" y="3223853"/>
            <a:chExt cx="2649743" cy="1042358"/>
          </a:xfrm>
        </p:grpSpPr>
        <p:sp>
          <p:nvSpPr>
            <p:cNvPr id="42" name="CasellaDiTesto 41">
              <a:extLst>
                <a:ext uri="{FF2B5EF4-FFF2-40B4-BE49-F238E27FC236}">
                  <a16:creationId xmlns:a16="http://schemas.microsoft.com/office/drawing/2014/main" id="{E4B11CF2-1D2D-254B-9184-5E5F8C6909A8}"/>
                </a:ext>
              </a:extLst>
            </p:cNvPr>
            <p:cNvSpPr txBox="1"/>
            <p:nvPr/>
          </p:nvSpPr>
          <p:spPr>
            <a:xfrm>
              <a:off x="1485418" y="3435214"/>
              <a:ext cx="2649743" cy="830997"/>
            </a:xfrm>
            <a:prstGeom prst="rect">
              <a:avLst/>
            </a:prstGeom>
            <a:noFill/>
          </p:spPr>
          <p:txBody>
            <a:bodyPr wrap="square" rtlCol="0">
              <a:spAutoFit/>
            </a:bodyPr>
            <a:lstStyle/>
            <a:p>
              <a:pPr algn="ctr"/>
              <a:r>
                <a:rPr lang="it-IT" sz="4800" b="1" dirty="0">
                  <a:solidFill>
                    <a:srgbClr val="3BAFA9"/>
                  </a:solidFill>
                  <a:latin typeface="Poppins" pitchFamily="2" charset="77"/>
                  <a:cs typeface="Poppins" pitchFamily="2" charset="77"/>
                </a:rPr>
                <a:t>ENVIRONMENT</a:t>
              </a:r>
            </a:p>
          </p:txBody>
        </p:sp>
        <p:sp>
          <p:nvSpPr>
            <p:cNvPr id="41" name="CasellaDiTesto 40">
              <a:extLst>
                <a:ext uri="{FF2B5EF4-FFF2-40B4-BE49-F238E27FC236}">
                  <a16:creationId xmlns:a16="http://schemas.microsoft.com/office/drawing/2014/main" id="{F4A20716-3609-4F46-8794-CA529872FB82}"/>
                </a:ext>
              </a:extLst>
            </p:cNvPr>
            <p:cNvSpPr txBox="1"/>
            <p:nvPr/>
          </p:nvSpPr>
          <p:spPr>
            <a:xfrm>
              <a:off x="1735036" y="3223853"/>
              <a:ext cx="2150506" cy="400110"/>
            </a:xfrm>
            <a:prstGeom prst="rect">
              <a:avLst/>
            </a:prstGeom>
            <a:noFill/>
          </p:spPr>
          <p:txBody>
            <a:bodyPr wrap="square" rtlCol="0">
              <a:spAutoFit/>
            </a:bodyPr>
            <a:lstStyle/>
            <a:p>
              <a:pPr algn="ctr"/>
              <a:r>
                <a:rPr lang="it-IT" sz="2000" b="1" dirty="0">
                  <a:solidFill>
                    <a:schemeClr val="bg1">
                      <a:lumMod val="75000"/>
                    </a:schemeClr>
                  </a:solidFill>
                  <a:latin typeface="Poppins" pitchFamily="2" charset="77"/>
                  <a:cs typeface="Poppins" pitchFamily="2" charset="77"/>
                </a:rPr>
                <a:t>SPECIFICA PEAS</a:t>
              </a:r>
            </a:p>
          </p:txBody>
        </p:sp>
      </p:grpSp>
      <p:sp>
        <p:nvSpPr>
          <p:cNvPr id="45" name="CasellaDiTesto 44">
            <a:extLst>
              <a:ext uri="{FF2B5EF4-FFF2-40B4-BE49-F238E27FC236}">
                <a16:creationId xmlns:a16="http://schemas.microsoft.com/office/drawing/2014/main" id="{6C6749F6-1BE5-9243-A906-73AF9D9B9ACB}"/>
              </a:ext>
            </a:extLst>
          </p:cNvPr>
          <p:cNvSpPr txBox="1"/>
          <p:nvPr/>
        </p:nvSpPr>
        <p:spPr>
          <a:xfrm>
            <a:off x="4671892" y="3028359"/>
            <a:ext cx="6269346" cy="2308324"/>
          </a:xfrm>
          <a:prstGeom prst="rect">
            <a:avLst/>
          </a:prstGeom>
          <a:noFill/>
        </p:spPr>
        <p:txBody>
          <a:bodyPr wrap="square" rtlCol="0">
            <a:spAutoFit/>
          </a:bodyPr>
          <a:lstStyle/>
          <a:p>
            <a:r>
              <a:rPr lang="it-IT" dirty="0"/>
              <a:t>Gli oggetti di cui l’ambiente è costituito sono innanzitutto i clienti che fanno uso del sistema.</a:t>
            </a:r>
          </a:p>
          <a:p>
            <a:r>
              <a:rPr lang="it-IT" dirty="0"/>
              <a:t>Ci sono poi i prodotti del menu, che ciascun cliente ha la possibilità di consultare per effettuare delle scelte.</a:t>
            </a:r>
          </a:p>
          <a:p>
            <a:r>
              <a:rPr lang="it-IT" dirty="0"/>
              <a:t>Sono inoltre tracciate le scelte di un utente, sia quelle parziali, che devono essere confermate, rappresentate dalle comande, che quelle finali, rappresentate dal riepilogo. In entrambi i casi si tratta di insiemi di prodotti.</a:t>
            </a:r>
          </a:p>
        </p:txBody>
      </p:sp>
    </p:spTree>
    <p:extLst>
      <p:ext uri="{BB962C8B-B14F-4D97-AF65-F5344CB8AC3E}">
        <p14:creationId xmlns:p14="http://schemas.microsoft.com/office/powerpoint/2010/main" val="90942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left)">
                                      <p:cBhvr>
                                        <p:cTn id="8" dur="500"/>
                                        <p:tgtEl>
                                          <p:spTgt spid="4"/>
                                        </p:tgtEl>
                                      </p:cBhvr>
                                    </p:animEffect>
                                  </p:childTnLst>
                                </p:cTn>
                              </p:par>
                              <p:par>
                                <p:cTn id="9" presetID="2" presetClass="entr" presetSubtype="4" fill="hold" nodeType="withEffect">
                                  <p:stCondLst>
                                    <p:cond delay="50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ppt_x"/>
                                          </p:val>
                                        </p:tav>
                                        <p:tav tm="100000">
                                          <p:val>
                                            <p:strVal val="#ppt_x"/>
                                          </p:val>
                                        </p:tav>
                                      </p:tavLst>
                                    </p:anim>
                                    <p:anim calcmode="lin" valueType="num">
                                      <p:cBhvr additive="base">
                                        <p:cTn id="12" dur="500" fill="hold"/>
                                        <p:tgtEl>
                                          <p:spTgt spid="43"/>
                                        </p:tgtEl>
                                        <p:attrNameLst>
                                          <p:attrName>ppt_y</p:attrName>
                                        </p:attrNameLst>
                                      </p:cBhvr>
                                      <p:tavLst>
                                        <p:tav tm="0">
                                          <p:val>
                                            <p:strVal val="1+#ppt_h/2"/>
                                          </p:val>
                                        </p:tav>
                                        <p:tav tm="100000">
                                          <p:val>
                                            <p:strVal val="#ppt_y"/>
                                          </p:val>
                                        </p:tav>
                                      </p:tavLst>
                                    </p:anim>
                                  </p:childTnLst>
                                </p:cTn>
                              </p:par>
                              <p:par>
                                <p:cTn id="13" presetID="12" presetClass="entr" presetSubtype="2" fill="hold" grpId="0" nodeType="withEffect">
                                  <p:stCondLst>
                                    <p:cond delay="500"/>
                                  </p:stCondLst>
                                  <p:childTnLst>
                                    <p:set>
                                      <p:cBhvr>
                                        <p:cTn id="14" dur="1" fill="hold">
                                          <p:stCondLst>
                                            <p:cond delay="0"/>
                                          </p:stCondLst>
                                        </p:cTn>
                                        <p:tgtEl>
                                          <p:spTgt spid="45"/>
                                        </p:tgtEl>
                                        <p:attrNameLst>
                                          <p:attrName>style.visibility</p:attrName>
                                        </p:attrNameLst>
                                      </p:cBhvr>
                                      <p:to>
                                        <p:strVal val="visible"/>
                                      </p:to>
                                    </p:set>
                                    <p:anim calcmode="lin" valueType="num">
                                      <p:cBhvr additive="base">
                                        <p:cTn id="15" dur="500"/>
                                        <p:tgtEl>
                                          <p:spTgt spid="45"/>
                                        </p:tgtEl>
                                        <p:attrNameLst>
                                          <p:attrName>ppt_x</p:attrName>
                                        </p:attrNameLst>
                                      </p:cBhvr>
                                      <p:tavLst>
                                        <p:tav tm="0">
                                          <p:val>
                                            <p:strVal val="#ppt_x+#ppt_w*1.125000"/>
                                          </p:val>
                                        </p:tav>
                                        <p:tav tm="100000">
                                          <p:val>
                                            <p:strVal val="#ppt_x"/>
                                          </p:val>
                                        </p:tav>
                                      </p:tavLst>
                                    </p:anim>
                                    <p:animEffect transition="in" filter="wipe(left)">
                                      <p:cBhvr>
                                        <p:cTn id="1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FF2F2"/>
        </a:solidFill>
        <a:effectLst/>
      </p:bgPr>
    </p:bg>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A1117FDA-4267-4341-AF51-C2D5256D0CB8}"/>
              </a:ext>
            </a:extLst>
          </p:cNvPr>
          <p:cNvPicPr>
            <a:picLocks noChangeAspect="1"/>
          </p:cNvPicPr>
          <p:nvPr/>
        </p:nvPicPr>
        <p:blipFill rotWithShape="1">
          <a:blip r:embed="rId3"/>
          <a:srcRect l="29613" r="29613" b="16532"/>
          <a:stretch/>
        </p:blipFill>
        <p:spPr>
          <a:xfrm>
            <a:off x="134423" y="132704"/>
            <a:ext cx="485010" cy="476568"/>
          </a:xfrm>
          <a:prstGeom prst="rect">
            <a:avLst/>
          </a:prstGeom>
        </p:spPr>
      </p:pic>
      <p:cxnSp>
        <p:nvCxnSpPr>
          <p:cNvPr id="8" name="Connettore 1 7">
            <a:extLst>
              <a:ext uri="{FF2B5EF4-FFF2-40B4-BE49-F238E27FC236}">
                <a16:creationId xmlns:a16="http://schemas.microsoft.com/office/drawing/2014/main" id="{A0947CB5-3A76-D544-BA5B-2173B01F0C5C}"/>
              </a:ext>
            </a:extLst>
          </p:cNvPr>
          <p:cNvCxnSpPr>
            <a:cxnSpLocks/>
          </p:cNvCxnSpPr>
          <p:nvPr/>
        </p:nvCxnSpPr>
        <p:spPr>
          <a:xfrm flipH="1">
            <a:off x="707923" y="74637"/>
            <a:ext cx="1" cy="592703"/>
          </a:xfrm>
          <a:prstGeom prst="line">
            <a:avLst/>
          </a:prstGeom>
          <a:ln>
            <a:solidFill>
              <a:srgbClr val="3BAFA9"/>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6BF01B49-AA2C-BE42-ACB9-F1A4F33850F6}"/>
              </a:ext>
            </a:extLst>
          </p:cNvPr>
          <p:cNvSpPr txBox="1"/>
          <p:nvPr/>
        </p:nvSpPr>
        <p:spPr>
          <a:xfrm>
            <a:off x="4352253" y="906123"/>
            <a:ext cx="3487493" cy="707886"/>
          </a:xfrm>
          <a:prstGeom prst="rect">
            <a:avLst/>
          </a:prstGeom>
          <a:noFill/>
        </p:spPr>
        <p:txBody>
          <a:bodyPr wrap="none" rtlCol="0">
            <a:spAutoFit/>
          </a:bodyPr>
          <a:lstStyle/>
          <a:p>
            <a:r>
              <a:rPr lang="it-IT" sz="4000" b="1" dirty="0">
                <a:solidFill>
                  <a:srgbClr val="3BAFA9"/>
                </a:solidFill>
                <a:latin typeface="Poppins" pitchFamily="2" charset="77"/>
                <a:cs typeface="Poppins" pitchFamily="2" charset="77"/>
              </a:rPr>
              <a:t>SPECIFICA PEAS</a:t>
            </a:r>
          </a:p>
        </p:txBody>
      </p:sp>
      <p:grpSp>
        <p:nvGrpSpPr>
          <p:cNvPr id="20" name="Gruppo 19">
            <a:extLst>
              <a:ext uri="{FF2B5EF4-FFF2-40B4-BE49-F238E27FC236}">
                <a16:creationId xmlns:a16="http://schemas.microsoft.com/office/drawing/2014/main" id="{CADB619A-050B-AB40-8155-25E81F21B355}"/>
              </a:ext>
            </a:extLst>
          </p:cNvPr>
          <p:cNvGrpSpPr/>
          <p:nvPr/>
        </p:nvGrpSpPr>
        <p:grpSpPr>
          <a:xfrm>
            <a:off x="753855" y="80642"/>
            <a:ext cx="2302105" cy="580693"/>
            <a:chOff x="633383" y="790766"/>
            <a:chExt cx="2302105" cy="580693"/>
          </a:xfrm>
        </p:grpSpPr>
        <p:sp>
          <p:nvSpPr>
            <p:cNvPr id="10" name="CasellaDiTesto 9">
              <a:extLst>
                <a:ext uri="{FF2B5EF4-FFF2-40B4-BE49-F238E27FC236}">
                  <a16:creationId xmlns:a16="http://schemas.microsoft.com/office/drawing/2014/main" id="{30A19314-0581-7D4E-8229-A829B1641267}"/>
                </a:ext>
              </a:extLst>
            </p:cNvPr>
            <p:cNvSpPr txBox="1"/>
            <p:nvPr/>
          </p:nvSpPr>
          <p:spPr>
            <a:xfrm>
              <a:off x="633383" y="790766"/>
              <a:ext cx="1851789" cy="369332"/>
            </a:xfrm>
            <a:prstGeom prst="rect">
              <a:avLst/>
            </a:prstGeom>
            <a:noFill/>
          </p:spPr>
          <p:txBody>
            <a:bodyPr wrap="none" rtlCol="0">
              <a:spAutoFit/>
            </a:bodyPr>
            <a:lstStyle/>
            <a:p>
              <a:r>
                <a:rPr lang="it-IT" b="1" dirty="0" err="1">
                  <a:solidFill>
                    <a:srgbClr val="3BAFA9"/>
                  </a:solidFill>
                  <a:latin typeface="Poppins" pitchFamily="2" charset="77"/>
                  <a:cs typeface="Poppins" pitchFamily="2" charset="77"/>
                </a:rPr>
                <a:t>RistoManager</a:t>
              </a:r>
              <a:endParaRPr lang="it-IT" b="1" dirty="0">
                <a:solidFill>
                  <a:srgbClr val="3BAFA9"/>
                </a:solidFill>
                <a:latin typeface="Poppins" pitchFamily="2" charset="77"/>
                <a:cs typeface="Poppins" pitchFamily="2" charset="77"/>
              </a:endParaRPr>
            </a:p>
          </p:txBody>
        </p:sp>
        <p:sp>
          <p:nvSpPr>
            <p:cNvPr id="9" name="CasellaDiTesto 8">
              <a:extLst>
                <a:ext uri="{FF2B5EF4-FFF2-40B4-BE49-F238E27FC236}">
                  <a16:creationId xmlns:a16="http://schemas.microsoft.com/office/drawing/2014/main" id="{78032DFC-5C6C-D74F-A925-CE7D69124AE1}"/>
                </a:ext>
              </a:extLst>
            </p:cNvPr>
            <p:cNvSpPr txBox="1"/>
            <p:nvPr/>
          </p:nvSpPr>
          <p:spPr>
            <a:xfrm>
              <a:off x="633383" y="1063682"/>
              <a:ext cx="2302105" cy="307777"/>
            </a:xfrm>
            <a:prstGeom prst="rect">
              <a:avLst/>
            </a:prstGeom>
            <a:noFill/>
          </p:spPr>
          <p:txBody>
            <a:bodyPr wrap="none" rtlCol="0">
              <a:spAutoFit/>
            </a:bodyPr>
            <a:lstStyle/>
            <a:p>
              <a:r>
                <a:rPr lang="it-IT" sz="1400" dirty="0">
                  <a:solidFill>
                    <a:schemeClr val="bg1">
                      <a:lumMod val="75000"/>
                    </a:schemeClr>
                  </a:solidFill>
                  <a:latin typeface="Poppins" pitchFamily="2" charset="77"/>
                  <a:cs typeface="Poppins" pitchFamily="2" charset="77"/>
                </a:rPr>
                <a:t>DEFINIZIONE DEL PROBLEMA</a:t>
              </a:r>
            </a:p>
          </p:txBody>
        </p:sp>
      </p:grpSp>
      <p:sp>
        <p:nvSpPr>
          <p:cNvPr id="15" name="CasellaDiTesto 14">
            <a:extLst>
              <a:ext uri="{FF2B5EF4-FFF2-40B4-BE49-F238E27FC236}">
                <a16:creationId xmlns:a16="http://schemas.microsoft.com/office/drawing/2014/main" id="{DCB1BCB5-4C25-224E-90CC-AD3F4378F972}"/>
              </a:ext>
            </a:extLst>
          </p:cNvPr>
          <p:cNvSpPr txBox="1"/>
          <p:nvPr/>
        </p:nvSpPr>
        <p:spPr>
          <a:xfrm>
            <a:off x="4459625" y="507446"/>
            <a:ext cx="3272755" cy="400110"/>
          </a:xfrm>
          <a:prstGeom prst="rect">
            <a:avLst/>
          </a:prstGeom>
          <a:noFill/>
        </p:spPr>
        <p:txBody>
          <a:bodyPr wrap="none" rtlCol="0">
            <a:spAutoFit/>
          </a:bodyPr>
          <a:lstStyle/>
          <a:p>
            <a:pPr algn="ctr"/>
            <a:r>
              <a:rPr lang="it-IT" sz="2000" b="1" dirty="0">
                <a:solidFill>
                  <a:schemeClr val="bg1">
                    <a:lumMod val="75000"/>
                  </a:schemeClr>
                </a:solidFill>
                <a:latin typeface="Poppins" pitchFamily="2" charset="77"/>
                <a:cs typeface="Poppins" pitchFamily="2" charset="77"/>
              </a:rPr>
              <a:t>DEFINIZIONE DEL PROBLEMA</a:t>
            </a:r>
          </a:p>
        </p:txBody>
      </p:sp>
      <p:cxnSp>
        <p:nvCxnSpPr>
          <p:cNvPr id="43" name="Connettore 1 42">
            <a:extLst>
              <a:ext uri="{FF2B5EF4-FFF2-40B4-BE49-F238E27FC236}">
                <a16:creationId xmlns:a16="http://schemas.microsoft.com/office/drawing/2014/main" id="{4D57EEDD-7945-3F46-BFE0-E48754AC692D}"/>
              </a:ext>
            </a:extLst>
          </p:cNvPr>
          <p:cNvCxnSpPr>
            <a:cxnSpLocks/>
          </p:cNvCxnSpPr>
          <p:nvPr/>
        </p:nvCxnSpPr>
        <p:spPr>
          <a:xfrm>
            <a:off x="4219193" y="2218637"/>
            <a:ext cx="1" cy="3466106"/>
          </a:xfrm>
          <a:prstGeom prst="line">
            <a:avLst/>
          </a:prstGeom>
          <a:ln>
            <a:solidFill>
              <a:srgbClr val="3BAFA9"/>
            </a:solidFill>
          </a:ln>
        </p:spPr>
        <p:style>
          <a:lnRef idx="1">
            <a:schemeClr val="accent1"/>
          </a:lnRef>
          <a:fillRef idx="0">
            <a:schemeClr val="accent1"/>
          </a:fillRef>
          <a:effectRef idx="0">
            <a:schemeClr val="accent1"/>
          </a:effectRef>
          <a:fontRef idx="minor">
            <a:schemeClr val="tx1"/>
          </a:fontRef>
        </p:style>
      </p:cxnSp>
      <p:grpSp>
        <p:nvGrpSpPr>
          <p:cNvPr id="4" name="Gruppo 3">
            <a:extLst>
              <a:ext uri="{FF2B5EF4-FFF2-40B4-BE49-F238E27FC236}">
                <a16:creationId xmlns:a16="http://schemas.microsoft.com/office/drawing/2014/main" id="{2016155F-5E09-1E41-A53F-0FF800E24E59}"/>
              </a:ext>
            </a:extLst>
          </p:cNvPr>
          <p:cNvGrpSpPr/>
          <p:nvPr/>
        </p:nvGrpSpPr>
        <p:grpSpPr>
          <a:xfrm>
            <a:off x="65988" y="2922679"/>
            <a:ext cx="4153199" cy="1042358"/>
            <a:chOff x="1485418" y="3223853"/>
            <a:chExt cx="2649743" cy="1042358"/>
          </a:xfrm>
        </p:grpSpPr>
        <p:sp>
          <p:nvSpPr>
            <p:cNvPr id="42" name="CasellaDiTesto 41">
              <a:extLst>
                <a:ext uri="{FF2B5EF4-FFF2-40B4-BE49-F238E27FC236}">
                  <a16:creationId xmlns:a16="http://schemas.microsoft.com/office/drawing/2014/main" id="{E4B11CF2-1D2D-254B-9184-5E5F8C6909A8}"/>
                </a:ext>
              </a:extLst>
            </p:cNvPr>
            <p:cNvSpPr txBox="1"/>
            <p:nvPr/>
          </p:nvSpPr>
          <p:spPr>
            <a:xfrm>
              <a:off x="1485418" y="3435214"/>
              <a:ext cx="2649743" cy="830997"/>
            </a:xfrm>
            <a:prstGeom prst="rect">
              <a:avLst/>
            </a:prstGeom>
            <a:noFill/>
          </p:spPr>
          <p:txBody>
            <a:bodyPr wrap="square" rtlCol="0">
              <a:spAutoFit/>
            </a:bodyPr>
            <a:lstStyle/>
            <a:p>
              <a:pPr algn="ctr"/>
              <a:r>
                <a:rPr lang="it-IT" sz="4800" b="1" dirty="0">
                  <a:solidFill>
                    <a:srgbClr val="3BAFA9"/>
                  </a:solidFill>
                  <a:latin typeface="Poppins" pitchFamily="2" charset="77"/>
                  <a:cs typeface="Poppins" pitchFamily="2" charset="77"/>
                </a:rPr>
                <a:t>ACTUATORS</a:t>
              </a:r>
            </a:p>
          </p:txBody>
        </p:sp>
        <p:sp>
          <p:nvSpPr>
            <p:cNvPr id="41" name="CasellaDiTesto 40">
              <a:extLst>
                <a:ext uri="{FF2B5EF4-FFF2-40B4-BE49-F238E27FC236}">
                  <a16:creationId xmlns:a16="http://schemas.microsoft.com/office/drawing/2014/main" id="{F4A20716-3609-4F46-8794-CA529872FB82}"/>
                </a:ext>
              </a:extLst>
            </p:cNvPr>
            <p:cNvSpPr txBox="1"/>
            <p:nvPr/>
          </p:nvSpPr>
          <p:spPr>
            <a:xfrm>
              <a:off x="1735036" y="3223853"/>
              <a:ext cx="2150506" cy="400110"/>
            </a:xfrm>
            <a:prstGeom prst="rect">
              <a:avLst/>
            </a:prstGeom>
            <a:noFill/>
          </p:spPr>
          <p:txBody>
            <a:bodyPr wrap="square" rtlCol="0">
              <a:spAutoFit/>
            </a:bodyPr>
            <a:lstStyle/>
            <a:p>
              <a:pPr algn="ctr"/>
              <a:r>
                <a:rPr lang="it-IT" sz="2000" b="1" dirty="0">
                  <a:solidFill>
                    <a:schemeClr val="bg1">
                      <a:lumMod val="75000"/>
                    </a:schemeClr>
                  </a:solidFill>
                  <a:latin typeface="Poppins" pitchFamily="2" charset="77"/>
                  <a:cs typeface="Poppins" pitchFamily="2" charset="77"/>
                </a:rPr>
                <a:t>SPECIFICA PEAS</a:t>
              </a:r>
            </a:p>
          </p:txBody>
        </p:sp>
      </p:grpSp>
      <p:sp>
        <p:nvSpPr>
          <p:cNvPr id="45" name="CasellaDiTesto 44">
            <a:extLst>
              <a:ext uri="{FF2B5EF4-FFF2-40B4-BE49-F238E27FC236}">
                <a16:creationId xmlns:a16="http://schemas.microsoft.com/office/drawing/2014/main" id="{6C6749F6-1BE5-9243-A906-73AF9D9B9ACB}"/>
              </a:ext>
            </a:extLst>
          </p:cNvPr>
          <p:cNvSpPr txBox="1"/>
          <p:nvPr/>
        </p:nvSpPr>
        <p:spPr>
          <a:xfrm>
            <a:off x="4671892" y="3028359"/>
            <a:ext cx="6269346" cy="1200329"/>
          </a:xfrm>
          <a:prstGeom prst="rect">
            <a:avLst/>
          </a:prstGeom>
          <a:noFill/>
        </p:spPr>
        <p:txBody>
          <a:bodyPr wrap="square" rtlCol="0">
            <a:spAutoFit/>
          </a:bodyPr>
          <a:lstStyle/>
          <a:p>
            <a:r>
              <a:rPr lang="it-IT" dirty="0"/>
              <a:t>Gli attuatori del sistema sono rappresentati dalle operazioni che vengono svolte lato server dal programma, che, elaborando le scelte effettuate dal cliente, calcolano un indice di gradimento, sulla base del quale danno in output i consigli per il cliente.</a:t>
            </a:r>
          </a:p>
        </p:txBody>
      </p:sp>
    </p:spTree>
    <p:extLst>
      <p:ext uri="{BB962C8B-B14F-4D97-AF65-F5344CB8AC3E}">
        <p14:creationId xmlns:p14="http://schemas.microsoft.com/office/powerpoint/2010/main" val="6512090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left)">
                                      <p:cBhvr>
                                        <p:cTn id="8" dur="500"/>
                                        <p:tgtEl>
                                          <p:spTgt spid="4"/>
                                        </p:tgtEl>
                                      </p:cBhvr>
                                    </p:animEffect>
                                  </p:childTnLst>
                                </p:cTn>
                              </p:par>
                              <p:par>
                                <p:cTn id="9" presetID="2" presetClass="entr" presetSubtype="4" fill="hold" nodeType="withEffect">
                                  <p:stCondLst>
                                    <p:cond delay="50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ppt_x"/>
                                          </p:val>
                                        </p:tav>
                                        <p:tav tm="100000">
                                          <p:val>
                                            <p:strVal val="#ppt_x"/>
                                          </p:val>
                                        </p:tav>
                                      </p:tavLst>
                                    </p:anim>
                                    <p:anim calcmode="lin" valueType="num">
                                      <p:cBhvr additive="base">
                                        <p:cTn id="12" dur="500" fill="hold"/>
                                        <p:tgtEl>
                                          <p:spTgt spid="43"/>
                                        </p:tgtEl>
                                        <p:attrNameLst>
                                          <p:attrName>ppt_y</p:attrName>
                                        </p:attrNameLst>
                                      </p:cBhvr>
                                      <p:tavLst>
                                        <p:tav tm="0">
                                          <p:val>
                                            <p:strVal val="1+#ppt_h/2"/>
                                          </p:val>
                                        </p:tav>
                                        <p:tav tm="100000">
                                          <p:val>
                                            <p:strVal val="#ppt_y"/>
                                          </p:val>
                                        </p:tav>
                                      </p:tavLst>
                                    </p:anim>
                                  </p:childTnLst>
                                </p:cTn>
                              </p:par>
                              <p:par>
                                <p:cTn id="13" presetID="12" presetClass="entr" presetSubtype="2" fill="hold" grpId="0" nodeType="withEffect">
                                  <p:stCondLst>
                                    <p:cond delay="500"/>
                                  </p:stCondLst>
                                  <p:childTnLst>
                                    <p:set>
                                      <p:cBhvr>
                                        <p:cTn id="14" dur="1" fill="hold">
                                          <p:stCondLst>
                                            <p:cond delay="0"/>
                                          </p:stCondLst>
                                        </p:cTn>
                                        <p:tgtEl>
                                          <p:spTgt spid="45"/>
                                        </p:tgtEl>
                                        <p:attrNameLst>
                                          <p:attrName>style.visibility</p:attrName>
                                        </p:attrNameLst>
                                      </p:cBhvr>
                                      <p:to>
                                        <p:strVal val="visible"/>
                                      </p:to>
                                    </p:set>
                                    <p:anim calcmode="lin" valueType="num">
                                      <p:cBhvr additive="base">
                                        <p:cTn id="15" dur="500"/>
                                        <p:tgtEl>
                                          <p:spTgt spid="45"/>
                                        </p:tgtEl>
                                        <p:attrNameLst>
                                          <p:attrName>ppt_x</p:attrName>
                                        </p:attrNameLst>
                                      </p:cBhvr>
                                      <p:tavLst>
                                        <p:tav tm="0">
                                          <p:val>
                                            <p:strVal val="#ppt_x+#ppt_w*1.125000"/>
                                          </p:val>
                                        </p:tav>
                                        <p:tav tm="100000">
                                          <p:val>
                                            <p:strVal val="#ppt_x"/>
                                          </p:val>
                                        </p:tav>
                                      </p:tavLst>
                                    </p:anim>
                                    <p:animEffect transition="in" filter="wipe(left)">
                                      <p:cBhvr>
                                        <p:cTn id="1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FF2F2"/>
        </a:solidFill>
        <a:effectLst/>
      </p:bgPr>
    </p:bg>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A1117FDA-4267-4341-AF51-C2D5256D0CB8}"/>
              </a:ext>
            </a:extLst>
          </p:cNvPr>
          <p:cNvPicPr>
            <a:picLocks noChangeAspect="1"/>
          </p:cNvPicPr>
          <p:nvPr/>
        </p:nvPicPr>
        <p:blipFill rotWithShape="1">
          <a:blip r:embed="rId3"/>
          <a:srcRect l="29613" r="29613" b="16532"/>
          <a:stretch/>
        </p:blipFill>
        <p:spPr>
          <a:xfrm>
            <a:off x="134423" y="132704"/>
            <a:ext cx="485010" cy="476568"/>
          </a:xfrm>
          <a:prstGeom prst="rect">
            <a:avLst/>
          </a:prstGeom>
        </p:spPr>
      </p:pic>
      <p:cxnSp>
        <p:nvCxnSpPr>
          <p:cNvPr id="8" name="Connettore 1 7">
            <a:extLst>
              <a:ext uri="{FF2B5EF4-FFF2-40B4-BE49-F238E27FC236}">
                <a16:creationId xmlns:a16="http://schemas.microsoft.com/office/drawing/2014/main" id="{A0947CB5-3A76-D544-BA5B-2173B01F0C5C}"/>
              </a:ext>
            </a:extLst>
          </p:cNvPr>
          <p:cNvCxnSpPr>
            <a:cxnSpLocks/>
          </p:cNvCxnSpPr>
          <p:nvPr/>
        </p:nvCxnSpPr>
        <p:spPr>
          <a:xfrm flipH="1">
            <a:off x="707923" y="74637"/>
            <a:ext cx="1" cy="592703"/>
          </a:xfrm>
          <a:prstGeom prst="line">
            <a:avLst/>
          </a:prstGeom>
          <a:ln>
            <a:solidFill>
              <a:srgbClr val="3BAFA9"/>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6BF01B49-AA2C-BE42-ACB9-F1A4F33850F6}"/>
              </a:ext>
            </a:extLst>
          </p:cNvPr>
          <p:cNvSpPr txBox="1"/>
          <p:nvPr/>
        </p:nvSpPr>
        <p:spPr>
          <a:xfrm>
            <a:off x="4352253" y="906123"/>
            <a:ext cx="3487493" cy="707886"/>
          </a:xfrm>
          <a:prstGeom prst="rect">
            <a:avLst/>
          </a:prstGeom>
          <a:noFill/>
        </p:spPr>
        <p:txBody>
          <a:bodyPr wrap="none" rtlCol="0">
            <a:spAutoFit/>
          </a:bodyPr>
          <a:lstStyle/>
          <a:p>
            <a:r>
              <a:rPr lang="it-IT" sz="4000" b="1" dirty="0">
                <a:solidFill>
                  <a:srgbClr val="3BAFA9"/>
                </a:solidFill>
                <a:latin typeface="Poppins" pitchFamily="2" charset="77"/>
                <a:cs typeface="Poppins" pitchFamily="2" charset="77"/>
              </a:rPr>
              <a:t>SPECIFICA PEAS</a:t>
            </a:r>
          </a:p>
        </p:txBody>
      </p:sp>
      <p:grpSp>
        <p:nvGrpSpPr>
          <p:cNvPr id="20" name="Gruppo 19">
            <a:extLst>
              <a:ext uri="{FF2B5EF4-FFF2-40B4-BE49-F238E27FC236}">
                <a16:creationId xmlns:a16="http://schemas.microsoft.com/office/drawing/2014/main" id="{CADB619A-050B-AB40-8155-25E81F21B355}"/>
              </a:ext>
            </a:extLst>
          </p:cNvPr>
          <p:cNvGrpSpPr/>
          <p:nvPr/>
        </p:nvGrpSpPr>
        <p:grpSpPr>
          <a:xfrm>
            <a:off x="753855" y="80642"/>
            <a:ext cx="2302105" cy="580693"/>
            <a:chOff x="633383" y="790766"/>
            <a:chExt cx="2302105" cy="580693"/>
          </a:xfrm>
        </p:grpSpPr>
        <p:sp>
          <p:nvSpPr>
            <p:cNvPr id="10" name="CasellaDiTesto 9">
              <a:extLst>
                <a:ext uri="{FF2B5EF4-FFF2-40B4-BE49-F238E27FC236}">
                  <a16:creationId xmlns:a16="http://schemas.microsoft.com/office/drawing/2014/main" id="{30A19314-0581-7D4E-8229-A829B1641267}"/>
                </a:ext>
              </a:extLst>
            </p:cNvPr>
            <p:cNvSpPr txBox="1"/>
            <p:nvPr/>
          </p:nvSpPr>
          <p:spPr>
            <a:xfrm>
              <a:off x="633383" y="790766"/>
              <a:ext cx="1851789" cy="369332"/>
            </a:xfrm>
            <a:prstGeom prst="rect">
              <a:avLst/>
            </a:prstGeom>
            <a:noFill/>
          </p:spPr>
          <p:txBody>
            <a:bodyPr wrap="none" rtlCol="0">
              <a:spAutoFit/>
            </a:bodyPr>
            <a:lstStyle/>
            <a:p>
              <a:r>
                <a:rPr lang="it-IT" b="1" dirty="0" err="1">
                  <a:solidFill>
                    <a:srgbClr val="3BAFA9"/>
                  </a:solidFill>
                  <a:latin typeface="Poppins" pitchFamily="2" charset="77"/>
                  <a:cs typeface="Poppins" pitchFamily="2" charset="77"/>
                </a:rPr>
                <a:t>RistoManager</a:t>
              </a:r>
              <a:endParaRPr lang="it-IT" b="1" dirty="0">
                <a:solidFill>
                  <a:srgbClr val="3BAFA9"/>
                </a:solidFill>
                <a:latin typeface="Poppins" pitchFamily="2" charset="77"/>
                <a:cs typeface="Poppins" pitchFamily="2" charset="77"/>
              </a:endParaRPr>
            </a:p>
          </p:txBody>
        </p:sp>
        <p:sp>
          <p:nvSpPr>
            <p:cNvPr id="9" name="CasellaDiTesto 8">
              <a:extLst>
                <a:ext uri="{FF2B5EF4-FFF2-40B4-BE49-F238E27FC236}">
                  <a16:creationId xmlns:a16="http://schemas.microsoft.com/office/drawing/2014/main" id="{78032DFC-5C6C-D74F-A925-CE7D69124AE1}"/>
                </a:ext>
              </a:extLst>
            </p:cNvPr>
            <p:cNvSpPr txBox="1"/>
            <p:nvPr/>
          </p:nvSpPr>
          <p:spPr>
            <a:xfrm>
              <a:off x="633383" y="1063682"/>
              <a:ext cx="2302105" cy="307777"/>
            </a:xfrm>
            <a:prstGeom prst="rect">
              <a:avLst/>
            </a:prstGeom>
            <a:noFill/>
          </p:spPr>
          <p:txBody>
            <a:bodyPr wrap="none" rtlCol="0">
              <a:spAutoFit/>
            </a:bodyPr>
            <a:lstStyle/>
            <a:p>
              <a:r>
                <a:rPr lang="it-IT" sz="1400" dirty="0">
                  <a:solidFill>
                    <a:schemeClr val="bg1">
                      <a:lumMod val="75000"/>
                    </a:schemeClr>
                  </a:solidFill>
                  <a:latin typeface="Poppins" pitchFamily="2" charset="77"/>
                  <a:cs typeface="Poppins" pitchFamily="2" charset="77"/>
                </a:rPr>
                <a:t>DEFINIZIONE DEL PROBLEMA</a:t>
              </a:r>
            </a:p>
          </p:txBody>
        </p:sp>
      </p:grpSp>
      <p:sp>
        <p:nvSpPr>
          <p:cNvPr id="15" name="CasellaDiTesto 14">
            <a:extLst>
              <a:ext uri="{FF2B5EF4-FFF2-40B4-BE49-F238E27FC236}">
                <a16:creationId xmlns:a16="http://schemas.microsoft.com/office/drawing/2014/main" id="{DCB1BCB5-4C25-224E-90CC-AD3F4378F972}"/>
              </a:ext>
            </a:extLst>
          </p:cNvPr>
          <p:cNvSpPr txBox="1"/>
          <p:nvPr/>
        </p:nvSpPr>
        <p:spPr>
          <a:xfrm>
            <a:off x="4459625" y="507446"/>
            <a:ext cx="3272755" cy="400110"/>
          </a:xfrm>
          <a:prstGeom prst="rect">
            <a:avLst/>
          </a:prstGeom>
          <a:noFill/>
        </p:spPr>
        <p:txBody>
          <a:bodyPr wrap="none" rtlCol="0">
            <a:spAutoFit/>
          </a:bodyPr>
          <a:lstStyle/>
          <a:p>
            <a:pPr algn="ctr"/>
            <a:r>
              <a:rPr lang="it-IT" sz="2000" b="1" dirty="0">
                <a:solidFill>
                  <a:schemeClr val="bg1">
                    <a:lumMod val="75000"/>
                  </a:schemeClr>
                </a:solidFill>
                <a:latin typeface="Poppins" pitchFamily="2" charset="77"/>
                <a:cs typeface="Poppins" pitchFamily="2" charset="77"/>
              </a:rPr>
              <a:t>DEFINIZIONE DEL PROBLEMA</a:t>
            </a:r>
          </a:p>
        </p:txBody>
      </p:sp>
      <p:cxnSp>
        <p:nvCxnSpPr>
          <p:cNvPr id="43" name="Connettore 1 42">
            <a:extLst>
              <a:ext uri="{FF2B5EF4-FFF2-40B4-BE49-F238E27FC236}">
                <a16:creationId xmlns:a16="http://schemas.microsoft.com/office/drawing/2014/main" id="{4D57EEDD-7945-3F46-BFE0-E48754AC692D}"/>
              </a:ext>
            </a:extLst>
          </p:cNvPr>
          <p:cNvCxnSpPr>
            <a:cxnSpLocks/>
          </p:cNvCxnSpPr>
          <p:nvPr/>
        </p:nvCxnSpPr>
        <p:spPr>
          <a:xfrm>
            <a:off x="4219193" y="2218637"/>
            <a:ext cx="1" cy="3466106"/>
          </a:xfrm>
          <a:prstGeom prst="line">
            <a:avLst/>
          </a:prstGeom>
          <a:ln>
            <a:solidFill>
              <a:srgbClr val="3BAFA9"/>
            </a:solidFill>
          </a:ln>
        </p:spPr>
        <p:style>
          <a:lnRef idx="1">
            <a:schemeClr val="accent1"/>
          </a:lnRef>
          <a:fillRef idx="0">
            <a:schemeClr val="accent1"/>
          </a:fillRef>
          <a:effectRef idx="0">
            <a:schemeClr val="accent1"/>
          </a:effectRef>
          <a:fontRef idx="minor">
            <a:schemeClr val="tx1"/>
          </a:fontRef>
        </p:style>
      </p:cxnSp>
      <p:grpSp>
        <p:nvGrpSpPr>
          <p:cNvPr id="4" name="Gruppo 3">
            <a:extLst>
              <a:ext uri="{FF2B5EF4-FFF2-40B4-BE49-F238E27FC236}">
                <a16:creationId xmlns:a16="http://schemas.microsoft.com/office/drawing/2014/main" id="{2016155F-5E09-1E41-A53F-0FF800E24E59}"/>
              </a:ext>
            </a:extLst>
          </p:cNvPr>
          <p:cNvGrpSpPr/>
          <p:nvPr/>
        </p:nvGrpSpPr>
        <p:grpSpPr>
          <a:xfrm>
            <a:off x="65988" y="2922679"/>
            <a:ext cx="4153199" cy="1042358"/>
            <a:chOff x="1485418" y="3223853"/>
            <a:chExt cx="2649743" cy="1042358"/>
          </a:xfrm>
        </p:grpSpPr>
        <p:sp>
          <p:nvSpPr>
            <p:cNvPr id="42" name="CasellaDiTesto 41">
              <a:extLst>
                <a:ext uri="{FF2B5EF4-FFF2-40B4-BE49-F238E27FC236}">
                  <a16:creationId xmlns:a16="http://schemas.microsoft.com/office/drawing/2014/main" id="{E4B11CF2-1D2D-254B-9184-5E5F8C6909A8}"/>
                </a:ext>
              </a:extLst>
            </p:cNvPr>
            <p:cNvSpPr txBox="1"/>
            <p:nvPr/>
          </p:nvSpPr>
          <p:spPr>
            <a:xfrm>
              <a:off x="1485418" y="3435214"/>
              <a:ext cx="2649743" cy="830997"/>
            </a:xfrm>
            <a:prstGeom prst="rect">
              <a:avLst/>
            </a:prstGeom>
            <a:noFill/>
          </p:spPr>
          <p:txBody>
            <a:bodyPr wrap="square" rtlCol="0">
              <a:spAutoFit/>
            </a:bodyPr>
            <a:lstStyle/>
            <a:p>
              <a:pPr algn="ctr"/>
              <a:r>
                <a:rPr lang="it-IT" sz="4800" b="1" dirty="0">
                  <a:solidFill>
                    <a:srgbClr val="3BAFA9"/>
                  </a:solidFill>
                  <a:latin typeface="Poppins" pitchFamily="2" charset="77"/>
                  <a:cs typeface="Poppins" pitchFamily="2" charset="77"/>
                </a:rPr>
                <a:t>SENSORS</a:t>
              </a:r>
            </a:p>
          </p:txBody>
        </p:sp>
        <p:sp>
          <p:nvSpPr>
            <p:cNvPr id="41" name="CasellaDiTesto 40">
              <a:extLst>
                <a:ext uri="{FF2B5EF4-FFF2-40B4-BE49-F238E27FC236}">
                  <a16:creationId xmlns:a16="http://schemas.microsoft.com/office/drawing/2014/main" id="{F4A20716-3609-4F46-8794-CA529872FB82}"/>
                </a:ext>
              </a:extLst>
            </p:cNvPr>
            <p:cNvSpPr txBox="1"/>
            <p:nvPr/>
          </p:nvSpPr>
          <p:spPr>
            <a:xfrm>
              <a:off x="1735036" y="3223853"/>
              <a:ext cx="2150506" cy="400110"/>
            </a:xfrm>
            <a:prstGeom prst="rect">
              <a:avLst/>
            </a:prstGeom>
            <a:noFill/>
          </p:spPr>
          <p:txBody>
            <a:bodyPr wrap="square" rtlCol="0">
              <a:spAutoFit/>
            </a:bodyPr>
            <a:lstStyle/>
            <a:p>
              <a:pPr algn="ctr"/>
              <a:r>
                <a:rPr lang="it-IT" sz="2000" b="1" dirty="0">
                  <a:solidFill>
                    <a:schemeClr val="bg1">
                      <a:lumMod val="75000"/>
                    </a:schemeClr>
                  </a:solidFill>
                  <a:latin typeface="Poppins" pitchFamily="2" charset="77"/>
                  <a:cs typeface="Poppins" pitchFamily="2" charset="77"/>
                </a:rPr>
                <a:t>SPECIFICA PEAS</a:t>
              </a:r>
            </a:p>
          </p:txBody>
        </p:sp>
      </p:grpSp>
      <p:sp>
        <p:nvSpPr>
          <p:cNvPr id="45" name="CasellaDiTesto 44">
            <a:extLst>
              <a:ext uri="{FF2B5EF4-FFF2-40B4-BE49-F238E27FC236}">
                <a16:creationId xmlns:a16="http://schemas.microsoft.com/office/drawing/2014/main" id="{6C6749F6-1BE5-9243-A906-73AF9D9B9ACB}"/>
              </a:ext>
            </a:extLst>
          </p:cNvPr>
          <p:cNvSpPr txBox="1"/>
          <p:nvPr/>
        </p:nvSpPr>
        <p:spPr>
          <a:xfrm>
            <a:off x="4671892" y="3028359"/>
            <a:ext cx="6269346" cy="1200329"/>
          </a:xfrm>
          <a:prstGeom prst="rect">
            <a:avLst/>
          </a:prstGeom>
          <a:noFill/>
        </p:spPr>
        <p:txBody>
          <a:bodyPr wrap="square" rtlCol="0">
            <a:spAutoFit/>
          </a:bodyPr>
          <a:lstStyle/>
          <a:p>
            <a:r>
              <a:rPr lang="en-US" dirty="0"/>
              <a:t>I </a:t>
            </a:r>
            <a:r>
              <a:rPr lang="en-US" dirty="0" err="1"/>
              <a:t>sensori</a:t>
            </a:r>
            <a:r>
              <a:rPr lang="en-US" dirty="0"/>
              <a:t> </a:t>
            </a:r>
            <a:r>
              <a:rPr lang="en-US" dirty="0" err="1"/>
              <a:t>attraverso</a:t>
            </a:r>
            <a:r>
              <a:rPr lang="en-US" dirty="0"/>
              <a:t> </a:t>
            </a:r>
            <a:r>
              <a:rPr lang="en-US" dirty="0" err="1"/>
              <a:t>i</a:t>
            </a:r>
            <a:r>
              <a:rPr lang="en-US" dirty="0"/>
              <a:t> </a:t>
            </a:r>
            <a:r>
              <a:rPr lang="en-US" dirty="0" err="1"/>
              <a:t>quali</a:t>
            </a:r>
            <a:r>
              <a:rPr lang="en-US" dirty="0"/>
              <a:t> il </a:t>
            </a:r>
            <a:r>
              <a:rPr lang="en-US" dirty="0" err="1"/>
              <a:t>sistema</a:t>
            </a:r>
            <a:r>
              <a:rPr lang="en-US" dirty="0"/>
              <a:t> </a:t>
            </a:r>
            <a:r>
              <a:rPr lang="en-US" dirty="0" err="1"/>
              <a:t>riceve</a:t>
            </a:r>
            <a:r>
              <a:rPr lang="en-US" dirty="0"/>
              <a:t> </a:t>
            </a:r>
            <a:r>
              <a:rPr lang="en-US" dirty="0" err="1"/>
              <a:t>gli</a:t>
            </a:r>
            <a:r>
              <a:rPr lang="en-US" dirty="0"/>
              <a:t> input </a:t>
            </a:r>
            <a:r>
              <a:rPr lang="en-US" dirty="0" err="1"/>
              <a:t>percettivi</a:t>
            </a:r>
            <a:r>
              <a:rPr lang="en-US" dirty="0"/>
              <a:t> </a:t>
            </a:r>
            <a:r>
              <a:rPr lang="en-US" dirty="0" err="1"/>
              <a:t>sono</a:t>
            </a:r>
            <a:r>
              <a:rPr lang="en-US" dirty="0"/>
              <a:t> le </a:t>
            </a:r>
            <a:r>
              <a:rPr lang="en-US" dirty="0" err="1"/>
              <a:t>operazioni</a:t>
            </a:r>
            <a:r>
              <a:rPr lang="en-US" dirty="0"/>
              <a:t> </a:t>
            </a:r>
            <a:r>
              <a:rPr lang="en-US" dirty="0" err="1"/>
              <a:t>che</a:t>
            </a:r>
            <a:r>
              <a:rPr lang="en-US" dirty="0"/>
              <a:t> il </a:t>
            </a:r>
            <a:r>
              <a:rPr lang="en-US" dirty="0" err="1"/>
              <a:t>cliente</a:t>
            </a:r>
            <a:r>
              <a:rPr lang="en-US" dirty="0"/>
              <a:t> </a:t>
            </a:r>
            <a:r>
              <a:rPr lang="en-US" dirty="0" err="1"/>
              <a:t>effettua</a:t>
            </a:r>
            <a:r>
              <a:rPr lang="en-US" dirty="0"/>
              <a:t> </a:t>
            </a:r>
            <a:r>
              <a:rPr lang="en-US" dirty="0" err="1"/>
              <a:t>sull’interfaccia</a:t>
            </a:r>
            <a:r>
              <a:rPr lang="en-US" dirty="0"/>
              <a:t> </a:t>
            </a:r>
            <a:r>
              <a:rPr lang="en-US" dirty="0" err="1"/>
              <a:t>grafica</a:t>
            </a:r>
            <a:r>
              <a:rPr lang="en-US" dirty="0"/>
              <a:t> </a:t>
            </a:r>
            <a:r>
              <a:rPr lang="en-US" dirty="0" err="1"/>
              <a:t>dell’applicazione</a:t>
            </a:r>
            <a:r>
              <a:rPr lang="en-US" dirty="0"/>
              <a:t>, </a:t>
            </a:r>
            <a:r>
              <a:rPr lang="en-US" dirty="0" err="1"/>
              <a:t>attraverso</a:t>
            </a:r>
            <a:r>
              <a:rPr lang="en-US" dirty="0"/>
              <a:t> </a:t>
            </a:r>
            <a:r>
              <a:rPr lang="en-US" dirty="0" err="1"/>
              <a:t>pulsanti</a:t>
            </a:r>
            <a:r>
              <a:rPr lang="en-US" dirty="0"/>
              <a:t> a cui </a:t>
            </a:r>
            <a:r>
              <a:rPr lang="en-US" dirty="0" err="1"/>
              <a:t>egli</a:t>
            </a:r>
            <a:r>
              <a:rPr lang="en-US" dirty="0"/>
              <a:t> </a:t>
            </a:r>
            <a:r>
              <a:rPr lang="en-US" dirty="0" err="1"/>
              <a:t>può</a:t>
            </a:r>
            <a:r>
              <a:rPr lang="en-US" dirty="0"/>
              <a:t> </a:t>
            </a:r>
            <a:r>
              <a:rPr lang="en-US" dirty="0" err="1"/>
              <a:t>accedere</a:t>
            </a:r>
            <a:r>
              <a:rPr lang="en-US" dirty="0"/>
              <a:t> per </a:t>
            </a:r>
            <a:r>
              <a:rPr lang="en-US" dirty="0" err="1"/>
              <a:t>esprimere</a:t>
            </a:r>
            <a:r>
              <a:rPr lang="en-US" dirty="0"/>
              <a:t> le </a:t>
            </a:r>
            <a:r>
              <a:rPr lang="en-US" dirty="0" err="1"/>
              <a:t>proprie</a:t>
            </a:r>
            <a:r>
              <a:rPr lang="en-US" dirty="0"/>
              <a:t> </a:t>
            </a:r>
            <a:r>
              <a:rPr lang="en-US" dirty="0" err="1"/>
              <a:t>scelte</a:t>
            </a:r>
            <a:r>
              <a:rPr lang="en-US" dirty="0"/>
              <a:t>.</a:t>
            </a:r>
            <a:endParaRPr lang="it-IT" dirty="0"/>
          </a:p>
        </p:txBody>
      </p:sp>
    </p:spTree>
    <p:extLst>
      <p:ext uri="{BB962C8B-B14F-4D97-AF65-F5344CB8AC3E}">
        <p14:creationId xmlns:p14="http://schemas.microsoft.com/office/powerpoint/2010/main" val="1438047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left)">
                                      <p:cBhvr>
                                        <p:cTn id="8" dur="500"/>
                                        <p:tgtEl>
                                          <p:spTgt spid="4"/>
                                        </p:tgtEl>
                                      </p:cBhvr>
                                    </p:animEffect>
                                  </p:childTnLst>
                                </p:cTn>
                              </p:par>
                              <p:par>
                                <p:cTn id="9" presetID="2" presetClass="entr" presetSubtype="4" fill="hold" nodeType="withEffect">
                                  <p:stCondLst>
                                    <p:cond delay="50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ppt_x"/>
                                          </p:val>
                                        </p:tav>
                                        <p:tav tm="100000">
                                          <p:val>
                                            <p:strVal val="#ppt_x"/>
                                          </p:val>
                                        </p:tav>
                                      </p:tavLst>
                                    </p:anim>
                                    <p:anim calcmode="lin" valueType="num">
                                      <p:cBhvr additive="base">
                                        <p:cTn id="12" dur="500" fill="hold"/>
                                        <p:tgtEl>
                                          <p:spTgt spid="43"/>
                                        </p:tgtEl>
                                        <p:attrNameLst>
                                          <p:attrName>ppt_y</p:attrName>
                                        </p:attrNameLst>
                                      </p:cBhvr>
                                      <p:tavLst>
                                        <p:tav tm="0">
                                          <p:val>
                                            <p:strVal val="1+#ppt_h/2"/>
                                          </p:val>
                                        </p:tav>
                                        <p:tav tm="100000">
                                          <p:val>
                                            <p:strVal val="#ppt_y"/>
                                          </p:val>
                                        </p:tav>
                                      </p:tavLst>
                                    </p:anim>
                                  </p:childTnLst>
                                </p:cTn>
                              </p:par>
                              <p:par>
                                <p:cTn id="13" presetID="12" presetClass="entr" presetSubtype="2" fill="hold" grpId="0" nodeType="withEffect">
                                  <p:stCondLst>
                                    <p:cond delay="500"/>
                                  </p:stCondLst>
                                  <p:childTnLst>
                                    <p:set>
                                      <p:cBhvr>
                                        <p:cTn id="14" dur="1" fill="hold">
                                          <p:stCondLst>
                                            <p:cond delay="0"/>
                                          </p:stCondLst>
                                        </p:cTn>
                                        <p:tgtEl>
                                          <p:spTgt spid="45"/>
                                        </p:tgtEl>
                                        <p:attrNameLst>
                                          <p:attrName>style.visibility</p:attrName>
                                        </p:attrNameLst>
                                      </p:cBhvr>
                                      <p:to>
                                        <p:strVal val="visible"/>
                                      </p:to>
                                    </p:set>
                                    <p:anim calcmode="lin" valueType="num">
                                      <p:cBhvr additive="base">
                                        <p:cTn id="15" dur="500"/>
                                        <p:tgtEl>
                                          <p:spTgt spid="45"/>
                                        </p:tgtEl>
                                        <p:attrNameLst>
                                          <p:attrName>ppt_x</p:attrName>
                                        </p:attrNameLst>
                                      </p:cBhvr>
                                      <p:tavLst>
                                        <p:tav tm="0">
                                          <p:val>
                                            <p:strVal val="#ppt_x+#ppt_w*1.125000"/>
                                          </p:val>
                                        </p:tav>
                                        <p:tav tm="100000">
                                          <p:val>
                                            <p:strVal val="#ppt_x"/>
                                          </p:val>
                                        </p:tav>
                                      </p:tavLst>
                                    </p:anim>
                                    <p:animEffect transition="in" filter="wipe(left)">
                                      <p:cBhvr>
                                        <p:cTn id="1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942</TotalTime>
  <Words>1124</Words>
  <Application>Microsoft Office PowerPoint</Application>
  <PresentationFormat>Widescreen</PresentationFormat>
  <Paragraphs>198</Paragraphs>
  <Slides>20</Slides>
  <Notes>19</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20</vt:i4>
      </vt:variant>
    </vt:vector>
  </HeadingPairs>
  <TitlesOfParts>
    <vt:vector size="27" baseType="lpstr">
      <vt:lpstr>Arial</vt:lpstr>
      <vt:lpstr>Calibri</vt:lpstr>
      <vt:lpstr>Calibri Light</vt:lpstr>
      <vt:lpstr>Cambria</vt:lpstr>
      <vt:lpstr>Poppins</vt:lpstr>
      <vt:lpstr>Symbol</vt:lpstr>
      <vt:lpstr>Tema di Office</vt:lpstr>
      <vt:lpstr>RistoManager</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RistoManager</dc:title>
  <dc:creator>SALVATORE AMBROSIO</dc:creator>
  <cp:lastModifiedBy>Simone Benitozzi</cp:lastModifiedBy>
  <cp:revision>57</cp:revision>
  <dcterms:created xsi:type="dcterms:W3CDTF">2021-01-29T19:48:14Z</dcterms:created>
  <dcterms:modified xsi:type="dcterms:W3CDTF">2021-02-13T10:45:25Z</dcterms:modified>
</cp:coreProperties>
</file>