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7302500" cx="13004800"/>
  <p:notesSz cx="6858000" cy="9144000"/>
  <p:embeddedFontLst>
    <p:embeddedFont>
      <p:font typeface="Oswald"/>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Oswald-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Oswald-bold.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8" name="Shape 47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4" name="Shape 48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1" name="Shape 4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8" name="Shape 49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5" name="Shape 5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2" name="Shape 5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8" name="Shape 5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5" name="Shape 5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7" name="Shape 4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44" name="Shape 5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50" name="Shape 5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6" name="Shape 55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3" name="Shape 5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9" name="Shape 5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6" name="Shape 57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2" name="Shape 58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8" name="Shape 58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95" name="Shape 5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1" name="Shape 60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7" name="Shape 60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3" name="Shape 61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20" name="Shape 6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6" name="Shape 62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2" name="Shape 63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8" name="Shape 6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4" name="Shape 64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0" name="Shape 65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6" name="Shape 65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4" name="Shape 67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0" name="Shape 68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6" name="Shape 68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2" name="Shape 69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6" name="Shape 696"/>
        <p:cNvGrpSpPr/>
        <p:nvPr/>
      </p:nvGrpSpPr>
      <p:grpSpPr>
        <a:xfrm>
          <a:off x="0" y="0"/>
          <a:ext cx="0" cy="0"/>
          <a:chOff x="0" y="0"/>
          <a:chExt cx="0" cy="0"/>
        </a:xfrm>
      </p:grpSpPr>
      <p:sp>
        <p:nvSpPr>
          <p:cNvPr id="697" name="Shape 6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8" name="Shape 69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4" name="Shape 70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0" name="Shape 71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6" name="Shape 71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2" name="Shape 72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8" name="Shape 72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6" name="Shape 4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4" name="Shape 73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0" name="Shape 74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4" name="Shape 744"/>
        <p:cNvGrpSpPr/>
        <p:nvPr/>
      </p:nvGrpSpPr>
      <p:grpSpPr>
        <a:xfrm>
          <a:off x="0" y="0"/>
          <a:ext cx="0" cy="0"/>
          <a:chOff x="0" y="0"/>
          <a:chExt cx="0" cy="0"/>
        </a:xfrm>
      </p:grpSpPr>
      <p:sp>
        <p:nvSpPr>
          <p:cNvPr id="745" name="Shape 7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6" name="Shape 74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2" name="Shape 762"/>
        <p:cNvGrpSpPr/>
        <p:nvPr/>
      </p:nvGrpSpPr>
      <p:grpSpPr>
        <a:xfrm>
          <a:off x="0" y="0"/>
          <a:ext cx="0" cy="0"/>
          <a:chOff x="0" y="0"/>
          <a:chExt cx="0" cy="0"/>
        </a:xfrm>
      </p:grpSpPr>
      <p:sp>
        <p:nvSpPr>
          <p:cNvPr id="763" name="Shape 7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4" name="Shape 76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0" name="Shape 77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6" name="Shape 77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2" name="Shape 78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9" name="Shape 78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5" name="Shape 79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42" name="Shape 4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1" name="Shape 801"/>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07" name="Shape 807"/>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19" name="Shape 8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25" name="Shape 82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37" name="Shape 8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1" name="Shape 841"/>
        <p:cNvGrpSpPr/>
        <p:nvPr/>
      </p:nvGrpSpPr>
      <p:grpSpPr>
        <a:xfrm>
          <a:off x="0" y="0"/>
          <a:ext cx="0" cy="0"/>
          <a:chOff x="0" y="0"/>
          <a:chExt cx="0" cy="0"/>
        </a:xfrm>
      </p:grpSpPr>
      <p:sp>
        <p:nvSpPr>
          <p:cNvPr id="842" name="Shape 8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43" name="Shape 8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9" name="Shape 8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55" name="Shape 8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61" name="Shape 8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6" name="Shape 866"/>
        <p:cNvGrpSpPr/>
        <p:nvPr/>
      </p:nvGrpSpPr>
      <p:grpSpPr>
        <a:xfrm>
          <a:off x="0" y="0"/>
          <a:ext cx="0" cy="0"/>
          <a:chOff x="0" y="0"/>
          <a:chExt cx="0" cy="0"/>
        </a:xfrm>
      </p:grpSpPr>
      <p:sp>
        <p:nvSpPr>
          <p:cNvPr id="867" name="Shape 8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68" name="Shape 8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8" name="Shape 4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0" name="Shape 4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03.jpg"/><Relationship Id="rId4" Type="http://schemas.openxmlformats.org/officeDocument/2006/relationships/image" Target="../media/image0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7.png"/><Relationship Id="rId4" Type="http://schemas.openxmlformats.org/officeDocument/2006/relationships/image" Target="../media/image06.png"/><Relationship Id="rId11" Type="http://schemas.openxmlformats.org/officeDocument/2006/relationships/image" Target="../media/image14.png"/><Relationship Id="rId10" Type="http://schemas.openxmlformats.org/officeDocument/2006/relationships/image" Target="../media/image11.png"/><Relationship Id="rId9" Type="http://schemas.openxmlformats.org/officeDocument/2006/relationships/image" Target="../media/image12.png"/><Relationship Id="rId5" Type="http://schemas.openxmlformats.org/officeDocument/2006/relationships/image" Target="../media/image56.png"/><Relationship Id="rId6" Type="http://schemas.openxmlformats.org/officeDocument/2006/relationships/image" Target="../media/image08.png"/><Relationship Id="rId7" Type="http://schemas.openxmlformats.org/officeDocument/2006/relationships/image" Target="../media/image09.png"/><Relationship Id="rId8"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0.jpg"/><Relationship Id="rId4" Type="http://schemas.openxmlformats.org/officeDocument/2006/relationships/image" Target="../media/image2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4.jpg"/><Relationship Id="rId4" Type="http://schemas.openxmlformats.org/officeDocument/2006/relationships/image" Target="../media/image30.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54.png"/><Relationship Id="rId4" Type="http://schemas.openxmlformats.org/officeDocument/2006/relationships/image" Target="../media/image27.png"/><Relationship Id="rId11" Type="http://schemas.openxmlformats.org/officeDocument/2006/relationships/image" Target="../media/image36.png"/><Relationship Id="rId10" Type="http://schemas.openxmlformats.org/officeDocument/2006/relationships/image" Target="../media/image37.png"/><Relationship Id="rId9"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29.png"/><Relationship Id="rId8" Type="http://schemas.openxmlformats.org/officeDocument/2006/relationships/image" Target="../media/image3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 Id="rId3" Type="http://schemas.openxmlformats.org/officeDocument/2006/relationships/image" Target="../media/image38.jpg"/><Relationship Id="rId4" Type="http://schemas.openxmlformats.org/officeDocument/2006/relationships/image" Target="../media/image39.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 Id="rId3"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9.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3.xml"/><Relationship Id="rId3"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1.xml"/><Relationship Id="rId3"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9.xml"/><Relationship Id="rId3" Type="http://schemas.openxmlformats.org/officeDocument/2006/relationships/hyperlink" Target="http://tiny.cc\chi-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i="1" lang="en-US" sz="2800">
                <a:solidFill>
                  <a:srgbClr val="E52123"/>
                </a:solidFill>
                <a:latin typeface="Georgia"/>
                <a:ea typeface="Georgia"/>
                <a:cs typeface="Georgia"/>
                <a:sym typeface="Georgia"/>
              </a:rPr>
              <a:t>Ivan Hernandez, Ph.D</a:t>
            </a:r>
          </a:p>
        </p:txBody>
      </p:sp>
      <p:sp>
        <p:nvSpPr>
          <p:cNvPr id="414" name="Shape 414"/>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TIME SERIES ANALYSIS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469" name="Shape 46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0" name="Shape 470"/>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71" name="Shape 471"/>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Think about some of the previous the various datasets we’ve used so far.</a:t>
            </a:r>
            <a:r>
              <a:rPr lang="en-US" sz="1800">
                <a:solidFill>
                  <a:schemeClr val="dk1"/>
                </a:solidFill>
                <a:latin typeface="Georgia"/>
                <a:ea typeface="Georgia"/>
                <a:cs typeface="Georgia"/>
                <a:sym typeface="Georgia"/>
              </a:rPr>
              <a:t> </a:t>
            </a:r>
          </a:p>
          <a:p>
            <a:pPr indent="-342900" lvl="1" marL="914400" marR="0" rtl="0" algn="l">
              <a:lnSpc>
                <a:spcPct val="100000"/>
              </a:lnSpc>
              <a:spcBef>
                <a:spcPts val="0"/>
              </a:spcBef>
              <a:spcAft>
                <a:spcPts val="0"/>
              </a:spcAft>
              <a:buClr>
                <a:schemeClr val="dk1"/>
              </a:buClr>
              <a:buSzPct val="100000"/>
              <a:buFont typeface="Georgia"/>
              <a:buAutoNum type="alphaLcPeriod"/>
            </a:pPr>
            <a:r>
              <a:rPr lang="en-US" sz="1800">
                <a:solidFill>
                  <a:schemeClr val="dk1"/>
                </a:solidFill>
                <a:latin typeface="Georgia"/>
                <a:ea typeface="Georgia"/>
                <a:cs typeface="Georgia"/>
                <a:sym typeface="Georgia"/>
              </a:rPr>
              <a:t>Bike share data</a:t>
            </a:r>
          </a:p>
          <a:p>
            <a:pPr indent="-342900" lvl="1" marL="914400" marR="0" rtl="0" algn="l">
              <a:lnSpc>
                <a:spcPct val="100000"/>
              </a:lnSpc>
              <a:spcBef>
                <a:spcPts val="0"/>
              </a:spcBef>
              <a:spcAft>
                <a:spcPts val="0"/>
              </a:spcAft>
              <a:buClr>
                <a:schemeClr val="dk1"/>
              </a:buClr>
              <a:buSzPct val="100000"/>
              <a:buFont typeface="Georgia"/>
              <a:buAutoNum type="alphaLcPeriod"/>
            </a:pPr>
            <a:r>
              <a:rPr lang="en-US" sz="1800">
                <a:solidFill>
                  <a:schemeClr val="dk1"/>
                </a:solidFill>
                <a:latin typeface="Georgia"/>
                <a:ea typeface="Georgia"/>
                <a:cs typeface="Georgia"/>
                <a:sym typeface="Georgia"/>
              </a:rPr>
              <a:t>Tweets about Airlines</a:t>
            </a:r>
          </a:p>
          <a:p>
            <a:pPr indent="0" lvl="0" marL="45720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For each dataset, identify the time components of those datasets.  What time related features might be important to our analysis for predicting the outcome we examined?</a:t>
            </a:r>
          </a:p>
        </p:txBody>
      </p:sp>
      <p:sp>
        <p:nvSpPr>
          <p:cNvPr id="472" name="Shape 472"/>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473" name="Shape 473"/>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474" name="Shape 474"/>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475" name="Shape 475"/>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81" name="Shape 48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problems,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we are interested in separating the effects of time into two components: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Trends - significant increases or decreases over time</a:t>
            </a:r>
          </a:p>
          <a:p>
            <a:pPr lvl="2" marR="0" rtl="0" algn="l">
              <a:spcBef>
                <a:spcPts val="0"/>
              </a:spcBef>
              <a:buSzPct val="100000"/>
              <a:buFont typeface="Georgia"/>
            </a:pPr>
            <a:r>
              <a:rPr lang="en-US" sz="2800">
                <a:latin typeface="Georgia"/>
                <a:ea typeface="Georgia"/>
                <a:cs typeface="Georgia"/>
                <a:sym typeface="Georgia"/>
              </a:rPr>
              <a:t>E.g. Voter turnout over from 1950 to 2016</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Seasonality - regularly repeating increases or decreases</a:t>
            </a:r>
          </a:p>
          <a:p>
            <a:pPr lvl="2" marR="0" rtl="0" algn="l">
              <a:spcBef>
                <a:spcPts val="0"/>
              </a:spcBef>
              <a:buSzPct val="100000"/>
              <a:buFont typeface="Georgia"/>
            </a:pPr>
            <a:r>
              <a:rPr lang="en-US" sz="2800">
                <a:latin typeface="Georgia"/>
                <a:ea typeface="Georgia"/>
                <a:cs typeface="Georgia"/>
                <a:sym typeface="Georgia"/>
              </a:rPr>
              <a:t>E.g. Increase sales every Christmas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87" name="Shape 487"/>
          <p:cNvSpPr txBox="1"/>
          <p:nvPr>
            <p:ph idx="1" type="body"/>
          </p:nvPr>
        </p:nvSpPr>
        <p:spPr>
          <a:xfrm>
            <a:off x="635000" y="1292775"/>
            <a:ext cx="4437900" cy="57381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of fireworks injury rates has an overall </a:t>
            </a:r>
            <a:r>
              <a:rPr i="1" lang="en-US" sz="2800">
                <a:latin typeface="Georgia"/>
                <a:ea typeface="Georgia"/>
                <a:cs typeface="Georgia"/>
                <a:sym typeface="Georgia"/>
              </a:rPr>
              <a:t>trend</a:t>
            </a:r>
            <a:r>
              <a:rPr lang="en-US" sz="2800">
                <a:latin typeface="Georgia"/>
                <a:ea typeface="Georgia"/>
                <a:cs typeface="Georgia"/>
                <a:sym typeface="Georgia"/>
              </a:rPr>
              <a:t> of fewer injuries with no </a:t>
            </a:r>
            <a:r>
              <a:rPr i="1" lang="en-US" sz="2800">
                <a:latin typeface="Georgia"/>
                <a:ea typeface="Georgia"/>
                <a:cs typeface="Georgia"/>
                <a:sym typeface="Georgia"/>
              </a:rPr>
              <a:t>seasonal</a:t>
            </a:r>
            <a:r>
              <a:rPr lang="en-US" sz="2800">
                <a:latin typeface="Georgia"/>
                <a:ea typeface="Georgia"/>
                <a:cs typeface="Georgia"/>
                <a:sym typeface="Georgia"/>
              </a:rPr>
              <a:t> pattern.</a:t>
            </a:r>
          </a:p>
        </p:txBody>
      </p:sp>
      <p:pic>
        <p:nvPicPr>
          <p:cNvPr id="488" name="Shape 488"/>
          <p:cNvPicPr preferRelativeResize="0"/>
          <p:nvPr/>
        </p:nvPicPr>
        <p:blipFill>
          <a:blip r:embed="rId3">
            <a:alphaModFix/>
          </a:blip>
          <a:stretch>
            <a:fillRect/>
          </a:stretch>
        </p:blipFill>
        <p:spPr>
          <a:xfrm>
            <a:off x="5269800" y="1352275"/>
            <a:ext cx="7100000" cy="573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pic>
        <p:nvPicPr>
          <p:cNvPr id="494" name="Shape 494"/>
          <p:cNvPicPr preferRelativeResize="0"/>
          <p:nvPr/>
        </p:nvPicPr>
        <p:blipFill>
          <a:blip r:embed="rId3">
            <a:alphaModFix/>
          </a:blip>
          <a:stretch>
            <a:fillRect/>
          </a:stretch>
        </p:blipFill>
        <p:spPr>
          <a:xfrm>
            <a:off x="635000" y="2872099"/>
            <a:ext cx="11734800" cy="4153189"/>
          </a:xfrm>
          <a:prstGeom prst="rect">
            <a:avLst/>
          </a:prstGeom>
          <a:noFill/>
          <a:ln>
            <a:noFill/>
          </a:ln>
        </p:spPr>
      </p:pic>
      <p:sp>
        <p:nvSpPr>
          <p:cNvPr id="495" name="Shape 49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Meanwhile, the number of searches for the New Hampshire Primary has a clear </a:t>
            </a:r>
            <a:r>
              <a:rPr i="1" lang="en-US" sz="2800">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01" name="Shape 50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Similarly, searches for ‘gingerbread houses’ spike every year around the holiday season.</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These spikes recur on a fixed time-scale, making them </a:t>
            </a:r>
            <a:r>
              <a:rPr i="1" lang="en-US" sz="2800">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02" name="Shape 502"/>
          <p:cNvPicPr preferRelativeResize="0"/>
          <p:nvPr/>
        </p:nvPicPr>
        <p:blipFill>
          <a:blip r:embed="rId3">
            <a:alphaModFix/>
          </a:blip>
          <a:stretch>
            <a:fillRect/>
          </a:stretch>
        </p:blipFill>
        <p:spPr>
          <a:xfrm>
            <a:off x="635000" y="2721600"/>
            <a:ext cx="11734800" cy="322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08" name="Shape 508"/>
          <p:cNvSpPr txBox="1"/>
          <p:nvPr>
            <p:ph idx="1" type="body"/>
          </p:nvPr>
        </p:nvSpPr>
        <p:spPr>
          <a:xfrm>
            <a:off x="634999" y="1292775"/>
            <a:ext cx="4915799" cy="57641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Many other types of regularly occurring up or down swings may occur without a fixed timescale or </a:t>
            </a:r>
            <a:r>
              <a:rPr i="1" lang="en-US" sz="2800">
                <a:latin typeface="Georgia"/>
                <a:ea typeface="Georgia"/>
                <a:cs typeface="Georgia"/>
                <a:sym typeface="Georgia"/>
              </a:rPr>
              <a:t>period</a:t>
            </a:r>
            <a:r>
              <a:rPr lang="en-US" sz="2800">
                <a:latin typeface="Georgia"/>
                <a:ea typeface="Georgia"/>
                <a:cs typeface="Georgia"/>
                <a:sym typeface="Georgia"/>
              </a:rPr>
              <a:t> (e.g. growth vs. recession for economic trends).</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09" name="Shape 509"/>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15" name="Shape 51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These aperiodic patterns are called </a:t>
            </a:r>
            <a:r>
              <a:rPr i="1" lang="en-US" sz="2800">
                <a:latin typeface="Georgia"/>
                <a:ea typeface="Georgia"/>
                <a:cs typeface="Georgia"/>
                <a:sym typeface="Georgia"/>
              </a:rPr>
              <a:t>cycles</a:t>
            </a:r>
            <a:r>
              <a:rPr lang="en-US" sz="2800">
                <a:latin typeface="Georgia"/>
                <a:ea typeface="Georgia"/>
                <a:cs typeface="Georgia"/>
                <a:sym typeface="Georgia"/>
              </a:rPr>
              <a: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pic>
        <p:nvPicPr>
          <p:cNvPr id="521" name="Shape 521"/>
          <p:cNvPicPr preferRelativeResize="0"/>
          <p:nvPr/>
        </p:nvPicPr>
        <p:blipFill>
          <a:blip r:embed="rId3">
            <a:alphaModFix/>
          </a:blip>
          <a:stretch>
            <a:fillRect/>
          </a:stretch>
        </p:blipFill>
        <p:spPr>
          <a:xfrm>
            <a:off x="670299" y="3127939"/>
            <a:ext cx="11664224" cy="4174559"/>
          </a:xfrm>
          <a:prstGeom prst="rect">
            <a:avLst/>
          </a:prstGeom>
          <a:noFill/>
          <a:ln>
            <a:noFill/>
          </a:ln>
        </p:spPr>
      </p:pic>
      <p:sp>
        <p:nvSpPr>
          <p:cNvPr id="522" name="Shape 52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28" name="Shape 528"/>
          <p:cNvSpPr txBox="1"/>
          <p:nvPr>
            <p:ph idx="1" type="body"/>
          </p:nvPr>
        </p:nvSpPr>
        <p:spPr>
          <a:xfrm>
            <a:off x="635000" y="1292775"/>
            <a:ext cx="5334900" cy="4425000"/>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Most often, we’re interested in studying the </a:t>
            </a:r>
            <a:r>
              <a:rPr i="1" lang="en-US" sz="2800">
                <a:latin typeface="Georgia"/>
                <a:ea typeface="Georgia"/>
                <a:cs typeface="Georgia"/>
                <a:sym typeface="Georgia"/>
              </a:rPr>
              <a:t>trend</a:t>
            </a:r>
            <a:r>
              <a:rPr lang="en-US" sz="2800">
                <a:latin typeface="Georgia"/>
                <a:ea typeface="Georgia"/>
                <a:cs typeface="Georgia"/>
                <a:sym typeface="Georgia"/>
              </a:rPr>
              <a:t> and not the </a:t>
            </a:r>
            <a:r>
              <a:rPr i="1" lang="en-US" sz="2800">
                <a:latin typeface="Georgia"/>
                <a:ea typeface="Georgia"/>
                <a:cs typeface="Georgia"/>
                <a:sym typeface="Georgia"/>
              </a:rPr>
              <a:t>seasonal</a:t>
            </a:r>
            <a:r>
              <a:rPr lang="en-US" sz="2800">
                <a:latin typeface="Georgia"/>
                <a:ea typeface="Georgia"/>
                <a:cs typeface="Georgia"/>
                <a:sym typeface="Georgia"/>
              </a:rPr>
              <a:t> fluctuations.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Therefore it is important to identify whether we think a change is due to an ongoing trend or seasonal change.</a:t>
            </a:r>
          </a:p>
        </p:txBody>
      </p:sp>
      <p:pic>
        <p:nvPicPr>
          <p:cNvPr id="529" name="Shape 529"/>
          <p:cNvPicPr preferRelativeResize="0"/>
          <p:nvPr/>
        </p:nvPicPr>
        <p:blipFill>
          <a:blip r:embed="rId3">
            <a:alphaModFix/>
          </a:blip>
          <a:stretch>
            <a:fillRect/>
          </a:stretch>
        </p:blipFill>
        <p:spPr>
          <a:xfrm>
            <a:off x="6111350" y="1460737"/>
            <a:ext cx="6258449" cy="40890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35" name="Shape 53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36" name="Shape 53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37" name="Shape 537"/>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 relevant trends and seasonal patterns.</a:t>
            </a:r>
          </a:p>
        </p:txBody>
      </p:sp>
      <p:sp>
        <p:nvSpPr>
          <p:cNvPr id="538" name="Shape 538"/>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39" name="Shape 539"/>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40" name="Shape 540"/>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41" name="Shape 541"/>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20" name="Shape 420"/>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what time series data is and what is unique about it</a:t>
            </a:r>
          </a:p>
          <a:p>
            <a:pPr indent="-256540" lvl="0" marL="203200" marR="0" rtl="0" algn="l">
              <a:spcBef>
                <a:spcPts val="1000"/>
              </a:spcBef>
              <a:buSzPct val="100000"/>
              <a:buFont typeface="Georgia"/>
              <a:buChar char="‣"/>
            </a:pPr>
            <a:r>
              <a:rPr lang="en-US" sz="2800">
                <a:latin typeface="Georgia"/>
                <a:ea typeface="Georgia"/>
                <a:cs typeface="Georgia"/>
                <a:sym typeface="Georgia"/>
              </a:rPr>
              <a:t>Perform time series analysis in Pandas including rolling mean/median and autocorrelation</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21" name="Shape 421"/>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47" name="Shape 54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COMMON ANALYSIS FOR TIME SERIES DATA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53" name="Shape 553"/>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MOVING AVERAGES/</a:t>
            </a: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ROLLING MEAN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559" name="Shape 55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i="1" lang="en-US" sz="2800">
                <a:latin typeface="Georgia"/>
                <a:ea typeface="Georgia"/>
                <a:cs typeface="Georgia"/>
                <a:sym typeface="Georgia"/>
              </a:rPr>
              <a:t>k</a:t>
            </a:r>
            <a:r>
              <a:rPr lang="en-US" sz="2800">
                <a:latin typeface="Georgia"/>
                <a:ea typeface="Georgia"/>
                <a:cs typeface="Georgia"/>
                <a:sym typeface="Georgia"/>
              </a:rPr>
              <a:t> consecutive data points in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this is </a:t>
            </a:r>
            <a:r>
              <a:rPr i="1" lang="en-US" sz="2800">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i="1" lang="en-US" sz="2800">
                <a:latin typeface="Georgia"/>
                <a:ea typeface="Georgia"/>
                <a:cs typeface="Georgia"/>
                <a:sym typeface="Georgia"/>
              </a:rPr>
              <a:t>k</a:t>
            </a:r>
            <a:r>
              <a:rPr lang="en-US" sz="2800">
                <a:latin typeface="Georgia"/>
                <a:ea typeface="Georgia"/>
                <a:cs typeface="Georgia"/>
                <a:sym typeface="Georgia"/>
              </a:rPr>
              <a:t> preceding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are often referred to as the “rolling” average.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measure of average could be mean or median.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formula for the rolling </a:t>
            </a:r>
            <a:r>
              <a:rPr i="1" lang="en-US" sz="2800">
                <a:latin typeface="Georgia"/>
                <a:ea typeface="Georgia"/>
                <a:cs typeface="Georgia"/>
                <a:sym typeface="Georgia"/>
              </a:rPr>
              <a:t>mean</a:t>
            </a:r>
            <a:r>
              <a:rPr lang="en-US" sz="2800">
                <a:latin typeface="Georgia"/>
                <a:ea typeface="Georgia"/>
                <a:cs typeface="Georgia"/>
                <a:sym typeface="Georgia"/>
              </a:rPr>
              <a:t> is</a:t>
            </a:r>
          </a:p>
        </p:txBody>
      </p:sp>
      <p:pic>
        <p:nvPicPr>
          <p:cNvPr id="560" name="Shape 560"/>
          <p:cNvPicPr preferRelativeResize="0"/>
          <p:nvPr/>
        </p:nvPicPr>
        <p:blipFill>
          <a:blip r:embed="rId3">
            <a:alphaModFix/>
          </a:blip>
          <a:stretch>
            <a:fillRect/>
          </a:stretch>
        </p:blipFill>
        <p:spPr>
          <a:xfrm>
            <a:off x="6462100" y="5804625"/>
            <a:ext cx="2012524" cy="987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566" name="Shape 5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may be useful if we are looking to identify atypical periods or we want to evaluate these odd periods.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this would be useful if we are trying to identify particularly successful or unsuccessful sales days.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72" name="Shape 572"/>
          <p:cNvSpPr txBox="1"/>
          <p:nvPr>
            <p:ph idx="1" type="body"/>
          </p:nvPr>
        </p:nvSpPr>
        <p:spPr>
          <a:xfrm>
            <a:off x="635000" y="1292775"/>
            <a:ext cx="5362800" cy="5882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shows the 30-day moving average of the Economic Uncertainty Index.</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p>
        </p:txBody>
      </p:sp>
      <p:pic>
        <p:nvPicPr>
          <p:cNvPr id="573" name="Shape 573"/>
          <p:cNvPicPr preferRelativeResize="0"/>
          <p:nvPr/>
        </p:nvPicPr>
        <p:blipFill>
          <a:blip r:embed="rId3">
            <a:alphaModFix/>
          </a:blip>
          <a:stretch>
            <a:fillRect/>
          </a:stretch>
        </p:blipFill>
        <p:spPr>
          <a:xfrm>
            <a:off x="6162575" y="1582100"/>
            <a:ext cx="6207225" cy="4836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sp>
        <p:nvSpPr>
          <p:cNvPr id="578" name="Shape 57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579" name="Shape 57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do this by taking a </a:t>
            </a:r>
            <a:r>
              <a:rPr i="1" lang="en-US" sz="2800">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Various formulas or schemes can be used to weight the data points.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585" name="Shape 58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common weighting scheme is an </a:t>
            </a:r>
            <a:r>
              <a:rPr i="1" lang="en-US" sz="2800">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i="1" lang="en-US" sz="2800">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EWMA can be calculated recursively for a series Y.</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rPr lang="en-US" sz="2800">
                <a:latin typeface="Georgia"/>
                <a:ea typeface="Georgia"/>
                <a:cs typeface="Georgia"/>
                <a:sym typeface="Georgia"/>
              </a:rPr>
              <a:t>For t = 1, EWMA</a:t>
            </a:r>
            <a:r>
              <a:rPr baseline="-25000" lang="en-US" sz="2800">
                <a:latin typeface="Georgia"/>
                <a:ea typeface="Georgia"/>
                <a:cs typeface="Georgia"/>
                <a:sym typeface="Georgia"/>
              </a:rPr>
              <a:t>1</a:t>
            </a:r>
            <a:r>
              <a:rPr lang="en-US" sz="2800">
                <a:latin typeface="Georgia"/>
                <a:ea typeface="Georgia"/>
                <a:cs typeface="Georgia"/>
                <a:sym typeface="Georgia"/>
              </a:rPr>
              <a:t> = Y</a:t>
            </a:r>
            <a:r>
              <a:rPr baseline="-25000" lang="en-US" sz="2800">
                <a:latin typeface="Georgia"/>
                <a:ea typeface="Georgia"/>
                <a:cs typeface="Georgia"/>
                <a:sym typeface="Georgia"/>
              </a:rPr>
              <a:t>1</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rPr lang="en-US" sz="2800">
                <a:latin typeface="Georgia"/>
                <a:ea typeface="Georgia"/>
                <a:cs typeface="Georgia"/>
                <a:sym typeface="Georgia"/>
              </a:rPr>
              <a:t>For t &gt; 1, EWMA</a:t>
            </a:r>
            <a:r>
              <a:rPr baseline="-25000" lang="en-US" sz="2800">
                <a:latin typeface="Georgia"/>
                <a:ea typeface="Georgia"/>
                <a:cs typeface="Georgia"/>
                <a:sym typeface="Georgia"/>
              </a:rPr>
              <a:t>t</a:t>
            </a:r>
            <a:r>
              <a:rPr lang="en-US" sz="2800">
                <a:latin typeface="Georgia"/>
                <a:ea typeface="Georgia"/>
                <a:cs typeface="Georgia"/>
                <a:sym typeface="Georgia"/>
              </a:rPr>
              <a:t> = α • Y</a:t>
            </a:r>
            <a:r>
              <a:rPr baseline="-25000" lang="en-US" sz="28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baseline="-25000" lang="en-US" sz="2800">
                <a:latin typeface="Georgia"/>
                <a:ea typeface="Georgia"/>
                <a:cs typeface="Georgia"/>
                <a:sym typeface="Georgia"/>
              </a:rPr>
              <a:t>t-1</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591" name="Shape 591"/>
          <p:cNvSpPr txBox="1"/>
          <p:nvPr>
            <p:ph idx="1" type="body"/>
          </p:nvPr>
        </p:nvSpPr>
        <p:spPr>
          <a:xfrm>
            <a:off x="635003" y="1292775"/>
            <a:ext cx="4327499" cy="57863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weights for an exponential weighted moving average with         k = 15.</a:t>
            </a:r>
          </a:p>
        </p:txBody>
      </p:sp>
      <p:pic>
        <p:nvPicPr>
          <p:cNvPr id="592" name="Shape 592"/>
          <p:cNvPicPr preferRelativeResize="0"/>
          <p:nvPr/>
        </p:nvPicPr>
        <p:blipFill>
          <a:blip r:embed="rId3">
            <a:alphaModFix/>
          </a:blip>
          <a:stretch>
            <a:fillRect/>
          </a:stretch>
        </p:blipFill>
        <p:spPr>
          <a:xfrm>
            <a:off x="4485775" y="1376775"/>
            <a:ext cx="7799349" cy="58495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98" name="Shape 598"/>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AUTOCORRELATION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04" name="Shape 60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27" name="Shape 427"/>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TIME SERIES ANALYSIS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10" name="Shape 61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compute autocorrelation, we fix a “lag” </a:t>
            </a:r>
            <a:r>
              <a:rPr i="1" lang="en-US" sz="2800">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16" name="Shape 61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following formula can be used to calculate autocorrelation.</a:t>
            </a:r>
          </a:p>
          <a:p>
            <a:pPr lvl="0" marR="0" rtl="0" algn="l">
              <a:spcBef>
                <a:spcPts val="0"/>
              </a:spcBef>
              <a:buNone/>
            </a:pPr>
            <a:r>
              <a:t/>
            </a:r>
            <a:endParaRPr sz="2800">
              <a:latin typeface="Georgia"/>
              <a:ea typeface="Georgia"/>
              <a:cs typeface="Georgia"/>
              <a:sym typeface="Georgia"/>
            </a:endParaRPr>
          </a:p>
        </p:txBody>
      </p:sp>
      <p:pic>
        <p:nvPicPr>
          <p:cNvPr id="617" name="Shape 617"/>
          <p:cNvPicPr preferRelativeResize="0"/>
          <p:nvPr/>
        </p:nvPicPr>
        <p:blipFill>
          <a:blip r:embed="rId3">
            <a:alphaModFix/>
          </a:blip>
          <a:stretch>
            <a:fillRect/>
          </a:stretch>
        </p:blipFill>
        <p:spPr>
          <a:xfrm>
            <a:off x="2834250" y="2664950"/>
            <a:ext cx="7336299" cy="39488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623" name="Shape 62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EXPLORING ROSSMANN DRUGSTORE SALES DATA</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x="0" y="0"/>
          <a:ext cx="0" cy="0"/>
          <a:chOff x="0" y="0"/>
          <a:chExt cx="0" cy="0"/>
        </a:xfrm>
      </p:grpSpPr>
      <p:sp>
        <p:nvSpPr>
          <p:cNvPr id="628" name="Shape 62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will be using data made available by a German drugstore, Rossmann.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Follow along using the code available in the class repo.</a:t>
            </a:r>
          </a:p>
        </p:txBody>
      </p:sp>
      <p:sp>
        <p:nvSpPr>
          <p:cNvPr id="629" name="Shape 6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EXPLORING ROSSMANN DRUGSTORE SALES DATA</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p>
          <a:p>
            <a:pPr lvl="0" rtl="0">
              <a:lnSpc>
                <a:spcPct val="145000"/>
              </a:lnSpc>
              <a:spcBef>
                <a:spcPts val="0"/>
              </a:spcBef>
              <a:buNone/>
            </a:pPr>
            <a:r>
              <a:t/>
            </a:r>
            <a:endParaRPr sz="2400">
              <a:solidFill>
                <a:srgbClr val="A71D5D"/>
              </a:solidFill>
              <a:highlight>
                <a:srgbClr val="F7F7F7"/>
              </a:highlight>
              <a:latin typeface="Consolas"/>
              <a:ea typeface="Consolas"/>
              <a:cs typeface="Consolas"/>
              <a:sym typeface="Consolas"/>
            </a:endParaRPr>
          </a:p>
          <a:p>
            <a:pPr lvl="0" marR="0" rtl="0" algn="l">
              <a:spcBef>
                <a:spcPts val="0"/>
              </a:spcBef>
              <a:buNone/>
            </a:pPr>
            <a:r>
              <a:t/>
            </a:r>
            <a:endParaRPr sz="2800">
              <a:latin typeface="Georgia"/>
              <a:ea typeface="Georgia"/>
              <a:cs typeface="Georgia"/>
              <a:sym typeface="Georgia"/>
            </a:endParaRPr>
          </a:p>
        </p:txBody>
      </p:sp>
      <p:sp>
        <p:nvSpPr>
          <p:cNvPr id="635" name="Shape 63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This allows us to easily filter by date.  For example, to a particular year:</a:t>
            </a:r>
          </a:p>
          <a:p>
            <a:pPr lvl="0" marR="0" rtl="0" algn="l">
              <a:lnSpc>
                <a:spcPct val="100000"/>
              </a:lnSpc>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p>
          <a:p>
            <a:pPr indent="-256540" lvl="0" marL="203200" rtl="0">
              <a:lnSpc>
                <a:spcPct val="100000"/>
              </a:lnSpc>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also filter to a particular month:</a:t>
            </a:r>
          </a:p>
          <a:p>
            <a:pPr lvl="0" rtl="0">
              <a:lnSpc>
                <a:spcPct val="100000"/>
              </a:lnSpc>
              <a:spcBef>
                <a:spcPts val="0"/>
              </a:spcBef>
              <a:buNone/>
            </a:pPr>
            <a:r>
              <a:t/>
            </a:r>
            <a:endParaRPr sz="2800">
              <a:solidFill>
                <a:schemeClr val="dk1"/>
              </a:solidFill>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p>
          <a:p>
            <a:pPr lvl="0" rtl="0" algn="l">
              <a:lnSpc>
                <a:spcPct val="100000"/>
              </a:lnSpc>
              <a:spcBef>
                <a:spcPts val="0"/>
              </a:spcBef>
              <a:buNone/>
            </a:pPr>
            <a:br>
              <a:rPr lang="en-US" sz="2400">
                <a:solidFill>
                  <a:srgbClr val="333333"/>
                </a:solidFill>
                <a:highlight>
                  <a:srgbClr val="F7F7F7"/>
                </a:highlight>
                <a:latin typeface="Consolas"/>
                <a:ea typeface="Consolas"/>
                <a:cs typeface="Consolas"/>
                <a:sym typeface="Consolas"/>
              </a:rPr>
            </a:br>
          </a:p>
        </p:txBody>
      </p:sp>
      <p:sp>
        <p:nvSpPr>
          <p:cNvPr id="641" name="Shape 64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5" name="Shape 645"/>
        <p:cNvGrpSpPr/>
        <p:nvPr/>
      </p:nvGrpSpPr>
      <p:grpSpPr>
        <a:xfrm>
          <a:off x="0" y="0"/>
          <a:ext cx="0" cy="0"/>
          <a:chOff x="0" y="0"/>
          <a:chExt cx="0" cy="0"/>
        </a:xfrm>
      </p:grpSpPr>
      <p:sp>
        <p:nvSpPr>
          <p:cNvPr id="646" name="Shape 64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There are over a million sales data points in this dataset, so for some analysis we will focus on just one store.</a:t>
            </a:r>
          </a:p>
          <a:p>
            <a:pPr lvl="0" marR="0" rtl="0" algn="l">
              <a:lnSpc>
                <a:spcPct val="100000"/>
              </a:lnSpc>
              <a:spcBef>
                <a:spcPts val="0"/>
              </a:spcBef>
              <a:buNone/>
            </a:pPr>
            <a:r>
              <a:t/>
            </a:r>
            <a:endParaRPr sz="2800">
              <a:latin typeface="Georgia"/>
              <a:ea typeface="Georgia"/>
              <a:cs typeface="Georgia"/>
              <a:sym typeface="Georgia"/>
            </a:endParaRPr>
          </a:p>
          <a:p>
            <a:pPr lvl="0" rtl="0" algn="ctr">
              <a:lnSpc>
                <a:spcPct val="145000"/>
              </a:lnSpc>
              <a:spcBef>
                <a:spcPts val="0"/>
              </a:spcBef>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rtl="0" algn="l">
              <a:lnSpc>
                <a:spcPct val="100000"/>
              </a:lnSpc>
              <a:spcBef>
                <a:spcPts val="0"/>
              </a:spcBef>
              <a:buNone/>
            </a:pPr>
            <a:r>
              <a:t/>
            </a:r>
            <a:endParaRPr sz="2400">
              <a:solidFill>
                <a:srgbClr val="333333"/>
              </a:solidFill>
              <a:highlight>
                <a:srgbClr val="F7F7F7"/>
              </a:highlight>
              <a:latin typeface="Consolas"/>
              <a:ea typeface="Consolas"/>
              <a:cs typeface="Consolas"/>
              <a:sym typeface="Consolas"/>
            </a:endParaRPr>
          </a:p>
        </p:txBody>
      </p:sp>
      <p:sp>
        <p:nvSpPr>
          <p:cNvPr id="647" name="Shape 6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sp>
        <p:nvSpPr>
          <p:cNvPr id="652" name="Shape 65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start, we can simply compare the average sales on those events.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p>
        </p:txBody>
      </p:sp>
      <p:sp>
        <p:nvSpPr>
          <p:cNvPr id="653" name="Shape 6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 state holidays the store is closed (so there should be 0 sales).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 school holidays, the sales are relatively similar.</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659" name="Shape 6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sp>
        <p:nvSpPr>
          <p:cNvPr id="664" name="Shape 664"/>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665" name="Shape 6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6" name="Shape 66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67" name="Shape 667"/>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p>
        </p:txBody>
      </p:sp>
      <p:sp>
        <p:nvSpPr>
          <p:cNvPr id="668" name="Shape 668"/>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 answering the question</a:t>
            </a:r>
          </a:p>
        </p:txBody>
      </p:sp>
      <p:sp>
        <p:nvSpPr>
          <p:cNvPr id="669" name="Shape 669"/>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70" name="Shape 670"/>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71" name="Shape 671"/>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33" name="Shape 4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class, we’ll discuss analyzing data that is changing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most of our previous examples, we didn’t care which data points were collected earlier or later than others.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made assumptions that the data was </a:t>
            </a:r>
            <a:r>
              <a:rPr i="1" lang="en-US" sz="2800">
                <a:latin typeface="Georgia"/>
                <a:ea typeface="Georgia"/>
                <a:cs typeface="Georgia"/>
                <a:sym typeface="Georgia"/>
              </a:rPr>
              <a:t>not</a:t>
            </a:r>
            <a:r>
              <a:rPr lang="en-US" sz="2800">
                <a:latin typeface="Georgia"/>
                <a:ea typeface="Georgia"/>
                <a:cs typeface="Georgia"/>
                <a:sym typeface="Georgia"/>
              </a:rPr>
              <a:t> changing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class will focus on statistics around data that is changing over time and how to measure that change.</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see there </a:t>
            </a:r>
            <a:r>
              <a:rPr i="1" lang="en-US" sz="2800">
                <a:latin typeface="Georgia"/>
                <a:ea typeface="Georgia"/>
                <a:cs typeface="Georgia"/>
                <a:sym typeface="Georgia"/>
              </a:rPr>
              <a:t>is</a:t>
            </a:r>
            <a:r>
              <a:rPr lang="en-US" sz="2800">
                <a:latin typeface="Georgia"/>
                <a:ea typeface="Georgia"/>
                <a:cs typeface="Georgia"/>
                <a:sym typeface="Georgia"/>
              </a:rPr>
              <a:t> a difference in sales on promotion days.</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lnSpc>
                <a:spcPct val="115000"/>
              </a:lnSpc>
              <a:spcBef>
                <a:spcPts val="0"/>
              </a:spcBef>
              <a:buNone/>
            </a:pPr>
            <a:r>
              <a:t/>
            </a:r>
            <a:endParaRPr sz="2400">
              <a:solidFill>
                <a:srgbClr val="333333"/>
              </a:solidFill>
              <a:highlight>
                <a:srgbClr val="F7F7F7"/>
              </a:highlight>
              <a:latin typeface="Consolas"/>
              <a:ea typeface="Consolas"/>
              <a:cs typeface="Consolas"/>
              <a:sym typeface="Consolas"/>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Why is it important to separate out days where the store is closed?  </a:t>
            </a:r>
          </a:p>
        </p:txBody>
      </p:sp>
      <p:sp>
        <p:nvSpPr>
          <p:cNvPr id="677" name="Shape 6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x="0" y="0"/>
          <a:ext cx="0" cy="0"/>
          <a:chOff x="0" y="0"/>
          <a:chExt cx="0" cy="0"/>
        </a:xfrm>
      </p:grpSpPr>
      <p:sp>
        <p:nvSpPr>
          <p:cNvPr id="682" name="Shape 68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Let’s compare sales across days of the week.  </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p:txBody>
      </p:sp>
      <p:sp>
        <p:nvSpPr>
          <p:cNvPr id="683" name="Shape 6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Lastly, we want to identify larger scale trends in our data.</a:t>
            </a:r>
          </a:p>
          <a:p>
            <a:pPr lvl="0" rtl="0">
              <a:spcBef>
                <a:spcPts val="0"/>
              </a:spcBef>
              <a:buNone/>
            </a:pPr>
            <a:r>
              <a:rPr lang="en-US" sz="2800">
                <a:solidFill>
                  <a:schemeClr val="dk1"/>
                </a:solidFill>
                <a:latin typeface="Georgia"/>
                <a:ea typeface="Georgia"/>
                <a:cs typeface="Georgia"/>
                <a:sym typeface="Georgia"/>
              </a:rPr>
              <a:t>  </a:t>
            </a: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the sales over time:</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Filter to days store 1 was open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p:txBody>
      </p:sp>
      <p:sp>
        <p:nvSpPr>
          <p:cNvPr id="689" name="Shape 6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3" name="Shape 693"/>
        <p:cNvGrpSpPr/>
        <p:nvPr/>
      </p:nvGrpSpPr>
      <p:grpSpPr>
        <a:xfrm>
          <a:off x="0" y="0"/>
          <a:ext cx="0" cy="0"/>
          <a:chOff x="0" y="0"/>
          <a:chExt cx="0" cy="0"/>
        </a:xfrm>
      </p:grpSpPr>
      <p:sp>
        <p:nvSpPr>
          <p:cNvPr id="694" name="Shape 69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customer visits over time over time:</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p>
        </p:txBody>
      </p:sp>
      <p:sp>
        <p:nvSpPr>
          <p:cNvPr id="695" name="Shape 6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x="0" y="0"/>
          <a:ext cx="0" cy="0"/>
          <a:chOff x="0" y="0"/>
          <a:chExt cx="0" cy="0"/>
        </a:xfrm>
      </p:grpSpPr>
      <p:sp>
        <p:nvSpPr>
          <p:cNvPr id="700" name="Shape 70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filter to the 2015 data:</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lnSpc>
                <a:spcPct val="100000"/>
              </a:lnSpc>
              <a:spcBef>
                <a:spcPts val="0"/>
              </a:spcBef>
              <a:spcAft>
                <a:spcPts val="1200"/>
              </a:spcAft>
              <a:buNone/>
            </a:pPr>
            <a:r>
              <a:t/>
            </a:r>
            <a:endParaRPr sz="2400">
              <a:solidFill>
                <a:srgbClr val="333333"/>
              </a:solidFill>
              <a:highlight>
                <a:srgbClr val="F7F7F7"/>
              </a:highlight>
              <a:latin typeface="Consolas"/>
              <a:ea typeface="Consolas"/>
              <a:cs typeface="Consolas"/>
              <a:sym typeface="Consolas"/>
            </a:endParaRPr>
          </a:p>
          <a:p>
            <a:pPr lvl="0" rtl="0">
              <a:spcBef>
                <a:spcPts val="0"/>
              </a:spcBef>
              <a:buNone/>
            </a:pPr>
            <a:r>
              <a:t/>
            </a:r>
            <a:endParaRPr sz="2800">
              <a:solidFill>
                <a:schemeClr val="dk1"/>
              </a:solidFill>
              <a:latin typeface="Georgia"/>
              <a:ea typeface="Georgia"/>
              <a:cs typeface="Georgia"/>
              <a:sym typeface="Georgia"/>
            </a:endParaRPr>
          </a:p>
        </p:txBody>
      </p:sp>
      <p:sp>
        <p:nvSpPr>
          <p:cNvPr id="701" name="Shape 70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5" name="Shape 705"/>
        <p:cNvGrpSpPr/>
        <p:nvPr/>
      </p:nvGrpSpPr>
      <p:grpSpPr>
        <a:xfrm>
          <a:off x="0" y="0"/>
          <a:ext cx="0" cy="0"/>
          <a:chOff x="0" y="0"/>
          <a:chExt cx="0" cy="0"/>
        </a:xfrm>
      </p:grpSpPr>
      <p:sp>
        <p:nvSpPr>
          <p:cNvPr id="706" name="Shape 70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p>
        </p:txBody>
      </p:sp>
      <p:sp>
        <p:nvSpPr>
          <p:cNvPr id="707" name="Shape 70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A level on which to roll up to:  ‘D’ for day, ‘W’ for week, ‘M’ for month, ‘A’ for year.</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aggregation to perform:  ‘mean’, ‘median’, ‘sum’, etc.</a:t>
            </a:r>
          </a:p>
        </p:txBody>
      </p:sp>
      <p:sp>
        <p:nvSpPr>
          <p:cNvPr id="713" name="Shape 7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Here we see that December 2013 and 2014 were the highest average sales months.</a:t>
            </a:r>
          </a:p>
        </p:txBody>
      </p:sp>
      <p:sp>
        <p:nvSpPr>
          <p:cNvPr id="719" name="Shape 7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To understand holidays’ sales, we want to compare the sales data of late December to a few days surrounding it.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can do this using rolling averages.</a:t>
            </a:r>
          </a:p>
        </p:txBody>
      </p:sp>
      <p:sp>
        <p:nvSpPr>
          <p:cNvPr id="725" name="Shape 72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p>
        </p:txBody>
      </p:sp>
      <p:sp>
        <p:nvSpPr>
          <p:cNvPr id="731" name="Shape 73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39" name="Shape 43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lesson, we will focus on Identifying problems related to time series.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Additionally, we will discuss the unique aspects of Mining and Refining time series data.</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5" name="Shape 735"/>
        <p:cNvGrpSpPr/>
        <p:nvPr/>
      </p:nvGrpSpPr>
      <p:grpSpPr>
        <a:xfrm>
          <a:off x="0" y="0"/>
          <a:ext cx="0" cy="0"/>
          <a:chOff x="0" y="0"/>
          <a:chExt cx="0" cy="0"/>
        </a:xfrm>
      </p:grpSpPr>
      <p:sp>
        <p:nvSpPr>
          <p:cNvPr id="736" name="Shape 73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16666"/>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p>
        </p:txBody>
      </p:sp>
      <p:sp>
        <p:nvSpPr>
          <p:cNvPr id="737" name="Shape 73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x="0" y="0"/>
          <a:ext cx="0" cy="0"/>
          <a:chOff x="0" y="0"/>
          <a:chExt cx="0" cy="0"/>
        </a:xfrm>
      </p:grpSpPr>
      <p:sp>
        <p:nvSpPr>
          <p:cNvPr id="742" name="Shape 74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We can use our index filtering to just look at 2015:</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p>
        </p:txBody>
      </p:sp>
      <p:sp>
        <p:nvSpPr>
          <p:cNvPr id="743" name="Shape 74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p>
          <a:p>
            <a:pPr lvl="0" rtl="0" algn="ctr">
              <a:lnSpc>
                <a:spcPct val="100000"/>
              </a:lnSpc>
              <a:spcBef>
                <a:spcPts val="0"/>
              </a:spcBef>
              <a:spcAft>
                <a:spcPts val="1200"/>
              </a:spcAft>
              <a:buNone/>
            </a:pPr>
            <a:r>
              <a:t/>
            </a:r>
            <a:endParaRPr sz="2200">
              <a:solidFill>
                <a:schemeClr val="dk1"/>
              </a:solidFill>
              <a:latin typeface="Georgia"/>
              <a:ea typeface="Georgia"/>
              <a:cs typeface="Georgia"/>
              <a:sym typeface="Georgia"/>
            </a:endParaRPr>
          </a:p>
        </p:txBody>
      </p:sp>
      <p:sp>
        <p:nvSpPr>
          <p:cNvPr id="749" name="Shape 74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x="0" y="0"/>
          <a:ext cx="0" cy="0"/>
          <a:chOff x="0" y="0"/>
          <a:chExt cx="0" cy="0"/>
        </a:xfrm>
      </p:grpSpPr>
      <p:sp>
        <p:nvSpPr>
          <p:cNvPr id="754" name="Shape 754"/>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55" name="Shape 75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56" name="Shape 75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57" name="Shape 757"/>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p>
        </p:txBody>
      </p:sp>
      <p:sp>
        <p:nvSpPr>
          <p:cNvPr id="758" name="Shape 758"/>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Discussion</a:t>
            </a:r>
          </a:p>
        </p:txBody>
      </p:sp>
      <p:sp>
        <p:nvSpPr>
          <p:cNvPr id="759" name="Shape 759"/>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60" name="Shape 760"/>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61" name="Shape 761"/>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Window functions operate on a set of N consecutive rows (a window) and produce output.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p>
        </p:txBody>
      </p:sp>
      <p:sp>
        <p:nvSpPr>
          <p:cNvPr id="767" name="Shape 76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1" name="Shape 771"/>
        <p:cNvGrpSpPr/>
        <p:nvPr/>
      </p:nvGrpSpPr>
      <p:grpSpPr>
        <a:xfrm>
          <a:off x="0" y="0"/>
          <a:ext cx="0" cy="0"/>
          <a:chOff x="0" y="0"/>
          <a:chExt cx="0" cy="0"/>
        </a:xfrm>
      </p:grpSpPr>
      <p:sp>
        <p:nvSpPr>
          <p:cNvPr id="772" name="Shape 77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16666"/>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if we want to compute the difference in sales, day by day:</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773" name="Shape 77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7" name="Shape 777"/>
        <p:cNvGrpSpPr/>
        <p:nvPr/>
      </p:nvGrpSpPr>
      <p:grpSpPr>
        <a:xfrm>
          <a:off x="0" y="0"/>
          <a:ext cx="0" cy="0"/>
          <a:chOff x="0" y="0"/>
          <a:chExt cx="0" cy="0"/>
        </a:xfrm>
      </p:grpSpPr>
      <p:sp>
        <p:nvSpPr>
          <p:cNvPr id="778" name="Shape 77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p>
        </p:txBody>
      </p:sp>
      <p:sp>
        <p:nvSpPr>
          <p:cNvPr id="779" name="Shape 7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pic>
        <p:nvPicPr>
          <p:cNvPr id="784" name="Shape 784"/>
          <p:cNvPicPr preferRelativeResize="0"/>
          <p:nvPr/>
        </p:nvPicPr>
        <p:blipFill>
          <a:blip r:embed="rId3">
            <a:alphaModFix/>
          </a:blip>
          <a:stretch>
            <a:fillRect/>
          </a:stretch>
        </p:blipFill>
        <p:spPr>
          <a:xfrm>
            <a:off x="5689700" y="1490125"/>
            <a:ext cx="6680099" cy="5204671"/>
          </a:xfrm>
          <a:prstGeom prst="rect">
            <a:avLst/>
          </a:prstGeom>
          <a:noFill/>
          <a:ln>
            <a:noFill/>
          </a:ln>
        </p:spPr>
      </p:pic>
      <p:sp>
        <p:nvSpPr>
          <p:cNvPr id="785" name="Shape 78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786" name="Shape 786"/>
          <p:cNvSpPr txBox="1"/>
          <p:nvPr>
            <p:ph idx="1" type="body"/>
          </p:nvPr>
        </p:nvSpPr>
        <p:spPr>
          <a:xfrm>
            <a:off x="635000" y="1292775"/>
            <a:ext cx="4900499" cy="58263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0" name="Shape 790"/>
        <p:cNvGrpSpPr/>
        <p:nvPr/>
      </p:nvGrpSpPr>
      <p:grpSpPr>
        <a:xfrm>
          <a:off x="0" y="0"/>
          <a:ext cx="0" cy="0"/>
          <a:chOff x="0" y="0"/>
          <a:chExt cx="0" cy="0"/>
        </a:xfrm>
      </p:grpSpPr>
      <p:sp>
        <p:nvSpPr>
          <p:cNvPr id="791" name="Shape 79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addition to the set of “rolling” functions, Pandas also provides a similar set of “expanding” functions.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Instead of using a window of N values, “expanding” functions use all values up until that time. </a:t>
            </a:r>
          </a:p>
        </p:txBody>
      </p:sp>
      <p:sp>
        <p:nvSpPr>
          <p:cNvPr id="792" name="Shape 79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EXPANDING FUNCTIONS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compute the average sales from the first date </a:t>
            </a:r>
            <a:r>
              <a:rPr i="1" lang="en-US" sz="2800">
                <a:latin typeface="Georgia"/>
                <a:ea typeface="Georgia"/>
                <a:cs typeface="Georgia"/>
                <a:sym typeface="Georgia"/>
              </a:rPr>
              <a:t>until</a:t>
            </a:r>
            <a:r>
              <a:rPr lang="en-US" sz="2800">
                <a:latin typeface="Georgia"/>
                <a:ea typeface="Georgia"/>
                <a:cs typeface="Georgia"/>
                <a:sym typeface="Georgia"/>
              </a:rPr>
              <a:t> the date specified.</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also compute the sum of average sales per store up until that date.</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rPr lang="en-US" sz="2800">
                <a:latin typeface="Georgia"/>
                <a:ea typeface="Georgia"/>
                <a:cs typeface="Georgia"/>
                <a:sym typeface="Georgia"/>
              </a:rPr>
              <a:t> </a:t>
            </a:r>
          </a:p>
        </p:txBody>
      </p:sp>
      <p:sp>
        <p:nvSpPr>
          <p:cNvPr id="798" name="Shape 79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EXPANDING FUNCTIONS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45" name="Shape 44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TIME SERIES DATA?</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2" name="Shape 802"/>
        <p:cNvGrpSpPr/>
        <p:nvPr/>
      </p:nvGrpSpPr>
      <p:grpSpPr>
        <a:xfrm>
          <a:off x="0" y="0"/>
          <a:ext cx="0" cy="0"/>
          <a:chOff x="0" y="0"/>
          <a:chExt cx="0" cy="0"/>
        </a:xfrm>
      </p:grpSpPr>
      <p:sp>
        <p:nvSpPr>
          <p:cNvPr id="803" name="Shape 803"/>
          <p:cNvSpPr txBox="1"/>
          <p:nvPr>
            <p:ph idx="1" type="body"/>
          </p:nvPr>
        </p:nvSpPr>
        <p:spPr>
          <a:xfrm>
            <a:off x="635006" y="13012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measure how much the sales are correlated with each other, we want to compute the </a:t>
            </a:r>
            <a:r>
              <a:rPr i="1" lang="en-US" sz="2800">
                <a:latin typeface="Georgia"/>
                <a:ea typeface="Georgia"/>
                <a:cs typeface="Georgia"/>
                <a:sym typeface="Georgia"/>
              </a:rPr>
              <a:t>autocorrelation</a:t>
            </a:r>
            <a:r>
              <a:rPr lang="en-US" sz="2800">
                <a:latin typeface="Georgia"/>
                <a:ea typeface="Georgia"/>
                <a:cs typeface="Georgia"/>
                <a:sym typeface="Georgia"/>
              </a:rPr>
              <a:t> of the “Sales” column.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with correlation between different variables, as this number moves closer to 1, the data is more correlated.</a:t>
            </a:r>
          </a:p>
        </p:txBody>
      </p:sp>
      <p:sp>
        <p:nvSpPr>
          <p:cNvPr id="804" name="Shape 80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COMPUTING AUTOCORRELATION</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8" name="Shape 808"/>
        <p:cNvGrpSpPr/>
        <p:nvPr/>
      </p:nvGrpSpPr>
      <p:grpSpPr>
        <a:xfrm>
          <a:off x="0" y="0"/>
          <a:ext cx="0" cy="0"/>
          <a:chOff x="0" y="0"/>
          <a:chExt cx="0" cy="0"/>
        </a:xfrm>
      </p:grpSpPr>
      <p:sp>
        <p:nvSpPr>
          <p:cNvPr id="809" name="Shape 809"/>
          <p:cNvSpPr/>
          <p:nvPr/>
        </p:nvSpPr>
        <p:spPr>
          <a:xfrm>
            <a:off x="635000" y="736600"/>
            <a:ext cx="108165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810" name="Shape 81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11" name="Shape 81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12" name="Shape 812"/>
          <p:cNvSpPr/>
          <p:nvPr/>
        </p:nvSpPr>
        <p:spPr>
          <a:xfrm>
            <a:off x="2961475" y="2224349"/>
            <a:ext cx="9174600" cy="3010200"/>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p>
        </p:txBody>
      </p:sp>
      <p:sp>
        <p:nvSpPr>
          <p:cNvPr id="813" name="Shape 81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 to the above question</a:t>
            </a:r>
          </a:p>
        </p:txBody>
      </p:sp>
      <p:sp>
        <p:nvSpPr>
          <p:cNvPr id="814" name="Shape 81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15" name="Shape 81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816" name="Shape 816"/>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822" name="Shape 822"/>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TIME SERIES EXERCISES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pic>
        <p:nvPicPr>
          <p:cNvPr id="827" name="Shape 82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8" name="Shape 82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29" name="Shape 829"/>
          <p:cNvSpPr/>
          <p:nvPr/>
        </p:nvSpPr>
        <p:spPr>
          <a:xfrm>
            <a:off x="2961475" y="2224347"/>
            <a:ext cx="7559399" cy="3039300"/>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p>
          <a:p>
            <a:pPr indent="-342900" lvl="0" marL="457200" rtl="0">
              <a:spcBef>
                <a:spcPts val="0"/>
              </a:spcBef>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p>
          <a:p>
            <a:pPr indent="-342900" lvl="0" marL="4572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p>
          <a:p>
            <a:pPr indent="-342900" lvl="0" marL="457200" rtl="0">
              <a:spcBef>
                <a:spcPts val="0"/>
              </a:spcBef>
              <a:buSzPct val="1000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p>
          <a:p>
            <a:pPr indent="-342900" lvl="0" marL="4572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b="1" lang="en-US" sz="1800">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p>
        </p:txBody>
      </p:sp>
      <p:sp>
        <p:nvSpPr>
          <p:cNvPr id="830" name="Shape 830"/>
          <p:cNvSpPr/>
          <p:nvPr/>
        </p:nvSpPr>
        <p:spPr>
          <a:xfrm>
            <a:off x="3052755" y="5792350"/>
            <a:ext cx="82124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Plots and answers to the above questions</a:t>
            </a:r>
          </a:p>
        </p:txBody>
      </p:sp>
      <p:sp>
        <p:nvSpPr>
          <p:cNvPr id="831" name="Shape 831"/>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32" name="Shape 832"/>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(35 minutes)</a:t>
            </a:r>
          </a:p>
        </p:txBody>
      </p:sp>
      <p:cxnSp>
        <p:nvCxnSpPr>
          <p:cNvPr id="833" name="Shape 833"/>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34" name="Shape 834"/>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TIME SERIES EXERCISES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 REVIEW</a:t>
            </a:r>
          </a:p>
        </p:txBody>
      </p:sp>
      <p:sp>
        <p:nvSpPr>
          <p:cNvPr id="840" name="Shape 84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TIME SERIES EXERCISES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846" name="Shape 84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0" name="Shape 850"/>
        <p:cNvGrpSpPr/>
        <p:nvPr/>
      </p:nvGrpSpPr>
      <p:grpSpPr>
        <a:xfrm>
          <a:off x="0" y="0"/>
          <a:ext cx="0" cy="0"/>
          <a:chOff x="0" y="0"/>
          <a:chExt cx="0" cy="0"/>
        </a:xfrm>
      </p:grpSpPr>
      <p:sp>
        <p:nvSpPr>
          <p:cNvPr id="851" name="Shape 85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p>
          <a:p>
            <a:pPr lvl="0" marR="0" rtl="0" algn="l">
              <a:spcBef>
                <a:spcPts val="1000"/>
              </a:spcBef>
              <a:buNone/>
            </a:pPr>
            <a:r>
              <a:t/>
            </a:r>
            <a:endParaRPr sz="2800">
              <a:latin typeface="Georgia"/>
              <a:ea typeface="Georgia"/>
              <a:cs typeface="Georgia"/>
              <a:sym typeface="Georgia"/>
            </a:endParaRPr>
          </a:p>
        </p:txBody>
      </p:sp>
      <p:sp>
        <p:nvSpPr>
          <p:cNvPr id="852" name="Shape 8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856" name="Shape 856"/>
        <p:cNvGrpSpPr/>
        <p:nvPr/>
      </p:nvGrpSpPr>
      <p:grpSpPr>
        <a:xfrm>
          <a:off x="0" y="0"/>
          <a:ext cx="0" cy="0"/>
          <a:chOff x="0" y="0"/>
          <a:chExt cx="0" cy="0"/>
        </a:xfrm>
      </p:grpSpPr>
      <p:sp>
        <p:nvSpPr>
          <p:cNvPr id="857" name="Shape 857"/>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858" name="Shape 858"/>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864" name="Shape 864"/>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865" name="Shape 865"/>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Part 3</a:t>
            </a:r>
          </a:p>
          <a:p>
            <a:pPr indent="-256540" lvl="0" marL="203200" marR="0" rtl="0" algn="l">
              <a:spcBef>
                <a:spcPts val="0"/>
              </a:spcBef>
              <a:buSzPct val="100000"/>
              <a:buFont typeface="Georgia"/>
              <a:buChar char="‣"/>
            </a:pPr>
            <a:r>
              <a:rPr lang="en-US" sz="2800">
                <a:latin typeface="Georgia"/>
                <a:ea typeface="Georgia"/>
                <a:cs typeface="Georgia"/>
                <a:sym typeface="Georgia"/>
              </a:rPr>
              <a:t>Next Tuesday</a:t>
            </a:r>
          </a:p>
          <a:p>
            <a:pPr lv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869" name="Shape 869"/>
        <p:cNvGrpSpPr/>
        <p:nvPr/>
      </p:nvGrpSpPr>
      <p:grpSpPr>
        <a:xfrm>
          <a:off x="0" y="0"/>
          <a:ext cx="0" cy="0"/>
          <a:chOff x="0" y="0"/>
          <a:chExt cx="0" cy="0"/>
        </a:xfrm>
      </p:grpSpPr>
      <p:sp>
        <p:nvSpPr>
          <p:cNvPr id="870" name="Shape 870"/>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871" name="Shape 871"/>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872" name="Shape 872"/>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873" name="Shape 873"/>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874" name="Shape 874"/>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a:p>
            <a:pPr indent="0" lvl="0" marL="0" marR="0" rtl="0" algn="l">
              <a:lnSpc>
                <a:spcPct val="114285"/>
              </a:lnSpc>
              <a:spcBef>
                <a:spcPts val="0"/>
              </a:spcBef>
              <a:buSzPct val="25000"/>
              <a:buNone/>
            </a:pPr>
            <a:r>
              <a:rPr b="1" lang="en-US" sz="2800" u="sng">
                <a:solidFill>
                  <a:schemeClr val="hlink"/>
                </a:solidFill>
                <a:latin typeface="Oswald"/>
                <a:ea typeface="Oswald"/>
                <a:cs typeface="Oswald"/>
                <a:sym typeface="Oswald"/>
                <a:hlinkClick r:id="rId3"/>
              </a:rPr>
              <a:t>http://tiny.cc\chi-ds</a:t>
            </a:r>
          </a:p>
          <a:p>
            <a:pPr indent="0" lvl="0" marL="0" marR="0" rtl="0" algn="l">
              <a:lnSpc>
                <a:spcPct val="114285"/>
              </a:lnSpc>
              <a:spcBef>
                <a:spcPts val="0"/>
              </a:spcBef>
              <a:buNone/>
            </a:pPr>
            <a:r>
              <a:t/>
            </a:r>
            <a:endParaRPr b="1" sz="28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51" name="Shape 45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data is any data where the individual data points change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57" name="Shape 45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Most datasets are likely to have an important time component, but typically we assume that it’s fairly minimal.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63" name="Shape 46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When the time component </a:t>
            </a:r>
            <a:r>
              <a:rPr i="1" lang="en-US" sz="2800">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how much does this week’s sales affect next week’s?  How much does today’s stock price affect tomorrow’s?</a:t>
            </a: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