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y="7302500" cx="13004800"/>
  <p:notesSz cx="6858000" cy="9144000"/>
  <p:embeddedFontLst>
    <p:embeddedFont>
      <p:font typeface="Oswald"/>
      <p:regular r:id="rId96"/>
      <p:bold r:id="rId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font" Target="fonts/Oswald-bold.fntdata"/><Relationship Id="rId96"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7" name="Shape 46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3" name="Shape 473"/>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2" name="Shape 49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7" name="Shape 51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4" name="Shape 5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0" name="Shape 5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6" name="Shape 536"/>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3" name="Shape 54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7" name="Shape 41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0" name="Shape 55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7" name="Shape 55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3" name="Shape 5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0" name="Shape 57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7" name="Shape 57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4" name="Shape 58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1" name="Shape 59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5" name="Shape 595"/>
        <p:cNvGrpSpPr/>
        <p:nvPr/>
      </p:nvGrpSpPr>
      <p:grpSpPr>
        <a:xfrm>
          <a:off x="0" y="0"/>
          <a:ext cx="0" cy="0"/>
          <a:chOff x="0" y="0"/>
          <a:chExt cx="0" cy="0"/>
        </a:xfrm>
      </p:grpSpPr>
      <p:sp>
        <p:nvSpPr>
          <p:cNvPr id="596" name="Shape 5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7" name="Shape 597"/>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4" name="Shape 614"/>
        <p:cNvGrpSpPr/>
        <p:nvPr/>
      </p:nvGrpSpPr>
      <p:grpSpPr>
        <a:xfrm>
          <a:off x="0" y="0"/>
          <a:ext cx="0" cy="0"/>
          <a:chOff x="0" y="0"/>
          <a:chExt cx="0" cy="0"/>
        </a:xfrm>
      </p:grpSpPr>
      <p:sp>
        <p:nvSpPr>
          <p:cNvPr id="615" name="Shape 6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6" name="Shape 61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2" name="Shape 62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8" name="Shape 62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4" name="Shape 63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0" name="Shape 64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6" name="Shape 646"/>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3" name="Shape 653"/>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0" name="Shape 66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6" name="Shape 66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2" name="Shape 67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0" name="Shape 4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0" name="Shape 69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6" name="Shape 69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2" name="Shape 70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08" name="Shape 70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4" name="Shape 71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0" name="Shape 72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7" name="Shape 72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3" name="Shape 73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9" name="Shape 73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5" name="Shape 74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6" name="Shape 4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9" name="Shape 749"/>
        <p:cNvGrpSpPr/>
        <p:nvPr/>
      </p:nvGrpSpPr>
      <p:grpSpPr>
        <a:xfrm>
          <a:off x="0" y="0"/>
          <a:ext cx="0" cy="0"/>
          <a:chOff x="0" y="0"/>
          <a:chExt cx="0" cy="0"/>
        </a:xfrm>
      </p:grpSpPr>
      <p:sp>
        <p:nvSpPr>
          <p:cNvPr id="750" name="Shape 7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1" name="Shape 7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57" name="Shape 7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3" name="Shape 7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9" name="Shape 7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5" name="Shape 7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3" name="Shape 79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9" name="Shape 79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5" name="Shape 80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1" name="Shape 8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42" name="Shape 4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7" name="Shape 81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3" name="Shape 82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7" name="Shape 827"/>
        <p:cNvGrpSpPr/>
        <p:nvPr/>
      </p:nvGrpSpPr>
      <p:grpSpPr>
        <a:xfrm>
          <a:off x="0" y="0"/>
          <a:ext cx="0" cy="0"/>
          <a:chOff x="0" y="0"/>
          <a:chExt cx="0" cy="0"/>
        </a:xfrm>
      </p:grpSpPr>
      <p:sp>
        <p:nvSpPr>
          <p:cNvPr id="828" name="Shape 8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9" name="Shape 82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3" name="Shape 833"/>
        <p:cNvGrpSpPr/>
        <p:nvPr/>
      </p:nvGrpSpPr>
      <p:grpSpPr>
        <a:xfrm>
          <a:off x="0" y="0"/>
          <a:ext cx="0" cy="0"/>
          <a:chOff x="0" y="0"/>
          <a:chExt cx="0" cy="0"/>
        </a:xfrm>
      </p:grpSpPr>
      <p:sp>
        <p:nvSpPr>
          <p:cNvPr id="834" name="Shape 8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5" name="Shape 83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53" name="Shape 85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59" name="Shape 85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65" name="Shape 86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71" name="Shape 87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77" name="Shape 87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8" name="Shape 4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7" name="Shape 887"/>
        <p:cNvGrpSpPr/>
        <p:nvPr/>
      </p:nvGrpSpPr>
      <p:grpSpPr>
        <a:xfrm>
          <a:off x="0" y="0"/>
          <a:ext cx="0" cy="0"/>
          <a:chOff x="0" y="0"/>
          <a:chExt cx="0" cy="0"/>
        </a:xfrm>
      </p:grpSpPr>
      <p:sp>
        <p:nvSpPr>
          <p:cNvPr id="888" name="Shape 8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89" name="Shape 88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3" name="Shape 893"/>
        <p:cNvGrpSpPr/>
        <p:nvPr/>
      </p:nvGrpSpPr>
      <p:grpSpPr>
        <a:xfrm>
          <a:off x="0" y="0"/>
          <a:ext cx="0" cy="0"/>
          <a:chOff x="0" y="0"/>
          <a:chExt cx="0" cy="0"/>
        </a:xfrm>
      </p:grpSpPr>
      <p:sp>
        <p:nvSpPr>
          <p:cNvPr id="894" name="Shape 8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5" name="Shape 89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9" name="Shape 899"/>
        <p:cNvGrpSpPr/>
        <p:nvPr/>
      </p:nvGrpSpPr>
      <p:grpSpPr>
        <a:xfrm>
          <a:off x="0" y="0"/>
          <a:ext cx="0" cy="0"/>
          <a:chOff x="0" y="0"/>
          <a:chExt cx="0" cy="0"/>
        </a:xfrm>
      </p:grpSpPr>
      <p:sp>
        <p:nvSpPr>
          <p:cNvPr id="900" name="Shape 9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1" name="Shape 90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07" name="Shape 90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19" name="Shape 91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25" name="Shape 9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9" name="Shape 929"/>
        <p:cNvGrpSpPr/>
        <p:nvPr/>
      </p:nvGrpSpPr>
      <p:grpSpPr>
        <a:xfrm>
          <a:off x="0" y="0"/>
          <a:ext cx="0" cy="0"/>
          <a:chOff x="0" y="0"/>
          <a:chExt cx="0" cy="0"/>
        </a:xfrm>
      </p:grpSpPr>
      <p:sp>
        <p:nvSpPr>
          <p:cNvPr id="930" name="Shape 9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31" name="Shape 93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5" name="Shape 935"/>
        <p:cNvGrpSpPr/>
        <p:nvPr/>
      </p:nvGrpSpPr>
      <p:grpSpPr>
        <a:xfrm>
          <a:off x="0" y="0"/>
          <a:ext cx="0" cy="0"/>
          <a:chOff x="0" y="0"/>
          <a:chExt cx="0" cy="0"/>
        </a:xfrm>
      </p:grpSpPr>
      <p:sp>
        <p:nvSpPr>
          <p:cNvPr id="936" name="Shape 9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37" name="Shape 93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7" name="Shape 947"/>
        <p:cNvGrpSpPr/>
        <p:nvPr/>
      </p:nvGrpSpPr>
      <p:grpSpPr>
        <a:xfrm>
          <a:off x="0" y="0"/>
          <a:ext cx="0" cy="0"/>
          <a:chOff x="0" y="0"/>
          <a:chExt cx="0" cy="0"/>
        </a:xfrm>
      </p:grpSpPr>
      <p:sp>
        <p:nvSpPr>
          <p:cNvPr id="948" name="Shape 9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49" name="Shape 9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3" name="Shape 953"/>
        <p:cNvGrpSpPr/>
        <p:nvPr/>
      </p:nvGrpSpPr>
      <p:grpSpPr>
        <a:xfrm>
          <a:off x="0" y="0"/>
          <a:ext cx="0" cy="0"/>
          <a:chOff x="0" y="0"/>
          <a:chExt cx="0" cy="0"/>
        </a:xfrm>
      </p:grpSpPr>
      <p:sp>
        <p:nvSpPr>
          <p:cNvPr id="954" name="Shape 9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55" name="Shape 95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5" name="Shape 45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9" name="Shape 959"/>
        <p:cNvGrpSpPr/>
        <p:nvPr/>
      </p:nvGrpSpPr>
      <p:grpSpPr>
        <a:xfrm>
          <a:off x="0" y="0"/>
          <a:ext cx="0" cy="0"/>
          <a:chOff x="0" y="0"/>
          <a:chExt cx="0" cy="0"/>
        </a:xfrm>
      </p:grpSpPr>
      <p:sp>
        <p:nvSpPr>
          <p:cNvPr id="960" name="Shape 9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61" name="Shape 9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1" name="Shape 971"/>
        <p:cNvGrpSpPr/>
        <p:nvPr/>
      </p:nvGrpSpPr>
      <p:grpSpPr>
        <a:xfrm>
          <a:off x="0" y="0"/>
          <a:ext cx="0" cy="0"/>
          <a:chOff x="0" y="0"/>
          <a:chExt cx="0" cy="0"/>
        </a:xfrm>
      </p:grpSpPr>
      <p:sp>
        <p:nvSpPr>
          <p:cNvPr id="972" name="Shape 9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73" name="Shape 97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7" name="Shape 977"/>
        <p:cNvGrpSpPr/>
        <p:nvPr/>
      </p:nvGrpSpPr>
      <p:grpSpPr>
        <a:xfrm>
          <a:off x="0" y="0"/>
          <a:ext cx="0" cy="0"/>
          <a:chOff x="0" y="0"/>
          <a:chExt cx="0" cy="0"/>
        </a:xfrm>
      </p:grpSpPr>
      <p:sp>
        <p:nvSpPr>
          <p:cNvPr id="978" name="Shape 9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79" name="Shape 97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85" name="Shape 9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9" name="Shape 989"/>
        <p:cNvGrpSpPr/>
        <p:nvPr/>
      </p:nvGrpSpPr>
      <p:grpSpPr>
        <a:xfrm>
          <a:off x="0" y="0"/>
          <a:ext cx="0" cy="0"/>
          <a:chOff x="0" y="0"/>
          <a:chExt cx="0" cy="0"/>
        </a:xfrm>
      </p:grpSpPr>
      <p:sp>
        <p:nvSpPr>
          <p:cNvPr id="990" name="Shape 9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91" name="Shape 99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9" name="Shape 999"/>
        <p:cNvGrpSpPr/>
        <p:nvPr/>
      </p:nvGrpSpPr>
      <p:grpSpPr>
        <a:xfrm>
          <a:off x="0" y="0"/>
          <a:ext cx="0" cy="0"/>
          <a:chOff x="0" y="0"/>
          <a:chExt cx="0" cy="0"/>
        </a:xfrm>
      </p:grpSpPr>
      <p:sp>
        <p:nvSpPr>
          <p:cNvPr id="1000" name="Shape 10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01" name="Shape 100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9" name="Shape 1009"/>
        <p:cNvGrpSpPr/>
        <p:nvPr/>
      </p:nvGrpSpPr>
      <p:grpSpPr>
        <a:xfrm>
          <a:off x="0" y="0"/>
          <a:ext cx="0" cy="0"/>
          <a:chOff x="0" y="0"/>
          <a:chExt cx="0" cy="0"/>
        </a:xfrm>
      </p:grpSpPr>
      <p:sp>
        <p:nvSpPr>
          <p:cNvPr id="1010" name="Shape 10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11" name="Shape 101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9" name="Shape 1019"/>
        <p:cNvGrpSpPr/>
        <p:nvPr/>
      </p:nvGrpSpPr>
      <p:grpSpPr>
        <a:xfrm>
          <a:off x="0" y="0"/>
          <a:ext cx="0" cy="0"/>
          <a:chOff x="0" y="0"/>
          <a:chExt cx="0" cy="0"/>
        </a:xfrm>
      </p:grpSpPr>
      <p:sp>
        <p:nvSpPr>
          <p:cNvPr id="1020" name="Shape 102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021" name="Shape 10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5" name="Shape 1025"/>
        <p:cNvGrpSpPr/>
        <p:nvPr/>
      </p:nvGrpSpPr>
      <p:grpSpPr>
        <a:xfrm>
          <a:off x="0" y="0"/>
          <a:ext cx="0" cy="0"/>
          <a:chOff x="0" y="0"/>
          <a:chExt cx="0" cy="0"/>
        </a:xfrm>
      </p:grpSpPr>
      <p:sp>
        <p:nvSpPr>
          <p:cNvPr id="1026" name="Shape 10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27" name="Shape 102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1" name="Shape 1031"/>
        <p:cNvGrpSpPr/>
        <p:nvPr/>
      </p:nvGrpSpPr>
      <p:grpSpPr>
        <a:xfrm>
          <a:off x="0" y="0"/>
          <a:ext cx="0" cy="0"/>
          <a:chOff x="0" y="0"/>
          <a:chExt cx="0" cy="0"/>
        </a:xfrm>
      </p:grpSpPr>
      <p:sp>
        <p:nvSpPr>
          <p:cNvPr id="1032" name="Shape 10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33" name="Shape 103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1" name="Shape 4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7" name="Shape 1037"/>
        <p:cNvGrpSpPr/>
        <p:nvPr/>
      </p:nvGrpSpPr>
      <p:grpSpPr>
        <a:xfrm>
          <a:off x="0" y="0"/>
          <a:ext cx="0" cy="0"/>
          <a:chOff x="0" y="0"/>
          <a:chExt cx="0" cy="0"/>
        </a:xfrm>
      </p:grpSpPr>
      <p:sp>
        <p:nvSpPr>
          <p:cNvPr id="1038" name="Shape 103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039" name="Shape 10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09.jpg"/><Relationship Id="rId4" Type="http://schemas.openxmlformats.org/officeDocument/2006/relationships/image" Target="../media/image0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03.png"/><Relationship Id="rId4" Type="http://schemas.openxmlformats.org/officeDocument/2006/relationships/image" Target="../media/image05.png"/><Relationship Id="rId11" Type="http://schemas.openxmlformats.org/officeDocument/2006/relationships/image" Target="../media/image13.png"/><Relationship Id="rId10" Type="http://schemas.openxmlformats.org/officeDocument/2006/relationships/image" Target="../media/image54.png"/><Relationship Id="rId9" Type="http://schemas.openxmlformats.org/officeDocument/2006/relationships/image" Target="../media/image10.png"/><Relationship Id="rId5" Type="http://schemas.openxmlformats.org/officeDocument/2006/relationships/image" Target="../media/image04.png"/><Relationship Id="rId6" Type="http://schemas.openxmlformats.org/officeDocument/2006/relationships/image" Target="../media/image06.png"/><Relationship Id="rId7" Type="http://schemas.openxmlformats.org/officeDocument/2006/relationships/image" Target="../media/image07.png"/><Relationship Id="rId8" Type="http://schemas.openxmlformats.org/officeDocument/2006/relationships/image" Target="../media/image0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9.jpg"/><Relationship Id="rId4" Type="http://schemas.openxmlformats.org/officeDocument/2006/relationships/image" Target="../media/image1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24.jpg"/><Relationship Id="rId4" Type="http://schemas.openxmlformats.org/officeDocument/2006/relationships/image" Target="../media/image22.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25.png"/><Relationship Id="rId4" Type="http://schemas.openxmlformats.org/officeDocument/2006/relationships/image" Target="../media/image28.png"/><Relationship Id="rId11" Type="http://schemas.openxmlformats.org/officeDocument/2006/relationships/image" Target="../media/image32.png"/><Relationship Id="rId10" Type="http://schemas.openxmlformats.org/officeDocument/2006/relationships/image" Target="../media/image33.png"/><Relationship Id="rId9"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30.png"/><Relationship Id="rId7" Type="http://schemas.openxmlformats.org/officeDocument/2006/relationships/image" Target="../media/image29.png"/><Relationship Id="rId8" Type="http://schemas.openxmlformats.org/officeDocument/2006/relationships/image" Target="../media/image5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png"/><Relationship Id="rId3" Type="http://schemas.openxmlformats.org/officeDocument/2006/relationships/image" Target="../media/image58.jpg"/><Relationship Id="rId4" Type="http://schemas.openxmlformats.org/officeDocument/2006/relationships/image" Target="../media/image35.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221" name="Shape 22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299"/>
          </a:xfrm>
          <a:prstGeom prst="straightConnector1">
            <a:avLst/>
          </a:prstGeom>
          <a:noFill/>
          <a:ln>
            <a:noFill/>
          </a:ln>
        </p:spPr>
      </p:cxnSp>
      <p:cxnSp>
        <p:nvCxnSpPr>
          <p:cNvPr id="229" name="Shape 229"/>
          <p:cNvCxnSpPr/>
          <p:nvPr/>
        </p:nvCxnSpPr>
        <p:spPr>
          <a:xfrm flipH="1" rot="10800000">
            <a:off x="4622800" y="2781000"/>
            <a:ext cx="7742699" cy="299"/>
          </a:xfrm>
          <a:prstGeom prst="straightConnector1">
            <a:avLst/>
          </a:prstGeom>
          <a:noFill/>
          <a:ln>
            <a:noFill/>
          </a:ln>
        </p:spPr>
      </p:cxnSp>
      <p:cxnSp>
        <p:nvCxnSpPr>
          <p:cNvPr id="230" name="Shape 230"/>
          <p:cNvCxnSpPr/>
          <p:nvPr/>
        </p:nvCxnSpPr>
        <p:spPr>
          <a:xfrm flipH="1" rot="10800000">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299"/>
          </a:xfrm>
          <a:prstGeom prst="straightConnector1">
            <a:avLst/>
          </a:prstGeom>
          <a:noFill/>
          <a:ln>
            <a:noFill/>
          </a:ln>
        </p:spPr>
      </p:cxnSp>
      <p:cxnSp>
        <p:nvCxnSpPr>
          <p:cNvPr id="240" name="Shape 240"/>
          <p:cNvCxnSpPr/>
          <p:nvPr/>
        </p:nvCxnSpPr>
        <p:spPr>
          <a:xfrm flipH="1" rot="10800000">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299"/>
          </a:xfrm>
          <a:prstGeom prst="straightConnector1">
            <a:avLst/>
          </a:prstGeom>
          <a:noFill/>
          <a:ln>
            <a:noFill/>
          </a:ln>
        </p:spPr>
      </p:cxnSp>
      <p:cxnSp>
        <p:nvCxnSpPr>
          <p:cNvPr id="319" name="Shape 319"/>
          <p:cNvCxnSpPr/>
          <p:nvPr/>
        </p:nvCxnSpPr>
        <p:spPr>
          <a:xfrm flipH="1" rot="10800000">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8" name="Shape 328"/>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32" name="Shape 332"/>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299"/>
          </a:xfrm>
          <a:prstGeom prst="straightConnector1">
            <a:avLst/>
          </a:prstGeom>
          <a:noFill/>
          <a:ln>
            <a:noFill/>
          </a:ln>
        </p:spPr>
      </p:cxnSp>
      <p:cxnSp>
        <p:nvCxnSpPr>
          <p:cNvPr id="345" name="Shape 345"/>
          <p:cNvCxnSpPr/>
          <p:nvPr/>
        </p:nvCxnSpPr>
        <p:spPr>
          <a:xfrm flipH="1" rot="10800000">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899"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352" name="Shape 352"/>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8" name="Shape 358"/>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64" name="Shape 364"/>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70" name="Shape 37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80" name="Shape 38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84" name="Shape 384"/>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899" cy="4265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407" name="Shape 4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211" name="Shape 21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5.xml"/><Relationship Id="rId3"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4.xml"/><Relationship Id="rId3"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9.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3.xml"/><Relationship Id="rId3" Type="http://schemas.openxmlformats.org/officeDocument/2006/relationships/image" Target="../media/image3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7.xml"/><Relationship Id="rId3"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0.xml"/><Relationship Id="rId3"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5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i="1" lang="en-US" sz="2800">
                <a:solidFill>
                  <a:srgbClr val="E52123"/>
                </a:solidFill>
                <a:latin typeface="Georgia"/>
                <a:ea typeface="Georgia"/>
                <a:cs typeface="Georgia"/>
                <a:sym typeface="Georgia"/>
              </a:rPr>
              <a:t>Ivan Hernandez, Ph.D</a:t>
            </a:r>
          </a:p>
        </p:txBody>
      </p:sp>
      <p:sp>
        <p:nvSpPr>
          <p:cNvPr id="414" name="Shape 414"/>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TIME SERIES MODELING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ARE TIME SERIES MODELS?</a:t>
            </a:r>
          </a:p>
        </p:txBody>
      </p:sp>
      <p:sp>
        <p:nvSpPr>
          <p:cNvPr id="470" name="Shape 47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training dataset would likely contain data from </a:t>
            </a:r>
            <a:r>
              <a:rPr i="1" lang="en-US" sz="2800">
                <a:latin typeface="Georgia"/>
                <a:ea typeface="Georgia"/>
                <a:cs typeface="Georgia"/>
                <a:sym typeface="Georgia"/>
              </a:rPr>
              <a:t>before</a:t>
            </a:r>
            <a:r>
              <a:rPr lang="en-US" sz="2800">
                <a:latin typeface="Georgia"/>
                <a:ea typeface="Georgia"/>
                <a:cs typeface="Georgia"/>
                <a:sym typeface="Georgia"/>
              </a:rPr>
              <a:t> AND </a:t>
            </a:r>
            <a:r>
              <a:rPr i="1" lang="en-US" sz="2800">
                <a:latin typeface="Georgia"/>
                <a:ea typeface="Georgia"/>
                <a:cs typeface="Georgia"/>
                <a:sym typeface="Georgia"/>
              </a:rPr>
              <a:t>after</a:t>
            </a:r>
            <a:r>
              <a:rPr lang="en-US" sz="2800">
                <a:latin typeface="Georgia"/>
                <a:ea typeface="Georgia"/>
                <a:cs typeface="Georgia"/>
                <a:sym typeface="Georgia"/>
              </a:rPr>
              <a:t> a test dataset.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would not be possible in real life (you can’t use future, unseen data points when building your model).  Therefore, it’s not a valid test of how our model would perform in practice.</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ARE TIME SERIES MODELS?</a:t>
            </a:r>
          </a:p>
        </p:txBody>
      </p:sp>
      <p:sp>
        <p:nvSpPr>
          <p:cNvPr id="476" name="Shape 476"/>
          <p:cNvSpPr txBox="1"/>
          <p:nvPr>
            <p:ph idx="1" type="body"/>
          </p:nvPr>
        </p:nvSpPr>
        <p:spPr>
          <a:xfrm>
            <a:off x="635006" y="12927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Instead, we will exclusively train on values earlier (in time) in our data and test our model on values at the end of the data period.</a:t>
            </a:r>
          </a:p>
        </p:txBody>
      </p:sp>
      <p:pic>
        <p:nvPicPr>
          <p:cNvPr id="477" name="Shape 477"/>
          <p:cNvPicPr preferRelativeResize="0"/>
          <p:nvPr/>
        </p:nvPicPr>
        <p:blipFill>
          <a:blip r:embed="rId3">
            <a:alphaModFix/>
          </a:blip>
          <a:stretch>
            <a:fillRect/>
          </a:stretch>
        </p:blipFill>
        <p:spPr>
          <a:xfrm>
            <a:off x="3215712" y="3005400"/>
            <a:ext cx="6573374" cy="3862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483" name="Shape 48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84" name="Shape 48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485" name="Shape 485"/>
          <p:cNvSpPr/>
          <p:nvPr/>
        </p:nvSpPr>
        <p:spPr>
          <a:xfrm>
            <a:off x="2961475" y="2224349"/>
            <a:ext cx="9174599" cy="3010199"/>
          </a:xfrm>
          <a:prstGeom prst="rect">
            <a:avLst/>
          </a:prstGeom>
          <a:noFill/>
          <a:ln>
            <a:noFill/>
          </a:ln>
        </p:spPr>
        <p:txBody>
          <a:bodyPr anchorCtr="0" anchor="ctr" bIns="50800" lIns="50800" rIns="50800" tIns="50800">
            <a:noAutofit/>
          </a:bodyPr>
          <a:lstStyle/>
          <a:p>
            <a:pPr lvl="0" marR="0" rtl="0" algn="l">
              <a:lnSpc>
                <a:spcPct val="100000"/>
              </a:lnSpc>
              <a:spcBef>
                <a:spcPts val="0"/>
              </a:spcBef>
              <a:spcAft>
                <a:spcPts val="0"/>
              </a:spcAft>
              <a:buNone/>
            </a:pPr>
            <a:r>
              <a:rPr lang="en-US" sz="1800">
                <a:solidFill>
                  <a:schemeClr val="dk1"/>
                </a:solidFill>
                <a:latin typeface="Georgia"/>
                <a:ea typeface="Georgia"/>
                <a:cs typeface="Georgia"/>
                <a:sym typeface="Georgia"/>
              </a:rPr>
              <a:t>In our last class, we saw a few statistics for analyzing time series.</a:t>
            </a: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lvl="0" marR="0" rtl="0" algn="l">
              <a:lnSpc>
                <a:spcPct val="100000"/>
              </a:lnSpc>
              <a:spcBef>
                <a:spcPts val="0"/>
              </a:spcBef>
              <a:spcAft>
                <a:spcPts val="0"/>
              </a:spcAft>
              <a:buNone/>
            </a:pPr>
            <a:r>
              <a:rPr lang="en-US" sz="1800">
                <a:solidFill>
                  <a:schemeClr val="dk1"/>
                </a:solidFill>
                <a:latin typeface="Georgia"/>
                <a:ea typeface="Georgia"/>
                <a:cs typeface="Georgia"/>
                <a:sym typeface="Georgia"/>
              </a:rPr>
              <a:t>We looked at moving averages to evaluate the local behavior of the time series.</a:t>
            </a: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Redefine the moving average and its purpose.</a:t>
            </a:r>
          </a:p>
        </p:txBody>
      </p:sp>
      <p:sp>
        <p:nvSpPr>
          <p:cNvPr id="486" name="Shape 486"/>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487" name="Shape 487"/>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488" name="Shape 488"/>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489" name="Shape 489"/>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495" name="Shape 49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moving average</a:t>
            </a:r>
            <a:r>
              <a:rPr lang="en-US" sz="2800">
                <a:latin typeface="Georgia"/>
                <a:ea typeface="Georgia"/>
                <a:cs typeface="Georgia"/>
                <a:sym typeface="Georgia"/>
              </a:rPr>
              <a:t> is an average of </a:t>
            </a:r>
            <a:r>
              <a:rPr i="1" lang="en-US" sz="2800">
                <a:latin typeface="Georgia"/>
                <a:ea typeface="Georgia"/>
                <a:cs typeface="Georgia"/>
                <a:sym typeface="Georgia"/>
              </a:rPr>
              <a:t>p</a:t>
            </a:r>
            <a:r>
              <a:rPr lang="en-US" sz="2800">
                <a:latin typeface="Georgia"/>
                <a:ea typeface="Georgia"/>
                <a:cs typeface="Georgia"/>
                <a:sym typeface="Georgia"/>
              </a:rPr>
              <a:t> surrounding data points in time.</a:t>
            </a:r>
          </a:p>
          <a:p>
            <a:pPr lvl="0" marR="0" rtl="0" algn="l">
              <a:spcBef>
                <a:spcPts val="0"/>
              </a:spcBef>
              <a:buNone/>
            </a:pPr>
            <a:r>
              <a:t/>
            </a:r>
            <a:endParaRPr sz="2800">
              <a:latin typeface="Georgia"/>
              <a:ea typeface="Georgia"/>
              <a:cs typeface="Georgia"/>
              <a:sym typeface="Georgia"/>
            </a:endParaRPr>
          </a:p>
        </p:txBody>
      </p:sp>
      <p:pic>
        <p:nvPicPr>
          <p:cNvPr id="496" name="Shape 496"/>
          <p:cNvPicPr preferRelativeResize="0"/>
          <p:nvPr/>
        </p:nvPicPr>
        <p:blipFill>
          <a:blip r:embed="rId3">
            <a:alphaModFix/>
          </a:blip>
          <a:stretch>
            <a:fillRect/>
          </a:stretch>
        </p:blipFill>
        <p:spPr>
          <a:xfrm>
            <a:off x="4724325" y="3258075"/>
            <a:ext cx="3556150" cy="1745150"/>
          </a:xfrm>
          <a:prstGeom prst="rect">
            <a:avLst/>
          </a:prstGeom>
          <a:noFill/>
          <a:ln>
            <a:noFill/>
          </a:ln>
        </p:spPr>
      </p:pic>
      <p:sp>
        <p:nvSpPr>
          <p:cNvPr id="497" name="Shape 497"/>
          <p:cNvSpPr txBox="1"/>
          <p:nvPr/>
        </p:nvSpPr>
        <p:spPr>
          <a:xfrm>
            <a:off x="930275" y="5888525"/>
            <a:ext cx="4204800" cy="939600"/>
          </a:xfrm>
          <a:prstGeom prst="rect">
            <a:avLst/>
          </a:prstGeom>
          <a:noFill/>
          <a:ln>
            <a:noFill/>
          </a:ln>
        </p:spPr>
        <p:txBody>
          <a:bodyPr anchorCtr="0" anchor="ctr" bIns="91425" lIns="91425" rIns="91425" tIns="91425">
            <a:noAutofit/>
          </a:bodyPr>
          <a:lstStyle/>
          <a:p>
            <a:pPr lvl="0" algn="ctr">
              <a:spcBef>
                <a:spcPts val="0"/>
              </a:spcBef>
              <a:buNone/>
            </a:pPr>
            <a:r>
              <a:rPr lang="en-US" sz="2800">
                <a:latin typeface="Georgia"/>
                <a:ea typeface="Georgia"/>
                <a:cs typeface="Georgia"/>
                <a:sym typeface="Georgia"/>
              </a:rPr>
              <a:t>Divide by t</a:t>
            </a:r>
            <a:r>
              <a:rPr lang="en-US" sz="2800">
                <a:latin typeface="Georgia"/>
                <a:ea typeface="Georgia"/>
                <a:cs typeface="Georgia"/>
                <a:sym typeface="Georgia"/>
              </a:rPr>
              <a:t>he </a:t>
            </a:r>
            <a:r>
              <a:rPr i="1" lang="en-US" sz="2800">
                <a:latin typeface="Georgia"/>
                <a:ea typeface="Georgia"/>
                <a:cs typeface="Georgia"/>
                <a:sym typeface="Georgia"/>
              </a:rPr>
              <a:t>p</a:t>
            </a:r>
            <a:r>
              <a:rPr lang="en-US" sz="2800">
                <a:latin typeface="Georgia"/>
                <a:ea typeface="Georgia"/>
                <a:cs typeface="Georgia"/>
                <a:sym typeface="Georgia"/>
              </a:rPr>
              <a:t> surrounding data points</a:t>
            </a:r>
          </a:p>
        </p:txBody>
      </p:sp>
      <p:cxnSp>
        <p:nvCxnSpPr>
          <p:cNvPr id="498" name="Shape 498"/>
          <p:cNvCxnSpPr>
            <a:stCxn id="497" idx="0"/>
          </p:cNvCxnSpPr>
          <p:nvPr/>
        </p:nvCxnSpPr>
        <p:spPr>
          <a:xfrm flipH="1" rot="10800000">
            <a:off x="3032675" y="4716425"/>
            <a:ext cx="2846400" cy="1172100"/>
          </a:xfrm>
          <a:prstGeom prst="straightConnector1">
            <a:avLst/>
          </a:prstGeom>
          <a:noFill/>
          <a:ln cap="flat" cmpd="sng" w="38100">
            <a:solidFill>
              <a:srgbClr val="000000"/>
            </a:solidFill>
            <a:prstDash val="solid"/>
            <a:round/>
            <a:headEnd len="lg" w="lg" type="none"/>
            <a:tailEnd len="lg" w="lg" type="triangle"/>
          </a:ln>
        </p:spPr>
      </p:cxnSp>
      <p:sp>
        <p:nvSpPr>
          <p:cNvPr id="499" name="Shape 499"/>
          <p:cNvSpPr txBox="1"/>
          <p:nvPr/>
        </p:nvSpPr>
        <p:spPr>
          <a:xfrm>
            <a:off x="7250275" y="6217675"/>
            <a:ext cx="4204800" cy="939600"/>
          </a:xfrm>
          <a:prstGeom prst="rect">
            <a:avLst/>
          </a:prstGeom>
          <a:noFill/>
          <a:ln>
            <a:noFill/>
          </a:ln>
        </p:spPr>
        <p:txBody>
          <a:bodyPr anchorCtr="0" anchor="ctr" bIns="91425" lIns="91425" rIns="91425" tIns="91425">
            <a:noAutofit/>
          </a:bodyPr>
          <a:lstStyle/>
          <a:p>
            <a:pPr lvl="0" rtl="0" algn="ctr">
              <a:spcBef>
                <a:spcPts val="0"/>
              </a:spcBef>
              <a:buNone/>
            </a:pPr>
            <a:r>
              <a:rPr lang="en-US" sz="2800">
                <a:latin typeface="Georgia"/>
                <a:ea typeface="Georgia"/>
                <a:cs typeface="Georgia"/>
                <a:sym typeface="Georgia"/>
              </a:rPr>
              <a:t>Get the </a:t>
            </a:r>
            <a:r>
              <a:rPr i="1" lang="en-US" sz="2800">
                <a:latin typeface="Georgia"/>
                <a:ea typeface="Georgia"/>
                <a:cs typeface="Georgia"/>
                <a:sym typeface="Georgia"/>
              </a:rPr>
              <a:t>p</a:t>
            </a:r>
            <a:r>
              <a:rPr lang="en-US" sz="2800">
                <a:latin typeface="Georgia"/>
                <a:ea typeface="Georgia"/>
                <a:cs typeface="Georgia"/>
                <a:sym typeface="Georgia"/>
              </a:rPr>
              <a:t> points from </a:t>
            </a:r>
            <a:r>
              <a:rPr i="1" lang="en-US" sz="2800">
                <a:latin typeface="Georgia"/>
                <a:ea typeface="Georgia"/>
                <a:cs typeface="Georgia"/>
                <a:sym typeface="Georgia"/>
              </a:rPr>
              <a:t>t</a:t>
            </a:r>
            <a:r>
              <a:rPr lang="en-US" sz="2800">
                <a:latin typeface="Georgia"/>
                <a:ea typeface="Georgia"/>
                <a:cs typeface="Georgia"/>
                <a:sym typeface="Georgia"/>
              </a:rPr>
              <a:t> ...</a:t>
            </a:r>
          </a:p>
        </p:txBody>
      </p:sp>
      <p:cxnSp>
        <p:nvCxnSpPr>
          <p:cNvPr id="500" name="Shape 500"/>
          <p:cNvCxnSpPr>
            <a:stCxn id="499" idx="0"/>
          </p:cNvCxnSpPr>
          <p:nvPr/>
        </p:nvCxnSpPr>
        <p:spPr>
          <a:xfrm rot="10800000">
            <a:off x="7488475" y="4986175"/>
            <a:ext cx="1864200" cy="1231500"/>
          </a:xfrm>
          <a:prstGeom prst="straightConnector1">
            <a:avLst/>
          </a:prstGeom>
          <a:noFill/>
          <a:ln cap="flat" cmpd="sng" w="38100">
            <a:solidFill>
              <a:srgbClr val="000000"/>
            </a:solidFill>
            <a:prstDash val="solid"/>
            <a:round/>
            <a:headEnd len="lg" w="lg" type="none"/>
            <a:tailEnd len="lg" w="lg" type="triangle"/>
          </a:ln>
        </p:spPr>
      </p:cxnSp>
      <p:sp>
        <p:nvSpPr>
          <p:cNvPr id="501" name="Shape 501"/>
          <p:cNvSpPr txBox="1"/>
          <p:nvPr/>
        </p:nvSpPr>
        <p:spPr>
          <a:xfrm>
            <a:off x="8847300" y="2666275"/>
            <a:ext cx="4204800" cy="1172100"/>
          </a:xfrm>
          <a:prstGeom prst="rect">
            <a:avLst/>
          </a:prstGeom>
          <a:noFill/>
          <a:ln>
            <a:noFill/>
          </a:ln>
        </p:spPr>
        <p:txBody>
          <a:bodyPr anchorCtr="0" anchor="ctr" bIns="91425" lIns="91425" rIns="91425" tIns="91425">
            <a:noAutofit/>
          </a:bodyPr>
          <a:lstStyle/>
          <a:p>
            <a:pPr lvl="0" rtl="0" algn="ctr">
              <a:spcBef>
                <a:spcPts val="0"/>
              </a:spcBef>
              <a:buNone/>
            </a:pPr>
            <a:r>
              <a:rPr lang="en-US" sz="2800">
                <a:latin typeface="Georgia"/>
                <a:ea typeface="Georgia"/>
                <a:cs typeface="Georgia"/>
                <a:sym typeface="Georgia"/>
              </a:rPr>
              <a:t>… to </a:t>
            </a:r>
            <a:r>
              <a:rPr i="1" lang="en-US" sz="2800">
                <a:latin typeface="Georgia"/>
                <a:ea typeface="Georgia"/>
                <a:cs typeface="Georgia"/>
                <a:sym typeface="Georgia"/>
              </a:rPr>
              <a:t>t - p + 1</a:t>
            </a:r>
            <a:r>
              <a:rPr lang="en-US" sz="2800">
                <a:latin typeface="Georgia"/>
                <a:ea typeface="Georgia"/>
                <a:cs typeface="Georgia"/>
                <a:sym typeface="Georgia"/>
              </a:rPr>
              <a:t>.  This includes t, t + 1, t + 2, …, t-p, t-p+1.</a:t>
            </a:r>
          </a:p>
        </p:txBody>
      </p:sp>
      <p:cxnSp>
        <p:nvCxnSpPr>
          <p:cNvPr id="502" name="Shape 502"/>
          <p:cNvCxnSpPr>
            <a:stCxn id="501" idx="1"/>
          </p:cNvCxnSpPr>
          <p:nvPr/>
        </p:nvCxnSpPr>
        <p:spPr>
          <a:xfrm flipH="1">
            <a:off x="7693200" y="3252325"/>
            <a:ext cx="1154100" cy="208200"/>
          </a:xfrm>
          <a:prstGeom prst="straightConnector1">
            <a:avLst/>
          </a:prstGeom>
          <a:noFill/>
          <a:ln cap="flat" cmpd="sng" w="38100">
            <a:solidFill>
              <a:srgbClr val="000000"/>
            </a:solidFill>
            <a:prstDash val="solid"/>
            <a:round/>
            <a:headEnd len="lg" w="lg" type="none"/>
            <a:tailEnd len="lg" w="lg"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08" name="Shape 5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9" name="Shape 509"/>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10" name="Shape 510"/>
          <p:cNvSpPr/>
          <p:nvPr/>
        </p:nvSpPr>
        <p:spPr>
          <a:xfrm>
            <a:off x="2961475" y="2224349"/>
            <a:ext cx="9174599" cy="3010199"/>
          </a:xfrm>
          <a:prstGeom prst="rect">
            <a:avLst/>
          </a:prstGeom>
          <a:noFill/>
          <a:ln>
            <a:noFill/>
          </a:ln>
        </p:spPr>
        <p:txBody>
          <a:bodyPr anchorCtr="0" anchor="ctr" bIns="50800" lIns="50800" rIns="50800" tIns="50800">
            <a:noAutofit/>
          </a:bodyPr>
          <a:lstStyle/>
          <a:p>
            <a:pPr lvl="0" marR="0" rtl="0" algn="l">
              <a:lnSpc>
                <a:spcPct val="100000"/>
              </a:lnSpc>
              <a:spcBef>
                <a:spcPts val="0"/>
              </a:spcBef>
              <a:spcAft>
                <a:spcPts val="0"/>
              </a:spcAft>
              <a:buNone/>
            </a:pPr>
            <a:r>
              <a:rPr lang="en-US" sz="1800">
                <a:solidFill>
                  <a:schemeClr val="dk1"/>
                </a:solidFill>
                <a:latin typeface="Georgia"/>
                <a:ea typeface="Georgia"/>
                <a:cs typeface="Georgia"/>
                <a:sym typeface="Georgia"/>
              </a:rPr>
              <a:t>We previously looked at auto-correlation to compute the relationship of the data with prior values.</a:t>
            </a: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Recall the definition of  autocorrelation and its purpose.</a:t>
            </a:r>
          </a:p>
        </p:txBody>
      </p:sp>
      <p:sp>
        <p:nvSpPr>
          <p:cNvPr id="511" name="Shape 511"/>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12" name="Shape 512"/>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13" name="Shape 513"/>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14" name="Shape 514"/>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20" name="Shape 52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fix a </a:t>
            </a:r>
            <a:r>
              <a:rPr i="1" lang="en-US" sz="2800">
                <a:latin typeface="Georgia"/>
                <a:ea typeface="Georgia"/>
                <a:cs typeface="Georgia"/>
                <a:sym typeface="Georgia"/>
              </a:rPr>
              <a:t>lag</a:t>
            </a:r>
            <a:r>
              <a:rPr lang="en-US" sz="2800">
                <a:latin typeface="Georgia"/>
                <a:ea typeface="Georgia"/>
                <a:cs typeface="Georgia"/>
                <a:sym typeface="Georgia"/>
              </a:rPr>
              <a:t>, k, which is how many time points earlier we should use to compute the correlation.</a:t>
            </a:r>
          </a:p>
        </p:txBody>
      </p:sp>
      <p:pic>
        <p:nvPicPr>
          <p:cNvPr id="521" name="Shape 521"/>
          <p:cNvPicPr preferRelativeResize="0"/>
          <p:nvPr/>
        </p:nvPicPr>
        <p:blipFill>
          <a:blip r:embed="rId3">
            <a:alphaModFix/>
          </a:blip>
          <a:stretch>
            <a:fillRect/>
          </a:stretch>
        </p:blipFill>
        <p:spPr>
          <a:xfrm>
            <a:off x="4278399" y="2848699"/>
            <a:ext cx="4448000" cy="239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27" name="Shape 52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use these values to assess how we plan to model our time series.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u="sng">
                <a:latin typeface="Georgia"/>
                <a:ea typeface="Georgia"/>
                <a:cs typeface="Georgia"/>
                <a:sym typeface="Georgia"/>
              </a:rPr>
              <a:t>Typically, for a high quality model, we require some autocorrelation in our data.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compute autocorrelation at various lag values to determine how far back in time we need to go.</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33" name="Shape 533"/>
          <p:cNvSpPr txBox="1"/>
          <p:nvPr>
            <p:ph idx="1" type="body"/>
          </p:nvPr>
        </p:nvSpPr>
        <p:spPr>
          <a:xfrm>
            <a:off x="635000" y="1292775"/>
            <a:ext cx="11734800" cy="6056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Many models make an assumption of </a:t>
            </a:r>
            <a:r>
              <a:rPr i="1" lang="en-US" sz="2800">
                <a:latin typeface="Georgia"/>
                <a:ea typeface="Georgia"/>
                <a:cs typeface="Georgia"/>
                <a:sym typeface="Georgia"/>
              </a:rPr>
              <a:t>stationarity</a:t>
            </a:r>
            <a:r>
              <a:rPr lang="en-US" sz="2800">
                <a:latin typeface="Georgia"/>
                <a:ea typeface="Georgia"/>
                <a:cs typeface="Georgia"/>
                <a:sym typeface="Georgia"/>
              </a:rPr>
              <a:t>, assuming the mean and variance of our values is the </a:t>
            </a:r>
            <a:r>
              <a:rPr i="1" lang="en-US" sz="2800">
                <a:latin typeface="Georgia"/>
                <a:ea typeface="Georgia"/>
                <a:cs typeface="Georgia"/>
                <a:sym typeface="Georgia"/>
              </a:rPr>
              <a:t>same</a:t>
            </a:r>
            <a:r>
              <a:rPr lang="en-US" sz="2800">
                <a:latin typeface="Georgia"/>
                <a:ea typeface="Georgia"/>
                <a:cs typeface="Georgia"/>
                <a:sym typeface="Georgia"/>
              </a:rPr>
              <a:t> throughout.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While the values (e.g. of sales) may shift up or down over time, the mean and variance of sales is constant (i.e. there aren’t any permanent and contunuous shifts upwards or downwards)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These assumptions may not represent real world data; we must be aware of that when we are breaking the assumptions of our model.</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39" name="Shape 539"/>
          <p:cNvSpPr txBox="1"/>
          <p:nvPr>
            <p:ph idx="1" type="body"/>
          </p:nvPr>
        </p:nvSpPr>
        <p:spPr>
          <a:xfrm>
            <a:off x="635000" y="1292775"/>
            <a:ext cx="11734800" cy="6056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p:txBody>
      </p:sp>
      <p:pic>
        <p:nvPicPr>
          <p:cNvPr id="540" name="Shape 540"/>
          <p:cNvPicPr preferRelativeResize="0"/>
          <p:nvPr/>
        </p:nvPicPr>
        <p:blipFill>
          <a:blip r:embed="rId3">
            <a:alphaModFix/>
          </a:blip>
          <a:stretch>
            <a:fillRect/>
          </a:stretch>
        </p:blipFill>
        <p:spPr>
          <a:xfrm>
            <a:off x="3410055" y="1246100"/>
            <a:ext cx="6184688" cy="605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46" name="Shape 54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typical stock or market performance is not stationary.  In this plot of Dow Jones performance since 1986, the mean is clearly increasing over time.</a:t>
            </a:r>
          </a:p>
          <a:p>
            <a:pPr lvl="0" marR="0" rtl="0" algn="l">
              <a:spcBef>
                <a:spcPts val="0"/>
              </a:spcBef>
              <a:buNone/>
            </a:pPr>
            <a:r>
              <a:t/>
            </a:r>
            <a:endParaRPr sz="2800">
              <a:latin typeface="Georgia"/>
              <a:ea typeface="Georgia"/>
              <a:cs typeface="Georgia"/>
              <a:sym typeface="Georgia"/>
            </a:endParaRPr>
          </a:p>
        </p:txBody>
      </p:sp>
      <p:pic>
        <p:nvPicPr>
          <p:cNvPr id="547" name="Shape 547"/>
          <p:cNvPicPr preferRelativeResize="0"/>
          <p:nvPr/>
        </p:nvPicPr>
        <p:blipFill>
          <a:blip r:embed="rId3">
            <a:alphaModFix/>
          </a:blip>
          <a:stretch>
            <a:fillRect/>
          </a:stretch>
        </p:blipFill>
        <p:spPr>
          <a:xfrm>
            <a:off x="2228400" y="3009450"/>
            <a:ext cx="8548000" cy="427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a:t>
            </a:r>
          </a:p>
        </p:txBody>
      </p:sp>
      <p:sp>
        <p:nvSpPr>
          <p:cNvPr id="420" name="Shape 420"/>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Model and predict from time series data using AR, ARMA, or ARIMA models</a:t>
            </a:r>
          </a:p>
          <a:p>
            <a:pPr indent="-256540" lvl="0" marL="203200" marR="0" rtl="0" algn="l">
              <a:spcBef>
                <a:spcPts val="1000"/>
              </a:spcBef>
              <a:buSzPct val="100000"/>
              <a:buFont typeface="Georgia"/>
              <a:buChar char="‣"/>
            </a:pPr>
            <a:r>
              <a:rPr lang="en-US" sz="2800">
                <a:latin typeface="Georgia"/>
                <a:ea typeface="Georgia"/>
                <a:cs typeface="Georgia"/>
                <a:sym typeface="Georgia"/>
              </a:rPr>
              <a:t>Specifically, coding these models in </a:t>
            </a:r>
            <a:r>
              <a:rPr lang="en-US" sz="2800">
                <a:latin typeface="Consolas"/>
                <a:ea typeface="Consolas"/>
                <a:cs typeface="Consolas"/>
                <a:sym typeface="Consolas"/>
              </a:rPr>
              <a:t>statsmodels</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
        <p:nvSpPr>
          <p:cNvPr id="421" name="Shape 421"/>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53" name="Shape 55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Below are simulated examples of non-stationary time series and why they might occur.</a:t>
            </a:r>
          </a:p>
          <a:p>
            <a:pPr lvl="0" marR="0" rtl="0" algn="l">
              <a:spcBef>
                <a:spcPts val="0"/>
              </a:spcBef>
              <a:buNone/>
            </a:pPr>
            <a:r>
              <a:t/>
            </a:r>
            <a:endParaRPr sz="2800">
              <a:latin typeface="Georgia"/>
              <a:ea typeface="Georgia"/>
              <a:cs typeface="Georgia"/>
              <a:sym typeface="Georgia"/>
            </a:endParaRPr>
          </a:p>
        </p:txBody>
      </p:sp>
      <p:pic>
        <p:nvPicPr>
          <p:cNvPr id="554" name="Shape 554"/>
          <p:cNvPicPr preferRelativeResize="0"/>
          <p:nvPr/>
        </p:nvPicPr>
        <p:blipFill>
          <a:blip r:embed="rId3">
            <a:alphaModFix/>
          </a:blip>
          <a:stretch>
            <a:fillRect/>
          </a:stretch>
        </p:blipFill>
        <p:spPr>
          <a:xfrm>
            <a:off x="3562376" y="2388600"/>
            <a:ext cx="6527550" cy="45307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60" name="Shape 56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Often, if these assumptions don’t hold, we can alter our data to make them true. Two common methods are </a:t>
            </a:r>
            <a:r>
              <a:rPr i="1" lang="en-US" sz="2800">
                <a:latin typeface="Georgia"/>
                <a:ea typeface="Georgia"/>
                <a:cs typeface="Georgia"/>
                <a:sym typeface="Georgia"/>
              </a:rPr>
              <a:t>detrending</a:t>
            </a:r>
            <a:r>
              <a:rPr lang="en-US" sz="2800">
                <a:latin typeface="Georgia"/>
                <a:ea typeface="Georgia"/>
                <a:cs typeface="Georgia"/>
                <a:sym typeface="Georgia"/>
              </a:rPr>
              <a:t> and </a:t>
            </a:r>
            <a:r>
              <a:rPr i="1" lang="en-US" sz="2800">
                <a:latin typeface="Georgia"/>
                <a:ea typeface="Georgia"/>
                <a:cs typeface="Georgia"/>
                <a:sym typeface="Georgia"/>
              </a:rPr>
              <a:t>differencing</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Detrending</a:t>
            </a:r>
            <a:r>
              <a:rPr lang="en-US" sz="2800">
                <a:latin typeface="Georgia"/>
                <a:ea typeface="Georgia"/>
                <a:cs typeface="Georgia"/>
                <a:sym typeface="Georgia"/>
              </a:rPr>
              <a:t> would mean to remove any major trends in our data.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do this is many ways, but the simplest is to fit a line to the trend and make a new series that is the difference between the line and the true series.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66" name="Shape 566"/>
          <p:cNvSpPr txBox="1"/>
          <p:nvPr>
            <p:ph idx="1" type="body"/>
          </p:nvPr>
        </p:nvSpPr>
        <p:spPr>
          <a:xfrm>
            <a:off x="635000" y="1320700"/>
            <a:ext cx="12155999"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there is a clear upward (non-stationary) trend in google searches for “iphone”.</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If we fit a line to this data first, we can create a new series that is the difference between the true number of searches and the predicted searches.</a:t>
            </a:r>
          </a:p>
        </p:txBody>
      </p:sp>
      <p:pic>
        <p:nvPicPr>
          <p:cNvPr id="567" name="Shape 567"/>
          <p:cNvPicPr preferRelativeResize="0"/>
          <p:nvPr/>
        </p:nvPicPr>
        <p:blipFill>
          <a:blip r:embed="rId3">
            <a:alphaModFix/>
          </a:blip>
          <a:stretch>
            <a:fillRect/>
          </a:stretch>
        </p:blipFill>
        <p:spPr>
          <a:xfrm>
            <a:off x="1912700" y="2725150"/>
            <a:ext cx="8943725" cy="320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73" name="Shape 573"/>
          <p:cNvSpPr txBox="1"/>
          <p:nvPr>
            <p:ph idx="1" type="body"/>
          </p:nvPr>
        </p:nvSpPr>
        <p:spPr>
          <a:xfrm>
            <a:off x="635006" y="1320700"/>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Below is an example where we look at US housing prices over time.  Clearly, there is an upward trend, making the time series non-stationary (ie: the mean house price is increasing).</a:t>
            </a:r>
          </a:p>
          <a:p>
            <a:pPr lvl="0" marR="0" rtl="0" algn="l">
              <a:spcBef>
                <a:spcPts val="0"/>
              </a:spcBef>
              <a:buNone/>
            </a:pPr>
            <a:r>
              <a:t/>
            </a:r>
            <a:endParaRPr sz="2800">
              <a:latin typeface="Georgia"/>
              <a:ea typeface="Georgia"/>
              <a:cs typeface="Georgia"/>
              <a:sym typeface="Georgia"/>
            </a:endParaRPr>
          </a:p>
        </p:txBody>
      </p:sp>
      <p:pic>
        <p:nvPicPr>
          <p:cNvPr id="574" name="Shape 574"/>
          <p:cNvPicPr preferRelativeResize="0"/>
          <p:nvPr/>
        </p:nvPicPr>
        <p:blipFill>
          <a:blip r:embed="rId3">
            <a:alphaModFix/>
          </a:blip>
          <a:stretch>
            <a:fillRect/>
          </a:stretch>
        </p:blipFill>
        <p:spPr>
          <a:xfrm>
            <a:off x="3283674" y="3166425"/>
            <a:ext cx="6437450" cy="40380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80" name="Shape 580"/>
          <p:cNvSpPr txBox="1"/>
          <p:nvPr>
            <p:ph idx="1" type="body"/>
          </p:nvPr>
        </p:nvSpPr>
        <p:spPr>
          <a:xfrm>
            <a:off x="635006" y="1304950"/>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fit a line that represents the trend.  With our trend line, we can subtract the trend line value from the original value to get the bottom figure.</a:t>
            </a:r>
          </a:p>
        </p:txBody>
      </p:sp>
      <p:pic>
        <p:nvPicPr>
          <p:cNvPr id="581" name="Shape 581"/>
          <p:cNvPicPr preferRelativeResize="0"/>
          <p:nvPr/>
        </p:nvPicPr>
        <p:blipFill>
          <a:blip r:embed="rId3">
            <a:alphaModFix/>
          </a:blip>
          <a:stretch>
            <a:fillRect/>
          </a:stretch>
        </p:blipFill>
        <p:spPr>
          <a:xfrm>
            <a:off x="3283674" y="3166425"/>
            <a:ext cx="6437450" cy="4038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x="0" y="0"/>
          <a:ext cx="0" cy="0"/>
          <a:chOff x="0" y="0"/>
          <a:chExt cx="0" cy="0"/>
        </a:xfrm>
      </p:grpSpPr>
      <p:sp>
        <p:nvSpPr>
          <p:cNvPr id="586" name="Shape 58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87" name="Shape 587"/>
          <p:cNvSpPr txBox="1"/>
          <p:nvPr>
            <p:ph idx="1" type="body"/>
          </p:nvPr>
        </p:nvSpPr>
        <p:spPr>
          <a:xfrm>
            <a:off x="635018" y="1304950"/>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data now has a fixed mean and will be easier to model.  This pattern is similar to mean-scaling our features in earlier models with </a:t>
            </a:r>
            <a:r>
              <a:rPr lang="en-US" sz="2800">
                <a:latin typeface="Consolas"/>
                <a:ea typeface="Consolas"/>
                <a:cs typeface="Consolas"/>
                <a:sym typeface="Consolas"/>
              </a:rPr>
              <a:t>StandardScaler</a:t>
            </a:r>
            <a:r>
              <a:rPr lang="en-US" sz="2800">
                <a:latin typeface="Georgia"/>
                <a:ea typeface="Georgia"/>
                <a:cs typeface="Georgia"/>
                <a:sym typeface="Georgia"/>
              </a:rPr>
              <a:t>.</a:t>
            </a:r>
          </a:p>
        </p:txBody>
      </p:sp>
      <p:pic>
        <p:nvPicPr>
          <p:cNvPr id="588" name="Shape 588"/>
          <p:cNvPicPr preferRelativeResize="0"/>
          <p:nvPr/>
        </p:nvPicPr>
        <p:blipFill>
          <a:blip r:embed="rId3">
            <a:alphaModFix/>
          </a:blip>
          <a:stretch>
            <a:fillRect/>
          </a:stretch>
        </p:blipFill>
        <p:spPr>
          <a:xfrm>
            <a:off x="3283674" y="3166425"/>
            <a:ext cx="6437450" cy="40380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594" name="Shape 594"/>
          <p:cNvSpPr txBox="1"/>
          <p:nvPr>
            <p:ph idx="1" type="body"/>
          </p:nvPr>
        </p:nvSpPr>
        <p:spPr>
          <a:xfrm>
            <a:off x="635006" y="1276900"/>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simpler method is </a:t>
            </a:r>
            <a:r>
              <a:rPr i="1" lang="en-US" sz="2800">
                <a:latin typeface="Georgia"/>
                <a:ea typeface="Georgia"/>
                <a:cs typeface="Georgia"/>
                <a:sym typeface="Georgia"/>
              </a:rPr>
              <a:t>differencing</a:t>
            </a:r>
            <a:r>
              <a:rPr lang="en-US" sz="2800">
                <a:latin typeface="Georgia"/>
                <a:ea typeface="Georgia"/>
                <a:cs typeface="Georgia"/>
                <a:sym typeface="Georgia"/>
              </a:rPr>
              <a:t>.  This is very closely related to the </a:t>
            </a:r>
            <a:r>
              <a:rPr lang="en-US" sz="2800">
                <a:latin typeface="Consolas"/>
                <a:ea typeface="Consolas"/>
                <a:cs typeface="Consolas"/>
                <a:sym typeface="Consolas"/>
              </a:rPr>
              <a:t>diff</a:t>
            </a:r>
            <a:r>
              <a:rPr lang="en-US" sz="2800">
                <a:latin typeface="Georgia"/>
                <a:ea typeface="Georgia"/>
                <a:cs typeface="Georgia"/>
                <a:sym typeface="Georgia"/>
              </a:rPr>
              <a:t> function we saw in the last class.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Instead of predicting the series (again our non-stationary series), we can predict the difference between two consecutive values.  </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8" name="Shape 598"/>
        <p:cNvGrpSpPr/>
        <p:nvPr/>
      </p:nvGrpSpPr>
      <p:grpSpPr>
        <a:xfrm>
          <a:off x="0" y="0"/>
          <a:ext cx="0" cy="0"/>
          <a:chOff x="0" y="0"/>
          <a:chExt cx="0" cy="0"/>
        </a:xfrm>
      </p:grpSpPr>
      <p:sp>
        <p:nvSpPr>
          <p:cNvPr id="599" name="Shape 59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PROPERTIES FOR TIME-SERIES PREDICTION</a:t>
            </a:r>
          </a:p>
        </p:txBody>
      </p:sp>
      <p:sp>
        <p:nvSpPr>
          <p:cNvPr id="600" name="Shape 600"/>
          <p:cNvSpPr txBox="1"/>
          <p:nvPr>
            <p:ph idx="1" type="body"/>
          </p:nvPr>
        </p:nvSpPr>
        <p:spPr>
          <a:xfrm>
            <a:off x="635006" y="1353100"/>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p:txBody>
      </p:sp>
      <p:pic>
        <p:nvPicPr>
          <p:cNvPr id="601" name="Shape 601"/>
          <p:cNvPicPr preferRelativeResize="0"/>
          <p:nvPr/>
        </p:nvPicPr>
        <p:blipFill>
          <a:blip r:embed="rId3">
            <a:alphaModFix/>
          </a:blip>
          <a:stretch>
            <a:fillRect/>
          </a:stretch>
        </p:blipFill>
        <p:spPr>
          <a:xfrm>
            <a:off x="207287" y="1418449"/>
            <a:ext cx="12590224" cy="55082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607" name="Shape 6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08" name="Shape 60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09" name="Shape 609"/>
          <p:cNvSpPr/>
          <p:nvPr/>
        </p:nvSpPr>
        <p:spPr>
          <a:xfrm>
            <a:off x="2961475" y="2224349"/>
            <a:ext cx="9174599" cy="3010199"/>
          </a:xfrm>
          <a:prstGeom prst="rect">
            <a:avLst/>
          </a:prstGeom>
          <a:noFill/>
          <a:ln>
            <a:noFill/>
          </a:ln>
        </p:spPr>
        <p:txBody>
          <a:bodyPr anchorCtr="0" anchor="ctr" bIns="50800" lIns="50800" rIns="50800" tIns="50800">
            <a:noAutofit/>
          </a:bodyPr>
          <a:lstStyle/>
          <a:p>
            <a:pPr lvl="0" marR="0" rtl="0" algn="l">
              <a:lnSpc>
                <a:spcPct val="100000"/>
              </a:lnSpc>
              <a:spcBef>
                <a:spcPts val="0"/>
              </a:spcBef>
              <a:spcAft>
                <a:spcPts val="0"/>
              </a:spcAft>
              <a:buNone/>
            </a:pPr>
            <a:r>
              <a:rPr lang="en-US" sz="1800">
                <a:solidFill>
                  <a:schemeClr val="dk1"/>
                </a:solidFill>
                <a:latin typeface="Georgia"/>
                <a:ea typeface="Georgia"/>
                <a:cs typeface="Georgia"/>
                <a:sym typeface="Georgia"/>
              </a:rPr>
              <a:t>Non-stationary data is the most common; almost any interesting dataset is non-stationary.</a:t>
            </a: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Can you think of some interesting datasets that might be stationary?</a:t>
            </a:r>
          </a:p>
        </p:txBody>
      </p:sp>
      <p:sp>
        <p:nvSpPr>
          <p:cNvPr id="610" name="Shape 610"/>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611" name="Shape 611"/>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12" name="Shape 612"/>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613" name="Shape 613"/>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x="0" y="0"/>
          <a:ext cx="0" cy="0"/>
          <a:chOff x="0" y="0"/>
          <a:chExt cx="0" cy="0"/>
        </a:xfrm>
      </p:grpSpPr>
      <p:sp>
        <p:nvSpPr>
          <p:cNvPr id="618" name="Shape 6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MODELS</a:t>
            </a:r>
          </a:p>
        </p:txBody>
      </p:sp>
      <p:sp>
        <p:nvSpPr>
          <p:cNvPr id="619" name="Shape 61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the rest of this lesson, we are going to build up to the </a:t>
            </a:r>
            <a:r>
              <a:rPr b="1" lang="en-US" sz="2800">
                <a:latin typeface="Georgia"/>
                <a:ea typeface="Georgia"/>
                <a:cs typeface="Georgia"/>
                <a:sym typeface="Georgia"/>
              </a:rPr>
              <a:t>ARIMA</a:t>
            </a:r>
            <a:r>
              <a:rPr lang="en-US" sz="2800">
                <a:latin typeface="Georgia"/>
                <a:ea typeface="Georgia"/>
                <a:cs typeface="Georgia"/>
                <a:sym typeface="Georgia"/>
              </a:rPr>
              <a:t> time series model.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model combines the ideas of differencing and two models we will see.</a:t>
            </a:r>
          </a:p>
          <a:p>
            <a:pPr lvl="0" marR="0" rtl="0" algn="l">
              <a:spcBef>
                <a:spcPts val="0"/>
              </a:spcBef>
              <a:buNone/>
            </a:pPr>
            <a:r>
              <a:rPr lang="en-US" sz="2800">
                <a:latin typeface="Georgia"/>
                <a:ea typeface="Georgia"/>
                <a:cs typeface="Georgia"/>
                <a:sym typeface="Georgia"/>
              </a:rPr>
              <a:t>  </a:t>
            </a:r>
          </a:p>
          <a:p>
            <a:pPr lvl="1" marR="0" rtl="0" algn="l">
              <a:spcBef>
                <a:spcPts val="0"/>
              </a:spcBef>
              <a:buSzPct val="100000"/>
              <a:buFont typeface="Georgia"/>
            </a:pPr>
            <a:r>
              <a:rPr b="1" lang="en-US" sz="2800">
                <a:latin typeface="Georgia"/>
                <a:ea typeface="Georgia"/>
                <a:cs typeface="Georgia"/>
                <a:sym typeface="Georgia"/>
              </a:rPr>
              <a:t>AR</a:t>
            </a:r>
            <a:r>
              <a:rPr lang="en-US" sz="2800">
                <a:latin typeface="Georgia"/>
                <a:ea typeface="Georgia"/>
                <a:cs typeface="Georgia"/>
                <a:sym typeface="Georgia"/>
              </a:rPr>
              <a:t> - autoregressive models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b="1" lang="en-US" sz="2800">
                <a:latin typeface="Georgia"/>
                <a:ea typeface="Georgia"/>
                <a:cs typeface="Georgia"/>
                <a:sym typeface="Georgia"/>
              </a:rPr>
              <a:t>MA</a:t>
            </a:r>
            <a:r>
              <a:rPr lang="en-US" sz="2800">
                <a:latin typeface="Georgia"/>
                <a:ea typeface="Georgia"/>
                <a:cs typeface="Georgia"/>
                <a:sym typeface="Georgia"/>
              </a:rPr>
              <a:t> - moving average models</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27" name="Shape 427"/>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TIME SERIES MODELING</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MODELS</a:t>
            </a:r>
          </a:p>
        </p:txBody>
      </p:sp>
      <p:sp>
        <p:nvSpPr>
          <p:cNvPr id="625" name="Shape 62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Autoregressive (AR) models are those that use data from previous time points to predict the next.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is very similar to previous regression models, except as input, we take the previous outcome.</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we are attempting to predict weekly sales, we use the sales from a previous week as input.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Typically, AR models are described AR(p) where </a:t>
            </a:r>
            <a:r>
              <a:rPr i="1" lang="en-US" sz="2800">
                <a:latin typeface="Georgia"/>
                <a:ea typeface="Georgia"/>
                <a:cs typeface="Georgia"/>
                <a:sym typeface="Georgia"/>
              </a:rPr>
              <a:t>p</a:t>
            </a:r>
            <a:r>
              <a:rPr lang="en-US" sz="2800">
                <a:latin typeface="Georgia"/>
                <a:ea typeface="Georgia"/>
                <a:cs typeface="Georgia"/>
                <a:sym typeface="Georgia"/>
              </a:rPr>
              <a:t> indicates the number of previous time points to incorporate, with AR(1) being the most common.</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MODELS</a:t>
            </a:r>
          </a:p>
        </p:txBody>
      </p:sp>
      <p:pic>
        <p:nvPicPr>
          <p:cNvPr id="631" name="Shape 631"/>
          <p:cNvPicPr preferRelativeResize="0"/>
          <p:nvPr/>
        </p:nvPicPr>
        <p:blipFill>
          <a:blip r:embed="rId3">
            <a:alphaModFix/>
          </a:blip>
          <a:stretch>
            <a:fillRect/>
          </a:stretch>
        </p:blipFill>
        <p:spPr>
          <a:xfrm>
            <a:off x="1151325" y="1317300"/>
            <a:ext cx="10702149" cy="5753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sp>
        <p:nvSpPr>
          <p:cNvPr id="636" name="Shape 6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MODELS</a:t>
            </a:r>
          </a:p>
        </p:txBody>
      </p:sp>
      <p:sp>
        <p:nvSpPr>
          <p:cNvPr id="637" name="Shape 63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In an autoregressive model, similar to standard regression, we are learning regression coefficients for each of the </a:t>
            </a:r>
            <a:r>
              <a:rPr i="1" lang="en-US" sz="2800">
                <a:latin typeface="Georgia"/>
                <a:ea typeface="Georgia"/>
                <a:cs typeface="Georgia"/>
                <a:sym typeface="Georgia"/>
              </a:rPr>
              <a:t>p</a:t>
            </a:r>
            <a:r>
              <a:rPr lang="en-US" sz="2800">
                <a:latin typeface="Georgia"/>
                <a:ea typeface="Georgia"/>
                <a:cs typeface="Georgia"/>
                <a:sym typeface="Georgia"/>
              </a:rPr>
              <a:t> previous values.  Therefore, we will learn </a:t>
            </a:r>
            <a:r>
              <a:rPr i="1" lang="en-US" sz="2800">
                <a:latin typeface="Georgia"/>
                <a:ea typeface="Georgia"/>
                <a:cs typeface="Georgia"/>
                <a:sym typeface="Georgia"/>
              </a:rPr>
              <a:t>p</a:t>
            </a:r>
            <a:r>
              <a:rPr lang="en-US" sz="2800">
                <a:latin typeface="Georgia"/>
                <a:ea typeface="Georgia"/>
                <a:cs typeface="Georgia"/>
                <a:sym typeface="Georgia"/>
              </a:rPr>
              <a:t> coefficients or 𝛃 values.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we have a time series of sales per week, y</a:t>
            </a:r>
            <a:r>
              <a:rPr baseline="-25000" lang="en-US" sz="2800">
                <a:latin typeface="Georgia"/>
                <a:ea typeface="Georgia"/>
                <a:cs typeface="Georgia"/>
                <a:sym typeface="Georgia"/>
              </a:rPr>
              <a:t>i</a:t>
            </a:r>
            <a:r>
              <a:rPr lang="en-US" sz="2800">
                <a:latin typeface="Georgia"/>
                <a:ea typeface="Georgia"/>
                <a:cs typeface="Georgia"/>
                <a:sym typeface="Georgia"/>
              </a:rPr>
              <a:t>, we can regress each yi from the last </a:t>
            </a:r>
            <a:r>
              <a:rPr i="1" lang="en-US" sz="2800">
                <a:latin typeface="Georgia"/>
                <a:ea typeface="Georgia"/>
                <a:cs typeface="Georgia"/>
                <a:sym typeface="Georgia"/>
              </a:rPr>
              <a:t>p</a:t>
            </a:r>
            <a:r>
              <a:rPr lang="en-US" sz="2800">
                <a:latin typeface="Georgia"/>
                <a:ea typeface="Georgia"/>
                <a:cs typeface="Georgia"/>
                <a:sym typeface="Georgia"/>
              </a:rPr>
              <a:t> values.</a:t>
            </a:r>
          </a:p>
          <a:p>
            <a:pPr lvl="0" marR="0" rtl="0" algn="l">
              <a:lnSpc>
                <a:spcPct val="100000"/>
              </a:lnSpc>
              <a:spcBef>
                <a:spcPts val="0"/>
              </a:spcBef>
              <a:spcAft>
                <a:spcPts val="0"/>
              </a:spcAft>
              <a:buNone/>
            </a:pPr>
            <a:r>
              <a:t/>
            </a:r>
            <a:endParaRPr sz="3000">
              <a:latin typeface="Georgia"/>
              <a:ea typeface="Georgia"/>
              <a:cs typeface="Georgia"/>
              <a:sym typeface="Georgia"/>
            </a:endParaRPr>
          </a:p>
          <a:p>
            <a:pPr lvl="0" marR="0" rtl="0" algn="ctr">
              <a:spcBef>
                <a:spcPts val="0"/>
              </a:spcBef>
              <a:buNone/>
            </a:pPr>
            <a:r>
              <a:rPr lang="en-US" sz="3000">
                <a:latin typeface="Georgia"/>
                <a:ea typeface="Georgia"/>
                <a:cs typeface="Georgia"/>
                <a:sym typeface="Georgia"/>
              </a:rPr>
              <a:t>y</a:t>
            </a:r>
            <a:r>
              <a:rPr baseline="-25000" lang="en-US" sz="3000">
                <a:latin typeface="Georgia"/>
                <a:ea typeface="Georgia"/>
                <a:cs typeface="Georgia"/>
                <a:sym typeface="Georgia"/>
              </a:rPr>
              <a:t>i</a:t>
            </a:r>
            <a:r>
              <a:rPr lang="en-US" sz="3000">
                <a:latin typeface="Georgia"/>
                <a:ea typeface="Georgia"/>
                <a:cs typeface="Georgia"/>
                <a:sym typeface="Georgia"/>
              </a:rPr>
              <a:t> = </a:t>
            </a:r>
            <a:r>
              <a:rPr lang="en-US" sz="3000">
                <a:solidFill>
                  <a:schemeClr val="dk1"/>
                </a:solidFill>
                <a:latin typeface="Georgia"/>
                <a:ea typeface="Georgia"/>
                <a:cs typeface="Georgia"/>
                <a:sym typeface="Georgia"/>
              </a:rPr>
              <a:t>𝛃</a:t>
            </a:r>
            <a:r>
              <a:rPr baseline="-25000" lang="en-US" sz="3000">
                <a:solidFill>
                  <a:schemeClr val="dk1"/>
                </a:solidFill>
                <a:latin typeface="Georgia"/>
                <a:ea typeface="Georgia"/>
                <a:cs typeface="Georgia"/>
                <a:sym typeface="Georgia"/>
              </a:rPr>
              <a:t>0</a:t>
            </a:r>
            <a:r>
              <a:rPr lang="en-US" sz="3000">
                <a:solidFill>
                  <a:schemeClr val="dk1"/>
                </a:solidFill>
                <a:latin typeface="Georgia"/>
                <a:ea typeface="Georgia"/>
                <a:cs typeface="Georgia"/>
                <a:sym typeface="Georgia"/>
              </a:rPr>
              <a:t> + 𝛃</a:t>
            </a:r>
            <a:r>
              <a:rPr baseline="-25000" lang="en-US" sz="3000">
                <a:solidFill>
                  <a:schemeClr val="dk1"/>
                </a:solidFill>
                <a:latin typeface="Georgia"/>
                <a:ea typeface="Georgia"/>
                <a:cs typeface="Georgia"/>
                <a:sym typeface="Georgia"/>
              </a:rPr>
              <a:t>1</a:t>
            </a:r>
            <a:r>
              <a:rPr lang="en-US" sz="3000">
                <a:solidFill>
                  <a:schemeClr val="dk1"/>
                </a:solidFill>
                <a:latin typeface="Georgia"/>
                <a:ea typeface="Georgia"/>
                <a:cs typeface="Georgia"/>
                <a:sym typeface="Georgia"/>
              </a:rPr>
              <a:t>y</a:t>
            </a:r>
            <a:r>
              <a:rPr baseline="-25000" lang="en-US" sz="3000">
                <a:solidFill>
                  <a:schemeClr val="dk1"/>
                </a:solidFill>
                <a:latin typeface="Georgia"/>
                <a:ea typeface="Georgia"/>
                <a:cs typeface="Georgia"/>
                <a:sym typeface="Georgia"/>
              </a:rPr>
              <a:t>i-1</a:t>
            </a:r>
            <a:r>
              <a:rPr lang="en-US" sz="3000">
                <a:solidFill>
                  <a:schemeClr val="dk1"/>
                </a:solidFill>
                <a:latin typeface="Georgia"/>
                <a:ea typeface="Georgia"/>
                <a:cs typeface="Georgia"/>
                <a:sym typeface="Georgia"/>
              </a:rPr>
              <a:t> + 𝛃</a:t>
            </a:r>
            <a:r>
              <a:rPr baseline="-25000" lang="en-US" sz="3000">
                <a:solidFill>
                  <a:schemeClr val="dk1"/>
                </a:solidFill>
                <a:latin typeface="Georgia"/>
                <a:ea typeface="Georgia"/>
                <a:cs typeface="Georgia"/>
                <a:sym typeface="Georgia"/>
              </a:rPr>
              <a:t>2</a:t>
            </a:r>
            <a:r>
              <a:rPr lang="en-US" sz="3000">
                <a:solidFill>
                  <a:schemeClr val="dk1"/>
                </a:solidFill>
                <a:latin typeface="Georgia"/>
                <a:ea typeface="Georgia"/>
                <a:cs typeface="Georgia"/>
                <a:sym typeface="Georgia"/>
              </a:rPr>
              <a:t>y</a:t>
            </a:r>
            <a:r>
              <a:rPr baseline="-25000" lang="en-US" sz="3000">
                <a:solidFill>
                  <a:schemeClr val="dk1"/>
                </a:solidFill>
                <a:latin typeface="Georgia"/>
                <a:ea typeface="Georgia"/>
                <a:cs typeface="Georgia"/>
                <a:sym typeface="Georgia"/>
              </a:rPr>
              <a:t>i-2</a:t>
            </a:r>
            <a:r>
              <a:rPr lang="en-US" sz="3000">
                <a:solidFill>
                  <a:schemeClr val="dk1"/>
                </a:solidFill>
                <a:latin typeface="Georgia"/>
                <a:ea typeface="Georgia"/>
                <a:cs typeface="Georgia"/>
                <a:sym typeface="Georgia"/>
              </a:rPr>
              <a:t> + … + 𝛃</a:t>
            </a:r>
            <a:r>
              <a:rPr baseline="-25000" lang="en-US" sz="3000">
                <a:solidFill>
                  <a:schemeClr val="dk1"/>
                </a:solidFill>
                <a:latin typeface="Georgia"/>
                <a:ea typeface="Georgia"/>
                <a:cs typeface="Georgia"/>
                <a:sym typeface="Georgia"/>
              </a:rPr>
              <a:t>p</a:t>
            </a:r>
            <a:r>
              <a:rPr lang="en-US" sz="3000">
                <a:solidFill>
                  <a:schemeClr val="dk1"/>
                </a:solidFill>
                <a:latin typeface="Georgia"/>
                <a:ea typeface="Georgia"/>
                <a:cs typeface="Georgia"/>
                <a:sym typeface="Georgia"/>
              </a:rPr>
              <a:t>y</a:t>
            </a:r>
            <a:r>
              <a:rPr baseline="-25000" lang="en-US" sz="3000">
                <a:solidFill>
                  <a:schemeClr val="dk1"/>
                </a:solidFill>
                <a:latin typeface="Georgia"/>
                <a:ea typeface="Georgia"/>
                <a:cs typeface="Georgia"/>
                <a:sym typeface="Georgia"/>
              </a:rPr>
              <a:t>i-p</a:t>
            </a:r>
            <a:r>
              <a:rPr lang="en-US" sz="3000">
                <a:solidFill>
                  <a:schemeClr val="dk1"/>
                </a:solidFill>
                <a:latin typeface="Georgia"/>
                <a:ea typeface="Georgia"/>
                <a:cs typeface="Georgia"/>
                <a:sym typeface="Georgia"/>
              </a:rPr>
              <a:t> + 𝜺</a:t>
            </a:r>
          </a:p>
          <a:p>
            <a:pPr lvl="0" marR="0" rtl="0" algn="ctr">
              <a:spcBef>
                <a:spcPts val="0"/>
              </a:spcBef>
              <a:buNone/>
            </a:pPr>
            <a:r>
              <a:t/>
            </a:r>
            <a:endParaRPr sz="30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As with standard regression, our model assumes that each outcome variable is a linear combination of the inputs and a random error term.</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For an AR(1) model, we will learn a single coefficient.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coefficient, </a:t>
            </a:r>
            <a:r>
              <a:rPr lang="en-US" sz="3000">
                <a:solidFill>
                  <a:schemeClr val="dk1"/>
                </a:solidFill>
                <a:latin typeface="Georgia"/>
                <a:ea typeface="Georgia"/>
                <a:cs typeface="Georgia"/>
                <a:sym typeface="Georgia"/>
              </a:rPr>
              <a:t>𝛃</a:t>
            </a:r>
            <a:r>
              <a:rPr lang="en-US" sz="2800">
                <a:latin typeface="Georgia"/>
                <a:ea typeface="Georgia"/>
                <a:cs typeface="Georgia"/>
                <a:sym typeface="Georgia"/>
              </a:rPr>
              <a:t>, will tell us the relationship between the previous value, Y</a:t>
            </a:r>
            <a:r>
              <a:rPr baseline="-25000" lang="en-US" sz="2800">
                <a:latin typeface="Georgia"/>
                <a:ea typeface="Georgia"/>
                <a:cs typeface="Georgia"/>
                <a:sym typeface="Georgia"/>
              </a:rPr>
              <a:t>t - 1</a:t>
            </a:r>
            <a:r>
              <a:rPr lang="en-US" sz="2800">
                <a:latin typeface="Georgia"/>
                <a:ea typeface="Georgia"/>
                <a:cs typeface="Georgia"/>
                <a:sym typeface="Georgia"/>
              </a:rPr>
              <a:t>, and the next value, Y</a:t>
            </a:r>
            <a:r>
              <a:rPr baseline="-25000" lang="en-US" sz="2800">
                <a:latin typeface="Georgia"/>
                <a:ea typeface="Georgia"/>
                <a:cs typeface="Georgia"/>
                <a:sym typeface="Georgia"/>
              </a:rPr>
              <a:t>t</a:t>
            </a:r>
            <a:r>
              <a:rPr lang="en-US" sz="2800">
                <a:latin typeface="Georgia"/>
                <a:ea typeface="Georgia"/>
                <a:cs typeface="Georgia"/>
                <a:sym typeface="Georgia"/>
              </a:rPr>
              <a:t>.</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ctr">
              <a:lnSpc>
                <a:spcPct val="100000"/>
              </a:lnSpc>
              <a:spcBef>
                <a:spcPts val="0"/>
              </a:spcBef>
              <a:spcAft>
                <a:spcPts val="0"/>
              </a:spcAft>
              <a:buNone/>
            </a:pPr>
            <a:r>
              <a:rPr lang="en-US" sz="2800">
                <a:latin typeface="Georgia"/>
                <a:ea typeface="Georgia"/>
                <a:cs typeface="Georgia"/>
                <a:sym typeface="Georgia"/>
              </a:rPr>
              <a:t>Y</a:t>
            </a:r>
            <a:r>
              <a:rPr baseline="-25000" lang="en-US" sz="2800">
                <a:latin typeface="Georgia"/>
                <a:ea typeface="Georgia"/>
                <a:cs typeface="Georgia"/>
                <a:sym typeface="Georgia"/>
              </a:rPr>
              <a:t>t</a:t>
            </a:r>
            <a:r>
              <a:rPr lang="en-US" sz="2800">
                <a:latin typeface="Georgia"/>
                <a:ea typeface="Georgia"/>
                <a:cs typeface="Georgia"/>
                <a:sym typeface="Georgia"/>
              </a:rPr>
              <a:t> = </a:t>
            </a:r>
            <a:r>
              <a:rPr lang="en-US" sz="3000">
                <a:solidFill>
                  <a:schemeClr val="dk1"/>
                </a:solidFill>
                <a:latin typeface="Georgia"/>
                <a:ea typeface="Georgia"/>
                <a:cs typeface="Georgia"/>
                <a:sym typeface="Georgia"/>
              </a:rPr>
              <a:t>𝛃</a:t>
            </a:r>
            <a:r>
              <a:rPr lang="en-US" sz="2800">
                <a:solidFill>
                  <a:schemeClr val="dk1"/>
                </a:solidFill>
                <a:latin typeface="Georgia"/>
                <a:ea typeface="Georgia"/>
                <a:cs typeface="Georgia"/>
                <a:sym typeface="Georgia"/>
              </a:rPr>
              <a:t>·</a:t>
            </a:r>
            <a:r>
              <a:rPr lang="en-US" sz="2800">
                <a:latin typeface="Georgia"/>
                <a:ea typeface="Georgia"/>
                <a:cs typeface="Georgia"/>
                <a:sym typeface="Georgia"/>
              </a:rPr>
              <a:t>Y</a:t>
            </a:r>
            <a:r>
              <a:rPr baseline="-25000" lang="en-US" sz="2800">
                <a:latin typeface="Georgia"/>
                <a:ea typeface="Georgia"/>
                <a:cs typeface="Georgia"/>
                <a:sym typeface="Georgia"/>
              </a:rPr>
              <a:t>t - 1</a:t>
            </a:r>
          </a:p>
        </p:txBody>
      </p:sp>
      <p:sp>
        <p:nvSpPr>
          <p:cNvPr id="643" name="Shape 64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MODELS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txBox="1"/>
          <p:nvPr>
            <p:ph idx="1" type="body"/>
          </p:nvPr>
        </p:nvSpPr>
        <p:spPr>
          <a:xfrm>
            <a:off x="635006" y="1292775"/>
            <a:ext cx="11734800" cy="3810000"/>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 value &gt; 1 would indicate a growth over previous values.  This would typically represent non-stationary data, since if we compound the increases, the values are continually increasing.</a:t>
            </a:r>
          </a:p>
        </p:txBody>
      </p:sp>
      <p:sp>
        <p:nvSpPr>
          <p:cNvPr id="649" name="Shape 64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MODELS</a:t>
            </a:r>
          </a:p>
        </p:txBody>
      </p:sp>
      <p:pic>
        <p:nvPicPr>
          <p:cNvPr id="650" name="Shape 650"/>
          <p:cNvPicPr preferRelativeResize="0"/>
          <p:nvPr/>
        </p:nvPicPr>
        <p:blipFill>
          <a:blip r:embed="rId3">
            <a:alphaModFix/>
          </a:blip>
          <a:stretch>
            <a:fillRect/>
          </a:stretch>
        </p:blipFill>
        <p:spPr>
          <a:xfrm>
            <a:off x="3182937" y="3060700"/>
            <a:ext cx="6638925" cy="4076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ph idx="1" type="body"/>
          </p:nvPr>
        </p:nvSpPr>
        <p:spPr>
          <a:xfrm>
            <a:off x="635006" y="1292775"/>
            <a:ext cx="11734800" cy="3810000"/>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Values between 1 and -1 represent increasing and decreasing patterns from previous patterns.</a:t>
            </a:r>
          </a:p>
        </p:txBody>
      </p:sp>
      <p:sp>
        <p:nvSpPr>
          <p:cNvPr id="656" name="Shape 65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MODELS</a:t>
            </a:r>
          </a:p>
        </p:txBody>
      </p:sp>
      <p:pic>
        <p:nvPicPr>
          <p:cNvPr id="657" name="Shape 657"/>
          <p:cNvPicPr preferRelativeResize="0"/>
          <p:nvPr/>
        </p:nvPicPr>
        <p:blipFill>
          <a:blip r:embed="rId3">
            <a:alphaModFix/>
          </a:blip>
          <a:stretch>
            <a:fillRect/>
          </a:stretch>
        </p:blipFill>
        <p:spPr>
          <a:xfrm>
            <a:off x="559650" y="2855929"/>
            <a:ext cx="11885498" cy="41258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sp>
        <p:nvSpPr>
          <p:cNvPr id="662" name="Shape 66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As with other models, interpretation of the model becomes more complex as we add more factors.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Going from AR(1) to AR(2) can add significant </a:t>
            </a:r>
            <a:r>
              <a:rPr i="1" lang="en-US" sz="2800">
                <a:latin typeface="Georgia"/>
                <a:ea typeface="Georgia"/>
                <a:cs typeface="Georgia"/>
                <a:sym typeface="Georgia"/>
              </a:rPr>
              <a:t>multi-collinearity</a:t>
            </a:r>
            <a:r>
              <a:rPr lang="en-US" sz="2800">
                <a:latin typeface="Georgia"/>
                <a:ea typeface="Georgia"/>
                <a:cs typeface="Georgia"/>
                <a:sym typeface="Georgia"/>
              </a:rPr>
              <a:t>.</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63" name="Shape 6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MODELS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7" name="Shape 667"/>
        <p:cNvGrpSpPr/>
        <p:nvPr/>
      </p:nvGrpSpPr>
      <p:grpSpPr>
        <a:xfrm>
          <a:off x="0" y="0"/>
          <a:ext cx="0" cy="0"/>
          <a:chOff x="0" y="0"/>
          <a:chExt cx="0" cy="0"/>
        </a:xfrm>
      </p:grpSpPr>
      <p:sp>
        <p:nvSpPr>
          <p:cNvPr id="668" name="Shape 66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Recall that </a:t>
            </a:r>
            <a:r>
              <a:rPr i="1" lang="en-US" sz="2800">
                <a:latin typeface="Georgia"/>
                <a:ea typeface="Georgia"/>
                <a:cs typeface="Georgia"/>
                <a:sym typeface="Georgia"/>
              </a:rPr>
              <a:t>autocorrelation</a:t>
            </a:r>
            <a:r>
              <a:rPr lang="en-US" sz="2800">
                <a:latin typeface="Georgia"/>
                <a:ea typeface="Georgia"/>
                <a:cs typeface="Georgia"/>
                <a:sym typeface="Georgia"/>
              </a:rPr>
              <a:t> is the correlation of a value with its series </a:t>
            </a:r>
            <a:r>
              <a:rPr i="1" lang="en-US" sz="2800">
                <a:latin typeface="Georgia"/>
                <a:ea typeface="Georgia"/>
                <a:cs typeface="Georgia"/>
                <a:sym typeface="Georgia"/>
              </a:rPr>
              <a:t>lagged</a:t>
            </a:r>
            <a:r>
              <a:rPr lang="en-US" sz="2800">
                <a:latin typeface="Georgia"/>
                <a:ea typeface="Georgia"/>
                <a:cs typeface="Georgia"/>
                <a:sym typeface="Georgia"/>
              </a:rPr>
              <a:t> behind.</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 model with high correlation implies that the data is highly dependent on previous values and an autoregressive model would perform well.</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69" name="Shape 66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MODELS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x="0" y="0"/>
          <a:ext cx="0" cy="0"/>
          <a:chOff x="0" y="0"/>
          <a:chExt cx="0" cy="0"/>
        </a:xfrm>
      </p:grpSpPr>
      <p:sp>
        <p:nvSpPr>
          <p:cNvPr id="674" name="Shape 67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Autoregressive models are useful for learning falls or rises in our series.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will weight together the last few values to make a future prediction.</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Typically, this model type is useful for small-scale trends such as an increase in demand or change in tastes that will gradually increase or decrease the series.</a:t>
            </a:r>
          </a:p>
        </p:txBody>
      </p:sp>
      <p:sp>
        <p:nvSpPr>
          <p:cNvPr id="675" name="Shape 67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MODELS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x="0" y="0"/>
          <a:ext cx="0" cy="0"/>
          <a:chOff x="0" y="0"/>
          <a:chExt cx="0" cy="0"/>
        </a:xfrm>
      </p:grpSpPr>
      <p:sp>
        <p:nvSpPr>
          <p:cNvPr id="680" name="Shape 680"/>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681" name="Shape 6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2" name="Shape 682"/>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83" name="Shape 683"/>
          <p:cNvSpPr/>
          <p:nvPr/>
        </p:nvSpPr>
        <p:spPr>
          <a:xfrm>
            <a:off x="2961475" y="2030250"/>
            <a:ext cx="9426600" cy="3204300"/>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If we observe an autocorrelation near 1 for lag 1, what do we expect the single coefficient in an AR(1) model to be?  &gt;1, between 0 and 1, or &lt;1?</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if we observe an autocorrelation of 0?</a:t>
            </a:r>
          </a:p>
        </p:txBody>
      </p:sp>
      <p:sp>
        <p:nvSpPr>
          <p:cNvPr id="684" name="Shape 684"/>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685" name="Shape 685"/>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86" name="Shape 686"/>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687" name="Shape 68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a:t>
            </a:r>
          </a:p>
        </p:txBody>
      </p:sp>
      <p:sp>
        <p:nvSpPr>
          <p:cNvPr id="433" name="Shape 43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the last class, we focused on exploring time series data and common statistics for time series analysis.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class, we will advance those techniques to show how to predict or forecast forward from time series data.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With a sequence of values (a time series), we will use the techniques in this class to predict a future value.</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sp>
        <p:nvSpPr>
          <p:cNvPr id="692" name="Shape 69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b="1" lang="en-US" sz="2800">
                <a:latin typeface="Georgia"/>
                <a:ea typeface="Georgia"/>
                <a:cs typeface="Georgia"/>
                <a:sym typeface="Georgia"/>
              </a:rPr>
              <a:t>Moving average (MA) models</a:t>
            </a:r>
            <a:r>
              <a:rPr lang="en-US" sz="2800">
                <a:latin typeface="Georgia"/>
                <a:ea typeface="Georgia"/>
                <a:cs typeface="Georgia"/>
                <a:sym typeface="Georgia"/>
              </a:rPr>
              <a:t>, as opposed to AR models, do not take the previous outputs (or values) as inputs.  They take the previous error terms.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 will attempt to predict the next value based on the overall average and how off our previous predictions were.</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93" name="Shape 69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 MODELS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model is useful for handling specific or abrupt changes in a system.</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AR models slowly incorporate changes in the system by combining previous values; MA models use prior errors to quickly incorporate changes.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is useful for modeling a sudden occurrence - something going out of stock or a sudden rise in popularity affecting sales.</a:t>
            </a:r>
          </a:p>
        </p:txBody>
      </p:sp>
      <p:sp>
        <p:nvSpPr>
          <p:cNvPr id="699" name="Shape 69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 MODELS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sp>
        <p:nvSpPr>
          <p:cNvPr id="704" name="Shape 70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As in AR models, we have an order term, </a:t>
            </a:r>
            <a:r>
              <a:rPr i="1" lang="en-US" sz="2800">
                <a:latin typeface="Georgia"/>
                <a:ea typeface="Georgia"/>
                <a:cs typeface="Georgia"/>
                <a:sym typeface="Georgia"/>
              </a:rPr>
              <a:t>q</a:t>
            </a:r>
            <a:r>
              <a:rPr lang="en-US" sz="2800">
                <a:latin typeface="Georgia"/>
                <a:ea typeface="Georgia"/>
                <a:cs typeface="Georgia"/>
                <a:sym typeface="Georgia"/>
              </a:rPr>
              <a:t>, and we refer to our model as MA(q).  The moving average model is dependent on the last </a:t>
            </a:r>
            <a:r>
              <a:rPr i="1" lang="en-US" sz="2800">
                <a:latin typeface="Georgia"/>
                <a:ea typeface="Georgia"/>
                <a:cs typeface="Georgia"/>
                <a:sym typeface="Georgia"/>
              </a:rPr>
              <a:t>q</a:t>
            </a:r>
            <a:r>
              <a:rPr lang="en-US" sz="2800">
                <a:latin typeface="Georgia"/>
                <a:ea typeface="Georgia"/>
                <a:cs typeface="Georgia"/>
                <a:sym typeface="Georgia"/>
              </a:rPr>
              <a:t> errors.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If we have a time series of sales per week, y</a:t>
            </a:r>
            <a:r>
              <a:rPr baseline="-25000" lang="en-US" sz="2800">
                <a:latin typeface="Georgia"/>
                <a:ea typeface="Georgia"/>
                <a:cs typeface="Georgia"/>
                <a:sym typeface="Georgia"/>
              </a:rPr>
              <a:t>i</a:t>
            </a:r>
            <a:r>
              <a:rPr lang="en-US" sz="2800">
                <a:latin typeface="Georgia"/>
                <a:ea typeface="Georgia"/>
                <a:cs typeface="Georgia"/>
                <a:sym typeface="Georgia"/>
              </a:rPr>
              <a:t>, we can regress each y</a:t>
            </a:r>
            <a:r>
              <a:rPr baseline="-25000" lang="en-US" sz="2800">
                <a:latin typeface="Georgia"/>
                <a:ea typeface="Georgia"/>
                <a:cs typeface="Georgia"/>
                <a:sym typeface="Georgia"/>
              </a:rPr>
              <a:t>i</a:t>
            </a:r>
            <a:r>
              <a:rPr lang="en-US" sz="2800">
                <a:latin typeface="Georgia"/>
                <a:ea typeface="Georgia"/>
                <a:cs typeface="Georgia"/>
                <a:sym typeface="Georgia"/>
              </a:rPr>
              <a:t> from the last </a:t>
            </a:r>
            <a:r>
              <a:rPr i="1" lang="en-US" sz="2800">
                <a:latin typeface="Georgia"/>
                <a:ea typeface="Georgia"/>
                <a:cs typeface="Georgia"/>
                <a:sym typeface="Georgia"/>
              </a:rPr>
              <a:t>q</a:t>
            </a:r>
            <a:r>
              <a:rPr lang="en-US" sz="2800">
                <a:latin typeface="Georgia"/>
                <a:ea typeface="Georgia"/>
                <a:cs typeface="Georgia"/>
                <a:sym typeface="Georgia"/>
              </a:rPr>
              <a:t> error terms.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ctr">
              <a:lnSpc>
                <a:spcPct val="100000"/>
              </a:lnSpc>
              <a:spcBef>
                <a:spcPts val="0"/>
              </a:spcBef>
              <a:spcAft>
                <a:spcPts val="0"/>
              </a:spcAft>
              <a:buNone/>
            </a:pPr>
            <a:r>
              <a:rPr lang="en-US" sz="3000">
                <a:latin typeface="Georgia"/>
                <a:ea typeface="Georgia"/>
                <a:cs typeface="Georgia"/>
                <a:sym typeface="Georgia"/>
              </a:rPr>
              <a:t>y</a:t>
            </a:r>
            <a:r>
              <a:rPr baseline="-25000" lang="en-US" sz="3000">
                <a:latin typeface="Georgia"/>
                <a:ea typeface="Georgia"/>
                <a:cs typeface="Georgia"/>
                <a:sym typeface="Georgia"/>
              </a:rPr>
              <a:t>i</a:t>
            </a:r>
            <a:r>
              <a:rPr lang="en-US" sz="3000">
                <a:latin typeface="Georgia"/>
                <a:ea typeface="Georgia"/>
                <a:cs typeface="Georgia"/>
                <a:sym typeface="Georgia"/>
              </a:rPr>
              <a:t> = mean + </a:t>
            </a:r>
            <a:r>
              <a:rPr lang="en-US" sz="3000">
                <a:solidFill>
                  <a:schemeClr val="dk1"/>
                </a:solidFill>
                <a:latin typeface="Georgia"/>
                <a:ea typeface="Georgia"/>
                <a:cs typeface="Georgia"/>
                <a:sym typeface="Georgia"/>
              </a:rPr>
              <a:t>𝛃</a:t>
            </a:r>
            <a:r>
              <a:rPr baseline="-25000" lang="en-US" sz="3000">
                <a:solidFill>
                  <a:schemeClr val="dk1"/>
                </a:solidFill>
                <a:latin typeface="Georgia"/>
                <a:ea typeface="Georgia"/>
                <a:cs typeface="Georgia"/>
                <a:sym typeface="Georgia"/>
              </a:rPr>
              <a:t>1</a:t>
            </a:r>
            <a:r>
              <a:rPr lang="en-US" sz="3000">
                <a:solidFill>
                  <a:schemeClr val="dk1"/>
                </a:solidFill>
                <a:latin typeface="Georgia"/>
                <a:ea typeface="Georgia"/>
                <a:cs typeface="Georgia"/>
                <a:sym typeface="Georgia"/>
              </a:rPr>
              <a:t>𝜺</a:t>
            </a:r>
            <a:r>
              <a:rPr baseline="-25000" lang="en-US" sz="3000">
                <a:solidFill>
                  <a:schemeClr val="dk1"/>
                </a:solidFill>
                <a:latin typeface="Georgia"/>
                <a:ea typeface="Georgia"/>
                <a:cs typeface="Georgia"/>
                <a:sym typeface="Georgia"/>
              </a:rPr>
              <a:t>i-1</a:t>
            </a:r>
            <a:r>
              <a:rPr lang="en-US" sz="3000">
                <a:solidFill>
                  <a:schemeClr val="dk1"/>
                </a:solidFill>
                <a:latin typeface="Georgia"/>
                <a:ea typeface="Georgia"/>
                <a:cs typeface="Georgia"/>
                <a:sym typeface="Georgia"/>
              </a:rPr>
              <a:t> +  𝛃</a:t>
            </a:r>
            <a:r>
              <a:rPr baseline="-25000" lang="en-US" sz="3000">
                <a:solidFill>
                  <a:schemeClr val="dk1"/>
                </a:solidFill>
                <a:latin typeface="Georgia"/>
                <a:ea typeface="Georgia"/>
                <a:cs typeface="Georgia"/>
                <a:sym typeface="Georgia"/>
              </a:rPr>
              <a:t>2</a:t>
            </a:r>
            <a:r>
              <a:rPr lang="en-US" sz="3000">
                <a:solidFill>
                  <a:schemeClr val="dk1"/>
                </a:solidFill>
                <a:latin typeface="Georgia"/>
                <a:ea typeface="Georgia"/>
                <a:cs typeface="Georgia"/>
                <a:sym typeface="Georgia"/>
              </a:rPr>
              <a:t>𝜺</a:t>
            </a:r>
            <a:r>
              <a:rPr baseline="-25000" lang="en-US" sz="3000">
                <a:solidFill>
                  <a:schemeClr val="dk1"/>
                </a:solidFill>
                <a:latin typeface="Georgia"/>
                <a:ea typeface="Georgia"/>
                <a:cs typeface="Georgia"/>
                <a:sym typeface="Georgia"/>
              </a:rPr>
              <a:t>i-2</a:t>
            </a:r>
            <a:r>
              <a:rPr lang="en-US" sz="3000">
                <a:solidFill>
                  <a:schemeClr val="dk1"/>
                </a:solidFill>
                <a:latin typeface="Georgia"/>
                <a:ea typeface="Georgia"/>
                <a:cs typeface="Georgia"/>
                <a:sym typeface="Georgia"/>
              </a:rPr>
              <a:t> + … +  𝛃</a:t>
            </a:r>
            <a:r>
              <a:rPr baseline="-25000" lang="en-US" sz="3000">
                <a:solidFill>
                  <a:schemeClr val="dk1"/>
                </a:solidFill>
                <a:latin typeface="Georgia"/>
                <a:ea typeface="Georgia"/>
                <a:cs typeface="Georgia"/>
                <a:sym typeface="Georgia"/>
              </a:rPr>
              <a:t>q</a:t>
            </a:r>
            <a:r>
              <a:rPr lang="en-US" sz="3000">
                <a:solidFill>
                  <a:schemeClr val="dk1"/>
                </a:solidFill>
                <a:latin typeface="Georgia"/>
                <a:ea typeface="Georgia"/>
                <a:cs typeface="Georgia"/>
                <a:sym typeface="Georgia"/>
              </a:rPr>
              <a:t>𝜺</a:t>
            </a:r>
            <a:r>
              <a:rPr baseline="-25000" lang="en-US" sz="3000">
                <a:solidFill>
                  <a:schemeClr val="dk1"/>
                </a:solidFill>
                <a:latin typeface="Georgia"/>
                <a:ea typeface="Georgia"/>
                <a:cs typeface="Georgia"/>
                <a:sym typeface="Georgia"/>
              </a:rPr>
              <a:t>i-q</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include the mean of the time series (that’s why it’s called a moving average) as we assume the model takes the mean value of the series and randomly jumps around it.</a:t>
            </a:r>
          </a:p>
        </p:txBody>
      </p:sp>
      <p:sp>
        <p:nvSpPr>
          <p:cNvPr id="705" name="Shape 70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 MODELS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9" name="Shape 709"/>
        <p:cNvGrpSpPr/>
        <p:nvPr/>
      </p:nvGrpSpPr>
      <p:grpSpPr>
        <a:xfrm>
          <a:off x="0" y="0"/>
          <a:ext cx="0" cy="0"/>
          <a:chOff x="0" y="0"/>
          <a:chExt cx="0" cy="0"/>
        </a:xfrm>
      </p:grpSpPr>
      <p:sp>
        <p:nvSpPr>
          <p:cNvPr id="710" name="Shape 71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Of course, we don’t have error terms when we start - where do they come from?</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requires a more complex fitting procedure than we have seen previously.</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 need to iteratively fit a model (perhaps with random error terms), compute the errors and then refit, again and again.</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p:txBody>
      </p:sp>
      <p:sp>
        <p:nvSpPr>
          <p:cNvPr id="711" name="Shape 71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 MODELS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5" name="Shape 715"/>
        <p:cNvGrpSpPr/>
        <p:nvPr/>
      </p:nvGrpSpPr>
      <p:grpSpPr>
        <a:xfrm>
          <a:off x="0" y="0"/>
          <a:ext cx="0" cy="0"/>
          <a:chOff x="0" y="0"/>
          <a:chExt cx="0" cy="0"/>
        </a:xfrm>
      </p:grpSpPr>
      <p:sp>
        <p:nvSpPr>
          <p:cNvPr id="716" name="Shape 71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In this model, we learn </a:t>
            </a:r>
            <a:r>
              <a:rPr i="1" lang="en-US" sz="2800">
                <a:latin typeface="Georgia"/>
                <a:ea typeface="Georgia"/>
                <a:cs typeface="Georgia"/>
                <a:sym typeface="Georgia"/>
              </a:rPr>
              <a:t>q</a:t>
            </a:r>
            <a:r>
              <a:rPr lang="en-US" sz="2800">
                <a:latin typeface="Georgia"/>
                <a:ea typeface="Georgia"/>
                <a:cs typeface="Georgia"/>
                <a:sym typeface="Georgia"/>
              </a:rPr>
              <a:t> coefficients.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In an MA(1) model, we learn one coefficient.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value indicates the impact of how our previous error term on the next prediction.</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p:txBody>
      </p:sp>
      <p:sp>
        <p:nvSpPr>
          <p:cNvPr id="717" name="Shape 71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 MODELS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1" name="Shape 721"/>
        <p:cNvGrpSpPr/>
        <p:nvPr/>
      </p:nvGrpSpPr>
      <p:grpSpPr>
        <a:xfrm>
          <a:off x="0" y="0"/>
          <a:ext cx="0" cy="0"/>
          <a:chOff x="0" y="0"/>
          <a:chExt cx="0" cy="0"/>
        </a:xfrm>
      </p:grpSpPr>
      <p:pic>
        <p:nvPicPr>
          <p:cNvPr id="722" name="Shape 722"/>
          <p:cNvPicPr preferRelativeResize="0"/>
          <p:nvPr/>
        </p:nvPicPr>
        <p:blipFill>
          <a:blip r:embed="rId3">
            <a:alphaModFix/>
          </a:blip>
          <a:stretch>
            <a:fillRect/>
          </a:stretch>
        </p:blipFill>
        <p:spPr>
          <a:xfrm>
            <a:off x="1716650" y="3755699"/>
            <a:ext cx="10208874" cy="3478924"/>
          </a:xfrm>
          <a:prstGeom prst="rect">
            <a:avLst/>
          </a:prstGeom>
          <a:noFill/>
          <a:ln>
            <a:noFill/>
          </a:ln>
        </p:spPr>
      </p:pic>
      <p:sp>
        <p:nvSpPr>
          <p:cNvPr id="723" name="Shape 72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b="1" lang="en-US" sz="2800">
                <a:latin typeface="Georgia"/>
                <a:ea typeface="Georgia"/>
                <a:cs typeface="Georgia"/>
                <a:sym typeface="Georgia"/>
              </a:rPr>
              <a:t>ARMA</a:t>
            </a:r>
            <a:r>
              <a:rPr lang="en-US" sz="2800">
                <a:latin typeface="Georgia"/>
                <a:ea typeface="Georgia"/>
                <a:cs typeface="Georgia"/>
                <a:sym typeface="Georgia"/>
              </a:rPr>
              <a:t> (pronounced ‘R-mah’) models combine the autoregressive and moving average models.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An ARMA(p,q) model is simply a combination (sum) of an AR(p) model and MA(q) model.</a:t>
            </a:r>
          </a:p>
        </p:txBody>
      </p:sp>
      <p:sp>
        <p:nvSpPr>
          <p:cNvPr id="724" name="Shape 72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ARMA MODELS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8" name="Shape 728"/>
        <p:cNvGrpSpPr/>
        <p:nvPr/>
      </p:nvGrpSpPr>
      <p:grpSpPr>
        <a:xfrm>
          <a:off x="0" y="0"/>
          <a:ext cx="0" cy="0"/>
          <a:chOff x="0" y="0"/>
          <a:chExt cx="0" cy="0"/>
        </a:xfrm>
      </p:grpSpPr>
      <p:sp>
        <p:nvSpPr>
          <p:cNvPr id="729" name="Shape 72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specify two model settings, </a:t>
            </a:r>
            <a:r>
              <a:rPr i="1" lang="en-US" sz="2800">
                <a:solidFill>
                  <a:schemeClr val="dk1"/>
                </a:solidFill>
                <a:latin typeface="Georgia"/>
                <a:ea typeface="Georgia"/>
                <a:cs typeface="Georgia"/>
                <a:sym typeface="Georgia"/>
              </a:rPr>
              <a:t>p</a:t>
            </a:r>
            <a:r>
              <a:rPr lang="en-US" sz="2800">
                <a:solidFill>
                  <a:schemeClr val="dk1"/>
                </a:solidFill>
                <a:latin typeface="Georgia"/>
                <a:ea typeface="Georgia"/>
                <a:cs typeface="Georgia"/>
                <a:sym typeface="Georgia"/>
              </a:rPr>
              <a:t> and </a:t>
            </a:r>
            <a:r>
              <a:rPr i="1" lang="en-US" sz="2800">
                <a:solidFill>
                  <a:schemeClr val="dk1"/>
                </a:solidFill>
                <a:latin typeface="Georgia"/>
                <a:ea typeface="Georgia"/>
                <a:cs typeface="Georgia"/>
                <a:sym typeface="Georgia"/>
              </a:rPr>
              <a:t>q</a:t>
            </a:r>
            <a:r>
              <a:rPr lang="en-US" sz="2800">
                <a:solidFill>
                  <a:schemeClr val="dk1"/>
                </a:solidFill>
                <a:latin typeface="Georgia"/>
                <a:ea typeface="Georgia"/>
                <a:cs typeface="Georgia"/>
                <a:sym typeface="Georgia"/>
              </a:rPr>
              <a:t>, which correspond to combining an AR(p) model with an MA(q) model.</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Incorporating both models allows us to mix two types of effects.</a:t>
            </a:r>
          </a:p>
          <a:p>
            <a:pPr lvl="0" rtl="0">
              <a:spcBef>
                <a:spcPts val="0"/>
              </a:spcBef>
              <a:buNone/>
            </a:pPr>
            <a:r>
              <a:t/>
            </a:r>
            <a:endParaRPr sz="2800">
              <a:solidFill>
                <a:schemeClr val="dk1"/>
              </a:solidFill>
              <a:latin typeface="Georgia"/>
              <a:ea typeface="Georgia"/>
              <a:cs typeface="Georgia"/>
              <a:sym typeface="Georgia"/>
            </a:endParaRPr>
          </a:p>
          <a:p>
            <a:pPr lvl="1" rtl="0">
              <a:spcBef>
                <a:spcPts val="0"/>
              </a:spcBef>
              <a:buClr>
                <a:schemeClr val="dk1"/>
              </a:buClr>
              <a:buSzPct val="100000"/>
              <a:buFont typeface="Georgia"/>
            </a:pPr>
            <a:r>
              <a:rPr lang="en-US" sz="2800">
                <a:solidFill>
                  <a:schemeClr val="dk1"/>
                </a:solidFill>
                <a:latin typeface="Georgia"/>
                <a:ea typeface="Georgia"/>
                <a:cs typeface="Georgia"/>
                <a:sym typeface="Georgia"/>
              </a:rPr>
              <a:t>AR models slowly incorporate changes in preferences, tastes, and patterns.</a:t>
            </a:r>
          </a:p>
          <a:p>
            <a:pPr lvl="0" rtl="0">
              <a:spcBef>
                <a:spcPts val="0"/>
              </a:spcBef>
              <a:buNone/>
            </a:pPr>
            <a:r>
              <a:t/>
            </a:r>
            <a:endParaRPr sz="2800">
              <a:solidFill>
                <a:schemeClr val="dk1"/>
              </a:solidFill>
              <a:latin typeface="Georgia"/>
              <a:ea typeface="Georgia"/>
              <a:cs typeface="Georgia"/>
              <a:sym typeface="Georgia"/>
            </a:endParaRPr>
          </a:p>
          <a:p>
            <a:pPr lvl="1" rtl="0">
              <a:spcBef>
                <a:spcPts val="0"/>
              </a:spcBef>
              <a:buClr>
                <a:schemeClr val="dk1"/>
              </a:buClr>
              <a:buSzPct val="100000"/>
              <a:buFont typeface="Georgia"/>
            </a:pPr>
            <a:r>
              <a:rPr lang="en-US" sz="2800">
                <a:solidFill>
                  <a:schemeClr val="dk1"/>
                </a:solidFill>
                <a:latin typeface="Georgia"/>
                <a:ea typeface="Georgia"/>
                <a:cs typeface="Georgia"/>
                <a:sym typeface="Georgia"/>
              </a:rPr>
              <a:t>Moving average models base their prediction on the prior error, allowing to correct sudden changes based on random events - supply, popularity spikes, etc.</a:t>
            </a:r>
          </a:p>
        </p:txBody>
      </p:sp>
      <p:sp>
        <p:nvSpPr>
          <p:cNvPr id="730" name="Shape 73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ARMA MODELS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4" name="Shape 734"/>
        <p:cNvGrpSpPr/>
        <p:nvPr/>
      </p:nvGrpSpPr>
      <p:grpSpPr>
        <a:xfrm>
          <a:off x="0" y="0"/>
          <a:ext cx="0" cy="0"/>
          <a:chOff x="0" y="0"/>
          <a:chExt cx="0" cy="0"/>
        </a:xfrm>
      </p:grpSpPr>
      <p:sp>
        <p:nvSpPr>
          <p:cNvPr id="735" name="Shape 73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b="1" lang="en-US" sz="2800">
                <a:solidFill>
                  <a:schemeClr val="dk1"/>
                </a:solidFill>
                <a:latin typeface="Georgia"/>
                <a:ea typeface="Georgia"/>
                <a:cs typeface="Georgia"/>
                <a:sym typeface="Georgia"/>
              </a:rPr>
              <a:t>ARIMA</a:t>
            </a:r>
            <a:r>
              <a:rPr lang="en-US" sz="2800">
                <a:solidFill>
                  <a:schemeClr val="dk1"/>
                </a:solidFill>
                <a:latin typeface="Georgia"/>
                <a:ea typeface="Georgia"/>
                <a:cs typeface="Georgia"/>
                <a:sym typeface="Georgia"/>
              </a:rPr>
              <a:t> (pronounced ‘uh-ri-mah’) is an </a:t>
            </a:r>
            <a:r>
              <a:rPr b="1" lang="en-US" sz="2800">
                <a:solidFill>
                  <a:schemeClr val="dk1"/>
                </a:solidFill>
                <a:latin typeface="Georgia"/>
                <a:ea typeface="Georgia"/>
                <a:cs typeface="Georgia"/>
                <a:sym typeface="Georgia"/>
              </a:rPr>
              <a:t>A</a:t>
            </a:r>
            <a:r>
              <a:rPr lang="en-US" sz="2800">
                <a:solidFill>
                  <a:schemeClr val="dk1"/>
                </a:solidFill>
                <a:latin typeface="Georgia"/>
                <a:ea typeface="Georgia"/>
                <a:cs typeface="Georgia"/>
                <a:sym typeface="Georgia"/>
              </a:rPr>
              <a:t>uto</a:t>
            </a:r>
            <a:r>
              <a:rPr b="1" lang="en-US" sz="2800">
                <a:solidFill>
                  <a:schemeClr val="dk1"/>
                </a:solidFill>
                <a:latin typeface="Georgia"/>
                <a:ea typeface="Georgia"/>
                <a:cs typeface="Georgia"/>
                <a:sym typeface="Georgia"/>
              </a:rPr>
              <a:t>R</a:t>
            </a:r>
            <a:r>
              <a:rPr lang="en-US" sz="2800">
                <a:solidFill>
                  <a:schemeClr val="dk1"/>
                </a:solidFill>
                <a:latin typeface="Georgia"/>
                <a:ea typeface="Georgia"/>
                <a:cs typeface="Georgia"/>
                <a:sym typeface="Georgia"/>
              </a:rPr>
              <a:t>egressive </a:t>
            </a:r>
            <a:r>
              <a:rPr b="1" lang="en-US" sz="2800">
                <a:solidFill>
                  <a:schemeClr val="dk1"/>
                </a:solidFill>
                <a:latin typeface="Georgia"/>
                <a:ea typeface="Georgia"/>
                <a:cs typeface="Georgia"/>
                <a:sym typeface="Georgia"/>
              </a:rPr>
              <a:t>I</a:t>
            </a:r>
            <a:r>
              <a:rPr lang="en-US" sz="2800">
                <a:solidFill>
                  <a:schemeClr val="dk1"/>
                </a:solidFill>
                <a:latin typeface="Georgia"/>
                <a:ea typeface="Georgia"/>
                <a:cs typeface="Georgia"/>
                <a:sym typeface="Georgia"/>
              </a:rPr>
              <a:t>ntegrated </a:t>
            </a:r>
            <a:r>
              <a:rPr b="1" lang="en-US" sz="2800">
                <a:solidFill>
                  <a:schemeClr val="dk1"/>
                </a:solidFill>
                <a:latin typeface="Georgia"/>
                <a:ea typeface="Georgia"/>
                <a:cs typeface="Georgia"/>
                <a:sym typeface="Georgia"/>
              </a:rPr>
              <a:t>M</a:t>
            </a:r>
            <a:r>
              <a:rPr lang="en-US" sz="2800">
                <a:solidFill>
                  <a:schemeClr val="dk1"/>
                </a:solidFill>
                <a:latin typeface="Georgia"/>
                <a:ea typeface="Georgia"/>
                <a:cs typeface="Georgia"/>
                <a:sym typeface="Georgia"/>
              </a:rPr>
              <a:t>oving </a:t>
            </a:r>
            <a:r>
              <a:rPr b="1" lang="en-US" sz="2800">
                <a:solidFill>
                  <a:schemeClr val="dk1"/>
                </a:solidFill>
                <a:latin typeface="Georgia"/>
                <a:ea typeface="Georgia"/>
                <a:cs typeface="Georgia"/>
                <a:sym typeface="Georgia"/>
              </a:rPr>
              <a:t>A</a:t>
            </a:r>
            <a:r>
              <a:rPr lang="en-US" sz="2800">
                <a:solidFill>
                  <a:schemeClr val="dk1"/>
                </a:solidFill>
                <a:latin typeface="Georgia"/>
                <a:ea typeface="Georgia"/>
                <a:cs typeface="Georgia"/>
                <a:sym typeface="Georgia"/>
              </a:rPr>
              <a:t>verage model.</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 this model, we fit an ARMA(p,q) model to predict </a:t>
            </a:r>
            <a:r>
              <a:rPr i="1" lang="en-US" sz="2800">
                <a:solidFill>
                  <a:schemeClr val="dk1"/>
                </a:solidFill>
                <a:latin typeface="Georgia"/>
                <a:ea typeface="Georgia"/>
                <a:cs typeface="Georgia"/>
                <a:sym typeface="Georgia"/>
              </a:rPr>
              <a:t>the difference</a:t>
            </a:r>
            <a:r>
              <a:rPr lang="en-US" sz="2800">
                <a:solidFill>
                  <a:schemeClr val="dk1"/>
                </a:solidFill>
                <a:latin typeface="Georgia"/>
                <a:ea typeface="Georgia"/>
                <a:cs typeface="Georgia"/>
                <a:sym typeface="Georgia"/>
              </a:rPr>
              <a:t> of the series (as opposed to the value of the series).</a:t>
            </a:r>
          </a:p>
        </p:txBody>
      </p:sp>
      <p:sp>
        <p:nvSpPr>
          <p:cNvPr id="736" name="Shape 7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0" name="Shape 740"/>
        <p:cNvGrpSpPr/>
        <p:nvPr/>
      </p:nvGrpSpPr>
      <p:grpSpPr>
        <a:xfrm>
          <a:off x="0" y="0"/>
          <a:ext cx="0" cy="0"/>
          <a:chOff x="0" y="0"/>
          <a:chExt cx="0" cy="0"/>
        </a:xfrm>
      </p:grpSpPr>
      <p:sp>
        <p:nvSpPr>
          <p:cNvPr id="741" name="Shape 74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Recall the pandas </a:t>
            </a:r>
            <a:r>
              <a:rPr lang="en-US" sz="2800">
                <a:solidFill>
                  <a:schemeClr val="dk1"/>
                </a:solidFill>
                <a:latin typeface="Consolas"/>
                <a:ea typeface="Consolas"/>
                <a:cs typeface="Consolas"/>
                <a:sym typeface="Consolas"/>
              </a:rPr>
              <a:t>diff</a:t>
            </a:r>
            <a:r>
              <a:rPr lang="en-US" sz="2800">
                <a:solidFill>
                  <a:schemeClr val="dk1"/>
                </a:solidFill>
                <a:latin typeface="Georgia"/>
                <a:ea typeface="Georgia"/>
                <a:cs typeface="Georgia"/>
                <a:sym typeface="Georgia"/>
              </a:rPr>
              <a:t> function.  This computes the difference between two consecutive values.</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 an ARIMA model, we attempt to predict this difference instead of the actual values.</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marR="0" rtl="0" algn="ctr">
              <a:lnSpc>
                <a:spcPct val="100000"/>
              </a:lnSpc>
              <a:spcBef>
                <a:spcPts val="0"/>
              </a:spcBef>
              <a:spcAft>
                <a:spcPts val="0"/>
              </a:spcAft>
              <a:buNone/>
            </a:pPr>
            <a:r>
              <a:rPr b="1" lang="en-US" sz="3000">
                <a:solidFill>
                  <a:schemeClr val="dk1"/>
                </a:solidFill>
                <a:latin typeface="Georgia"/>
                <a:ea typeface="Georgia"/>
                <a:cs typeface="Georgia"/>
                <a:sym typeface="Georgia"/>
              </a:rPr>
              <a:t>y</a:t>
            </a:r>
            <a:r>
              <a:rPr b="1" baseline="-25000" lang="en-US" sz="3000">
                <a:solidFill>
                  <a:schemeClr val="dk1"/>
                </a:solidFill>
                <a:latin typeface="Georgia"/>
                <a:ea typeface="Georgia"/>
                <a:cs typeface="Georgia"/>
                <a:sym typeface="Georgia"/>
              </a:rPr>
              <a:t>t</a:t>
            </a:r>
            <a:r>
              <a:rPr b="1" lang="en-US" sz="3000">
                <a:solidFill>
                  <a:schemeClr val="dk1"/>
                </a:solidFill>
                <a:latin typeface="Georgia"/>
                <a:ea typeface="Georgia"/>
                <a:cs typeface="Georgia"/>
                <a:sym typeface="Georgia"/>
              </a:rPr>
              <a:t> - y</a:t>
            </a:r>
            <a:r>
              <a:rPr b="1" baseline="-25000" lang="en-US" sz="3000">
                <a:solidFill>
                  <a:schemeClr val="dk1"/>
                </a:solidFill>
                <a:latin typeface="Georgia"/>
                <a:ea typeface="Georgia"/>
                <a:cs typeface="Georgia"/>
                <a:sym typeface="Georgia"/>
              </a:rPr>
              <a:t>t-1</a:t>
            </a:r>
            <a:r>
              <a:rPr b="1" lang="en-US" sz="3000">
                <a:solidFill>
                  <a:schemeClr val="dk1"/>
                </a:solidFill>
                <a:latin typeface="Georgia"/>
                <a:ea typeface="Georgia"/>
                <a:cs typeface="Georgia"/>
                <a:sym typeface="Georgia"/>
              </a:rPr>
              <a:t> = ARIMA(p,q)</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This handles the stationarity assumption we wanted for our data.  Instead of detrending or differencing manually, the model does this.</a:t>
            </a:r>
          </a:p>
        </p:txBody>
      </p:sp>
      <p:sp>
        <p:nvSpPr>
          <p:cNvPr id="742" name="Shape 7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6" name="Shape 746"/>
        <p:cNvGrpSpPr/>
        <p:nvPr/>
      </p:nvGrpSpPr>
      <p:grpSpPr>
        <a:xfrm>
          <a:off x="0" y="0"/>
          <a:ext cx="0" cy="0"/>
          <a:chOff x="0" y="0"/>
          <a:chExt cx="0" cy="0"/>
        </a:xfrm>
      </p:grpSpPr>
      <p:sp>
        <p:nvSpPr>
          <p:cNvPr id="747" name="Shape 74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An ARIMA model has three parameters and is specified ARIMA(p, d, q).</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1" marR="0" rtl="0" algn="l">
              <a:lnSpc>
                <a:spcPct val="100000"/>
              </a:lnSpc>
              <a:spcBef>
                <a:spcPts val="0"/>
              </a:spcBef>
              <a:spcAft>
                <a:spcPts val="0"/>
              </a:spcAft>
              <a:buClr>
                <a:schemeClr val="dk1"/>
              </a:buClr>
              <a:buSzPct val="100000"/>
              <a:buFont typeface="Georgia"/>
            </a:pPr>
            <a:r>
              <a:rPr i="1" lang="en-US" sz="2800">
                <a:solidFill>
                  <a:schemeClr val="dk1"/>
                </a:solidFill>
                <a:latin typeface="Georgia"/>
                <a:ea typeface="Georgia"/>
                <a:cs typeface="Georgia"/>
                <a:sym typeface="Georgia"/>
              </a:rPr>
              <a:t>p</a:t>
            </a:r>
            <a:r>
              <a:rPr lang="en-US" sz="2800">
                <a:solidFill>
                  <a:schemeClr val="dk1"/>
                </a:solidFill>
                <a:latin typeface="Georgia"/>
                <a:ea typeface="Georgia"/>
                <a:cs typeface="Georgia"/>
                <a:sym typeface="Georgia"/>
              </a:rPr>
              <a:t> is the order of the autoregressive component</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1" marR="0" rtl="0" algn="l">
              <a:lnSpc>
                <a:spcPct val="100000"/>
              </a:lnSpc>
              <a:spcBef>
                <a:spcPts val="0"/>
              </a:spcBef>
              <a:spcAft>
                <a:spcPts val="0"/>
              </a:spcAft>
              <a:buClr>
                <a:schemeClr val="dk1"/>
              </a:buClr>
              <a:buSzPct val="100000"/>
              <a:buFont typeface="Georgia"/>
            </a:pPr>
            <a:r>
              <a:rPr i="1" lang="en-US" sz="2800">
                <a:solidFill>
                  <a:schemeClr val="dk1"/>
                </a:solidFill>
                <a:latin typeface="Georgia"/>
                <a:ea typeface="Georgia"/>
                <a:cs typeface="Georgia"/>
                <a:sym typeface="Georgia"/>
              </a:rPr>
              <a:t>q</a:t>
            </a:r>
            <a:r>
              <a:rPr lang="en-US" sz="2800">
                <a:solidFill>
                  <a:schemeClr val="dk1"/>
                </a:solidFill>
                <a:latin typeface="Georgia"/>
                <a:ea typeface="Georgia"/>
                <a:cs typeface="Georgia"/>
                <a:sym typeface="Georgia"/>
              </a:rPr>
              <a:t> is the order of the moving average component</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1" marR="0" rtl="0" algn="l">
              <a:lnSpc>
                <a:spcPct val="100000"/>
              </a:lnSpc>
              <a:spcBef>
                <a:spcPts val="0"/>
              </a:spcBef>
              <a:spcAft>
                <a:spcPts val="0"/>
              </a:spcAft>
              <a:buClr>
                <a:schemeClr val="dk1"/>
              </a:buClr>
              <a:buSzPct val="100000"/>
              <a:buFont typeface="Georgia"/>
            </a:pPr>
            <a:r>
              <a:rPr i="1" lang="en-US" sz="2800">
                <a:solidFill>
                  <a:schemeClr val="dk1"/>
                </a:solidFill>
                <a:latin typeface="Georgia"/>
                <a:ea typeface="Georgia"/>
                <a:cs typeface="Georgia"/>
                <a:sym typeface="Georgia"/>
              </a:rPr>
              <a:t>d</a:t>
            </a:r>
            <a:r>
              <a:rPr lang="en-US" sz="2800">
                <a:solidFill>
                  <a:schemeClr val="dk1"/>
                </a:solidFill>
                <a:latin typeface="Georgia"/>
                <a:ea typeface="Georgia"/>
                <a:cs typeface="Georgia"/>
                <a:sym typeface="Georgia"/>
              </a:rPr>
              <a:t> is the degree of differencing.</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i="1" lang="en-US" sz="2800">
                <a:solidFill>
                  <a:schemeClr val="dk1"/>
                </a:solidFill>
                <a:latin typeface="Georgia"/>
                <a:ea typeface="Georgia"/>
                <a:cs typeface="Georgia"/>
                <a:sym typeface="Georgia"/>
              </a:rPr>
              <a:t>d</a:t>
            </a:r>
            <a:r>
              <a:rPr lang="en-US" sz="2800">
                <a:solidFill>
                  <a:schemeClr val="dk1"/>
                </a:solidFill>
                <a:latin typeface="Georgia"/>
                <a:ea typeface="Georgia"/>
                <a:cs typeface="Georgia"/>
                <a:sym typeface="Georgia"/>
              </a:rPr>
              <a:t> was 1 in our prior example.  For d=2, our model would be</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spcBef>
                <a:spcPts val="0"/>
              </a:spcBef>
              <a:buClr>
                <a:schemeClr val="dk1"/>
              </a:buClr>
              <a:buSzPct val="39285"/>
              <a:buFont typeface="Arial"/>
              <a:buNone/>
            </a:pPr>
            <a:r>
              <a:rPr lang="en-US" sz="2800">
                <a:solidFill>
                  <a:schemeClr val="dk1"/>
                </a:solidFill>
                <a:latin typeface="Georgia"/>
                <a:ea typeface="Georgia"/>
                <a:cs typeface="Georgia"/>
                <a:sym typeface="Georgia"/>
              </a:rPr>
              <a:t>diff(diff(y)) = (y</a:t>
            </a:r>
            <a:r>
              <a:rPr baseline="-25000" lang="en-US" sz="2800">
                <a:solidFill>
                  <a:schemeClr val="dk1"/>
                </a:solidFill>
                <a:latin typeface="Georgia"/>
                <a:ea typeface="Georgia"/>
                <a:cs typeface="Georgia"/>
                <a:sym typeface="Georgia"/>
              </a:rPr>
              <a:t>t</a:t>
            </a:r>
            <a:r>
              <a:rPr lang="en-US" sz="2800">
                <a:solidFill>
                  <a:schemeClr val="dk1"/>
                </a:solidFill>
                <a:latin typeface="Georgia"/>
                <a:ea typeface="Georgia"/>
                <a:cs typeface="Georgia"/>
                <a:sym typeface="Georgia"/>
              </a:rPr>
              <a:t> - y</a:t>
            </a:r>
            <a:r>
              <a:rPr baseline="-25000" lang="en-US" sz="2800">
                <a:solidFill>
                  <a:schemeClr val="dk1"/>
                </a:solidFill>
                <a:latin typeface="Georgia"/>
                <a:ea typeface="Georgia"/>
                <a:cs typeface="Georgia"/>
                <a:sym typeface="Georgia"/>
              </a:rPr>
              <a:t>t-l</a:t>
            </a:r>
            <a:r>
              <a:rPr lang="en-US" sz="2800">
                <a:solidFill>
                  <a:schemeClr val="dk1"/>
                </a:solidFill>
                <a:latin typeface="Georgia"/>
                <a:ea typeface="Georgia"/>
                <a:cs typeface="Georgia"/>
                <a:sym typeface="Georgia"/>
              </a:rPr>
              <a:t>) - (y</a:t>
            </a:r>
            <a:r>
              <a:rPr baseline="-25000" lang="en-US" sz="2800">
                <a:solidFill>
                  <a:schemeClr val="dk1"/>
                </a:solidFill>
                <a:latin typeface="Georgia"/>
                <a:ea typeface="Georgia"/>
                <a:cs typeface="Georgia"/>
                <a:sym typeface="Georgia"/>
              </a:rPr>
              <a:t>t-l</a:t>
            </a:r>
            <a:r>
              <a:rPr lang="en-US" sz="2800">
                <a:solidFill>
                  <a:schemeClr val="dk1"/>
                </a:solidFill>
                <a:latin typeface="Georgia"/>
                <a:ea typeface="Georgia"/>
                <a:cs typeface="Georgia"/>
                <a:sym typeface="Georgia"/>
              </a:rPr>
              <a:t> - y</a:t>
            </a:r>
            <a:r>
              <a:rPr baseline="-25000" lang="en-US" sz="2800">
                <a:solidFill>
                  <a:schemeClr val="dk1"/>
                </a:solidFill>
                <a:latin typeface="Georgia"/>
                <a:ea typeface="Georgia"/>
                <a:cs typeface="Georgia"/>
                <a:sym typeface="Georgia"/>
              </a:rPr>
              <a:t>t-2</a:t>
            </a:r>
            <a:r>
              <a:rPr lang="en-US" sz="2800">
                <a:solidFill>
                  <a:schemeClr val="dk1"/>
                </a:solidFill>
                <a:latin typeface="Georgia"/>
                <a:ea typeface="Georgia"/>
                <a:cs typeface="Georgia"/>
                <a:sym typeface="Georgia"/>
              </a:rPr>
              <a:t>) = ARIMA(p,q)</a:t>
            </a:r>
          </a:p>
        </p:txBody>
      </p:sp>
      <p:sp>
        <p:nvSpPr>
          <p:cNvPr id="748" name="Shape 7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a:t>
            </a:r>
          </a:p>
        </p:txBody>
      </p:sp>
      <p:sp>
        <p:nvSpPr>
          <p:cNvPr id="439" name="Shape 43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There are many times when you may want to use a series of values to predict a future value.</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The number of sales in a future month</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Anticipated website traffic when buying a server</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Financial forecasting</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The number of visitors to your store during the holidays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2" name="Shape 752"/>
        <p:cNvGrpSpPr/>
        <p:nvPr/>
      </p:nvGrpSpPr>
      <p:grpSpPr>
        <a:xfrm>
          <a:off x="0" y="0"/>
          <a:ext cx="0" cy="0"/>
          <a:chOff x="0" y="0"/>
          <a:chExt cx="0" cy="0"/>
        </a:xfrm>
      </p:grpSpPr>
      <p:sp>
        <p:nvSpPr>
          <p:cNvPr id="753" name="Shape 75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Compared to an ARMA model, ARIMA models do </a:t>
            </a:r>
            <a:r>
              <a:rPr b="1" lang="en-US" sz="2800">
                <a:solidFill>
                  <a:schemeClr val="dk1"/>
                </a:solidFill>
                <a:latin typeface="Georgia"/>
                <a:ea typeface="Georgia"/>
                <a:cs typeface="Georgia"/>
                <a:sym typeface="Georgia"/>
              </a:rPr>
              <a:t>not</a:t>
            </a:r>
            <a:r>
              <a:rPr lang="en-US" sz="2800">
                <a:solidFill>
                  <a:schemeClr val="dk1"/>
                </a:solidFill>
                <a:latin typeface="Georgia"/>
                <a:ea typeface="Georgia"/>
                <a:cs typeface="Georgia"/>
                <a:sym typeface="Georgia"/>
              </a:rPr>
              <a:t> rely on the underlying series being stationary.</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The differencing operation can </a:t>
            </a:r>
            <a:r>
              <a:rPr i="1" lang="en-US" sz="2800">
                <a:solidFill>
                  <a:schemeClr val="dk1"/>
                </a:solidFill>
                <a:latin typeface="Georgia"/>
                <a:ea typeface="Georgia"/>
                <a:cs typeface="Georgia"/>
                <a:sym typeface="Georgia"/>
              </a:rPr>
              <a:t>convert</a:t>
            </a:r>
            <a:r>
              <a:rPr lang="en-US" sz="2800">
                <a:solidFill>
                  <a:schemeClr val="dk1"/>
                </a:solidFill>
                <a:latin typeface="Georgia"/>
                <a:ea typeface="Georgia"/>
                <a:cs typeface="Georgia"/>
                <a:sym typeface="Georgia"/>
              </a:rPr>
              <a:t> the series to one that is stationary.</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Instead of attempting to predict values over time, our new series is the difference in values over time.</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Since ARIMA models include differencing, they can be used on a broader set of data without the assumption of a constant mean.</a:t>
            </a:r>
          </a:p>
        </p:txBody>
      </p:sp>
      <p:sp>
        <p:nvSpPr>
          <p:cNvPr id="754" name="Shape 75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8" name="Shape 758"/>
        <p:cNvGrpSpPr/>
        <p:nvPr/>
      </p:nvGrpSpPr>
      <p:grpSpPr>
        <a:xfrm>
          <a:off x="0" y="0"/>
          <a:ext cx="0" cy="0"/>
          <a:chOff x="0" y="0"/>
          <a:chExt cx="0" cy="0"/>
        </a:xfrm>
      </p:grpSpPr>
      <p:sp>
        <p:nvSpPr>
          <p:cNvPr id="759" name="Shape 7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760" name="Shape 76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TIME SERIES MODELING IN STATSMODELS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4" name="Shape 764"/>
        <p:cNvGrpSpPr/>
        <p:nvPr/>
      </p:nvGrpSpPr>
      <p:grpSpPr>
        <a:xfrm>
          <a:off x="0" y="0"/>
          <a:ext cx="0" cy="0"/>
          <a:chOff x="0" y="0"/>
          <a:chExt cx="0" cy="0"/>
        </a:xfrm>
      </p:grpSpPr>
      <p:sp>
        <p:nvSpPr>
          <p:cNvPr id="765" name="Shape 76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explore time series models, we will continue to use the Rossmann sales data.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dataset has sales data for every Rossmann store for a 3-year period and indicators for holidays and basic store information.</a:t>
            </a:r>
          </a:p>
        </p:txBody>
      </p:sp>
      <p:sp>
        <p:nvSpPr>
          <p:cNvPr id="766" name="Shape 76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 IN STATSMODELS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0" name="Shape 770"/>
        <p:cNvGrpSpPr/>
        <p:nvPr/>
      </p:nvGrpSpPr>
      <p:grpSpPr>
        <a:xfrm>
          <a:off x="0" y="0"/>
          <a:ext cx="0" cy="0"/>
          <a:chOff x="0" y="0"/>
          <a:chExt cx="0" cy="0"/>
        </a:xfrm>
      </p:grpSpPr>
      <p:sp>
        <p:nvSpPr>
          <p:cNvPr id="771" name="Shape 77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the last class, we saw that we could plot the sales data at a particular store to identify how the sales changed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also computed autocorrelation for the data at varying lag periods.  This helps us identify if previous timepoints are predictive of future data and which time points are most important - the previous day, week, or month.</a:t>
            </a:r>
          </a:p>
        </p:txBody>
      </p:sp>
      <p:sp>
        <p:nvSpPr>
          <p:cNvPr id="772" name="Shape 77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 IN STATSMODELS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6" name="Shape 776"/>
        <p:cNvGrpSpPr/>
        <p:nvPr/>
      </p:nvGrpSpPr>
      <p:grpSpPr>
        <a:xfrm>
          <a:off x="0" y="0"/>
          <a:ext cx="0" cy="0"/>
          <a:chOff x="0" y="0"/>
          <a:chExt cx="0" cy="0"/>
        </a:xfrm>
      </p:grpSpPr>
      <p:sp>
        <p:nvSpPr>
          <p:cNvPr id="777" name="Shape 77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200">
              <a:latin typeface="Consolas"/>
              <a:ea typeface="Consolas"/>
              <a:cs typeface="Consolas"/>
              <a:sym typeface="Consolas"/>
            </a:endParaRPr>
          </a:p>
          <a:p>
            <a:pPr lvl="0" rtl="0">
              <a:lnSpc>
                <a:spcPct val="100000"/>
              </a:lnSpc>
              <a:spcBef>
                <a:spcPts val="0"/>
              </a:spcBef>
              <a:buNone/>
            </a:pP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pandas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pd</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969896"/>
                </a:solidFill>
                <a:highlight>
                  <a:srgbClr val="F7F7F7"/>
                </a:highlight>
                <a:latin typeface="Consolas"/>
                <a:ea typeface="Consolas"/>
                <a:cs typeface="Consolas"/>
                <a:sym typeface="Consolas"/>
              </a:rPr>
              <a:t># Load the data and set the DateTime index</a:t>
            </a:r>
            <a:br>
              <a:rPr lang="en-US" sz="2200">
                <a:solidFill>
                  <a:srgbClr val="333333"/>
                </a:solidFill>
                <a:highlight>
                  <a:srgbClr val="F7F7F7"/>
                </a:highlight>
                <a:latin typeface="Consolas"/>
                <a:ea typeface="Consolas"/>
                <a:cs typeface="Consolas"/>
                <a:sym typeface="Consolas"/>
              </a:rPr>
            </a:br>
          </a:p>
          <a:p>
            <a:pPr lvl="0" rtl="0">
              <a:lnSpc>
                <a:spcPct val="100000"/>
              </a:lnSpc>
              <a:spcBef>
                <a:spcPts val="0"/>
              </a:spcBef>
              <a:buNone/>
            </a:pPr>
            <a:r>
              <a:t/>
            </a:r>
            <a:endParaRPr sz="2200">
              <a:solidFill>
                <a:srgbClr val="333333"/>
              </a:solidFill>
              <a:highlight>
                <a:srgbClr val="F7F7F7"/>
              </a:highlight>
              <a:latin typeface="Consolas"/>
              <a:ea typeface="Consolas"/>
              <a:cs typeface="Consolas"/>
              <a:sym typeface="Consolas"/>
            </a:endParaRPr>
          </a:p>
          <a:p>
            <a:pPr lvl="0" rtl="0">
              <a:lnSpc>
                <a:spcPct val="100000"/>
              </a:lnSpc>
              <a:spcBef>
                <a:spcPts val="0"/>
              </a:spcBef>
              <a:buNone/>
            </a:pPr>
            <a:br>
              <a:rPr lang="en-US" sz="2200">
                <a:solidFill>
                  <a:srgbClr val="333333"/>
                </a:solidFill>
                <a:highlight>
                  <a:srgbClr val="F7F7F7"/>
                </a:highlight>
                <a:latin typeface="Consolas"/>
                <a:ea typeface="Consolas"/>
                <a:cs typeface="Consolas"/>
                <a:sym typeface="Consolas"/>
              </a:rPr>
            </a:br>
            <a:r>
              <a:rPr lang="en-US" sz="2200">
                <a:solidFill>
                  <a:srgbClr val="969896"/>
                </a:solidFill>
                <a:highlight>
                  <a:srgbClr val="F7F7F7"/>
                </a:highlight>
                <a:latin typeface="Consolas"/>
                <a:ea typeface="Consolas"/>
                <a:cs typeface="Consolas"/>
                <a:sym typeface="Consolas"/>
              </a:rPr>
              <a:t># Filter to Store 1</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store1_data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data[data.Store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969896"/>
                </a:solidFill>
                <a:highlight>
                  <a:srgbClr val="F7F7F7"/>
                </a:highlight>
                <a:latin typeface="Consolas"/>
                <a:ea typeface="Consolas"/>
                <a:cs typeface="Consolas"/>
                <a:sym typeface="Consolas"/>
              </a:rPr>
              <a:t># Filter to open days</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store1_open_data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store1_data[store1_data.Open</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969896"/>
                </a:solidFill>
                <a:highlight>
                  <a:srgbClr val="F7F7F7"/>
                </a:highlight>
                <a:latin typeface="Consolas"/>
                <a:ea typeface="Consolas"/>
                <a:cs typeface="Consolas"/>
                <a:sym typeface="Consolas"/>
              </a:rPr>
              <a:t># Plot the sales over time</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store1_open_data[[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]].plot()</a:t>
            </a:r>
          </a:p>
        </p:txBody>
      </p:sp>
      <p:sp>
        <p:nvSpPr>
          <p:cNvPr id="778" name="Shape 77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 IN STATSMODELS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sp>
        <p:nvSpPr>
          <p:cNvPr id="783" name="Shape 78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84" name="Shape 78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5" name="Shape 78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86" name="Shape 786"/>
          <p:cNvSpPr/>
          <p:nvPr/>
        </p:nvSpPr>
        <p:spPr>
          <a:xfrm>
            <a:off x="2961475" y="2030250"/>
            <a:ext cx="9576300" cy="3204300"/>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Compute the autocorrelation of Sales in Store 1 for lag 1 and 2.</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Will we be able to use a predictive model, particularly an autoregressive one?</a:t>
            </a:r>
          </a:p>
        </p:txBody>
      </p:sp>
      <p:sp>
        <p:nvSpPr>
          <p:cNvPr id="787" name="Shape 78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788" name="Shape 78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89" name="Shape 78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90" name="Shape 79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rtl="0">
              <a:lnSpc>
                <a:spcPct val="100000"/>
              </a:lnSpc>
              <a:spcBef>
                <a:spcPts val="0"/>
              </a:spcBef>
              <a:buNone/>
            </a:pPr>
            <a:r>
              <a:rPr lang="en-US" sz="2200">
                <a:solidFill>
                  <a:srgbClr val="333333"/>
                </a:solidFill>
                <a:highlight>
                  <a:srgbClr val="F7F7F7"/>
                </a:highlight>
                <a:latin typeface="Consolas"/>
                <a:ea typeface="Consolas"/>
                <a:cs typeface="Consolas"/>
                <a:sym typeface="Consolas"/>
              </a:rPr>
              <a:t>store1_data.Sales.autocorr(</a:t>
            </a:r>
            <a:r>
              <a:rPr lang="en-US" sz="2200">
                <a:solidFill>
                  <a:srgbClr val="ED6A43"/>
                </a:solidFill>
                <a:highlight>
                  <a:srgbClr val="F7F7F7"/>
                </a:highlight>
                <a:latin typeface="Consolas"/>
                <a:ea typeface="Consolas"/>
                <a:cs typeface="Consolas"/>
                <a:sym typeface="Consolas"/>
              </a:rPr>
              <a:t>lag</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969896"/>
                </a:solidFill>
                <a:highlight>
                  <a:srgbClr val="F7F7F7"/>
                </a:highlight>
                <a:latin typeface="Consolas"/>
                <a:ea typeface="Consolas"/>
                <a:cs typeface="Consolas"/>
                <a:sym typeface="Consolas"/>
              </a:rPr>
              <a:t># -0.12</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store1_data.Sales.autocorr(</a:t>
            </a:r>
            <a:r>
              <a:rPr lang="en-US" sz="2200">
                <a:solidFill>
                  <a:srgbClr val="ED6A43"/>
                </a:solidFill>
                <a:highlight>
                  <a:srgbClr val="F7F7F7"/>
                </a:highlight>
                <a:latin typeface="Consolas"/>
                <a:ea typeface="Consolas"/>
                <a:cs typeface="Consolas"/>
                <a:sym typeface="Consolas"/>
              </a:rPr>
              <a:t>lag</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2</a:t>
            </a:r>
            <a:r>
              <a:rPr lang="en-US" sz="2200">
                <a:solidFill>
                  <a:srgbClr val="333333"/>
                </a:solidFill>
                <a:highlight>
                  <a:srgbClr val="F7F7F7"/>
                </a:highlight>
                <a:latin typeface="Consolas"/>
                <a:ea typeface="Consolas"/>
                <a:cs typeface="Consolas"/>
                <a:sym typeface="Consolas"/>
              </a:rPr>
              <a:t>) </a:t>
            </a:r>
            <a:r>
              <a:rPr lang="en-US" sz="2200">
                <a:solidFill>
                  <a:srgbClr val="969896"/>
                </a:solidFill>
                <a:highlight>
                  <a:srgbClr val="F7F7F7"/>
                </a:highlight>
                <a:latin typeface="Consolas"/>
                <a:ea typeface="Consolas"/>
                <a:cs typeface="Consolas"/>
                <a:sym typeface="Consolas"/>
              </a:rPr>
              <a:t># -0.03</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do see some minimal correlation in time, implying an AR model can be useful.  An easier way to diagnose this may be to plot many autocorrelations at once.</a:t>
            </a:r>
          </a:p>
          <a:p>
            <a:pPr lvl="0" rtl="0">
              <a:spcBef>
                <a:spcPts val="0"/>
              </a:spcBef>
              <a:buNone/>
            </a:pPr>
            <a:r>
              <a:t/>
            </a:r>
            <a:endParaRPr sz="2800">
              <a:latin typeface="Georgia"/>
              <a:ea typeface="Georgia"/>
              <a:cs typeface="Georgia"/>
              <a:sym typeface="Georgia"/>
            </a:endParaRPr>
          </a:p>
        </p:txBody>
      </p:sp>
      <p:sp>
        <p:nvSpPr>
          <p:cNvPr id="796" name="Shape 79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 IN STATSMODELS</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0" name="Shape 800"/>
        <p:cNvGrpSpPr/>
        <p:nvPr/>
      </p:nvGrpSpPr>
      <p:grpSpPr>
        <a:xfrm>
          <a:off x="0" y="0"/>
          <a:ext cx="0" cy="0"/>
          <a:chOff x="0" y="0"/>
          <a:chExt cx="0" cy="0"/>
        </a:xfrm>
      </p:grpSpPr>
      <p:sp>
        <p:nvSpPr>
          <p:cNvPr id="801" name="Shape 80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rtl="0">
              <a:lnSpc>
                <a:spcPct val="100000"/>
              </a:lnSpc>
              <a:spcBef>
                <a:spcPts val="0"/>
              </a:spcBef>
              <a:buNone/>
            </a:pP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matplotlib inline</a:t>
            </a:r>
            <a:br>
              <a:rPr lang="en-US" sz="2200">
                <a:solidFill>
                  <a:srgbClr val="333333"/>
                </a:solidFill>
                <a:highlight>
                  <a:srgbClr val="F7F7F7"/>
                </a:highlight>
                <a:latin typeface="Consolas"/>
                <a:ea typeface="Consolas"/>
                <a:cs typeface="Consolas"/>
                <a:sym typeface="Consolas"/>
              </a:rPr>
            </a:br>
            <a:r>
              <a:rPr lang="en-US" sz="2200">
                <a:solidFill>
                  <a:srgbClr val="A71D5D"/>
                </a:solidFill>
                <a:highlight>
                  <a:srgbClr val="F7F7F7"/>
                </a:highlight>
                <a:latin typeface="Consolas"/>
                <a:ea typeface="Consolas"/>
                <a:cs typeface="Consolas"/>
                <a:sym typeface="Consolas"/>
              </a:rPr>
              <a:t>from</a:t>
            </a:r>
            <a:r>
              <a:rPr lang="en-US" sz="2200">
                <a:solidFill>
                  <a:srgbClr val="333333"/>
                </a:solidFill>
                <a:highlight>
                  <a:srgbClr val="F7F7F7"/>
                </a:highlight>
                <a:latin typeface="Consolas"/>
                <a:ea typeface="Consolas"/>
                <a:cs typeface="Consolas"/>
                <a:sym typeface="Consolas"/>
              </a:rPr>
              <a:t> pandas.tools.plotting </a:t>
            </a: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autocorrelation_plot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autocorrelation_plot(store1_data.Sales)</a:t>
            </a:r>
          </a:p>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shows a typical pattern of an autocorrelation plot, that it should decrease to 0 as lag increases.  However, it’s hard to observe exactly what the values are.</a:t>
            </a:r>
          </a:p>
        </p:txBody>
      </p:sp>
      <p:sp>
        <p:nvSpPr>
          <p:cNvPr id="802" name="Shape 80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 IN STATSMODELS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6" name="Shape 806"/>
        <p:cNvGrpSpPr/>
        <p:nvPr/>
      </p:nvGrpSpPr>
      <p:grpSpPr>
        <a:xfrm>
          <a:off x="0" y="0"/>
          <a:ext cx="0" cy="0"/>
          <a:chOff x="0" y="0"/>
          <a:chExt cx="0" cy="0"/>
        </a:xfrm>
      </p:grpSpPr>
      <p:sp>
        <p:nvSpPr>
          <p:cNvPr id="807" name="Shape 80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class, we will use </a:t>
            </a:r>
            <a:r>
              <a:rPr lang="en-US" sz="2800">
                <a:latin typeface="Consolas"/>
                <a:ea typeface="Consolas"/>
                <a:cs typeface="Consolas"/>
                <a:sym typeface="Consolas"/>
              </a:rPr>
              <a:t>statsmodels</a:t>
            </a:r>
            <a:r>
              <a:rPr lang="en-US" sz="2800">
                <a:latin typeface="Georgia"/>
                <a:ea typeface="Georgia"/>
                <a:cs typeface="Georgia"/>
                <a:sym typeface="Georgia"/>
              </a:rPr>
              <a:t> to code AR, MA, ARMA, and ARIMA models.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Consolas"/>
                <a:ea typeface="Consolas"/>
                <a:cs typeface="Consolas"/>
                <a:sym typeface="Consolas"/>
              </a:rPr>
              <a:t>statsmodels</a:t>
            </a:r>
            <a:r>
              <a:rPr lang="en-US" sz="2800">
                <a:latin typeface="Georgia"/>
                <a:ea typeface="Georgia"/>
                <a:cs typeface="Georgia"/>
                <a:sym typeface="Georgia"/>
              </a:rPr>
              <a:t> provides a nice summary utility to help us diagnose models.</a:t>
            </a:r>
          </a:p>
        </p:txBody>
      </p:sp>
      <p:sp>
        <p:nvSpPr>
          <p:cNvPr id="808" name="Shape 8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 IN STATSMODELS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2" name="Shape 812"/>
        <p:cNvGrpSpPr/>
        <p:nvPr/>
      </p:nvGrpSpPr>
      <p:grpSpPr>
        <a:xfrm>
          <a:off x="0" y="0"/>
          <a:ext cx="0" cy="0"/>
          <a:chOff x="0" y="0"/>
          <a:chExt cx="0" cy="0"/>
        </a:xfrm>
      </p:grpSpPr>
      <p:sp>
        <p:nvSpPr>
          <p:cNvPr id="813" name="Shape 81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statsmodels also has a better autocorrelation plot that allows us to look at fixed number of lag values.</a:t>
            </a:r>
          </a:p>
          <a:p>
            <a:pPr lvl="0" marR="0" rtl="0" algn="l">
              <a:spcBef>
                <a:spcPts val="0"/>
              </a:spcBef>
              <a:buNone/>
            </a:pPr>
            <a:r>
              <a:t/>
            </a:r>
            <a:endParaRPr sz="2800">
              <a:latin typeface="Georgia"/>
              <a:ea typeface="Georgia"/>
              <a:cs typeface="Georgia"/>
              <a:sym typeface="Georgia"/>
            </a:endParaRPr>
          </a:p>
          <a:p>
            <a:pPr lvl="0" rtl="0">
              <a:lnSpc>
                <a:spcPct val="100000"/>
              </a:lnSpc>
              <a:spcBef>
                <a:spcPts val="0"/>
              </a:spcBef>
              <a:buNone/>
            </a:pPr>
            <a:r>
              <a:rPr lang="en-US" sz="2200">
                <a:solidFill>
                  <a:srgbClr val="A71D5D"/>
                </a:solidFill>
                <a:highlight>
                  <a:srgbClr val="F7F7F7"/>
                </a:highlight>
                <a:latin typeface="Consolas"/>
                <a:ea typeface="Consolas"/>
                <a:cs typeface="Consolas"/>
                <a:sym typeface="Consolas"/>
              </a:rPr>
              <a:t>from</a:t>
            </a:r>
            <a:r>
              <a:rPr lang="en-US" sz="2200">
                <a:solidFill>
                  <a:srgbClr val="333333"/>
                </a:solidFill>
                <a:highlight>
                  <a:srgbClr val="F7F7F7"/>
                </a:highlight>
                <a:latin typeface="Consolas"/>
                <a:ea typeface="Consolas"/>
                <a:cs typeface="Consolas"/>
                <a:sym typeface="Consolas"/>
              </a:rPr>
              <a:t> statsmodels.graphics.tsaplots </a:t>
            </a: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plot_acf</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plot_acf(store1_data.Sales, </a:t>
            </a:r>
            <a:r>
              <a:rPr lang="en-US" sz="2200">
                <a:solidFill>
                  <a:srgbClr val="ED6A43"/>
                </a:solidFill>
                <a:highlight>
                  <a:srgbClr val="F7F7F7"/>
                </a:highlight>
                <a:latin typeface="Consolas"/>
                <a:ea typeface="Consolas"/>
                <a:cs typeface="Consolas"/>
                <a:sym typeface="Consolas"/>
              </a:rPr>
              <a:t>lags</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Here we observe autocorrelation at 10 lag values.  1 and 2 are what we saw before.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implies a small but limited impact based on the last few values.  An autoregressive model might be useful.</a:t>
            </a:r>
          </a:p>
        </p:txBody>
      </p:sp>
      <p:sp>
        <p:nvSpPr>
          <p:cNvPr id="814" name="Shape 81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 IN STATSMODELS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445" name="Shape 445"/>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ARE TIME SERIES MODELS?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8" name="Shape 818"/>
        <p:cNvGrpSpPr/>
        <p:nvPr/>
      </p:nvGrpSpPr>
      <p:grpSpPr>
        <a:xfrm>
          <a:off x="0" y="0"/>
          <a:ext cx="0" cy="0"/>
          <a:chOff x="0" y="0"/>
          <a:chExt cx="0" cy="0"/>
        </a:xfrm>
      </p:grpSpPr>
      <p:sp>
        <p:nvSpPr>
          <p:cNvPr id="819" name="Shape 81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also see a larger spike at 7 (the seventh day in the week).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we observed a handful of random distributed spikes, a moving average model would be useful.  </a:t>
            </a:r>
          </a:p>
          <a:p>
            <a:pPr lvl="0" marR="0" rtl="0" algn="l">
              <a:spcBef>
                <a:spcPts val="0"/>
              </a:spcBef>
              <a:buNone/>
            </a:pPr>
            <a:r>
              <a:t/>
            </a:r>
            <a:endParaRPr sz="2800">
              <a:latin typeface="Georgia"/>
              <a:ea typeface="Georgia"/>
              <a:cs typeface="Georgia"/>
              <a:sym typeface="Georgia"/>
            </a:endParaRPr>
          </a:p>
          <a:p>
            <a:pPr lvl="0" rtl="0">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plot_acf(store1_data.Sales, </a:t>
            </a:r>
            <a:r>
              <a:rPr lang="en-US" sz="2200">
                <a:solidFill>
                  <a:srgbClr val="ED6A43"/>
                </a:solidFill>
                <a:highlight>
                  <a:srgbClr val="F7F7F7"/>
                </a:highlight>
                <a:latin typeface="Consolas"/>
                <a:ea typeface="Consolas"/>
                <a:cs typeface="Consolas"/>
                <a:sym typeface="Consolas"/>
              </a:rPr>
              <a:t>lags</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25</a:t>
            </a:r>
            <a:r>
              <a:rPr lang="en-US" sz="22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expand the window to 25 days to see that the random spikes occur regularly at 7 days.  What does this mean?</a:t>
            </a:r>
          </a:p>
        </p:txBody>
      </p:sp>
      <p:sp>
        <p:nvSpPr>
          <p:cNvPr id="820" name="Shape 8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MODELING IN STATSMODELS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4" name="Shape 824"/>
        <p:cNvGrpSpPr/>
        <p:nvPr/>
      </p:nvGrpSpPr>
      <p:grpSpPr>
        <a:xfrm>
          <a:off x="0" y="0"/>
          <a:ext cx="0" cy="0"/>
          <a:chOff x="0" y="0"/>
          <a:chExt cx="0" cy="0"/>
        </a:xfrm>
      </p:grpSpPr>
      <p:sp>
        <p:nvSpPr>
          <p:cNvPr id="825" name="Shape 82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explore AR, MA, and ARMA models, we will use </a:t>
            </a:r>
            <a:r>
              <a:rPr lang="en-US" sz="2800">
                <a:latin typeface="Consolas"/>
                <a:ea typeface="Consolas"/>
                <a:cs typeface="Consolas"/>
                <a:sym typeface="Consolas"/>
              </a:rPr>
              <a:t>sm.tsa.ARMA</a:t>
            </a:r>
            <a:r>
              <a:rPr lang="en-US" sz="2800">
                <a:latin typeface="Georgia"/>
                <a:ea typeface="Georgia"/>
                <a:cs typeface="Georgia"/>
                <a:sym typeface="Georgia"/>
              </a:rPr>
              <a:t>.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Remember, an ARMA model is a combination of autoregressive and moving average models.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train an AR model by turning off the MA component (q=0).</a:t>
            </a:r>
          </a:p>
          <a:p>
            <a:pPr lvl="0" marR="0" rtl="0" algn="l">
              <a:spcBef>
                <a:spcPts val="0"/>
              </a:spcBef>
              <a:buNone/>
            </a:pPr>
            <a:r>
              <a:t/>
            </a:r>
            <a:endParaRPr sz="2800">
              <a:latin typeface="Georgia"/>
              <a:ea typeface="Georgia"/>
              <a:cs typeface="Georgia"/>
              <a:sym typeface="Georgia"/>
            </a:endParaRPr>
          </a:p>
          <a:p>
            <a:pPr lvl="0" rtl="0">
              <a:lnSpc>
                <a:spcPct val="100000"/>
              </a:lnSpc>
              <a:spcBef>
                <a:spcPts val="0"/>
              </a:spcBef>
              <a:buNone/>
            </a:pPr>
            <a:r>
              <a:rPr lang="en-US" sz="2200">
                <a:solidFill>
                  <a:srgbClr val="A71D5D"/>
                </a:solidFill>
                <a:highlight>
                  <a:srgbClr val="F7F7F7"/>
                </a:highlight>
                <a:latin typeface="Consolas"/>
                <a:ea typeface="Consolas"/>
                <a:cs typeface="Consolas"/>
                <a:sym typeface="Consolas"/>
              </a:rPr>
              <a:t>from</a:t>
            </a:r>
            <a:r>
              <a:rPr lang="en-US" sz="2200">
                <a:solidFill>
                  <a:srgbClr val="333333"/>
                </a:solidFill>
                <a:highlight>
                  <a:srgbClr val="F7F7F7"/>
                </a:highlight>
                <a:latin typeface="Consolas"/>
                <a:ea typeface="Consolas"/>
                <a:cs typeface="Consolas"/>
                <a:sym typeface="Consolas"/>
              </a:rPr>
              <a:t> statsmodels.tsa.arima_model </a:t>
            </a: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ARMA</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store1_sales_data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store1_open_data[[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]].astype(</a:t>
            </a:r>
            <a:r>
              <a:rPr lang="en-US" sz="2200">
                <a:solidFill>
                  <a:srgbClr val="0086B3"/>
                </a:solidFill>
                <a:highlight>
                  <a:srgbClr val="F7F7F7"/>
                </a:highlight>
                <a:latin typeface="Consolas"/>
                <a:ea typeface="Consolas"/>
                <a:cs typeface="Consolas"/>
                <a:sym typeface="Consolas"/>
              </a:rPr>
              <a:t>float</a:t>
            </a:r>
            <a:r>
              <a:rPr lang="en-US" sz="2200">
                <a:solidFill>
                  <a:srgbClr val="333333"/>
                </a:solidFill>
                <a:highlight>
                  <a:srgbClr val="F7F7F7"/>
                </a:highlight>
                <a:latin typeface="Consolas"/>
                <a:ea typeface="Consolas"/>
                <a:cs typeface="Consolas"/>
                <a:sym typeface="Consolas"/>
              </a:rPr>
              <a: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ARMA(store1_sales_data,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)).fit()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model.summary()</a:t>
            </a:r>
          </a:p>
          <a:p>
            <a:pPr lvl="0" marR="0" rtl="0" algn="l">
              <a:spcBef>
                <a:spcPts val="0"/>
              </a:spcBef>
              <a:buNone/>
            </a:pPr>
            <a:r>
              <a:t/>
            </a:r>
            <a:endParaRPr sz="2800">
              <a:latin typeface="Georgia"/>
              <a:ea typeface="Georgia"/>
              <a:cs typeface="Georgia"/>
              <a:sym typeface="Georgia"/>
            </a:endParaRPr>
          </a:p>
        </p:txBody>
      </p:sp>
      <p:sp>
        <p:nvSpPr>
          <p:cNvPr id="826" name="Shape 8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MA, AND ARMA MODELS IN STATSMODELS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0" name="Shape 830"/>
        <p:cNvGrpSpPr/>
        <p:nvPr/>
      </p:nvGrpSpPr>
      <p:grpSpPr>
        <a:xfrm>
          <a:off x="0" y="0"/>
          <a:ext cx="0" cy="0"/>
          <a:chOff x="0" y="0"/>
          <a:chExt cx="0" cy="0"/>
        </a:xfrm>
      </p:grpSpPr>
      <p:sp>
        <p:nvSpPr>
          <p:cNvPr id="831" name="Shape 83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By passing </a:t>
            </a:r>
            <a:r>
              <a:rPr lang="en-US" sz="2200">
                <a:solidFill>
                  <a:srgbClr val="333333"/>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a:t>
            </a:r>
            <a:r>
              <a:rPr lang="en-US" sz="2800">
                <a:latin typeface="Georgia"/>
                <a:ea typeface="Georgia"/>
                <a:cs typeface="Georgia"/>
                <a:sym typeface="Georgia"/>
              </a:rPr>
              <a:t> in the second argument, we are fitting an ARMA model with p=1, q=0.  This is the same as an AR(1) model.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AR(1) model, we learn an intercept (or base sales) value.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Additionally, we learn a coefficient that tells us how to include the latest sales value.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case, we add an intercept of ~4700 to 0.68 times the previous month’s sales.  Note that the coefficient is not equal to the lag 1 autocorrelation.  This implies the data is </a:t>
            </a:r>
            <a:r>
              <a:rPr b="1" lang="en-US" sz="2800">
                <a:latin typeface="Georgia"/>
                <a:ea typeface="Georgia"/>
                <a:cs typeface="Georgia"/>
                <a:sym typeface="Georgia"/>
              </a:rPr>
              <a:t>not</a:t>
            </a:r>
            <a:r>
              <a:rPr lang="en-US" sz="2800">
                <a:latin typeface="Georgia"/>
                <a:ea typeface="Georgia"/>
                <a:cs typeface="Georgia"/>
                <a:sym typeface="Georgia"/>
              </a:rPr>
              <a:t> stationary.</a:t>
            </a:r>
          </a:p>
        </p:txBody>
      </p:sp>
      <p:sp>
        <p:nvSpPr>
          <p:cNvPr id="832" name="Shape 8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MA, AND ARMA MODELS IN STATSMODELS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6" name="Shape 836"/>
        <p:cNvGrpSpPr/>
        <p:nvPr/>
      </p:nvGrpSpPr>
      <p:grpSpPr>
        <a:xfrm>
          <a:off x="0" y="0"/>
          <a:ext cx="0" cy="0"/>
          <a:chOff x="0" y="0"/>
          <a:chExt cx="0" cy="0"/>
        </a:xfrm>
      </p:grpSpPr>
      <p:sp>
        <p:nvSpPr>
          <p:cNvPr id="837" name="Shape 83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learn an AR(2) model, which regresses each sales value on the last two.</a:t>
            </a:r>
          </a:p>
          <a:p>
            <a:pPr lvl="0" marR="0" rtl="0" algn="l">
              <a:spcBef>
                <a:spcPts val="0"/>
              </a:spcBef>
              <a:buNone/>
            </a:pPr>
            <a:r>
              <a:t/>
            </a:r>
            <a:endParaRPr sz="2800">
              <a:latin typeface="Georgia"/>
              <a:ea typeface="Georgia"/>
              <a:cs typeface="Georgia"/>
              <a:sym typeface="Georgia"/>
            </a:endParaRPr>
          </a:p>
          <a:p>
            <a:pPr lvl="0" rtl="0">
              <a:lnSpc>
                <a:spcPct val="100000"/>
              </a:lnSpc>
              <a:spcBef>
                <a:spcPts val="0"/>
              </a:spcBef>
              <a:buClr>
                <a:schemeClr val="dk1"/>
              </a:buClr>
              <a:buSzPct val="50000"/>
              <a:buFont typeface="Arial"/>
              <a:buNone/>
            </a:pP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ARMA(store1_sales_data, (</a:t>
            </a:r>
            <a:r>
              <a:rPr lang="en-US" sz="2200">
                <a:solidFill>
                  <a:srgbClr val="0086B3"/>
                </a:solidFill>
                <a:highlight>
                  <a:srgbClr val="F7F7F7"/>
                </a:highlight>
                <a:latin typeface="Consolas"/>
                <a:ea typeface="Consolas"/>
                <a:cs typeface="Consolas"/>
                <a:sym typeface="Consolas"/>
              </a:rPr>
              <a:t>2</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)).fit()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model.summary()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case, we learn two coefficients, which tell us the effect of the last two sales values on the current sales.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While this model can perform better, it may be more difficult to interpret.</a:t>
            </a:r>
          </a:p>
        </p:txBody>
      </p:sp>
      <p:sp>
        <p:nvSpPr>
          <p:cNvPr id="838" name="Shape 83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MA, AND ARMA MODELS IN STATSMODELS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2" name="Shape 842"/>
        <p:cNvGrpSpPr/>
        <p:nvPr/>
      </p:nvGrpSpPr>
      <p:grpSpPr>
        <a:xfrm>
          <a:off x="0" y="0"/>
          <a:ext cx="0" cy="0"/>
          <a:chOff x="0" y="0"/>
          <a:chExt cx="0" cy="0"/>
        </a:xfrm>
      </p:grpSpPr>
      <p:sp>
        <p:nvSpPr>
          <p:cNvPr id="843" name="Shape 84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844" name="Shape 8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5" name="Shape 84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46" name="Shape 846"/>
          <p:cNvSpPr/>
          <p:nvPr/>
        </p:nvSpPr>
        <p:spPr>
          <a:xfrm>
            <a:off x="2961475" y="2195250"/>
            <a:ext cx="9576300" cy="3039299"/>
          </a:xfrm>
          <a:prstGeom prst="rect">
            <a:avLst/>
          </a:prstGeom>
          <a:noFill/>
          <a:ln>
            <a:noFill/>
          </a:ln>
        </p:spPr>
        <p:txBody>
          <a:bodyPr anchorCtr="0" anchor="ctr" bIns="50800" lIns="50800" rIns="50800" tIns="50800">
            <a:noAutofit/>
          </a:bodyPr>
          <a:lstStyle/>
          <a:p>
            <a:pPr lvl="0" marR="0" rtl="0" algn="l">
              <a:lnSpc>
                <a:spcPct val="100000"/>
              </a:lnSpc>
              <a:spcBef>
                <a:spcPts val="0"/>
              </a:spcBef>
              <a:spcAft>
                <a:spcPts val="0"/>
              </a:spcAft>
              <a:buNone/>
            </a:pPr>
            <a:r>
              <a:rPr lang="en-US" sz="1800">
                <a:solidFill>
                  <a:schemeClr val="dk1"/>
                </a:solidFill>
                <a:latin typeface="Georgia"/>
                <a:ea typeface="Georgia"/>
                <a:cs typeface="Georgia"/>
                <a:sym typeface="Georgia"/>
              </a:rPr>
              <a:t>To start to diagnose the model, we want to look at residuals.</a:t>
            </a: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are residuals?</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In linear regression, what did we expect of residuals?</a:t>
            </a:r>
          </a:p>
        </p:txBody>
      </p:sp>
      <p:sp>
        <p:nvSpPr>
          <p:cNvPr id="847" name="Shape 84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848" name="Shape 84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49" name="Shape 84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850" name="Shape 85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4" name="Shape 854"/>
        <p:cNvGrpSpPr/>
        <p:nvPr/>
      </p:nvGrpSpPr>
      <p:grpSpPr>
        <a:xfrm>
          <a:off x="0" y="0"/>
          <a:ext cx="0" cy="0"/>
          <a:chOff x="0" y="0"/>
          <a:chExt cx="0" cy="0"/>
        </a:xfrm>
      </p:grpSpPr>
      <p:sp>
        <p:nvSpPr>
          <p:cNvPr id="855" name="Shape 85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Residuals are the errors of the model or how off our predictions are.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Ideally, we want randomly distributed errors that are small.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the errors are large, our model does not perform well.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the errors have a pattern, particularly over time, we may have overlooked something in the model or have periods of time that are different than the rest of the dataset.</a:t>
            </a:r>
          </a:p>
        </p:txBody>
      </p:sp>
      <p:sp>
        <p:nvSpPr>
          <p:cNvPr id="856" name="Shape 85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MA, AND ARMA MODELS IN STATSMODELS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0" name="Shape 860"/>
        <p:cNvGrpSpPr/>
        <p:nvPr/>
      </p:nvGrpSpPr>
      <p:grpSpPr>
        <a:xfrm>
          <a:off x="0" y="0"/>
          <a:ext cx="0" cy="0"/>
          <a:chOff x="0" y="0"/>
          <a:chExt cx="0" cy="0"/>
        </a:xfrm>
      </p:grpSpPr>
      <p:sp>
        <p:nvSpPr>
          <p:cNvPr id="861" name="Shape 86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use </a:t>
            </a:r>
            <a:r>
              <a:rPr lang="en-US" sz="2800">
                <a:latin typeface="Consolas"/>
                <a:ea typeface="Consolas"/>
                <a:cs typeface="Consolas"/>
                <a:sym typeface="Consolas"/>
              </a:rPr>
              <a:t>statsmodels</a:t>
            </a:r>
            <a:r>
              <a:rPr lang="en-US" sz="2800">
                <a:latin typeface="Georgia"/>
                <a:ea typeface="Georgia"/>
                <a:cs typeface="Georgia"/>
                <a:sym typeface="Georgia"/>
              </a:rPr>
              <a:t> to plot the residuals.</a:t>
            </a:r>
          </a:p>
          <a:p>
            <a:pPr lvl="0" marR="0" rtl="0" algn="l">
              <a:spcBef>
                <a:spcPts val="0"/>
              </a:spcBef>
              <a:buNone/>
            </a:pPr>
            <a:r>
              <a:t/>
            </a:r>
            <a:endParaRPr sz="2800">
              <a:latin typeface="Georgia"/>
              <a:ea typeface="Georgia"/>
              <a:cs typeface="Georgia"/>
              <a:sym typeface="Georgia"/>
            </a:endParaRPr>
          </a:p>
          <a:p>
            <a:pPr lvl="0" rtl="0">
              <a:lnSpc>
                <a:spcPct val="100000"/>
              </a:lnSpc>
              <a:spcBef>
                <a:spcPts val="0"/>
              </a:spcBef>
              <a:buClr>
                <a:schemeClr val="dk1"/>
              </a:buClr>
              <a:buSzPct val="50000"/>
              <a:buFont typeface="Arial"/>
              <a:buNone/>
            </a:pPr>
            <a:r>
              <a:rPr lang="en-US" sz="2200">
                <a:solidFill>
                  <a:srgbClr val="333333"/>
                </a:solidFill>
                <a:highlight>
                  <a:srgbClr val="F7F7F7"/>
                </a:highlight>
                <a:latin typeface="Consolas"/>
                <a:ea typeface="Consolas"/>
                <a:cs typeface="Consolas"/>
                <a:sym typeface="Consolas"/>
              </a:rPr>
              <a:t>model.resid.plot()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Here we see large spikes at the end of each year, indicating that our model does not account for the holiday spikes.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Our model considers a short period of time, so it does not take into account the longer seasonal pattern.</a:t>
            </a:r>
          </a:p>
        </p:txBody>
      </p:sp>
      <p:sp>
        <p:nvSpPr>
          <p:cNvPr id="862" name="Shape 86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MA, AND ARMA MODELS IN STATSMODELS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sp>
        <p:nvSpPr>
          <p:cNvPr id="867" name="Shape 86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also plot the autocorrelations of the residuals.  In an ideal world, these would all be near 0 and appear random.</a:t>
            </a:r>
          </a:p>
          <a:p>
            <a:pPr lvl="0" marR="0" rtl="0" algn="l">
              <a:spcBef>
                <a:spcPts val="0"/>
              </a:spcBef>
              <a:buNone/>
            </a:pPr>
            <a:r>
              <a:t/>
            </a:r>
            <a:endParaRPr sz="2800">
              <a:latin typeface="Georgia"/>
              <a:ea typeface="Georgia"/>
              <a:cs typeface="Georgia"/>
              <a:sym typeface="Georgia"/>
            </a:endParaRPr>
          </a:p>
          <a:p>
            <a:pPr lvl="0" rtl="0">
              <a:lnSpc>
                <a:spcPct val="100000"/>
              </a:lnSpc>
              <a:spcBef>
                <a:spcPts val="0"/>
              </a:spcBef>
              <a:spcAft>
                <a:spcPts val="1200"/>
              </a:spcAft>
              <a:buClr>
                <a:schemeClr val="dk1"/>
              </a:buClr>
              <a:buSzPct val="50000"/>
              <a:buFont typeface="Arial"/>
              <a:buNone/>
            </a:pPr>
            <a:r>
              <a:rPr lang="en-US" sz="2200">
                <a:solidFill>
                  <a:srgbClr val="333333"/>
                </a:solidFill>
                <a:highlight>
                  <a:srgbClr val="F7F7F7"/>
                </a:highlight>
                <a:latin typeface="Consolas"/>
                <a:ea typeface="Consolas"/>
                <a:cs typeface="Consolas"/>
                <a:sym typeface="Consolas"/>
              </a:rPr>
              <a:t>plot_acf(model.resid, </a:t>
            </a:r>
            <a:r>
              <a:rPr lang="en-US" sz="2200">
                <a:solidFill>
                  <a:srgbClr val="ED6A43"/>
                </a:solidFill>
                <a:highlight>
                  <a:srgbClr val="F7F7F7"/>
                </a:highlight>
                <a:latin typeface="Consolas"/>
                <a:ea typeface="Consolas"/>
                <a:cs typeface="Consolas"/>
                <a:sym typeface="Consolas"/>
              </a:rPr>
              <a:t>lags</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50</a:t>
            </a:r>
            <a:r>
              <a:rPr lang="en-US" sz="22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plot shows a problem:  the errors are increasing and decreasing every week in a clear pattern.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may need to expand our model.</a:t>
            </a:r>
          </a:p>
        </p:txBody>
      </p:sp>
      <p:sp>
        <p:nvSpPr>
          <p:cNvPr id="868" name="Shape 86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MA, AND ARMA MODELS IN STATSMODELS</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2" name="Shape 872"/>
        <p:cNvGrpSpPr/>
        <p:nvPr/>
      </p:nvGrpSpPr>
      <p:grpSpPr>
        <a:xfrm>
          <a:off x="0" y="0"/>
          <a:ext cx="0" cy="0"/>
          <a:chOff x="0" y="0"/>
          <a:chExt cx="0" cy="0"/>
        </a:xfrm>
      </p:grpSpPr>
      <p:sp>
        <p:nvSpPr>
          <p:cNvPr id="873" name="Shape 87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expand this AR model to an ARMA model, we can include the moving average component as well.</a:t>
            </a:r>
          </a:p>
          <a:p>
            <a:pPr lvl="0" marR="0" rtl="0" algn="l">
              <a:spcBef>
                <a:spcPts val="0"/>
              </a:spcBef>
              <a:buNone/>
            </a:pPr>
            <a:r>
              <a:t/>
            </a:r>
            <a:endParaRPr sz="2800">
              <a:latin typeface="Georgia"/>
              <a:ea typeface="Georgia"/>
              <a:cs typeface="Georgia"/>
              <a:sym typeface="Georgia"/>
            </a:endParaRPr>
          </a:p>
          <a:p>
            <a:pPr lvl="0" rtl="0">
              <a:lnSpc>
                <a:spcPct val="100000"/>
              </a:lnSpc>
              <a:spcBef>
                <a:spcPts val="0"/>
              </a:spcBef>
              <a:buClr>
                <a:schemeClr val="dk1"/>
              </a:buClr>
              <a:buSzPct val="50000"/>
              <a:buFont typeface="Arial"/>
              <a:buNone/>
            </a:pP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ARMA(store1_sales_data,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)).fit()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model.summary()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Now we learn two coefficients, one for the AR(1) component and one for the MA(1) component.</a:t>
            </a:r>
          </a:p>
        </p:txBody>
      </p:sp>
      <p:sp>
        <p:nvSpPr>
          <p:cNvPr id="874" name="Shape 87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MA, AND ARMA MODELS IN STATSMODELS</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8" name="Shape 878"/>
        <p:cNvGrpSpPr/>
        <p:nvPr/>
      </p:nvGrpSpPr>
      <p:grpSpPr>
        <a:xfrm>
          <a:off x="0" y="0"/>
          <a:ext cx="0" cy="0"/>
          <a:chOff x="0" y="0"/>
          <a:chExt cx="0" cy="0"/>
        </a:xfrm>
      </p:grpSpPr>
      <p:sp>
        <p:nvSpPr>
          <p:cNvPr id="879" name="Shape 879"/>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880" name="Shape 88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81" name="Shape 88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82" name="Shape 882"/>
          <p:cNvSpPr/>
          <p:nvPr/>
        </p:nvSpPr>
        <p:spPr>
          <a:xfrm>
            <a:off x="2961475" y="2030250"/>
            <a:ext cx="9454800" cy="3204300"/>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Take a moment to look at the coefficients of our new model.  </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Offer an interpretation of this model.</a:t>
            </a:r>
          </a:p>
        </p:txBody>
      </p:sp>
      <p:sp>
        <p:nvSpPr>
          <p:cNvPr id="883" name="Shape 88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884" name="Shape 88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85" name="Shape 88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886" name="Shape 88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ARE TIME SERIES MODELS?</a:t>
            </a:r>
          </a:p>
        </p:txBody>
      </p:sp>
      <p:sp>
        <p:nvSpPr>
          <p:cNvPr id="451" name="Shape 45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models are models that will be used to predict a future value in the time series.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Like</a:t>
            </a:r>
            <a:r>
              <a:rPr lang="en-US" sz="2800">
                <a:latin typeface="Georgia"/>
                <a:ea typeface="Georgia"/>
                <a:cs typeface="Georgia"/>
                <a:sym typeface="Georgia"/>
              </a:rPr>
              <a:t> other predictive models, we will use prior history to predict the future. </a:t>
            </a:r>
          </a:p>
          <a:p>
            <a:pPr lvl="0" marR="0" rtl="0" algn="l">
              <a:spcBef>
                <a:spcPts val="0"/>
              </a:spcBef>
              <a:buNone/>
            </a:pPr>
            <a:r>
              <a:t/>
            </a:r>
            <a:endParaRPr b="1"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Unlike</a:t>
            </a:r>
            <a:r>
              <a:rPr lang="en-US" sz="2800">
                <a:latin typeface="Georgia"/>
                <a:ea typeface="Georgia"/>
                <a:cs typeface="Georgia"/>
                <a:sym typeface="Georgia"/>
              </a:rPr>
              <a:t> previous models, we will use the                                                        earlier in time </a:t>
            </a:r>
            <a:r>
              <a:rPr i="1" lang="en-US" sz="2800">
                <a:latin typeface="Georgia"/>
                <a:ea typeface="Georgia"/>
                <a:cs typeface="Georgia"/>
                <a:sym typeface="Georgia"/>
              </a:rPr>
              <a:t>outcome</a:t>
            </a:r>
            <a:r>
              <a:rPr lang="en-US" sz="2800">
                <a:latin typeface="Georgia"/>
                <a:ea typeface="Georgia"/>
                <a:cs typeface="Georgia"/>
                <a:sym typeface="Georgia"/>
              </a:rPr>
              <a:t> variables as </a:t>
            </a:r>
            <a:r>
              <a:rPr i="1" lang="en-US" sz="2800">
                <a:latin typeface="Georgia"/>
                <a:ea typeface="Georgia"/>
                <a:cs typeface="Georgia"/>
                <a:sym typeface="Georgia"/>
              </a:rPr>
              <a:t>inputs</a:t>
            </a:r>
            <a:r>
              <a:rPr lang="en-US" sz="2800">
                <a:latin typeface="Georgia"/>
                <a:ea typeface="Georgia"/>
                <a:cs typeface="Georgia"/>
                <a:sym typeface="Georgia"/>
              </a:rPr>
              <a:t>                                                                for predictions.</a:t>
            </a:r>
          </a:p>
        </p:txBody>
      </p:sp>
      <p:pic>
        <p:nvPicPr>
          <p:cNvPr id="452" name="Shape 452"/>
          <p:cNvPicPr preferRelativeResize="0"/>
          <p:nvPr/>
        </p:nvPicPr>
        <p:blipFill>
          <a:blip r:embed="rId3">
            <a:alphaModFix/>
          </a:blip>
          <a:stretch>
            <a:fillRect/>
          </a:stretch>
        </p:blipFill>
        <p:spPr>
          <a:xfrm>
            <a:off x="7611600" y="3778925"/>
            <a:ext cx="5216150" cy="290207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0" name="Shape 890"/>
        <p:cNvGrpSpPr/>
        <p:nvPr/>
      </p:nvGrpSpPr>
      <p:grpSpPr>
        <a:xfrm>
          <a:off x="0" y="0"/>
          <a:ext cx="0" cy="0"/>
          <a:chOff x="0" y="0"/>
          <a:chExt cx="0" cy="0"/>
        </a:xfrm>
      </p:grpSpPr>
      <p:sp>
        <p:nvSpPr>
          <p:cNvPr id="891" name="Shape 89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solidFill>
                  <a:schemeClr val="dk1"/>
                </a:solidFill>
                <a:latin typeface="Georgia"/>
                <a:ea typeface="Georgia"/>
                <a:cs typeface="Georgia"/>
                <a:sym typeface="Georgia"/>
              </a:rPr>
              <a:t>Remember that this is an AR(1) + MA(1) model.  The AR coefficient represents dependency on the last value and the MA component represents any spikes independent of the last value.</a:t>
            </a:r>
          </a:p>
          <a:p>
            <a:pPr lvl="0" marR="0" rtl="0" algn="l">
              <a:spcBef>
                <a:spcPts val="0"/>
              </a:spcBef>
              <a:buNone/>
            </a:pPr>
            <a:r>
              <a:t/>
            </a:r>
            <a:endParaRPr sz="2800">
              <a:solidFill>
                <a:schemeClr val="dk1"/>
              </a:solidFill>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coefficients here are 0.69 for the AR component and -0.03 for the MA component.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AR coefficient is the same as before (decreasing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MA component is fairly small (which we should have expected from the autocorrelation plots).</a:t>
            </a:r>
          </a:p>
        </p:txBody>
      </p:sp>
      <p:sp>
        <p:nvSpPr>
          <p:cNvPr id="892" name="Shape 89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 MA, AND ARMA MODELS IN STATSMODELS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6" name="Shape 896"/>
        <p:cNvGrpSpPr/>
        <p:nvPr/>
      </p:nvGrpSpPr>
      <p:grpSpPr>
        <a:xfrm>
          <a:off x="0" y="0"/>
          <a:ext cx="0" cy="0"/>
          <a:chOff x="0" y="0"/>
          <a:chExt cx="0" cy="0"/>
        </a:xfrm>
      </p:grpSpPr>
      <p:sp>
        <p:nvSpPr>
          <p:cNvPr id="897" name="Shape 89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solidFill>
                  <a:schemeClr val="dk1"/>
                </a:solidFill>
                <a:latin typeface="Georgia"/>
                <a:ea typeface="Georgia"/>
                <a:cs typeface="Georgia"/>
                <a:sym typeface="Georgia"/>
              </a:rPr>
              <a:t>We can also use </a:t>
            </a:r>
            <a:r>
              <a:rPr lang="en-US" sz="2800">
                <a:solidFill>
                  <a:schemeClr val="dk1"/>
                </a:solidFill>
                <a:latin typeface="Consolas"/>
                <a:ea typeface="Consolas"/>
                <a:cs typeface="Consolas"/>
                <a:sym typeface="Consolas"/>
              </a:rPr>
              <a:t>statsmodels</a:t>
            </a:r>
            <a:r>
              <a:rPr lang="en-US" sz="2800">
                <a:solidFill>
                  <a:schemeClr val="dk1"/>
                </a:solidFill>
                <a:latin typeface="Georgia"/>
                <a:ea typeface="Georgia"/>
                <a:cs typeface="Georgia"/>
                <a:sym typeface="Georgia"/>
              </a:rPr>
              <a:t> to fit ARIMA models.  Let’s start by using ARIMA(1, 0, 1) to fit an ARMA(1, 1) model.</a:t>
            </a:r>
          </a:p>
          <a:p>
            <a:pPr lvl="0" marR="0" rtl="0" algn="l">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50000"/>
              <a:buFont typeface="Arial"/>
              <a:buNone/>
            </a:pPr>
            <a:r>
              <a:rPr lang="en-US" sz="2200">
                <a:solidFill>
                  <a:srgbClr val="A71D5D"/>
                </a:solidFill>
                <a:highlight>
                  <a:srgbClr val="F7F7F7"/>
                </a:highlight>
                <a:latin typeface="Consolas"/>
                <a:ea typeface="Consolas"/>
                <a:cs typeface="Consolas"/>
                <a:sym typeface="Consolas"/>
              </a:rPr>
              <a:t>from</a:t>
            </a:r>
            <a:r>
              <a:rPr lang="en-US" sz="2200">
                <a:solidFill>
                  <a:srgbClr val="333333"/>
                </a:solidFill>
                <a:highlight>
                  <a:srgbClr val="F7F7F7"/>
                </a:highlight>
                <a:latin typeface="Consolas"/>
                <a:ea typeface="Consolas"/>
                <a:cs typeface="Consolas"/>
                <a:sym typeface="Consolas"/>
              </a:rPr>
              <a:t> statsmodels.tsa.arima_model </a:t>
            </a:r>
            <a:r>
              <a:rPr lang="en-US" sz="2200">
                <a:solidFill>
                  <a:srgbClr val="A71D5D"/>
                </a:solidFill>
                <a:highlight>
                  <a:srgbClr val="F7F7F7"/>
                </a:highlight>
                <a:latin typeface="Consolas"/>
                <a:ea typeface="Consolas"/>
                <a:cs typeface="Consolas"/>
                <a:sym typeface="Consolas"/>
              </a:rPr>
              <a:t>import</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ARIMA</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ARIMA(store1_sales_data,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)).fit()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model.summary()</a:t>
            </a:r>
          </a:p>
          <a:p>
            <a:pPr lvl="0" marR="0" rtl="0" algn="l">
              <a:spcBef>
                <a:spcPts val="0"/>
              </a:spcBef>
              <a:buNone/>
            </a:pPr>
            <a:r>
              <a:t/>
            </a:r>
            <a:endParaRPr sz="2800">
              <a:solidFill>
                <a:schemeClr val="dk1"/>
              </a:solidFill>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see that this model is the same as our previous ARMA model.</a:t>
            </a:r>
          </a:p>
        </p:txBody>
      </p:sp>
      <p:sp>
        <p:nvSpPr>
          <p:cNvPr id="898" name="Shape 89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 IN STATSMODELS</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solidFill>
                  <a:schemeClr val="dk1"/>
                </a:solidFill>
                <a:latin typeface="Georgia"/>
                <a:ea typeface="Georgia"/>
                <a:cs typeface="Georgia"/>
                <a:sym typeface="Georgia"/>
              </a:rPr>
              <a:t>We can also fit a true ARIMA model to predict the difference of the series.</a:t>
            </a:r>
          </a:p>
          <a:p>
            <a:pPr lvl="0" marR="0" rtl="0" algn="l">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None/>
            </a:pP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ARIMA(store1_sales_data,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)).fit()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model.summary()</a:t>
            </a:r>
          </a:p>
          <a:p>
            <a:pPr lvl="0" marR="0" rtl="0" algn="l">
              <a:spcBef>
                <a:spcPts val="0"/>
              </a:spcBef>
              <a:buNone/>
            </a:pPr>
            <a:r>
              <a:t/>
            </a:r>
            <a:endParaRPr sz="2800">
              <a:solidFill>
                <a:schemeClr val="dk1"/>
              </a:solidFill>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remove the MA component since it does not appear to be useful.</a:t>
            </a:r>
          </a:p>
          <a:p>
            <a:pPr lvl="0" marR="0" rtl="0" algn="l">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50000"/>
              <a:buFont typeface="Arial"/>
              <a:buNone/>
            </a:pPr>
            <a:r>
              <a:rPr lang="en-US" sz="2200">
                <a:solidFill>
                  <a:srgbClr val="333333"/>
                </a:solidFill>
                <a:highlight>
                  <a:srgbClr val="F7F7F7"/>
                </a:highlight>
                <a:latin typeface="Consolas"/>
                <a:ea typeface="Consolas"/>
                <a:cs typeface="Consolas"/>
                <a:sym typeface="Consolas"/>
              </a:rPr>
              <a:t>model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ARIMA(store1_sales_data,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0</a:t>
            </a:r>
            <a:r>
              <a:rPr lang="en-US" sz="2200">
                <a:solidFill>
                  <a:srgbClr val="333333"/>
                </a:solidFill>
                <a:highlight>
                  <a:srgbClr val="F7F7F7"/>
                </a:highlight>
                <a:latin typeface="Consolas"/>
                <a:ea typeface="Consolas"/>
                <a:cs typeface="Consolas"/>
                <a:sym typeface="Consolas"/>
              </a:rPr>
              <a:t>)).fit()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model.summary()</a:t>
            </a:r>
          </a:p>
          <a:p>
            <a:pPr lvl="0" marR="0" rtl="0" algn="l">
              <a:spcBef>
                <a:spcPts val="0"/>
              </a:spcBef>
              <a:buNone/>
            </a:pPr>
            <a:r>
              <a:t/>
            </a:r>
            <a:endParaRPr sz="2800">
              <a:solidFill>
                <a:schemeClr val="dk1"/>
              </a:solidFill>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now have an AR(1) model on the differenced series with a coefficient of -0.18.</a:t>
            </a:r>
          </a:p>
        </p:txBody>
      </p:sp>
      <p:sp>
        <p:nvSpPr>
          <p:cNvPr id="904" name="Shape 90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 IN STATSMODELS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8" name="Shape 908"/>
        <p:cNvGrpSpPr/>
        <p:nvPr/>
      </p:nvGrpSpPr>
      <p:grpSpPr>
        <a:xfrm>
          <a:off x="0" y="0"/>
          <a:ext cx="0" cy="0"/>
          <a:chOff x="0" y="0"/>
          <a:chExt cx="0" cy="0"/>
        </a:xfrm>
      </p:grpSpPr>
      <p:sp>
        <p:nvSpPr>
          <p:cNvPr id="909" name="Shape 909"/>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910" name="Shape 91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911" name="Shape 91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912" name="Shape 912"/>
          <p:cNvSpPr/>
          <p:nvPr/>
        </p:nvSpPr>
        <p:spPr>
          <a:xfrm>
            <a:off x="2961475" y="2030250"/>
            <a:ext cx="9258600" cy="3204300"/>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Does this model match the lag 1 autocorrelation of the differenced series?</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Is the data stationary?</a:t>
            </a:r>
          </a:p>
        </p:txBody>
      </p:sp>
      <p:sp>
        <p:nvSpPr>
          <p:cNvPr id="913" name="Shape 91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914" name="Shape 91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915" name="Shape 91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916" name="Shape 91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0" name="Shape 920"/>
        <p:cNvGrpSpPr/>
        <p:nvPr/>
      </p:nvGrpSpPr>
      <p:grpSpPr>
        <a:xfrm>
          <a:off x="0" y="0"/>
          <a:ext cx="0" cy="0"/>
          <a:chOff x="0" y="0"/>
          <a:chExt cx="0" cy="0"/>
        </a:xfrm>
      </p:grpSpPr>
      <p:sp>
        <p:nvSpPr>
          <p:cNvPr id="921" name="Shape 92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compute the lag 1 autocorrelation of the differenced series and see if they match.</a:t>
            </a:r>
          </a:p>
          <a:p>
            <a:pPr lvl="0" marR="0" rtl="0" algn="l">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Clr>
                <a:schemeClr val="dk1"/>
              </a:buClr>
              <a:buSzPct val="50000"/>
              <a:buFont typeface="Arial"/>
              <a:buNone/>
            </a:pPr>
            <a:r>
              <a:rPr lang="en-US" sz="2200">
                <a:solidFill>
                  <a:srgbClr val="333333"/>
                </a:solidFill>
                <a:highlight>
                  <a:srgbClr val="F7F7F7"/>
                </a:highlight>
                <a:latin typeface="Consolas"/>
                <a:ea typeface="Consolas"/>
                <a:cs typeface="Consolas"/>
                <a:sym typeface="Consolas"/>
              </a:rPr>
              <a:t> store1_sales_data.Sales.diff(</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).autocorr(</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a:t>
            </a:r>
          </a:p>
          <a:p>
            <a:pPr lvl="0" rtl="0">
              <a:lnSpc>
                <a:spcPct val="100000"/>
              </a:lnSpc>
              <a:spcBef>
                <a:spcPts val="0"/>
              </a:spcBef>
              <a:spcAft>
                <a:spcPts val="1200"/>
              </a:spcAft>
              <a:buClr>
                <a:schemeClr val="dk1"/>
              </a:buClr>
              <a:buSzPct val="50000"/>
              <a:buFont typeface="Arial"/>
              <a:buNone/>
            </a:pPr>
            <a:r>
              <a:t/>
            </a:r>
            <a:endParaRPr sz="2200">
              <a:solidFill>
                <a:srgbClr val="333333"/>
              </a:solidFill>
              <a:highlight>
                <a:srgbClr val="F7F7F7"/>
              </a:highlight>
              <a:latin typeface="Consolas"/>
              <a:ea typeface="Consolas"/>
              <a:cs typeface="Consolas"/>
              <a:sym typeface="Consolas"/>
            </a:endParaRPr>
          </a:p>
          <a:p>
            <a:pPr indent="-256540" lvl="0" marL="203200" marR="0" rtl="0" algn="l">
              <a:spcBef>
                <a:spcPts val="0"/>
              </a:spcBef>
              <a:buClr>
                <a:schemeClr val="dk1"/>
              </a:buClr>
              <a:buSzPct val="100000"/>
              <a:buFont typeface="Georgia"/>
              <a:buChar char="‣"/>
            </a:pPr>
            <a:r>
              <a:t/>
            </a:r>
            <a:endParaRPr sz="2800">
              <a:solidFill>
                <a:schemeClr val="dk1"/>
              </a:solidFill>
              <a:latin typeface="Georgia"/>
              <a:ea typeface="Georgia"/>
              <a:cs typeface="Georgia"/>
              <a:sym typeface="Georgia"/>
            </a:endParaRPr>
          </a:p>
        </p:txBody>
      </p:sp>
      <p:sp>
        <p:nvSpPr>
          <p:cNvPr id="922" name="Shape 92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 IN STATSMODELS</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6" name="Shape 926"/>
        <p:cNvGrpSpPr/>
        <p:nvPr/>
      </p:nvGrpSpPr>
      <p:grpSpPr>
        <a:xfrm>
          <a:off x="0" y="0"/>
          <a:ext cx="0" cy="0"/>
          <a:chOff x="0" y="0"/>
          <a:chExt cx="0" cy="0"/>
        </a:xfrm>
      </p:grpSpPr>
      <p:sp>
        <p:nvSpPr>
          <p:cNvPr id="927" name="Shape 92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With our models, we can also plot our predictions against the true series </a:t>
            </a:r>
          </a:p>
          <a:p>
            <a:pPr lvl="0" marR="0" rtl="0" algn="l">
              <a:spcBef>
                <a:spcPts val="0"/>
              </a:spcBef>
              <a:buNone/>
            </a:pPr>
            <a:r>
              <a:t/>
            </a:r>
            <a:endParaRPr sz="2800">
              <a:solidFill>
                <a:schemeClr val="dk1"/>
              </a:solidFill>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compare the last 50 days of true values against our predictions.</a:t>
            </a:r>
          </a:p>
          <a:p>
            <a:pPr lvl="0" marR="0" rtl="0" algn="l">
              <a:spcBef>
                <a:spcPts val="0"/>
              </a:spcBef>
              <a:buNone/>
            </a:pPr>
            <a:r>
              <a:t/>
            </a:r>
            <a:endParaRPr sz="2800">
              <a:solidFill>
                <a:schemeClr val="dk1"/>
              </a:solidFill>
              <a:latin typeface="Georgia"/>
              <a:ea typeface="Georgia"/>
              <a:cs typeface="Georgia"/>
              <a:sym typeface="Georgia"/>
            </a:endParaRPr>
          </a:p>
        </p:txBody>
      </p:sp>
      <p:sp>
        <p:nvSpPr>
          <p:cNvPr id="928" name="Shape 92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 IN STATSMODELS</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2" name="Shape 932"/>
        <p:cNvGrpSpPr/>
        <p:nvPr/>
      </p:nvGrpSpPr>
      <p:grpSpPr>
        <a:xfrm>
          <a:off x="0" y="0"/>
          <a:ext cx="0" cy="0"/>
          <a:chOff x="0" y="0"/>
          <a:chExt cx="0" cy="0"/>
        </a:xfrm>
      </p:grpSpPr>
      <p:sp>
        <p:nvSpPr>
          <p:cNvPr id="933" name="Shape 93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earlier values with our predictions continuing where the true values stop, we can do the following.</a:t>
            </a:r>
          </a:p>
          <a:p>
            <a:pPr lvl="0" marR="0" rtl="0" algn="l">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50000"/>
              <a:buFont typeface="Arial"/>
              <a:buNone/>
            </a:pPr>
            <a:r>
              <a:rPr lang="en-US" sz="2200">
                <a:solidFill>
                  <a:srgbClr val="A71D5D"/>
                </a:solidFill>
                <a:highlight>
                  <a:srgbClr val="F7F7F7"/>
                </a:highlight>
                <a:latin typeface="Consolas"/>
                <a:ea typeface="Consolas"/>
                <a:cs typeface="Consolas"/>
                <a:sym typeface="Consolas"/>
              </a:rPr>
              <a:t> import</a:t>
            </a:r>
            <a:r>
              <a:rPr lang="en-US" sz="2200">
                <a:solidFill>
                  <a:srgbClr val="333333"/>
                </a:solidFill>
                <a:highlight>
                  <a:srgbClr val="F7F7F7"/>
                </a:highlight>
                <a:latin typeface="Consolas"/>
                <a:ea typeface="Consolas"/>
                <a:cs typeface="Consolas"/>
                <a:sym typeface="Consolas"/>
              </a:rPr>
              <a:t> matplotlib.pyplot </a:t>
            </a:r>
            <a:r>
              <a:rPr lang="en-US" sz="2200">
                <a:solidFill>
                  <a:srgbClr val="A71D5D"/>
                </a:solidFill>
                <a:highlight>
                  <a:srgbClr val="F7F7F7"/>
                </a:highlight>
                <a:latin typeface="Consolas"/>
                <a:ea typeface="Consolas"/>
                <a:cs typeface="Consolas"/>
                <a:sym typeface="Consolas"/>
              </a:rPr>
              <a:t>as</a:t>
            </a:r>
            <a:r>
              <a:rPr lang="en-US" sz="2200">
                <a:solidFill>
                  <a:srgbClr val="333333"/>
                </a:solidFill>
                <a:highlight>
                  <a:srgbClr val="F7F7F7"/>
                </a:highlight>
                <a:latin typeface="Consolas"/>
                <a:ea typeface="Consolas"/>
                <a:cs typeface="Consolas"/>
                <a:sym typeface="Consolas"/>
              </a:rPr>
              <a:t> plt</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fig, 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plt.subplots()</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ax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store1_sales_data[</a:t>
            </a:r>
            <a:r>
              <a:rPr lang="en-US" sz="2200">
                <a:solidFill>
                  <a:srgbClr val="183691"/>
                </a:solidFill>
                <a:highlight>
                  <a:srgbClr val="F7F7F7"/>
                </a:highlight>
                <a:latin typeface="Consolas"/>
                <a:ea typeface="Consolas"/>
                <a:cs typeface="Consolas"/>
                <a:sym typeface="Consolas"/>
              </a:rPr>
              <a:t>'2014'</a:t>
            </a:r>
            <a:r>
              <a:rPr lang="en-US" sz="2200">
                <a:solidFill>
                  <a:srgbClr val="333333"/>
                </a:solidFill>
                <a:highlight>
                  <a:srgbClr val="F7F7F7"/>
                </a:highlight>
                <a:latin typeface="Consolas"/>
                <a:ea typeface="Consolas"/>
                <a:cs typeface="Consolas"/>
                <a:sym typeface="Consolas"/>
              </a:rPr>
              <a:t>].plot(</a:t>
            </a:r>
            <a:r>
              <a:rPr lang="en-US" sz="2200">
                <a:solidFill>
                  <a:srgbClr val="ED6A43"/>
                </a:solidFill>
                <a:highlight>
                  <a:srgbClr val="F7F7F7"/>
                </a:highlight>
                <a:latin typeface="Consolas"/>
                <a:ea typeface="Consolas"/>
                <a:cs typeface="Consolas"/>
                <a:sym typeface="Consolas"/>
              </a:rPr>
              <a:t>ax</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ax)</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 fig </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 model.plot_predict(</a:t>
            </a:r>
            <a:r>
              <a:rPr lang="en-US" sz="2200">
                <a:solidFill>
                  <a:srgbClr val="0086B3"/>
                </a:solidFill>
                <a:highlight>
                  <a:srgbClr val="F7F7F7"/>
                </a:highlight>
                <a:latin typeface="Consolas"/>
                <a:ea typeface="Consolas"/>
                <a:cs typeface="Consolas"/>
                <a:sym typeface="Consolas"/>
              </a:rPr>
              <a:t>1</a:t>
            </a:r>
            <a:r>
              <a:rPr lang="en-US" sz="2200">
                <a:solidFill>
                  <a:srgbClr val="333333"/>
                </a:solidFill>
                <a:highlight>
                  <a:srgbClr val="F7F7F7"/>
                </a:highlight>
                <a:latin typeface="Consolas"/>
                <a:ea typeface="Consolas"/>
                <a:cs typeface="Consolas"/>
                <a:sym typeface="Consolas"/>
              </a:rPr>
              <a:t>, </a:t>
            </a:r>
            <a:r>
              <a:rPr lang="en-US" sz="2200">
                <a:solidFill>
                  <a:srgbClr val="0086B3"/>
                </a:solidFill>
                <a:highlight>
                  <a:srgbClr val="F7F7F7"/>
                </a:highlight>
                <a:latin typeface="Consolas"/>
                <a:ea typeface="Consolas"/>
                <a:cs typeface="Consolas"/>
                <a:sym typeface="Consolas"/>
              </a:rPr>
              <a:t>200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ax</a:t>
            </a:r>
            <a:r>
              <a:rPr lang="en-US" sz="2200">
                <a:solidFill>
                  <a:srgbClr val="A71D5D"/>
                </a:solidFill>
                <a:highlight>
                  <a:srgbClr val="F7F7F7"/>
                </a:highlight>
                <a:latin typeface="Consolas"/>
                <a:ea typeface="Consolas"/>
                <a:cs typeface="Consolas"/>
                <a:sym typeface="Consolas"/>
              </a:rPr>
              <a:t>=</a:t>
            </a:r>
            <a:r>
              <a:rPr lang="en-US" sz="2200">
                <a:solidFill>
                  <a:srgbClr val="333333"/>
                </a:solidFill>
                <a:highlight>
                  <a:srgbClr val="F7F7F7"/>
                </a:highlight>
                <a:latin typeface="Consolas"/>
                <a:ea typeface="Consolas"/>
                <a:cs typeface="Consolas"/>
                <a:sym typeface="Consolas"/>
              </a:rPr>
              <a:t>ax, </a:t>
            </a:r>
            <a:r>
              <a:rPr lang="en-US" sz="2200">
                <a:solidFill>
                  <a:srgbClr val="ED6A43"/>
                </a:solidFill>
                <a:highlight>
                  <a:srgbClr val="F7F7F7"/>
                </a:highlight>
                <a:latin typeface="Consolas"/>
                <a:ea typeface="Consolas"/>
                <a:cs typeface="Consolas"/>
                <a:sym typeface="Consolas"/>
              </a:rPr>
              <a:t>plot_insample</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False</a:t>
            </a:r>
            <a:r>
              <a:rPr lang="en-US" sz="22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solidFill>
                <a:schemeClr val="dk1"/>
              </a:solidFill>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plots true values in 2014 and our predictions 200 days out from 2014.</a:t>
            </a:r>
          </a:p>
        </p:txBody>
      </p:sp>
      <p:sp>
        <p:nvSpPr>
          <p:cNvPr id="934" name="Shape 93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 IN STATSMODELS</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8" name="Shape 938"/>
        <p:cNvGrpSpPr/>
        <p:nvPr/>
      </p:nvGrpSpPr>
      <p:grpSpPr>
        <a:xfrm>
          <a:off x="0" y="0"/>
          <a:ext cx="0" cy="0"/>
          <a:chOff x="0" y="0"/>
          <a:chExt cx="0" cy="0"/>
        </a:xfrm>
      </p:grpSpPr>
      <p:sp>
        <p:nvSpPr>
          <p:cNvPr id="939" name="Shape 939"/>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940" name="Shape 9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941" name="Shape 94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942" name="Shape 942"/>
          <p:cNvSpPr/>
          <p:nvPr/>
        </p:nvSpPr>
        <p:spPr>
          <a:xfrm>
            <a:off x="2961475" y="2030250"/>
            <a:ext cx="9258600" cy="3204300"/>
          </a:xfrm>
          <a:prstGeom prst="rect">
            <a:avLst/>
          </a:prstGeom>
          <a:noFill/>
          <a:ln>
            <a:noFill/>
          </a:ln>
        </p:spPr>
        <p:txBody>
          <a:bodyPr anchorCtr="0" anchor="ctr" bIns="50800" lIns="50800" rIns="50800" tIns="50800">
            <a:noAutofit/>
          </a:bodyPr>
          <a:lstStyle/>
          <a:p>
            <a:pPr lvl="0" marR="0" rtl="0" algn="l">
              <a:lnSpc>
                <a:spcPct val="100000"/>
              </a:lnSpc>
              <a:spcBef>
                <a:spcPts val="0"/>
              </a:spcBef>
              <a:spcAft>
                <a:spcPts val="0"/>
              </a:spcAft>
              <a:buNone/>
            </a:pPr>
            <a:r>
              <a:rPr lang="en-US" sz="1800">
                <a:solidFill>
                  <a:schemeClr val="dk1"/>
                </a:solidFill>
                <a:latin typeface="Georgia"/>
                <a:ea typeface="Georgia"/>
                <a:cs typeface="Georgia"/>
                <a:sym typeface="Georgia"/>
              </a:rPr>
              <a:t>We can revisit our diagnostics to check that our models are working well.</a:t>
            </a:r>
          </a:p>
          <a:p>
            <a:pPr lv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Plot the residuals and autocorrelation of the residuals.</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Are there patterns or outliers?</a:t>
            </a:r>
          </a:p>
        </p:txBody>
      </p:sp>
      <p:sp>
        <p:nvSpPr>
          <p:cNvPr id="943" name="Shape 94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944" name="Shape 94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945" name="Shape 94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946" name="Shape 94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0" name="Shape 950"/>
        <p:cNvGrpSpPr/>
        <p:nvPr/>
      </p:nvGrpSpPr>
      <p:grpSpPr>
        <a:xfrm>
          <a:off x="0" y="0"/>
          <a:ext cx="0" cy="0"/>
          <a:chOff x="0" y="0"/>
          <a:chExt cx="0" cy="0"/>
        </a:xfrm>
      </p:grpSpPr>
      <p:sp>
        <p:nvSpPr>
          <p:cNvPr id="951" name="Shape 95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The two previous problems remain:</a:t>
            </a:r>
          </a:p>
          <a:p>
            <a:pPr lvl="0" marR="0" rtl="0" algn="l">
              <a:spcBef>
                <a:spcPts val="0"/>
              </a:spcBef>
              <a:buNone/>
            </a:pPr>
            <a:r>
              <a:t/>
            </a:r>
            <a:endParaRPr sz="2800">
              <a:solidFill>
                <a:schemeClr val="dk1"/>
              </a:solidFill>
              <a:latin typeface="Georgia"/>
              <a:ea typeface="Georgia"/>
              <a:cs typeface="Georgia"/>
              <a:sym typeface="Georgia"/>
            </a:endParaRPr>
          </a:p>
          <a:p>
            <a:pPr lvl="1" marR="0" rtl="0" algn="l">
              <a:spcBef>
                <a:spcPts val="0"/>
              </a:spcBef>
              <a:buClr>
                <a:schemeClr val="dk1"/>
              </a:buClr>
              <a:buSzPct val="100000"/>
              <a:buFont typeface="Georgia"/>
            </a:pPr>
            <a:r>
              <a:rPr lang="en-US" sz="2800">
                <a:solidFill>
                  <a:schemeClr val="dk1"/>
                </a:solidFill>
                <a:latin typeface="Georgia"/>
                <a:ea typeface="Georgia"/>
                <a:cs typeface="Georgia"/>
                <a:sym typeface="Georgia"/>
              </a:rPr>
              <a:t>Large errors around the holiday period</a:t>
            </a:r>
          </a:p>
          <a:p>
            <a:pPr lvl="0" marR="0" rtl="0" algn="l">
              <a:spcBef>
                <a:spcPts val="0"/>
              </a:spcBef>
              <a:buNone/>
            </a:pPr>
            <a:r>
              <a:t/>
            </a:r>
            <a:endParaRPr sz="2800">
              <a:solidFill>
                <a:schemeClr val="dk1"/>
              </a:solidFill>
              <a:latin typeface="Georgia"/>
              <a:ea typeface="Georgia"/>
              <a:cs typeface="Georgia"/>
              <a:sym typeface="Georgia"/>
            </a:endParaRPr>
          </a:p>
          <a:p>
            <a:pPr lvl="1" marR="0" rtl="0" algn="l">
              <a:spcBef>
                <a:spcPts val="0"/>
              </a:spcBef>
              <a:buClr>
                <a:schemeClr val="dk1"/>
              </a:buClr>
              <a:buSzPct val="100000"/>
              <a:buFont typeface="Georgia"/>
            </a:pPr>
            <a:r>
              <a:rPr lang="en-US" sz="2800">
                <a:solidFill>
                  <a:schemeClr val="dk1"/>
                </a:solidFill>
                <a:latin typeface="Georgia"/>
                <a:ea typeface="Georgia"/>
                <a:cs typeface="Georgia"/>
                <a:sym typeface="Georgia"/>
              </a:rPr>
              <a:t>Errors with high autocorrelation</a:t>
            </a:r>
          </a:p>
          <a:p>
            <a:pPr lvl="0" marR="0" rtl="0" algn="l">
              <a:spcBef>
                <a:spcPts val="0"/>
              </a:spcBef>
              <a:buNone/>
            </a:pPr>
            <a:r>
              <a:t/>
            </a:r>
            <a:endParaRPr sz="2800">
              <a:solidFill>
                <a:schemeClr val="dk1"/>
              </a:solidFill>
              <a:latin typeface="Georgia"/>
              <a:ea typeface="Georgia"/>
              <a:cs typeface="Georgia"/>
              <a:sym typeface="Georgia"/>
            </a:endParaRPr>
          </a:p>
        </p:txBody>
      </p:sp>
      <p:sp>
        <p:nvSpPr>
          <p:cNvPr id="952" name="Shape 95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 IN STATSMODELS</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6" name="Shape 956"/>
        <p:cNvGrpSpPr/>
        <p:nvPr/>
      </p:nvGrpSpPr>
      <p:grpSpPr>
        <a:xfrm>
          <a:off x="0" y="0"/>
          <a:ext cx="0" cy="0"/>
          <a:chOff x="0" y="0"/>
          <a:chExt cx="0" cy="0"/>
        </a:xfrm>
      </p:grpSpPr>
      <p:sp>
        <p:nvSpPr>
          <p:cNvPr id="957" name="Shape 95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We can adjust the AR component of the model to adjust for a piece of this.  Let’s increase the lag to 7.</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Clr>
                <a:schemeClr val="dk1"/>
              </a:buClr>
              <a:buSzPct val="50000"/>
              <a:buFont typeface="Arial"/>
              <a:buNone/>
            </a:pPr>
            <a:r>
              <a:rPr lang="en-US" sz="2200">
                <a:solidFill>
                  <a:srgbClr val="333333"/>
                </a:solidFill>
                <a:highlight>
                  <a:srgbClr val="F7F7F7"/>
                </a:highlight>
                <a:latin typeface="Consolas"/>
                <a:ea typeface="Consolas"/>
                <a:cs typeface="Consolas"/>
                <a:sym typeface="Consolas"/>
              </a:rPr>
              <a:t>model = ARIMA(store1_sales_data, (7, 1, 2)).fit()</a:t>
            </a: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model.summary()</a:t>
            </a:r>
            <a:br>
              <a:rPr lang="en-US" sz="2200">
                <a:solidFill>
                  <a:srgbClr val="333333"/>
                </a:solidFill>
                <a:highlight>
                  <a:srgbClr val="F7F7F7"/>
                </a:highlight>
                <a:latin typeface="Consolas"/>
                <a:ea typeface="Consolas"/>
                <a:cs typeface="Consolas"/>
                <a:sym typeface="Consolas"/>
              </a:rPr>
            </a:br>
            <a:br>
              <a:rPr lang="en-US" sz="2200">
                <a:solidFill>
                  <a:srgbClr val="333333"/>
                </a:solidFill>
                <a:highlight>
                  <a:srgbClr val="F7F7F7"/>
                </a:highlight>
                <a:latin typeface="Consolas"/>
                <a:ea typeface="Consolas"/>
                <a:cs typeface="Consolas"/>
                <a:sym typeface="Consolas"/>
              </a:rPr>
            </a:br>
            <a:r>
              <a:rPr lang="en-US" sz="2200">
                <a:solidFill>
                  <a:srgbClr val="333333"/>
                </a:solidFill>
                <a:highlight>
                  <a:srgbClr val="F7F7F7"/>
                </a:highlight>
                <a:latin typeface="Consolas"/>
                <a:ea typeface="Consolas"/>
                <a:cs typeface="Consolas"/>
                <a:sym typeface="Consolas"/>
              </a:rPr>
              <a:t>plot_acf(model.resid, lags=50)</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This removes some of the autocorrelation in the residuals but large discrepancies still exist.</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However, they exist where we are breaking our model assumptions.</a:t>
            </a:r>
          </a:p>
          <a:p>
            <a:pPr lvl="0" marR="0" rtl="0" algn="l">
              <a:spcBef>
                <a:spcPts val="0"/>
              </a:spcBef>
              <a:buNone/>
            </a:pPr>
            <a:r>
              <a:t/>
            </a:r>
            <a:endParaRPr sz="2800">
              <a:solidFill>
                <a:schemeClr val="dk1"/>
              </a:solidFill>
              <a:latin typeface="Georgia"/>
              <a:ea typeface="Georgia"/>
              <a:cs typeface="Georgia"/>
              <a:sym typeface="Georgia"/>
            </a:endParaRPr>
          </a:p>
        </p:txBody>
      </p:sp>
      <p:sp>
        <p:nvSpPr>
          <p:cNvPr id="958" name="Shape 95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 IN STATSMODELS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ARE TIME SERIES MODELS?</a:t>
            </a:r>
          </a:p>
        </p:txBody>
      </p:sp>
      <p:sp>
        <p:nvSpPr>
          <p:cNvPr id="458" name="Shape 45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Like</a:t>
            </a:r>
            <a:r>
              <a:rPr lang="en-US" sz="2800">
                <a:latin typeface="Georgia"/>
                <a:ea typeface="Georgia"/>
                <a:cs typeface="Georgia"/>
                <a:sym typeface="Georgia"/>
              </a:rPr>
              <a:t> previous modeling exercises, we will have to evaluate the different types of models to ensure we have chosen the best one.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will want to evaluate on a held-out set or test data to ensure our model performs well on unseen data.</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2" name="Shape 962"/>
        <p:cNvGrpSpPr/>
        <p:nvPr/>
      </p:nvGrpSpPr>
      <p:grpSpPr>
        <a:xfrm>
          <a:off x="0" y="0"/>
          <a:ext cx="0" cy="0"/>
          <a:chOff x="0" y="0"/>
          <a:chExt cx="0" cy="0"/>
        </a:xfrm>
      </p:grpSpPr>
      <p:sp>
        <p:nvSpPr>
          <p:cNvPr id="963" name="Shape 96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964" name="Shape 9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965" name="Shape 96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966" name="Shape 966"/>
          <p:cNvSpPr/>
          <p:nvPr/>
        </p:nvSpPr>
        <p:spPr>
          <a:xfrm>
            <a:off x="2961475" y="2030250"/>
            <a:ext cx="9398700" cy="3204300"/>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Alter the time period of predictions and the p, d, and q parameters.</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Do any of these improve diagnostics?</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does changing p and q imply based upon the autocorrelation plot?</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How about changing d?</a:t>
            </a:r>
          </a:p>
        </p:txBody>
      </p:sp>
      <p:sp>
        <p:nvSpPr>
          <p:cNvPr id="967" name="Shape 96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968" name="Shape 96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969" name="Shape 96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970" name="Shape 97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4" name="Shape 974"/>
        <p:cNvGrpSpPr/>
        <p:nvPr/>
      </p:nvGrpSpPr>
      <p:grpSpPr>
        <a:xfrm>
          <a:off x="0" y="0"/>
          <a:ext cx="0" cy="0"/>
          <a:chOff x="0" y="0"/>
          <a:chExt cx="0" cy="0"/>
        </a:xfrm>
      </p:grpSpPr>
      <p:sp>
        <p:nvSpPr>
          <p:cNvPr id="975" name="Shape 97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Increasing p increases the dependency on previous values further (longer lag).  But our autocorrelation plots show this isn’t necessary past a certain point.</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Increasing q increases the likelihood of an unexpected jump at a handful of points.  The autocorrelation plots show this doesn’t help past a certain point.</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Increasing d increases differencing, but d=1 moves our data towards stationarity (other than a few points).  d=2 would imply an exponential trend which we don’t have here.</a:t>
            </a:r>
          </a:p>
        </p:txBody>
      </p:sp>
      <p:sp>
        <p:nvSpPr>
          <p:cNvPr id="976" name="Shape 97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 IN STATSMODELS</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There are variants of ARIMA that will better handle the seasonal aspect of our data.  This is referred to as Seasonal ARIMA.</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These models fit two ARIMA models, one on the current frequency (daily in our example) and another on the seasonal frequency (maybe monthly or yearly patterns).</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Additionally, issues with seasonality could be handled by preprocessing tricks such as detrending.</a:t>
            </a:r>
          </a:p>
        </p:txBody>
      </p:sp>
      <p:sp>
        <p:nvSpPr>
          <p:cNvPr id="982" name="Shape 98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ARIMA MODELS IN STATSMODELS</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6" name="Shape 986"/>
        <p:cNvGrpSpPr/>
        <p:nvPr/>
      </p:nvGrpSpPr>
      <p:grpSpPr>
        <a:xfrm>
          <a:off x="0" y="0"/>
          <a:ext cx="0" cy="0"/>
          <a:chOff x="0" y="0"/>
          <a:chExt cx="0" cy="0"/>
        </a:xfrm>
      </p:grpSpPr>
      <p:sp>
        <p:nvSpPr>
          <p:cNvPr id="987" name="Shape 98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988" name="Shape 988"/>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WALMART SALES DATA</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2" name="Shape 992"/>
        <p:cNvGrpSpPr/>
        <p:nvPr/>
      </p:nvGrpSpPr>
      <p:grpSpPr>
        <a:xfrm>
          <a:off x="0" y="0"/>
          <a:ext cx="0" cy="0"/>
          <a:chOff x="0" y="0"/>
          <a:chExt cx="0" cy="0"/>
        </a:xfrm>
      </p:grpSpPr>
      <p:pic>
        <p:nvPicPr>
          <p:cNvPr id="993" name="Shape 9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994" name="Shape 99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995" name="Shape 995"/>
          <p:cNvSpPr/>
          <p:nvPr/>
        </p:nvSpPr>
        <p:spPr>
          <a:xfrm>
            <a:off x="2961475" y="2224350"/>
            <a:ext cx="7559399" cy="4361999"/>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We will analyze the weekly sales data from Walmart over a two year period from 2010 to 2012.  The data is separated by store and department, but we will focus on analyzing one store for simplicity.</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To read in the data</a:t>
            </a:r>
          </a:p>
          <a:p>
            <a:pPr lvl="0" rtl="0">
              <a:spcBef>
                <a:spcPts val="0"/>
              </a:spcBef>
              <a:buNone/>
            </a:pPr>
            <a:r>
              <a:t/>
            </a:r>
            <a:endParaRPr sz="1800">
              <a:latin typeface="Georgia"/>
              <a:ea typeface="Georgia"/>
              <a:cs typeface="Georgia"/>
              <a:sym typeface="Georgia"/>
            </a:endParaRPr>
          </a:p>
          <a:p>
            <a:pPr lvl="0" rtl="0">
              <a:lnSpc>
                <a:spcPct val="100000"/>
              </a:lnSpc>
              <a:spcBef>
                <a:spcPts val="0"/>
              </a:spcBef>
              <a:buNone/>
            </a:pP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pandas </a:t>
            </a:r>
            <a:r>
              <a:rPr lang="en-US" sz="1800">
                <a:solidFill>
                  <a:srgbClr val="A71D5D"/>
                </a:solidFill>
                <a:highlight>
                  <a:srgbClr val="F7F7F7"/>
                </a:highlight>
                <a:latin typeface="Consolas"/>
                <a:ea typeface="Consolas"/>
                <a:cs typeface="Consolas"/>
                <a:sym typeface="Consolas"/>
              </a:rPr>
              <a:t>as</a:t>
            </a:r>
            <a:r>
              <a:rPr lang="en-US" sz="1800">
                <a:solidFill>
                  <a:srgbClr val="333333"/>
                </a:solidFill>
                <a:highlight>
                  <a:srgbClr val="F7F7F7"/>
                </a:highlight>
                <a:latin typeface="Consolas"/>
                <a:ea typeface="Consolas"/>
                <a:cs typeface="Consolas"/>
                <a:sym typeface="Consolas"/>
              </a:rPr>
              <a:t> pd</a:t>
            </a: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import</a:t>
            </a:r>
            <a:r>
              <a:rPr lang="en-US" sz="1800">
                <a:solidFill>
                  <a:srgbClr val="333333"/>
                </a:solidFill>
                <a:highlight>
                  <a:srgbClr val="F7F7F7"/>
                </a:highlight>
                <a:latin typeface="Consolas"/>
                <a:ea typeface="Consolas"/>
                <a:cs typeface="Consolas"/>
                <a:sym typeface="Consolas"/>
              </a:rPr>
              <a:t> numpy </a:t>
            </a:r>
            <a:r>
              <a:rPr lang="en-US" sz="1800">
                <a:solidFill>
                  <a:srgbClr val="A71D5D"/>
                </a:solidFill>
                <a:highlight>
                  <a:srgbClr val="F7F7F7"/>
                </a:highlight>
                <a:latin typeface="Consolas"/>
                <a:ea typeface="Consolas"/>
                <a:cs typeface="Consolas"/>
                <a:sym typeface="Consolas"/>
              </a:rPr>
              <a:t>as</a:t>
            </a:r>
            <a:r>
              <a:rPr lang="en-US" sz="1800">
                <a:solidFill>
                  <a:srgbClr val="333333"/>
                </a:solidFill>
                <a:highlight>
                  <a:srgbClr val="F7F7F7"/>
                </a:highlight>
                <a:latin typeface="Consolas"/>
                <a:ea typeface="Consolas"/>
                <a:cs typeface="Consolas"/>
                <a:sym typeface="Consolas"/>
              </a:rPr>
              <a:t> np</a:t>
            </a:r>
            <a:br>
              <a:rPr lang="en-US" sz="1800">
                <a:solidFill>
                  <a:srgbClr val="333333"/>
                </a:solidFill>
                <a:highlight>
                  <a:srgbClr val="F7F7F7"/>
                </a:highlight>
                <a:latin typeface="Consolas"/>
                <a:ea typeface="Consolas"/>
                <a:cs typeface="Consolas"/>
                <a:sym typeface="Consolas"/>
              </a:rPr>
            </a:br>
            <a:br>
              <a:rPr lang="en-US" sz="1800">
                <a:solidFill>
                  <a:srgbClr val="333333"/>
                </a:solidFill>
                <a:highlight>
                  <a:srgbClr val="F7F7F7"/>
                </a:highlight>
                <a:latin typeface="Consolas"/>
                <a:ea typeface="Consolas"/>
                <a:cs typeface="Consolas"/>
                <a:sym typeface="Consolas"/>
              </a:rPr>
            </a:b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matplotlib inline</a:t>
            </a:r>
            <a:br>
              <a:rPr lang="en-US" sz="1800">
                <a:solidFill>
                  <a:srgbClr val="333333"/>
                </a:solidFill>
                <a:highlight>
                  <a:srgbClr val="F7F7F7"/>
                </a:highlight>
                <a:latin typeface="Consolas"/>
                <a:ea typeface="Consolas"/>
                <a:cs typeface="Consolas"/>
                <a:sym typeface="Consolas"/>
              </a:rPr>
            </a:b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data </a:t>
            </a:r>
            <a:r>
              <a:rPr lang="en-US" sz="1800">
                <a:solidFill>
                  <a:srgbClr val="A71D5D"/>
                </a:solidFill>
                <a:highlight>
                  <a:srgbClr val="F7F7F7"/>
                </a:highlight>
                <a:latin typeface="Consolas"/>
                <a:ea typeface="Consolas"/>
                <a:cs typeface="Consolas"/>
                <a:sym typeface="Consolas"/>
              </a:rPr>
              <a:t>=</a:t>
            </a:r>
            <a:r>
              <a:rPr lang="en-US" sz="1800">
                <a:solidFill>
                  <a:srgbClr val="333333"/>
                </a:solidFill>
                <a:highlight>
                  <a:srgbClr val="F7F7F7"/>
                </a:highlight>
                <a:latin typeface="Consolas"/>
                <a:ea typeface="Consolas"/>
                <a:cs typeface="Consolas"/>
                <a:sym typeface="Consolas"/>
              </a:rPr>
              <a:t> pd.read_csv(</a:t>
            </a:r>
            <a:r>
              <a:rPr lang="en-US" sz="1800">
                <a:solidFill>
                  <a:srgbClr val="183691"/>
                </a:solidFill>
                <a:highlight>
                  <a:srgbClr val="F7F7F7"/>
                </a:highlight>
                <a:latin typeface="Consolas"/>
                <a:ea typeface="Consolas"/>
                <a:cs typeface="Consolas"/>
                <a:sym typeface="Consolas"/>
              </a:rPr>
              <a:t>'lessons/lesson-16/assets/data/train.csv'</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data.set_index(</a:t>
            </a:r>
            <a:r>
              <a:rPr lang="en-US" sz="1800">
                <a:solidFill>
                  <a:srgbClr val="183691"/>
                </a:solidFill>
                <a:highlight>
                  <a:srgbClr val="F7F7F7"/>
                </a:highlight>
                <a:latin typeface="Consolas"/>
                <a:ea typeface="Consolas"/>
                <a:cs typeface="Consolas"/>
                <a:sym typeface="Consolas"/>
              </a:rPr>
              <a:t>'Date'</a:t>
            </a:r>
            <a:r>
              <a:rPr lang="en-US" sz="1800">
                <a:solidFill>
                  <a:srgbClr val="333333"/>
                </a:solidFill>
                <a:highlight>
                  <a:srgbClr val="F7F7F7"/>
                </a:highlight>
                <a:latin typeface="Consolas"/>
                <a:ea typeface="Consolas"/>
                <a:cs typeface="Consolas"/>
                <a:sym typeface="Consolas"/>
              </a:rPr>
              <a:t>, </a:t>
            </a:r>
            <a:r>
              <a:rPr lang="en-US" sz="1800">
                <a:solidFill>
                  <a:srgbClr val="ED6A43"/>
                </a:solidFill>
                <a:highlight>
                  <a:srgbClr val="F7F7F7"/>
                </a:highlight>
                <a:latin typeface="Consolas"/>
                <a:ea typeface="Consolas"/>
                <a:cs typeface="Consolas"/>
                <a:sym typeface="Consolas"/>
              </a:rPr>
              <a:t>inplace</a:t>
            </a:r>
            <a:r>
              <a:rPr lang="en-US" sz="1800">
                <a:solidFill>
                  <a:srgbClr val="A71D5D"/>
                </a:solidFill>
                <a:highlight>
                  <a:srgbClr val="F7F7F7"/>
                </a:highlight>
                <a:latin typeface="Consolas"/>
                <a:ea typeface="Consolas"/>
                <a:cs typeface="Consolas"/>
                <a:sym typeface="Consolas"/>
              </a:rPr>
              <a:t>=</a:t>
            </a:r>
            <a:r>
              <a:rPr lang="en-US" sz="1800">
                <a:solidFill>
                  <a:srgbClr val="0086B3"/>
                </a:solidFill>
                <a:highlight>
                  <a:srgbClr val="F7F7F7"/>
                </a:highlight>
                <a:latin typeface="Consolas"/>
                <a:ea typeface="Consolas"/>
                <a:cs typeface="Consolas"/>
                <a:sym typeface="Consolas"/>
              </a:rPr>
              <a:t>True</a:t>
            </a:r>
            <a:r>
              <a:rPr lang="en-US" sz="1800">
                <a:solidFill>
                  <a:srgbClr val="333333"/>
                </a:solidFill>
                <a:highlight>
                  <a:srgbClr val="F7F7F7"/>
                </a:highlight>
                <a:latin typeface="Consolas"/>
                <a:ea typeface="Consolas"/>
                <a:cs typeface="Consolas"/>
                <a:sym typeface="Consolas"/>
              </a:rPr>
              <a:t>)</a:t>
            </a:r>
            <a:br>
              <a:rPr lang="en-US" sz="1800">
                <a:solidFill>
                  <a:srgbClr val="333333"/>
                </a:solidFill>
                <a:highlight>
                  <a:srgbClr val="F7F7F7"/>
                </a:highlight>
                <a:latin typeface="Consolas"/>
                <a:ea typeface="Consolas"/>
                <a:cs typeface="Consolas"/>
                <a:sym typeface="Consolas"/>
              </a:rPr>
            </a:br>
            <a:r>
              <a:rPr lang="en-US" sz="1800">
                <a:solidFill>
                  <a:srgbClr val="333333"/>
                </a:solidFill>
                <a:highlight>
                  <a:srgbClr val="F7F7F7"/>
                </a:highlight>
                <a:latin typeface="Consolas"/>
                <a:ea typeface="Consolas"/>
                <a:cs typeface="Consolas"/>
                <a:sym typeface="Consolas"/>
              </a:rPr>
              <a:t>data.head()</a:t>
            </a:r>
          </a:p>
        </p:txBody>
      </p:sp>
      <p:sp>
        <p:nvSpPr>
          <p:cNvPr id="996" name="Shape 996"/>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(50 minutes)</a:t>
            </a:r>
          </a:p>
        </p:txBody>
      </p:sp>
      <p:cxnSp>
        <p:nvCxnSpPr>
          <p:cNvPr id="997" name="Shape 99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998" name="Shape 998"/>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WALMART SALES DATA</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2" name="Shape 1002"/>
        <p:cNvGrpSpPr/>
        <p:nvPr/>
      </p:nvGrpSpPr>
      <p:grpSpPr>
        <a:xfrm>
          <a:off x="0" y="0"/>
          <a:ext cx="0" cy="0"/>
          <a:chOff x="0" y="0"/>
          <a:chExt cx="0" cy="0"/>
        </a:xfrm>
      </p:grpSpPr>
      <p:pic>
        <p:nvPicPr>
          <p:cNvPr id="1003" name="Shape 100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1004" name="Shape 100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1005" name="Shape 1005"/>
          <p:cNvSpPr/>
          <p:nvPr/>
        </p:nvSpPr>
        <p:spPr>
          <a:xfrm>
            <a:off x="2961475" y="2224348"/>
            <a:ext cx="7559399" cy="4259400"/>
          </a:xfrm>
          <a:prstGeom prst="rect">
            <a:avLst/>
          </a:prstGeom>
          <a:noFill/>
          <a:ln>
            <a:noFill/>
          </a:ln>
        </p:spPr>
        <p:txBody>
          <a:bodyPr anchorCtr="0" anchor="ctr" bIns="50800" lIns="50800" rIns="50800" tIns="50800">
            <a:noAutofit/>
          </a:bodyPr>
          <a:lstStyle/>
          <a:p>
            <a:pPr lvl="0" rtl="0">
              <a:lnSpc>
                <a:spcPct val="100000"/>
              </a:lnSpc>
              <a:spcBef>
                <a:spcPts val="0"/>
              </a:spcBef>
              <a:buNone/>
            </a:pPr>
            <a:r>
              <a:rPr lang="en-US" sz="1800">
                <a:latin typeface="Georgia"/>
                <a:ea typeface="Georgia"/>
                <a:cs typeface="Georgia"/>
                <a:sym typeface="Georgia"/>
              </a:rPr>
              <a:t>Complete the following tasks:</a:t>
            </a:r>
          </a:p>
          <a:p>
            <a:pPr lvl="0" rtl="0">
              <a:lnSpc>
                <a:spcPct val="100000"/>
              </a:lnSpc>
              <a:spcBef>
                <a:spcPts val="0"/>
              </a:spcBef>
              <a:buNone/>
            </a:pPr>
            <a:r>
              <a:t/>
            </a:r>
            <a:endParaRPr sz="1800">
              <a:latin typeface="Georgia"/>
              <a:ea typeface="Georgia"/>
              <a:cs typeface="Georgia"/>
              <a:sym typeface="Georgia"/>
            </a:endParaRPr>
          </a:p>
          <a:p>
            <a:pPr indent="-342900" lvl="0" marL="457200" rtl="0">
              <a:lnSpc>
                <a:spcPct val="100000"/>
              </a:lnSpc>
              <a:spcBef>
                <a:spcPts val="0"/>
              </a:spcBef>
              <a:buSzPct val="100000"/>
              <a:buFont typeface="Georgia"/>
              <a:buAutoNum type="arabicPeriod"/>
            </a:pPr>
            <a:r>
              <a:rPr lang="en-US" sz="1800">
                <a:latin typeface="Georgia"/>
                <a:ea typeface="Georgia"/>
                <a:cs typeface="Georgia"/>
                <a:sym typeface="Georgia"/>
              </a:rPr>
              <a:t>F</a:t>
            </a:r>
            <a:r>
              <a:rPr lang="en-US" sz="1800">
                <a:solidFill>
                  <a:srgbClr val="333333"/>
                </a:solidFill>
                <a:highlight>
                  <a:srgbClr val="FFFFFF"/>
                </a:highlight>
                <a:latin typeface="Georgia"/>
                <a:ea typeface="Georgia"/>
                <a:cs typeface="Georgia"/>
                <a:sym typeface="Georgia"/>
              </a:rPr>
              <a:t>ilter the dataframe to Store 1 sales and aggregate over departments to compute the total sales per store</a:t>
            </a:r>
            <a:r>
              <a:rPr lang="en-US" sz="1800">
                <a:latin typeface="Georgia"/>
                <a:ea typeface="Georgia"/>
                <a:cs typeface="Georgia"/>
                <a:sym typeface="Georgia"/>
              </a:rPr>
              <a:t>.</a:t>
            </a:r>
          </a:p>
          <a:p>
            <a:pPr indent="-342900" lvl="0" marL="457200" rtl="0">
              <a:lnSpc>
                <a:spcPct val="100000"/>
              </a:lnSpc>
              <a:spcBef>
                <a:spcPts val="0"/>
              </a:spcBef>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a:t>
            </a:r>
            <a:r>
              <a:rPr lang="en-US" sz="1800">
                <a:solidFill>
                  <a:srgbClr val="333333"/>
                </a:solidFill>
                <a:highlight>
                  <a:srgbClr val="FFFFFF"/>
                </a:highlight>
                <a:latin typeface="Consolas"/>
                <a:ea typeface="Consolas"/>
                <a:cs typeface="Consolas"/>
                <a:sym typeface="Consolas"/>
              </a:rPr>
              <a:t>rolling_mean</a:t>
            </a:r>
            <a:r>
              <a:rPr lang="en-US" sz="1800">
                <a:solidFill>
                  <a:srgbClr val="333333"/>
                </a:solidFill>
                <a:highlight>
                  <a:srgbClr val="FFFFFF"/>
                </a:highlight>
                <a:latin typeface="Georgia"/>
                <a:ea typeface="Georgia"/>
                <a:cs typeface="Georgia"/>
                <a:sym typeface="Georgia"/>
              </a:rPr>
              <a:t> for </a:t>
            </a:r>
            <a:r>
              <a:rPr lang="en-US" sz="1800">
                <a:solidFill>
                  <a:srgbClr val="333333"/>
                </a:solidFill>
                <a:latin typeface="Consolas"/>
                <a:ea typeface="Consolas"/>
                <a:cs typeface="Consolas"/>
                <a:sym typeface="Consolas"/>
              </a:rPr>
              <a:t>Weekly_Sales</a:t>
            </a:r>
            <a:r>
              <a:rPr lang="en-US" sz="1800">
                <a:solidFill>
                  <a:srgbClr val="333333"/>
                </a:solidFill>
                <a:highlight>
                  <a:srgbClr val="FFFFFF"/>
                </a:highlight>
                <a:latin typeface="Georgia"/>
                <a:ea typeface="Georgia"/>
                <a:cs typeface="Georgia"/>
                <a:sym typeface="Georgia"/>
              </a:rPr>
              <a:t>. What general trends do you observe</a:t>
            </a:r>
            <a:r>
              <a:rPr lang="en-US" sz="1800">
                <a:latin typeface="Georgia"/>
                <a:ea typeface="Georgia"/>
                <a:cs typeface="Georgia"/>
                <a:sym typeface="Georgia"/>
              </a:rPr>
              <a:t>?</a:t>
            </a:r>
          </a:p>
          <a:p>
            <a:pPr indent="-342900" lvl="0" marL="457200" rtl="0">
              <a:lnSpc>
                <a:spcPct val="100000"/>
              </a:lnSpc>
              <a:spcBef>
                <a:spcPts val="0"/>
              </a:spcBef>
              <a:buSzPct val="1000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1, 2, 52 autocorrelations for </a:t>
            </a:r>
            <a:r>
              <a:rPr lang="en-US" sz="1800">
                <a:solidFill>
                  <a:srgbClr val="333333"/>
                </a:solidFill>
                <a:latin typeface="Consolas"/>
                <a:ea typeface="Consolas"/>
                <a:cs typeface="Consolas"/>
                <a:sym typeface="Consolas"/>
              </a:rPr>
              <a:t>Weekly_Sales</a:t>
            </a:r>
            <a:r>
              <a:rPr lang="en-US" sz="1800">
                <a:solidFill>
                  <a:srgbClr val="333333"/>
                </a:solidFill>
                <a:highlight>
                  <a:srgbClr val="FFFFFF"/>
                </a:highlight>
                <a:latin typeface="Georgia"/>
                <a:ea typeface="Georgia"/>
                <a:cs typeface="Georgia"/>
                <a:sym typeface="Georgia"/>
              </a:rPr>
              <a:t> and/or create an autocorrelation plot</a:t>
            </a:r>
            <a:r>
              <a:rPr lang="en-US" sz="1800">
                <a:latin typeface="Georgia"/>
                <a:ea typeface="Georgia"/>
                <a:cs typeface="Georgia"/>
                <a:sym typeface="Georgia"/>
              </a:rPr>
              <a:t>.</a:t>
            </a:r>
          </a:p>
          <a:p>
            <a:pPr indent="-342900" lvl="0" marL="457200" rtl="0">
              <a:lnSpc>
                <a:spcPct val="100000"/>
              </a:lnSpc>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hat does the autocorrelation plot say about the type of model you want to build</a:t>
            </a:r>
            <a:r>
              <a:rPr lang="en-US" sz="1800">
                <a:latin typeface="Georgia"/>
                <a:ea typeface="Georgia"/>
                <a:cs typeface="Georgia"/>
                <a:sym typeface="Georgia"/>
              </a:rPr>
              <a:t>?</a:t>
            </a:r>
          </a:p>
        </p:txBody>
      </p:sp>
      <p:sp>
        <p:nvSpPr>
          <p:cNvPr id="1006" name="Shape 1006"/>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a:t>
            </a:r>
          </a:p>
        </p:txBody>
      </p:sp>
      <p:cxnSp>
        <p:nvCxnSpPr>
          <p:cNvPr id="1007" name="Shape 100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1008" name="Shape 1008"/>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WALMART SALES DATA</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2" name="Shape 1012"/>
        <p:cNvGrpSpPr/>
        <p:nvPr/>
      </p:nvGrpSpPr>
      <p:grpSpPr>
        <a:xfrm>
          <a:off x="0" y="0"/>
          <a:ext cx="0" cy="0"/>
          <a:chOff x="0" y="0"/>
          <a:chExt cx="0" cy="0"/>
        </a:xfrm>
      </p:grpSpPr>
      <p:pic>
        <p:nvPicPr>
          <p:cNvPr id="1013" name="Shape 101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1014" name="Shape 101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1015" name="Shape 1015"/>
          <p:cNvSpPr/>
          <p:nvPr/>
        </p:nvSpPr>
        <p:spPr>
          <a:xfrm>
            <a:off x="2961475" y="2224348"/>
            <a:ext cx="7559399" cy="4259400"/>
          </a:xfrm>
          <a:prstGeom prst="rect">
            <a:avLst/>
          </a:prstGeom>
          <a:noFill/>
          <a:ln>
            <a:noFill/>
          </a:ln>
        </p:spPr>
        <p:txBody>
          <a:bodyPr anchorCtr="0" anchor="ctr" bIns="50800" lIns="50800" rIns="50800" tIns="50800">
            <a:noAutofit/>
          </a:bodyPr>
          <a:lstStyle/>
          <a:p>
            <a:pPr indent="-342900" lvl="0" marL="457200" rtl="0">
              <a:lnSpc>
                <a:spcPct val="100000"/>
              </a:lnSpc>
              <a:spcBef>
                <a:spcPts val="0"/>
              </a:spcBef>
              <a:buSzPct val="100000"/>
              <a:buFont typeface="Georgia"/>
              <a:buAutoNum type="arabicPeriod" startAt="5"/>
            </a:pPr>
            <a:r>
              <a:rPr lang="en-US" sz="1800">
                <a:latin typeface="Georgia"/>
                <a:ea typeface="Georgia"/>
                <a:cs typeface="Georgia"/>
                <a:sym typeface="Georgia"/>
              </a:rPr>
              <a:t>S</a:t>
            </a:r>
            <a:r>
              <a:rPr lang="en-US" sz="1800">
                <a:solidFill>
                  <a:srgbClr val="333333"/>
                </a:solidFill>
                <a:highlight>
                  <a:srgbClr val="FFFFFF"/>
                </a:highlight>
                <a:latin typeface="Georgia"/>
                <a:ea typeface="Georgia"/>
                <a:cs typeface="Georgia"/>
                <a:sym typeface="Georgia"/>
              </a:rPr>
              <a:t>plit the weekly sales data in a training and test set - using 75% of the data for trainin</a:t>
            </a:r>
            <a:r>
              <a:rPr lang="en-US" sz="1800">
                <a:latin typeface="Georgia"/>
                <a:ea typeface="Georgia"/>
                <a:cs typeface="Georgia"/>
                <a:sym typeface="Georgia"/>
              </a:rPr>
              <a:t>g.</a:t>
            </a:r>
          </a:p>
          <a:p>
            <a:pPr indent="-342900" lvl="0" marL="457200" rtl="0">
              <a:lnSpc>
                <a:spcPct val="100000"/>
              </a:lnSpc>
              <a:spcBef>
                <a:spcPts val="0"/>
              </a:spcBef>
              <a:buSzPct val="100000"/>
              <a:buFont typeface="Georgia"/>
              <a:buAutoNum type="arabicPeriod" startAt="5"/>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reate an AR(1) model on the training data and compute the mean absolute error of the predictions</a:t>
            </a:r>
            <a:r>
              <a:rPr lang="en-US" sz="1800">
                <a:latin typeface="Georgia"/>
                <a:ea typeface="Georgia"/>
                <a:cs typeface="Georgia"/>
                <a:sym typeface="Georgia"/>
              </a:rPr>
              <a:t>.</a:t>
            </a:r>
          </a:p>
          <a:p>
            <a:pPr indent="-342900" lvl="0" marL="457200" rtl="0">
              <a:lnSpc>
                <a:spcPct val="100000"/>
              </a:lnSpc>
              <a:spcBef>
                <a:spcPts val="0"/>
              </a:spcBef>
              <a:buSzPct val="100000"/>
              <a:buFont typeface="Georgia"/>
              <a:buAutoNum type="arabicPeriod" startAt="5"/>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residuals - where are their significant errors</a:t>
            </a:r>
            <a:r>
              <a:rPr lang="en-US" sz="1800">
                <a:latin typeface="Georgia"/>
                <a:ea typeface="Georgia"/>
                <a:cs typeface="Georgia"/>
                <a:sym typeface="Georgia"/>
              </a:rPr>
              <a:t>?</a:t>
            </a:r>
          </a:p>
          <a:p>
            <a:pPr indent="-342900" lvl="0" marL="457200" rtl="0">
              <a:lnSpc>
                <a:spcPct val="100000"/>
              </a:lnSpc>
              <a:spcBef>
                <a:spcPts val="0"/>
              </a:spcBef>
              <a:buSzPct val="100000"/>
              <a:buFont typeface="Georgia"/>
              <a:buAutoNum type="arabicPeriod" startAt="5"/>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and AR(2) model and an ARMA(2, 2) model - does this improve your mean absolute error on the held out set</a:t>
            </a:r>
            <a:r>
              <a:rPr lang="en-US" sz="1800">
                <a:latin typeface="Georgia"/>
                <a:ea typeface="Georgia"/>
                <a:cs typeface="Georgia"/>
                <a:sym typeface="Georgia"/>
              </a:rPr>
              <a:t>?</a:t>
            </a:r>
          </a:p>
          <a:p>
            <a:pPr indent="-342900" lvl="0" marL="457200" rtl="0">
              <a:lnSpc>
                <a:spcPct val="100000"/>
              </a:lnSpc>
              <a:spcBef>
                <a:spcPts val="0"/>
              </a:spcBef>
              <a:buSzPct val="100000"/>
              <a:buFont typeface="Georgia"/>
              <a:buAutoNum type="arabicPeriod" startAt="5"/>
            </a:pPr>
            <a:r>
              <a:rPr lang="en-US" sz="1800">
                <a:latin typeface="Georgia"/>
                <a:ea typeface="Georgia"/>
                <a:cs typeface="Georgia"/>
                <a:sym typeface="Georgia"/>
              </a:rPr>
              <a:t>F</a:t>
            </a:r>
            <a:r>
              <a:rPr lang="en-US" sz="1800">
                <a:solidFill>
                  <a:srgbClr val="333333"/>
                </a:solidFill>
                <a:highlight>
                  <a:srgbClr val="FFFFFF"/>
                </a:highlight>
                <a:latin typeface="Georgia"/>
                <a:ea typeface="Georgia"/>
                <a:cs typeface="Georgia"/>
                <a:sym typeface="Georgia"/>
              </a:rPr>
              <a:t>inally, compute an ARIMA model to improve your prediction error - iterate on the p, q, and parameters comparing the model's performance.</a:t>
            </a:r>
            <a:r>
              <a:rPr lang="en-US" sz="1800">
                <a:latin typeface="Georgia"/>
                <a:ea typeface="Georgia"/>
                <a:cs typeface="Georgia"/>
                <a:sym typeface="Georgia"/>
              </a:rPr>
              <a:t>.</a:t>
            </a:r>
          </a:p>
        </p:txBody>
      </p:sp>
      <p:sp>
        <p:nvSpPr>
          <p:cNvPr id="1016" name="Shape 1016"/>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a:t>
            </a:r>
          </a:p>
        </p:txBody>
      </p:sp>
      <p:cxnSp>
        <p:nvCxnSpPr>
          <p:cNvPr id="1017" name="Shape 101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1018" name="Shape 1018"/>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WALMART SALES DATA</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2" name="Shape 1022"/>
        <p:cNvGrpSpPr/>
        <p:nvPr/>
      </p:nvGrpSpPr>
      <p:grpSpPr>
        <a:xfrm>
          <a:off x="0" y="0"/>
          <a:ext cx="0" cy="0"/>
          <a:chOff x="0" y="0"/>
          <a:chExt cx="0" cy="0"/>
        </a:xfrm>
      </p:grpSpPr>
      <p:sp>
        <p:nvSpPr>
          <p:cNvPr id="1023" name="Shape 102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1024" name="Shape 1024"/>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8" name="Shape 1028"/>
        <p:cNvGrpSpPr/>
        <p:nvPr/>
      </p:nvGrpSpPr>
      <p:grpSpPr>
        <a:xfrm>
          <a:off x="0" y="0"/>
          <a:ext cx="0" cy="0"/>
          <a:chOff x="0" y="0"/>
          <a:chExt cx="0" cy="0"/>
        </a:xfrm>
      </p:grpSpPr>
      <p:sp>
        <p:nvSpPr>
          <p:cNvPr id="1029" name="Shape 102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a:t>
            </a:r>
            <a:r>
              <a:rPr lang="en-US" sz="2800">
                <a:solidFill>
                  <a:srgbClr val="333333"/>
                </a:solidFill>
                <a:highlight>
                  <a:srgbClr val="FFFFFF"/>
                </a:highlight>
                <a:latin typeface="Georgia"/>
                <a:ea typeface="Georgia"/>
                <a:cs typeface="Georgia"/>
                <a:sym typeface="Georgia"/>
              </a:rPr>
              <a:t>ime-series models use previous values to predict future values, also known as forecasting</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 and MA model are simple models on previous values or previous errors respectively</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RMA combines these two types of models to account for both gradual shifts (due to AR models) and abrupt changes (MA models</a:t>
            </a:r>
            <a:r>
              <a:rPr lang="en-US" sz="2800">
                <a:latin typeface="Georgia"/>
                <a:ea typeface="Georgia"/>
                <a:cs typeface="Georgia"/>
                <a:sym typeface="Georgia"/>
              </a:rPr>
              <a:t>).</a:t>
            </a:r>
          </a:p>
        </p:txBody>
      </p:sp>
      <p:sp>
        <p:nvSpPr>
          <p:cNvPr id="1030" name="Shape 103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4" name="Shape 1034"/>
        <p:cNvGrpSpPr/>
        <p:nvPr/>
      </p:nvGrpSpPr>
      <p:grpSpPr>
        <a:xfrm>
          <a:off x="0" y="0"/>
          <a:ext cx="0" cy="0"/>
          <a:chOff x="0" y="0"/>
          <a:chExt cx="0" cy="0"/>
        </a:xfrm>
      </p:grpSpPr>
      <p:sp>
        <p:nvSpPr>
          <p:cNvPr id="1035" name="Shape 103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RIMA models train ARMA models on differenced data to accoun</a:t>
            </a:r>
            <a:r>
              <a:rPr lang="en-US" sz="2800">
                <a:latin typeface="Georgia"/>
                <a:ea typeface="Georgia"/>
                <a:cs typeface="Georgia"/>
                <a:sym typeface="Georgia"/>
              </a:rPr>
              <a:t>t for non-stationary data.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N</a:t>
            </a:r>
            <a:r>
              <a:rPr lang="en-US" sz="2800">
                <a:solidFill>
                  <a:srgbClr val="333333"/>
                </a:solidFill>
                <a:highlight>
                  <a:srgbClr val="FFFFFF"/>
                </a:highlight>
                <a:latin typeface="Georgia"/>
                <a:ea typeface="Georgia"/>
                <a:cs typeface="Georgia"/>
                <a:sym typeface="Georgia"/>
              </a:rPr>
              <a:t>ote that none of these models may perform well for data that has more random variation.  </a:t>
            </a:r>
          </a:p>
          <a:p>
            <a:pPr lv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SzPct val="100000"/>
              <a:buFont typeface="Georgia"/>
              <a:buChar char="‣"/>
            </a:pPr>
            <a:r>
              <a:rPr lang="en-US" sz="2800">
                <a:solidFill>
                  <a:srgbClr val="333333"/>
                </a:solidFill>
                <a:highlight>
                  <a:srgbClr val="FFFFFF"/>
                </a:highlight>
                <a:latin typeface="Georgia"/>
                <a:ea typeface="Georgia"/>
                <a:cs typeface="Georgia"/>
                <a:sym typeface="Georgia"/>
              </a:rPr>
              <a:t>For example, for something like iphone sales (or searches) which may be sporadic, with short periods of increases, these models may not work well</a:t>
            </a:r>
            <a:r>
              <a:rPr lang="en-US" sz="2800">
                <a:latin typeface="Georgia"/>
                <a:ea typeface="Georgia"/>
                <a:cs typeface="Georgia"/>
                <a:sym typeface="Georgia"/>
              </a:rPr>
              <a:t>.</a:t>
            </a:r>
          </a:p>
          <a:p>
            <a:pPr lvl="0" marR="0" rtl="0" algn="l">
              <a:spcBef>
                <a:spcPts val="1000"/>
              </a:spcBef>
              <a:buNone/>
            </a:pPr>
            <a:r>
              <a:t/>
            </a:r>
            <a:endParaRPr sz="2800">
              <a:latin typeface="Georgia"/>
              <a:ea typeface="Georgia"/>
              <a:cs typeface="Georgia"/>
              <a:sym typeface="Georgia"/>
            </a:endParaRPr>
          </a:p>
        </p:txBody>
      </p:sp>
      <p:sp>
        <p:nvSpPr>
          <p:cNvPr id="1036" name="Shape 10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ARE TIME SERIES MODELS?</a:t>
            </a:r>
          </a:p>
        </p:txBody>
      </p:sp>
      <p:sp>
        <p:nvSpPr>
          <p:cNvPr id="464" name="Shape 46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Unlike</a:t>
            </a:r>
            <a:r>
              <a:rPr lang="en-US" sz="2800">
                <a:latin typeface="Georgia"/>
                <a:ea typeface="Georgia"/>
                <a:cs typeface="Georgia"/>
                <a:sym typeface="Georgia"/>
              </a:rPr>
              <a:t> previous modeling exercises, we won’t be able to use standard cross-validation for evaluation.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Since there is a time component to our data, we cannot choose training and test examples at random.</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Suppose we did select a random 80% sample of data points for training and a random 20% for testing.  What could go wrong?</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1040" name="Shape 1040"/>
        <p:cNvGrpSpPr/>
        <p:nvPr/>
      </p:nvGrpSpPr>
      <p:grpSpPr>
        <a:xfrm>
          <a:off x="0" y="0"/>
          <a:ext cx="0" cy="0"/>
          <a:chOff x="0" y="0"/>
          <a:chExt cx="0" cy="0"/>
        </a:xfrm>
      </p:grpSpPr>
      <p:sp>
        <p:nvSpPr>
          <p:cNvPr id="1041" name="Shape 1041"/>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1042" name="Shape 104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1043" name="Shape 104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1044" name="Shape 1044"/>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1045" name="Shape 1045"/>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