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7"/>
    <p:restoredTop sz="94668"/>
  </p:normalViewPr>
  <p:slideViewPr>
    <p:cSldViewPr snapToGrid="0" snapToObjects="1">
      <p:cViewPr varScale="1">
        <p:scale>
          <a:sx n="153" d="100"/>
          <a:sy n="153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B22C-9724-974F-9BDB-1BDEB8DF23FE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64E87-5DD1-1D4C-8AE3-C3A9CBD5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64E87-5DD1-1D4C-8AE3-C3A9CBD535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64E87-5DD1-1D4C-8AE3-C3A9CBD535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64E87-5DD1-1D4C-8AE3-C3A9CBD535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64E87-5DD1-1D4C-8AE3-C3A9CBD535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6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6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7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3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6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11/11/21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3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Glasses on top of a book">
            <a:extLst>
              <a:ext uri="{FF2B5EF4-FFF2-40B4-BE49-F238E27FC236}">
                <a16:creationId xmlns:a16="http://schemas.microsoft.com/office/drawing/2014/main" id="{BF67814B-C0FF-42F4-9E67-B2BB7FB51B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4113" b="983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C4B36-4D9F-D24C-A554-0940CABC7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945" y="1371600"/>
            <a:ext cx="8740332" cy="269686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COVID-19 Research Articles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5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2468-9DF9-F444-8FA2-41392034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13907"/>
            <a:ext cx="10363200" cy="665018"/>
          </a:xfrm>
        </p:spPr>
        <p:txBody>
          <a:bodyPr>
            <a:normAutofit/>
          </a:bodyPr>
          <a:lstStyle/>
          <a:p>
            <a:r>
              <a:rPr lang="en-US" sz="2000" dirty="0"/>
              <a:t>Results of Topic Modeling: LDA with 15 components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A6C1F45D-4A93-7A4A-BD54-2BA1C7E31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4" y="1604354"/>
            <a:ext cx="9185564" cy="4954387"/>
          </a:xfrm>
        </p:spPr>
      </p:pic>
    </p:spTree>
    <p:extLst>
      <p:ext uri="{BB962C8B-B14F-4D97-AF65-F5344CB8AC3E}">
        <p14:creationId xmlns:p14="http://schemas.microsoft.com/office/powerpoint/2010/main" val="372134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EF2D-F36D-1246-AB92-30D3AECF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Topics</a:t>
            </a:r>
          </a:p>
        </p:txBody>
      </p:sp>
    </p:spTree>
    <p:extLst>
      <p:ext uri="{BB962C8B-B14F-4D97-AF65-F5344CB8AC3E}">
        <p14:creationId xmlns:p14="http://schemas.microsoft.com/office/powerpoint/2010/main" val="211819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EF2D-F36D-1246-AB92-30D3AECF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2B7E-6CF8-4F48-9C6A-79BEEE9E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19745"/>
            <a:ext cx="10363200" cy="3822084"/>
          </a:xfrm>
        </p:spPr>
        <p:txBody>
          <a:bodyPr>
            <a:normAutofit/>
          </a:bodyPr>
          <a:lstStyle/>
          <a:p>
            <a:r>
              <a:rPr lang="en-US" sz="1500" b="1" dirty="0"/>
              <a:t>Title: </a:t>
            </a:r>
            <a:r>
              <a:rPr lang="en-US" sz="1500" dirty="0"/>
              <a:t>SARS-COV-2 infection (coronavirus disease 2019) for the gastrointestinal consultant</a:t>
            </a:r>
          </a:p>
          <a:p>
            <a:r>
              <a:rPr lang="en-US" sz="1500" b="1" dirty="0"/>
              <a:t>Abstract: </a:t>
            </a:r>
            <a:r>
              <a:rPr lang="en-US" sz="1500" dirty="0"/>
              <a:t>The current pandemic due to the severe acute respiratory syndrome coronavirus 2 has caused an extreme burden for health care systems globally, and the number of cases is expected to continue to increase…</a:t>
            </a:r>
          </a:p>
          <a:p>
            <a:r>
              <a:rPr lang="en-US" sz="1500" b="1" dirty="0"/>
              <a:t>Results</a:t>
            </a:r>
            <a:r>
              <a:rPr lang="en-US" sz="1500" dirty="0"/>
              <a:t>: Pneumonia is the most common serious clinical manifestation of COVID-19, with fever, fatigue, myalgia, and dry cough being the most common features[6]. Other common symptoms include the anorexia…</a:t>
            </a:r>
          </a:p>
          <a:p>
            <a:r>
              <a:rPr lang="en-US" sz="1500" b="1" dirty="0"/>
              <a:t>Text: </a:t>
            </a:r>
            <a:r>
              <a:rPr lang="en-US" sz="1500" dirty="0"/>
              <a:t>Since its emergence in December 2019, the coronavirus disease 2019 (COVID-19) has spread to over 146 countries and has been declared a pandemic by the World Health Organization (WHO). The virus…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2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EF2D-F36D-1246-AB92-30D3AECF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2B7E-6CF8-4F48-9C6A-79BEEE9E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19745"/>
            <a:ext cx="10363200" cy="3822084"/>
          </a:xfrm>
        </p:spPr>
        <p:txBody>
          <a:bodyPr>
            <a:normAutofit/>
          </a:bodyPr>
          <a:lstStyle/>
          <a:p>
            <a:r>
              <a:rPr lang="en-US" sz="1500" b="1" dirty="0"/>
              <a:t>Title: </a:t>
            </a:r>
            <a:r>
              <a:rPr lang="en-US" sz="1500" dirty="0"/>
              <a:t>SARS-COV-2 infection (coronavirus disease 2019) for the gastrointestinal consultant</a:t>
            </a:r>
          </a:p>
          <a:p>
            <a:r>
              <a:rPr lang="en-US" sz="1500" b="1" dirty="0"/>
              <a:t>Abstract: </a:t>
            </a:r>
            <a:r>
              <a:rPr lang="en-US" sz="1500" dirty="0"/>
              <a:t>The current pandemic due to the severe acute respiratory syndrome coronavirus 2 has caused an extreme burden for health care systems globally, and the number of cases is expected to continue to increase…</a:t>
            </a:r>
          </a:p>
          <a:p>
            <a:r>
              <a:rPr lang="en-US" sz="1500" b="1" dirty="0"/>
              <a:t>Results</a:t>
            </a:r>
            <a:r>
              <a:rPr lang="en-US" sz="1500" dirty="0"/>
              <a:t>: Pneumonia is the most common serious clinical manifestation of COVID-19, with fever, fatigue, myalgia, and dry cough being the most common features[6]. Other common symptoms include the anorexia…</a:t>
            </a:r>
          </a:p>
          <a:p>
            <a:r>
              <a:rPr lang="en-US" sz="1500" b="1" dirty="0"/>
              <a:t>Text: </a:t>
            </a:r>
            <a:r>
              <a:rPr lang="en-US" sz="1500" dirty="0"/>
              <a:t>Since its emergence in December 2019, the coronavirus disease 2019 (COVID-19) has spread to over 146 countries and has been declared a pandemic by the World Health Organization (WHO). The virus…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Topic 9 - Symptoms 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3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EF2D-F36D-1246-AB92-30D3AECF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2B7E-6CF8-4F48-9C6A-79BEEE9E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19745"/>
            <a:ext cx="10363200" cy="3822084"/>
          </a:xfrm>
        </p:spPr>
        <p:txBody>
          <a:bodyPr>
            <a:normAutofit/>
          </a:bodyPr>
          <a:lstStyle/>
          <a:p>
            <a:r>
              <a:rPr lang="en-US" sz="1500" b="1" dirty="0"/>
              <a:t>Title: </a:t>
            </a:r>
            <a:r>
              <a:rPr lang="en-US" sz="1500" dirty="0"/>
              <a:t>SARS-COV-2 infection (coronavirus disease 2019) for the gastrointestinal consultant</a:t>
            </a:r>
          </a:p>
          <a:p>
            <a:r>
              <a:rPr lang="en-US" sz="1500" b="1" dirty="0"/>
              <a:t>Abstract: </a:t>
            </a:r>
            <a:r>
              <a:rPr lang="en-US" sz="1500" dirty="0"/>
              <a:t>The current pandemic due to the severe acute respiratory syndrome coronavirus 2 has caused an extreme burden for health care systems globally, and the number of cases is expected to continue to increase…</a:t>
            </a:r>
          </a:p>
          <a:p>
            <a:r>
              <a:rPr lang="en-US" sz="1500" b="1" dirty="0"/>
              <a:t>Results</a:t>
            </a:r>
            <a:r>
              <a:rPr lang="en-US" sz="1500" dirty="0"/>
              <a:t>: Pneumonia is the most common serious clinical manifestation of COVID-19, with fever, fatigue, myalgia, and dry cough being the most common features[6]. Other common symptoms include the anorexia…</a:t>
            </a:r>
          </a:p>
          <a:p>
            <a:r>
              <a:rPr lang="en-US" sz="1500" b="1" dirty="0"/>
              <a:t>Text: </a:t>
            </a:r>
            <a:r>
              <a:rPr lang="en-US" sz="1500" dirty="0"/>
              <a:t>Since its emergence in December 2019, the coronavirus disease 2019 (COVID-19) has spread to over 146 countries and has been declared a pandemic by the World Health Organization (WHO). The virus…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Topic 9 - Symptoms Analysis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Can be found by: ['study', 'respiratory', 'symptom', 'infection’, 'patient’, ‘cough’, ‘chest’,…]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1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53EB-E820-AC4C-BD16-EDA73AF9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BA9D-D099-D841-BB8A-3FB22EC0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app that will be showing articles based on topics and words used in the text of those articles</a:t>
            </a:r>
          </a:p>
          <a:p>
            <a:r>
              <a:rPr lang="en-US" dirty="0"/>
              <a:t>Build a recommendation system that will be showing research articles similar to the current one </a:t>
            </a:r>
          </a:p>
        </p:txBody>
      </p:sp>
    </p:spTree>
    <p:extLst>
      <p:ext uri="{BB962C8B-B14F-4D97-AF65-F5344CB8AC3E}">
        <p14:creationId xmlns:p14="http://schemas.microsoft.com/office/powerpoint/2010/main" val="216157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4F899-4254-4744-A074-B3E8099D8D00}"/>
              </a:ext>
            </a:extLst>
          </p:cNvPr>
          <p:cNvSpPr txBox="1"/>
          <p:nvPr/>
        </p:nvSpPr>
        <p:spPr>
          <a:xfrm>
            <a:off x="9310254" y="522039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952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688A0154-2E24-374A-91A2-F59AB5504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390" y="456943"/>
            <a:ext cx="5304681" cy="56947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77D9B5-D820-EF44-9BE6-8DDB616E45B0}"/>
              </a:ext>
            </a:extLst>
          </p:cNvPr>
          <p:cNvSpPr txBox="1"/>
          <p:nvPr/>
        </p:nvSpPr>
        <p:spPr>
          <a:xfrm>
            <a:off x="897775" y="1338349"/>
            <a:ext cx="4995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scientific papers and researches on COVID-19 constantly increasing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64AC5-49B4-D442-9EA9-E39C7C24A857}"/>
              </a:ext>
            </a:extLst>
          </p:cNvPr>
          <p:cNvSpPr txBox="1"/>
          <p:nvPr/>
        </p:nvSpPr>
        <p:spPr>
          <a:xfrm>
            <a:off x="897775" y="2767280"/>
            <a:ext cx="4995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becomes much harder for medical professionals to digest and understand important aspects of the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58EAC0-933B-C645-9EC4-C9921C3CCA6E}"/>
              </a:ext>
            </a:extLst>
          </p:cNvPr>
          <p:cNvSpPr txBox="1"/>
          <p:nvPr/>
        </p:nvSpPr>
        <p:spPr>
          <a:xfrm>
            <a:off x="897776" y="4196212"/>
            <a:ext cx="4995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Solution is needed to extract useful insights from these vast resources and provide the medical community the required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415845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90F7-56F9-9640-86DF-464EEB0A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063B-24A9-D944-B156-0C0B3019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CORD – 19 Open Research Dataset</a:t>
            </a:r>
          </a:p>
          <a:p>
            <a:pPr marL="0" indent="0">
              <a:buNone/>
            </a:pPr>
            <a:r>
              <a:rPr lang="en-US" sz="3200" dirty="0"/>
              <a:t>200 000 + research articles and constantly growing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Subset for analysis - 4 561 articles (2020 – 2021)</a:t>
            </a:r>
          </a:p>
        </p:txBody>
      </p:sp>
    </p:spTree>
    <p:extLst>
      <p:ext uri="{BB962C8B-B14F-4D97-AF65-F5344CB8AC3E}">
        <p14:creationId xmlns:p14="http://schemas.microsoft.com/office/powerpoint/2010/main" val="394268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ABE2-F0F6-184A-B9D3-2CAA4588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3664-9F74-E846-BE70-C36A76D4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4684"/>
            <a:ext cx="10363200" cy="3797145"/>
          </a:xfrm>
        </p:spPr>
        <p:txBody>
          <a:bodyPr/>
          <a:lstStyle/>
          <a:p>
            <a:r>
              <a:rPr lang="en-US" dirty="0"/>
              <a:t>Data acquisition</a:t>
            </a:r>
          </a:p>
          <a:p>
            <a:pPr marL="0" indent="0">
              <a:buNone/>
            </a:pPr>
            <a:r>
              <a:rPr lang="en-US" dirty="0"/>
              <a:t>CORD - 19 (available from kaggle.com)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ABE2-F0F6-184A-B9D3-2CAA4588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3664-9F74-E846-BE70-C36A76D4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4684"/>
            <a:ext cx="10363200" cy="3797145"/>
          </a:xfrm>
        </p:spPr>
        <p:txBody>
          <a:bodyPr/>
          <a:lstStyle/>
          <a:p>
            <a:r>
              <a:rPr lang="en-US" dirty="0"/>
              <a:t>Data acquisition</a:t>
            </a:r>
          </a:p>
          <a:p>
            <a:pPr marL="0" indent="0">
              <a:buNone/>
            </a:pPr>
            <a:r>
              <a:rPr lang="en-US" dirty="0"/>
              <a:t>CORD - 19 (available from kaggle.com)</a:t>
            </a:r>
          </a:p>
          <a:p>
            <a:r>
              <a:rPr lang="en-US" dirty="0"/>
              <a:t>EDA</a:t>
            </a:r>
          </a:p>
          <a:p>
            <a:pPr marL="0" indent="0">
              <a:buNone/>
            </a:pPr>
            <a:r>
              <a:rPr lang="en-US" dirty="0"/>
              <a:t>Handling missing values, initial analysis, graphical representation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3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ABE2-F0F6-184A-B9D3-2CAA4588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3664-9F74-E846-BE70-C36A76D4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4684"/>
            <a:ext cx="10363200" cy="4031672"/>
          </a:xfrm>
        </p:spPr>
        <p:txBody>
          <a:bodyPr/>
          <a:lstStyle/>
          <a:p>
            <a:r>
              <a:rPr lang="en-US" dirty="0"/>
              <a:t>Data acquisition</a:t>
            </a:r>
          </a:p>
          <a:p>
            <a:pPr marL="0" indent="0">
              <a:buNone/>
            </a:pPr>
            <a:r>
              <a:rPr lang="en-US" dirty="0"/>
              <a:t>CORD - 19 (available from kaggle.com)</a:t>
            </a:r>
          </a:p>
          <a:p>
            <a:r>
              <a:rPr lang="en-US" dirty="0"/>
              <a:t>EDA</a:t>
            </a:r>
          </a:p>
          <a:p>
            <a:pPr marL="0" indent="0">
              <a:buNone/>
            </a:pPr>
            <a:r>
              <a:rPr lang="en-US" dirty="0"/>
              <a:t>Handling missing values, initial analysis, graphical representation</a:t>
            </a:r>
          </a:p>
          <a:p>
            <a:r>
              <a:rPr lang="en-US" dirty="0"/>
              <a:t>Text Preprocessing</a:t>
            </a:r>
          </a:p>
          <a:p>
            <a:pPr marL="0" indent="0">
              <a:buNone/>
            </a:pPr>
            <a:r>
              <a:rPr lang="en-US" dirty="0"/>
              <a:t>Lemmatization, stop words and punctuation removal, tokenization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ABE2-F0F6-184A-B9D3-2CAA4588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3664-9F74-E846-BE70-C36A76D4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4684"/>
            <a:ext cx="10363200" cy="4031672"/>
          </a:xfrm>
        </p:spPr>
        <p:txBody>
          <a:bodyPr/>
          <a:lstStyle/>
          <a:p>
            <a:r>
              <a:rPr lang="en-US" dirty="0"/>
              <a:t>Data acquisition</a:t>
            </a:r>
          </a:p>
          <a:p>
            <a:pPr marL="0" indent="0">
              <a:buNone/>
            </a:pPr>
            <a:r>
              <a:rPr lang="en-US" dirty="0"/>
              <a:t>CORD - 19 (available from kaggle.com)</a:t>
            </a:r>
          </a:p>
          <a:p>
            <a:r>
              <a:rPr lang="en-US" dirty="0"/>
              <a:t>EDA</a:t>
            </a:r>
          </a:p>
          <a:p>
            <a:pPr marL="0" indent="0">
              <a:buNone/>
            </a:pPr>
            <a:r>
              <a:rPr lang="en-US" dirty="0"/>
              <a:t>Handling missing values, initial analysis, graphical representation</a:t>
            </a:r>
          </a:p>
          <a:p>
            <a:r>
              <a:rPr lang="en-US" dirty="0"/>
              <a:t>Text Preprocessing</a:t>
            </a:r>
          </a:p>
          <a:p>
            <a:pPr marL="0" indent="0">
              <a:buNone/>
            </a:pPr>
            <a:r>
              <a:rPr lang="en-US" dirty="0"/>
              <a:t>Lemmatization, stop words and punctuation removal, tokenization</a:t>
            </a:r>
          </a:p>
          <a:p>
            <a:r>
              <a:rPr lang="en-US" dirty="0"/>
              <a:t>Topic Modeling</a:t>
            </a:r>
          </a:p>
          <a:p>
            <a:pPr marL="0" indent="0">
              <a:buNone/>
            </a:pPr>
            <a:r>
              <a:rPr lang="en-US" dirty="0"/>
              <a:t>LDA with GridSearchCV to determine the optimal number of components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1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5FC8-8EEB-D946-8389-2F4021DA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979" y="1338349"/>
            <a:ext cx="4130041" cy="390698"/>
          </a:xfrm>
        </p:spPr>
        <p:txBody>
          <a:bodyPr>
            <a:noAutofit/>
          </a:bodyPr>
          <a:lstStyle/>
          <a:p>
            <a:r>
              <a:rPr lang="en-US" sz="2000" dirty="0"/>
              <a:t>Top 25 most commonly used words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146D88F-03A5-2F4A-801B-3C31E666D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1729047"/>
            <a:ext cx="10363199" cy="4744982"/>
          </a:xfrm>
        </p:spPr>
      </p:pic>
    </p:spTree>
    <p:extLst>
      <p:ext uri="{BB962C8B-B14F-4D97-AF65-F5344CB8AC3E}">
        <p14:creationId xmlns:p14="http://schemas.microsoft.com/office/powerpoint/2010/main" val="285962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2468-9DF9-F444-8FA2-41392034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13907"/>
            <a:ext cx="10363200" cy="665018"/>
          </a:xfrm>
        </p:spPr>
        <p:txBody>
          <a:bodyPr>
            <a:normAutofit/>
          </a:bodyPr>
          <a:lstStyle/>
          <a:p>
            <a:r>
              <a:rPr lang="en-US" sz="2000" dirty="0"/>
              <a:t>Results of Topic Modeling: LDA with 15 components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388B58E-236E-F348-8C84-6AF9B7294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93" y="1645920"/>
            <a:ext cx="9019309" cy="4871258"/>
          </a:xfrm>
        </p:spPr>
      </p:pic>
    </p:spTree>
    <p:extLst>
      <p:ext uri="{BB962C8B-B14F-4D97-AF65-F5344CB8AC3E}">
        <p14:creationId xmlns:p14="http://schemas.microsoft.com/office/powerpoint/2010/main" val="293418386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1F2D37"/>
      </a:dk2>
      <a:lt2>
        <a:srgbClr val="E4E2E8"/>
      </a:lt2>
      <a:accent1>
        <a:srgbClr val="9AA67D"/>
      </a:accent1>
      <a:accent2>
        <a:srgbClr val="A9A273"/>
      </a:accent2>
      <a:accent3>
        <a:srgbClr val="BB9B81"/>
      </a:accent3>
      <a:accent4>
        <a:srgbClr val="BA827F"/>
      </a:accent4>
      <a:accent5>
        <a:srgbClr val="C492A4"/>
      </a:accent5>
      <a:accent6>
        <a:srgbClr val="BA7FAD"/>
      </a:accent6>
      <a:hlink>
        <a:srgbClr val="7E69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680</Words>
  <Application>Microsoft Macintosh PowerPoint</Application>
  <PresentationFormat>Widescreen</PresentationFormat>
  <Paragraphs>64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Grandview Display</vt:lpstr>
      <vt:lpstr>DashVTI</vt:lpstr>
      <vt:lpstr>COVID-19 Research Articles Analysis</vt:lpstr>
      <vt:lpstr>PowerPoint Presentation</vt:lpstr>
      <vt:lpstr>DATA</vt:lpstr>
      <vt:lpstr>METHODOLOGY</vt:lpstr>
      <vt:lpstr>METHODOLOGY</vt:lpstr>
      <vt:lpstr>METHODOLOGY</vt:lpstr>
      <vt:lpstr>METHODOLOGY</vt:lpstr>
      <vt:lpstr>Top 25 most commonly used words</vt:lpstr>
      <vt:lpstr>Results of Topic Modeling: LDA with 15 components</vt:lpstr>
      <vt:lpstr>Results of Topic Modeling: LDA with 15 components</vt:lpstr>
      <vt:lpstr>15 Topics</vt:lpstr>
      <vt:lpstr>15 Topics</vt:lpstr>
      <vt:lpstr>15 Topics</vt:lpstr>
      <vt:lpstr>15 Topics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Sambu Tsydypov</dc:creator>
  <cp:lastModifiedBy>Sambu Tsydypov</cp:lastModifiedBy>
  <cp:revision>18</cp:revision>
  <dcterms:created xsi:type="dcterms:W3CDTF">2021-11-11T18:40:15Z</dcterms:created>
  <dcterms:modified xsi:type="dcterms:W3CDTF">2021-11-12T07:20:08Z</dcterms:modified>
</cp:coreProperties>
</file>