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1" r:id="rId6"/>
    <p:sldId id="27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7"/>
    <p:restoredTop sz="94742"/>
  </p:normalViewPr>
  <p:slideViewPr>
    <p:cSldViewPr snapToGrid="0" snapToObjects="1">
      <p:cViewPr varScale="1">
        <p:scale>
          <a:sx n="166" d="100"/>
          <a:sy n="166" d="100"/>
        </p:scale>
        <p:origin x="1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4147D-EB1F-6B44-AF19-5D25CEAB7894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6A9C5-B68F-A24B-90FC-E64A636B4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7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6A9C5-B68F-A24B-90FC-E64A636B42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9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CE661A-DCF1-114B-B69D-5D99D30A0503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1AF5B1C-C498-A64A-964C-500E9271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661A-DCF1-114B-B69D-5D99D30A0503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B1C-C498-A64A-964C-500E9271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5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661A-DCF1-114B-B69D-5D99D30A0503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B1C-C498-A64A-964C-500E9271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95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661A-DCF1-114B-B69D-5D99D30A0503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B1C-C498-A64A-964C-500E9271897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804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661A-DCF1-114B-B69D-5D99D30A0503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B1C-C498-A64A-964C-500E9271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34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661A-DCF1-114B-B69D-5D99D30A0503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B1C-C498-A64A-964C-500E9271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0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661A-DCF1-114B-B69D-5D99D30A0503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B1C-C498-A64A-964C-500E9271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78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661A-DCF1-114B-B69D-5D99D30A0503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B1C-C498-A64A-964C-500E9271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53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661A-DCF1-114B-B69D-5D99D30A0503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B1C-C498-A64A-964C-500E9271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4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661A-DCF1-114B-B69D-5D99D30A0503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B1C-C498-A64A-964C-500E9271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9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661A-DCF1-114B-B69D-5D99D30A0503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B1C-C498-A64A-964C-500E9271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2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661A-DCF1-114B-B69D-5D99D30A0503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B1C-C498-A64A-964C-500E9271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7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661A-DCF1-114B-B69D-5D99D30A0503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B1C-C498-A64A-964C-500E9271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8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661A-DCF1-114B-B69D-5D99D30A0503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B1C-C498-A64A-964C-500E9271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4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661A-DCF1-114B-B69D-5D99D30A0503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B1C-C498-A64A-964C-500E9271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0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661A-DCF1-114B-B69D-5D99D30A0503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B1C-C498-A64A-964C-500E9271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2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661A-DCF1-114B-B69D-5D99D30A0503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5B1C-C498-A64A-964C-500E9271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0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E661A-DCF1-114B-B69D-5D99D30A0503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F5B1C-C498-A64A-964C-500E9271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88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E985-7D9F-DF43-A191-5A39AC2E0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4"/>
            <a:ext cx="8791575" cy="2624248"/>
          </a:xfrm>
          <a:noFill/>
        </p:spPr>
        <p:txBody>
          <a:bodyPr/>
          <a:lstStyle/>
          <a:p>
            <a:r>
              <a:rPr lang="en-US" dirty="0"/>
              <a:t>Credit Card Fraud Detection</a:t>
            </a:r>
          </a:p>
        </p:txBody>
      </p:sp>
    </p:spTree>
    <p:extLst>
      <p:ext uri="{BB962C8B-B14F-4D97-AF65-F5344CB8AC3E}">
        <p14:creationId xmlns:p14="http://schemas.microsoft.com/office/powerpoint/2010/main" val="1930011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7AFA-5687-814F-B734-678280D0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tuning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1C844D8-D91C-9941-8FD7-C7BC11F11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00997"/>
            <a:ext cx="8506995" cy="3968228"/>
          </a:xfrm>
        </p:spPr>
      </p:pic>
    </p:spTree>
    <p:extLst>
      <p:ext uri="{BB962C8B-B14F-4D97-AF65-F5344CB8AC3E}">
        <p14:creationId xmlns:p14="http://schemas.microsoft.com/office/powerpoint/2010/main" val="103249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CB53-C905-C348-B658-42FE60A9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5A17E-D62F-D346-A4DC-2CC05DE45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models are good with identifying credit card fraud</a:t>
            </a:r>
          </a:p>
          <a:p>
            <a:r>
              <a:rPr lang="en-US" dirty="0"/>
              <a:t>Spend more time on model tuning</a:t>
            </a:r>
          </a:p>
          <a:p>
            <a:r>
              <a:rPr lang="en-US" dirty="0"/>
              <a:t>Explore more data, add more features to the analysis</a:t>
            </a:r>
          </a:p>
        </p:txBody>
      </p:sp>
    </p:spTree>
    <p:extLst>
      <p:ext uri="{BB962C8B-B14F-4D97-AF65-F5344CB8AC3E}">
        <p14:creationId xmlns:p14="http://schemas.microsoft.com/office/powerpoint/2010/main" val="105424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2BDA96-0388-3749-8063-484CF55D482E}"/>
              </a:ext>
            </a:extLst>
          </p:cNvPr>
          <p:cNvSpPr txBox="1"/>
          <p:nvPr/>
        </p:nvSpPr>
        <p:spPr>
          <a:xfrm>
            <a:off x="8520914" y="4790485"/>
            <a:ext cx="199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533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45CE-1334-DD4F-91DF-9783BFE1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45690"/>
            <a:ext cx="9905998" cy="147857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3EE69737-A839-9A40-B694-7D5F4767C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8200" y="1140977"/>
            <a:ext cx="5453419" cy="385855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7DDF95-6577-C242-A388-9EF006F845E5}"/>
              </a:ext>
            </a:extLst>
          </p:cNvPr>
          <p:cNvSpPr txBox="1"/>
          <p:nvPr/>
        </p:nvSpPr>
        <p:spPr>
          <a:xfrm>
            <a:off x="1223919" y="2283205"/>
            <a:ext cx="394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were over 390,000 reports of credit card fraud in 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5DB631-AA42-E74A-B58C-40FFDCEF569E}"/>
              </a:ext>
            </a:extLst>
          </p:cNvPr>
          <p:cNvSpPr txBox="1"/>
          <p:nvPr/>
        </p:nvSpPr>
        <p:spPr>
          <a:xfrm>
            <a:off x="1223920" y="3337291"/>
            <a:ext cx="394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2020, credit cards were most frequently identified as the payment method in fraud reports</a:t>
            </a:r>
          </a:p>
        </p:txBody>
      </p:sp>
    </p:spTree>
    <p:extLst>
      <p:ext uri="{BB962C8B-B14F-4D97-AF65-F5344CB8AC3E}">
        <p14:creationId xmlns:p14="http://schemas.microsoft.com/office/powerpoint/2010/main" val="322907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B84B-3FBD-7248-80ED-AE6864FD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1AA0-95D3-1C41-8BD5-70020BD62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60573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Dataset from </a:t>
            </a:r>
            <a:r>
              <a:rPr lang="en-US" dirty="0" err="1"/>
              <a:t>Kaggle.com</a:t>
            </a:r>
            <a:endParaRPr lang="en-US" dirty="0"/>
          </a:p>
          <a:p>
            <a:r>
              <a:rPr lang="en-US" dirty="0"/>
              <a:t>1852394 observations</a:t>
            </a:r>
          </a:p>
          <a:p>
            <a:r>
              <a:rPr lang="en-US" dirty="0"/>
              <a:t>1842743 legit transactions</a:t>
            </a:r>
          </a:p>
          <a:p>
            <a:r>
              <a:rPr lang="en-US" dirty="0"/>
              <a:t> 9651 fraud transaction</a:t>
            </a:r>
          </a:p>
          <a:p>
            <a:r>
              <a:rPr lang="en-US" dirty="0"/>
              <a:t>Target: true class – fraudulent transaction</a:t>
            </a:r>
          </a:p>
          <a:p>
            <a:pPr marL="0" indent="0">
              <a:buNone/>
            </a:pPr>
            <a:r>
              <a:rPr lang="en-US" dirty="0"/>
              <a:t>              false class – legit transaction</a:t>
            </a:r>
          </a:p>
        </p:txBody>
      </p:sp>
    </p:spTree>
    <p:extLst>
      <p:ext uri="{BB962C8B-B14F-4D97-AF65-F5344CB8AC3E}">
        <p14:creationId xmlns:p14="http://schemas.microsoft.com/office/powerpoint/2010/main" val="330233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A6C1-B108-3148-A341-816C08B4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46506-3D11-8B4C-9762-6985306E8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5012"/>
            <a:ext cx="9905999" cy="4277830"/>
          </a:xfrm>
        </p:spPr>
        <p:txBody>
          <a:bodyPr>
            <a:normAutofit/>
          </a:bodyPr>
          <a:lstStyle/>
          <a:p>
            <a:r>
              <a:rPr lang="en-US" dirty="0"/>
              <a:t>Data acquisition </a:t>
            </a:r>
          </a:p>
          <a:p>
            <a:pPr marL="457200" lvl="1" indent="0">
              <a:buNone/>
            </a:pPr>
            <a:r>
              <a:rPr lang="en-US" dirty="0"/>
              <a:t>kaggle.com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A6C1-B108-3148-A341-816C08B4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46506-3D11-8B4C-9762-6985306E8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5012"/>
            <a:ext cx="9905999" cy="4277830"/>
          </a:xfrm>
        </p:spPr>
        <p:txBody>
          <a:bodyPr>
            <a:normAutofit/>
          </a:bodyPr>
          <a:lstStyle/>
          <a:p>
            <a:r>
              <a:rPr lang="en-US" dirty="0"/>
              <a:t>Data acquisition </a:t>
            </a:r>
          </a:p>
          <a:p>
            <a:pPr marL="457200" lvl="1" indent="0">
              <a:buNone/>
            </a:pPr>
            <a:r>
              <a:rPr lang="en-US" dirty="0"/>
              <a:t>kaggle.com</a:t>
            </a:r>
          </a:p>
          <a:p>
            <a:r>
              <a:rPr lang="en-US" dirty="0"/>
              <a:t>EDA</a:t>
            </a:r>
          </a:p>
          <a:p>
            <a:pPr marL="457200" lvl="1" indent="0">
              <a:buNone/>
            </a:pPr>
            <a:r>
              <a:rPr lang="en-US" dirty="0"/>
              <a:t>Dealing with missing values</a:t>
            </a:r>
          </a:p>
          <a:p>
            <a:pPr marL="457200" lvl="1" indent="0">
              <a:buNone/>
            </a:pPr>
            <a:r>
              <a:rPr lang="en-US" dirty="0"/>
              <a:t>Categorical features conversion</a:t>
            </a:r>
          </a:p>
          <a:p>
            <a:pPr marL="457200" lvl="1" indent="0">
              <a:buNone/>
            </a:pPr>
            <a:r>
              <a:rPr lang="en-US" dirty="0"/>
              <a:t>Handling class imbalance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4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A6C1-B108-3148-A341-816C08B4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46506-3D11-8B4C-9762-6985306E8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5011"/>
            <a:ext cx="9905999" cy="4844274"/>
          </a:xfrm>
        </p:spPr>
        <p:txBody>
          <a:bodyPr>
            <a:normAutofit/>
          </a:bodyPr>
          <a:lstStyle/>
          <a:p>
            <a:r>
              <a:rPr lang="en-US" dirty="0"/>
              <a:t>Data acquisition </a:t>
            </a:r>
          </a:p>
          <a:p>
            <a:pPr marL="457200" lvl="1" indent="0">
              <a:buNone/>
            </a:pPr>
            <a:r>
              <a:rPr lang="en-US" dirty="0"/>
              <a:t>kaggle.com</a:t>
            </a:r>
          </a:p>
          <a:p>
            <a:r>
              <a:rPr lang="en-US" dirty="0"/>
              <a:t>EDA</a:t>
            </a:r>
          </a:p>
          <a:p>
            <a:pPr marL="457200" lvl="1" indent="0">
              <a:buNone/>
            </a:pPr>
            <a:r>
              <a:rPr lang="en-US" dirty="0"/>
              <a:t>Dealing with missing values</a:t>
            </a:r>
          </a:p>
          <a:p>
            <a:pPr marL="457200" lvl="1" indent="0">
              <a:buNone/>
            </a:pPr>
            <a:r>
              <a:rPr lang="en-US" dirty="0"/>
              <a:t>Categorical features conversion</a:t>
            </a:r>
          </a:p>
          <a:p>
            <a:pPr marL="457200" lvl="1" indent="0">
              <a:buNone/>
            </a:pPr>
            <a:r>
              <a:rPr lang="en-US" dirty="0"/>
              <a:t>Handling class imbalance</a:t>
            </a:r>
          </a:p>
          <a:p>
            <a:r>
              <a:rPr lang="en-US" dirty="0"/>
              <a:t>Model Selection and Training</a:t>
            </a:r>
          </a:p>
          <a:p>
            <a:pPr marL="457200" lvl="1" indent="0">
              <a:buNone/>
            </a:pPr>
            <a:r>
              <a:rPr lang="en-US" dirty="0"/>
              <a:t>Logistic Regression</a:t>
            </a:r>
          </a:p>
          <a:p>
            <a:pPr marL="457200" lvl="1" indent="0">
              <a:buNone/>
            </a:pPr>
            <a:r>
              <a:rPr lang="en-US" dirty="0"/>
              <a:t>Random Forest</a:t>
            </a:r>
          </a:p>
          <a:p>
            <a:pPr marL="457200" lvl="1" indent="0">
              <a:buNone/>
            </a:pPr>
            <a:r>
              <a:rPr lang="en-US" dirty="0" err="1"/>
              <a:t>XGBoost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3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7072-C782-CE4B-8F26-13EEAABD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class imbalance 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745B31B-558D-204D-872A-5FB5A3BEE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14635" y="2097088"/>
            <a:ext cx="3932776" cy="372773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979753-492B-B74C-90B4-BB7256C34641}"/>
              </a:ext>
            </a:extLst>
          </p:cNvPr>
          <p:cNvSpPr txBox="1"/>
          <p:nvPr/>
        </p:nvSpPr>
        <p:spPr>
          <a:xfrm>
            <a:off x="7509408" y="172775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1842743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A2A23-D308-1347-8098-0CD670B542D2}"/>
              </a:ext>
            </a:extLst>
          </p:cNvPr>
          <p:cNvSpPr txBox="1"/>
          <p:nvPr/>
        </p:nvSpPr>
        <p:spPr>
          <a:xfrm>
            <a:off x="9839915" y="17277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9651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863FEB-9653-2743-8D5D-E113B0E2239A}"/>
              </a:ext>
            </a:extLst>
          </p:cNvPr>
          <p:cNvSpPr txBox="1"/>
          <p:nvPr/>
        </p:nvSpPr>
        <p:spPr>
          <a:xfrm>
            <a:off x="1141413" y="3204446"/>
            <a:ext cx="4482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Stratified Train – Test Split</a:t>
            </a:r>
          </a:p>
          <a:p>
            <a:endParaRPr lang="en-US" sz="2400" dirty="0"/>
          </a:p>
          <a:p>
            <a:r>
              <a:rPr lang="en-US" sz="2400" dirty="0"/>
              <a:t>SMOTE to correct class imbalance</a:t>
            </a:r>
          </a:p>
        </p:txBody>
      </p:sp>
    </p:spTree>
    <p:extLst>
      <p:ext uri="{BB962C8B-B14F-4D97-AF65-F5344CB8AC3E}">
        <p14:creationId xmlns:p14="http://schemas.microsoft.com/office/powerpoint/2010/main" val="344942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FBD4-3C4C-B74E-A0AA-20F635BA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00B54C1-C91A-9A43-AD96-28BAF8818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697" y="1553671"/>
            <a:ext cx="7996714" cy="4685811"/>
          </a:xfrm>
        </p:spPr>
      </p:pic>
    </p:spTree>
    <p:extLst>
      <p:ext uri="{BB962C8B-B14F-4D97-AF65-F5344CB8AC3E}">
        <p14:creationId xmlns:p14="http://schemas.microsoft.com/office/powerpoint/2010/main" val="253969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1C7E-1855-804B-8BC7-B97B7AD3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- xgboost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5DF835A0-B355-6647-BE6F-BF821FB8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466" y="2287113"/>
            <a:ext cx="3972589" cy="3231588"/>
          </a:xfrm>
          <a:prstGeom prst="rect">
            <a:avLst/>
          </a:prstGeom>
        </p:spPr>
      </p:pic>
      <p:pic>
        <p:nvPicPr>
          <p:cNvPr id="15" name="Picture 1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AC1C5953-AD36-4A48-AEED-9786D6A12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93" y="1711989"/>
            <a:ext cx="7148069" cy="438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05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{F06550E0-4B33-4041-8F83-E41A7DE93242}tf10001122</Template>
  <TotalTime>1791</TotalTime>
  <Words>164</Words>
  <Application>Microsoft Macintosh PowerPoint</Application>
  <PresentationFormat>Widescreen</PresentationFormat>
  <Paragraphs>47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Circuit</vt:lpstr>
      <vt:lpstr>Credit Card Fraud Detection</vt:lpstr>
      <vt:lpstr>Problem statement</vt:lpstr>
      <vt:lpstr>data</vt:lpstr>
      <vt:lpstr>methodology</vt:lpstr>
      <vt:lpstr>methodology</vt:lpstr>
      <vt:lpstr>methodology</vt:lpstr>
      <vt:lpstr>Handling class imbalance </vt:lpstr>
      <vt:lpstr>modeling</vt:lpstr>
      <vt:lpstr>Final model - xgboost</vt:lpstr>
      <vt:lpstr>Model tuning</vt:lpstr>
      <vt:lpstr>Conclusions and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Sambu Tsydypov</dc:creator>
  <cp:lastModifiedBy>Sambu Tsydypov</cp:lastModifiedBy>
  <cp:revision>15</cp:revision>
  <dcterms:created xsi:type="dcterms:W3CDTF">2021-10-28T00:38:35Z</dcterms:created>
  <dcterms:modified xsi:type="dcterms:W3CDTF">2021-10-29T14:52:59Z</dcterms:modified>
</cp:coreProperties>
</file>