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/>
    <p:restoredTop sz="94726"/>
  </p:normalViewPr>
  <p:slideViewPr>
    <p:cSldViewPr snapToGrid="0" snapToObjects="1">
      <p:cViewPr varScale="1">
        <p:scale>
          <a:sx n="145" d="100"/>
          <a:sy n="145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F5D69-79A1-ED40-B0B4-5E959F08A861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D82BA-1E7D-A94E-ACB7-5368AFE5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D82BA-1E7D-A94E-ACB7-5368AFE568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6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9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5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2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0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1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2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7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7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6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1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text, indoor, close&#10;&#10;Description automatically generated">
            <a:extLst>
              <a:ext uri="{FF2B5EF4-FFF2-40B4-BE49-F238E27FC236}">
                <a16:creationId xmlns:a16="http://schemas.microsoft.com/office/drawing/2014/main" id="{C8CA30B0-1201-DE40-B5BE-45C2E8232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0" b="90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EB2E4-5E08-C744-A291-EE3A4C827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451946"/>
            <a:ext cx="4023360" cy="212308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Credit Card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35707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0D4121-DB76-4E42-8FF9-27EC22D9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 and tuning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92E57-8CFA-C642-9390-CEC3D6CCB9D9}"/>
              </a:ext>
            </a:extLst>
          </p:cNvPr>
          <p:cNvSpPr txBox="1"/>
          <p:nvPr/>
        </p:nvSpPr>
        <p:spPr>
          <a:xfrm>
            <a:off x="581192" y="1494692"/>
            <a:ext cx="6392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Logistic Regression  - ROC AUC  0.825670</a:t>
            </a:r>
          </a:p>
          <a:p>
            <a:endParaRPr lang="en-US" sz="2000" dirty="0"/>
          </a:p>
          <a:p>
            <a:r>
              <a:rPr lang="en-US" sz="2000" dirty="0"/>
              <a:t>Random Forest         - ROC AUC  0.857615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err="1">
                <a:solidFill>
                  <a:srgbClr val="00B050"/>
                </a:solidFill>
              </a:rPr>
              <a:t>GBTClassifier</a:t>
            </a:r>
            <a:r>
              <a:rPr lang="en-US" sz="2000" dirty="0">
                <a:solidFill>
                  <a:srgbClr val="00B050"/>
                </a:solidFill>
              </a:rPr>
              <a:t>  </a:t>
            </a:r>
            <a:r>
              <a:rPr lang="en-US" sz="2000" dirty="0"/>
              <a:t>          - ROC AUC  0.928379 </a:t>
            </a:r>
          </a:p>
        </p:txBody>
      </p:sp>
    </p:spTree>
    <p:extLst>
      <p:ext uri="{BB962C8B-B14F-4D97-AF65-F5344CB8AC3E}">
        <p14:creationId xmlns:p14="http://schemas.microsoft.com/office/powerpoint/2010/main" val="94960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0D4121-DB76-4E42-8FF9-27EC22D9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 and tuning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92E57-8CFA-C642-9390-CEC3D6CCB9D9}"/>
              </a:ext>
            </a:extLst>
          </p:cNvPr>
          <p:cNvSpPr txBox="1"/>
          <p:nvPr/>
        </p:nvSpPr>
        <p:spPr>
          <a:xfrm>
            <a:off x="581192" y="1494692"/>
            <a:ext cx="6392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Logistic Regression  - ROC AUC  0.825670</a:t>
            </a:r>
          </a:p>
          <a:p>
            <a:endParaRPr lang="en-US" sz="2000" dirty="0"/>
          </a:p>
          <a:p>
            <a:r>
              <a:rPr lang="en-US" sz="2000" dirty="0"/>
              <a:t>Random Forest         - ROC AUC  0.857615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00B050"/>
                </a:solidFill>
              </a:rPr>
              <a:t>GBTClassifier</a:t>
            </a:r>
            <a:r>
              <a:rPr lang="en-US" sz="2000" dirty="0">
                <a:solidFill>
                  <a:srgbClr val="00B050"/>
                </a:solidFill>
              </a:rPr>
              <a:t>   </a:t>
            </a:r>
            <a:r>
              <a:rPr lang="en-US" sz="2000" dirty="0"/>
              <a:t>         - ROC AUC  0.928379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FF94E-FCE8-D74F-A213-4E40A54A8F92}"/>
              </a:ext>
            </a:extLst>
          </p:cNvPr>
          <p:cNvSpPr txBox="1"/>
          <p:nvPr/>
        </p:nvSpPr>
        <p:spPr>
          <a:xfrm>
            <a:off x="581192" y="4294801"/>
            <a:ext cx="596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Grid Search with Cross Validation for tuning the model</a:t>
            </a:r>
          </a:p>
        </p:txBody>
      </p:sp>
    </p:spTree>
    <p:extLst>
      <p:ext uri="{BB962C8B-B14F-4D97-AF65-F5344CB8AC3E}">
        <p14:creationId xmlns:p14="http://schemas.microsoft.com/office/powerpoint/2010/main" val="159317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1CCE4B-222D-944E-87A9-1702BB67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CEFC3-7B45-0841-A1D0-30D3213920B5}"/>
              </a:ext>
            </a:extLst>
          </p:cNvPr>
          <p:cNvSpPr txBox="1"/>
          <p:nvPr/>
        </p:nvSpPr>
        <p:spPr>
          <a:xfrm>
            <a:off x="581192" y="3103475"/>
            <a:ext cx="352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GBTClassifier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59BF-A04B-5A4E-9D70-FB20D5D8D0AF}"/>
              </a:ext>
            </a:extLst>
          </p:cNvPr>
          <p:cNvSpPr txBox="1"/>
          <p:nvPr/>
        </p:nvSpPr>
        <p:spPr>
          <a:xfrm>
            <a:off x="4915798" y="1933924"/>
            <a:ext cx="21210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Accurracy</a:t>
            </a:r>
            <a:r>
              <a:rPr lang="en-US" sz="2000" dirty="0">
                <a:solidFill>
                  <a:schemeClr val="tx2"/>
                </a:solidFill>
              </a:rPr>
              <a:t> - 0.974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Precision – 0.983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Recall – 0.926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F1 score – 0.953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ROC AUC – 0.923</a:t>
            </a:r>
          </a:p>
        </p:txBody>
      </p:sp>
    </p:spTree>
    <p:extLst>
      <p:ext uri="{BB962C8B-B14F-4D97-AF65-F5344CB8AC3E}">
        <p14:creationId xmlns:p14="http://schemas.microsoft.com/office/powerpoint/2010/main" val="242968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0C0F58-C91E-E142-8FC1-7EE09EEC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1A90A-245C-544D-A52E-F271642FE458}"/>
              </a:ext>
            </a:extLst>
          </p:cNvPr>
          <p:cNvSpPr txBox="1"/>
          <p:nvPr/>
        </p:nvSpPr>
        <p:spPr>
          <a:xfrm>
            <a:off x="581192" y="2074985"/>
            <a:ext cx="4597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Train model on more data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Spend more time on model tuning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Deploy the model</a:t>
            </a:r>
          </a:p>
        </p:txBody>
      </p:sp>
    </p:spTree>
    <p:extLst>
      <p:ext uri="{BB962C8B-B14F-4D97-AF65-F5344CB8AC3E}">
        <p14:creationId xmlns:p14="http://schemas.microsoft.com/office/powerpoint/2010/main" val="230204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79B93-AA03-BA48-8E70-AA78987663AC}"/>
              </a:ext>
            </a:extLst>
          </p:cNvPr>
          <p:cNvSpPr txBox="1"/>
          <p:nvPr/>
        </p:nvSpPr>
        <p:spPr>
          <a:xfrm>
            <a:off x="9135207" y="5125915"/>
            <a:ext cx="1512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183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63C26DC-609A-BF43-A7DB-30913727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1BF1A-483A-074E-99C8-E628CF8DA42C}"/>
              </a:ext>
            </a:extLst>
          </p:cNvPr>
          <p:cNvSpPr txBox="1"/>
          <p:nvPr/>
        </p:nvSpPr>
        <p:spPr>
          <a:xfrm>
            <a:off x="581192" y="2144574"/>
            <a:ext cx="42220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There were over 390 000 reports of credit card fraud in 2020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It is a 44,7 percent increase from the 2019</a:t>
            </a:r>
          </a:p>
          <a:p>
            <a:endParaRPr lang="en-US" sz="2000" dirty="0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71790A6A-2A8A-B449-9EE4-1A6121440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336" y="702156"/>
            <a:ext cx="6685005" cy="5870270"/>
          </a:xfrm>
        </p:spPr>
      </p:pic>
    </p:spTree>
    <p:extLst>
      <p:ext uri="{BB962C8B-B14F-4D97-AF65-F5344CB8AC3E}">
        <p14:creationId xmlns:p14="http://schemas.microsoft.com/office/powerpoint/2010/main" val="36214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2157-BC6D-CB4A-9706-091845F2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0A9EB-A960-A04A-8B5E-1A6043F111D1}"/>
              </a:ext>
            </a:extLst>
          </p:cNvPr>
          <p:cNvSpPr txBox="1"/>
          <p:nvPr/>
        </p:nvSpPr>
        <p:spPr>
          <a:xfrm>
            <a:off x="581192" y="1657382"/>
            <a:ext cx="4162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1.85 million of transactions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1.84 million – legit transactions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10 000  - 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410517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57375B-6132-8D46-905E-45DBE80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D7F60-E589-9746-A5A3-837DD6BBF9A1}"/>
              </a:ext>
            </a:extLst>
          </p:cNvPr>
          <p:cNvSpPr txBox="1"/>
          <p:nvPr/>
        </p:nvSpPr>
        <p:spPr>
          <a:xfrm>
            <a:off x="581192" y="1460938"/>
            <a:ext cx="2906245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 - Data acquisition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2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57375B-6132-8D46-905E-45DBE80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D7F60-E589-9746-A5A3-837DD6BBF9A1}"/>
              </a:ext>
            </a:extLst>
          </p:cNvPr>
          <p:cNvSpPr txBox="1"/>
          <p:nvPr/>
        </p:nvSpPr>
        <p:spPr>
          <a:xfrm>
            <a:off x="581192" y="1460938"/>
            <a:ext cx="3023520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- </a:t>
            </a:r>
            <a:r>
              <a:rPr lang="en-US" sz="2800" dirty="0">
                <a:solidFill>
                  <a:schemeClr val="tx2"/>
                </a:solidFill>
              </a:rPr>
              <a:t>Data acquisition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- EDA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SQL and Pandas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9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57375B-6132-8D46-905E-45DBE80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D7F60-E589-9746-A5A3-837DD6BBF9A1}"/>
              </a:ext>
            </a:extLst>
          </p:cNvPr>
          <p:cNvSpPr txBox="1"/>
          <p:nvPr/>
        </p:nvSpPr>
        <p:spPr>
          <a:xfrm>
            <a:off x="581192" y="1460938"/>
            <a:ext cx="3023520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 - Data acquisition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- EDA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SQL and Pandas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- Model selection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and  training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</a:t>
            </a:r>
            <a:r>
              <a:rPr lang="en-US" sz="2800" dirty="0" err="1">
                <a:solidFill>
                  <a:schemeClr val="tx2"/>
                </a:solidFill>
              </a:rPr>
              <a:t>pyspark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7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57375B-6132-8D46-905E-45DBE80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D7F60-E589-9746-A5A3-837DD6BBF9A1}"/>
              </a:ext>
            </a:extLst>
          </p:cNvPr>
          <p:cNvSpPr txBox="1"/>
          <p:nvPr/>
        </p:nvSpPr>
        <p:spPr>
          <a:xfrm>
            <a:off x="581192" y="1460938"/>
            <a:ext cx="302352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 - Data acquisition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- EDA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SQL and Pandas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- Model selection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and  training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</a:t>
            </a:r>
            <a:r>
              <a:rPr lang="en-US" sz="2800" dirty="0" err="1">
                <a:solidFill>
                  <a:schemeClr val="tx2"/>
                </a:solidFill>
              </a:rPr>
              <a:t>pyspark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- Model tuning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</a:t>
            </a:r>
            <a:r>
              <a:rPr lang="en-US" sz="2800" dirty="0" err="1">
                <a:solidFill>
                  <a:schemeClr val="tx2"/>
                </a:solidFill>
              </a:rPr>
              <a:t>pyspark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10D33E-B11E-134E-A212-12D522A1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flow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097BC75F-DC97-6C4A-A032-E5D9D4F04442}"/>
              </a:ext>
            </a:extLst>
          </p:cNvPr>
          <p:cNvSpPr/>
          <p:nvPr/>
        </p:nvSpPr>
        <p:spPr>
          <a:xfrm>
            <a:off x="888923" y="2133363"/>
            <a:ext cx="1082980" cy="14316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24D53795-3D60-3C44-BB4D-11F3AC964EB9}"/>
              </a:ext>
            </a:extLst>
          </p:cNvPr>
          <p:cNvSpPr/>
          <p:nvPr/>
        </p:nvSpPr>
        <p:spPr>
          <a:xfrm>
            <a:off x="3964396" y="2136819"/>
            <a:ext cx="1396180" cy="1431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E10ABD4-3EB1-CA4B-85EE-6BAC140CD189}"/>
              </a:ext>
            </a:extLst>
          </p:cNvPr>
          <p:cNvSpPr/>
          <p:nvPr/>
        </p:nvSpPr>
        <p:spPr>
          <a:xfrm>
            <a:off x="2515345" y="2775276"/>
            <a:ext cx="66821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BC377-5F19-F64B-9BE6-F9EA147E9D39}"/>
              </a:ext>
            </a:extLst>
          </p:cNvPr>
          <p:cNvSpPr txBox="1"/>
          <p:nvPr/>
        </p:nvSpPr>
        <p:spPr>
          <a:xfrm>
            <a:off x="572660" y="4216852"/>
            <a:ext cx="42625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Dealing with missing values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Categorical features conversion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Feature selection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758548-AE7F-3B4C-8B5A-97BDAAABABA9}"/>
              </a:ext>
            </a:extLst>
          </p:cNvPr>
          <p:cNvSpPr txBox="1">
            <a:spLocks/>
          </p:cNvSpPr>
          <p:nvPr/>
        </p:nvSpPr>
        <p:spPr>
          <a:xfrm>
            <a:off x="572660" y="1354036"/>
            <a:ext cx="11029616" cy="33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2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65EA88-0C76-A745-994D-CD53D670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3581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flow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A055C4A-B033-134C-B010-317CFCBE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46" y="2137508"/>
            <a:ext cx="3530600" cy="325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0ACCE4-C8BA-164D-946F-7574D0D2EEE9}"/>
              </a:ext>
            </a:extLst>
          </p:cNvPr>
          <p:cNvSpPr txBox="1"/>
          <p:nvPr/>
        </p:nvSpPr>
        <p:spPr>
          <a:xfrm>
            <a:off x="7869115" y="5503985"/>
            <a:ext cx="6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9D5DA-2894-1248-8111-8F6B321F3AB4}"/>
              </a:ext>
            </a:extLst>
          </p:cNvPr>
          <p:cNvSpPr txBox="1"/>
          <p:nvPr/>
        </p:nvSpPr>
        <p:spPr>
          <a:xfrm>
            <a:off x="9662746" y="5503985"/>
            <a:ext cx="74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0CECA-3DE5-5D4E-B552-68A39DA68F66}"/>
              </a:ext>
            </a:extLst>
          </p:cNvPr>
          <p:cNvSpPr txBox="1"/>
          <p:nvPr/>
        </p:nvSpPr>
        <p:spPr>
          <a:xfrm>
            <a:off x="7764983" y="176817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1.8 mil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557E2-B2C1-4A41-B99C-8EC296D67C89}"/>
              </a:ext>
            </a:extLst>
          </p:cNvPr>
          <p:cNvSpPr txBox="1"/>
          <p:nvPr/>
        </p:nvSpPr>
        <p:spPr>
          <a:xfrm>
            <a:off x="9495586" y="1768176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4020B-CCE8-884A-BB5C-B0B4AB2EFF04}"/>
              </a:ext>
            </a:extLst>
          </p:cNvPr>
          <p:cNvSpPr txBox="1"/>
          <p:nvPr/>
        </p:nvSpPr>
        <p:spPr>
          <a:xfrm>
            <a:off x="572660" y="2978278"/>
            <a:ext cx="3582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Stratified train – test split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Oversample minority class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7259E0-C270-804F-8C44-4DD57CB75051}"/>
              </a:ext>
            </a:extLst>
          </p:cNvPr>
          <p:cNvSpPr txBox="1">
            <a:spLocks/>
          </p:cNvSpPr>
          <p:nvPr/>
        </p:nvSpPr>
        <p:spPr>
          <a:xfrm>
            <a:off x="572660" y="1354036"/>
            <a:ext cx="11029616" cy="33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Handling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5963734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230</Words>
  <Application>Microsoft Macintosh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Franklin Gothic Book</vt:lpstr>
      <vt:lpstr>Wingdings 2</vt:lpstr>
      <vt:lpstr>DividendVTI</vt:lpstr>
      <vt:lpstr>Credit Card Fraud Detection</vt:lpstr>
      <vt:lpstr>Problem statement</vt:lpstr>
      <vt:lpstr>data</vt:lpstr>
      <vt:lpstr>methodology</vt:lpstr>
      <vt:lpstr>methodology</vt:lpstr>
      <vt:lpstr>methodology</vt:lpstr>
      <vt:lpstr>methodology</vt:lpstr>
      <vt:lpstr>Process flow</vt:lpstr>
      <vt:lpstr>Process flow</vt:lpstr>
      <vt:lpstr>Model selection and tuning</vt:lpstr>
      <vt:lpstr>Model selection and tuning</vt:lpstr>
      <vt:lpstr>Final model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Sambu Tsydypov</dc:creator>
  <cp:lastModifiedBy>Sambu Tsydypov</cp:lastModifiedBy>
  <cp:revision>23</cp:revision>
  <dcterms:created xsi:type="dcterms:W3CDTF">2021-12-17T06:12:55Z</dcterms:created>
  <dcterms:modified xsi:type="dcterms:W3CDTF">2021-12-17T08:49:33Z</dcterms:modified>
</cp:coreProperties>
</file>