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83" r:id="rId4"/>
    <p:sldId id="273" r:id="rId5"/>
    <p:sldId id="260" r:id="rId6"/>
    <p:sldId id="296" r:id="rId7"/>
    <p:sldId id="297" r:id="rId8"/>
    <p:sldId id="298" r:id="rId9"/>
    <p:sldId id="300" r:id="rId10"/>
    <p:sldId id="304" r:id="rId11"/>
    <p:sldId id="303" r:id="rId12"/>
    <p:sldId id="299" r:id="rId13"/>
    <p:sldId id="301" r:id="rId14"/>
    <p:sldId id="302" r:id="rId15"/>
    <p:sldId id="305" r:id="rId16"/>
    <p:sldId id="306" r:id="rId17"/>
    <p:sldId id="307" r:id="rId18"/>
    <p:sldId id="308" r:id="rId19"/>
    <p:sldId id="30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A5AA-EDBC-4E43-AEC1-3C4166C488AB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F56EA-287F-498A-8E89-D8FBE0031E3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211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6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0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698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319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414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77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382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648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215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765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B87F32-163E-43B4-A692-8BA2C0BF2BA2}" type="datetimeFigureOut">
              <a:rPr lang="es-CL" smtClean="0"/>
              <a:t>11-02-2025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DC2556-0B75-4342-8FC5-8C22369395FA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62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95347-C49F-E699-4910-10F998677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Avances semana 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3042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D737-4016-830F-A398-D97456319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E49D5-8D8E-008F-C5F7-12236EB9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Capturas objetos semana 5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37CEE9-969E-F3F4-8D2B-92047E9D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77" y="2532862"/>
            <a:ext cx="5097293" cy="27446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BAEAB1-63B2-C460-338A-565A1339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24" y="2532862"/>
            <a:ext cx="4319256" cy="27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2FBAE-F88C-22DD-C6F7-1CF7C6E1C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8FD87-B6E9-C55F-35D5-309D5517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Capturas objetos semana 5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2D31B1-CDF3-A470-9946-C1A3FE46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09" y="2198452"/>
            <a:ext cx="3417875" cy="33879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E5C68F-BD96-2393-CF82-04CE0180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54" y="2206961"/>
            <a:ext cx="3089443" cy="337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9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0831A-913E-7266-F155-0A3B0A52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Capturas objetos semana 5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E9EBC1-9CEA-70C7-2699-FD0F8B44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74" y="2299455"/>
            <a:ext cx="3971520" cy="33983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904609-9355-0DCB-E67A-B06B5401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008" y="2299455"/>
            <a:ext cx="4310242" cy="339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6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3D081-2A47-E1E6-D7D0-7C037963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6B893-D1DA-492A-F4B4-9FCE06CE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Capturas objetos semana 5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3BDDEE-3CAF-B943-F8B7-74DF192B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98" y="2369550"/>
            <a:ext cx="4981880" cy="32605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44BA1D-9BF9-4FB6-8E29-DBDAE224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24" y="2101662"/>
            <a:ext cx="3960576" cy="37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2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00D8F-F487-0949-5931-AA9855BA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309F6-D464-84E7-6853-8E623B4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Capturas objetos semana 5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3BD214-0891-1EF7-93C0-F8CA1170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66" y="2534708"/>
            <a:ext cx="4372888" cy="25859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E7E8BC-D02D-C234-EDDF-809F98ED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05" y="2597834"/>
            <a:ext cx="5077029" cy="245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3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D2FC7-3548-AF9C-8FE6-A2B0CEE4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Mesh</a:t>
            </a:r>
            <a:r>
              <a:rPr lang="es-MX" dirty="0"/>
              <a:t> dinosaurio</a:t>
            </a:r>
            <a:endParaRPr lang="es-CL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18F87C8-5DCC-005A-1D51-8E7E5227E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357" r="4728"/>
          <a:stretch/>
        </p:blipFill>
        <p:spPr>
          <a:xfrm>
            <a:off x="2538919" y="2354094"/>
            <a:ext cx="6844388" cy="3553804"/>
          </a:xfrm>
        </p:spPr>
      </p:pic>
    </p:spTree>
    <p:extLst>
      <p:ext uri="{BB962C8B-B14F-4D97-AF65-F5344CB8AC3E}">
        <p14:creationId xmlns:p14="http://schemas.microsoft.com/office/powerpoint/2010/main" val="2602059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6D2D5-5F19-6EAC-390A-6113CAB0F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3276C-39C7-ADBF-5F2F-4DD766E1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Mesh</a:t>
            </a:r>
            <a:r>
              <a:rPr lang="es-MX" dirty="0"/>
              <a:t> jarrón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BA5D61-0D28-CFDC-A749-2ACCB285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18" y="2079803"/>
            <a:ext cx="5747507" cy="37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8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8BB7A-C1EE-C0C9-1297-16E3184D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8865-4529-6DA1-9AED-71009DCB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/>
              <a:t>Mesh</a:t>
            </a:r>
            <a:r>
              <a:rPr lang="es-MX" dirty="0"/>
              <a:t> </a:t>
            </a:r>
            <a:r>
              <a:rPr lang="es-MX" dirty="0" err="1"/>
              <a:t>lisoform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5B1C3B-ABC4-CC9D-16FA-6D24BE7C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06" y="2247090"/>
            <a:ext cx="1945188" cy="36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1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479AA-31F4-E163-62D0-20AD4FA4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Tiempo requerido capturas y </a:t>
            </a:r>
            <a:r>
              <a:rPr lang="es-MX" dirty="0" err="1"/>
              <a:t>mesh</a:t>
            </a:r>
            <a:endParaRPr lang="es-CL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62C613A-51DF-1A2D-A705-63EF5DC5C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96276"/>
              </p:ext>
            </p:extLst>
          </p:nvPr>
        </p:nvGraphicFramePr>
        <p:xfrm>
          <a:off x="1409430" y="2820841"/>
          <a:ext cx="954391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05">
                  <a:extLst>
                    <a:ext uri="{9D8B030D-6E8A-4147-A177-3AD203B41FA5}">
                      <a16:colId xmlns:a16="http://schemas.microsoft.com/office/drawing/2014/main" val="519333221"/>
                    </a:ext>
                  </a:extLst>
                </a:gridCol>
                <a:gridCol w="3181305">
                  <a:extLst>
                    <a:ext uri="{9D8B030D-6E8A-4147-A177-3AD203B41FA5}">
                      <a16:colId xmlns:a16="http://schemas.microsoft.com/office/drawing/2014/main" val="562807832"/>
                    </a:ext>
                  </a:extLst>
                </a:gridCol>
                <a:gridCol w="3181305">
                  <a:extLst>
                    <a:ext uri="{9D8B030D-6E8A-4147-A177-3AD203B41FA5}">
                      <a16:colId xmlns:a16="http://schemas.microsoft.com/office/drawing/2014/main" val="1853348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Objeto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captura (</a:t>
                      </a:r>
                      <a:r>
                        <a:rPr lang="es-MX" dirty="0" err="1"/>
                        <a:t>apróx</a:t>
                      </a:r>
                      <a:r>
                        <a:rPr lang="es-MX" dirty="0"/>
                        <a:t>.)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Tiempo de </a:t>
                      </a:r>
                      <a:r>
                        <a:rPr lang="es-MX" dirty="0" err="1"/>
                        <a:t>procesarmiento</a:t>
                      </a:r>
                      <a:r>
                        <a:rPr lang="es-MX" dirty="0"/>
                        <a:t> (</a:t>
                      </a:r>
                      <a:r>
                        <a:rPr lang="es-MX" dirty="0" err="1"/>
                        <a:t>apróx</a:t>
                      </a:r>
                      <a:r>
                        <a:rPr lang="es-MX" dirty="0"/>
                        <a:t>.)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4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Dinosaurio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1.5 </a:t>
                      </a:r>
                      <a:r>
                        <a:rPr lang="es-MX" dirty="0" err="1"/>
                        <a:t>hrs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1.5 </a:t>
                      </a:r>
                      <a:r>
                        <a:rPr lang="es-MX" dirty="0" err="1"/>
                        <a:t>hrs</a:t>
                      </a:r>
                      <a:r>
                        <a:rPr lang="es-MX" dirty="0"/>
                        <a:t>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5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Jarrón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1.5 </a:t>
                      </a:r>
                      <a:r>
                        <a:rPr lang="es-MX" dirty="0" err="1"/>
                        <a:t>hrs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45 min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9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Caja nao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1.5 </a:t>
                      </a:r>
                      <a:r>
                        <a:rPr lang="es-MX" dirty="0" err="1"/>
                        <a:t>hrs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6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Desodorante </a:t>
                      </a:r>
                      <a:r>
                        <a:rPr lang="es-MX" dirty="0" err="1"/>
                        <a:t>lisoform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1.5 </a:t>
                      </a:r>
                      <a:r>
                        <a:rPr lang="es-MX" dirty="0" err="1"/>
                        <a:t>hrs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 hora.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1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Taza negra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 </a:t>
                      </a:r>
                      <a:r>
                        <a:rPr lang="es-MX" dirty="0" err="1"/>
                        <a:t>hrs</a:t>
                      </a:r>
                      <a:r>
                        <a:rPr lang="es-MX" dirty="0"/>
                        <a:t>.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516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24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45791-6ABF-154C-72A7-8B2F6428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02439-9C6F-CB07-9F21-79ECE2C8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 semana 5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C7711-6DE9-865A-F38A-C4CF20F5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810" y="2177195"/>
            <a:ext cx="361687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Falta de información RGB sobre nube de puntos.</a:t>
            </a:r>
          </a:p>
          <a:p>
            <a:pPr marL="0" indent="0" algn="just">
              <a:buNone/>
            </a:pPr>
            <a:r>
              <a:rPr lang="es-MX" sz="2400" dirty="0"/>
              <a:t>Se sigue requiriendo de traslación manual para poder realizar alineación.</a:t>
            </a:r>
          </a:p>
          <a:p>
            <a:pPr marL="0" indent="0" algn="just">
              <a:buNone/>
            </a:pPr>
            <a:endParaRPr lang="es-MX" sz="24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EBEBCDF-BCB2-2F78-8EB1-EF259929AE59}"/>
              </a:ext>
            </a:extLst>
          </p:cNvPr>
          <p:cNvSpPr txBox="1">
            <a:spLocks/>
          </p:cNvSpPr>
          <p:nvPr/>
        </p:nvSpPr>
        <p:spPr>
          <a:xfrm>
            <a:off x="1245034" y="2177195"/>
            <a:ext cx="4087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L" sz="2400" dirty="0"/>
              <a:t>Obtención de orientación de forma adecuada respecto a la cámara (mayoría de las veces).</a:t>
            </a:r>
          </a:p>
          <a:p>
            <a:pPr marL="0" indent="0" algn="just">
              <a:buNone/>
            </a:pPr>
            <a:r>
              <a:rPr lang="es-CL" sz="2400" dirty="0"/>
              <a:t>Captura de gran cantidad de nubes de puntos (distintas vistas).</a:t>
            </a:r>
          </a:p>
          <a:p>
            <a:pPr marL="0" indent="0" algn="just">
              <a:buNone/>
            </a:pPr>
            <a:r>
              <a:rPr lang="es-CL" sz="2400" dirty="0"/>
              <a:t>Cálculo de orientación para </a:t>
            </a:r>
            <a:r>
              <a:rPr lang="es-CL" sz="2400" dirty="0" err="1"/>
              <a:t>merge</a:t>
            </a:r>
            <a:r>
              <a:rPr lang="es-CL" sz="2400" dirty="0"/>
              <a:t> con  </a:t>
            </a:r>
            <a:r>
              <a:rPr lang="es-CL" sz="2400" dirty="0" err="1"/>
              <a:t>antitransformadas</a:t>
            </a:r>
            <a:r>
              <a:rPr lang="es-CL" sz="2400" dirty="0"/>
              <a:t> y métodos de registro (ICP)</a:t>
            </a:r>
          </a:p>
          <a:p>
            <a:pPr marL="0" indent="0" algn="just">
              <a:buNone/>
            </a:pPr>
            <a:r>
              <a:rPr lang="es-CL" sz="2400" dirty="0"/>
              <a:t>Mantención de objeto estático.</a:t>
            </a:r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CL" sz="2400" dirty="0"/>
          </a:p>
          <a:p>
            <a:pPr marL="0" indent="0" algn="just">
              <a:buNone/>
            </a:pPr>
            <a:endParaRPr lang="es-MX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1F0073-8AA8-E854-31B1-03E83093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4" y="3434782"/>
            <a:ext cx="554723" cy="514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EC4BB3-25E9-4F4B-9248-12F566E40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44" y="2310958"/>
            <a:ext cx="554723" cy="514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115B53-BD40-DDF1-7E2B-21A568E92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38" y="2299691"/>
            <a:ext cx="554723" cy="5021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B78135-6E6E-846E-CAC1-A0D67052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38" y="3089741"/>
            <a:ext cx="554723" cy="5021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1E912E6-91BB-78B1-69E2-DD525403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8" y="4451227"/>
            <a:ext cx="554723" cy="514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5E59F6-CFCC-0C7F-BB1D-BFB03ECE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5446462"/>
            <a:ext cx="554723" cy="5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4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9C2A4-E53C-2F81-503D-B94ADE37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3C7D1-604D-4B97-D28F-A58A49F7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0137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 Realizar toma de capturas de objetos con cámara </a:t>
            </a:r>
            <a:r>
              <a:rPr lang="es-MX" sz="2400" dirty="0" err="1"/>
              <a:t>ToF</a:t>
            </a:r>
            <a:r>
              <a:rPr lang="es-MX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Usar Aruco </a:t>
            </a:r>
            <a:r>
              <a:rPr lang="es-MX" sz="2400" dirty="0" err="1"/>
              <a:t>Markers</a:t>
            </a:r>
            <a:r>
              <a:rPr lang="es-MX" sz="2400" dirty="0"/>
              <a:t> para encontrar orientación respecto a la cámara.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Realizar alineación de las capturas en </a:t>
            </a:r>
            <a:r>
              <a:rPr lang="es-MX" sz="2400" dirty="0" err="1"/>
              <a:t>CloudCompare</a:t>
            </a:r>
            <a:r>
              <a:rPr lang="es-MX" sz="2400" dirty="0"/>
              <a:t> y crear </a:t>
            </a:r>
            <a:r>
              <a:rPr lang="es-MX" sz="2400" dirty="0" err="1"/>
              <a:t>mesh</a:t>
            </a:r>
            <a:r>
              <a:rPr lang="es-MX" sz="2400" dirty="0"/>
              <a:t> a partir de este.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383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856EE-C49F-E0C5-7EE0-4A241659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 semana 4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82C1A-41A4-C505-1DBD-431B68C7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810" y="2177195"/>
            <a:ext cx="3616871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Capturas realizadas al mantener cámara fija y objeto en movimiento.</a:t>
            </a:r>
            <a:endParaRPr lang="es-CL" sz="2400" dirty="0"/>
          </a:p>
          <a:p>
            <a:pPr marL="0" indent="0" algn="just">
              <a:buNone/>
            </a:pPr>
            <a:r>
              <a:rPr lang="es-MX" sz="2400" dirty="0"/>
              <a:t>Bajo número de capturas realizadas.</a:t>
            </a:r>
          </a:p>
          <a:p>
            <a:pPr marL="0" indent="0" algn="just">
              <a:buNone/>
            </a:pPr>
            <a:r>
              <a:rPr lang="es-MX" sz="2400" dirty="0" err="1"/>
              <a:t>Mesh</a:t>
            </a:r>
            <a:r>
              <a:rPr lang="es-MX" sz="2400" dirty="0"/>
              <a:t> con falta de detalles y hecho completamente a mano.</a:t>
            </a:r>
          </a:p>
          <a:p>
            <a:pPr marL="0" indent="0" algn="just">
              <a:buNone/>
            </a:pPr>
            <a:endParaRPr lang="es-CL" sz="24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91980C0-17B7-3EDC-B047-08D8A0C5BA12}"/>
              </a:ext>
            </a:extLst>
          </p:cNvPr>
          <p:cNvSpPr txBox="1">
            <a:spLocks/>
          </p:cNvSpPr>
          <p:nvPr/>
        </p:nvSpPr>
        <p:spPr>
          <a:xfrm>
            <a:off x="1233989" y="2299691"/>
            <a:ext cx="36168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400" dirty="0"/>
              <a:t>Uso de información </a:t>
            </a:r>
            <a:r>
              <a:rPr lang="es-MX" sz="2400" dirty="0" err="1"/>
              <a:t>ToF</a:t>
            </a:r>
            <a:r>
              <a:rPr lang="es-MX" sz="2400" dirty="0"/>
              <a:t> y RGB combinada.</a:t>
            </a:r>
          </a:p>
          <a:p>
            <a:pPr marL="0" indent="0">
              <a:buNone/>
            </a:pPr>
            <a:r>
              <a:rPr lang="es-CL" sz="2400" dirty="0"/>
              <a:t>Obtención de orientación de forma adecuada.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EB5662-C93E-295D-D59D-5DC102A0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5" y="3257571"/>
            <a:ext cx="554723" cy="5142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B60CF3A-07DC-285B-D15A-0CF90533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76" y="2332095"/>
            <a:ext cx="554723" cy="514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CECA7FE-F32F-B394-DD18-C82D5D3B4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38" y="2299691"/>
            <a:ext cx="554723" cy="5021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90AB93-13B1-6BDE-84D9-B7402FC12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38" y="3364192"/>
            <a:ext cx="554723" cy="5021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C6B01F6-26E0-0512-E8B2-1DF0F0A6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05" y="4188875"/>
            <a:ext cx="554723" cy="5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3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EA2C0-DAF9-9D36-42A1-1BE74E83F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CD01E-1248-03C1-969B-36C761C9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 semana 4</a:t>
            </a:r>
            <a:endParaRPr lang="es-CL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09FA4DA9-AEC5-A0DC-8C5F-8A9BA3C757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" name="AutoShape 2" descr="Image">
            <a:extLst>
              <a:ext uri="{FF2B5EF4-FFF2-40B4-BE49-F238E27FC236}">
                <a16:creationId xmlns:a16="http://schemas.microsoft.com/office/drawing/2014/main" id="{F95D476C-E8A8-1BEF-C9BD-3D1C11CC44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E343F2-1474-ACAE-9FCD-D0AAAD56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14" y="2491885"/>
            <a:ext cx="4279435" cy="30051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77631F-5F26-E1AC-8517-4911FA0A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509720"/>
            <a:ext cx="4724837" cy="30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0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BE66-7A11-76B6-1FA5-251B6C00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Objetos a usar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9AC0E3-307B-A621-B0BB-97F1B8C2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267" y="1893170"/>
            <a:ext cx="5173465" cy="38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0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F132C-E12B-2AD0-82FD-95D5E4FF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6331"/>
            <a:ext cx="10058400" cy="1450757"/>
          </a:xfrm>
        </p:spPr>
        <p:txBody>
          <a:bodyPr/>
          <a:lstStyle/>
          <a:p>
            <a:r>
              <a:rPr lang="es-MX" dirty="0"/>
              <a:t>Captura de nube puntos para </a:t>
            </a:r>
            <a:r>
              <a:rPr lang="es-MX" dirty="0" err="1"/>
              <a:t>mesh</a:t>
            </a:r>
            <a:r>
              <a:rPr lang="es-MX" dirty="0"/>
              <a:t>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D32C80-CDB5-E5BD-3157-57367489E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791852" cy="4477246"/>
          </a:xfrm>
        </p:spPr>
        <p:txBody>
          <a:bodyPr>
            <a:normAutofit fontScale="92500" lnSpcReduction="10000"/>
          </a:bodyPr>
          <a:lstStyle/>
          <a:p>
            <a:r>
              <a:rPr lang="es-MX" sz="2300" dirty="0"/>
              <a:t>Método: uso </a:t>
            </a:r>
            <a:r>
              <a:rPr lang="es-CL" sz="20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ArUco</a:t>
            </a:r>
            <a:r>
              <a:rPr lang="es-CL" sz="20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2300" dirty="0" err="1"/>
              <a:t>markers</a:t>
            </a:r>
            <a:r>
              <a:rPr lang="es-MX" sz="2300" dirty="0"/>
              <a:t> y funciones de </a:t>
            </a:r>
            <a:r>
              <a:rPr lang="es-MX" sz="2300" dirty="0" err="1"/>
              <a:t>OpenCV</a:t>
            </a:r>
            <a:r>
              <a:rPr lang="es-MX" sz="2300" dirty="0"/>
              <a:t> para estimar pose de objetos. 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300" dirty="0"/>
              <a:t>Situar el </a:t>
            </a:r>
            <a:r>
              <a:rPr lang="es-CL" sz="20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ArUco</a:t>
            </a:r>
            <a:r>
              <a:rPr lang="es-CL" sz="20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2300" dirty="0" err="1"/>
              <a:t>marker</a:t>
            </a:r>
            <a:r>
              <a:rPr lang="es-MX" sz="2300" dirty="0"/>
              <a:t> debajo del objeto.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300" dirty="0"/>
              <a:t>Realizar una captura con cámara RGB del </a:t>
            </a:r>
            <a:r>
              <a:rPr lang="es-CL" sz="20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ArUco</a:t>
            </a:r>
            <a:r>
              <a:rPr lang="es-MX" sz="2300" dirty="0"/>
              <a:t> </a:t>
            </a:r>
            <a:r>
              <a:rPr lang="es-MX" sz="2300" dirty="0" err="1"/>
              <a:t>marker</a:t>
            </a:r>
            <a:r>
              <a:rPr lang="es-MX" sz="2300" dirty="0"/>
              <a:t> 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300" dirty="0"/>
              <a:t>Estimación de pose del </a:t>
            </a:r>
            <a:r>
              <a:rPr lang="es-CL" sz="20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ArUco</a:t>
            </a:r>
            <a:r>
              <a:rPr lang="es-MX" sz="2300" dirty="0"/>
              <a:t> </a:t>
            </a:r>
            <a:r>
              <a:rPr lang="es-MX" sz="2300" dirty="0" err="1"/>
              <a:t>marker</a:t>
            </a:r>
            <a:r>
              <a:rPr lang="es-MX" sz="2300" dirty="0"/>
              <a:t> y dibujo de ejes sobre la imagen de este.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300" dirty="0"/>
              <a:t>Verificar que la imagen tiene los ejes correctos.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300" dirty="0"/>
              <a:t>Guardar pose de </a:t>
            </a:r>
            <a:r>
              <a:rPr lang="es-CL" sz="20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ArUco</a:t>
            </a:r>
            <a:r>
              <a:rPr lang="es-MX" sz="2300" dirty="0"/>
              <a:t> </a:t>
            </a:r>
            <a:r>
              <a:rPr lang="es-MX" sz="2300" dirty="0" err="1"/>
              <a:t>marker</a:t>
            </a:r>
            <a:r>
              <a:rPr lang="es-MX" sz="23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300" dirty="0"/>
              <a:t>Captura de nube de puntos del objeto sobre </a:t>
            </a:r>
            <a:r>
              <a:rPr lang="es-CL" sz="20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ArUco</a:t>
            </a:r>
            <a:r>
              <a:rPr lang="es-MX" sz="2300" dirty="0"/>
              <a:t> </a:t>
            </a:r>
            <a:r>
              <a:rPr lang="es-MX" sz="2300" dirty="0" err="1"/>
              <a:t>marker</a:t>
            </a:r>
            <a:endParaRPr lang="es-MX" sz="2300" dirty="0"/>
          </a:p>
          <a:p>
            <a:pPr marL="0" indent="0">
              <a:buNone/>
            </a:pPr>
            <a:r>
              <a:rPr lang="es-MX" sz="2300" b="1" dirty="0"/>
              <a:t>Modificación: mantener fijo objeto en el centro y girar cámara alrededor del objeto. </a:t>
            </a:r>
          </a:p>
          <a:p>
            <a:pPr marL="457200" indent="-457200">
              <a:buFont typeface="+mj-lt"/>
              <a:buAutoNum type="arabicPeriod"/>
            </a:pPr>
            <a:endParaRPr lang="es-MX" sz="2300" dirty="0"/>
          </a:p>
          <a:p>
            <a:pPr marL="457200" indent="-457200">
              <a:buFont typeface="+mj-lt"/>
              <a:buAutoNum type="arabicPeriod"/>
            </a:pPr>
            <a:endParaRPr lang="es-CL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71759F-519E-A19B-D289-ACD0C8038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7" y="1925840"/>
            <a:ext cx="1589663" cy="15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DE17DC-208C-26DE-D6BC-D5AFE8F6B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680" y="3908265"/>
            <a:ext cx="3009393" cy="196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3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03E26-9300-527E-B93F-9BB138F1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alineación nube de puntos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AE72FD-7F07-A342-6E18-79CC20CC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67" y="2098654"/>
            <a:ext cx="5721809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Obtener transformada del </a:t>
            </a:r>
            <a:r>
              <a:rPr lang="es-CL" sz="1800" b="0" i="0" dirty="0" err="1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ArUco</a:t>
            </a:r>
            <a:r>
              <a:rPr lang="es-CL" sz="18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2000" dirty="0" err="1"/>
              <a:t>marker</a:t>
            </a:r>
            <a:r>
              <a:rPr lang="es-MX" sz="2000" dirty="0"/>
              <a:t> respecto a la cámara RGB.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Obtener la transformada del </a:t>
            </a:r>
            <a:r>
              <a:rPr lang="es-MX" dirty="0" err="1"/>
              <a:t>ArUco</a:t>
            </a:r>
            <a:r>
              <a:rPr lang="es-MX" dirty="0"/>
              <a:t> </a:t>
            </a:r>
            <a:r>
              <a:rPr lang="es-MX" dirty="0" err="1"/>
              <a:t>marker</a:t>
            </a:r>
            <a:r>
              <a:rPr lang="es-MX" dirty="0"/>
              <a:t> respecto a la cámara </a:t>
            </a:r>
            <a:r>
              <a:rPr lang="es-MX" dirty="0" err="1"/>
              <a:t>ToF</a:t>
            </a:r>
            <a:r>
              <a:rPr lang="es-MX" dirty="0"/>
              <a:t> con información extrínseca.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Calcular la </a:t>
            </a:r>
            <a:r>
              <a:rPr lang="es-MX" dirty="0" err="1"/>
              <a:t>antitrasnformada</a:t>
            </a:r>
            <a:r>
              <a:rPr lang="es-MX" dirty="0"/>
              <a:t> para poner la nube de puntos en el marco de referencia de los </a:t>
            </a:r>
            <a:r>
              <a:rPr lang="es-MX" dirty="0" err="1"/>
              <a:t>ArUco</a:t>
            </a:r>
            <a:r>
              <a:rPr lang="es-MX" dirty="0"/>
              <a:t> </a:t>
            </a:r>
            <a:r>
              <a:rPr lang="es-MX" dirty="0" err="1"/>
              <a:t>marker</a:t>
            </a:r>
            <a:r>
              <a:rPr lang="es-MX" dirty="0"/>
              <a:t> (obtener orientación nube de puntos).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Realizar segmentación y traslación de la nube de puntos a mano para poder alinearlos.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Uso de método de registro ICP para mejorar la forma en que se sobrepone las nubes. </a:t>
            </a:r>
            <a:endParaRPr lang="es-CL" dirty="0"/>
          </a:p>
        </p:txBody>
      </p:sp>
      <p:pic>
        <p:nvPicPr>
          <p:cNvPr id="2050" name="Picture 2" descr="Coordinate Frames">
            <a:extLst>
              <a:ext uri="{FF2B5EF4-FFF2-40B4-BE49-F238E27FC236}">
                <a16:creationId xmlns:a16="http://schemas.microsoft.com/office/drawing/2014/main" id="{34027766-4D6A-33F6-6C40-37337AFC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9" y="2153868"/>
            <a:ext cx="3616499" cy="195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C62FA6-C180-5785-633B-88FB812A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17"/>
          <a:stretch/>
        </p:blipFill>
        <p:spPr>
          <a:xfrm>
            <a:off x="6837774" y="4405057"/>
            <a:ext cx="5019312" cy="10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55E7B-F19E-9689-5BFE-658208CE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para creación de </a:t>
            </a:r>
            <a:r>
              <a:rPr lang="es-MX" dirty="0" err="1"/>
              <a:t>Mesh</a:t>
            </a:r>
            <a:r>
              <a:rPr lang="es-MX" dirty="0"/>
              <a:t>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8E3A7-712D-3C8B-6D03-A025A62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93" y="2351572"/>
            <a:ext cx="5235426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Fusionar nubes de puntos una vez alineadas.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Filtrado de la nube de puntos por medio del uso de </a:t>
            </a:r>
            <a:r>
              <a:rPr lang="en-US" dirty="0"/>
              <a:t>S.O.R. (Statistical Outlier Removal).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Cálculo</a:t>
            </a:r>
            <a:r>
              <a:rPr lang="en-US" dirty="0"/>
              <a:t> de las </a:t>
            </a:r>
            <a:r>
              <a:rPr lang="en-US" dirty="0" err="1"/>
              <a:t>normales</a:t>
            </a:r>
            <a:r>
              <a:rPr lang="en-US" dirty="0"/>
              <a:t> de la </a:t>
            </a:r>
            <a:r>
              <a:rPr lang="en-US" dirty="0" err="1"/>
              <a:t>nube</a:t>
            </a:r>
            <a:r>
              <a:rPr lang="en-US" dirty="0"/>
              <a:t> de puntos </a:t>
            </a:r>
            <a:r>
              <a:rPr lang="en-US" dirty="0" err="1"/>
              <a:t>respecto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puntos 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medio de Minimum Spanning 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Creación</a:t>
            </a:r>
            <a:r>
              <a:rPr lang="en-US" dirty="0"/>
              <a:t> del mesh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nube</a:t>
            </a:r>
            <a:r>
              <a:rPr lang="en-US" dirty="0"/>
              <a:t> de puntos y  las </a:t>
            </a:r>
            <a:r>
              <a:rPr lang="en-US" dirty="0" err="1"/>
              <a:t>normales</a:t>
            </a:r>
            <a:r>
              <a:rPr lang="en-US" dirty="0"/>
              <a:t> </a:t>
            </a:r>
            <a:r>
              <a:rPr lang="en-US" dirty="0" err="1"/>
              <a:t>calculadas</a:t>
            </a:r>
            <a:r>
              <a:rPr lang="en-US" dirty="0"/>
              <a:t> con </a:t>
            </a:r>
            <a:r>
              <a:rPr lang="es-CL" dirty="0"/>
              <a:t>Poisson Surface </a:t>
            </a:r>
            <a:r>
              <a:rPr lang="es-CL" dirty="0" err="1"/>
              <a:t>Reconstruction</a:t>
            </a:r>
            <a:r>
              <a:rPr lang="es-CL" dirty="0"/>
              <a:t>.</a:t>
            </a:r>
            <a:endParaRPr lang="es-MX" dirty="0"/>
          </a:p>
          <a:p>
            <a:pPr marL="457200" indent="-457200">
              <a:buFont typeface="+mj-lt"/>
              <a:buAutoNum type="arabicPeriod"/>
            </a:pP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44E6F9-8589-CBE6-7A2F-3925BAE2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72" y="2698836"/>
            <a:ext cx="5235426" cy="17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092ED-C5B2-946E-AF15-55C9E75C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Iterative </a:t>
            </a:r>
            <a:r>
              <a:rPr lang="es-CL" dirty="0" err="1"/>
              <a:t>Closest</a:t>
            </a:r>
            <a:r>
              <a:rPr lang="es-CL" dirty="0"/>
              <a:t> Point (</a:t>
            </a:r>
            <a:r>
              <a:rPr lang="es-MX" dirty="0"/>
              <a:t>ICP)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5B6EFE-8929-C227-7A80-C641C9C1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55" y="2640597"/>
            <a:ext cx="3671178" cy="26222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37ECEFD-9F0B-2764-82C0-15BBA70CD001}"/>
              </a:ext>
            </a:extLst>
          </p:cNvPr>
          <p:cNvSpPr txBox="1"/>
          <p:nvPr/>
        </p:nvSpPr>
        <p:spPr>
          <a:xfrm>
            <a:off x="1120140" y="569547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https://arxiv.org/pdf/2103.02690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9706DB-6B9A-D702-09D4-F26AE3AB7995}"/>
              </a:ext>
            </a:extLst>
          </p:cNvPr>
          <p:cNvSpPr txBox="1"/>
          <p:nvPr/>
        </p:nvSpPr>
        <p:spPr>
          <a:xfrm>
            <a:off x="1120140" y="5963412"/>
            <a:ext cx="6819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https://www.open3d.org/html/tutorial/pipelines/icp_registration.html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D881C15-A064-078A-00EC-B2C9B810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003" y="1940052"/>
            <a:ext cx="609437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Registro nube de puntos: estimar la matriz de transformación entre 2 nubes de puntos.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realiza en 2 etapas: estimación de correspondencia entre puntos de las nubes y la estimación de la transformación entre estos.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busca minimizar distancias entre los puntos y/o planos entre ambas nubes.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Requiere que haya una cierta alineación inicial entre ambas nubes.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Se busca refinar la transformación inicial entre ambas nubes.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92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587</TotalTime>
  <Words>606</Words>
  <Application>Microsoft Office PowerPoint</Application>
  <PresentationFormat>Panorámica</PresentationFormat>
  <Paragraphs>77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Retrospección</vt:lpstr>
      <vt:lpstr>Avances semana 5</vt:lpstr>
      <vt:lpstr>Objetivos</vt:lpstr>
      <vt:lpstr>Resultados semana 4</vt:lpstr>
      <vt:lpstr>Resultados semana 4</vt:lpstr>
      <vt:lpstr>Objetos a usar</vt:lpstr>
      <vt:lpstr>Captura de nube puntos para mesh.</vt:lpstr>
      <vt:lpstr>Método alineación nube de puntos</vt:lpstr>
      <vt:lpstr>Método para creación de Mesh.</vt:lpstr>
      <vt:lpstr>Iterative Closest Point (ICP)</vt:lpstr>
      <vt:lpstr>Capturas objetos semana 5</vt:lpstr>
      <vt:lpstr>Capturas objetos semana 5</vt:lpstr>
      <vt:lpstr>Capturas objetos semana 5</vt:lpstr>
      <vt:lpstr>Capturas objetos semana 5</vt:lpstr>
      <vt:lpstr>Capturas objetos semana 5</vt:lpstr>
      <vt:lpstr>Mesh dinosaurio</vt:lpstr>
      <vt:lpstr>Mesh jarrón</vt:lpstr>
      <vt:lpstr>Mesh lisoform</vt:lpstr>
      <vt:lpstr>Tiempo requerido capturas y mesh</vt:lpstr>
      <vt:lpstr>Resultados semana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Ignacio Bugueño Córdova (samuel.bugueno)</dc:creator>
  <cp:lastModifiedBy>Samuel Ignacio Bugueño Córdova (samuel.bugueno)</cp:lastModifiedBy>
  <cp:revision>38</cp:revision>
  <dcterms:created xsi:type="dcterms:W3CDTF">2025-01-11T01:41:08Z</dcterms:created>
  <dcterms:modified xsi:type="dcterms:W3CDTF">2025-02-11T05:50:27Z</dcterms:modified>
</cp:coreProperties>
</file>