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8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9.xml" ContentType="application/inkml+xml"/>
  <Override PartName="/ppt/notesSlides/notesSlide8.xml" ContentType="application/vnd.openxmlformats-officedocument.presentationml.notesSlide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7" r:id="rId11"/>
    <p:sldId id="272" r:id="rId12"/>
    <p:sldId id="268" r:id="rId13"/>
    <p:sldId id="273" r:id="rId14"/>
    <p:sldId id="269" r:id="rId15"/>
    <p:sldId id="270" r:id="rId16"/>
    <p:sldId id="263" r:id="rId17"/>
    <p:sldId id="271" r:id="rId18"/>
  </p:sldIdLst>
  <p:sldSz cx="9144000" cy="5143500" type="screen16x9"/>
  <p:notesSz cx="6858000" cy="9144000"/>
  <p:embeddedFontLst>
    <p:embeddedFont>
      <p:font typeface="Bradley Hand ITC" panose="03070402050302030203" pitchFamily="66" charset="0"/>
      <p:regular r:id="rId20"/>
    </p:embeddedFont>
    <p:embeddedFont>
      <p:font typeface="EB Garamond" panose="00000500000000000000" pitchFamily="2" charset="0"/>
      <p:regular r:id="rId21"/>
      <p:bold r:id="rId22"/>
      <p:italic r:id="rId23"/>
      <p:boldItalic r:id="rId24"/>
    </p:embeddedFont>
    <p:embeddedFont>
      <p:font typeface="Helvetica Neue" panose="020B0604020202020204" charset="0"/>
      <p:regular r:id="rId25"/>
      <p:bold r:id="rId26"/>
      <p:italic r:id="rId27"/>
      <p:boldItalic r:id="rId28"/>
    </p:embeddedFont>
    <p:embeddedFont>
      <p:font typeface="Ink Free" panose="03080402000500000000" pitchFamily="66" charset="0"/>
      <p:regular r:id="rId29"/>
    </p:embeddedFont>
    <p:embeddedFont>
      <p:font typeface="Nunito" pitchFamily="2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545F4"/>
    <a:srgbClr val="4E834F"/>
    <a:srgbClr val="D6E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1042" y="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21" Type="http://schemas.openxmlformats.org/officeDocument/2006/relationships/font" Target="fonts/font2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9T11:48:59.77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 24575,'0'0'-8191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9T20:23:01.4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 1414 24575,'-1'0'0,"0"0"0,0-1 0,0 1 0,0 0 0,1-1 0,-1 1 0,0-1 0,0 1 0,0-1 0,1 0 0,-1 1 0,0-1 0,1 0 0,-1 0 0,0 1 0,1-1 0,-1 0 0,1 0 0,-1 0 0,1 1 0,0-1 0,-1 0 0,1 0 0,0 0 0,0 0 0,0 0 0,-1-2 0,-3-33 0,3 29 0,-1-29 0,2-1 0,1 0 0,2 1 0,2-1 0,1 1 0,13-42 0,-3 23 0,3 2 0,3-1 0,35-62 0,-23 58 0,2 2 0,3 1 0,61-65 0,-34 50 0,128-103 0,-169 155 0,0 2 0,1 0 0,1 1 0,0 2 0,1 0 0,1 2 0,58-14 0,-27 9 0,191-47 0,-184 50 0,123-8 0,297 19 0,-239 5 0,-168-1 0,0 4 0,93 20 0,154 48 0,28 5 0,-275-62 0,0 3 0,-2 4 0,0 4 0,-2 3 0,105 58 0,-144-67 0,0 1 0,50 44 0,60 67 0,-75-67 0,54 44 0,-116-96 0,-23-24 0,0-7 0,1-1 0,0 0 0,1-1 0,-16-37 0,-23-81 0,0-1 0,-20-39 0,108 244 0,-8-4 0,-3 1 0,23 88 0,-31-99 0,35 72 0,-35-86 0,-2 0 0,-1 1 0,18 73 0,-25-87 0,-2-21 0,-1-18 0,-5 7 0,0 0 0,-1 0 0,1 0 0,-1 0 0,0-1 0,-1 1 0,1 0 0,-1 0 0,0 0 0,0 0 0,-1 0 0,1 0 0,-1 0 0,-1 0 0,1 0 0,0 1 0,-1-1 0,0 1 0,0 0 0,-7-7 0,5 6 0,1 0 0,-1 1 0,-1 0 0,1 0 0,-1 1 0,1-1 0,-1 1 0,0 0 0,0 1 0,0-1 0,-1 1 0,1 0 0,-1 1 0,1 0 0,-1 0 0,-7 0 0,-9 2 0,-1 2 0,1 1 0,-1 0 0,1 2 0,-38 14 0,35-11 0,0 0 0,0-2 0,-1-1 0,-34 3 0,43-8-341,0 0 0,0 2-1,-31 8 1,15 1-6485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1T18:06:26.01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1036 998 24575,'-19'-11'0,"1"0"0,0-2 0,1 0 0,0-1 0,-18-20 0,-68-87 0,16 16 0,64 80 0,-42-45 0,-81-68 0,102 98 13,1-3-1,-39-51 0,-49-50-13,112 127-233,0 1 1,-1 0-1,0 2 1,-2 0-1,-39-19 1,34 21-6593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1T18:06:31.8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10 24575,'0'-1'0,"0"1"0,0 0 0,0-1 0,0 1 0,0 0 0,0-1 0,0 1 0,0 0 0,0-1 0,0 1 0,1 0 0,-1-1 0,0 1 0,0 0 0,0-1 0,0 1 0,0 0 0,1 0 0,-1-1 0,0 1 0,0 0 0,0 0 0,1-1 0,-1 1 0,0 0 0,0 0 0,1 0 0,-1-1 0,0 1 0,1 0 0,-1 0 0,0 0 0,1 0 0,-1 0 0,0-1 0,1 1 0,-1 0 0,0 0 0,1 0 0,-1 0 0,0 0 0,1 0 0,-1 0 0,0 0 0,1 0 0,-1 1 0,0-1 0,1 0 0,0 0 0,0 1 0,0-1 0,0 1 0,0-1 0,0 1 0,0-1 0,0 1 0,0 0 0,0 0 0,0-1 0,0 1 0,-1 0 0,1 0 0,1 1 0,1 6 0,1 0 0,-1 0 0,-1 0 0,1 1 0,-2-1 0,1 0 0,0 16 0,-2 67 0,-1-54 0,1-20 0,0 1 0,1 0 0,1-1 0,1 1 0,0-1 0,1 0 0,1 0 0,13 30 0,-7-33-1365,-3-10-5461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1T18:06:33.24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20 24575,'1'-1'0,"-1"0"0,1 0 0,0 0 0,-1 0 0,1 0 0,0 0 0,0 0 0,0 0 0,0 0 0,0 1 0,0-1 0,0 0 0,0 1 0,0-1 0,0 1 0,0-1 0,1 1 0,-1-1 0,0 1 0,0 0 0,1 0 0,-1-1 0,2 1 0,32-4 0,-19 5 0,1 1 0,-1 1 0,0 1 0,0 0 0,22 9 0,2 0 0,-15-6 0,6 3 0,1-1 0,0-2 0,0-1 0,50 2 0,84-10-1365,-143 2-5461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1T18:07:21.28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24575,'3'0'0,"6"0"0,1 0-8191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9T11:48:06.49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1945 0 24575,'0'1'0,"1"-1"0,-1 0 0,0 1 0,1-1 0,-1 1 0,0-1 0,1 0 0,-1 1 0,0-1 0,0 1 0,1-1 0,-1 1 0,0-1 0,0 1 0,0-1 0,0 1 0,0-1 0,0 1 0,0-1 0,0 1 0,0-1 0,0 1 0,0-1 0,0 0 0,0 1 0,-1-1 0,1 1 0,-1 0 0,-14 13 0,-25 6 0,22-14 0,-1-1 0,0-1 0,0 0 0,-36 3 0,26-3 0,-33 7 0,9 4 0,1 2 0,1 2 0,-77 39 0,63-31 0,-84 26 0,-38 15 0,-150 92 0,127-58 0,168-79 0,1 0 0,-64 50 0,25-16 0,60-44 0,0 1 0,2 1 0,0 0 0,-16 19 0,26-25 0,1 1 0,0-1 0,1 1 0,0 0 0,1 0 0,1 0 0,0 1 0,0-1 0,-2 19 0,3 26 0,8 103 0,-3-135 0,0-6 0,1 0 0,1 0 0,1-1 0,1 1 0,10 19 0,53 79 0,-41-71 0,-13-23 0,0-1 0,2 0 0,1-1 0,1 0 0,1-1 0,0-1 0,44 27 0,-2-7 0,120 54 0,281 101 0,-284-142 0,-27-8 0,-92-26 0,110 19 0,-69-17 0,-53-11 0,1-2 0,0-1 0,0-2 0,66-5 0,-16 1 0,20 2 0,-115 1 0,0-1 0,0 1 0,-1 0 0,1 0 0,0 0 0,-1 0 0,0 0 0,1 1 0,-1-1 0,0 1 0,0 0 0,0 0 0,5 4 0,-7-6 0,-1 0 0,0 1 0,0-1 0,1 0 0,-1 1 0,0-1 0,0 0 0,0 1 0,0-1 0,1 0 0,-1 1 0,0-1 0,0 0 0,0 1 0,0-1 0,0 0 0,0 1 0,0-1 0,0 0 0,0 1 0,0-1 0,-1 0 0,1 1 0,0-1 0,0 0 0,0 1 0,0-1 0,-1 0 0,1 1 0,0-1 0,0 0 0,-1 0 0,1 1 0,0-1 0,-1 0 0,1 0 0,0 1 0,-1-1 0,1 0 0,0 0 0,-1 0 0,1 1 0,-1-1 0,1 0 0,0 0 0,-1 0 0,1 0 0,-1 0 0,1 0 0,-1 0 0,1 0 0,0 0 0,-1 0 0,1 0 0,-1 0 0,-27 2 0,-6-8 0,33 6 0,0-1 0,-1 1 0,1 0 0,0 0 0,0-1 0,-1 1 0,1-1 0,0 1 0,0-1 0,0 1 0,0-1 0,0 1 0,0-1 0,0 0 0,0 1 0,0-1 0,0 0 0,0 0 0,1 0 0,-1 1 0,0-1 0,1 0 0,-2-2 0,3 3 0,-1-1 0,1 0 0,-1 1 0,1-1 0,-1 0 0,1 1 0,0-1 0,-1 1 0,1-1 0,0 1 0,0-1 0,-1 1 0,1-1 0,0 1 0,0-1 0,0 1 0,0 0 0,0-1 0,0 1 0,-1 0 0,1 0 0,0 0 0,0 0 0,0 0 0,0-1 0,0 1 0,0 0 0,0 1 0,2-1 0,29 1 0,-27 0 0,0 0 0,0 0 0,0 0 0,-1 1 0,8 2 0,-12-4 0,1 1 0,0-1 0,-1 0 0,1 1 0,0-1 0,-1 0 0,1 1 0,-1-1 0,1 1 0,-1-1 0,1 1 0,-1-1 0,0 1 0,1-1 0,-1 1 0,0-1 0,1 1 0,-1 0 0,0 0 0,0-1 0,0 1 0,-1-1 0,1 1 0,0-1 0,0 1 0,-1-1 0,1 1 0,-1-1 0,1 1 0,0-1 0,-1 1 0,1-1 0,-1 0 0,0 1 0,1-1 0,-1 0 0,1 1 0,-1-1 0,0 0 0,1 0 0,-1 1 0,1-1 0,-2 0 0,-2 1 0,1 0 0,0 0 0,0-1 0,0 1 0,-1-1 0,1 0 0,0 0 0,0 0 0,-5 0 0,7 0 0,0 0 0,-1 0 0,1 0 0,0-1 0,-1 1 0,1 0 0,0 0 0,-1-1 0,1 1 0,0-1 0,0 1 0,-1-1 0,1 0 0,0 1 0,0-1 0,0 0 0,0 1 0,0-1 0,0 0 0,0 0 0,1 0 0,-1 0 0,0 0 0,-1-1 0,2 0 0,1 1 0,-1 0 0,0-1 0,0 1 0,1 0 0,-1 0 0,1-1 0,0 1 0,-1 0 0,1 0 0,0 0 0,0 0 0,0 0 0,0 0 0,0 0 0,0 0 0,0 0 0,0 0 0,0 0 0,1 0 0,-1 0 0,3 0 0,32-18 0,-32 17 0,0 1 0,0-1 0,1 1 0,0-1 0,-1 1 0,1 0 0,0 0 0,7 0 0,-12 1 0,1 0 0,-1 0 0,0 0 0,0 0 0,1 0 0,-1-1 0,0 1 0,0 0 0,1 0 0,-1 0 0,0 0 0,0 0 0,1 0 0,-1 1 0,0-1 0,0 0 0,1 0 0,-1 0 0,0 0 0,0 0 0,0 0 0,1 0 0,-1 0 0,0 0 0,0 0 0,0 1 0,1-1 0,-1 0 0,0 0 0,0 0 0,0 0 0,0 0 0,1 1 0,-1-1 0,0 0 0,0 0 0,0 1 0,-8 4 0,-17 5 0,-18-4 0,-1-1 0,1-1 0,-75-2 0,118-2 0,0 0 0,0 0 0,1-1 0,-1 1 0,0 0 0,0 0 0,0 0 0,0 0 0,0 0 0,0 0 0,0 0 0,0-1 0,0 1 0,0 0 0,0 0 0,0 0 0,0 0 0,0 0 0,0 0 0,0 0 0,0-1 0,0 1 0,0 0 0,0 0 0,0 0 0,0 0 0,0 0 0,0 0 0,0-1 0,0 1 0,0 0 0,0 0 0,0 0 0,0 0 0,-1 0 0,1 0 0,0 0 0,0 0 0,0 0 0,0 0 0,0-1 0,0 1 0,-1 0 0,1 0 0,0 0 0,0 0 0,0 0 0,0 0 0,0 0 0,-1 0 0,1 0 0,0 0 0,0 0 0,0 0 0,0 0 0,0 0 0,-1 0 0,1 0 0,0 0 0,0 0 0,0 0 0,0 0 0,0 0 0,-1 0 0,1 0 0,0 0 0,17-9 0,27-8 0,-23 12 0,0 1 0,1 1 0,34-2 0,-45 5 0,1 0 0,-1 0 0,1 0 0,-1 1 0,0 1 0,0 0 0,0 0 0,17 5 0,-26-6 0,0 0 0,0-1 0,1 1 0,-1 0 0,-1 0 0,1 0 0,0 0 0,0 0 0,0 1 0,-1-1 0,1 0 0,-1 1 0,1-1 0,-1 1 0,0-1 0,0 1 0,0-1 0,2 4 0,-3-3 0,0-1 0,0 1 0,0-1 0,0 1 0,0 0 0,0-1 0,0 1 0,-1-1 0,1 1 0,-1-1 0,1 1 0,-1-1 0,0 1 0,0-1 0,0 0 0,0 1 0,-2 1 0,-2 2 0,-1 0 0,0 0 0,0 0 0,-1 0 0,0-1 0,0 0 0,0 0 0,-12 4 0,8-4 0,-1 0 0,1 0 0,-22 3 0,28-6 0,-1 0 0,1-1 0,-1 1 0,1-1 0,-1 0 0,0 0 0,1-1 0,-1 1 0,1-1 0,-8-1 0,12 2 0,0-1 0,0 1 0,0 0 0,0 0 0,0-1 0,0 1 0,0 0 0,0-1 0,0 1 0,1-1 0,-1 1 0,0-1 0,0 1 0,0-1 0,1 1 0,-1-1 0,0 0 0,1 1 0,-1-1 0,1 0 0,-1 0 0,1 1 0,-1-1 0,1 0 0,-1 0 0,1 0 0,0 1 0,0-1 0,0 0 0,-1 0 0,1 0 0,0 0 0,0 1 0,0-1 0,1 0 0,-1 0 0,0 0 0,0 0 0,0 1 0,1-1 0,-1 0 0,1 0 0,-1 1 0,1-1 0,-1 0 0,1 0 0,-1 1 0,1-1 0,0 0 0,-1 1 0,2-2 0,2-1 0,0-1 0,1 1 0,-1 0 0,1 0 0,-1 0 0,1 1 0,0-1 0,7-2 0,7 0 0,36-7 0,-26 6 0,-25 5-3,-6 0-43,-7 1-1270,-8 0-5510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9T11:48:14.85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0 785 24566,'1528'-785'0,"-1726"802"0,396-34 0,-300 154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9T11:48:35.16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24575,'48'1'0,"0"1"0,0 2 0,0 2 0,87 20 0,-20-2 0,9 3 0,-98-22 0,-1 0 0,1-1 0,0-1 0,46 0 0,-36-1 0,-17-1 0,0 2 0,-1 0 0,0 0 0,0 1 0,0 1 0,27 11 0,98 48 0,-134-60 0,40 23 0,80 57 0,-77-48 0,93 55 0,-68-44 0,77 60 0,-129-88 0,0 1 0,-3 0 0,0 2 0,-1 0 0,-2 1 0,30 46 0,-48-67 0,29 52 0,-3 1 0,30 98 0,-53-127 0,-1-1 0,-2 46 0,-2-49 0,1 1 0,2-1 0,9 43 0,12 4 0,-11-38 0,-2 0 0,-1 1 0,5 51 0,-13-58 0,-1 0 0,-7 47 0,5-62 0,-1 0 0,0 0 0,-1-1 0,-1 1 0,0-1 0,0 0 0,-1 0 0,0 0 0,-16 15 0,13-15 0,-1 0 0,0-1 0,-1 0 0,0-1 0,0 0 0,-1 0 0,-12 5 0,1-3 0,-1-1 0,0 0 0,-26 5 0,11-3 0,0-2 0,-1 0 0,0-3 0,-72 4 0,56-9 0,29-1 0,-1 1 0,1 0 0,0 2 0,-1 1 0,1 1 0,-38 8 0,34-2 0,0-2 0,-1 0 0,0-2 0,0-1 0,-38 2 0,15-5 0,0-3 0,-72-7 0,100 4 0,0 0 0,0-1 0,1-1 0,0-1 0,1-1 0,-40-16 0,40 9 0,24 14 0,1 1 0,0 0 0,-1-1 0,1 1 0,-1 0 0,1-1 0,0 1 0,-1 0 0,1-1 0,0 1 0,0-1 0,-1 1 0,1-1 0,0 1 0,0 0 0,0-1 0,0 1 0,0-1 0,-1 1 0,1-1 0,0 1 0,0-1 0,1 1 0,-1-1 0,0 1 0,0 0 0,0-1 0,0 1 0,0-1 0,1 1 0,-1-1 0,0 1 0,0 0 0,1-1 0,-1 1 0,0-1 0,1 1 0,-1 0 0,1-1 0,-1 1 0,0 0 0,1 0 0,-1-1 0,1 1 0,-1 0 0,1 0 0,-1-1 0,1 1 0,0 0 0,0 0 0,10-3 0,0 0 0,1 1 0,-1 0 0,1 1 0,-1 0 0,1 0 0,0 1 0,0 0 0,-1 1 0,1 0 0,0 0 0,-1 1 0,22 6 0,-31-8 0,1 1 0,-1 0 0,0 0 0,0 0 0,0 0 0,0 0 0,0 0 0,0 0 0,0 0 0,0 1 0,-1-1 0,3 3 0,-3-3 0,-1 0 0,0-1 0,1 1 0,-1 0 0,0 0 0,0-1 0,0 1 0,0 0 0,0 0 0,0-1 0,0 1 0,0 0 0,0 0 0,0-1 0,0 1 0,-1 0 0,1 0 0,0-1 0,-1 1 0,1 0 0,-1-1 0,1 1 0,-1 0 0,1-1 0,-1 1 0,1-1 0,-1 1 0,0-1 0,0 1 0,1-1 0,-1 1 0,0-1 0,-1 1 0,-10 5 0,1-1 0,-1 0 0,-1-1 0,1 0 0,-1-1 0,0 0 0,0 0 0,0-1 0,0-1 0,0 1 0,0-2 0,-15 0 0,25 0 0,0 0 0,0-1 0,0 1 0,0-1 0,0 1 0,0-1 0,1 0 0,-1 0 0,0 0 0,0-1 0,1 1 0,-1 0 0,-2-3 0,4 4 0,1 0 0,0-1 0,-1 1 0,1 0 0,-1-1 0,1 1 0,0 0 0,-1-1 0,1 1 0,0-1 0,0 1 0,0-1 0,-1 1 0,1 0 0,0-1 0,0 1 0,0-1 0,0 1 0,0-1 0,0 1 0,0-1 0,0 1 0,0-1 0,0 1 0,0 0 0,0-1 0,1 0 0,0 0 0,0 0 0,0 0 0,0 0 0,0 1 0,0-1 0,0 0 0,0 1 0,0-1 0,0 1 0,1-1 0,-1 1 0,0-1 0,0 1 0,1-1 0,1 1 0,11-2 0,-1 0 0,0 0 0,1 2 0,0-1 0,-1 1 0,1 1 0,-1 0 0,1 0 0,-1 1 0,0 1 0,0 0 0,0 0 0,0 1 0,19 8 0,-30-11 0,0-1 0,-1 1 0,1 0 0,-1 0 0,0-1 0,1 1 0,-1 0 0,0 0 0,1 0 0,-1 0 0,0 0 0,0 1 0,1 1 0,-2-2 0,1-1 0,-1 0 0,0 1 0,0-1 0,0 1 0,0-1 0,0 0 0,0 1 0,-1-1 0,1 1 0,0-1 0,0 0 0,0 1 0,0-1 0,-1 1 0,1-1 0,0 0 0,0 1 0,-1-1 0,1 0 0,0 1 0,-1-1 0,1 0 0,0 1 0,-1-1 0,1 0 0,-1 0 0,1 0 0,-1 1 0,-3 0 0,0 1 0,0-1 0,0 0 0,0 0 0,0 0 0,0-1 0,0 1 0,0-1 0,-7 0 0,-5 0 0,-1-1 0,-26-4 0,38 4 0,-1 0 0,1 0 0,0 0 0,0-1 0,0 1 0,0-1 0,0 0 0,0 0 0,1-1 0,-1 1 0,-5-5 0,9 7 0,1-1 0,0 1 0,-1 0 0,1-1 0,-1 1 0,1-1 0,0 1 0,0 0 0,-1-1 0,1 1 0,0-1 0,0 1 0,0-1 0,-1 1 0,1-1 0,0 1 0,0-1 0,0 1 0,0-1 0,0 1 0,0-1 0,0 1 0,1-1 0,-1 1 0,0-1 0,0 1 0,0-1 0,0 1 0,1-1 0,-1 1 0,0 0 0,1-1 0,-1 1 0,0-1 0,1 1 0,-1 0 0,1-1 0,-1 1 0,1 0 0,-1-1 0,1 1 0,-1 0 0,1-1 0,-1 1 0,1 0 0,0 0 0,0-1 0,31-6 0,-21 6 0,1 0 0,-1 1 0,1 0 0,-1 0 0,0 1 0,1 0 0,-1 1 0,0 0 0,1 0 0,-2 1 0,1 0 0,13 6 0,-22-9 0,-1 1 0,1-1 0,-1 1 0,1-1 0,-1 1 0,0 0 0,0-1 0,1 1 0,-1 0 0,0 0 0,0 0 0,0 0 0,0 0 0,0 0 0,0 0 0,0 0 0,-1 0 0,1 0 0,0 0 0,-1 1 0,1-1 0,-1 0 0,0 0 0,1 0 0,-1 1 0,0-1 0,0 0 0,0 0 0,0 1 0,0-1 0,0 0 0,0 0 0,-1 1 0,1-1 0,-1 0 0,1 0 0,-1 0 0,1 0 0,-1 1 0,-1 1 0,-1 0 0,-1 0 0,1-1 0,0 1 0,-1 0 0,0-1 0,0 0 0,0 1 0,0-1 0,0-1 0,0 1 0,-1 0 0,-6 1 0,-11 1 0,0-1 0,0-1 0,0 0 0,0-2 0,-43-2 0,136 0 0,-47 0 0,1 1 0,30 3 0,-71-5 0,1 0 0,0-1 0,1 0 0,-26-10 0,34 11 0,0 1 0,1-1 0,-1 0 0,1 0 0,0 0 0,0 0 0,0-1 0,1 0 0,-1 0 0,1 0 0,0 0 0,0 0 0,1-1 0,-3-4 0,5 8 0,0-1 0,1 1 0,-1 0 0,1 0 0,-1 0 0,1-1 0,0 1 0,-1 0 0,1 0 0,0-1 0,0 1 0,0 0 0,1 0 0,-1-1 0,0 1 0,0 0 0,1 0 0,-1 0 0,1-1 0,0 1 0,-1 0 0,1 0 0,1-2 0,0 2 0,0 0 0,-1 0 0,1 0 0,0 0 0,0 0 0,0 0 0,0 0 0,0 0 0,1 1 0,-1-1 0,0 1 0,0-1 0,5 1 0,6-1 0,0 1 0,1 0 0,-1 0 0,15 3 0,3 2-682,45 12-1,-46-10-6143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9T11:51:51.18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1871 0 24575,'0'1'0,"0"-1"0,1 0 0,-1 1 0,0-1 0,1 0 0,-1 1 0,0-1 0,1 1 0,-1-1 0,0 0 0,0 1 0,0-1 0,1 1 0,-1-1 0,0 0 0,0 1 0,0-1 0,0 1 0,0-1 0,0 1 0,0-1 0,0 1 0,0-1 0,-1 0 0,1 1 0,0-1 0,0 1 0,-1 0 0,-14 12 0,-23 4 0,20-11 0,0-2 0,0 0 0,0 0 0,-35 2 0,25-3 0,-32 8 0,9 2 0,1 3 0,1 1 0,-74 35 0,60-27 0,-80 23 0,-36 14 0,-146 83 0,123-52 0,162-73 0,0 2 0,-60 43 0,22-13 0,59-40 0,0 1 0,1 1 0,1 0 0,-15 16 0,24-22 0,1 1 0,1 0 0,0-1 0,0 1 0,2 1 0,-1-1 0,1 1 0,1-1 0,-3 17 0,2 24 0,10 93 0,-4-122 0,0-5 0,1-1 0,0 0 0,2 0 0,1 0 0,10 18 0,49 71 0,-37-63 0,-14-22 0,1-1 0,1 0 0,1-1 0,1 0 0,1-1 0,1 0 0,41 24 0,-1-6 0,115 48 0,270 92 0,-272-128 0,-27-8 0,-88-23 0,105 16 0,-66-14 0,-50-11 0,-1-1 0,1-2 0,0-1 0,65-5 0,-18 2 0,21 1 0,-111 0 0,0 0 0,-1 1 0,1 0 0,-1 0 0,1 0 0,-1 0 0,0 0 0,1 0 0,-1 1 0,0-1 0,0 1 0,0 0 0,4 3 0,-6-5 0,-1 1 0,0-1 0,0 0 0,1 0 0,-1 1 0,0-1 0,0 0 0,0 1 0,0-1 0,0 0 0,1 1 0,-1-1 0,0 0 0,0 0 0,0 1 0,0-1 0,0 0 0,0 1 0,0-1 0,0 0 0,-1 1 0,1-1 0,0 0 0,0 1 0,0-1 0,0 0 0,0 0 0,-1 1 0,1-1 0,0 0 0,0 1 0,-1-1 0,1 0 0,0 0 0,-1 0 0,1 1 0,0-1 0,-1 0 0,1 0 0,0 0 0,-1 0 0,1 1 0,0-1 0,-1 0 0,1 0 0,-1 0 0,1 0 0,-1 0 0,1 0 0,0 0 0,-1 0 0,1 0 0,-1 0 0,1 0 0,-1 0 0,-26 1 0,-5-6 0,31 5 0,0 0 0,-1 0 0,1-1 0,0 1 0,0 0 0,0-1 0,-1 1 0,1 0 0,0-1 0,0 1 0,0-1 0,0 1 0,0-1 0,0 0 0,0 1 0,0-1 0,1 0 0,-1 1 0,0-1 0,0 0 0,1 0 0,-1 0 0,0-1 0,1 2 0,1-1 0,-1 0 0,1 1 0,-1-1 0,1 1 0,-1-1 0,1 1 0,0-1 0,-1 1 0,1-1 0,0 1 0,0-1 0,-1 1 0,1-1 0,0 1 0,0 0 0,0-1 0,0 1 0,0 0 0,0 0 0,-1 0 0,1 0 0,0-1 0,0 1 0,0 0 0,0 0 0,0 0 0,0 0 0,1 1 0,30-1 0,-27 1 0,-1 0 0,1 0 0,-1 0 0,1 1 0,6 2 0,-11-4 0,1 0 0,0 1 0,-1-1 0,1 0 0,-1 1 0,1-1 0,0 0 0,-1 1 0,0-1 0,1 1 0,-1-1 0,1 0 0,-1 1 0,1-1 0,-1 1 0,0-1 0,0 1 0,1 0 0,-1 0 0,0-1 0,-1 1 0,1-1 0,0 1 0,0-1 0,-1 1 0,1-1 0,0 0 0,-1 1 0,1-1 0,-1 1 0,1-1 0,-1 0 0,1 1 0,-1-1 0,1 0 0,-1 1 0,1-1 0,-1 0 0,1 0 0,-1 1 0,0-1 0,1 0 0,-2 0 0,-1 1 0,0 0 0,0-1 0,0 1 0,0-1 0,-1 1 0,1-1 0,0 0 0,0 0 0,-4 0 0,6 0 0,-1 0 0,1-1 0,0 1 0,-1 0 0,1 0 0,0 0 0,0-1 0,-1 1 0,1 0 0,0-1 0,0 1 0,0-1 0,0 1 0,0-1 0,0 0 0,0 1 0,0-1 0,0 0 0,0 1 0,0-1 0,0 0 0,0 0 0,1 0 0,-2-1 0,2 0 0,0 1 0,0 0 0,1 0 0,-1 0 0,0 0 0,1 0 0,0-1 0,-1 1 0,1 0 0,0 0 0,-1 0 0,1 0 0,0 0 0,0 0 0,0 0 0,0 0 0,0 1 0,0-1 0,1 0 0,-1 0 0,0 1 0,3-2 0,30-15 0,-30 16 0,0-1 0,1 1 0,-1-1 0,0 1 0,1 0 0,-1 0 0,1 0 0,7 0 0,-12 1 0,0 0 0,1 0 0,-1 0 0,0 0 0,0 0 0,0 0 0,1 0 0,-1 0 0,0 0 0,0 0 0,1 0 0,-1 0 0,0 0 0,0 0 0,1 0 0,-1 0 0,0 0 0,0 0 0,1 0 0,-1 0 0,0 0 0,0 0 0,0 0 0,1 1 0,-1-1 0,0 0 0,0 0 0,0 0 0,0 0 0,1 0 0,-1 1 0,0-1 0,0 0 0,0 0 0,0 0 0,0 0 0,1 1 0,-9 4 0,-17 3 0,-16-2 0,-1-1 0,1-2 0,-73-1 0,114-2 0,0 0 0,1 0 0,-1 0 0,0-1 0,0 1 0,0 0 0,0 0 0,0 0 0,0 0 0,0 0 0,0 0 0,0 0 0,0 0 0,0-1 0,0 1 0,0 0 0,0 0 0,0 0 0,0 0 0,0 0 0,0 0 0,0 0 0,0-1 0,0 1 0,0 0 0,0 0 0,0 0 0,0 0 0,0 0 0,0 0 0,0 0 0,0 0 0,0 0 0,0-1 0,0 1 0,-1 0 0,1 0 0,0 0 0,0 0 0,0 0 0,0 0 0,0 0 0,0 0 0,-1 0 0,1 0 0,0 0 0,0 0 0,0 0 0,0 0 0,0 0 0,0 0 0,-1 0 0,1 0 0,0 0 0,0 0 0,0 0 0,0 0 0,0 0 0,-1 0 0,1 0 0,0 0 0,0 0 0,0 0 0,0 0 0,0 0 0,-1 0 0,17-9 0,27-6 0,-23 10 0,1 2 0,-1 0 0,34-1 0,-43 3 0,0 1 0,0 0 0,0 1 0,0 0 0,0 0 0,0 1 0,-1 0 0,17 5 0,-25-7 0,0 1 0,0-1 0,0 1 0,0 0 0,0 0 0,0 0 0,-1 0 0,1 0 0,0 0 0,-1 0 0,1 0 0,-1 1 0,0-1 0,1 0 0,-1 1 0,0-1 0,0 1 0,1 2 0,-1-3 0,-1 1 0,0-1 0,0 1 0,0-1 0,0 0 0,0 1 0,-1-1 0,1 1 0,-1-1 0,1 0 0,-1 1 0,1-1 0,-1 0 0,0 1 0,0-1 0,0 0 0,-2 2 0,-2 2 0,-1 0 0,1-1 0,-2 0 0,1 1 0,0-2 0,-1 1 0,0 0 0,-11 3 0,7-3 0,0-1 0,0 0 0,-21 4 0,27-6 0,0 0 0,-1-1 0,1 1 0,0-1 0,-1 0 0,1 0 0,0-1 0,-1 1 0,1-1 0,-7-1 0,11 2 0,0 0 0,0 0 0,0-1 0,0 1 0,0 0 0,0-1 0,0 1 0,1 0 0,-1-1 0,0 1 0,0 0 0,0-1 0,0 1 0,1-1 0,-1 0 0,0 1 0,1-1 0,-1 1 0,1-1 0,-1 0 0,1 1 0,-1-1 0,1 0 0,-1 1 0,1-1 0,0 0 0,-1 0 0,1 1 0,0-1 0,0 0 0,0 0 0,0 1 0,0-1 0,0 0 0,0 0 0,0 1 0,1-1 0,-1 0 0,0 0 0,0 1 0,1-1 0,-1 0 0,1 0 0,-1 1 0,1-1 0,-1 0 0,1 1 0,-1-1 0,1 1 0,0-1 0,1 0 0,1-2 0,1 0 0,0 0 0,1 0 0,-1 0 0,1 0 0,-1 1 0,1 0 0,6-3 0,8 0 0,33-5 0,-24 4 0,-24 5-3,-5 0-43,-8 1-1270,-7 1-5510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9T11:51:51.19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24575,'46'1'0,"1"1"0,-1 2 0,0 1 0,84 18 0,-20-1 0,9 2 0,-94-19 0,0 0 0,0-2 0,0 0 0,44 0 0,-34-2 0,-17 1 0,-1 0 0,1 1 0,0 0 0,-1 1 0,0 0 0,26 10 0,95 45 0,-129-55 0,38 20 0,77 52 0,-74-44 0,89 51 0,-64-40 0,73 54 0,-124-80 0,-1 1 0,-1 1 0,-1 0 0,-1 1 0,-1 1 0,27 42 0,-44-61 0,26 47 0,-2 0 0,29 91 0,-51-117 0,-1 0 0,-2 41 0,-2-44 0,1 1 0,2-1 0,8 39 0,13 3 0,-12-34 0,-1 1 0,-2 0 0,5 46 0,-11-52 0,-2 0 0,-7 42 0,5-56 0,-1 0 0,0 0 0,-1-1 0,0 1 0,-1 0 0,0-1 0,-1 0 0,0 0 0,-15 14 0,12-14 0,0 0 0,-1-1 0,0 0 0,0 0 0,-1-1 0,-1 0 0,-11 5 0,1-2 0,-1-2 0,0 0 0,-25 5 0,10-3 0,0-1 0,0-2 0,-1 0 0,-68 1 0,53-7 0,28-1 0,0 1 0,-1 1 0,1 0 0,0 2 0,-1 0 0,-35 9 0,32-4 0,0 0 0,0-1 0,-1-2 0,0 0 0,-37 2 0,16-6 0,-1-2 0,-70-6 0,97 4 0,1-1 0,-1-1 0,1 0 0,0-1 0,1-1 0,-39-16 0,39 9 0,23 14 0,1 0 0,0 0 0,-1-1 0,1 1 0,-1 0 0,1-1 0,0 1 0,0 0 0,-1-1 0,1 1 0,0 0 0,0-1 0,-1 1 0,1-1 0,0 1 0,0 0 0,0-1 0,0 1 0,0-1 0,0 1 0,0-1 0,0 1 0,0 0 0,0-1 0,0 1 0,0-1 0,0 1 0,0 0 0,1-1 0,-1 1 0,0-1 0,0 1 0,1 0 0,-1-1 0,0 1 0,1 0 0,-1-1 0,0 1 0,1 0 0,-1-1 0,1 1 0,-1 0 0,0 0 0,1-1 0,-1 1 0,1 0 0,-1 0 0,1 0 0,-1 0 0,2-1 0,8-1 0,1-1 0,0 1 0,0 1 0,0-1 0,1 1 0,-1 1 0,0 0 0,1 0 0,-1 0 0,0 1 0,0 1 0,0-1 0,21 6 0,-30-6 0,0 0 0,1-1 0,-1 1 0,0 0 0,0 0 0,0 0 0,-1 0 0,1 0 0,0 0 0,0 0 0,-1 0 0,3 3 0,-3-3 0,-1 0 0,0-1 0,0 1 0,1 0 0,-1-1 0,0 1 0,0 0 0,0-1 0,0 1 0,0 0 0,0-1 0,0 1 0,0 0 0,0-1 0,-1 1 0,1 0 0,0-1 0,-1 1 0,1 0 0,0-1 0,-1 1 0,1-1 0,-1 1 0,1 0 0,-1-1 0,0 1 0,1-1 0,-1 1 0,0-1 0,1 0 0,-1 1 0,0-1 0,-1 1 0,-9 4 0,0 0 0,-1-1 0,0 0 0,0 0 0,0-1 0,0-1 0,-1 1 0,1-1 0,-1-1 0,0 0 0,1 0 0,-15-1 0,24-1 0,0 1 0,1 0 0,-1-1 0,0 1 0,0-1 0,0 0 0,0 1 0,1-1 0,-1 0 0,1 0 0,-1-1 0,1 1 0,-4-2 0,6 3 0,0-1 0,-1 1 0,1 0 0,-1 0 0,1-1 0,0 1 0,-1-1 0,1 1 0,0 0 0,0-1 0,-1 1 0,1 0 0,0-1 0,0 1 0,0-1 0,0 1 0,0 0 0,0-1 0,0 1 0,0-1 0,0 1 0,0-1 0,0 1 0,0 0 0,0-1 0,0 0 0,1 1 0,0-1 0,0 0 0,0 0 0,-1 1 0,1-1 0,0 0 0,0 1 0,1-1 0,-1 1 0,0-1 0,0 1 0,0-1 0,0 1 0,1-1 0,-1 1 0,2 0 0,10-2 0,0 0 0,0 1 0,0 0 0,0 1 0,0 0 0,0 0 0,0 1 0,0 0 0,0 1 0,0 0 0,-1 1 0,1 0 0,-1 1 0,19 7 0,-29-11 0,-1 1 0,1-1 0,-1 1 0,0 0 0,1 0 0,-1-1 0,0 1 0,0 0 0,1 0 0,-1 0 0,0 0 0,0 0 0,1 2 0,-2-2 0,0-1 0,0 0 0,1 1 0,-1-1 0,0 1 0,0-1 0,-1 0 0,1 1 0,0-1 0,0 0 0,0 1 0,0-1 0,0 1 0,0-1 0,-1 0 0,1 1 0,0-1 0,0 0 0,-1 0 0,1 1 0,0-1 0,-1 0 0,1 1 0,0-1 0,-1 0 0,1 0 0,-1 1 0,1-1 0,-1 0 0,-3 1 0,1 1 0,-1-1 0,0 0 0,0 0 0,0-1 0,0 1 0,0-1 0,0 1 0,-6-1 0,-6-1 0,0 0 0,-25-3 0,36 3 0,0 0 0,0 0 0,0 0 0,0 0 0,0-1 0,0 1 0,0-1 0,1 0 0,0 0 0,-1 0 0,-5-5 0,10 7 0,-1 0 0,1-1 0,0 1 0,-1 0 0,1-1 0,0 1 0,-1 0 0,1-1 0,0 1 0,0-1 0,-1 1 0,1-1 0,0 1 0,0 0 0,0-1 0,0 1 0,0-1 0,0 1 0,0-1 0,0 1 0,0-1 0,0 1 0,0 0 0,0-1 0,0 1 0,0-1 0,1 1 0,-1-1 0,0 1 0,0 0 0,1-1 0,-1 1 0,0-1 0,1 1 0,-1 0 0,1-1 0,-1 1 0,1 0 0,-1 0 0,0-1 0,1 1 0,-1 0 0,1 0 0,0-1 0,-1 1 0,1 0 0,0 0 0,30-7 0,-20 6 0,0 0 0,0 1 0,0 0 0,0 0 0,0 1 0,0 0 0,0 0 0,-1 1 0,1 0 0,0 1 0,-1 0 0,13 5 0,-21-8 0,-1 0 0,0 1 0,1-1 0,-1 1 0,0 0 0,1-1 0,-1 1 0,0 0 0,0-1 0,0 1 0,0 0 0,0 0 0,0 0 0,0 0 0,0 0 0,0 0 0,-1 0 0,1 0 0,0 0 0,-1 0 0,1 0 0,-1 0 0,0 0 0,1 0 0,-1 0 0,0 0 0,0 1 0,0-1 0,0 0 0,0 0 0,0 0 0,-1 0 0,1 0 0,0 0 0,-1 1 0,1-1 0,-1 0 0,1 0 0,-1 0 0,-1 1 0,-1 1 0,0 0 0,0-1 0,-1 1 0,1-1 0,-1 0 0,0 0 0,1 0 0,-1 0 0,0 0 0,-1 0 0,1-1 0,-6 2 0,-11 0 0,-1 0 0,1-1 0,0 0 0,-1-2 0,-40-2 0,130 0 0,-45 1 0,1 0 0,29 2 0,-68-3 0,1-1 0,-1-1 0,1 1 0,-24-10 0,32 11 0,1-1 0,-1 1 0,1-1 0,0 1 0,0-1 0,0 0 0,1-1 0,-1 1 0,1-1 0,0 1 0,0-1 0,1 0 0,0 0 0,-4-5 0,7 8 0,-1 0 0,0 0 0,1 0 0,0 0 0,-1 0 0,1 0 0,0-1 0,-1 1 0,1 0 0,0 0 0,0 0 0,0 0 0,1 0 0,-1-1 0,0 1 0,0 0 0,1 0 0,-1 0 0,1 0 0,-1 0 0,1 0 0,0 0 0,1-1 0,-1 0 0,1 1 0,0 0 0,0 0 0,0 0 0,-1 1 0,1-1 0,0 0 0,1 0 0,-1 1 0,0-1 0,0 1 0,0 0 0,5-1 0,5 0 0,1 1 0,0 0 0,-1 1 0,15 1 0,3 3-682,43 10-1,-44-9-6143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9T11:54:49.2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0 661 24566,'1027'-661'0,"-1160"676"0,266-30 0,-201 130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9T12:31:21.34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28 24575,'3'-2'0,"0"-1"0,0 1 0,1 0 0,-1 0 0,1 0 0,-1 1 0,1-1 0,0 1 0,0 0 0,0 0 0,7-1 0,47-2 0,-41 3 0,0 0 0,-1 1 0,1 0 0,0 2 0,0-1 0,-1 2 0,1 0 0,27 10 0,-37-11 0,-1 1 0,1 0 0,-1 0 0,0 1 0,0 0 0,0 0 0,-1 0 0,1 1 0,-1-1 0,0 1 0,-1 0 0,1 1 0,-1-1 0,0 1 0,-1 0 0,1 0 0,-1 0 0,0 0 0,-1 0 0,4 14 0,-1 2 0,-2 1 0,0 0 0,-2 1 0,-2 34 0,-17 93 0,7-69 0,5-49 0,-2 0 0,-1-1 0,-2 0 0,-1-1 0,-28 53 0,37-78 0,1-1 0,-2 2 0,1 0 0,0 0 0,0 0 0,0 1 0,0 7 0,2-13 0,1 0 0,0 0 0,0 0 0,0 0 0,0 0 0,0-1 0,1 1 0,-1 0 0,1 0 0,-1 0 0,1 0 0,0-1 0,-1 1 0,1 0 0,0-1 0,0 1 0,0 0 0,0-1 0,1 1 0,-1-1 0,0 0 0,1 1 0,-1-1 0,1 0 0,-1 0 0,3 1 0,23 12 0,1-1 0,0-2 0,1-1 0,40 10 0,21 7 0,-87-27 0,-1 1 0,1 0 0,0 0 0,-1 1 0,1-1 0,-1 1 0,0-1 0,1 1 0,1 2 0,-4-4 0,1 0 0,-1 0 0,0 0 0,0 0 0,0 0 0,0 1 0,0-1 0,0 0 0,0 0 0,0 0 0,0 0 0,0 0 0,0 0 0,0 1 0,0-1 0,0 0 0,0 0 0,0 0 0,0 0 0,0 0 0,0 1 0,0-1 0,0 0 0,0 0 0,0 0 0,0 0 0,0 0 0,0 0 0,0 1 0,0-1 0,0 0 0,-1 0 0,1 0 0,0 0 0,0 0 0,0 0 0,0 0 0,0 0 0,0 0 0,0 1 0,0-1 0,-1 0 0,1 0 0,0 0 0,0 0 0,0 0 0,0 0 0,0 0 0,-1 0 0,1 0 0,-19 0 0,-7-3 0,0 0 0,0 0 0,-1 2 0,-39 2 0,57 0 0,-1 1 0,1 0 0,0 0 0,1 1 0,-1 0 0,0 0 0,1 1 0,0 0 0,-1 0 0,2 1 0,-1 0 0,1 0 0,-1 1 0,-5 6 0,3-2 0,1 0 0,0 1 0,0 0 0,2 0 0,-1 1 0,1 0 0,1 0 0,0 1 0,1-1 0,-6 24 0,9-26 0,0 0 0,1 1 0,0-1 0,1 0 0,0 0 0,0 0 0,1 1 0,1-1 0,0 0 0,0 0 0,1-1 0,0 1 0,1 0 0,0-1 0,6 9 0,32 43 0,-28-42 0,0 0 0,16 32 0,-27-44 0,0 0 0,0 0 0,-1 0 0,0 0 0,-1 0 0,1 1 0,-1-1 0,-1 0 0,0 1 0,0-1 0,0 1 0,-2 7 0,0-9 7,0 1 0,0-1 0,-1 0 0,0 0 0,0 0 1,-1-1-1,1 1 0,-1-1 0,-1 0 0,1 0 0,-1 0 0,0 0 0,0-1 0,0 0 0,0 0 0,-11 6 0,0-1-304,-1 0 0,0-1 0,-1-1 0,-31 9 0,2-5-6529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9T20:23:01.4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 1414 24575,'-1'0'0,"0"0"0,0-1 0,0 1 0,0 0 0,1-1 0,-1 1 0,0-1 0,0 1 0,0-1 0,1 0 0,-1 1 0,0-1 0,1 0 0,-1 0 0,0 1 0,1-1 0,-1 0 0,1 0 0,-1 0 0,1 1 0,0-1 0,-1 0 0,1 0 0,0 0 0,0 0 0,0 0 0,-1-2 0,-3-33 0,3 29 0,-1-29 0,2-1 0,1 0 0,2 1 0,2-1 0,1 1 0,13-42 0,-3 23 0,3 2 0,3-1 0,35-62 0,-23 58 0,2 2 0,3 1 0,61-65 0,-34 50 0,128-103 0,-169 155 0,0 2 0,1 0 0,1 1 0,0 2 0,1 0 0,1 2 0,58-14 0,-27 9 0,191-47 0,-184 50 0,123-8 0,297 19 0,-239 5 0,-168-1 0,0 4 0,93 20 0,154 48 0,28 5 0,-275-62 0,0 3 0,-2 4 0,0 4 0,-2 3 0,105 58 0,-144-67 0,0 1 0,50 44 0,60 67 0,-75-67 0,54 44 0,-116-96 0,-23-24 0,0-7 0,1-1 0,0 0 0,1-1 0,-16-37 0,-23-81 0,0-1 0,-20-39 0,108 244 0,-8-4 0,-3 1 0,23 88 0,-31-99 0,35 72 0,-35-86 0,-2 0 0,-1 1 0,18 73 0,-25-87 0,-2-21 0,-1-18 0,-5 7 0,0 0 0,-1 0 0,1 0 0,-1 0 0,0-1 0,-1 1 0,1 0 0,-1 0 0,0 0 0,0 0 0,-1 0 0,1 0 0,-1 0 0,-1 0 0,1 0 0,0 1 0,-1-1 0,0 1 0,0 0 0,-7-7 0,5 6 0,1 0 0,-1 1 0,-1 0 0,1 0 0,-1 1 0,1-1 0,-1 1 0,0 0 0,0 1 0,0-1 0,-1 1 0,1 0 0,-1 1 0,1 0 0,-1 0 0,-7 0 0,-9 2 0,-1 2 0,1 1 0,-1 0 0,1 2 0,-38 14 0,35-11 0,0 0 0,0-2 0,-1-1 0,-34 3 0,43-8-341,0 0 0,0 2-1,-31 8 1,15 1-6485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>
          <a:extLst>
            <a:ext uri="{FF2B5EF4-FFF2-40B4-BE49-F238E27FC236}">
              <a16:creationId xmlns:a16="http://schemas.microsoft.com/office/drawing/2014/main" id="{0D535B78-655A-ED9C-1535-1266C413AD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8434c18a7f_0_18:notes">
            <a:extLst>
              <a:ext uri="{FF2B5EF4-FFF2-40B4-BE49-F238E27FC236}">
                <a16:creationId xmlns:a16="http://schemas.microsoft.com/office/drawing/2014/main" id="{F99B62B9-5814-E0DF-A216-BBC9F34FD4F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8434c18a7f_0_18:notes">
            <a:extLst>
              <a:ext uri="{FF2B5EF4-FFF2-40B4-BE49-F238E27FC236}">
                <a16:creationId xmlns:a16="http://schemas.microsoft.com/office/drawing/2014/main" id="{03CD2188-5F29-E506-7AFB-5F3DC67F2C9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02113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>
          <a:extLst>
            <a:ext uri="{FF2B5EF4-FFF2-40B4-BE49-F238E27FC236}">
              <a16:creationId xmlns:a16="http://schemas.microsoft.com/office/drawing/2014/main" id="{C5AE1763-656B-22DC-C87B-A8F1766B81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8434c18a7f_0_18:notes">
            <a:extLst>
              <a:ext uri="{FF2B5EF4-FFF2-40B4-BE49-F238E27FC236}">
                <a16:creationId xmlns:a16="http://schemas.microsoft.com/office/drawing/2014/main" id="{6D81BE27-6944-03A3-5E6B-08CE393F321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8434c18a7f_0_18:notes">
            <a:extLst>
              <a:ext uri="{FF2B5EF4-FFF2-40B4-BE49-F238E27FC236}">
                <a16:creationId xmlns:a16="http://schemas.microsoft.com/office/drawing/2014/main" id="{A5534F76-B8EF-B65C-F038-7A49C6127EE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52396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>
          <a:extLst>
            <a:ext uri="{FF2B5EF4-FFF2-40B4-BE49-F238E27FC236}">
              <a16:creationId xmlns:a16="http://schemas.microsoft.com/office/drawing/2014/main" id="{0082FFF8-E388-8C7A-6976-E946ADA482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8434c18a7f_0_18:notes">
            <a:extLst>
              <a:ext uri="{FF2B5EF4-FFF2-40B4-BE49-F238E27FC236}">
                <a16:creationId xmlns:a16="http://schemas.microsoft.com/office/drawing/2014/main" id="{703436B5-7690-DF0D-B89E-5715993DFC2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8434c18a7f_0_18:notes">
            <a:extLst>
              <a:ext uri="{FF2B5EF4-FFF2-40B4-BE49-F238E27FC236}">
                <a16:creationId xmlns:a16="http://schemas.microsoft.com/office/drawing/2014/main" id="{EF090C34-B108-B6BF-FFBA-7ECF7A16184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17924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>
          <a:extLst>
            <a:ext uri="{FF2B5EF4-FFF2-40B4-BE49-F238E27FC236}">
              <a16:creationId xmlns:a16="http://schemas.microsoft.com/office/drawing/2014/main" id="{519A2A0B-C85D-236B-B410-C98789F2B9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8434c18a7f_0_18:notes">
            <a:extLst>
              <a:ext uri="{FF2B5EF4-FFF2-40B4-BE49-F238E27FC236}">
                <a16:creationId xmlns:a16="http://schemas.microsoft.com/office/drawing/2014/main" id="{49975820-04AD-0DFA-1CA5-B50914C9447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8434c18a7f_0_18:notes">
            <a:extLst>
              <a:ext uri="{FF2B5EF4-FFF2-40B4-BE49-F238E27FC236}">
                <a16:creationId xmlns:a16="http://schemas.microsoft.com/office/drawing/2014/main" id="{B04F9B09-09D6-907D-3D70-E10F063D3EB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75551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>
          <a:extLst>
            <a:ext uri="{FF2B5EF4-FFF2-40B4-BE49-F238E27FC236}">
              <a16:creationId xmlns:a16="http://schemas.microsoft.com/office/drawing/2014/main" id="{DC7EE41B-07A8-F44D-7286-4B226A21BE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8434c18a7f_0_18:notes">
            <a:extLst>
              <a:ext uri="{FF2B5EF4-FFF2-40B4-BE49-F238E27FC236}">
                <a16:creationId xmlns:a16="http://schemas.microsoft.com/office/drawing/2014/main" id="{A5C848B8-C8AA-F3F5-B156-205A3E702ED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8434c18a7f_0_18:notes">
            <a:extLst>
              <a:ext uri="{FF2B5EF4-FFF2-40B4-BE49-F238E27FC236}">
                <a16:creationId xmlns:a16="http://schemas.microsoft.com/office/drawing/2014/main" id="{C53C8531-719D-43F6-C850-07DB2700FDD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90597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>
          <a:extLst>
            <a:ext uri="{FF2B5EF4-FFF2-40B4-BE49-F238E27FC236}">
              <a16:creationId xmlns:a16="http://schemas.microsoft.com/office/drawing/2014/main" id="{9B391FFF-C2F4-8CF8-2A9D-5AF675C44E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8434c18a7f_0_18:notes">
            <a:extLst>
              <a:ext uri="{FF2B5EF4-FFF2-40B4-BE49-F238E27FC236}">
                <a16:creationId xmlns:a16="http://schemas.microsoft.com/office/drawing/2014/main" id="{8B511E8D-102D-47A6-787A-FAA9E537B72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8434c18a7f_0_18:notes">
            <a:extLst>
              <a:ext uri="{FF2B5EF4-FFF2-40B4-BE49-F238E27FC236}">
                <a16:creationId xmlns:a16="http://schemas.microsoft.com/office/drawing/2014/main" id="{0803A5E7-9EC1-4D08-708C-FA06D63EE9E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35334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>
          <a:extLst>
            <a:ext uri="{FF2B5EF4-FFF2-40B4-BE49-F238E27FC236}">
              <a16:creationId xmlns:a16="http://schemas.microsoft.com/office/drawing/2014/main" id="{CE00BED2-8B9C-60C4-B72C-20F7E0C100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8434c18a7f_0_18:notes">
            <a:extLst>
              <a:ext uri="{FF2B5EF4-FFF2-40B4-BE49-F238E27FC236}">
                <a16:creationId xmlns:a16="http://schemas.microsoft.com/office/drawing/2014/main" id="{9FC41A26-B88A-B241-C9C4-66F425C4FC7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8434c18a7f_0_18:notes">
            <a:extLst>
              <a:ext uri="{FF2B5EF4-FFF2-40B4-BE49-F238E27FC236}">
                <a16:creationId xmlns:a16="http://schemas.microsoft.com/office/drawing/2014/main" id="{22B86231-1E42-9066-D6A1-2E313612AAF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34526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>
          <a:extLst>
            <a:ext uri="{FF2B5EF4-FFF2-40B4-BE49-F238E27FC236}">
              <a16:creationId xmlns:a16="http://schemas.microsoft.com/office/drawing/2014/main" id="{028829F6-0243-0D42-97BC-D6A3D25DCE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8434c18a7f_0_18:notes">
            <a:extLst>
              <a:ext uri="{FF2B5EF4-FFF2-40B4-BE49-F238E27FC236}">
                <a16:creationId xmlns:a16="http://schemas.microsoft.com/office/drawing/2014/main" id="{FE8E9554-19E5-4F7C-4A1A-00FC235691E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8434c18a7f_0_18:notes">
            <a:extLst>
              <a:ext uri="{FF2B5EF4-FFF2-40B4-BE49-F238E27FC236}">
                <a16:creationId xmlns:a16="http://schemas.microsoft.com/office/drawing/2014/main" id="{8AED329F-2345-3F85-D33A-910575470F1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155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8434c18a7f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8434c18a7f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8434c18a7f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8434c18a7f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>
          <a:extLst>
            <a:ext uri="{FF2B5EF4-FFF2-40B4-BE49-F238E27FC236}">
              <a16:creationId xmlns:a16="http://schemas.microsoft.com/office/drawing/2014/main" id="{5C37BAD1-BABA-7868-821A-B51729D29B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8434c18a7f_0_18:notes">
            <a:extLst>
              <a:ext uri="{FF2B5EF4-FFF2-40B4-BE49-F238E27FC236}">
                <a16:creationId xmlns:a16="http://schemas.microsoft.com/office/drawing/2014/main" id="{58295F2D-1AA4-B767-4F12-24561F1DE77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8434c18a7f_0_18:notes">
            <a:extLst>
              <a:ext uri="{FF2B5EF4-FFF2-40B4-BE49-F238E27FC236}">
                <a16:creationId xmlns:a16="http://schemas.microsoft.com/office/drawing/2014/main" id="{08D6FB46-D2A7-AA3A-49FA-737748502D9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44122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>
          <a:extLst>
            <a:ext uri="{FF2B5EF4-FFF2-40B4-BE49-F238E27FC236}">
              <a16:creationId xmlns:a16="http://schemas.microsoft.com/office/drawing/2014/main" id="{DDD6CA5E-1DA5-C915-4AB1-36062DB9B9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8434c18a7f_0_18:notes">
            <a:extLst>
              <a:ext uri="{FF2B5EF4-FFF2-40B4-BE49-F238E27FC236}">
                <a16:creationId xmlns:a16="http://schemas.microsoft.com/office/drawing/2014/main" id="{A389EB7D-0862-8411-CAC6-91B0F484E38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8434c18a7f_0_18:notes">
            <a:extLst>
              <a:ext uri="{FF2B5EF4-FFF2-40B4-BE49-F238E27FC236}">
                <a16:creationId xmlns:a16="http://schemas.microsoft.com/office/drawing/2014/main" id="{9DB67ED6-79B3-7F65-98DD-9ED516AF2AF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74819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>
          <a:extLst>
            <a:ext uri="{FF2B5EF4-FFF2-40B4-BE49-F238E27FC236}">
              <a16:creationId xmlns:a16="http://schemas.microsoft.com/office/drawing/2014/main" id="{26BBA6B6-7D81-5083-CCF5-DA11E0C19A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8434c18a7f_0_18:notes">
            <a:extLst>
              <a:ext uri="{FF2B5EF4-FFF2-40B4-BE49-F238E27FC236}">
                <a16:creationId xmlns:a16="http://schemas.microsoft.com/office/drawing/2014/main" id="{FCFA529D-093E-22BE-2ECC-1AC5BE01540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8434c18a7f_0_18:notes">
            <a:extLst>
              <a:ext uri="{FF2B5EF4-FFF2-40B4-BE49-F238E27FC236}">
                <a16:creationId xmlns:a16="http://schemas.microsoft.com/office/drawing/2014/main" id="{BA48A1DB-1B49-7E8F-1469-C3DBDA02242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8873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>
          <a:extLst>
            <a:ext uri="{FF2B5EF4-FFF2-40B4-BE49-F238E27FC236}">
              <a16:creationId xmlns:a16="http://schemas.microsoft.com/office/drawing/2014/main" id="{269625C4-04A0-1890-4053-2F5953BA20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8434c18a7f_0_18:notes">
            <a:extLst>
              <a:ext uri="{FF2B5EF4-FFF2-40B4-BE49-F238E27FC236}">
                <a16:creationId xmlns:a16="http://schemas.microsoft.com/office/drawing/2014/main" id="{BDD61F35-3EF0-3588-B30E-0167737921E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8434c18a7f_0_18:notes">
            <a:extLst>
              <a:ext uri="{FF2B5EF4-FFF2-40B4-BE49-F238E27FC236}">
                <a16:creationId xmlns:a16="http://schemas.microsoft.com/office/drawing/2014/main" id="{2852A482-3F33-DF5D-868A-85745BE8F0F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83423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>
          <a:extLst>
            <a:ext uri="{FF2B5EF4-FFF2-40B4-BE49-F238E27FC236}">
              <a16:creationId xmlns:a16="http://schemas.microsoft.com/office/drawing/2014/main" id="{4C38E2BD-9654-84B4-4AA3-938B8B5F79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8434c18a7f_0_18:notes">
            <a:extLst>
              <a:ext uri="{FF2B5EF4-FFF2-40B4-BE49-F238E27FC236}">
                <a16:creationId xmlns:a16="http://schemas.microsoft.com/office/drawing/2014/main" id="{69E1FD7A-B990-4A71-31AE-B1972C8CC5A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8434c18a7f_0_18:notes">
            <a:extLst>
              <a:ext uri="{FF2B5EF4-FFF2-40B4-BE49-F238E27FC236}">
                <a16:creationId xmlns:a16="http://schemas.microsoft.com/office/drawing/2014/main" id="{FEDA01A3-99D0-DF92-007E-706CC74EF6F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15621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>
          <a:extLst>
            <a:ext uri="{FF2B5EF4-FFF2-40B4-BE49-F238E27FC236}">
              <a16:creationId xmlns:a16="http://schemas.microsoft.com/office/drawing/2014/main" id="{80CB5A36-C6A9-A194-C99D-9E5BD33B3C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8434c18a7f_0_18:notes">
            <a:extLst>
              <a:ext uri="{FF2B5EF4-FFF2-40B4-BE49-F238E27FC236}">
                <a16:creationId xmlns:a16="http://schemas.microsoft.com/office/drawing/2014/main" id="{0E464BFC-4C44-F8D2-2E7B-1949205B69C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8434c18a7f_0_18:notes">
            <a:extLst>
              <a:ext uri="{FF2B5EF4-FFF2-40B4-BE49-F238E27FC236}">
                <a16:creationId xmlns:a16="http://schemas.microsoft.com/office/drawing/2014/main" id="{B67EAC7B-0988-9226-6A34-D411E4BBDAB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8714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customXml" Target="../ink/ink6.xml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10" Type="http://schemas.openxmlformats.org/officeDocument/2006/relationships/image" Target="../media/image7.png"/><Relationship Id="rId4" Type="http://schemas.openxmlformats.org/officeDocument/2006/relationships/image" Target="../media/image4.png"/><Relationship Id="rId9" Type="http://schemas.openxmlformats.org/officeDocument/2006/relationships/customXml" Target="../ink/ink4.xml"/><Relationship Id="rId1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customXml" Target="../ink/ink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customXml" Target="../ink/ink9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12.xml"/><Relationship Id="rId13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1.png"/><Relationship Id="rId12" Type="http://schemas.openxmlformats.org/officeDocument/2006/relationships/customXml" Target="../ink/ink1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11.xml"/><Relationship Id="rId11" Type="http://schemas.openxmlformats.org/officeDocument/2006/relationships/image" Target="../media/image23.png"/><Relationship Id="rId5" Type="http://schemas.openxmlformats.org/officeDocument/2006/relationships/image" Target="../media/image20.png"/><Relationship Id="rId10" Type="http://schemas.openxmlformats.org/officeDocument/2006/relationships/customXml" Target="../ink/ink13.xml"/><Relationship Id="rId4" Type="http://schemas.openxmlformats.org/officeDocument/2006/relationships/customXml" Target="../ink/ink10.xml"/><Relationship Id="rId9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856" y="151519"/>
            <a:ext cx="9144900" cy="418500"/>
          </a:xfrm>
          <a:prstGeom prst="rect">
            <a:avLst/>
          </a:prstGeom>
          <a:solidFill>
            <a:srgbClr val="58B7C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750"/>
              </a:srgbClr>
            </a:outerShdw>
          </a:effectLst>
        </p:spPr>
        <p:txBody>
          <a:bodyPr spcFirstLastPara="1" wrap="square" lIns="68575" tIns="34275" rIns="68575" bIns="34275" anchor="b" anchorCtr="0">
            <a:normAutofit fontScale="55000" lnSpcReduction="2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endParaRPr sz="52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1850" y="4889250"/>
            <a:ext cx="9144000" cy="284700"/>
          </a:xfrm>
          <a:prstGeom prst="rect">
            <a:avLst/>
          </a:prstGeom>
          <a:solidFill>
            <a:srgbClr val="58B7C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750"/>
              </a:srgbClr>
            </a:outerShdw>
          </a:effectLst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Indian Institute of Technology Guwahati                                                   Research &amp; Industrial Conclave 2025</a:t>
            </a:r>
            <a:endParaRPr sz="2200"/>
          </a:p>
        </p:txBody>
      </p:sp>
      <p:pic>
        <p:nvPicPr>
          <p:cNvPr id="56" name="Google Shape;56;p13" descr="A logo with a symbol in the middl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5850" y="690900"/>
            <a:ext cx="1361900" cy="1372303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194500" y="904450"/>
            <a:ext cx="7049755" cy="1292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ctr"/>
            <a:r>
              <a:rPr lang="en" sz="2400" dirty="0">
                <a:latin typeface="EB Garamond"/>
                <a:ea typeface="EB Garamond"/>
                <a:cs typeface="EB Garamond"/>
                <a:sym typeface="EB Garamond"/>
              </a:rPr>
              <a:t>—</a:t>
            </a:r>
            <a:r>
              <a:rPr lang="en-US" sz="2400" dirty="0"/>
              <a:t>Electrically Tunable Selective Light Absorber using Epsilon-Near-Zero </a:t>
            </a:r>
            <a:r>
              <a:rPr lang="en-US" sz="2400" dirty="0" err="1"/>
              <a:t>InSb</a:t>
            </a:r>
            <a:r>
              <a:rPr lang="en-US" sz="2400" dirty="0"/>
              <a:t> and High-k Dielectrics </a:t>
            </a:r>
            <a:r>
              <a:rPr lang="en" sz="2400" dirty="0">
                <a:latin typeface="EB Garamond"/>
                <a:ea typeface="EB Garamond"/>
                <a:cs typeface="EB Garamond"/>
                <a:sym typeface="EB Garamond"/>
              </a:rPr>
              <a:t>—</a:t>
            </a:r>
            <a:endParaRPr sz="2400" dirty="0"/>
          </a:p>
        </p:txBody>
      </p:sp>
      <p:sp>
        <p:nvSpPr>
          <p:cNvPr id="58" name="Google Shape;58;p13"/>
          <p:cNvSpPr txBox="1"/>
          <p:nvPr/>
        </p:nvSpPr>
        <p:spPr>
          <a:xfrm>
            <a:off x="348887" y="2287050"/>
            <a:ext cx="2008057" cy="2847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RIC ID: RICf6219bdb</a:t>
            </a:r>
            <a:endParaRPr sz="1200" b="1" dirty="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271700" y="2497828"/>
            <a:ext cx="8234400" cy="4185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b="1" dirty="0">
                <a:solidFill>
                  <a:srgbClr val="37354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Soham Chatterjee</a:t>
            </a:r>
            <a:r>
              <a:rPr lang="en" sz="1500" baseline="30000" dirty="0">
                <a:solidFill>
                  <a:srgbClr val="37354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lang="en" b="1" dirty="0">
                <a:solidFill>
                  <a:srgbClr val="37354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Rajib Lochan Ghadei</a:t>
            </a:r>
            <a:r>
              <a:rPr lang="en" sz="1500" baseline="30000" dirty="0">
                <a:solidFill>
                  <a:srgbClr val="37354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lang="en" b="1" dirty="0">
                <a:solidFill>
                  <a:srgbClr val="37354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Rishi Maiti</a:t>
            </a:r>
            <a:r>
              <a:rPr lang="en" sz="1500" baseline="30000" dirty="0">
                <a:solidFill>
                  <a:srgbClr val="37354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  <a:endParaRPr dirty="0">
              <a:solidFill>
                <a:srgbClr val="37354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194500" y="3006375"/>
            <a:ext cx="8547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aseline="30000" dirty="0">
                <a:solidFill>
                  <a:srgbClr val="37354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1,2,3 </a:t>
            </a:r>
            <a:r>
              <a:rPr lang="en" dirty="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Department of </a:t>
            </a:r>
            <a:r>
              <a:rPr lang="en-IN" dirty="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Physics</a:t>
            </a:r>
            <a:endParaRPr dirty="0"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Indian Institute of Technology Guwahati, Guwahati-781039, India</a:t>
            </a:r>
            <a:endParaRPr dirty="0"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2812525" y="3863200"/>
            <a:ext cx="56289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Presented at: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2025 </a:t>
            </a:r>
            <a:r>
              <a:rPr lang="en" sz="1000" b="1"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Research &amp; Industrial Conclave </a:t>
            </a:r>
            <a:r>
              <a:rPr lang="en" sz="1000" b="1">
                <a:solidFill>
                  <a:srgbClr val="000000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lang="en" sz="1000" b="1"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RIC </a:t>
            </a:r>
            <a:r>
              <a:rPr lang="en" sz="1000" b="1">
                <a:solidFill>
                  <a:srgbClr val="000000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2025)</a:t>
            </a:r>
            <a:endParaRPr sz="1000" b="1">
              <a:solidFill>
                <a:srgbClr val="000000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Indian Institute of Technology Guwahati, Assam, India</a:t>
            </a:r>
            <a:r>
              <a:rPr lang="en" sz="1000" b="1">
                <a:solidFill>
                  <a:srgbClr val="000000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lang="en" sz="1000" b="1"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10 -12 October</a:t>
            </a:r>
            <a:r>
              <a:rPr lang="en" sz="1000" b="1">
                <a:solidFill>
                  <a:srgbClr val="000000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2025</a:t>
            </a:r>
            <a:endParaRPr sz="1300" b="1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000000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62" name="Google Shape;62;p13" title="WhatsApp Image 2025-09-27 at 10.57.09.jpe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4500" y="3531787"/>
            <a:ext cx="1361901" cy="1324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 title="WhatsApp Image 2025-09-27 at 10.55.44.jpe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56388" y="3531775"/>
            <a:ext cx="1324976" cy="132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 title="WhatsApp Image 2025-09-27 at 10.57.09.jpeg"/>
          <p:cNvPicPr preferRelativeResize="0"/>
          <p:nvPr/>
        </p:nvPicPr>
        <p:blipFill rotWithShape="1">
          <a:blip r:embed="rId4">
            <a:alphaModFix/>
          </a:blip>
          <a:srcRect l="-3180" r="3180"/>
          <a:stretch/>
        </p:blipFill>
        <p:spPr>
          <a:xfrm>
            <a:off x="4398875" y="4889250"/>
            <a:ext cx="292644" cy="284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>
          <a:extLst>
            <a:ext uri="{FF2B5EF4-FFF2-40B4-BE49-F238E27FC236}">
              <a16:creationId xmlns:a16="http://schemas.microsoft.com/office/drawing/2014/main" id="{71195EBE-1BA5-4F67-0B7D-9D005C65E2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>
            <a:extLst>
              <a:ext uri="{FF2B5EF4-FFF2-40B4-BE49-F238E27FC236}">
                <a16:creationId xmlns:a16="http://schemas.microsoft.com/office/drawing/2014/main" id="{1F11543D-6BD5-A58B-5EB9-35F7DEA9A3F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6591" y="316577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/>
            <a:r>
              <a:rPr lang="en-IN" sz="2300" b="1" dirty="0"/>
              <a:t>Optical Results — Visible Range</a:t>
            </a:r>
            <a:endParaRPr sz="2300" b="1" dirty="0"/>
          </a:p>
        </p:txBody>
      </p:sp>
      <p:sp>
        <p:nvSpPr>
          <p:cNvPr id="79" name="Google Shape;79;p15">
            <a:extLst>
              <a:ext uri="{FF2B5EF4-FFF2-40B4-BE49-F238E27FC236}">
                <a16:creationId xmlns:a16="http://schemas.microsoft.com/office/drawing/2014/main" id="{91E7F423-1B4B-F456-96AA-E4B2ED40071E}"/>
              </a:ext>
            </a:extLst>
          </p:cNvPr>
          <p:cNvSpPr txBox="1"/>
          <p:nvPr/>
        </p:nvSpPr>
        <p:spPr>
          <a:xfrm>
            <a:off x="1856" y="151519"/>
            <a:ext cx="9144900" cy="293506"/>
          </a:xfrm>
          <a:prstGeom prst="rect">
            <a:avLst/>
          </a:prstGeom>
          <a:solidFill>
            <a:srgbClr val="58B7C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750"/>
              </a:srgbClr>
            </a:outerShdw>
          </a:effectLst>
        </p:spPr>
        <p:txBody>
          <a:bodyPr spcFirstLastPara="1" wrap="square" lIns="68575" tIns="34275" rIns="68575" bIns="34275" anchor="b" anchorCtr="0">
            <a:normAutofit fontScale="40000" lnSpcReduction="2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endParaRPr sz="52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0" name="Google Shape;80;p15">
            <a:extLst>
              <a:ext uri="{FF2B5EF4-FFF2-40B4-BE49-F238E27FC236}">
                <a16:creationId xmlns:a16="http://schemas.microsoft.com/office/drawing/2014/main" id="{788AFC85-0194-2518-6719-EBC2B0985874}"/>
              </a:ext>
            </a:extLst>
          </p:cNvPr>
          <p:cNvSpPr txBox="1"/>
          <p:nvPr/>
        </p:nvSpPr>
        <p:spPr>
          <a:xfrm>
            <a:off x="1850" y="4889250"/>
            <a:ext cx="9144000" cy="284700"/>
          </a:xfrm>
          <a:prstGeom prst="rect">
            <a:avLst/>
          </a:prstGeom>
          <a:solidFill>
            <a:srgbClr val="58B7C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750"/>
              </a:srgbClr>
            </a:outerShdw>
          </a:effectLst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000000"/>
                </a:solidFill>
              </a:rPr>
              <a:t>10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202249-C274-925F-F879-D05814A3DD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478" y="889277"/>
            <a:ext cx="7406862" cy="398806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99379CD-3D40-9FE3-430A-DE20B4911750}"/>
              </a:ext>
            </a:extLst>
          </p:cNvPr>
          <p:cNvSpPr/>
          <p:nvPr/>
        </p:nvSpPr>
        <p:spPr>
          <a:xfrm>
            <a:off x="1630680" y="1996533"/>
            <a:ext cx="701040" cy="29350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 err="1">
                <a:solidFill>
                  <a:schemeClr val="bg2">
                    <a:lumMod val="75000"/>
                  </a:schemeClr>
                </a:solidFill>
              </a:rPr>
              <a:t>HfO</a:t>
            </a:r>
            <a:r>
              <a:rPr lang="en-IN" b="1" dirty="0">
                <a:solidFill>
                  <a:schemeClr val="bg2">
                    <a:lumMod val="75000"/>
                  </a:schemeClr>
                </a:solidFill>
              </a:rPr>
              <a:t>₂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A04976A-1722-6F94-589A-FEBE3D731C19}"/>
              </a:ext>
            </a:extLst>
          </p:cNvPr>
          <p:cNvSpPr/>
          <p:nvPr/>
        </p:nvSpPr>
        <p:spPr>
          <a:xfrm>
            <a:off x="3337560" y="4004739"/>
            <a:ext cx="701040" cy="29350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 err="1">
                <a:solidFill>
                  <a:schemeClr val="bg2">
                    <a:lumMod val="75000"/>
                  </a:schemeClr>
                </a:solidFill>
              </a:rPr>
              <a:t>ZrO</a:t>
            </a:r>
            <a:r>
              <a:rPr lang="en-IN" b="1" dirty="0">
                <a:solidFill>
                  <a:schemeClr val="bg2">
                    <a:lumMod val="75000"/>
                  </a:schemeClr>
                </a:solidFill>
              </a:rPr>
              <a:t>₂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D6F241-9438-36FF-F2E5-F2136E2BBF74}"/>
              </a:ext>
            </a:extLst>
          </p:cNvPr>
          <p:cNvSpPr/>
          <p:nvPr/>
        </p:nvSpPr>
        <p:spPr>
          <a:xfrm>
            <a:off x="5367251" y="1891790"/>
            <a:ext cx="701040" cy="29350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 err="1">
                <a:solidFill>
                  <a:schemeClr val="bg2">
                    <a:lumMod val="75000"/>
                  </a:schemeClr>
                </a:solidFill>
              </a:rPr>
              <a:t>TiO</a:t>
            </a:r>
            <a:r>
              <a:rPr lang="en-IN" b="1" dirty="0">
                <a:solidFill>
                  <a:schemeClr val="bg2">
                    <a:lumMod val="75000"/>
                  </a:schemeClr>
                </a:solidFill>
              </a:rPr>
              <a:t>₂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2055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>
          <a:extLst>
            <a:ext uri="{FF2B5EF4-FFF2-40B4-BE49-F238E27FC236}">
              <a16:creationId xmlns:a16="http://schemas.microsoft.com/office/drawing/2014/main" id="{AA963133-29FE-839D-B3DC-751A819AB6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>
            <a:extLst>
              <a:ext uri="{FF2B5EF4-FFF2-40B4-BE49-F238E27FC236}">
                <a16:creationId xmlns:a16="http://schemas.microsoft.com/office/drawing/2014/main" id="{F6356B20-9115-08BB-9B41-C90EA86EC16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/>
            <a:r>
              <a:rPr lang="en-IN" sz="2300" b="1" dirty="0"/>
              <a:t>Result Comparison among Dielectrics</a:t>
            </a:r>
            <a:endParaRPr sz="2300" b="1" dirty="0"/>
          </a:p>
        </p:txBody>
      </p:sp>
      <p:sp>
        <p:nvSpPr>
          <p:cNvPr id="79" name="Google Shape;79;p15">
            <a:extLst>
              <a:ext uri="{FF2B5EF4-FFF2-40B4-BE49-F238E27FC236}">
                <a16:creationId xmlns:a16="http://schemas.microsoft.com/office/drawing/2014/main" id="{F4210904-28D9-1FDA-BC46-DC7A37DCA6B6}"/>
              </a:ext>
            </a:extLst>
          </p:cNvPr>
          <p:cNvSpPr txBox="1"/>
          <p:nvPr/>
        </p:nvSpPr>
        <p:spPr>
          <a:xfrm>
            <a:off x="1856" y="151519"/>
            <a:ext cx="9144900" cy="418500"/>
          </a:xfrm>
          <a:prstGeom prst="rect">
            <a:avLst/>
          </a:prstGeom>
          <a:solidFill>
            <a:srgbClr val="58B7C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750"/>
              </a:srgbClr>
            </a:outerShdw>
          </a:effectLst>
        </p:spPr>
        <p:txBody>
          <a:bodyPr spcFirstLastPara="1" wrap="square" lIns="68575" tIns="34275" rIns="68575" bIns="34275" anchor="b" anchorCtr="0">
            <a:normAutofit fontScale="55000" lnSpcReduction="2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endParaRPr sz="52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0" name="Google Shape;80;p15">
            <a:extLst>
              <a:ext uri="{FF2B5EF4-FFF2-40B4-BE49-F238E27FC236}">
                <a16:creationId xmlns:a16="http://schemas.microsoft.com/office/drawing/2014/main" id="{3B25A18D-D60A-6D9D-A300-7975AAAA1101}"/>
              </a:ext>
            </a:extLst>
          </p:cNvPr>
          <p:cNvSpPr txBox="1"/>
          <p:nvPr/>
        </p:nvSpPr>
        <p:spPr>
          <a:xfrm>
            <a:off x="1850" y="4889250"/>
            <a:ext cx="9144000" cy="284700"/>
          </a:xfrm>
          <a:prstGeom prst="rect">
            <a:avLst/>
          </a:prstGeom>
          <a:solidFill>
            <a:srgbClr val="58B7C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750"/>
              </a:srgbClr>
            </a:outerShdw>
          </a:effectLst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000000"/>
                </a:solidFill>
              </a:rPr>
              <a:t>11</a:t>
            </a:fld>
            <a:endParaRPr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D9BA333-801A-B5AA-4AC2-1F24344884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9942483"/>
              </p:ext>
            </p:extLst>
          </p:nvPr>
        </p:nvGraphicFramePr>
        <p:xfrm>
          <a:off x="576855" y="1242651"/>
          <a:ext cx="7990290" cy="3054669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331715">
                  <a:extLst>
                    <a:ext uri="{9D8B030D-6E8A-4147-A177-3AD203B41FA5}">
                      <a16:colId xmlns:a16="http://schemas.microsoft.com/office/drawing/2014/main" val="1253249022"/>
                    </a:ext>
                  </a:extLst>
                </a:gridCol>
                <a:gridCol w="1331715">
                  <a:extLst>
                    <a:ext uri="{9D8B030D-6E8A-4147-A177-3AD203B41FA5}">
                      <a16:colId xmlns:a16="http://schemas.microsoft.com/office/drawing/2014/main" val="4279830564"/>
                    </a:ext>
                  </a:extLst>
                </a:gridCol>
                <a:gridCol w="1331715">
                  <a:extLst>
                    <a:ext uri="{9D8B030D-6E8A-4147-A177-3AD203B41FA5}">
                      <a16:colId xmlns:a16="http://schemas.microsoft.com/office/drawing/2014/main" val="3603268277"/>
                    </a:ext>
                  </a:extLst>
                </a:gridCol>
                <a:gridCol w="1331715">
                  <a:extLst>
                    <a:ext uri="{9D8B030D-6E8A-4147-A177-3AD203B41FA5}">
                      <a16:colId xmlns:a16="http://schemas.microsoft.com/office/drawing/2014/main" val="2653947160"/>
                    </a:ext>
                  </a:extLst>
                </a:gridCol>
                <a:gridCol w="1331715">
                  <a:extLst>
                    <a:ext uri="{9D8B030D-6E8A-4147-A177-3AD203B41FA5}">
                      <a16:colId xmlns:a16="http://schemas.microsoft.com/office/drawing/2014/main" val="3053154037"/>
                    </a:ext>
                  </a:extLst>
                </a:gridCol>
                <a:gridCol w="1331715">
                  <a:extLst>
                    <a:ext uri="{9D8B030D-6E8A-4147-A177-3AD203B41FA5}">
                      <a16:colId xmlns:a16="http://schemas.microsoft.com/office/drawing/2014/main" val="2060457934"/>
                    </a:ext>
                  </a:extLst>
                </a:gridCol>
              </a:tblGrid>
              <a:tr h="703263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Insulator used in the device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Resonant Wavelength</a:t>
                      </a:r>
                      <a:br>
                        <a:rPr lang="en-IN" dirty="0"/>
                      </a:br>
                      <a:r>
                        <a:rPr lang="en-IN" dirty="0"/>
                        <a:t>On 0V biasing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dirty="0"/>
                        <a:t>Resonant Wavelength</a:t>
                      </a:r>
                      <a:br>
                        <a:rPr lang="en-IN" dirty="0"/>
                      </a:br>
                      <a:r>
                        <a:rPr lang="en-IN" dirty="0"/>
                        <a:t>On 15V biasing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Spectral Shift</a:t>
                      </a:r>
                      <a:br>
                        <a:rPr lang="en-IN" dirty="0"/>
                      </a:br>
                      <a:br>
                        <a:rPr lang="en-IN" dirty="0">
                          <a:solidFill>
                            <a:schemeClr val="accent1"/>
                          </a:solidFill>
                        </a:rPr>
                      </a:br>
                      <a:r>
                        <a:rPr lang="en-IN" dirty="0">
                          <a:solidFill>
                            <a:schemeClr val="accent1"/>
                          </a:solidFill>
                        </a:rPr>
                        <a:t>(Blue Shift)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Reflectance dip at 0V biasing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Reflectance Dip at 15V biasing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4107308"/>
                  </a:ext>
                </a:extLst>
              </a:tr>
              <a:tr h="703263"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 err="1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HfO</a:t>
                      </a:r>
                      <a:r>
                        <a:rPr lang="en-IN" sz="1400" b="1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₂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520 nm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480 nm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40 nm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~95.3%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~97.6%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0644692"/>
                  </a:ext>
                </a:extLst>
              </a:tr>
              <a:tr h="703263"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 err="1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TiO</a:t>
                      </a:r>
                      <a:r>
                        <a:rPr lang="en-IN" sz="1400" b="1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₂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495 nm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460 nm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35 nm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~95%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~97%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708907"/>
                  </a:ext>
                </a:extLst>
              </a:tr>
              <a:tr h="703263"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 err="1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ZrO</a:t>
                      </a:r>
                      <a:r>
                        <a:rPr lang="en-IN" sz="1400" b="1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₂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505 nm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470 nm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35 nm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~95%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~97%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3536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74806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>
          <a:extLst>
            <a:ext uri="{FF2B5EF4-FFF2-40B4-BE49-F238E27FC236}">
              <a16:creationId xmlns:a16="http://schemas.microsoft.com/office/drawing/2014/main" id="{6E212CF9-A4CA-B408-16FD-DDF7125ACC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>
            <a:extLst>
              <a:ext uri="{FF2B5EF4-FFF2-40B4-BE49-F238E27FC236}">
                <a16:creationId xmlns:a16="http://schemas.microsoft.com/office/drawing/2014/main" id="{F0A837BD-2A37-7F16-6E0C-8DF64BC262E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6591" y="316577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/>
            <a:r>
              <a:rPr lang="en-IN" sz="2300" b="1" dirty="0"/>
              <a:t>Optical Results — Near IR Range </a:t>
            </a:r>
            <a:r>
              <a:rPr lang="en-IN" sz="2300" b="1" dirty="0">
                <a:solidFill>
                  <a:srgbClr val="FF0000"/>
                </a:solidFill>
              </a:rPr>
              <a:t>(Thicker Cavity)</a:t>
            </a:r>
            <a:endParaRPr sz="2300" b="1" dirty="0"/>
          </a:p>
        </p:txBody>
      </p:sp>
      <p:sp>
        <p:nvSpPr>
          <p:cNvPr id="79" name="Google Shape;79;p15">
            <a:extLst>
              <a:ext uri="{FF2B5EF4-FFF2-40B4-BE49-F238E27FC236}">
                <a16:creationId xmlns:a16="http://schemas.microsoft.com/office/drawing/2014/main" id="{CCBC6B17-EEFA-E75C-8A7E-061C3BC5A5C2}"/>
              </a:ext>
            </a:extLst>
          </p:cNvPr>
          <p:cNvSpPr txBox="1"/>
          <p:nvPr/>
        </p:nvSpPr>
        <p:spPr>
          <a:xfrm>
            <a:off x="1856" y="151519"/>
            <a:ext cx="9144900" cy="293506"/>
          </a:xfrm>
          <a:prstGeom prst="rect">
            <a:avLst/>
          </a:prstGeom>
          <a:solidFill>
            <a:srgbClr val="58B7C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750"/>
              </a:srgbClr>
            </a:outerShdw>
          </a:effectLst>
        </p:spPr>
        <p:txBody>
          <a:bodyPr spcFirstLastPara="1" wrap="square" lIns="68575" tIns="34275" rIns="68575" bIns="34275" anchor="b" anchorCtr="0">
            <a:normAutofit fontScale="40000" lnSpcReduction="2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endParaRPr sz="52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0" name="Google Shape;80;p15">
            <a:extLst>
              <a:ext uri="{FF2B5EF4-FFF2-40B4-BE49-F238E27FC236}">
                <a16:creationId xmlns:a16="http://schemas.microsoft.com/office/drawing/2014/main" id="{6297504A-BC79-8717-687F-CBAFA2C2BA29}"/>
              </a:ext>
            </a:extLst>
          </p:cNvPr>
          <p:cNvSpPr txBox="1"/>
          <p:nvPr/>
        </p:nvSpPr>
        <p:spPr>
          <a:xfrm>
            <a:off x="1850" y="4889250"/>
            <a:ext cx="9144000" cy="284700"/>
          </a:xfrm>
          <a:prstGeom prst="rect">
            <a:avLst/>
          </a:prstGeom>
          <a:solidFill>
            <a:srgbClr val="58B7C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750"/>
              </a:srgbClr>
            </a:outerShdw>
          </a:effectLst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000000"/>
                </a:solidFill>
              </a:rPr>
              <a:t>12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81AD77-6B11-D9AF-D0F4-248AA749F9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591" y="933728"/>
            <a:ext cx="7496749" cy="3763357"/>
          </a:xfrm>
          <a:prstGeom prst="rect">
            <a:avLst/>
          </a:prstGeom>
        </p:spPr>
      </p:pic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2D2A1362-2B30-366B-B52C-A818DA880AC5}"/>
              </a:ext>
            </a:extLst>
          </p:cNvPr>
          <p:cNvSpPr/>
          <p:nvPr/>
        </p:nvSpPr>
        <p:spPr>
          <a:xfrm>
            <a:off x="6705823" y="3373661"/>
            <a:ext cx="2261586" cy="946338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200" b="1" dirty="0">
                <a:solidFill>
                  <a:schemeClr val="bg2">
                    <a:lumMod val="75000"/>
                  </a:schemeClr>
                </a:solidFill>
              </a:rPr>
              <a:t>Cavity thickness engineered such that </a:t>
            </a:r>
            <a:r>
              <a:rPr lang="en-IN" sz="1200" b="1" dirty="0">
                <a:solidFill>
                  <a:schemeClr val="accent5"/>
                </a:solidFill>
              </a:rPr>
              <a:t>semiconductor: 50 nm, insulator: 100 nm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7C0B768-9A8A-73DA-C708-BAF50D997FBA}"/>
              </a:ext>
            </a:extLst>
          </p:cNvPr>
          <p:cNvSpPr/>
          <p:nvPr/>
        </p:nvSpPr>
        <p:spPr>
          <a:xfrm>
            <a:off x="2994660" y="1837963"/>
            <a:ext cx="701040" cy="29350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 err="1">
                <a:solidFill>
                  <a:schemeClr val="bg2">
                    <a:lumMod val="75000"/>
                  </a:schemeClr>
                </a:solidFill>
              </a:rPr>
              <a:t>HfO</a:t>
            </a:r>
            <a:r>
              <a:rPr lang="en-IN" b="1" dirty="0">
                <a:solidFill>
                  <a:schemeClr val="bg2">
                    <a:lumMod val="75000"/>
                  </a:schemeClr>
                </a:solidFill>
              </a:rPr>
              <a:t>₂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076578-B98C-2204-9BBC-A9FD647448C5}"/>
              </a:ext>
            </a:extLst>
          </p:cNvPr>
          <p:cNvSpPr/>
          <p:nvPr/>
        </p:nvSpPr>
        <p:spPr>
          <a:xfrm>
            <a:off x="6865620" y="1860189"/>
            <a:ext cx="701040" cy="29350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 err="1">
                <a:solidFill>
                  <a:schemeClr val="bg2">
                    <a:lumMod val="75000"/>
                  </a:schemeClr>
                </a:solidFill>
              </a:rPr>
              <a:t>TiO</a:t>
            </a:r>
            <a:r>
              <a:rPr lang="en-IN" b="1" dirty="0">
                <a:solidFill>
                  <a:schemeClr val="bg2">
                    <a:lumMod val="75000"/>
                  </a:schemeClr>
                </a:solidFill>
              </a:rPr>
              <a:t>₂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A6F529-C269-D451-DF0D-B178B51A9F2C}"/>
              </a:ext>
            </a:extLst>
          </p:cNvPr>
          <p:cNvSpPr/>
          <p:nvPr/>
        </p:nvSpPr>
        <p:spPr>
          <a:xfrm>
            <a:off x="5143500" y="3916266"/>
            <a:ext cx="701040" cy="29350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 err="1">
                <a:solidFill>
                  <a:schemeClr val="bg2">
                    <a:lumMod val="75000"/>
                  </a:schemeClr>
                </a:solidFill>
              </a:rPr>
              <a:t>ZrO</a:t>
            </a:r>
            <a:r>
              <a:rPr lang="en-IN" b="1" dirty="0">
                <a:solidFill>
                  <a:schemeClr val="bg2">
                    <a:lumMod val="75000"/>
                  </a:schemeClr>
                </a:solidFill>
              </a:rPr>
              <a:t>₂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89235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>
          <a:extLst>
            <a:ext uri="{FF2B5EF4-FFF2-40B4-BE49-F238E27FC236}">
              <a16:creationId xmlns:a16="http://schemas.microsoft.com/office/drawing/2014/main" id="{F9D35485-49D6-71AD-DADF-113BDFB55B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>
            <a:extLst>
              <a:ext uri="{FF2B5EF4-FFF2-40B4-BE49-F238E27FC236}">
                <a16:creationId xmlns:a16="http://schemas.microsoft.com/office/drawing/2014/main" id="{A5440C7C-6446-1267-03FB-3DFD27AF5EC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/>
            <a:r>
              <a:rPr lang="en-IN" sz="2300" b="1" dirty="0"/>
              <a:t>Result Comparison among Dielectrics </a:t>
            </a:r>
            <a:r>
              <a:rPr lang="en-IN" sz="2300" b="1" dirty="0">
                <a:solidFill>
                  <a:srgbClr val="FF0000"/>
                </a:solidFill>
              </a:rPr>
              <a:t>(Thicker Cavity)</a:t>
            </a:r>
            <a:endParaRPr sz="2300" b="1" dirty="0"/>
          </a:p>
        </p:txBody>
      </p:sp>
      <p:sp>
        <p:nvSpPr>
          <p:cNvPr id="79" name="Google Shape;79;p15">
            <a:extLst>
              <a:ext uri="{FF2B5EF4-FFF2-40B4-BE49-F238E27FC236}">
                <a16:creationId xmlns:a16="http://schemas.microsoft.com/office/drawing/2014/main" id="{23950B5E-B968-03B9-B9C7-8DCBAEDCA284}"/>
              </a:ext>
            </a:extLst>
          </p:cNvPr>
          <p:cNvSpPr txBox="1"/>
          <p:nvPr/>
        </p:nvSpPr>
        <p:spPr>
          <a:xfrm>
            <a:off x="1856" y="151519"/>
            <a:ext cx="9144900" cy="418500"/>
          </a:xfrm>
          <a:prstGeom prst="rect">
            <a:avLst/>
          </a:prstGeom>
          <a:solidFill>
            <a:srgbClr val="58B7C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750"/>
              </a:srgbClr>
            </a:outerShdw>
          </a:effectLst>
        </p:spPr>
        <p:txBody>
          <a:bodyPr spcFirstLastPara="1" wrap="square" lIns="68575" tIns="34275" rIns="68575" bIns="34275" anchor="b" anchorCtr="0">
            <a:normAutofit fontScale="55000" lnSpcReduction="2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endParaRPr sz="52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0" name="Google Shape;80;p15">
            <a:extLst>
              <a:ext uri="{FF2B5EF4-FFF2-40B4-BE49-F238E27FC236}">
                <a16:creationId xmlns:a16="http://schemas.microsoft.com/office/drawing/2014/main" id="{4EB32335-6BD8-BB1D-EE1B-51EBA07ABAF2}"/>
              </a:ext>
            </a:extLst>
          </p:cNvPr>
          <p:cNvSpPr txBox="1"/>
          <p:nvPr/>
        </p:nvSpPr>
        <p:spPr>
          <a:xfrm>
            <a:off x="1850" y="4889250"/>
            <a:ext cx="9144000" cy="284700"/>
          </a:xfrm>
          <a:prstGeom prst="rect">
            <a:avLst/>
          </a:prstGeom>
          <a:solidFill>
            <a:srgbClr val="58B7C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750"/>
              </a:srgbClr>
            </a:outerShdw>
          </a:effectLst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000000"/>
                </a:solidFill>
              </a:rPr>
              <a:t>13</a:t>
            </a:fld>
            <a:endParaRPr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783CC3D-0CDB-57AE-B4BF-D620E3437C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5314048"/>
              </p:ext>
            </p:extLst>
          </p:nvPr>
        </p:nvGraphicFramePr>
        <p:xfrm>
          <a:off x="311700" y="1308980"/>
          <a:ext cx="6805380" cy="2841309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701345">
                  <a:extLst>
                    <a:ext uri="{9D8B030D-6E8A-4147-A177-3AD203B41FA5}">
                      <a16:colId xmlns:a16="http://schemas.microsoft.com/office/drawing/2014/main" val="1253249022"/>
                    </a:ext>
                  </a:extLst>
                </a:gridCol>
                <a:gridCol w="1701345">
                  <a:extLst>
                    <a:ext uri="{9D8B030D-6E8A-4147-A177-3AD203B41FA5}">
                      <a16:colId xmlns:a16="http://schemas.microsoft.com/office/drawing/2014/main" val="4279830564"/>
                    </a:ext>
                  </a:extLst>
                </a:gridCol>
                <a:gridCol w="1701345">
                  <a:extLst>
                    <a:ext uri="{9D8B030D-6E8A-4147-A177-3AD203B41FA5}">
                      <a16:colId xmlns:a16="http://schemas.microsoft.com/office/drawing/2014/main" val="3603268277"/>
                    </a:ext>
                  </a:extLst>
                </a:gridCol>
                <a:gridCol w="1701345">
                  <a:extLst>
                    <a:ext uri="{9D8B030D-6E8A-4147-A177-3AD203B41FA5}">
                      <a16:colId xmlns:a16="http://schemas.microsoft.com/office/drawing/2014/main" val="2653947160"/>
                    </a:ext>
                  </a:extLst>
                </a:gridCol>
              </a:tblGrid>
              <a:tr h="703263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Insulator used in the device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Resonant Wavelength</a:t>
                      </a:r>
                      <a:br>
                        <a:rPr lang="en-IN" dirty="0"/>
                      </a:br>
                      <a:r>
                        <a:rPr lang="en-IN" dirty="0"/>
                        <a:t>On 0V biasing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dirty="0"/>
                        <a:t>Resonant Wavelength</a:t>
                      </a:r>
                      <a:br>
                        <a:rPr lang="en-IN" dirty="0"/>
                      </a:br>
                      <a:r>
                        <a:rPr lang="en-IN" dirty="0"/>
                        <a:t>On 15V biasing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Spectral Shift</a:t>
                      </a:r>
                      <a:br>
                        <a:rPr lang="en-IN" dirty="0"/>
                      </a:br>
                      <a:br>
                        <a:rPr lang="en-IN" dirty="0">
                          <a:solidFill>
                            <a:schemeClr val="accent1"/>
                          </a:solidFill>
                        </a:rPr>
                      </a:br>
                      <a:r>
                        <a:rPr lang="en-IN" dirty="0">
                          <a:solidFill>
                            <a:schemeClr val="accent1"/>
                          </a:solidFill>
                        </a:rPr>
                        <a:t>(Blue Shift)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4107308"/>
                  </a:ext>
                </a:extLst>
              </a:tr>
              <a:tr h="703263"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 err="1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HfO</a:t>
                      </a:r>
                      <a:r>
                        <a:rPr lang="en-IN" sz="1400" b="1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₂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1.10 microns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895 nm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115 nm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0644692"/>
                  </a:ext>
                </a:extLst>
              </a:tr>
              <a:tr h="703263"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 err="1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TiO</a:t>
                      </a:r>
                      <a:r>
                        <a:rPr lang="en-IN" sz="1400" b="1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₂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1.19 microns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1.09 microns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100 nm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708907"/>
                  </a:ext>
                </a:extLst>
              </a:tr>
              <a:tr h="703263"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 err="1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ZrO</a:t>
                      </a:r>
                      <a:r>
                        <a:rPr lang="en-IN" sz="1400" b="1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₂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1.13 microns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1.025 microns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105 nm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353633"/>
                  </a:ext>
                </a:extLst>
              </a:tr>
            </a:tbl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2F4CD2B-D2E1-0F42-1FBD-8B61B66EB6A3}"/>
              </a:ext>
            </a:extLst>
          </p:cNvPr>
          <p:cNvSpPr/>
          <p:nvPr/>
        </p:nvSpPr>
        <p:spPr>
          <a:xfrm>
            <a:off x="7223760" y="2729634"/>
            <a:ext cx="1844760" cy="1264008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Reflectance dip falls to 73.7% approximately.</a:t>
            </a:r>
            <a:endParaRPr lang="en-IN" b="1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25184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>
          <a:extLst>
            <a:ext uri="{FF2B5EF4-FFF2-40B4-BE49-F238E27FC236}">
              <a16:creationId xmlns:a16="http://schemas.microsoft.com/office/drawing/2014/main" id="{58C3BAF1-08DD-5732-14FA-45BAB8B0DD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>
            <a:extLst>
              <a:ext uri="{FF2B5EF4-FFF2-40B4-BE49-F238E27FC236}">
                <a16:creationId xmlns:a16="http://schemas.microsoft.com/office/drawing/2014/main" id="{D08C421F-B7A8-D470-B7D6-27AF183D54F4}"/>
              </a:ext>
            </a:extLst>
          </p:cNvPr>
          <p:cNvSpPr txBox="1"/>
          <p:nvPr/>
        </p:nvSpPr>
        <p:spPr>
          <a:xfrm>
            <a:off x="1856" y="151519"/>
            <a:ext cx="9144900" cy="293506"/>
          </a:xfrm>
          <a:prstGeom prst="rect">
            <a:avLst/>
          </a:prstGeom>
          <a:solidFill>
            <a:srgbClr val="58B7C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750"/>
              </a:srgbClr>
            </a:outerShdw>
          </a:effectLst>
        </p:spPr>
        <p:txBody>
          <a:bodyPr spcFirstLastPara="1" wrap="square" lIns="68575" tIns="34275" rIns="68575" bIns="34275" anchor="b" anchorCtr="0">
            <a:normAutofit fontScale="40000" lnSpcReduction="2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endParaRPr sz="52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0" name="Google Shape;80;p15">
            <a:extLst>
              <a:ext uri="{FF2B5EF4-FFF2-40B4-BE49-F238E27FC236}">
                <a16:creationId xmlns:a16="http://schemas.microsoft.com/office/drawing/2014/main" id="{FB893136-0417-A61C-0DF5-04DBD4FD03C3}"/>
              </a:ext>
            </a:extLst>
          </p:cNvPr>
          <p:cNvSpPr txBox="1"/>
          <p:nvPr/>
        </p:nvSpPr>
        <p:spPr>
          <a:xfrm>
            <a:off x="1850" y="4889250"/>
            <a:ext cx="9144000" cy="284700"/>
          </a:xfrm>
          <a:prstGeom prst="rect">
            <a:avLst/>
          </a:prstGeom>
          <a:solidFill>
            <a:srgbClr val="58B7C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750"/>
              </a:srgbClr>
            </a:outerShdw>
          </a:effectLst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000000"/>
                </a:solidFill>
              </a:rPr>
              <a:t>14</a:t>
            </a:fld>
            <a:endParaRPr/>
          </a:p>
        </p:txBody>
      </p:sp>
      <p:sp>
        <p:nvSpPr>
          <p:cNvPr id="77" name="Google Shape;77;p15">
            <a:extLst>
              <a:ext uri="{FF2B5EF4-FFF2-40B4-BE49-F238E27FC236}">
                <a16:creationId xmlns:a16="http://schemas.microsoft.com/office/drawing/2014/main" id="{036DDC7A-B126-4422-A183-B152D7F8EFC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6591" y="316577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/>
            <a:r>
              <a:rPr lang="en-IN" sz="2300" b="1" dirty="0"/>
              <a:t>Optical Results — Incident Angle Colormap</a:t>
            </a:r>
            <a:endParaRPr sz="23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71B9DA-311C-42E6-FBBB-844E1BF045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8539" y="889277"/>
            <a:ext cx="6187965" cy="348073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7C173CC-169C-344F-A637-24589CC59BF3}"/>
              </a:ext>
            </a:extLst>
          </p:cNvPr>
          <p:cNvSpPr txBox="1"/>
          <p:nvPr/>
        </p:nvSpPr>
        <p:spPr>
          <a:xfrm>
            <a:off x="1760363" y="4444998"/>
            <a:ext cx="69368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TE and TM polarized colormaps for Device with </a:t>
            </a:r>
            <a:r>
              <a:rPr lang="en-IN" dirty="0" err="1">
                <a:solidFill>
                  <a:schemeClr val="bg2">
                    <a:lumMod val="75000"/>
                  </a:schemeClr>
                </a:solidFill>
              </a:rPr>
              <a:t>ZrO</a:t>
            </a:r>
            <a:r>
              <a:rPr lang="en-IN" dirty="0">
                <a:solidFill>
                  <a:schemeClr val="bg2">
                    <a:lumMod val="75000"/>
                  </a:schemeClr>
                </a:solidFill>
              </a:rPr>
              <a:t>₂ as insulator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29520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>
          <a:extLst>
            <a:ext uri="{FF2B5EF4-FFF2-40B4-BE49-F238E27FC236}">
              <a16:creationId xmlns:a16="http://schemas.microsoft.com/office/drawing/2014/main" id="{C6BC4955-4A2A-D398-C74D-F6124105C0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>
            <a:extLst>
              <a:ext uri="{FF2B5EF4-FFF2-40B4-BE49-F238E27FC236}">
                <a16:creationId xmlns:a16="http://schemas.microsoft.com/office/drawing/2014/main" id="{C8B36EF1-6482-532E-B51D-706F6152DBD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6591" y="316577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/>
            <a:r>
              <a:rPr lang="en-IN" sz="2300" b="1" dirty="0"/>
              <a:t>Optical Results – Polar Plot</a:t>
            </a:r>
            <a:endParaRPr sz="2300" b="1" dirty="0"/>
          </a:p>
        </p:txBody>
      </p:sp>
      <p:sp>
        <p:nvSpPr>
          <p:cNvPr id="79" name="Google Shape;79;p15">
            <a:extLst>
              <a:ext uri="{FF2B5EF4-FFF2-40B4-BE49-F238E27FC236}">
                <a16:creationId xmlns:a16="http://schemas.microsoft.com/office/drawing/2014/main" id="{DF8EE8C5-7CEF-F057-1857-2719A56C3A72}"/>
              </a:ext>
            </a:extLst>
          </p:cNvPr>
          <p:cNvSpPr txBox="1"/>
          <p:nvPr/>
        </p:nvSpPr>
        <p:spPr>
          <a:xfrm>
            <a:off x="1856" y="151519"/>
            <a:ext cx="9144900" cy="293506"/>
          </a:xfrm>
          <a:prstGeom prst="rect">
            <a:avLst/>
          </a:prstGeom>
          <a:solidFill>
            <a:srgbClr val="58B7C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750"/>
              </a:srgbClr>
            </a:outerShdw>
          </a:effectLst>
        </p:spPr>
        <p:txBody>
          <a:bodyPr spcFirstLastPara="1" wrap="square" lIns="68575" tIns="34275" rIns="68575" bIns="34275" anchor="b" anchorCtr="0">
            <a:normAutofit fontScale="40000" lnSpcReduction="2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endParaRPr sz="52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0" name="Google Shape;80;p15">
            <a:extLst>
              <a:ext uri="{FF2B5EF4-FFF2-40B4-BE49-F238E27FC236}">
                <a16:creationId xmlns:a16="http://schemas.microsoft.com/office/drawing/2014/main" id="{20A7D9FE-54A3-1E25-2792-54BCE20AF846}"/>
              </a:ext>
            </a:extLst>
          </p:cNvPr>
          <p:cNvSpPr txBox="1"/>
          <p:nvPr/>
        </p:nvSpPr>
        <p:spPr>
          <a:xfrm>
            <a:off x="1850" y="4889250"/>
            <a:ext cx="9144000" cy="284700"/>
          </a:xfrm>
          <a:prstGeom prst="rect">
            <a:avLst/>
          </a:prstGeom>
          <a:solidFill>
            <a:srgbClr val="58B7C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750"/>
              </a:srgbClr>
            </a:outerShdw>
          </a:effectLst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000000"/>
                </a:solidFill>
              </a:rPr>
              <a:t>15</a:t>
            </a:fld>
            <a:endParaRPr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8AB3AE30-47E0-63B0-74F1-B0CED2764444}"/>
              </a:ext>
            </a:extLst>
          </p:cNvPr>
          <p:cNvSpPr/>
          <p:nvPr/>
        </p:nvSpPr>
        <p:spPr>
          <a:xfrm>
            <a:off x="6381674" y="1423303"/>
            <a:ext cx="2554203" cy="3211605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TE and TM polarization analyzed using TMM.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2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TE mode: nearly angle-independent reflectance.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2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TM mode: shows pseudo-Brewster angle with sharp reflectance minimum.</a:t>
            </a:r>
            <a:endParaRPr lang="en-IN" b="1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86F240-163D-DCAF-D6A9-DD4D9FCAA7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89277"/>
            <a:ext cx="6140663" cy="34541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4456739-6D6A-2F50-F3DB-8D06AF8D30EA}"/>
              </a:ext>
            </a:extLst>
          </p:cNvPr>
          <p:cNvSpPr txBox="1"/>
          <p:nvPr/>
        </p:nvSpPr>
        <p:spPr>
          <a:xfrm>
            <a:off x="884840" y="4121832"/>
            <a:ext cx="46547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Reflectance Polar Plots for TE and TM polarized modes with </a:t>
            </a:r>
            <a:r>
              <a:rPr lang="en-IN" dirty="0" err="1">
                <a:solidFill>
                  <a:schemeClr val="bg2">
                    <a:lumMod val="75000"/>
                  </a:schemeClr>
                </a:solidFill>
              </a:rPr>
              <a:t>ZrO</a:t>
            </a:r>
            <a:r>
              <a:rPr lang="en-IN" dirty="0">
                <a:solidFill>
                  <a:schemeClr val="bg2">
                    <a:lumMod val="75000"/>
                  </a:schemeClr>
                </a:solidFill>
              </a:rPr>
              <a:t>₂ chosen as insulator for the Device</a:t>
            </a:r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226D6E5-2CC0-4381-994C-1924AB028B81}"/>
              </a:ext>
            </a:extLst>
          </p:cNvPr>
          <p:cNvSpPr/>
          <p:nvPr/>
        </p:nvSpPr>
        <p:spPr>
          <a:xfrm>
            <a:off x="2154554" y="1389774"/>
            <a:ext cx="321945" cy="742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rgbClr val="FF0000"/>
                </a:solidFill>
              </a:rPr>
              <a:t>--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2B936DD-4FCE-624B-E9A1-33B36FE3DB86}"/>
              </a:ext>
            </a:extLst>
          </p:cNvPr>
          <p:cNvSpPr/>
          <p:nvPr/>
        </p:nvSpPr>
        <p:spPr>
          <a:xfrm>
            <a:off x="2154554" y="1574128"/>
            <a:ext cx="321945" cy="742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rgbClr val="4E834F"/>
                </a:solidFill>
              </a:rPr>
              <a:t>--</a:t>
            </a:r>
            <a:endParaRPr lang="en-IN" dirty="0">
              <a:solidFill>
                <a:srgbClr val="4E834F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63556E-7AA8-4554-4430-A91104C9CB14}"/>
              </a:ext>
            </a:extLst>
          </p:cNvPr>
          <p:cNvSpPr/>
          <p:nvPr/>
        </p:nvSpPr>
        <p:spPr>
          <a:xfrm>
            <a:off x="2154554" y="1774141"/>
            <a:ext cx="321945" cy="742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rgbClr val="4545F4"/>
                </a:solidFill>
              </a:rPr>
              <a:t>--</a:t>
            </a:r>
            <a:endParaRPr lang="en-IN" dirty="0">
              <a:solidFill>
                <a:srgbClr val="4545F4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159B231-FA61-737D-01FA-1C4333914D83}"/>
              </a:ext>
            </a:extLst>
          </p:cNvPr>
          <p:cNvCxnSpPr/>
          <p:nvPr/>
        </p:nvCxnSpPr>
        <p:spPr>
          <a:xfrm flipV="1">
            <a:off x="2225040" y="1359815"/>
            <a:ext cx="0" cy="6191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B5EA49BB-5B82-71A3-259E-419D103A7A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0328" y="1359815"/>
            <a:ext cx="837872" cy="644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5290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>
          <a:extLst>
            <a:ext uri="{FF2B5EF4-FFF2-40B4-BE49-F238E27FC236}">
              <a16:creationId xmlns:a16="http://schemas.microsoft.com/office/drawing/2014/main" id="{A15FB03D-EE07-41CA-ED5D-4E412BC286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>
            <a:extLst>
              <a:ext uri="{FF2B5EF4-FFF2-40B4-BE49-F238E27FC236}">
                <a16:creationId xmlns:a16="http://schemas.microsoft.com/office/drawing/2014/main" id="{6DBB33E4-3821-E69B-1F6E-C483E47B267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en-IN" b="1" dirty="0"/>
              <a:t>Conclusion</a:t>
            </a:r>
            <a:endParaRPr b="1" dirty="0"/>
          </a:p>
        </p:txBody>
      </p:sp>
      <p:sp>
        <p:nvSpPr>
          <p:cNvPr id="79" name="Google Shape;79;p15">
            <a:extLst>
              <a:ext uri="{FF2B5EF4-FFF2-40B4-BE49-F238E27FC236}">
                <a16:creationId xmlns:a16="http://schemas.microsoft.com/office/drawing/2014/main" id="{100AA7D0-0BB1-A801-27DC-E6B8B488D3CF}"/>
              </a:ext>
            </a:extLst>
          </p:cNvPr>
          <p:cNvSpPr txBox="1"/>
          <p:nvPr/>
        </p:nvSpPr>
        <p:spPr>
          <a:xfrm>
            <a:off x="1856" y="151519"/>
            <a:ext cx="9144900" cy="418500"/>
          </a:xfrm>
          <a:prstGeom prst="rect">
            <a:avLst/>
          </a:prstGeom>
          <a:solidFill>
            <a:srgbClr val="58B7C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750"/>
              </a:srgbClr>
            </a:outerShdw>
          </a:effectLst>
        </p:spPr>
        <p:txBody>
          <a:bodyPr spcFirstLastPara="1" wrap="square" lIns="68575" tIns="34275" rIns="68575" bIns="34275" anchor="b" anchorCtr="0">
            <a:normAutofit fontScale="55000" lnSpcReduction="2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endParaRPr sz="52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0" name="Google Shape;80;p15">
            <a:extLst>
              <a:ext uri="{FF2B5EF4-FFF2-40B4-BE49-F238E27FC236}">
                <a16:creationId xmlns:a16="http://schemas.microsoft.com/office/drawing/2014/main" id="{B8BA1E7A-4BA9-59EF-77A9-5784DCF654A9}"/>
              </a:ext>
            </a:extLst>
          </p:cNvPr>
          <p:cNvSpPr txBox="1"/>
          <p:nvPr/>
        </p:nvSpPr>
        <p:spPr>
          <a:xfrm>
            <a:off x="1850" y="4889250"/>
            <a:ext cx="9144000" cy="284700"/>
          </a:xfrm>
          <a:prstGeom prst="rect">
            <a:avLst/>
          </a:prstGeom>
          <a:solidFill>
            <a:srgbClr val="58B7C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750"/>
              </a:srgbClr>
            </a:outerShdw>
          </a:effectLst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000000"/>
                </a:solidFill>
              </a:rPr>
              <a:t>16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FA8E42-7D41-4D54-D684-35E805C29C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Electrically tunable ENZ-</a:t>
            </a:r>
            <a:r>
              <a:rPr lang="en-US" dirty="0" err="1"/>
              <a:t>InSb</a:t>
            </a:r>
            <a:r>
              <a:rPr lang="en-US" dirty="0"/>
              <a:t> light absorber successfully demonstrated.</a:t>
            </a:r>
          </a:p>
          <a:p>
            <a:endParaRPr lang="en-US" dirty="0"/>
          </a:p>
          <a:p>
            <a:r>
              <a:rPr lang="en-US" dirty="0"/>
              <a:t>Best case achieved tunability:</a:t>
            </a:r>
          </a:p>
          <a:p>
            <a:pPr marL="114300" indent="0">
              <a:buNone/>
            </a:pPr>
            <a:r>
              <a:rPr lang="en-US" b="1" dirty="0"/>
              <a:t>             40 nm (visible)</a:t>
            </a:r>
            <a:endParaRPr lang="en-US" dirty="0"/>
          </a:p>
          <a:p>
            <a:pPr marL="114300" indent="0">
              <a:buNone/>
            </a:pPr>
            <a:r>
              <a:rPr lang="en-US" b="1" dirty="0"/>
              <a:t>             115 nm (near-IR)</a:t>
            </a:r>
          </a:p>
          <a:p>
            <a:pPr marL="114300" indent="0">
              <a:buNone/>
            </a:pPr>
            <a:endParaRPr lang="en-US" dirty="0"/>
          </a:p>
          <a:p>
            <a:r>
              <a:rPr lang="en-IN" dirty="0"/>
              <a:t>The optimum tunability and absorption peak was obtained when Hafnium Oxide was chosen as the dielectric for our device architecture</a:t>
            </a:r>
          </a:p>
          <a:p>
            <a:endParaRPr lang="en-IN" dirty="0"/>
          </a:p>
          <a:p>
            <a:r>
              <a:rPr lang="en-IN" dirty="0"/>
              <a:t>Compact and </a:t>
            </a:r>
            <a:r>
              <a:rPr lang="en-IN" b="1" dirty="0"/>
              <a:t>CMOS-compatible</a:t>
            </a:r>
            <a:r>
              <a:rPr lang="en-IN" dirty="0"/>
              <a:t> design.</a:t>
            </a:r>
          </a:p>
        </p:txBody>
      </p:sp>
    </p:spTree>
    <p:extLst>
      <p:ext uri="{BB962C8B-B14F-4D97-AF65-F5344CB8AC3E}">
        <p14:creationId xmlns:p14="http://schemas.microsoft.com/office/powerpoint/2010/main" val="4598193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>
          <a:extLst>
            <a:ext uri="{FF2B5EF4-FFF2-40B4-BE49-F238E27FC236}">
              <a16:creationId xmlns:a16="http://schemas.microsoft.com/office/drawing/2014/main" id="{2E578F3A-3D63-0ACF-C8D0-8E492E7248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>
            <a:extLst>
              <a:ext uri="{FF2B5EF4-FFF2-40B4-BE49-F238E27FC236}">
                <a16:creationId xmlns:a16="http://schemas.microsoft.com/office/drawing/2014/main" id="{69BDA8AC-974F-1A80-D0EB-68FB51158221}"/>
              </a:ext>
            </a:extLst>
          </p:cNvPr>
          <p:cNvSpPr txBox="1"/>
          <p:nvPr/>
        </p:nvSpPr>
        <p:spPr>
          <a:xfrm>
            <a:off x="1856" y="151519"/>
            <a:ext cx="9144900" cy="418500"/>
          </a:xfrm>
          <a:prstGeom prst="rect">
            <a:avLst/>
          </a:prstGeom>
          <a:solidFill>
            <a:srgbClr val="58B7C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750"/>
              </a:srgbClr>
            </a:outerShdw>
          </a:effectLst>
        </p:spPr>
        <p:txBody>
          <a:bodyPr spcFirstLastPara="1" wrap="square" lIns="68575" tIns="34275" rIns="68575" bIns="34275" anchor="b" anchorCtr="0">
            <a:normAutofit fontScale="55000" lnSpcReduction="2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endParaRPr sz="52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0" name="Google Shape;80;p15">
            <a:extLst>
              <a:ext uri="{FF2B5EF4-FFF2-40B4-BE49-F238E27FC236}">
                <a16:creationId xmlns:a16="http://schemas.microsoft.com/office/drawing/2014/main" id="{BA54F6C5-F19E-6209-6F0B-B149CCB2FE2C}"/>
              </a:ext>
            </a:extLst>
          </p:cNvPr>
          <p:cNvSpPr txBox="1"/>
          <p:nvPr/>
        </p:nvSpPr>
        <p:spPr>
          <a:xfrm>
            <a:off x="1850" y="4889250"/>
            <a:ext cx="9144000" cy="284700"/>
          </a:xfrm>
          <a:prstGeom prst="rect">
            <a:avLst/>
          </a:prstGeom>
          <a:solidFill>
            <a:srgbClr val="58B7C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750"/>
              </a:srgbClr>
            </a:outerShdw>
          </a:effectLst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000000"/>
                </a:solidFill>
              </a:rPr>
              <a:t>17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9935D5-A67A-441F-5208-06B034C57A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928573"/>
          </a:xfrm>
        </p:spPr>
        <p:txBody>
          <a:bodyPr>
            <a:noAutofit/>
          </a:bodyPr>
          <a:lstStyle/>
          <a:p>
            <a:pPr marL="114300" indent="0" algn="ctr">
              <a:buNone/>
            </a:pPr>
            <a:r>
              <a:rPr lang="en-IN" sz="6000" dirty="0">
                <a:solidFill>
                  <a:srgbClr val="FF0000"/>
                </a:solidFill>
                <a:latin typeface="Bradley Hand ITC" panose="03070402050302030203" pitchFamily="66" charset="0"/>
              </a:rPr>
              <a:t>THANK YOU</a:t>
            </a:r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8E69066E-FC83-D415-FADC-D6B2EBB483A5}"/>
              </a:ext>
            </a:extLst>
          </p:cNvPr>
          <p:cNvSpPr txBox="1">
            <a:spLocks/>
          </p:cNvSpPr>
          <p:nvPr/>
        </p:nvSpPr>
        <p:spPr>
          <a:xfrm>
            <a:off x="684818" y="3960677"/>
            <a:ext cx="8520600" cy="928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 algn="ctr">
              <a:buFont typeface="Arial"/>
              <a:buNone/>
            </a:pPr>
            <a:r>
              <a:rPr lang="en-IN" sz="2400" dirty="0">
                <a:solidFill>
                  <a:srgbClr val="0070C0"/>
                </a:solidFill>
                <a:latin typeface="Ink Free" panose="03080402000500000000" pitchFamily="66" charset="0"/>
              </a:rPr>
              <a:t>I WOULD BE HAPPY TO TAKE ANY QUESTIONS….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F1C748-7346-8C58-B97D-39CF5B693E2E}"/>
              </a:ext>
            </a:extLst>
          </p:cNvPr>
          <p:cNvSpPr txBox="1"/>
          <p:nvPr/>
        </p:nvSpPr>
        <p:spPr>
          <a:xfrm>
            <a:off x="417786" y="2663504"/>
            <a:ext cx="60460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Speaker and First Author: Soham Chatterjee</a:t>
            </a:r>
          </a:p>
          <a:p>
            <a:r>
              <a:rPr lang="en-IN" b="1" dirty="0"/>
              <a:t>Affiliation: </a:t>
            </a:r>
            <a:r>
              <a:rPr lang="en-IN" b="1" dirty="0" err="1"/>
              <a:t>B.Tech</a:t>
            </a:r>
            <a:r>
              <a:rPr lang="en-IN" b="1" dirty="0"/>
              <a:t> Engineering Physics, IIT Guwahati (2023-2027)</a:t>
            </a:r>
            <a:br>
              <a:rPr lang="en-IN" b="1" dirty="0"/>
            </a:br>
            <a:r>
              <a:rPr lang="en-IN" b="1" dirty="0"/>
              <a:t>Email: chsoham04@gmail.com</a:t>
            </a:r>
            <a:br>
              <a:rPr lang="en-IN" b="1" dirty="0"/>
            </a:b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527802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/>
            <a:r>
              <a:rPr lang="en-IN" sz="2400" b="1" dirty="0"/>
              <a:t>Motivation &amp; Background</a:t>
            </a:r>
            <a:endParaRPr sz="2400" b="1" dirty="0"/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5162944" cy="59520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spcAft>
                <a:spcPts val="1200"/>
              </a:spcAft>
            </a:pPr>
            <a:r>
              <a:rPr lang="en-IN" b="1" i="1" dirty="0"/>
              <a:t>Problem? </a:t>
            </a:r>
            <a:br>
              <a:rPr lang="en-IN" b="1" dirty="0"/>
            </a:br>
            <a:r>
              <a:rPr lang="en-US" dirty="0"/>
              <a:t>Static optical components limit adaptability in modern photonic systems. </a:t>
            </a:r>
          </a:p>
          <a:p>
            <a:pPr marL="285750" indent="-285750">
              <a:spcAft>
                <a:spcPts val="1200"/>
              </a:spcAft>
            </a:pPr>
            <a:r>
              <a:rPr lang="en-US" b="1" i="1" dirty="0"/>
              <a:t>Solution?</a:t>
            </a:r>
            <a:br>
              <a:rPr lang="en-US" b="1" i="1" dirty="0"/>
            </a:br>
            <a:r>
              <a:rPr lang="en-US" dirty="0"/>
              <a:t>Electrically tunable elements enable real time</a:t>
            </a:r>
            <a:r>
              <a:rPr lang="en-US" i="1" dirty="0"/>
              <a:t> </a:t>
            </a:r>
            <a:r>
              <a:rPr lang="en-US" dirty="0"/>
              <a:t>control of optical properties.</a:t>
            </a:r>
            <a:endParaRPr lang="en-IN" b="1" dirty="0"/>
          </a:p>
          <a:p>
            <a:pPr marL="285750" indent="-285750">
              <a:spcAft>
                <a:spcPts val="1200"/>
              </a:spcAft>
            </a:pPr>
            <a:r>
              <a:rPr lang="en-IN" b="1" i="1" dirty="0"/>
              <a:t>How?</a:t>
            </a:r>
            <a:br>
              <a:rPr lang="en-IN" b="1" i="1" dirty="0"/>
            </a:br>
            <a:r>
              <a:rPr lang="en-US" dirty="0">
                <a:highlight>
                  <a:srgbClr val="FFFF00"/>
                </a:highlight>
              </a:rPr>
              <a:t>Epsilon-Near-Zero (ENZ) </a:t>
            </a:r>
            <a:r>
              <a:rPr lang="en-US" dirty="0"/>
              <a:t>materials allow strong modulation when Re(ε) → 0.</a:t>
            </a:r>
            <a:br>
              <a:rPr lang="en-US" dirty="0"/>
            </a:br>
            <a:endParaRPr lang="en-IN" b="1" i="1" dirty="0"/>
          </a:p>
        </p:txBody>
      </p:sp>
      <p:sp>
        <p:nvSpPr>
          <p:cNvPr id="71" name="Google Shape;71;p14"/>
          <p:cNvSpPr txBox="1"/>
          <p:nvPr/>
        </p:nvSpPr>
        <p:spPr>
          <a:xfrm>
            <a:off x="1856" y="151519"/>
            <a:ext cx="9144900" cy="418500"/>
          </a:xfrm>
          <a:prstGeom prst="rect">
            <a:avLst/>
          </a:prstGeom>
          <a:solidFill>
            <a:srgbClr val="58B7C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750"/>
              </a:srgbClr>
            </a:outerShdw>
          </a:effectLst>
        </p:spPr>
        <p:txBody>
          <a:bodyPr spcFirstLastPara="1" wrap="square" lIns="68575" tIns="34275" rIns="68575" bIns="34275" anchor="b" anchorCtr="0">
            <a:normAutofit fontScale="55000" lnSpcReduction="2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endParaRPr sz="52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1850" y="4889250"/>
            <a:ext cx="9144000" cy="284700"/>
          </a:xfrm>
          <a:prstGeom prst="rect">
            <a:avLst/>
          </a:prstGeom>
          <a:solidFill>
            <a:srgbClr val="58B7C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750"/>
              </a:srgbClr>
            </a:outerShdw>
          </a:effectLst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000000"/>
                </a:solidFill>
              </a:rPr>
              <a:t>2</a:t>
            </a:fld>
            <a:endParaRPr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D7B9068E-3562-12B2-7925-C9CBA30A1D9B}"/>
                  </a:ext>
                </a:extLst>
              </p14:cNvPr>
              <p14:cNvContentPartPr/>
              <p14:nvPr/>
            </p14:nvContentPartPr>
            <p14:xfrm>
              <a:off x="11714360" y="2661840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D7B9068E-3562-12B2-7925-C9CBA30A1D9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708240" y="2655720"/>
                <a:ext cx="12600" cy="12600"/>
              </a:xfrm>
              <a:prstGeom prst="rect">
                <a:avLst/>
              </a:prstGeom>
            </p:spPr>
          </p:pic>
        </mc:Fallback>
      </mc:AlternateContent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61EBE6CC-3C4A-6153-62EB-7B77C9053F48}"/>
              </a:ext>
            </a:extLst>
          </p:cNvPr>
          <p:cNvCxnSpPr>
            <a:cxnSpLocks/>
          </p:cNvCxnSpPr>
          <p:nvPr/>
        </p:nvCxnSpPr>
        <p:spPr>
          <a:xfrm rot="5400000">
            <a:off x="6883237" y="2524283"/>
            <a:ext cx="534954" cy="340982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8DE04F0-E6BD-7A4F-A7A7-EB426822E265}"/>
              </a:ext>
            </a:extLst>
          </p:cNvPr>
          <p:cNvGrpSpPr/>
          <p:nvPr/>
        </p:nvGrpSpPr>
        <p:grpSpPr>
          <a:xfrm>
            <a:off x="5568656" y="667533"/>
            <a:ext cx="3473744" cy="2132912"/>
            <a:chOff x="5550980" y="731375"/>
            <a:chExt cx="3593020" cy="276185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240DB89-AECC-E7F0-7ED7-C4793968CFFB}"/>
                </a:ext>
              </a:extLst>
            </p:cNvPr>
            <p:cNvSpPr/>
            <p:nvPr/>
          </p:nvSpPr>
          <p:spPr>
            <a:xfrm>
              <a:off x="6907340" y="731375"/>
              <a:ext cx="457200" cy="1329235"/>
            </a:xfrm>
            <a:prstGeom prst="rect">
              <a:avLst/>
            </a:prstGeom>
            <a:solidFill>
              <a:schemeClr val="accent2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DC6B5CFC-D418-027F-7106-7DC766CB9668}"/>
                </a:ext>
              </a:extLst>
            </p:cNvPr>
            <p:cNvSpPr/>
            <p:nvPr/>
          </p:nvSpPr>
          <p:spPr>
            <a:xfrm>
              <a:off x="5550980" y="1304552"/>
              <a:ext cx="1107440" cy="18288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62F03AE5-518E-6048-B150-F4F7F91B224F}"/>
                </a:ext>
              </a:extLst>
            </p:cNvPr>
            <p:cNvSpPr/>
            <p:nvPr/>
          </p:nvSpPr>
          <p:spPr>
            <a:xfrm>
              <a:off x="7613460" y="1304552"/>
              <a:ext cx="1107440" cy="182880"/>
            </a:xfrm>
            <a:prstGeom prst="rightArrow">
              <a:avLst/>
            </a:prstGeom>
            <a:solidFill>
              <a:srgbClr val="92D05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D9C7E28-962B-EFAA-DE72-F25FB454DE22}"/>
                </a:ext>
              </a:extLst>
            </p:cNvPr>
            <p:cNvSpPr txBox="1"/>
            <p:nvPr/>
          </p:nvSpPr>
          <p:spPr>
            <a:xfrm>
              <a:off x="6305360" y="2150241"/>
              <a:ext cx="166116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000" dirty="0"/>
                <a:t>Optical </a:t>
              </a:r>
              <a:r>
                <a:rPr lang="en-IN" sz="1000" dirty="0" err="1"/>
                <a:t>Color</a:t>
              </a:r>
              <a:r>
                <a:rPr lang="en-IN" sz="1000" dirty="0"/>
                <a:t> Filter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C7BBB55-1FF1-CD22-66FB-81081AADB595}"/>
                </a:ext>
              </a:extLst>
            </p:cNvPr>
            <p:cNvSpPr txBox="1"/>
            <p:nvPr/>
          </p:nvSpPr>
          <p:spPr>
            <a:xfrm>
              <a:off x="5550980" y="1540854"/>
              <a:ext cx="123952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000" dirty="0"/>
                <a:t>White light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92A86F9-1279-AF91-1BE2-E285C178A2C7}"/>
                </a:ext>
              </a:extLst>
            </p:cNvPr>
            <p:cNvSpPr txBox="1"/>
            <p:nvPr/>
          </p:nvSpPr>
          <p:spPr>
            <a:xfrm>
              <a:off x="7745108" y="1519022"/>
              <a:ext cx="1366519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000" dirty="0"/>
                <a:t>Light of selective wavelength absorbed</a:t>
              </a:r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9BBE1EC-F2A4-74A8-AF53-F0EDAC10B645}"/>
                    </a:ext>
                  </a:extLst>
                </p14:cNvPr>
                <p14:cNvContentPartPr/>
                <p14:nvPr/>
              </p14:nvContentPartPr>
              <p14:xfrm>
                <a:off x="6203740" y="1806330"/>
                <a:ext cx="882000" cy="10584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9BBE1EC-F2A4-74A8-AF53-F0EDAC10B64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197411" y="1798404"/>
                  <a:ext cx="894659" cy="107425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AAEA9D4D-80DE-4357-9895-90BC14A85C53}"/>
                    </a:ext>
                  </a:extLst>
                </p14:cNvPr>
                <p14:cNvContentPartPr/>
                <p14:nvPr/>
              </p14:nvContentPartPr>
              <p14:xfrm>
                <a:off x="7079980" y="2477010"/>
                <a:ext cx="569160" cy="3661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AAEA9D4D-80DE-4357-9895-90BC14A85C53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073280" y="2469081"/>
                  <a:ext cx="581816" cy="38197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1BE50864-894B-155B-5702-B310CAF727BA}"/>
                    </a:ext>
                  </a:extLst>
                </p14:cNvPr>
                <p14:cNvContentPartPr/>
                <p14:nvPr/>
              </p14:nvContentPartPr>
              <p14:xfrm>
                <a:off x="7394620" y="1918290"/>
                <a:ext cx="774000" cy="9579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1BE50864-894B-155B-5702-B310CAF727B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388288" y="1910365"/>
                  <a:ext cx="786664" cy="973809"/>
                </a:xfrm>
                <a:prstGeom prst="rect">
                  <a:avLst/>
                </a:prstGeom>
              </p:spPr>
            </p:pic>
          </mc:Fallback>
        </mc:AlternateContent>
        <p:cxnSp>
          <p:nvCxnSpPr>
            <p:cNvPr id="22" name="Connector: Curved 21">
              <a:extLst>
                <a:ext uri="{FF2B5EF4-FFF2-40B4-BE49-F238E27FC236}">
                  <a16:creationId xmlns:a16="http://schemas.microsoft.com/office/drawing/2014/main" id="{F754D028-3238-C7BD-F3F5-39A5E3486340}"/>
                </a:ext>
              </a:extLst>
            </p:cNvPr>
            <p:cNvCxnSpPr/>
            <p:nvPr/>
          </p:nvCxnSpPr>
          <p:spPr>
            <a:xfrm>
              <a:off x="7386380" y="2560170"/>
              <a:ext cx="360000" cy="540000"/>
            </a:xfrm>
            <a:prstGeom prst="curvedConnector2">
              <a:avLst/>
            </a:prstGeom>
            <a:solidFill>
              <a:srgbClr val="00A0D7">
                <a:alpha val="5000"/>
              </a:srgbClr>
            </a:solidFill>
            <a:ln w="12600">
              <a:solidFill>
                <a:srgbClr val="00A0D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BE4C286-F1E5-B47A-4CD5-CD63A8443F5D}"/>
                </a:ext>
              </a:extLst>
            </p:cNvPr>
            <p:cNvSpPr txBox="1"/>
            <p:nvPr/>
          </p:nvSpPr>
          <p:spPr>
            <a:xfrm>
              <a:off x="7781620" y="2895430"/>
              <a:ext cx="1362380" cy="5977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dirty="0"/>
                <a:t>Switch currently off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6B4E42B-ED52-6903-F848-D220CE195887}"/>
              </a:ext>
            </a:extLst>
          </p:cNvPr>
          <p:cNvGrpSpPr/>
          <p:nvPr/>
        </p:nvGrpSpPr>
        <p:grpSpPr>
          <a:xfrm>
            <a:off x="5616251" y="3091217"/>
            <a:ext cx="3469683" cy="1751177"/>
            <a:chOff x="5550980" y="731375"/>
            <a:chExt cx="3731250" cy="2498799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5BBC653-F410-B92A-BB16-8B8A50A0A0AC}"/>
                </a:ext>
              </a:extLst>
            </p:cNvPr>
            <p:cNvSpPr/>
            <p:nvPr/>
          </p:nvSpPr>
          <p:spPr>
            <a:xfrm>
              <a:off x="6907340" y="731375"/>
              <a:ext cx="457200" cy="1329235"/>
            </a:xfrm>
            <a:prstGeom prst="rect">
              <a:avLst/>
            </a:prstGeom>
            <a:solidFill>
              <a:schemeClr val="tx2">
                <a:lumMod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31" name="Arrow: Right 30">
              <a:extLst>
                <a:ext uri="{FF2B5EF4-FFF2-40B4-BE49-F238E27FC236}">
                  <a16:creationId xmlns:a16="http://schemas.microsoft.com/office/drawing/2014/main" id="{2F84022F-EF3B-9C88-25C0-EE516B836121}"/>
                </a:ext>
              </a:extLst>
            </p:cNvPr>
            <p:cNvSpPr/>
            <p:nvPr/>
          </p:nvSpPr>
          <p:spPr>
            <a:xfrm>
              <a:off x="5550980" y="1304552"/>
              <a:ext cx="1107440" cy="18288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" name="Arrow: Right 31">
              <a:extLst>
                <a:ext uri="{FF2B5EF4-FFF2-40B4-BE49-F238E27FC236}">
                  <a16:creationId xmlns:a16="http://schemas.microsoft.com/office/drawing/2014/main" id="{F726A2BF-7FFF-FCD1-7F60-D1D571C5F496}"/>
                </a:ext>
              </a:extLst>
            </p:cNvPr>
            <p:cNvSpPr/>
            <p:nvPr/>
          </p:nvSpPr>
          <p:spPr>
            <a:xfrm>
              <a:off x="7613460" y="1304552"/>
              <a:ext cx="1107440" cy="182880"/>
            </a:xfrm>
            <a:prstGeom prst="rightArrow">
              <a:avLst/>
            </a:prstGeom>
            <a:solidFill>
              <a:srgbClr val="00B0F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21B1CD6-36B0-C3E2-EAA5-99277BFA878C}"/>
                </a:ext>
              </a:extLst>
            </p:cNvPr>
            <p:cNvSpPr txBox="1"/>
            <p:nvPr/>
          </p:nvSpPr>
          <p:spPr>
            <a:xfrm>
              <a:off x="6305360" y="2150241"/>
              <a:ext cx="166116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000" dirty="0"/>
                <a:t>Optical </a:t>
              </a:r>
              <a:r>
                <a:rPr lang="en-IN" sz="1000" dirty="0" err="1"/>
                <a:t>Color</a:t>
              </a:r>
              <a:r>
                <a:rPr lang="en-IN" sz="1000" dirty="0"/>
                <a:t> Filter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504FBAB-0C57-D999-602E-21A6E6499F15}"/>
                </a:ext>
              </a:extLst>
            </p:cNvPr>
            <p:cNvSpPr txBox="1"/>
            <p:nvPr/>
          </p:nvSpPr>
          <p:spPr>
            <a:xfrm>
              <a:off x="5550980" y="1540854"/>
              <a:ext cx="123952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000" dirty="0"/>
                <a:t>White light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8D94815-4D4B-F77B-1C70-E88368DF51B6}"/>
                </a:ext>
              </a:extLst>
            </p:cNvPr>
            <p:cNvSpPr txBox="1"/>
            <p:nvPr/>
          </p:nvSpPr>
          <p:spPr>
            <a:xfrm>
              <a:off x="7730543" y="1515696"/>
              <a:ext cx="1551687" cy="7905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000" dirty="0"/>
                <a:t>Light of different wavelength selectively absorbed</a:t>
              </a:r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DBB97624-7625-108F-CBAE-CF81587052CD}"/>
                    </a:ext>
                  </a:extLst>
                </p14:cNvPr>
                <p14:cNvContentPartPr/>
                <p14:nvPr/>
              </p14:nvContentPartPr>
              <p14:xfrm>
                <a:off x="6203740" y="1806330"/>
                <a:ext cx="882000" cy="10584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DBB97624-7625-108F-CBAE-CF81587052CD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197161" y="1797596"/>
                  <a:ext cx="895158" cy="107586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A3D9F38C-9462-6FBF-8143-A6D4B7EC1639}"/>
                    </a:ext>
                  </a:extLst>
                </p14:cNvPr>
                <p14:cNvContentPartPr/>
                <p14:nvPr/>
              </p14:nvContentPartPr>
              <p14:xfrm>
                <a:off x="7394620" y="1918290"/>
                <a:ext cx="774000" cy="9579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A3D9F38C-9462-6FBF-8143-A6D4B7EC1639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388038" y="1909558"/>
                  <a:ext cx="787165" cy="975424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C5665F5-D0EF-D976-FB63-8D677DDAC73D}"/>
                </a:ext>
              </a:extLst>
            </p:cNvPr>
            <p:cNvSpPr txBox="1"/>
            <p:nvPr/>
          </p:nvSpPr>
          <p:spPr>
            <a:xfrm>
              <a:off x="6658420" y="2834917"/>
              <a:ext cx="1362380" cy="3952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dirty="0"/>
                <a:t>Switch on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D4AE860E-00B3-3FD9-83C4-6E8C997CC5F3}"/>
                  </a:ext>
                </a:extLst>
              </p14:cNvPr>
              <p14:cNvContentPartPr/>
              <p14:nvPr/>
            </p14:nvContentPartPr>
            <p14:xfrm rot="1996602">
              <a:off x="7095052" y="4457726"/>
              <a:ext cx="370012" cy="238015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D4AE860E-00B3-3FD9-83C4-6E8C997CC5F3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 rot="1996602">
                <a:off x="7088573" y="4451614"/>
                <a:ext cx="382250" cy="250239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en-IN" b="1" dirty="0"/>
              <a:t>Objective</a:t>
            </a:r>
            <a:endParaRPr b="1" dirty="0"/>
          </a:p>
        </p:txBody>
      </p:sp>
      <p:sp>
        <p:nvSpPr>
          <p:cNvPr id="78" name="Google Shape;7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395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spcAft>
                <a:spcPts val="1200"/>
              </a:spcAft>
            </a:pPr>
            <a:r>
              <a:rPr lang="en-US" dirty="0"/>
              <a:t>Design and simulate an </a:t>
            </a:r>
            <a:r>
              <a:rPr lang="en-US" b="1" dirty="0"/>
              <a:t>electrically tunable selective light absorber</a:t>
            </a:r>
            <a:r>
              <a:rPr lang="en-US" dirty="0"/>
              <a:t> based on n-</a:t>
            </a:r>
            <a:r>
              <a:rPr lang="en-US" dirty="0" err="1"/>
              <a:t>InSb</a:t>
            </a:r>
            <a:r>
              <a:rPr lang="en-US" dirty="0"/>
              <a:t>.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Compare high-k dielectrics (</a:t>
            </a:r>
            <a:r>
              <a:rPr lang="en-US" b="1" dirty="0" err="1"/>
              <a:t>TiO</a:t>
            </a:r>
            <a:r>
              <a:rPr lang="en-US" b="1" dirty="0"/>
              <a:t>₂, </a:t>
            </a:r>
            <a:r>
              <a:rPr lang="en-US" b="1" dirty="0" err="1"/>
              <a:t>HfO</a:t>
            </a:r>
            <a:r>
              <a:rPr lang="en-US" b="1" dirty="0"/>
              <a:t>₂, </a:t>
            </a:r>
            <a:r>
              <a:rPr lang="en-US" b="1" dirty="0" err="1"/>
              <a:t>ZrO</a:t>
            </a:r>
            <a:r>
              <a:rPr lang="en-US" b="1" dirty="0"/>
              <a:t>₂</a:t>
            </a:r>
            <a:r>
              <a:rPr lang="en-US" dirty="0"/>
              <a:t>) to find optimal tunability and best absorption characteristics.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Show that on altering cavity thickness, resonant wavelength shifts from Visible to near IR range.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Demonstrate </a:t>
            </a:r>
            <a:r>
              <a:rPr lang="en-US" b="1" dirty="0"/>
              <a:t>bias-dependent ENZ shift</a:t>
            </a:r>
            <a:r>
              <a:rPr lang="en-US" dirty="0"/>
              <a:t> and </a:t>
            </a:r>
            <a:r>
              <a:rPr lang="en-US" b="1" dirty="0"/>
              <a:t>spectrally selective absorption</a:t>
            </a:r>
            <a:r>
              <a:rPr lang="en-US" dirty="0"/>
              <a:t>.</a:t>
            </a:r>
            <a:endParaRPr dirty="0"/>
          </a:p>
        </p:txBody>
      </p:sp>
      <p:sp>
        <p:nvSpPr>
          <p:cNvPr id="79" name="Google Shape;79;p15"/>
          <p:cNvSpPr txBox="1"/>
          <p:nvPr/>
        </p:nvSpPr>
        <p:spPr>
          <a:xfrm>
            <a:off x="1856" y="151519"/>
            <a:ext cx="9144900" cy="418500"/>
          </a:xfrm>
          <a:prstGeom prst="rect">
            <a:avLst/>
          </a:prstGeom>
          <a:solidFill>
            <a:srgbClr val="58B7C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750"/>
              </a:srgbClr>
            </a:outerShdw>
          </a:effectLst>
        </p:spPr>
        <p:txBody>
          <a:bodyPr spcFirstLastPara="1" wrap="square" lIns="68575" tIns="34275" rIns="68575" bIns="34275" anchor="b" anchorCtr="0">
            <a:normAutofit fontScale="55000" lnSpcReduction="2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endParaRPr sz="52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1850" y="4889250"/>
            <a:ext cx="9144000" cy="284700"/>
          </a:xfrm>
          <a:prstGeom prst="rect">
            <a:avLst/>
          </a:prstGeom>
          <a:solidFill>
            <a:srgbClr val="58B7C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750"/>
              </a:srgbClr>
            </a:outerShdw>
          </a:effectLst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000000"/>
                </a:solidFill>
              </a:rPr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>
          <a:extLst>
            <a:ext uri="{FF2B5EF4-FFF2-40B4-BE49-F238E27FC236}">
              <a16:creationId xmlns:a16="http://schemas.microsoft.com/office/drawing/2014/main" id="{A49C3705-A7AA-C690-E6E5-05940AFAB0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69CF852-7000-28AD-5F67-856197ED49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66050"/>
            <a:ext cx="5278648" cy="3374874"/>
          </a:xfrm>
          <a:prstGeom prst="rect">
            <a:avLst/>
          </a:prstGeom>
        </p:spPr>
      </p:pic>
      <p:sp>
        <p:nvSpPr>
          <p:cNvPr id="12" name="Thought Bubble: Cloud 11">
            <a:extLst>
              <a:ext uri="{FF2B5EF4-FFF2-40B4-BE49-F238E27FC236}">
                <a16:creationId xmlns:a16="http://schemas.microsoft.com/office/drawing/2014/main" id="{D93B92C4-4665-5036-7A29-3EC5D18DB756}"/>
              </a:ext>
            </a:extLst>
          </p:cNvPr>
          <p:cNvSpPr/>
          <p:nvPr/>
        </p:nvSpPr>
        <p:spPr>
          <a:xfrm>
            <a:off x="4210486" y="567737"/>
            <a:ext cx="3889200" cy="1604221"/>
          </a:xfrm>
          <a:prstGeom prst="cloudCallout">
            <a:avLst>
              <a:gd name="adj1" fmla="val -22139"/>
              <a:gd name="adj2" fmla="val 6250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7" name="Google Shape;77;p15">
            <a:extLst>
              <a:ext uri="{FF2B5EF4-FFF2-40B4-BE49-F238E27FC236}">
                <a16:creationId xmlns:a16="http://schemas.microsoft.com/office/drawing/2014/main" id="{7A0C7A3F-C904-0978-5ABA-23EF776C0C9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en-IN" b="1" dirty="0"/>
              <a:t>Device Architecture</a:t>
            </a:r>
            <a:endParaRPr b="1" dirty="0"/>
          </a:p>
        </p:txBody>
      </p:sp>
      <p:sp>
        <p:nvSpPr>
          <p:cNvPr id="79" name="Google Shape;79;p15">
            <a:extLst>
              <a:ext uri="{FF2B5EF4-FFF2-40B4-BE49-F238E27FC236}">
                <a16:creationId xmlns:a16="http://schemas.microsoft.com/office/drawing/2014/main" id="{2947B91C-C8C3-44CC-120C-5928937FE68A}"/>
              </a:ext>
            </a:extLst>
          </p:cNvPr>
          <p:cNvSpPr txBox="1"/>
          <p:nvPr/>
        </p:nvSpPr>
        <p:spPr>
          <a:xfrm>
            <a:off x="1856" y="151519"/>
            <a:ext cx="9144900" cy="418500"/>
          </a:xfrm>
          <a:prstGeom prst="rect">
            <a:avLst/>
          </a:prstGeom>
          <a:solidFill>
            <a:srgbClr val="58B7C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750"/>
              </a:srgbClr>
            </a:outerShdw>
          </a:effectLst>
        </p:spPr>
        <p:txBody>
          <a:bodyPr spcFirstLastPara="1" wrap="square" lIns="68575" tIns="34275" rIns="68575" bIns="34275" anchor="b" anchorCtr="0">
            <a:normAutofit fontScale="55000" lnSpcReduction="2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endParaRPr sz="52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0" name="Google Shape;80;p15">
            <a:extLst>
              <a:ext uri="{FF2B5EF4-FFF2-40B4-BE49-F238E27FC236}">
                <a16:creationId xmlns:a16="http://schemas.microsoft.com/office/drawing/2014/main" id="{08BD3B6F-C946-F7FB-FF66-06F26A7957B1}"/>
              </a:ext>
            </a:extLst>
          </p:cNvPr>
          <p:cNvSpPr txBox="1"/>
          <p:nvPr/>
        </p:nvSpPr>
        <p:spPr>
          <a:xfrm>
            <a:off x="1850" y="4889250"/>
            <a:ext cx="9144000" cy="284700"/>
          </a:xfrm>
          <a:prstGeom prst="rect">
            <a:avLst/>
          </a:prstGeom>
          <a:solidFill>
            <a:srgbClr val="58B7C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750"/>
              </a:srgbClr>
            </a:outerShdw>
          </a:effectLst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000000"/>
                </a:solidFill>
              </a:rPr>
              <a:t>4</a:t>
            </a:fld>
            <a:endParaRPr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285C6C7-6260-6210-A8DF-444750EEB9AD}"/>
              </a:ext>
            </a:extLst>
          </p:cNvPr>
          <p:cNvGrpSpPr/>
          <p:nvPr/>
        </p:nvGrpSpPr>
        <p:grpSpPr>
          <a:xfrm>
            <a:off x="4572000" y="844594"/>
            <a:ext cx="5038868" cy="933273"/>
            <a:chOff x="4490720" y="863526"/>
            <a:chExt cx="5069840" cy="98488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90D859C-3153-0967-FD70-4F346FCE9B65}"/>
                </a:ext>
              </a:extLst>
            </p:cNvPr>
            <p:cNvSpPr txBox="1"/>
            <p:nvPr/>
          </p:nvSpPr>
          <p:spPr>
            <a:xfrm>
              <a:off x="4490720" y="863526"/>
              <a:ext cx="5069840" cy="984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IN" sz="1600" b="1" i="1" dirty="0">
                  <a:solidFill>
                    <a:schemeClr val="bg2">
                      <a:lumMod val="75000"/>
                    </a:schemeClr>
                  </a:solidFill>
                </a:rPr>
                <a:t>Why n-</a:t>
              </a:r>
              <a:r>
                <a:rPr lang="en-IN" sz="1600" b="1" i="1" dirty="0" err="1">
                  <a:solidFill>
                    <a:schemeClr val="bg2">
                      <a:lumMod val="75000"/>
                    </a:schemeClr>
                  </a:solidFill>
                </a:rPr>
                <a:t>InSb</a:t>
              </a:r>
              <a:r>
                <a:rPr lang="en-IN" sz="1600" b="1" i="1" dirty="0">
                  <a:solidFill>
                    <a:schemeClr val="bg2">
                      <a:lumMod val="75000"/>
                    </a:schemeClr>
                  </a:solidFill>
                </a:rPr>
                <a:t> as ENZ?</a:t>
              </a:r>
              <a:endParaRPr lang="en-IN" sz="1600" b="1" i="1" dirty="0"/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dirty="0"/>
                <a:t>high electron mobility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dirty="0"/>
                <a:t> narrow bandgap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dirty="0"/>
                <a:t> CMOS compatible</a:t>
              </a:r>
              <a:endParaRPr lang="en-IN" dirty="0"/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1DB34333-BCB1-5D22-EA50-B6BCA459E9A0}"/>
                    </a:ext>
                  </a:extLst>
                </p14:cNvPr>
                <p14:cNvContentPartPr/>
                <p14:nvPr/>
              </p14:nvContentPartPr>
              <p14:xfrm>
                <a:off x="6583640" y="1157760"/>
                <a:ext cx="211320" cy="6699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DB34333-BCB1-5D22-EA50-B6BCA459E9A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577489" y="1151300"/>
                  <a:ext cx="223623" cy="68288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E99A115-74F0-D7BB-7AD6-6743564D79E0}"/>
                </a:ext>
              </a:extLst>
            </p:cNvPr>
            <p:cNvSpPr txBox="1"/>
            <p:nvPr/>
          </p:nvSpPr>
          <p:spPr>
            <a:xfrm>
              <a:off x="6764045" y="1137069"/>
              <a:ext cx="10972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ideal for visible/IR modulation.</a:t>
              </a:r>
              <a:endParaRPr lang="en-IN" sz="1200" dirty="0"/>
            </a:p>
          </p:txBody>
        </p:sp>
      </p:grp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8447EDC-2B34-4265-A114-B51F8A18B6FC}"/>
              </a:ext>
            </a:extLst>
          </p:cNvPr>
          <p:cNvSpPr/>
          <p:nvPr/>
        </p:nvSpPr>
        <p:spPr>
          <a:xfrm>
            <a:off x="5510366" y="2527169"/>
            <a:ext cx="3321934" cy="93327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Active layer (</a:t>
            </a:r>
            <a:r>
              <a:rPr lang="en-IN" dirty="0" err="1"/>
              <a:t>ENZ+insulator</a:t>
            </a:r>
            <a:r>
              <a:rPr lang="en-IN" dirty="0"/>
              <a:t>) thickness and the choice of insulator determines the resonant wavelength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5773C5A-A6F7-53CB-0481-6B5F39416A10}"/>
              </a:ext>
            </a:extLst>
          </p:cNvPr>
          <p:cNvSpPr/>
          <p:nvPr/>
        </p:nvSpPr>
        <p:spPr>
          <a:xfrm>
            <a:off x="5718302" y="3815845"/>
            <a:ext cx="2906062" cy="44770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Electrical gating:</a:t>
            </a:r>
            <a:r>
              <a:rPr lang="en-US" dirty="0"/>
              <a:t> 0 V and 15 V</a:t>
            </a:r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0ACFB1D-F576-3130-E096-1AB325422432}"/>
              </a:ext>
            </a:extLst>
          </p:cNvPr>
          <p:cNvSpPr txBox="1"/>
          <p:nvPr/>
        </p:nvSpPr>
        <p:spPr>
          <a:xfrm>
            <a:off x="99060" y="4572000"/>
            <a:ext cx="16687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Fig 1. Schematic</a:t>
            </a:r>
          </a:p>
        </p:txBody>
      </p:sp>
    </p:spTree>
    <p:extLst>
      <p:ext uri="{BB962C8B-B14F-4D97-AF65-F5344CB8AC3E}">
        <p14:creationId xmlns:p14="http://schemas.microsoft.com/office/powerpoint/2010/main" val="1023953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>
          <a:extLst>
            <a:ext uri="{FF2B5EF4-FFF2-40B4-BE49-F238E27FC236}">
              <a16:creationId xmlns:a16="http://schemas.microsoft.com/office/drawing/2014/main" id="{FC574405-DD05-0405-0198-2AB758144F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>
            <a:extLst>
              <a:ext uri="{FF2B5EF4-FFF2-40B4-BE49-F238E27FC236}">
                <a16:creationId xmlns:a16="http://schemas.microsoft.com/office/drawing/2014/main" id="{5D07F2D6-15D9-F40A-6EAA-CC0F7CF62FD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/>
            <a:r>
              <a:rPr lang="en-IN" sz="2300" b="1" dirty="0"/>
              <a:t>Simulation and Computational Details</a:t>
            </a:r>
            <a:endParaRPr sz="2300" b="1" dirty="0"/>
          </a:p>
        </p:txBody>
      </p:sp>
      <p:sp>
        <p:nvSpPr>
          <p:cNvPr id="79" name="Google Shape;79;p15">
            <a:extLst>
              <a:ext uri="{FF2B5EF4-FFF2-40B4-BE49-F238E27FC236}">
                <a16:creationId xmlns:a16="http://schemas.microsoft.com/office/drawing/2014/main" id="{A736657D-E78E-EC76-2B76-7E5150D386E8}"/>
              </a:ext>
            </a:extLst>
          </p:cNvPr>
          <p:cNvSpPr txBox="1"/>
          <p:nvPr/>
        </p:nvSpPr>
        <p:spPr>
          <a:xfrm>
            <a:off x="1856" y="151519"/>
            <a:ext cx="9144900" cy="418500"/>
          </a:xfrm>
          <a:prstGeom prst="rect">
            <a:avLst/>
          </a:prstGeom>
          <a:solidFill>
            <a:srgbClr val="58B7C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750"/>
              </a:srgbClr>
            </a:outerShdw>
          </a:effectLst>
        </p:spPr>
        <p:txBody>
          <a:bodyPr spcFirstLastPara="1" wrap="square" lIns="68575" tIns="34275" rIns="68575" bIns="34275" anchor="b" anchorCtr="0">
            <a:normAutofit fontScale="55000" lnSpcReduction="2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endParaRPr sz="52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0" name="Google Shape;80;p15">
            <a:extLst>
              <a:ext uri="{FF2B5EF4-FFF2-40B4-BE49-F238E27FC236}">
                <a16:creationId xmlns:a16="http://schemas.microsoft.com/office/drawing/2014/main" id="{766C6164-EAF3-AF98-CFE0-60C7041E5D15}"/>
              </a:ext>
            </a:extLst>
          </p:cNvPr>
          <p:cNvSpPr txBox="1"/>
          <p:nvPr/>
        </p:nvSpPr>
        <p:spPr>
          <a:xfrm>
            <a:off x="1850" y="4889250"/>
            <a:ext cx="9144000" cy="284700"/>
          </a:xfrm>
          <a:prstGeom prst="rect">
            <a:avLst/>
          </a:prstGeom>
          <a:solidFill>
            <a:srgbClr val="58B7C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750"/>
              </a:srgbClr>
            </a:outerShdw>
          </a:effectLst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000000"/>
                </a:solidFill>
              </a:rPr>
              <a:t>5</a:t>
            </a:fld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38E9EE-199E-7F06-4222-31C04E644B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527" y="3289730"/>
            <a:ext cx="7778946" cy="1500306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9CDA8B47-569E-0CAD-9723-633752D3C15A}"/>
              </a:ext>
            </a:extLst>
          </p:cNvPr>
          <p:cNvGrpSpPr/>
          <p:nvPr/>
        </p:nvGrpSpPr>
        <p:grpSpPr>
          <a:xfrm>
            <a:off x="797445" y="1103617"/>
            <a:ext cx="7400599" cy="1166617"/>
            <a:chOff x="419098" y="1237624"/>
            <a:chExt cx="8388241" cy="1334126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1935C3B7-8604-0BF7-88CF-F30F132D8189}"/>
                </a:ext>
              </a:extLst>
            </p:cNvPr>
            <p:cNvSpPr/>
            <p:nvPr/>
          </p:nvSpPr>
          <p:spPr>
            <a:xfrm>
              <a:off x="419098" y="1237624"/>
              <a:ext cx="1852449" cy="1334126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Ansys Charge;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Electrostatic Simulations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CD20C3BE-DE8A-3381-6DC8-9036EFF76DFA}"/>
                </a:ext>
              </a:extLst>
            </p:cNvPr>
            <p:cNvSpPr/>
            <p:nvPr/>
          </p:nvSpPr>
          <p:spPr>
            <a:xfrm>
              <a:off x="3368566" y="1237624"/>
              <a:ext cx="1852449" cy="1334126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Drude Model;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Compute R.I of ENZ material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5FCFF60D-3E41-DDAA-F53D-31C6A4784851}"/>
                </a:ext>
              </a:extLst>
            </p:cNvPr>
            <p:cNvSpPr/>
            <p:nvPr/>
          </p:nvSpPr>
          <p:spPr>
            <a:xfrm>
              <a:off x="6318034" y="1237624"/>
              <a:ext cx="2489305" cy="1334126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Transfer Matrix Method;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Compute Reflectance Spectra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589D0B9F-2218-5207-1495-AA78FCB63756}"/>
                </a:ext>
              </a:extLst>
            </p:cNvPr>
            <p:cNvCxnSpPr>
              <a:stCxn id="2" idx="3"/>
              <a:endCxn id="3" idx="1"/>
            </p:cNvCxnSpPr>
            <p:nvPr/>
          </p:nvCxnSpPr>
          <p:spPr>
            <a:xfrm>
              <a:off x="2271547" y="1904687"/>
              <a:ext cx="109701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3F109347-5C3B-7FE9-1845-0D1694D2543E}"/>
                </a:ext>
              </a:extLst>
            </p:cNvPr>
            <p:cNvCxnSpPr/>
            <p:nvPr/>
          </p:nvCxnSpPr>
          <p:spPr>
            <a:xfrm>
              <a:off x="5221015" y="1904687"/>
              <a:ext cx="109701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434ABEE8-7F21-F777-BC26-E7B6D1FE7A9C}"/>
              </a:ext>
            </a:extLst>
          </p:cNvPr>
          <p:cNvSpPr txBox="1"/>
          <p:nvPr/>
        </p:nvSpPr>
        <p:spPr>
          <a:xfrm>
            <a:off x="1742065" y="2474188"/>
            <a:ext cx="57702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Optical data for materials were obtained from Palik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Electrical properties from Ansys Charge Materials library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Constant Dopant value of 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3.5×10¹⁷ cm⁻³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was applied to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InSb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layer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9959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>
          <a:extLst>
            <a:ext uri="{FF2B5EF4-FFF2-40B4-BE49-F238E27FC236}">
              <a16:creationId xmlns:a16="http://schemas.microsoft.com/office/drawing/2014/main" id="{42DFCD3D-D5C9-D5A0-C751-066051C5AA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8D530BC2-B279-E791-9404-F58EFB77C4A6}"/>
              </a:ext>
            </a:extLst>
          </p:cNvPr>
          <p:cNvSpPr/>
          <p:nvPr/>
        </p:nvSpPr>
        <p:spPr>
          <a:xfrm>
            <a:off x="311700" y="1152476"/>
            <a:ext cx="3423756" cy="109301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7" name="Google Shape;77;p15">
            <a:extLst>
              <a:ext uri="{FF2B5EF4-FFF2-40B4-BE49-F238E27FC236}">
                <a16:creationId xmlns:a16="http://schemas.microsoft.com/office/drawing/2014/main" id="{C93A6354-EE64-7428-E58D-695DBE89843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en-IN" b="1" dirty="0"/>
              <a:t>Theory</a:t>
            </a:r>
            <a:endParaRPr b="1" dirty="0"/>
          </a:p>
        </p:txBody>
      </p:sp>
      <p:sp>
        <p:nvSpPr>
          <p:cNvPr id="78" name="Google Shape;78;p15">
            <a:extLst>
              <a:ext uri="{FF2B5EF4-FFF2-40B4-BE49-F238E27FC236}">
                <a16:creationId xmlns:a16="http://schemas.microsoft.com/office/drawing/2014/main" id="{9A8DBF0E-1501-E07F-03BB-C12D972C8E3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152476"/>
            <a:ext cx="3600543" cy="10930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spcAft>
                <a:spcPts val="1200"/>
              </a:spcAft>
            </a:pPr>
            <a:r>
              <a:rPr lang="en-IN" dirty="0"/>
              <a:t>Electrostatic Calculations:</a:t>
            </a:r>
            <a:br>
              <a:rPr lang="en-IN" dirty="0"/>
            </a:br>
            <a:endParaRPr lang="en-IN" dirty="0"/>
          </a:p>
        </p:txBody>
      </p:sp>
      <p:sp>
        <p:nvSpPr>
          <p:cNvPr id="79" name="Google Shape;79;p15">
            <a:extLst>
              <a:ext uri="{FF2B5EF4-FFF2-40B4-BE49-F238E27FC236}">
                <a16:creationId xmlns:a16="http://schemas.microsoft.com/office/drawing/2014/main" id="{F1688259-BD50-917F-375F-78075566B5B2}"/>
              </a:ext>
            </a:extLst>
          </p:cNvPr>
          <p:cNvSpPr txBox="1"/>
          <p:nvPr/>
        </p:nvSpPr>
        <p:spPr>
          <a:xfrm>
            <a:off x="1856" y="151519"/>
            <a:ext cx="9144900" cy="418500"/>
          </a:xfrm>
          <a:prstGeom prst="rect">
            <a:avLst/>
          </a:prstGeom>
          <a:solidFill>
            <a:srgbClr val="58B7C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750"/>
              </a:srgbClr>
            </a:outerShdw>
          </a:effectLst>
        </p:spPr>
        <p:txBody>
          <a:bodyPr spcFirstLastPara="1" wrap="square" lIns="68575" tIns="34275" rIns="68575" bIns="34275" anchor="b" anchorCtr="0">
            <a:normAutofit fontScale="55000" lnSpcReduction="2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endParaRPr sz="52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0" name="Google Shape;80;p15">
            <a:extLst>
              <a:ext uri="{FF2B5EF4-FFF2-40B4-BE49-F238E27FC236}">
                <a16:creationId xmlns:a16="http://schemas.microsoft.com/office/drawing/2014/main" id="{BE29C5A3-4E0A-2A70-D5D6-8BB0BD242F62}"/>
              </a:ext>
            </a:extLst>
          </p:cNvPr>
          <p:cNvSpPr txBox="1"/>
          <p:nvPr/>
        </p:nvSpPr>
        <p:spPr>
          <a:xfrm>
            <a:off x="1850" y="4889249"/>
            <a:ext cx="9144000" cy="284701"/>
          </a:xfrm>
          <a:prstGeom prst="rect">
            <a:avLst/>
          </a:prstGeom>
          <a:solidFill>
            <a:srgbClr val="58B7C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750"/>
              </a:srgbClr>
            </a:outerShdw>
          </a:effectLst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000000"/>
                </a:solidFill>
              </a:rPr>
              <a:t>6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BA063C-292C-5935-D6BE-0A089BD3F7F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1689" b="20474"/>
          <a:stretch>
            <a:fillRect/>
          </a:stretch>
        </p:blipFill>
        <p:spPr>
          <a:xfrm>
            <a:off x="512882" y="1646895"/>
            <a:ext cx="2886478" cy="37039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C9410806-0A50-8B38-B253-67F303643CB2}"/>
              </a:ext>
            </a:extLst>
          </p:cNvPr>
          <p:cNvGrpSpPr/>
          <p:nvPr/>
        </p:nvGrpSpPr>
        <p:grpSpPr>
          <a:xfrm>
            <a:off x="311700" y="2351278"/>
            <a:ext cx="4260300" cy="2537971"/>
            <a:chOff x="311700" y="2395406"/>
            <a:chExt cx="4690984" cy="2537971"/>
          </a:xfrm>
        </p:grpSpPr>
        <p:sp>
          <p:nvSpPr>
            <p:cNvPr id="4" name="Google Shape;78;p15">
              <a:extLst>
                <a:ext uri="{FF2B5EF4-FFF2-40B4-BE49-F238E27FC236}">
                  <a16:creationId xmlns:a16="http://schemas.microsoft.com/office/drawing/2014/main" id="{2719926B-A0EB-DABD-8965-B29458008185}"/>
                </a:ext>
              </a:extLst>
            </p:cNvPr>
            <p:cNvSpPr txBox="1">
              <a:spLocks/>
            </p:cNvSpPr>
            <p:nvPr/>
          </p:nvSpPr>
          <p:spPr>
            <a:xfrm>
              <a:off x="311700" y="2395406"/>
              <a:ext cx="4690984" cy="2537971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t" anchorCtr="0">
              <a:norm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Arial"/>
                <a:buChar char="●"/>
                <a:defRPr sz="1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L="914400" marR="0" lvl="1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○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L="1371600" marR="0" lvl="2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■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L="1828800" marR="0" lvl="3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●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L="2286000" marR="0" lvl="4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○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L="2743200" marR="0" lvl="5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■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L="3200400" marR="0" lvl="6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●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L="3657600" marR="0" lvl="7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○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L="4114800" marR="0" lvl="8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■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285750" indent="-285750">
                <a:spcAft>
                  <a:spcPts val="1200"/>
                </a:spcAft>
              </a:pPr>
              <a:r>
                <a:rPr lang="en-IN" dirty="0"/>
                <a:t>Drude Dispersion Model:</a:t>
              </a:r>
              <a:br>
                <a:rPr lang="en-IN" dirty="0"/>
              </a:br>
              <a:br>
                <a:rPr lang="en-IN" dirty="0"/>
              </a:br>
              <a:endParaRPr lang="en-IN" dirty="0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4B6AD8C-535A-3977-BE8B-3FDB2B0092F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2841" t="3104" b="1952"/>
            <a:stretch>
              <a:fillRect/>
            </a:stretch>
          </p:blipFill>
          <p:spPr>
            <a:xfrm>
              <a:off x="565739" y="2820978"/>
              <a:ext cx="4006261" cy="202664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0BB9B2A3-3985-9958-4019-9ACD6F5464CB}"/>
              </a:ext>
            </a:extLst>
          </p:cNvPr>
          <p:cNvGrpSpPr/>
          <p:nvPr/>
        </p:nvGrpSpPr>
        <p:grpSpPr>
          <a:xfrm>
            <a:off x="4773182" y="1240864"/>
            <a:ext cx="4572816" cy="2661772"/>
            <a:chOff x="4708905" y="999713"/>
            <a:chExt cx="4572816" cy="2661772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4A8F15E-40BB-B36E-A473-59DC0D8B321D}"/>
                </a:ext>
              </a:extLst>
            </p:cNvPr>
            <p:cNvSpPr/>
            <p:nvPr/>
          </p:nvSpPr>
          <p:spPr>
            <a:xfrm>
              <a:off x="4708905" y="999713"/>
              <a:ext cx="4324577" cy="266177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Google Shape;78;p15">
              <a:extLst>
                <a:ext uri="{FF2B5EF4-FFF2-40B4-BE49-F238E27FC236}">
                  <a16:creationId xmlns:a16="http://schemas.microsoft.com/office/drawing/2014/main" id="{8888A279-517B-444F-EC5A-674891FB1D55}"/>
                </a:ext>
              </a:extLst>
            </p:cNvPr>
            <p:cNvSpPr txBox="1">
              <a:spLocks/>
            </p:cNvSpPr>
            <p:nvPr/>
          </p:nvSpPr>
          <p:spPr>
            <a:xfrm>
              <a:off x="4708905" y="1152476"/>
              <a:ext cx="4572816" cy="23030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rm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Arial"/>
                <a:buChar char="●"/>
                <a:defRPr sz="1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L="914400" marR="0" lvl="1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○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L="1371600" marR="0" lvl="2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■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L="1828800" marR="0" lvl="3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●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L="2286000" marR="0" lvl="4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○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L="2743200" marR="0" lvl="5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■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L="3200400" marR="0" lvl="6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●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L="3657600" marR="0" lvl="7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○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L="4114800" marR="0" lvl="8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■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285750" indent="-285750">
                <a:spcAft>
                  <a:spcPts val="1200"/>
                </a:spcAft>
              </a:pPr>
              <a:r>
                <a:rPr lang="en-IN" dirty="0"/>
                <a:t>Transfer Matrix Method :</a:t>
              </a:r>
              <a:br>
                <a:rPr lang="en-IN" dirty="0"/>
              </a:br>
              <a:br>
                <a:rPr lang="en-IN" dirty="0"/>
              </a:br>
              <a:br>
                <a:rPr lang="en-IN" dirty="0"/>
              </a:br>
              <a:endParaRPr lang="en-IN" dirty="0"/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C10E6323-CE63-DE47-0130-6E2BFD45375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l="11252" t="14561" r="8119" b="12101"/>
            <a:stretch>
              <a:fillRect/>
            </a:stretch>
          </p:blipFill>
          <p:spPr>
            <a:xfrm>
              <a:off x="5368663" y="1629043"/>
              <a:ext cx="2027818" cy="803432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762D969E-1F38-C9F9-CE15-3B29312E485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002684" y="2844226"/>
              <a:ext cx="3966521" cy="723144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9BC7BFA-B9EB-C4E4-BBB0-8AE8F5EAE215}"/>
                </a:ext>
              </a:extLst>
            </p:cNvPr>
            <p:cNvSpPr txBox="1"/>
            <p:nvPr/>
          </p:nvSpPr>
          <p:spPr>
            <a:xfrm>
              <a:off x="5085698" y="2499851"/>
              <a:ext cx="38835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i="1" dirty="0"/>
                <a:t>Where </a:t>
              </a:r>
              <a:r>
                <a:rPr lang="en-IN" sz="1200" i="1" dirty="0" err="1"/>
                <a:t>Mij</a:t>
              </a:r>
              <a:r>
                <a:rPr lang="en-IN" sz="1200" i="1" dirty="0"/>
                <a:t> are elements of the Overall Transfer Matrix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51565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>
          <a:extLst>
            <a:ext uri="{FF2B5EF4-FFF2-40B4-BE49-F238E27FC236}">
              <a16:creationId xmlns:a16="http://schemas.microsoft.com/office/drawing/2014/main" id="{D246F4EB-D304-82B8-56A9-0B3704AA7A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39C993AA-5BC9-E03E-669D-CF377B108D6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681"/>
          <a:stretch>
            <a:fillRect/>
          </a:stretch>
        </p:blipFill>
        <p:spPr>
          <a:xfrm>
            <a:off x="176591" y="1037151"/>
            <a:ext cx="6061649" cy="2816110"/>
          </a:xfrm>
          <a:prstGeom prst="rect">
            <a:avLst/>
          </a:prstGeom>
        </p:spPr>
      </p:pic>
      <p:sp>
        <p:nvSpPr>
          <p:cNvPr id="77" name="Google Shape;77;p15">
            <a:extLst>
              <a:ext uri="{FF2B5EF4-FFF2-40B4-BE49-F238E27FC236}">
                <a16:creationId xmlns:a16="http://schemas.microsoft.com/office/drawing/2014/main" id="{1CFF4CCD-70AB-9DCF-3E91-FC491970721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6591" y="316577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/>
            <a:r>
              <a:rPr lang="en-IN" sz="2300" b="1" dirty="0"/>
              <a:t>Electrostatic Simulation Results</a:t>
            </a:r>
            <a:endParaRPr sz="2300" b="1" dirty="0"/>
          </a:p>
        </p:txBody>
      </p:sp>
      <p:sp>
        <p:nvSpPr>
          <p:cNvPr id="79" name="Google Shape;79;p15">
            <a:extLst>
              <a:ext uri="{FF2B5EF4-FFF2-40B4-BE49-F238E27FC236}">
                <a16:creationId xmlns:a16="http://schemas.microsoft.com/office/drawing/2014/main" id="{9A8726D1-8327-09DF-E115-E4473AE46206}"/>
              </a:ext>
            </a:extLst>
          </p:cNvPr>
          <p:cNvSpPr txBox="1"/>
          <p:nvPr/>
        </p:nvSpPr>
        <p:spPr>
          <a:xfrm>
            <a:off x="1856" y="151519"/>
            <a:ext cx="9144900" cy="293506"/>
          </a:xfrm>
          <a:prstGeom prst="rect">
            <a:avLst/>
          </a:prstGeom>
          <a:solidFill>
            <a:srgbClr val="58B7C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750"/>
              </a:srgbClr>
            </a:outerShdw>
          </a:effectLst>
        </p:spPr>
        <p:txBody>
          <a:bodyPr spcFirstLastPara="1" wrap="square" lIns="68575" tIns="34275" rIns="68575" bIns="34275" anchor="b" anchorCtr="0">
            <a:normAutofit fontScale="40000" lnSpcReduction="2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endParaRPr sz="52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0" name="Google Shape;80;p15">
            <a:extLst>
              <a:ext uri="{FF2B5EF4-FFF2-40B4-BE49-F238E27FC236}">
                <a16:creationId xmlns:a16="http://schemas.microsoft.com/office/drawing/2014/main" id="{824096C1-281C-92AA-7E2D-FED29A945373}"/>
              </a:ext>
            </a:extLst>
          </p:cNvPr>
          <p:cNvSpPr txBox="1"/>
          <p:nvPr/>
        </p:nvSpPr>
        <p:spPr>
          <a:xfrm>
            <a:off x="1850" y="4889250"/>
            <a:ext cx="9144000" cy="284700"/>
          </a:xfrm>
          <a:prstGeom prst="rect">
            <a:avLst/>
          </a:prstGeom>
          <a:solidFill>
            <a:srgbClr val="58B7C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750"/>
              </a:srgbClr>
            </a:outerShdw>
          </a:effectLst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000000"/>
                </a:solidFill>
              </a:rPr>
              <a:t>7</a:t>
            </a:fld>
            <a:endParaRPr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06F56FB-BE28-1429-A293-D13FE0BAC984}"/>
              </a:ext>
            </a:extLst>
          </p:cNvPr>
          <p:cNvSpPr txBox="1"/>
          <p:nvPr/>
        </p:nvSpPr>
        <p:spPr>
          <a:xfrm>
            <a:off x="639555" y="4001135"/>
            <a:ext cx="4917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Carrier Concentration profile across </a:t>
            </a:r>
            <a:r>
              <a:rPr lang="en-US" dirty="0" err="1"/>
              <a:t>InSb</a:t>
            </a:r>
            <a:r>
              <a:rPr lang="en-US" dirty="0"/>
              <a:t> on 15V biasing</a:t>
            </a:r>
            <a:endParaRPr lang="en-IN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C693CDF-307B-94E0-78D9-DE18AF66D591}"/>
              </a:ext>
            </a:extLst>
          </p:cNvPr>
          <p:cNvSpPr/>
          <p:nvPr/>
        </p:nvSpPr>
        <p:spPr>
          <a:xfrm>
            <a:off x="6395942" y="2452177"/>
            <a:ext cx="2458720" cy="207264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15 V bias increases electron density:</a:t>
            </a:r>
            <a:br>
              <a:rPr lang="en-US" b="1" dirty="0">
                <a:solidFill>
                  <a:schemeClr val="bg2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3.5×10¹⁷ → 2.68×10²² cm⁻³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Strong carrier accumulation near the semiconductor–insulator interface</a:t>
            </a:r>
            <a:endParaRPr lang="en-IN" b="1" dirty="0">
              <a:solidFill>
                <a:schemeClr val="bg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953BEEF5-586A-B9DE-622D-338181E8272D}"/>
                  </a:ext>
                </a:extLst>
              </p14:cNvPr>
              <p14:cNvContentPartPr/>
              <p14:nvPr/>
            </p14:nvContentPartPr>
            <p14:xfrm>
              <a:off x="5182880" y="781200"/>
              <a:ext cx="1573200" cy="50904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953BEEF5-586A-B9DE-622D-338181E8272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76760" y="775080"/>
                <a:ext cx="1585440" cy="521280"/>
              </a:xfrm>
              <a:prstGeom prst="rect">
                <a:avLst/>
              </a:prstGeom>
            </p:spPr>
          </p:pic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AA0086C1-0074-9ED2-78E4-CFA7DE99FA11}"/>
              </a:ext>
            </a:extLst>
          </p:cNvPr>
          <p:cNvSpPr txBox="1"/>
          <p:nvPr/>
        </p:nvSpPr>
        <p:spPr>
          <a:xfrm>
            <a:off x="6713065" y="1160431"/>
            <a:ext cx="20271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ON 15V BIASING</a:t>
            </a:r>
          </a:p>
        </p:txBody>
      </p:sp>
    </p:spTree>
    <p:extLst>
      <p:ext uri="{BB962C8B-B14F-4D97-AF65-F5344CB8AC3E}">
        <p14:creationId xmlns:p14="http://schemas.microsoft.com/office/powerpoint/2010/main" val="3119666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>
          <a:extLst>
            <a:ext uri="{FF2B5EF4-FFF2-40B4-BE49-F238E27FC236}">
              <a16:creationId xmlns:a16="http://schemas.microsoft.com/office/drawing/2014/main" id="{A441646E-FB6A-F473-5B44-970C3F5959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1BE7E4A-E29B-C3D0-4240-9B663E52DA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385" y="1054335"/>
            <a:ext cx="4545116" cy="2798926"/>
          </a:xfrm>
          <a:prstGeom prst="rect">
            <a:avLst/>
          </a:prstGeom>
        </p:spPr>
      </p:pic>
      <p:sp>
        <p:nvSpPr>
          <p:cNvPr id="77" name="Google Shape;77;p15">
            <a:extLst>
              <a:ext uri="{FF2B5EF4-FFF2-40B4-BE49-F238E27FC236}">
                <a16:creationId xmlns:a16="http://schemas.microsoft.com/office/drawing/2014/main" id="{0A4761C9-27F6-BCB4-A819-D570C54CAC9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6591" y="316577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/>
            <a:r>
              <a:rPr lang="en-IN" sz="2300" b="1" dirty="0"/>
              <a:t>Electrostatic Simulation Results</a:t>
            </a:r>
            <a:endParaRPr sz="2300" b="1" dirty="0"/>
          </a:p>
        </p:txBody>
      </p:sp>
      <p:sp>
        <p:nvSpPr>
          <p:cNvPr id="79" name="Google Shape;79;p15">
            <a:extLst>
              <a:ext uri="{FF2B5EF4-FFF2-40B4-BE49-F238E27FC236}">
                <a16:creationId xmlns:a16="http://schemas.microsoft.com/office/drawing/2014/main" id="{5E89D982-620E-B38C-4C73-D8FDFA316A74}"/>
              </a:ext>
            </a:extLst>
          </p:cNvPr>
          <p:cNvSpPr txBox="1"/>
          <p:nvPr/>
        </p:nvSpPr>
        <p:spPr>
          <a:xfrm>
            <a:off x="1856" y="151519"/>
            <a:ext cx="9144900" cy="293506"/>
          </a:xfrm>
          <a:prstGeom prst="rect">
            <a:avLst/>
          </a:prstGeom>
          <a:solidFill>
            <a:srgbClr val="58B7C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750"/>
              </a:srgbClr>
            </a:outerShdw>
          </a:effectLst>
        </p:spPr>
        <p:txBody>
          <a:bodyPr spcFirstLastPara="1" wrap="square" lIns="68575" tIns="34275" rIns="68575" bIns="34275" anchor="b" anchorCtr="0">
            <a:normAutofit fontScale="40000" lnSpcReduction="2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endParaRPr sz="52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0" name="Google Shape;80;p15">
            <a:extLst>
              <a:ext uri="{FF2B5EF4-FFF2-40B4-BE49-F238E27FC236}">
                <a16:creationId xmlns:a16="http://schemas.microsoft.com/office/drawing/2014/main" id="{66546B3C-49EF-727A-2831-3984EF21A9D4}"/>
              </a:ext>
            </a:extLst>
          </p:cNvPr>
          <p:cNvSpPr txBox="1"/>
          <p:nvPr/>
        </p:nvSpPr>
        <p:spPr>
          <a:xfrm>
            <a:off x="1850" y="4889250"/>
            <a:ext cx="9144000" cy="284700"/>
          </a:xfrm>
          <a:prstGeom prst="rect">
            <a:avLst/>
          </a:prstGeom>
          <a:solidFill>
            <a:srgbClr val="58B7C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750"/>
              </a:srgbClr>
            </a:outerShdw>
          </a:effectLst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000000"/>
                </a:solidFill>
              </a:rPr>
              <a:t>8</a:t>
            </a:fld>
            <a:endParaRPr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5693D98-033B-1E7D-2A7E-3C7559C51328}"/>
              </a:ext>
            </a:extLst>
          </p:cNvPr>
          <p:cNvSpPr txBox="1"/>
          <p:nvPr/>
        </p:nvSpPr>
        <p:spPr>
          <a:xfrm>
            <a:off x="484223" y="3973778"/>
            <a:ext cx="4917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Electrical Potential Distribution (V) for Active layer (</a:t>
            </a:r>
            <a:r>
              <a:rPr lang="en-US" dirty="0" err="1"/>
              <a:t>ENZ+insulator</a:t>
            </a:r>
            <a:r>
              <a:rPr lang="en-US" dirty="0"/>
              <a:t>) on 15V biasing</a:t>
            </a:r>
            <a:endParaRPr lang="en-IN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B6920B91-A31A-D9B4-8394-AC67A187E4C3}"/>
              </a:ext>
            </a:extLst>
          </p:cNvPr>
          <p:cNvSpPr/>
          <p:nvPr/>
        </p:nvSpPr>
        <p:spPr>
          <a:xfrm>
            <a:off x="6088514" y="2759953"/>
            <a:ext cx="2458720" cy="1223116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A fraction of the total external voltage suffers a drop across the semiconductor layer.</a:t>
            </a:r>
            <a:endParaRPr lang="en-IN" b="1" dirty="0">
              <a:solidFill>
                <a:schemeClr val="bg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908268D6-8E9C-CCE8-26C8-E24E8AB93F54}"/>
                  </a:ext>
                </a:extLst>
              </p14:cNvPr>
              <p14:cNvContentPartPr/>
              <p14:nvPr/>
            </p14:nvContentPartPr>
            <p14:xfrm>
              <a:off x="5182880" y="781200"/>
              <a:ext cx="1573200" cy="50904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908268D6-8E9C-CCE8-26C8-E24E8AB93F5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76760" y="775080"/>
                <a:ext cx="1585440" cy="521280"/>
              </a:xfrm>
              <a:prstGeom prst="rect">
                <a:avLst/>
              </a:prstGeom>
            </p:spPr>
          </p:pic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83C46776-D740-E165-ABC9-3E9B3D377BB9}"/>
              </a:ext>
            </a:extLst>
          </p:cNvPr>
          <p:cNvSpPr txBox="1"/>
          <p:nvPr/>
        </p:nvSpPr>
        <p:spPr>
          <a:xfrm>
            <a:off x="6713065" y="1160431"/>
            <a:ext cx="20271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ON 15V BIASING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792DFAD-DC92-37D8-5011-CAC71D4FE482}"/>
                  </a:ext>
                </a:extLst>
              </p14:cNvPr>
              <p14:cNvContentPartPr/>
              <p14:nvPr/>
            </p14:nvContentPartPr>
            <p14:xfrm>
              <a:off x="2236121" y="1248989"/>
              <a:ext cx="373320" cy="359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792DFAD-DC92-37D8-5011-CAC71D4FE48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30001" y="1242869"/>
                <a:ext cx="385560" cy="37188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FDDF6230-095F-5C76-DCEF-38DC8D522BEB}"/>
              </a:ext>
            </a:extLst>
          </p:cNvPr>
          <p:cNvGrpSpPr/>
          <p:nvPr/>
        </p:nvGrpSpPr>
        <p:grpSpPr>
          <a:xfrm>
            <a:off x="2222801" y="1222709"/>
            <a:ext cx="239760" cy="164880"/>
            <a:chOff x="2222801" y="1222709"/>
            <a:chExt cx="239760" cy="164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8B6506B-3575-61D3-989A-71A459602EF1}"/>
                    </a:ext>
                  </a:extLst>
                </p14:cNvPr>
                <p14:cNvContentPartPr/>
                <p14:nvPr/>
              </p14:nvContentPartPr>
              <p14:xfrm>
                <a:off x="2222801" y="1234229"/>
                <a:ext cx="36360" cy="1533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8B6506B-3575-61D3-989A-71A459602EF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216681" y="1228109"/>
                  <a:ext cx="4860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DBEBC8B-6808-D000-67F2-C4EB6A8D6875}"/>
                    </a:ext>
                  </a:extLst>
                </p14:cNvPr>
                <p14:cNvContentPartPr/>
                <p14:nvPr/>
              </p14:nvContentPartPr>
              <p14:xfrm>
                <a:off x="2230721" y="1222709"/>
                <a:ext cx="231840" cy="316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DBEBC8B-6808-D000-67F2-C4EB6A8D687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224601" y="1216589"/>
                  <a:ext cx="244080" cy="43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9FF114E7-51C2-561C-FEAE-7D725200B5F5}"/>
                  </a:ext>
                </a:extLst>
              </p14:cNvPr>
              <p14:cNvContentPartPr/>
              <p14:nvPr/>
            </p14:nvContentPartPr>
            <p14:xfrm>
              <a:off x="-1056439" y="882509"/>
              <a:ext cx="8280" cy="3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9FF114E7-51C2-561C-FEAE-7D725200B5F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1062559" y="876389"/>
                <a:ext cx="20520" cy="12600"/>
              </a:xfrm>
              <a:prstGeom prst="rect">
                <a:avLst/>
              </a:prstGeom>
            </p:spPr>
          </p:pic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E5FFC6DE-CF23-81EE-B9A7-32460F4C1A35}"/>
              </a:ext>
            </a:extLst>
          </p:cNvPr>
          <p:cNvSpPr txBox="1"/>
          <p:nvPr/>
        </p:nvSpPr>
        <p:spPr>
          <a:xfrm>
            <a:off x="1018649" y="920669"/>
            <a:ext cx="18190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/>
              <a:t>InSb</a:t>
            </a:r>
            <a:r>
              <a:rPr lang="en-US" i="1" dirty="0"/>
              <a:t>-Metal interface</a:t>
            </a:r>
            <a:endParaRPr lang="en-IN" i="1" dirty="0"/>
          </a:p>
        </p:txBody>
      </p:sp>
    </p:spTree>
    <p:extLst>
      <p:ext uri="{BB962C8B-B14F-4D97-AF65-F5344CB8AC3E}">
        <p14:creationId xmlns:p14="http://schemas.microsoft.com/office/powerpoint/2010/main" val="1719445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>
          <a:extLst>
            <a:ext uri="{FF2B5EF4-FFF2-40B4-BE49-F238E27FC236}">
              <a16:creationId xmlns:a16="http://schemas.microsoft.com/office/drawing/2014/main" id="{D22C6590-55B8-BE3A-21F8-98868CC437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>
            <a:extLst>
              <a:ext uri="{FF2B5EF4-FFF2-40B4-BE49-F238E27FC236}">
                <a16:creationId xmlns:a16="http://schemas.microsoft.com/office/drawing/2014/main" id="{6E9687A7-E5FE-D4E3-7EA2-0D354EA206F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6591" y="316577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/>
            <a:r>
              <a:rPr lang="en-IN" sz="2300" b="1" dirty="0"/>
              <a:t>Drude Modelling Results for </a:t>
            </a:r>
            <a:r>
              <a:rPr lang="en-IN" sz="2300" b="1" dirty="0" err="1"/>
              <a:t>InSb</a:t>
            </a:r>
            <a:endParaRPr sz="2300" b="1" dirty="0"/>
          </a:p>
        </p:txBody>
      </p:sp>
      <p:sp>
        <p:nvSpPr>
          <p:cNvPr id="79" name="Google Shape;79;p15">
            <a:extLst>
              <a:ext uri="{FF2B5EF4-FFF2-40B4-BE49-F238E27FC236}">
                <a16:creationId xmlns:a16="http://schemas.microsoft.com/office/drawing/2014/main" id="{6691BE91-A7D7-1C83-6336-88C493DBF0AA}"/>
              </a:ext>
            </a:extLst>
          </p:cNvPr>
          <p:cNvSpPr txBox="1"/>
          <p:nvPr/>
        </p:nvSpPr>
        <p:spPr>
          <a:xfrm>
            <a:off x="1856" y="151519"/>
            <a:ext cx="9144900" cy="293506"/>
          </a:xfrm>
          <a:prstGeom prst="rect">
            <a:avLst/>
          </a:prstGeom>
          <a:solidFill>
            <a:srgbClr val="58B7C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750"/>
              </a:srgbClr>
            </a:outerShdw>
          </a:effectLst>
        </p:spPr>
        <p:txBody>
          <a:bodyPr spcFirstLastPara="1" wrap="square" lIns="68575" tIns="34275" rIns="68575" bIns="34275" anchor="b" anchorCtr="0">
            <a:normAutofit fontScale="40000" lnSpcReduction="2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endParaRPr sz="52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0" name="Google Shape;80;p15">
            <a:extLst>
              <a:ext uri="{FF2B5EF4-FFF2-40B4-BE49-F238E27FC236}">
                <a16:creationId xmlns:a16="http://schemas.microsoft.com/office/drawing/2014/main" id="{E02417A8-0067-D84C-56BF-BAC002488568}"/>
              </a:ext>
            </a:extLst>
          </p:cNvPr>
          <p:cNvSpPr txBox="1"/>
          <p:nvPr/>
        </p:nvSpPr>
        <p:spPr>
          <a:xfrm>
            <a:off x="1850" y="4889250"/>
            <a:ext cx="9144000" cy="284700"/>
          </a:xfrm>
          <a:prstGeom prst="rect">
            <a:avLst/>
          </a:prstGeom>
          <a:solidFill>
            <a:srgbClr val="58B7C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750"/>
              </a:srgbClr>
            </a:outerShdw>
          </a:effectLst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000000"/>
                </a:solidFill>
              </a:rPr>
              <a:t>9</a:t>
            </a:fld>
            <a:endParaRPr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01D4210-F86E-409D-80BC-34903747F077}"/>
              </a:ext>
            </a:extLst>
          </p:cNvPr>
          <p:cNvSpPr txBox="1"/>
          <p:nvPr/>
        </p:nvSpPr>
        <p:spPr>
          <a:xfrm>
            <a:off x="777151" y="3789165"/>
            <a:ext cx="53871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(a) Permittivity plot    (b) Refractive Index plot</a:t>
            </a:r>
            <a:br>
              <a:rPr lang="en-IN" dirty="0"/>
            </a:br>
            <a:r>
              <a:rPr lang="en-IN" dirty="0"/>
              <a:t> for n-</a:t>
            </a:r>
            <a:r>
              <a:rPr lang="en-IN" dirty="0" err="1"/>
              <a:t>InSb</a:t>
            </a:r>
            <a:endParaRPr lang="en-IN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76BF81AA-1323-56A1-8551-7C051CEAD545}"/>
              </a:ext>
            </a:extLst>
          </p:cNvPr>
          <p:cNvSpPr/>
          <p:nvPr/>
        </p:nvSpPr>
        <p:spPr>
          <a:xfrm>
            <a:off x="6451121" y="2790320"/>
            <a:ext cx="2458720" cy="1654678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With application of voltage bias, there is a shift of ENZ wavelength from 35.17 microns to 126 nm. </a:t>
            </a:r>
            <a:endParaRPr lang="en-IN" b="1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D68022-4DA6-D661-6BA2-B5CCC913B1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241" y="1028675"/>
            <a:ext cx="6235262" cy="249496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CCE5839-3AC1-7891-F1FC-CB9EB0E77665}"/>
              </a:ext>
            </a:extLst>
          </p:cNvPr>
          <p:cNvSpPr txBox="1"/>
          <p:nvPr/>
        </p:nvSpPr>
        <p:spPr>
          <a:xfrm>
            <a:off x="6451120" y="1204532"/>
            <a:ext cx="269287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b="1" dirty="0"/>
              <a:t>where N1 = 3.5 × 10^17 cm−3 and N2 = 2.68 ×10^22 cm−3. </a:t>
            </a:r>
          </a:p>
        </p:txBody>
      </p:sp>
    </p:spTree>
    <p:extLst>
      <p:ext uri="{BB962C8B-B14F-4D97-AF65-F5344CB8AC3E}">
        <p14:creationId xmlns:p14="http://schemas.microsoft.com/office/powerpoint/2010/main" val="66709978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868</Words>
  <Application>Microsoft Office PowerPoint</Application>
  <PresentationFormat>On-screen Show (16:9)</PresentationFormat>
  <Paragraphs>175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Nunito</vt:lpstr>
      <vt:lpstr>Helvetica Neue</vt:lpstr>
      <vt:lpstr>Bradley Hand ITC</vt:lpstr>
      <vt:lpstr>Arial</vt:lpstr>
      <vt:lpstr>EB Garamond</vt:lpstr>
      <vt:lpstr>Ink Free</vt:lpstr>
      <vt:lpstr>Simple Light</vt:lpstr>
      <vt:lpstr>PowerPoint Presentation</vt:lpstr>
      <vt:lpstr>Motivation &amp; Background</vt:lpstr>
      <vt:lpstr>Objective</vt:lpstr>
      <vt:lpstr>Device Architecture</vt:lpstr>
      <vt:lpstr>Simulation and Computational Details</vt:lpstr>
      <vt:lpstr>Theory</vt:lpstr>
      <vt:lpstr>Electrostatic Simulation Results</vt:lpstr>
      <vt:lpstr>Electrostatic Simulation Results</vt:lpstr>
      <vt:lpstr>Drude Modelling Results for InSb</vt:lpstr>
      <vt:lpstr>Optical Results — Visible Range</vt:lpstr>
      <vt:lpstr>Result Comparison among Dielectrics</vt:lpstr>
      <vt:lpstr>Optical Results — Near IR Range (Thicker Cavity)</vt:lpstr>
      <vt:lpstr>Result Comparison among Dielectrics (Thicker Cavity)</vt:lpstr>
      <vt:lpstr>Optical Results — Incident Angle Colormap</vt:lpstr>
      <vt:lpstr>Optical Results – Polar Plot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Soham Chatterjee</dc:creator>
  <cp:lastModifiedBy>Soham Chatterjee</cp:lastModifiedBy>
  <cp:revision>6</cp:revision>
  <dcterms:modified xsi:type="dcterms:W3CDTF">2025-10-11T18:44:04Z</dcterms:modified>
</cp:coreProperties>
</file>