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7477-51AE-7D3E-EF75-EB2216DF5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8ABDA6-4ECC-E81C-5D70-DB48FD6E2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65B84D-E125-3892-D409-1FBE643DF39C}"/>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5" name="Footer Placeholder 4">
            <a:extLst>
              <a:ext uri="{FF2B5EF4-FFF2-40B4-BE49-F238E27FC236}">
                <a16:creationId xmlns:a16="http://schemas.microsoft.com/office/drawing/2014/main" id="{1608A454-A1A2-DAF5-A1C1-3F93C022D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74E5A-7C43-8A6E-981D-65DF053D7911}"/>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44458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40E9-698B-4C72-5999-562176FC32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67CC1-C20C-1BBE-27DB-D3306F471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ADAF62-386D-C3C2-7604-8B8F2CAEEA8D}"/>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5" name="Footer Placeholder 4">
            <a:extLst>
              <a:ext uri="{FF2B5EF4-FFF2-40B4-BE49-F238E27FC236}">
                <a16:creationId xmlns:a16="http://schemas.microsoft.com/office/drawing/2014/main" id="{EFEC7BCD-F486-04D5-332A-2B2765D05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CA503-46FD-E319-C9ED-F8F45AE9462E}"/>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71262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898A2B-D2C4-F525-A285-4C2BE936D6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8EC4B6-7AC1-2B81-9076-714563ED9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AF7CD-D2DE-2138-582F-F942058DCD8B}"/>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5" name="Footer Placeholder 4">
            <a:extLst>
              <a:ext uri="{FF2B5EF4-FFF2-40B4-BE49-F238E27FC236}">
                <a16:creationId xmlns:a16="http://schemas.microsoft.com/office/drawing/2014/main" id="{8AF8E015-899F-35CF-DD69-04B11682B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DF372-1239-721D-A22F-82F6D2E607A6}"/>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2260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9252-5F42-6FD1-D02E-F9059EA1D8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307D4D-1695-DDCB-C92F-EA621D4CF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AE697-45DA-6555-62B6-615151A70C17}"/>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5" name="Footer Placeholder 4">
            <a:extLst>
              <a:ext uri="{FF2B5EF4-FFF2-40B4-BE49-F238E27FC236}">
                <a16:creationId xmlns:a16="http://schemas.microsoft.com/office/drawing/2014/main" id="{134707B2-7BB2-9A2C-B62E-715EDB40D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D5813-705D-67C6-2CF9-520DEC4EB2F0}"/>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265525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4561-068C-2025-5F53-E48FA4A76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9DA92F-9CB4-D039-B2E8-CAEF0F274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DAE27-5497-2A32-A0A9-E1A71ABD5A88}"/>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5" name="Footer Placeholder 4">
            <a:extLst>
              <a:ext uri="{FF2B5EF4-FFF2-40B4-BE49-F238E27FC236}">
                <a16:creationId xmlns:a16="http://schemas.microsoft.com/office/drawing/2014/main" id="{8C6CA412-F064-E513-2BDF-755C726D7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ED829-8324-766E-AF61-2F781C7CE257}"/>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234726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20E5-C64D-166F-8F99-2BA2FA5987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22967-9F00-0E4A-FEFC-C24521006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265CBF-28EE-4DB5-9976-43BC57547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5E653-C1CA-FB53-3F83-05DEA54B0574}"/>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6" name="Footer Placeholder 5">
            <a:extLst>
              <a:ext uri="{FF2B5EF4-FFF2-40B4-BE49-F238E27FC236}">
                <a16:creationId xmlns:a16="http://schemas.microsoft.com/office/drawing/2014/main" id="{88F2D3E8-541A-FE2B-8D9C-CDDAC6A38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95D4A-2340-D7E3-FC68-39BAE463B806}"/>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28392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9F9E-69E2-E6C2-C61D-5F2F596FFF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D462DC-834C-A33A-2FEA-CF2CEB669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0EA71-83D3-DC65-FC51-507C847627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656B1D-AF1F-CA4A-01E9-147C8B076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FCEBB-BD13-A2DD-1D54-CE9F547497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811DED-375C-528B-0347-D8A1FAB0233A}"/>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8" name="Footer Placeholder 7">
            <a:extLst>
              <a:ext uri="{FF2B5EF4-FFF2-40B4-BE49-F238E27FC236}">
                <a16:creationId xmlns:a16="http://schemas.microsoft.com/office/drawing/2014/main" id="{CC327654-9C3D-E071-05A8-B8CB77471C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874BC1-349D-1F33-750F-84296B325248}"/>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06702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7F6-7E07-2F91-2303-B194F4DC15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520298-FDD7-D424-F232-F0A2BFAEC5CB}"/>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4" name="Footer Placeholder 3">
            <a:extLst>
              <a:ext uri="{FF2B5EF4-FFF2-40B4-BE49-F238E27FC236}">
                <a16:creationId xmlns:a16="http://schemas.microsoft.com/office/drawing/2014/main" id="{1CC1028E-7D31-28C1-2BF0-2FF7C01BAC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D9BA44-6E4C-9DA9-930D-2BCDA04145B5}"/>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81781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BEA43-51D2-F922-D928-EE46A491BCAD}"/>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3" name="Footer Placeholder 2">
            <a:extLst>
              <a:ext uri="{FF2B5EF4-FFF2-40B4-BE49-F238E27FC236}">
                <a16:creationId xmlns:a16="http://schemas.microsoft.com/office/drawing/2014/main" id="{47E2021E-99F7-D08A-D74C-16E0E58084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DB3FE4-912A-EBF1-1BAD-8459F25D0F27}"/>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30002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08A3-998A-6E0C-BE40-89087CD9A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54F867-B997-EC1B-55FE-1649C62B0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90D1ED-4887-C7DC-C683-77F596458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9E2B5-7F4A-D91C-71C3-C45DCF7BD53F}"/>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6" name="Footer Placeholder 5">
            <a:extLst>
              <a:ext uri="{FF2B5EF4-FFF2-40B4-BE49-F238E27FC236}">
                <a16:creationId xmlns:a16="http://schemas.microsoft.com/office/drawing/2014/main" id="{9FB220FF-EBE0-9C5D-2B79-B25A4A562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EB061-FA79-DCDC-531A-05FAEA6053CD}"/>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28728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877C-AD3C-1452-981A-595F053BE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0A688E-CA90-6EC1-15E5-E52368805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301299-669B-B2CE-C41D-C9B404982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74C94-5D9B-0A50-E9C9-25E64FEA5CF6}"/>
              </a:ext>
            </a:extLst>
          </p:cNvPr>
          <p:cNvSpPr>
            <a:spLocks noGrp="1"/>
          </p:cNvSpPr>
          <p:nvPr>
            <p:ph type="dt" sz="half" idx="10"/>
          </p:nvPr>
        </p:nvSpPr>
        <p:spPr/>
        <p:txBody>
          <a:bodyPr/>
          <a:lstStyle/>
          <a:p>
            <a:fld id="{E9A38280-B546-43C5-AF06-7E477063B4A9}" type="datetimeFigureOut">
              <a:rPr lang="en-IN" smtClean="0"/>
              <a:t>14-03-2025</a:t>
            </a:fld>
            <a:endParaRPr lang="en-IN"/>
          </a:p>
        </p:txBody>
      </p:sp>
      <p:sp>
        <p:nvSpPr>
          <p:cNvPr id="6" name="Footer Placeholder 5">
            <a:extLst>
              <a:ext uri="{FF2B5EF4-FFF2-40B4-BE49-F238E27FC236}">
                <a16:creationId xmlns:a16="http://schemas.microsoft.com/office/drawing/2014/main" id="{7F2A21EF-881D-07C2-0A15-E056A6B4E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AD105C-3092-2B5C-88D0-C584575C8E49}"/>
              </a:ext>
            </a:extLst>
          </p:cNvPr>
          <p:cNvSpPr>
            <a:spLocks noGrp="1"/>
          </p:cNvSpPr>
          <p:nvPr>
            <p:ph type="sldNum" sz="quarter" idx="12"/>
          </p:nvPr>
        </p:nvSpPr>
        <p:spPr/>
        <p:txBody>
          <a:bodyPr/>
          <a:lstStyle/>
          <a:p>
            <a:fld id="{DE77DEF4-C2A4-40E1-9FB9-340E76A16392}" type="slidenum">
              <a:rPr lang="en-IN" smtClean="0"/>
              <a:t>‹#›</a:t>
            </a:fld>
            <a:endParaRPr lang="en-IN"/>
          </a:p>
        </p:txBody>
      </p:sp>
    </p:spTree>
    <p:extLst>
      <p:ext uri="{BB962C8B-B14F-4D97-AF65-F5344CB8AC3E}">
        <p14:creationId xmlns:p14="http://schemas.microsoft.com/office/powerpoint/2010/main" val="159478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D7055-384B-BEE1-7E5A-3CB68C0E8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338808-247A-5218-CF62-64961BD55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D01D5-E79F-9A2B-8227-AAC52199F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38280-B546-43C5-AF06-7E477063B4A9}" type="datetimeFigureOut">
              <a:rPr lang="en-IN" smtClean="0"/>
              <a:t>14-03-2025</a:t>
            </a:fld>
            <a:endParaRPr lang="en-IN"/>
          </a:p>
        </p:txBody>
      </p:sp>
      <p:sp>
        <p:nvSpPr>
          <p:cNvPr id="5" name="Footer Placeholder 4">
            <a:extLst>
              <a:ext uri="{FF2B5EF4-FFF2-40B4-BE49-F238E27FC236}">
                <a16:creationId xmlns:a16="http://schemas.microsoft.com/office/drawing/2014/main" id="{81933EBB-9D45-126A-49A0-F08B3A0AF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1A91CD-1C57-6475-96DC-DB5540903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7DEF4-C2A4-40E1-9FB9-340E76A16392}" type="slidenum">
              <a:rPr lang="en-IN" smtClean="0"/>
              <a:t>‹#›</a:t>
            </a:fld>
            <a:endParaRPr lang="en-IN"/>
          </a:p>
        </p:txBody>
      </p:sp>
    </p:spTree>
    <p:extLst>
      <p:ext uri="{BB962C8B-B14F-4D97-AF65-F5344CB8AC3E}">
        <p14:creationId xmlns:p14="http://schemas.microsoft.com/office/powerpoint/2010/main" val="228091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5C62-FDDC-20F8-0AB0-511306140F09}"/>
              </a:ext>
            </a:extLst>
          </p:cNvPr>
          <p:cNvSpPr>
            <a:spLocks noGrp="1"/>
          </p:cNvSpPr>
          <p:nvPr>
            <p:ph type="ctrTitle"/>
          </p:nvPr>
        </p:nvSpPr>
        <p:spPr>
          <a:xfrm>
            <a:off x="1219200" y="1494503"/>
            <a:ext cx="9753600" cy="3686943"/>
          </a:xfrm>
        </p:spPr>
        <p:txBody>
          <a:bodyPr>
            <a:normAutofit/>
          </a:bodyPr>
          <a:lstStyle/>
          <a:p>
            <a:r>
              <a:rPr lang="en-IN" dirty="0">
                <a:solidFill>
                  <a:schemeClr val="tx2"/>
                </a:solidFill>
              </a:rPr>
              <a:t>Analytical Study of Surfaced Enhanced Raman Scattering in Ag-Pyridine nanostructure using LAMMPS</a:t>
            </a:r>
          </a:p>
        </p:txBody>
      </p:sp>
      <p:sp>
        <p:nvSpPr>
          <p:cNvPr id="3" name="TextBox 2">
            <a:extLst>
              <a:ext uri="{FF2B5EF4-FFF2-40B4-BE49-F238E27FC236}">
                <a16:creationId xmlns:a16="http://schemas.microsoft.com/office/drawing/2014/main" id="{B7FE18CB-12AE-2C20-7B5A-913F92630F35}"/>
              </a:ext>
            </a:extLst>
          </p:cNvPr>
          <p:cNvSpPr txBox="1"/>
          <p:nvPr/>
        </p:nvSpPr>
        <p:spPr>
          <a:xfrm>
            <a:off x="8849032" y="6115665"/>
            <a:ext cx="2635786" cy="646331"/>
          </a:xfrm>
          <a:prstGeom prst="rect">
            <a:avLst/>
          </a:prstGeom>
          <a:noFill/>
        </p:spPr>
        <p:txBody>
          <a:bodyPr wrap="none" rtlCol="0">
            <a:spAutoFit/>
          </a:bodyPr>
          <a:lstStyle/>
          <a:p>
            <a:r>
              <a:rPr lang="en-IN" dirty="0"/>
              <a:t>Author: Soham Chatterjee</a:t>
            </a:r>
          </a:p>
          <a:p>
            <a:endParaRPr lang="en-IN" dirty="0"/>
          </a:p>
        </p:txBody>
      </p:sp>
    </p:spTree>
    <p:extLst>
      <p:ext uri="{BB962C8B-B14F-4D97-AF65-F5344CB8AC3E}">
        <p14:creationId xmlns:p14="http://schemas.microsoft.com/office/powerpoint/2010/main" val="318261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29D5-5DB9-A7A8-A901-7ED318E5B9F4}"/>
              </a:ext>
            </a:extLst>
          </p:cNvPr>
          <p:cNvSpPr>
            <a:spLocks noGrp="1"/>
          </p:cNvSpPr>
          <p:nvPr>
            <p:ph type="title"/>
          </p:nvPr>
        </p:nvSpPr>
        <p:spPr>
          <a:xfrm>
            <a:off x="838200" y="365125"/>
            <a:ext cx="6221361" cy="549275"/>
          </a:xfrm>
        </p:spPr>
        <p:txBody>
          <a:bodyPr>
            <a:normAutofit fontScale="90000"/>
          </a:bodyPr>
          <a:lstStyle/>
          <a:p>
            <a:r>
              <a:rPr lang="en-IN" dirty="0">
                <a:solidFill>
                  <a:schemeClr val="accent2">
                    <a:lumMod val="75000"/>
                  </a:schemeClr>
                </a:solidFill>
              </a:rPr>
              <a:t>ABSTRACT :</a:t>
            </a:r>
          </a:p>
        </p:txBody>
      </p:sp>
      <p:sp>
        <p:nvSpPr>
          <p:cNvPr id="3" name="TextBox 2">
            <a:extLst>
              <a:ext uri="{FF2B5EF4-FFF2-40B4-BE49-F238E27FC236}">
                <a16:creationId xmlns:a16="http://schemas.microsoft.com/office/drawing/2014/main" id="{B893818B-5A6A-2E97-4C84-3AE94E374E22}"/>
              </a:ext>
            </a:extLst>
          </p:cNvPr>
          <p:cNvSpPr txBox="1"/>
          <p:nvPr/>
        </p:nvSpPr>
        <p:spPr>
          <a:xfrm>
            <a:off x="599768" y="1297858"/>
            <a:ext cx="6056671" cy="3970318"/>
          </a:xfrm>
          <a:prstGeom prst="rect">
            <a:avLst/>
          </a:prstGeom>
          <a:noFill/>
        </p:spPr>
        <p:txBody>
          <a:bodyPr wrap="square" rtlCol="0">
            <a:spAutoFit/>
          </a:bodyPr>
          <a:lstStyle/>
          <a:p>
            <a:r>
              <a:rPr lang="en-US" b="0" i="0" dirty="0">
                <a:solidFill>
                  <a:srgbClr val="151515"/>
                </a:solidFill>
                <a:effectLst/>
                <a:latin typeface="Roboto" panose="02000000000000000000" pitchFamily="2" charset="0"/>
              </a:rPr>
              <a:t>The ability to simulate surface-enhanced Raman scattering (SERS) is a vital tool in elucidating the chemistry of molecules near the vicinity of plasmonic metal nanoparticles. In this experiment, I have simulated a nanostructure consisting of Silver (Ag) icosahedra dimer with a single pyridine molecule on its surface at 300K temperature via LAMMPS . Velocity Autocorrelation dataset is obtained at first which is </a:t>
            </a:r>
            <a:r>
              <a:rPr lang="en-US" dirty="0">
                <a:solidFill>
                  <a:srgbClr val="151515"/>
                </a:solidFill>
                <a:latin typeface="Roboto" panose="02000000000000000000" pitchFamily="2" charset="0"/>
              </a:rPr>
              <a:t>F</a:t>
            </a:r>
            <a:r>
              <a:rPr lang="en-US" b="0" i="0" dirty="0">
                <a:solidFill>
                  <a:srgbClr val="151515"/>
                </a:solidFill>
                <a:effectLst/>
                <a:latin typeface="Roboto" panose="02000000000000000000" pitchFamily="2" charset="0"/>
              </a:rPr>
              <a:t>ourier transformed to get the vibrational density of states dataset which in turn helps us get an understanding of the Raman Active Vibrational modes. The approach used is entirely classical and helps us analyze how the classical interaction between silver and pyridine affects the </a:t>
            </a:r>
            <a:r>
              <a:rPr lang="en-US" b="0" i="0" dirty="0" err="1">
                <a:solidFill>
                  <a:srgbClr val="151515"/>
                </a:solidFill>
                <a:effectLst/>
                <a:latin typeface="Roboto" panose="02000000000000000000" pitchFamily="2" charset="0"/>
              </a:rPr>
              <a:t>raman</a:t>
            </a:r>
            <a:r>
              <a:rPr lang="en-US" b="0" i="0" dirty="0">
                <a:solidFill>
                  <a:srgbClr val="151515"/>
                </a:solidFill>
                <a:effectLst/>
                <a:latin typeface="Roboto" panose="02000000000000000000" pitchFamily="2" charset="0"/>
              </a:rPr>
              <a:t> scattering effect.</a:t>
            </a:r>
            <a:endParaRPr lang="en-IN" dirty="0"/>
          </a:p>
        </p:txBody>
      </p:sp>
      <p:pic>
        <p:nvPicPr>
          <p:cNvPr id="5" name="Picture 4">
            <a:extLst>
              <a:ext uri="{FF2B5EF4-FFF2-40B4-BE49-F238E27FC236}">
                <a16:creationId xmlns:a16="http://schemas.microsoft.com/office/drawing/2014/main" id="{4DBCC8A3-66FD-A8B3-73DF-AB62DB597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45" y="639762"/>
            <a:ext cx="10913166" cy="5736155"/>
          </a:xfrm>
          <a:prstGeom prst="rect">
            <a:avLst/>
          </a:prstGeom>
        </p:spPr>
      </p:pic>
    </p:spTree>
    <p:extLst>
      <p:ext uri="{BB962C8B-B14F-4D97-AF65-F5344CB8AC3E}">
        <p14:creationId xmlns:p14="http://schemas.microsoft.com/office/powerpoint/2010/main" val="353868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7D26-24E9-2C21-0984-6B2672C74DBE}"/>
              </a:ext>
            </a:extLst>
          </p:cNvPr>
          <p:cNvSpPr>
            <a:spLocks noGrp="1"/>
          </p:cNvSpPr>
          <p:nvPr>
            <p:ph type="title"/>
          </p:nvPr>
        </p:nvSpPr>
        <p:spPr>
          <a:xfrm>
            <a:off x="838200" y="365126"/>
            <a:ext cx="9377516" cy="647598"/>
          </a:xfrm>
        </p:spPr>
        <p:txBody>
          <a:bodyPr>
            <a:normAutofit fontScale="90000"/>
          </a:bodyPr>
          <a:lstStyle/>
          <a:p>
            <a:r>
              <a:rPr lang="en-IN" dirty="0">
                <a:solidFill>
                  <a:schemeClr val="accent2">
                    <a:lumMod val="75000"/>
                  </a:schemeClr>
                </a:solidFill>
              </a:rPr>
              <a:t>INTRODUCTION AND METHODOLOGY</a:t>
            </a:r>
          </a:p>
        </p:txBody>
      </p:sp>
      <p:sp>
        <p:nvSpPr>
          <p:cNvPr id="3" name="TextBox 2">
            <a:extLst>
              <a:ext uri="{FF2B5EF4-FFF2-40B4-BE49-F238E27FC236}">
                <a16:creationId xmlns:a16="http://schemas.microsoft.com/office/drawing/2014/main" id="{5050721D-05E1-1F6E-68AD-BE3A71415E13}"/>
              </a:ext>
            </a:extLst>
          </p:cNvPr>
          <p:cNvSpPr txBox="1"/>
          <p:nvPr/>
        </p:nvSpPr>
        <p:spPr>
          <a:xfrm>
            <a:off x="580103" y="1347019"/>
            <a:ext cx="11120284" cy="5355312"/>
          </a:xfrm>
          <a:prstGeom prst="rect">
            <a:avLst/>
          </a:prstGeom>
          <a:noFill/>
        </p:spPr>
        <p:txBody>
          <a:bodyPr wrap="square" rtlCol="0">
            <a:spAutoFit/>
          </a:bodyPr>
          <a:lstStyle/>
          <a:p>
            <a:r>
              <a:rPr lang="en-US" b="0" i="0" dirty="0">
                <a:solidFill>
                  <a:srgbClr val="151515"/>
                </a:solidFill>
                <a:effectLst/>
                <a:latin typeface="Roboto" panose="02000000000000000000" pitchFamily="2" charset="0"/>
              </a:rPr>
              <a:t>One of the unique properties of plasmonic metal nanoparticles is their ability to enhance and concentrate the electromagnetic field at the surface of the particle. This leads to a large enhancement of the optical properties of molecules in the vicinity of the metal surface, which can be exploited in surface-enhanced spectroscopic techniques such as surface-enhanced Raman scattering (SERS). Since its discovery  and identification, SERS has become a multidisciplinary tool.  The large enhancement due to the metal particles enables the detection and identification of single molecules, and a recent study has demonstrated that it is possible to achieve sub nm resolution from the Raman imaging of individual molecules.</a:t>
            </a:r>
          </a:p>
          <a:p>
            <a:endParaRPr lang="en-US" dirty="0">
              <a:solidFill>
                <a:srgbClr val="151515"/>
              </a:solidFill>
              <a:latin typeface="Roboto" panose="02000000000000000000" pitchFamily="2" charset="0"/>
            </a:endParaRPr>
          </a:p>
          <a:p>
            <a:r>
              <a:rPr lang="en-US" dirty="0">
                <a:solidFill>
                  <a:srgbClr val="151515"/>
                </a:solidFill>
                <a:latin typeface="Roboto" panose="02000000000000000000" pitchFamily="2" charset="0"/>
              </a:rPr>
              <a:t>LAMMPS follows an entirely classical mechanic approach to </a:t>
            </a:r>
            <a:r>
              <a:rPr lang="en-US" dirty="0" err="1">
                <a:solidFill>
                  <a:srgbClr val="151515"/>
                </a:solidFill>
                <a:latin typeface="Roboto" panose="02000000000000000000" pitchFamily="2" charset="0"/>
              </a:rPr>
              <a:t>to</a:t>
            </a:r>
            <a:r>
              <a:rPr lang="en-US" dirty="0">
                <a:solidFill>
                  <a:srgbClr val="151515"/>
                </a:solidFill>
                <a:latin typeface="Roboto" panose="02000000000000000000" pitchFamily="2" charset="0"/>
              </a:rPr>
              <a:t> simulate the interaction between metal nanoparticle and pyridine molecule which helps us study the SERS </a:t>
            </a:r>
            <a:r>
              <a:rPr lang="en-US" dirty="0" err="1">
                <a:solidFill>
                  <a:srgbClr val="151515"/>
                </a:solidFill>
                <a:latin typeface="Roboto" panose="02000000000000000000" pitchFamily="2" charset="0"/>
              </a:rPr>
              <a:t>spectrography</a:t>
            </a:r>
            <a:r>
              <a:rPr lang="en-US" dirty="0">
                <a:solidFill>
                  <a:srgbClr val="151515"/>
                </a:solidFill>
                <a:latin typeface="Roboto" panose="02000000000000000000" pitchFamily="2" charset="0"/>
              </a:rPr>
              <a:t>. We have used Langevin thermostat to run the simulations at 300K and computed the velocity autocorrelation factor at every 100 timesteps. Our experimental setup consists of </a:t>
            </a:r>
            <a:r>
              <a:rPr lang="en-US" dirty="0" err="1">
                <a:solidFill>
                  <a:srgbClr val="151515"/>
                </a:solidFill>
                <a:latin typeface="Roboto" panose="02000000000000000000" pitchFamily="2" charset="0"/>
              </a:rPr>
              <a:t>of</a:t>
            </a:r>
            <a:r>
              <a:rPr lang="en-US" dirty="0">
                <a:solidFill>
                  <a:srgbClr val="151515"/>
                </a:solidFill>
                <a:latin typeface="Roboto" panose="02000000000000000000" pitchFamily="2" charset="0"/>
              </a:rPr>
              <a:t> a silver icosahedra dimer (Ag24) and a Pyridine molecule on its surface (C5H5N). Python </a:t>
            </a:r>
            <a:r>
              <a:rPr lang="en-US" dirty="0" err="1">
                <a:solidFill>
                  <a:srgbClr val="151515"/>
                </a:solidFill>
                <a:latin typeface="Roboto" panose="02000000000000000000" pitchFamily="2" charset="0"/>
              </a:rPr>
              <a:t>Numpy</a:t>
            </a:r>
            <a:r>
              <a:rPr lang="en-US" dirty="0">
                <a:solidFill>
                  <a:srgbClr val="151515"/>
                </a:solidFill>
                <a:latin typeface="Roboto" panose="02000000000000000000" pitchFamily="2" charset="0"/>
              </a:rPr>
              <a:t> and Pandas have been used to obtain the Vibrational Density of States data and plot it at the same time. Experimentally we can get the Raman Intensity values corresponding to the vibrational frequencies, and Computationally we have obtained the vibrational frequencies dataset which correspond to the respective Raman Intensities. A tally of the 2 different output sets can be made for verification of either. Leonard Jones potential have been used for all molecular interactions (modified with </a:t>
            </a:r>
            <a:r>
              <a:rPr lang="en-IN" b="0" i="0" dirty="0">
                <a:solidFill>
                  <a:srgbClr val="151515"/>
                </a:solidFill>
                <a:effectLst/>
                <a:latin typeface="Roboto" panose="02000000000000000000" pitchFamily="2" charset="0"/>
              </a:rPr>
              <a:t>Waldman–Hagler (WH) combining rule) except Silver- Silver interactions for which EAM force fields have been defined.</a:t>
            </a:r>
            <a:endParaRPr lang="en-IN" dirty="0"/>
          </a:p>
        </p:txBody>
      </p:sp>
    </p:spTree>
    <p:extLst>
      <p:ext uri="{BB962C8B-B14F-4D97-AF65-F5344CB8AC3E}">
        <p14:creationId xmlns:p14="http://schemas.microsoft.com/office/powerpoint/2010/main" val="83578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26A0-E30B-99C5-6C1C-87C7CDE4F746}"/>
              </a:ext>
            </a:extLst>
          </p:cNvPr>
          <p:cNvSpPr>
            <a:spLocks noGrp="1"/>
          </p:cNvSpPr>
          <p:nvPr>
            <p:ph type="title"/>
          </p:nvPr>
        </p:nvSpPr>
        <p:spPr>
          <a:xfrm>
            <a:off x="838200" y="365126"/>
            <a:ext cx="9819968" cy="677094"/>
          </a:xfrm>
        </p:spPr>
        <p:txBody>
          <a:bodyPr>
            <a:normAutofit fontScale="90000"/>
          </a:bodyPr>
          <a:lstStyle/>
          <a:p>
            <a:r>
              <a:rPr lang="en-IN" dirty="0">
                <a:solidFill>
                  <a:schemeClr val="accent2">
                    <a:lumMod val="75000"/>
                  </a:schemeClr>
                </a:solidFill>
              </a:rPr>
              <a:t>RAMAN INTENSITY</a:t>
            </a:r>
          </a:p>
        </p:txBody>
      </p:sp>
      <p:sp>
        <p:nvSpPr>
          <p:cNvPr id="3" name="TextBox 2">
            <a:extLst>
              <a:ext uri="{FF2B5EF4-FFF2-40B4-BE49-F238E27FC236}">
                <a16:creationId xmlns:a16="http://schemas.microsoft.com/office/drawing/2014/main" id="{E1D4046C-0528-7BD0-2B88-79E117C1015A}"/>
              </a:ext>
            </a:extLst>
          </p:cNvPr>
          <p:cNvSpPr txBox="1"/>
          <p:nvPr/>
        </p:nvSpPr>
        <p:spPr>
          <a:xfrm>
            <a:off x="838199" y="1445342"/>
            <a:ext cx="10616381" cy="4524315"/>
          </a:xfrm>
          <a:prstGeom prst="rect">
            <a:avLst/>
          </a:prstGeom>
          <a:noFill/>
        </p:spPr>
        <p:txBody>
          <a:bodyPr wrap="square" rtlCol="0">
            <a:spAutoFit/>
          </a:bodyPr>
          <a:lstStyle/>
          <a:p>
            <a:r>
              <a:rPr lang="en-IN" dirty="0"/>
              <a:t>R.I is directly proportional to </a:t>
            </a:r>
            <a:r>
              <a:rPr lang="en-IN" dirty="0" err="1"/>
              <a:t>dP</a:t>
            </a:r>
            <a:r>
              <a:rPr lang="en-IN" dirty="0"/>
              <a:t>/</a:t>
            </a:r>
            <a:r>
              <a:rPr lang="en-IN" dirty="0" err="1"/>
              <a:t>dq</a:t>
            </a:r>
            <a:endParaRPr lang="en-IN" dirty="0"/>
          </a:p>
          <a:p>
            <a:r>
              <a:rPr lang="en-IN" dirty="0"/>
              <a:t>{where R.I is Raman Intensity, P Is polarizability tensor and q is vibrational coordinate}</a:t>
            </a:r>
          </a:p>
          <a:p>
            <a:r>
              <a:rPr lang="en-IN" dirty="0"/>
              <a:t>Thus greater the change in Polarizability during a specific vibrational motion means greater Raman Intensity or that particular vibrational mode.  </a:t>
            </a:r>
          </a:p>
          <a:p>
            <a:endParaRPr lang="en-IN" dirty="0"/>
          </a:p>
          <a:p>
            <a:r>
              <a:rPr lang="en-IN" dirty="0"/>
              <a:t>We filter out the dominant vibrational frequencies from the VDOS plot obtained as Raman activity can be observed only for those dominant vibrational frequencies ( where peaks are observed)</a:t>
            </a:r>
          </a:p>
          <a:p>
            <a:r>
              <a:rPr lang="en-IN" dirty="0"/>
              <a:t>A molecule with N atoms has 3N-6 vibrational modes and each vibrational mode corresponds to a normal mode characterized by specific frequency and displacement pattern. Raman Scattering is basically inelastic collision of photons wherein frequency shift occurs for the plasmonic metal nanostructure used corresponding to vibrational energy levels.</a:t>
            </a:r>
          </a:p>
          <a:p>
            <a:endParaRPr lang="en-IN" dirty="0"/>
          </a:p>
          <a:p>
            <a:r>
              <a:rPr lang="en-IN" dirty="0"/>
              <a:t>R.I = K* (v0-v)^4 * |</a:t>
            </a:r>
            <a:r>
              <a:rPr lang="en-IN" dirty="0" err="1"/>
              <a:t>dP</a:t>
            </a:r>
            <a:r>
              <a:rPr lang="en-IN" dirty="0"/>
              <a:t>/</a:t>
            </a:r>
            <a:r>
              <a:rPr lang="en-IN" dirty="0" err="1"/>
              <a:t>dq</a:t>
            </a:r>
            <a:r>
              <a:rPr lang="en-IN" dirty="0"/>
              <a:t>|^2</a:t>
            </a:r>
          </a:p>
          <a:p>
            <a:r>
              <a:rPr lang="en-IN" dirty="0"/>
              <a:t>Where K is proportionality constant, v0 is excitation frequency and v is vibrational frequency.</a:t>
            </a:r>
          </a:p>
          <a:p>
            <a:r>
              <a:rPr lang="en-IN" dirty="0"/>
              <a:t> </a:t>
            </a:r>
          </a:p>
          <a:p>
            <a:endParaRPr lang="en-IN" dirty="0"/>
          </a:p>
        </p:txBody>
      </p:sp>
    </p:spTree>
    <p:extLst>
      <p:ext uri="{BB962C8B-B14F-4D97-AF65-F5344CB8AC3E}">
        <p14:creationId xmlns:p14="http://schemas.microsoft.com/office/powerpoint/2010/main" val="328437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4865-A805-78D1-1E7E-5E6DC354212E}"/>
              </a:ext>
            </a:extLst>
          </p:cNvPr>
          <p:cNvSpPr>
            <a:spLocks noGrp="1"/>
          </p:cNvSpPr>
          <p:nvPr>
            <p:ph type="title"/>
          </p:nvPr>
        </p:nvSpPr>
        <p:spPr>
          <a:xfrm>
            <a:off x="838200" y="365125"/>
            <a:ext cx="10980174" cy="490281"/>
          </a:xfrm>
        </p:spPr>
        <p:txBody>
          <a:bodyPr>
            <a:normAutofit fontScale="90000"/>
          </a:bodyPr>
          <a:lstStyle/>
          <a:p>
            <a:r>
              <a:rPr lang="en-IN" dirty="0">
                <a:solidFill>
                  <a:schemeClr val="accent2">
                    <a:lumMod val="75000"/>
                  </a:schemeClr>
                </a:solidFill>
              </a:rPr>
              <a:t>VELOCITY AUTOCORRELATION FACTOR</a:t>
            </a:r>
          </a:p>
        </p:txBody>
      </p:sp>
      <p:sp>
        <p:nvSpPr>
          <p:cNvPr id="3" name="TextBox 2">
            <a:extLst>
              <a:ext uri="{FF2B5EF4-FFF2-40B4-BE49-F238E27FC236}">
                <a16:creationId xmlns:a16="http://schemas.microsoft.com/office/drawing/2014/main" id="{6BD89B0E-E202-7299-AAA4-6B16D1CEA8AC}"/>
              </a:ext>
            </a:extLst>
          </p:cNvPr>
          <p:cNvSpPr txBox="1"/>
          <p:nvPr/>
        </p:nvSpPr>
        <p:spPr>
          <a:xfrm>
            <a:off x="838200" y="1317523"/>
            <a:ext cx="8524568" cy="1200329"/>
          </a:xfrm>
          <a:prstGeom prst="rect">
            <a:avLst/>
          </a:prstGeom>
          <a:noFill/>
        </p:spPr>
        <p:txBody>
          <a:bodyPr wrap="square" rtlCol="0">
            <a:spAutoFit/>
          </a:bodyPr>
          <a:lstStyle/>
          <a:p>
            <a:r>
              <a:rPr lang="en-IN" dirty="0"/>
              <a:t>It is basically a measure of how velocity of particles correlate with themselves over time.</a:t>
            </a:r>
          </a:p>
          <a:p>
            <a:r>
              <a:rPr lang="de-DE" dirty="0"/>
              <a:t>C​(t)=⟨v(0)⋅v(t)⟩</a:t>
            </a:r>
            <a:endParaRPr lang="en-IN" dirty="0"/>
          </a:p>
          <a:p>
            <a:endParaRPr lang="en-IN" dirty="0"/>
          </a:p>
          <a:p>
            <a:endParaRPr lang="en-IN" dirty="0"/>
          </a:p>
        </p:txBody>
      </p:sp>
      <p:pic>
        <p:nvPicPr>
          <p:cNvPr id="5" name="Picture 4">
            <a:extLst>
              <a:ext uri="{FF2B5EF4-FFF2-40B4-BE49-F238E27FC236}">
                <a16:creationId xmlns:a16="http://schemas.microsoft.com/office/drawing/2014/main" id="{E78E0D96-D7B9-9BD4-5511-A2522B4BEA61}"/>
              </a:ext>
            </a:extLst>
          </p:cNvPr>
          <p:cNvPicPr>
            <a:picLocks noChangeAspect="1"/>
          </p:cNvPicPr>
          <p:nvPr/>
        </p:nvPicPr>
        <p:blipFill>
          <a:blip r:embed="rId2"/>
          <a:stretch>
            <a:fillRect/>
          </a:stretch>
        </p:blipFill>
        <p:spPr>
          <a:xfrm>
            <a:off x="928711" y="2047669"/>
            <a:ext cx="9747594" cy="2292479"/>
          </a:xfrm>
          <a:prstGeom prst="rect">
            <a:avLst/>
          </a:prstGeom>
        </p:spPr>
      </p:pic>
      <p:sp>
        <p:nvSpPr>
          <p:cNvPr id="8" name="TextBox 7">
            <a:extLst>
              <a:ext uri="{FF2B5EF4-FFF2-40B4-BE49-F238E27FC236}">
                <a16:creationId xmlns:a16="http://schemas.microsoft.com/office/drawing/2014/main" id="{CFC1F491-E7FB-B0EE-2B31-834AC99C2792}"/>
              </a:ext>
            </a:extLst>
          </p:cNvPr>
          <p:cNvSpPr txBox="1"/>
          <p:nvPr/>
        </p:nvSpPr>
        <p:spPr>
          <a:xfrm>
            <a:off x="928711" y="4607095"/>
            <a:ext cx="10471355" cy="1815882"/>
          </a:xfrm>
          <a:prstGeom prst="rect">
            <a:avLst/>
          </a:prstGeom>
          <a:noFill/>
        </p:spPr>
        <p:txBody>
          <a:bodyPr wrap="square" rtlCol="0">
            <a:spAutoFit/>
          </a:bodyPr>
          <a:lstStyle/>
          <a:p>
            <a:r>
              <a:rPr lang="en-IN" sz="1600" b="1" dirty="0"/>
              <a:t>Applications of VACF:</a:t>
            </a:r>
          </a:p>
          <a:p>
            <a:pPr>
              <a:buFont typeface="+mj-lt"/>
              <a:buAutoNum type="arabicPeriod"/>
            </a:pPr>
            <a:r>
              <a:rPr lang="en-IN" sz="1600" b="1" dirty="0"/>
              <a:t>Diffusion Coefficient:</a:t>
            </a:r>
            <a:r>
              <a:rPr lang="en-IN" sz="1600" dirty="0"/>
              <a:t> The diffusion coefficient D can be computed using the Green-Kubo relation</a:t>
            </a:r>
          </a:p>
          <a:p>
            <a:pPr>
              <a:buFont typeface="+mj-lt"/>
              <a:buAutoNum type="arabicPeriod"/>
            </a:pPr>
            <a:r>
              <a:rPr lang="en-IN" sz="1600" b="1" dirty="0"/>
              <a:t>Spectral Density:</a:t>
            </a:r>
            <a:r>
              <a:rPr lang="en-IN" sz="1600" dirty="0"/>
              <a:t> The Fourier transform of C (t) gives the vibrational density of states </a:t>
            </a:r>
          </a:p>
          <a:p>
            <a:r>
              <a:rPr lang="en-IN" sz="1600" dirty="0"/>
              <a:t>J(</a:t>
            </a:r>
            <a:r>
              <a:rPr lang="el-GR" sz="1600" dirty="0"/>
              <a:t>ν)=∫</a:t>
            </a:r>
            <a:r>
              <a:rPr lang="en-IN" sz="1600" dirty="0" err="1"/>
              <a:t>Cv</a:t>
            </a:r>
            <a:r>
              <a:rPr lang="en-IN" sz="1600" dirty="0"/>
              <a:t>(t)*exp(-i2</a:t>
            </a:r>
            <a:r>
              <a:rPr lang="el-GR" sz="1600" dirty="0"/>
              <a:t>πν</a:t>
            </a:r>
            <a:r>
              <a:rPr lang="en-IN" sz="1600" dirty="0"/>
              <a:t>t) dt</a:t>
            </a:r>
          </a:p>
          <a:p>
            <a:r>
              <a:rPr lang="en-IN" sz="1600" b="1" dirty="0"/>
              <a:t>4.Transport Properties:</a:t>
            </a:r>
          </a:p>
          <a:p>
            <a:r>
              <a:rPr lang="en-IN" sz="1600" dirty="0"/>
              <a:t>VACF is used to study viscosity, thermal conductivity, and other transport phenomena.</a:t>
            </a:r>
          </a:p>
          <a:p>
            <a:endParaRPr lang="en-IN" sz="1600" dirty="0"/>
          </a:p>
        </p:txBody>
      </p:sp>
    </p:spTree>
    <p:extLst>
      <p:ext uri="{BB962C8B-B14F-4D97-AF65-F5344CB8AC3E}">
        <p14:creationId xmlns:p14="http://schemas.microsoft.com/office/powerpoint/2010/main" val="361517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DC37-32BC-EE31-2B14-F9E98184C740}"/>
              </a:ext>
            </a:extLst>
          </p:cNvPr>
          <p:cNvSpPr>
            <a:spLocks noGrp="1"/>
          </p:cNvSpPr>
          <p:nvPr>
            <p:ph type="title"/>
          </p:nvPr>
        </p:nvSpPr>
        <p:spPr>
          <a:xfrm>
            <a:off x="838200" y="365125"/>
            <a:ext cx="10075606" cy="686927"/>
          </a:xfrm>
        </p:spPr>
        <p:txBody>
          <a:bodyPr>
            <a:normAutofit fontScale="90000"/>
          </a:bodyPr>
          <a:lstStyle/>
          <a:p>
            <a:r>
              <a:rPr lang="en-IN" dirty="0">
                <a:solidFill>
                  <a:schemeClr val="accent2">
                    <a:lumMod val="75000"/>
                  </a:schemeClr>
                </a:solidFill>
              </a:rPr>
              <a:t>VIBRATIONAL DENSITY OF STATES</a:t>
            </a:r>
          </a:p>
        </p:txBody>
      </p:sp>
      <p:sp>
        <p:nvSpPr>
          <p:cNvPr id="3" name="TextBox 2">
            <a:extLst>
              <a:ext uri="{FF2B5EF4-FFF2-40B4-BE49-F238E27FC236}">
                <a16:creationId xmlns:a16="http://schemas.microsoft.com/office/drawing/2014/main" id="{93F6C557-5704-485D-5627-A9646B4D07E5}"/>
              </a:ext>
            </a:extLst>
          </p:cNvPr>
          <p:cNvSpPr txBox="1"/>
          <p:nvPr/>
        </p:nvSpPr>
        <p:spPr>
          <a:xfrm>
            <a:off x="393291" y="1248697"/>
            <a:ext cx="7433186" cy="4247317"/>
          </a:xfrm>
          <a:prstGeom prst="rect">
            <a:avLst/>
          </a:prstGeom>
          <a:noFill/>
        </p:spPr>
        <p:txBody>
          <a:bodyPr wrap="square" rtlCol="0">
            <a:spAutoFit/>
          </a:bodyPr>
          <a:lstStyle/>
          <a:p>
            <a:r>
              <a:rPr lang="en-IN" sz="1500" dirty="0"/>
              <a:t>VACF is the time axis output of Molecular Dynamics software and VDOS can be understood as the frequency correspondence of the same. Thus, VDOS is obtained as the Fourier Transform of VACF. </a:t>
            </a:r>
          </a:p>
          <a:p>
            <a:r>
              <a:rPr lang="en-US" sz="1500" dirty="0"/>
              <a:t>The VDOS is defined as the number of vibrational modes per unit frequency. For a given system, it provides a way to understand the spectrum of vibrations that atoms or molecules can exhibit.</a:t>
            </a:r>
          </a:p>
          <a:p>
            <a:endParaRPr lang="en-US" sz="1500" dirty="0"/>
          </a:p>
          <a:p>
            <a:r>
              <a:rPr lang="en-US" sz="1500" b="1" dirty="0"/>
              <a:t>Physical Interpretation</a:t>
            </a:r>
          </a:p>
          <a:p>
            <a:pPr>
              <a:buFont typeface="Arial" panose="020B0604020202020204" pitchFamily="34" charset="0"/>
              <a:buChar char="•"/>
            </a:pPr>
            <a:r>
              <a:rPr lang="en-US" sz="1500" dirty="0"/>
              <a:t>Each vibrational mode corresponds to a normal mode of motion, such as stretching, bending, or torsion.</a:t>
            </a:r>
          </a:p>
          <a:p>
            <a:pPr>
              <a:buFont typeface="Arial" panose="020B0604020202020204" pitchFamily="34" charset="0"/>
              <a:buChar char="•"/>
            </a:pPr>
            <a:r>
              <a:rPr lang="en-US" sz="1500" dirty="0"/>
              <a:t>The VDOS reveals which vibrational frequencies dominate in a system, providing insights into its dynamical and thermodynamic properties.</a:t>
            </a:r>
          </a:p>
          <a:p>
            <a:endParaRPr lang="en-IN" sz="1500" dirty="0"/>
          </a:p>
          <a:p>
            <a:r>
              <a:rPr lang="en-US" sz="1500" b="1" dirty="0"/>
              <a:t>Characteristics of VDOS</a:t>
            </a:r>
          </a:p>
          <a:p>
            <a:pPr>
              <a:buFont typeface="Arial" panose="020B0604020202020204" pitchFamily="34" charset="0"/>
              <a:buChar char="•"/>
            </a:pPr>
            <a:r>
              <a:rPr lang="en-US" sz="1500" dirty="0"/>
              <a:t>Peaks in the VDOS correspond to characteristic vibrational frequencies of the system.</a:t>
            </a:r>
          </a:p>
          <a:p>
            <a:pPr>
              <a:buFont typeface="Arial" panose="020B0604020202020204" pitchFamily="34" charset="0"/>
              <a:buChar char="•"/>
            </a:pPr>
            <a:r>
              <a:rPr lang="en-US" sz="1500" dirty="0"/>
              <a:t>The intensity of a peak indicates the number of modes or their strength at that frequency.</a:t>
            </a:r>
          </a:p>
          <a:p>
            <a:pPr>
              <a:buFont typeface="Arial" panose="020B0604020202020204" pitchFamily="34" charset="0"/>
              <a:buChar char="•"/>
            </a:pPr>
            <a:r>
              <a:rPr lang="en-US" sz="1500" dirty="0"/>
              <a:t>Broad peaks suggest damping or disorder, while sharp peaks indicate well-defined vibrations.</a:t>
            </a:r>
          </a:p>
          <a:p>
            <a:endParaRPr lang="en-IN" sz="1500" dirty="0"/>
          </a:p>
        </p:txBody>
      </p:sp>
      <p:pic>
        <p:nvPicPr>
          <p:cNvPr id="5" name="Picture 4">
            <a:extLst>
              <a:ext uri="{FF2B5EF4-FFF2-40B4-BE49-F238E27FC236}">
                <a16:creationId xmlns:a16="http://schemas.microsoft.com/office/drawing/2014/main" id="{D6D78E0D-F98B-5510-DDA9-E2DD7F2C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312068" y="1945824"/>
            <a:ext cx="5220129" cy="3227753"/>
          </a:xfrm>
          <a:prstGeom prst="rect">
            <a:avLst/>
          </a:prstGeom>
        </p:spPr>
      </p:pic>
      <p:sp>
        <p:nvSpPr>
          <p:cNvPr id="4" name="TextBox 3">
            <a:extLst>
              <a:ext uri="{FF2B5EF4-FFF2-40B4-BE49-F238E27FC236}">
                <a16:creationId xmlns:a16="http://schemas.microsoft.com/office/drawing/2014/main" id="{A3DC4337-5752-5D59-9233-3306CDAF2599}"/>
              </a:ext>
            </a:extLst>
          </p:cNvPr>
          <p:cNvSpPr txBox="1"/>
          <p:nvPr/>
        </p:nvSpPr>
        <p:spPr>
          <a:xfrm>
            <a:off x="838200" y="5496014"/>
            <a:ext cx="6826357" cy="830997"/>
          </a:xfrm>
          <a:prstGeom prst="rect">
            <a:avLst/>
          </a:prstGeom>
          <a:noFill/>
        </p:spPr>
        <p:txBody>
          <a:bodyPr wrap="square" rtlCol="0">
            <a:spAutoFit/>
          </a:bodyPr>
          <a:lstStyle/>
          <a:p>
            <a:r>
              <a:rPr lang="en-IN" sz="1600" dirty="0">
                <a:solidFill>
                  <a:schemeClr val="accent1"/>
                </a:solidFill>
              </a:rPr>
              <a:t>We filter the dominant frequencies from the VDOS plot (the frequencies at which peaks are observed), since it is only for these active vibrational frequencies that Raman Spectra would be observed.</a:t>
            </a:r>
          </a:p>
        </p:txBody>
      </p:sp>
    </p:spTree>
    <p:extLst>
      <p:ext uri="{BB962C8B-B14F-4D97-AF65-F5344CB8AC3E}">
        <p14:creationId xmlns:p14="http://schemas.microsoft.com/office/powerpoint/2010/main" val="412265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AFA0F-A8C6-E56F-9047-4244AEBD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646" y="1007557"/>
            <a:ext cx="5038354" cy="3977648"/>
          </a:xfrm>
          <a:prstGeom prst="rect">
            <a:avLst/>
          </a:prstGeom>
        </p:spPr>
      </p:pic>
      <p:sp>
        <p:nvSpPr>
          <p:cNvPr id="4" name="TextBox 3">
            <a:extLst>
              <a:ext uri="{FF2B5EF4-FFF2-40B4-BE49-F238E27FC236}">
                <a16:creationId xmlns:a16="http://schemas.microsoft.com/office/drawing/2014/main" id="{31A076FB-934C-EB49-CBE4-B0A65624ACA3}"/>
              </a:ext>
            </a:extLst>
          </p:cNvPr>
          <p:cNvSpPr txBox="1"/>
          <p:nvPr/>
        </p:nvSpPr>
        <p:spPr>
          <a:xfrm>
            <a:off x="6764594" y="1789470"/>
            <a:ext cx="4817806" cy="2308324"/>
          </a:xfrm>
          <a:prstGeom prst="rect">
            <a:avLst/>
          </a:prstGeom>
          <a:noFill/>
        </p:spPr>
        <p:txBody>
          <a:bodyPr wrap="square" rtlCol="0">
            <a:spAutoFit/>
          </a:bodyPr>
          <a:lstStyle/>
          <a:p>
            <a:r>
              <a:rPr lang="en-IN" dirty="0"/>
              <a:t>This is the VDOS plot for a silver icosahedra dimer nanostructure with no surface enhancement.</a:t>
            </a:r>
            <a:br>
              <a:rPr lang="en-IN" dirty="0"/>
            </a:br>
            <a:r>
              <a:rPr lang="en-IN" dirty="0"/>
              <a:t>Dominant frequencies can be observed near -0.004 THz, -0.002 THz and 0.000 THz approximately. From the accurate dataset obtained we can filter out the dominant frequencies and proceed further on with Raman calculations.</a:t>
            </a:r>
          </a:p>
        </p:txBody>
      </p:sp>
      <p:sp>
        <p:nvSpPr>
          <p:cNvPr id="5" name="TextBox 4">
            <a:extLst>
              <a:ext uri="{FF2B5EF4-FFF2-40B4-BE49-F238E27FC236}">
                <a16:creationId xmlns:a16="http://schemas.microsoft.com/office/drawing/2014/main" id="{9192C29E-4979-A175-5394-1B0404E5949D}"/>
              </a:ext>
            </a:extLst>
          </p:cNvPr>
          <p:cNvSpPr txBox="1"/>
          <p:nvPr/>
        </p:nvSpPr>
        <p:spPr>
          <a:xfrm>
            <a:off x="2359742" y="5481111"/>
            <a:ext cx="6128986" cy="369332"/>
          </a:xfrm>
          <a:prstGeom prst="rect">
            <a:avLst/>
          </a:prstGeom>
          <a:noFill/>
        </p:spPr>
        <p:txBody>
          <a:bodyPr wrap="none" rtlCol="0">
            <a:spAutoFit/>
          </a:bodyPr>
          <a:lstStyle/>
          <a:p>
            <a:r>
              <a:rPr lang="en-IN" dirty="0">
                <a:solidFill>
                  <a:schemeClr val="accent2">
                    <a:lumMod val="75000"/>
                  </a:schemeClr>
                </a:solidFill>
              </a:rPr>
              <a:t>SILVER ICOSAHEDRA DIMER WITH NO SURFACE ENHANCEMENT</a:t>
            </a:r>
          </a:p>
        </p:txBody>
      </p:sp>
      <p:sp>
        <p:nvSpPr>
          <p:cNvPr id="2" name="TextBox 1">
            <a:extLst>
              <a:ext uri="{FF2B5EF4-FFF2-40B4-BE49-F238E27FC236}">
                <a16:creationId xmlns:a16="http://schemas.microsoft.com/office/drawing/2014/main" id="{7F78A676-6E64-7D53-A452-6EF2CD297D44}"/>
              </a:ext>
            </a:extLst>
          </p:cNvPr>
          <p:cNvSpPr txBox="1"/>
          <p:nvPr/>
        </p:nvSpPr>
        <p:spPr>
          <a:xfrm>
            <a:off x="334297" y="176981"/>
            <a:ext cx="3313471" cy="584775"/>
          </a:xfrm>
          <a:prstGeom prst="rect">
            <a:avLst/>
          </a:prstGeom>
          <a:noFill/>
        </p:spPr>
        <p:txBody>
          <a:bodyPr wrap="square" rtlCol="0">
            <a:spAutoFit/>
          </a:bodyPr>
          <a:lstStyle/>
          <a:p>
            <a:r>
              <a:rPr lang="en-IN" sz="3200" dirty="0">
                <a:solidFill>
                  <a:srgbClr val="FF0000"/>
                </a:solidFill>
              </a:rPr>
              <a:t>KEY FINDINGS</a:t>
            </a:r>
          </a:p>
        </p:txBody>
      </p:sp>
    </p:spTree>
    <p:extLst>
      <p:ext uri="{BB962C8B-B14F-4D97-AF65-F5344CB8AC3E}">
        <p14:creationId xmlns:p14="http://schemas.microsoft.com/office/powerpoint/2010/main" val="222550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A9DB14-0C90-0304-05CF-527ADAB00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62" y="713326"/>
            <a:ext cx="6416538" cy="4812404"/>
          </a:xfrm>
          <a:prstGeom prst="rect">
            <a:avLst/>
          </a:prstGeom>
        </p:spPr>
      </p:pic>
      <p:sp>
        <p:nvSpPr>
          <p:cNvPr id="4" name="TextBox 3">
            <a:extLst>
              <a:ext uri="{FF2B5EF4-FFF2-40B4-BE49-F238E27FC236}">
                <a16:creationId xmlns:a16="http://schemas.microsoft.com/office/drawing/2014/main" id="{91E9D11A-4DEC-64E2-EB89-3C9B38B84E5E}"/>
              </a:ext>
            </a:extLst>
          </p:cNvPr>
          <p:cNvSpPr txBox="1"/>
          <p:nvPr/>
        </p:nvSpPr>
        <p:spPr>
          <a:xfrm>
            <a:off x="8013291" y="1976284"/>
            <a:ext cx="3795252" cy="1200329"/>
          </a:xfrm>
          <a:prstGeom prst="rect">
            <a:avLst/>
          </a:prstGeom>
          <a:noFill/>
        </p:spPr>
        <p:txBody>
          <a:bodyPr wrap="square" rtlCol="0">
            <a:spAutoFit/>
          </a:bodyPr>
          <a:lstStyle/>
          <a:p>
            <a:r>
              <a:rPr lang="en-IN" dirty="0"/>
              <a:t>This plot is for Silver Icosahedra dimer with pyridine enhanced surface. The X Axis represents wavenumber in cm-1 units.</a:t>
            </a:r>
          </a:p>
        </p:txBody>
      </p:sp>
      <p:sp>
        <p:nvSpPr>
          <p:cNvPr id="5" name="TextBox 4">
            <a:extLst>
              <a:ext uri="{FF2B5EF4-FFF2-40B4-BE49-F238E27FC236}">
                <a16:creationId xmlns:a16="http://schemas.microsoft.com/office/drawing/2014/main" id="{34D00DD3-5598-DB5C-A2AA-B11E3F36DEAF}"/>
              </a:ext>
            </a:extLst>
          </p:cNvPr>
          <p:cNvSpPr txBox="1"/>
          <p:nvPr/>
        </p:nvSpPr>
        <p:spPr>
          <a:xfrm>
            <a:off x="3405263" y="5775342"/>
            <a:ext cx="5381473" cy="369332"/>
          </a:xfrm>
          <a:prstGeom prst="rect">
            <a:avLst/>
          </a:prstGeom>
          <a:noFill/>
        </p:spPr>
        <p:txBody>
          <a:bodyPr wrap="none" rtlCol="0">
            <a:spAutoFit/>
          </a:bodyPr>
          <a:lstStyle/>
          <a:p>
            <a:r>
              <a:rPr lang="en-IN" dirty="0">
                <a:solidFill>
                  <a:schemeClr val="accent2">
                    <a:lumMod val="75000"/>
                  </a:schemeClr>
                </a:solidFill>
              </a:rPr>
              <a:t>Silver Icosahedra dimer with pyridine enhanced surface</a:t>
            </a:r>
          </a:p>
        </p:txBody>
      </p:sp>
    </p:spTree>
    <p:extLst>
      <p:ext uri="{BB962C8B-B14F-4D97-AF65-F5344CB8AC3E}">
        <p14:creationId xmlns:p14="http://schemas.microsoft.com/office/powerpoint/2010/main" val="256447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5C30-4106-714D-AE2A-1F2F6864C972}"/>
              </a:ext>
            </a:extLst>
          </p:cNvPr>
          <p:cNvSpPr>
            <a:spLocks noGrp="1"/>
          </p:cNvSpPr>
          <p:nvPr>
            <p:ph type="title"/>
          </p:nvPr>
        </p:nvSpPr>
        <p:spPr>
          <a:xfrm>
            <a:off x="838200" y="365125"/>
            <a:ext cx="9908458" cy="686927"/>
          </a:xfrm>
        </p:spPr>
        <p:txBody>
          <a:bodyPr>
            <a:normAutofit fontScale="90000"/>
          </a:bodyPr>
          <a:lstStyle/>
          <a:p>
            <a:r>
              <a:rPr lang="en-IN" dirty="0">
                <a:solidFill>
                  <a:schemeClr val="accent2">
                    <a:lumMod val="75000"/>
                  </a:schemeClr>
                </a:solidFill>
              </a:rPr>
              <a:t>CONCLUSION AND FUTURE SCOPE</a:t>
            </a:r>
          </a:p>
        </p:txBody>
      </p:sp>
      <p:sp>
        <p:nvSpPr>
          <p:cNvPr id="3" name="TextBox 2">
            <a:extLst>
              <a:ext uri="{FF2B5EF4-FFF2-40B4-BE49-F238E27FC236}">
                <a16:creationId xmlns:a16="http://schemas.microsoft.com/office/drawing/2014/main" id="{D00D979E-F8CD-C105-57FD-602CD55E3350}"/>
              </a:ext>
            </a:extLst>
          </p:cNvPr>
          <p:cNvSpPr txBox="1"/>
          <p:nvPr/>
        </p:nvSpPr>
        <p:spPr>
          <a:xfrm>
            <a:off x="838200" y="1288027"/>
            <a:ext cx="10862187" cy="4247317"/>
          </a:xfrm>
          <a:prstGeom prst="rect">
            <a:avLst/>
          </a:prstGeom>
          <a:noFill/>
        </p:spPr>
        <p:txBody>
          <a:bodyPr wrap="square" rtlCol="0">
            <a:spAutoFit/>
          </a:bodyPr>
          <a:lstStyle/>
          <a:p>
            <a:r>
              <a:rPr lang="en-IN" dirty="0"/>
              <a:t>On comparing the 2 obtained plots, clearly it can be seen that the presence of pyridine on surface enhances the </a:t>
            </a:r>
            <a:r>
              <a:rPr lang="en-IN" dirty="0" err="1"/>
              <a:t>raman</a:t>
            </a:r>
            <a:r>
              <a:rPr lang="en-IN" dirty="0"/>
              <a:t> scattering effect intensely. There is a significant increase in dominant vibrational frequencies in the second plot which contribute to the </a:t>
            </a:r>
            <a:r>
              <a:rPr lang="en-IN" dirty="0" err="1"/>
              <a:t>raman</a:t>
            </a:r>
            <a:r>
              <a:rPr lang="en-IN" dirty="0"/>
              <a:t> effect. This is due to the surface enhancement factor of Pyridine and the obtained result is a consequence of the classical interaction between silver nanostructure and pyridine molecule.</a:t>
            </a:r>
          </a:p>
          <a:p>
            <a:endParaRPr lang="en-IN" dirty="0"/>
          </a:p>
          <a:p>
            <a:r>
              <a:rPr lang="en-IN" dirty="0">
                <a:solidFill>
                  <a:schemeClr val="accent1"/>
                </a:solidFill>
              </a:rPr>
              <a:t>Further, </a:t>
            </a:r>
            <a:r>
              <a:rPr lang="en-IN" dirty="0"/>
              <a:t>Raman intensities can be obtained by computing the polarizability derivatives for the dominant frequency modes. This can be carried out in ORCA or Gaussian.</a:t>
            </a:r>
          </a:p>
          <a:p>
            <a:endParaRPr lang="en-IN" dirty="0">
              <a:solidFill>
                <a:schemeClr val="accent1"/>
              </a:solidFill>
            </a:endParaRPr>
          </a:p>
          <a:p>
            <a:r>
              <a:rPr lang="en-IN" dirty="0">
                <a:solidFill>
                  <a:schemeClr val="accent1"/>
                </a:solidFill>
              </a:rPr>
              <a:t>Also, </a:t>
            </a:r>
            <a:r>
              <a:rPr lang="en-IN" dirty="0"/>
              <a:t>the lifetime of the dominant vibrational modes can be computed as :</a:t>
            </a:r>
          </a:p>
          <a:p>
            <a:endParaRPr lang="en-IN" dirty="0">
              <a:solidFill>
                <a:schemeClr val="accent1"/>
              </a:solidFill>
            </a:endParaRPr>
          </a:p>
          <a:p>
            <a:r>
              <a:rPr lang="en-IN" dirty="0"/>
              <a:t>An analytical study can be performed as it is known that </a:t>
            </a:r>
            <a:r>
              <a:rPr lang="en-US" b="0" i="0" dirty="0">
                <a:effectLst/>
                <a:latin typeface="Google Sans"/>
              </a:rPr>
              <a:t>Raman intensity is directly related to the lifetime of vibrational modes; longer lifetimes lead to higher Raman intensity, particularly at resonance, where the intensity is determined by the exciton lifetime</a:t>
            </a:r>
            <a:endParaRPr lang="en-IN" dirty="0"/>
          </a:p>
          <a:p>
            <a:endParaRPr lang="en-IN" dirty="0"/>
          </a:p>
          <a:p>
            <a:endParaRPr lang="en-IN" dirty="0"/>
          </a:p>
        </p:txBody>
      </p:sp>
      <p:pic>
        <p:nvPicPr>
          <p:cNvPr id="5" name="Picture 4">
            <a:extLst>
              <a:ext uri="{FF2B5EF4-FFF2-40B4-BE49-F238E27FC236}">
                <a16:creationId xmlns:a16="http://schemas.microsoft.com/office/drawing/2014/main" id="{4263EFDC-3A19-21B8-C7AA-B47E6B93FB17}"/>
              </a:ext>
            </a:extLst>
          </p:cNvPr>
          <p:cNvPicPr>
            <a:picLocks noChangeAspect="1"/>
          </p:cNvPicPr>
          <p:nvPr/>
        </p:nvPicPr>
        <p:blipFill>
          <a:blip r:embed="rId2"/>
          <a:stretch>
            <a:fillRect/>
          </a:stretch>
        </p:blipFill>
        <p:spPr>
          <a:xfrm>
            <a:off x="7974760" y="3298722"/>
            <a:ext cx="1394581" cy="723963"/>
          </a:xfrm>
          <a:prstGeom prst="rect">
            <a:avLst/>
          </a:prstGeom>
        </p:spPr>
      </p:pic>
    </p:spTree>
    <p:extLst>
      <p:ext uri="{BB962C8B-B14F-4D97-AF65-F5344CB8AC3E}">
        <p14:creationId xmlns:p14="http://schemas.microsoft.com/office/powerpoint/2010/main" val="1194880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5921</TotalTime>
  <Words>1153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Google Sans</vt:lpstr>
      <vt:lpstr>Roboto</vt:lpstr>
      <vt:lpstr>Office Theme</vt:lpstr>
      <vt:lpstr>Analytical Study of Surfaced Enhanced Raman Scattering in Ag-Pyridine nanostructure using LAMMPS</vt:lpstr>
      <vt:lpstr>ABSTRACT :</vt:lpstr>
      <vt:lpstr>INTRODUCTION AND METHODOLOGY</vt:lpstr>
      <vt:lpstr>RAMAN INTENSITY</vt:lpstr>
      <vt:lpstr>VELOCITY AUTOCORRELATION FACTOR</vt:lpstr>
      <vt:lpstr>VIBRATIONAL DENSITY OF STATES</vt:lpstr>
      <vt:lpstr>PowerPoint Presentation</vt:lpstr>
      <vt:lpstr>PowerPoint Presentation</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Chatterjee</dc:creator>
  <cp:lastModifiedBy>Soham Chatterjee</cp:lastModifiedBy>
  <cp:revision>8</cp:revision>
  <dcterms:created xsi:type="dcterms:W3CDTF">2025-03-08T06:05:01Z</dcterms:created>
  <dcterms:modified xsi:type="dcterms:W3CDTF">2025-03-14T05:18:52Z</dcterms:modified>
</cp:coreProperties>
</file>