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53BB6-8481-093D-FDAA-46D19D8BFB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3179F4-B386-EEEF-2F8C-975AF44DA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F63283-1CA5-3555-05BC-BEF060F77B5D}"/>
              </a:ext>
            </a:extLst>
          </p:cNvPr>
          <p:cNvSpPr>
            <a:spLocks noGrp="1"/>
          </p:cNvSpPr>
          <p:nvPr>
            <p:ph type="dt" sz="half" idx="10"/>
          </p:nvPr>
        </p:nvSpPr>
        <p:spPr/>
        <p:txBody>
          <a:bodyPr/>
          <a:lstStyle/>
          <a:p>
            <a:fld id="{7E045423-5D76-4F11-B18D-D6170D9B0B40}" type="datetimeFigureOut">
              <a:rPr lang="en-IN" smtClean="0"/>
              <a:t>10-05-2025</a:t>
            </a:fld>
            <a:endParaRPr lang="en-IN"/>
          </a:p>
        </p:txBody>
      </p:sp>
      <p:sp>
        <p:nvSpPr>
          <p:cNvPr id="5" name="Footer Placeholder 4">
            <a:extLst>
              <a:ext uri="{FF2B5EF4-FFF2-40B4-BE49-F238E27FC236}">
                <a16:creationId xmlns:a16="http://schemas.microsoft.com/office/drawing/2014/main" id="{E4A6E394-DB1E-4723-D3E7-0DDF17446E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07659B-A827-0FBB-E3A3-1EE3CE8CFCDD}"/>
              </a:ext>
            </a:extLst>
          </p:cNvPr>
          <p:cNvSpPr>
            <a:spLocks noGrp="1"/>
          </p:cNvSpPr>
          <p:nvPr>
            <p:ph type="sldNum" sz="quarter" idx="12"/>
          </p:nvPr>
        </p:nvSpPr>
        <p:spPr/>
        <p:txBody>
          <a:bodyPr/>
          <a:lstStyle/>
          <a:p>
            <a:fld id="{522C863A-4A82-43D2-A640-47D515055F38}" type="slidenum">
              <a:rPr lang="en-IN" smtClean="0"/>
              <a:t>‹#›</a:t>
            </a:fld>
            <a:endParaRPr lang="en-IN"/>
          </a:p>
        </p:txBody>
      </p:sp>
    </p:spTree>
    <p:extLst>
      <p:ext uri="{BB962C8B-B14F-4D97-AF65-F5344CB8AC3E}">
        <p14:creationId xmlns:p14="http://schemas.microsoft.com/office/powerpoint/2010/main" val="261490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9C57-3525-A107-91B2-7BBCE215FE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3ECEA5-BE43-4341-8803-6C9DFBADE8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EF26BA-D1E0-9B13-2CD1-155AFFC2BF46}"/>
              </a:ext>
            </a:extLst>
          </p:cNvPr>
          <p:cNvSpPr>
            <a:spLocks noGrp="1"/>
          </p:cNvSpPr>
          <p:nvPr>
            <p:ph type="dt" sz="half" idx="10"/>
          </p:nvPr>
        </p:nvSpPr>
        <p:spPr/>
        <p:txBody>
          <a:bodyPr/>
          <a:lstStyle/>
          <a:p>
            <a:fld id="{7E045423-5D76-4F11-B18D-D6170D9B0B40}" type="datetimeFigureOut">
              <a:rPr lang="en-IN" smtClean="0"/>
              <a:t>10-05-2025</a:t>
            </a:fld>
            <a:endParaRPr lang="en-IN"/>
          </a:p>
        </p:txBody>
      </p:sp>
      <p:sp>
        <p:nvSpPr>
          <p:cNvPr id="5" name="Footer Placeholder 4">
            <a:extLst>
              <a:ext uri="{FF2B5EF4-FFF2-40B4-BE49-F238E27FC236}">
                <a16:creationId xmlns:a16="http://schemas.microsoft.com/office/drawing/2014/main" id="{B5A6BAC4-9A1F-C232-3013-BF81A6E384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122028-37EE-130F-1F59-CEB189B0A637}"/>
              </a:ext>
            </a:extLst>
          </p:cNvPr>
          <p:cNvSpPr>
            <a:spLocks noGrp="1"/>
          </p:cNvSpPr>
          <p:nvPr>
            <p:ph type="sldNum" sz="quarter" idx="12"/>
          </p:nvPr>
        </p:nvSpPr>
        <p:spPr/>
        <p:txBody>
          <a:bodyPr/>
          <a:lstStyle/>
          <a:p>
            <a:fld id="{522C863A-4A82-43D2-A640-47D515055F38}" type="slidenum">
              <a:rPr lang="en-IN" smtClean="0"/>
              <a:t>‹#›</a:t>
            </a:fld>
            <a:endParaRPr lang="en-IN"/>
          </a:p>
        </p:txBody>
      </p:sp>
    </p:spTree>
    <p:extLst>
      <p:ext uri="{BB962C8B-B14F-4D97-AF65-F5344CB8AC3E}">
        <p14:creationId xmlns:p14="http://schemas.microsoft.com/office/powerpoint/2010/main" val="414094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C8B10D-BC15-D8E7-0E5C-FC19D81637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DFD08A-61C8-325A-D9B6-3C988D239A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41C33F-90BB-CDF1-33AF-EA5F9FC28B4C}"/>
              </a:ext>
            </a:extLst>
          </p:cNvPr>
          <p:cNvSpPr>
            <a:spLocks noGrp="1"/>
          </p:cNvSpPr>
          <p:nvPr>
            <p:ph type="dt" sz="half" idx="10"/>
          </p:nvPr>
        </p:nvSpPr>
        <p:spPr/>
        <p:txBody>
          <a:bodyPr/>
          <a:lstStyle/>
          <a:p>
            <a:fld id="{7E045423-5D76-4F11-B18D-D6170D9B0B40}" type="datetimeFigureOut">
              <a:rPr lang="en-IN" smtClean="0"/>
              <a:t>10-05-2025</a:t>
            </a:fld>
            <a:endParaRPr lang="en-IN"/>
          </a:p>
        </p:txBody>
      </p:sp>
      <p:sp>
        <p:nvSpPr>
          <p:cNvPr id="5" name="Footer Placeholder 4">
            <a:extLst>
              <a:ext uri="{FF2B5EF4-FFF2-40B4-BE49-F238E27FC236}">
                <a16:creationId xmlns:a16="http://schemas.microsoft.com/office/drawing/2014/main" id="{50357BEA-E2CF-543A-13CC-8BC404FC7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2039A4-1A4A-36A0-9654-8A1687CD44F1}"/>
              </a:ext>
            </a:extLst>
          </p:cNvPr>
          <p:cNvSpPr>
            <a:spLocks noGrp="1"/>
          </p:cNvSpPr>
          <p:nvPr>
            <p:ph type="sldNum" sz="quarter" idx="12"/>
          </p:nvPr>
        </p:nvSpPr>
        <p:spPr/>
        <p:txBody>
          <a:bodyPr/>
          <a:lstStyle/>
          <a:p>
            <a:fld id="{522C863A-4A82-43D2-A640-47D515055F38}" type="slidenum">
              <a:rPr lang="en-IN" smtClean="0"/>
              <a:t>‹#›</a:t>
            </a:fld>
            <a:endParaRPr lang="en-IN"/>
          </a:p>
        </p:txBody>
      </p:sp>
    </p:spTree>
    <p:extLst>
      <p:ext uri="{BB962C8B-B14F-4D97-AF65-F5344CB8AC3E}">
        <p14:creationId xmlns:p14="http://schemas.microsoft.com/office/powerpoint/2010/main" val="107464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2A61-7EA3-3D36-E8D8-01A798CD07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907BD6-09BA-B154-5CFB-1170490BAE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DB96E-1C1D-E084-9054-DAD5C22E242A}"/>
              </a:ext>
            </a:extLst>
          </p:cNvPr>
          <p:cNvSpPr>
            <a:spLocks noGrp="1"/>
          </p:cNvSpPr>
          <p:nvPr>
            <p:ph type="dt" sz="half" idx="10"/>
          </p:nvPr>
        </p:nvSpPr>
        <p:spPr/>
        <p:txBody>
          <a:bodyPr/>
          <a:lstStyle/>
          <a:p>
            <a:fld id="{7E045423-5D76-4F11-B18D-D6170D9B0B40}" type="datetimeFigureOut">
              <a:rPr lang="en-IN" smtClean="0"/>
              <a:t>10-05-2025</a:t>
            </a:fld>
            <a:endParaRPr lang="en-IN"/>
          </a:p>
        </p:txBody>
      </p:sp>
      <p:sp>
        <p:nvSpPr>
          <p:cNvPr id="5" name="Footer Placeholder 4">
            <a:extLst>
              <a:ext uri="{FF2B5EF4-FFF2-40B4-BE49-F238E27FC236}">
                <a16:creationId xmlns:a16="http://schemas.microsoft.com/office/drawing/2014/main" id="{07B8ED91-C8D2-7A23-A515-AF8BA4110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E4FD41-407C-626D-CAC5-C90ABE5D2A2C}"/>
              </a:ext>
            </a:extLst>
          </p:cNvPr>
          <p:cNvSpPr>
            <a:spLocks noGrp="1"/>
          </p:cNvSpPr>
          <p:nvPr>
            <p:ph type="sldNum" sz="quarter" idx="12"/>
          </p:nvPr>
        </p:nvSpPr>
        <p:spPr/>
        <p:txBody>
          <a:bodyPr/>
          <a:lstStyle/>
          <a:p>
            <a:fld id="{522C863A-4A82-43D2-A640-47D515055F38}" type="slidenum">
              <a:rPr lang="en-IN" smtClean="0"/>
              <a:t>‹#›</a:t>
            </a:fld>
            <a:endParaRPr lang="en-IN"/>
          </a:p>
        </p:txBody>
      </p:sp>
    </p:spTree>
    <p:extLst>
      <p:ext uri="{BB962C8B-B14F-4D97-AF65-F5344CB8AC3E}">
        <p14:creationId xmlns:p14="http://schemas.microsoft.com/office/powerpoint/2010/main" val="197781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BD0C-E134-DBBB-CB30-59F7EB0B1A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2D4FC6-D567-4F6F-D8AA-26452D070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38C7A0-D545-FC89-37FE-52C3AED6DADC}"/>
              </a:ext>
            </a:extLst>
          </p:cNvPr>
          <p:cNvSpPr>
            <a:spLocks noGrp="1"/>
          </p:cNvSpPr>
          <p:nvPr>
            <p:ph type="dt" sz="half" idx="10"/>
          </p:nvPr>
        </p:nvSpPr>
        <p:spPr/>
        <p:txBody>
          <a:bodyPr/>
          <a:lstStyle/>
          <a:p>
            <a:fld id="{7E045423-5D76-4F11-B18D-D6170D9B0B40}" type="datetimeFigureOut">
              <a:rPr lang="en-IN" smtClean="0"/>
              <a:t>10-05-2025</a:t>
            </a:fld>
            <a:endParaRPr lang="en-IN"/>
          </a:p>
        </p:txBody>
      </p:sp>
      <p:sp>
        <p:nvSpPr>
          <p:cNvPr id="5" name="Footer Placeholder 4">
            <a:extLst>
              <a:ext uri="{FF2B5EF4-FFF2-40B4-BE49-F238E27FC236}">
                <a16:creationId xmlns:a16="http://schemas.microsoft.com/office/drawing/2014/main" id="{E209E54E-D83B-C6A9-024B-8BD4CF7EC2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94CE8F-6FD1-9EB1-E345-70D5C3EFB248}"/>
              </a:ext>
            </a:extLst>
          </p:cNvPr>
          <p:cNvSpPr>
            <a:spLocks noGrp="1"/>
          </p:cNvSpPr>
          <p:nvPr>
            <p:ph type="sldNum" sz="quarter" idx="12"/>
          </p:nvPr>
        </p:nvSpPr>
        <p:spPr/>
        <p:txBody>
          <a:bodyPr/>
          <a:lstStyle/>
          <a:p>
            <a:fld id="{522C863A-4A82-43D2-A640-47D515055F38}" type="slidenum">
              <a:rPr lang="en-IN" smtClean="0"/>
              <a:t>‹#›</a:t>
            </a:fld>
            <a:endParaRPr lang="en-IN"/>
          </a:p>
        </p:txBody>
      </p:sp>
    </p:spTree>
    <p:extLst>
      <p:ext uri="{BB962C8B-B14F-4D97-AF65-F5344CB8AC3E}">
        <p14:creationId xmlns:p14="http://schemas.microsoft.com/office/powerpoint/2010/main" val="2994065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9EC2-0167-90CA-B924-5394E8C31F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D621CD-AC71-A1FD-8EF7-DBE30F5090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B97843-8E6E-A4BB-164B-02658789F8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F71DD1-1139-5ED8-D05B-1F83CEC58CB8}"/>
              </a:ext>
            </a:extLst>
          </p:cNvPr>
          <p:cNvSpPr>
            <a:spLocks noGrp="1"/>
          </p:cNvSpPr>
          <p:nvPr>
            <p:ph type="dt" sz="half" idx="10"/>
          </p:nvPr>
        </p:nvSpPr>
        <p:spPr/>
        <p:txBody>
          <a:bodyPr/>
          <a:lstStyle/>
          <a:p>
            <a:fld id="{7E045423-5D76-4F11-B18D-D6170D9B0B40}" type="datetimeFigureOut">
              <a:rPr lang="en-IN" smtClean="0"/>
              <a:t>10-05-2025</a:t>
            </a:fld>
            <a:endParaRPr lang="en-IN"/>
          </a:p>
        </p:txBody>
      </p:sp>
      <p:sp>
        <p:nvSpPr>
          <p:cNvPr id="6" name="Footer Placeholder 5">
            <a:extLst>
              <a:ext uri="{FF2B5EF4-FFF2-40B4-BE49-F238E27FC236}">
                <a16:creationId xmlns:a16="http://schemas.microsoft.com/office/drawing/2014/main" id="{F9B0E4AD-FDD0-31D0-6B1C-ADD282A282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CAE377-3372-3F3E-EDB0-D8C07D1BE1E5}"/>
              </a:ext>
            </a:extLst>
          </p:cNvPr>
          <p:cNvSpPr>
            <a:spLocks noGrp="1"/>
          </p:cNvSpPr>
          <p:nvPr>
            <p:ph type="sldNum" sz="quarter" idx="12"/>
          </p:nvPr>
        </p:nvSpPr>
        <p:spPr/>
        <p:txBody>
          <a:bodyPr/>
          <a:lstStyle/>
          <a:p>
            <a:fld id="{522C863A-4A82-43D2-A640-47D515055F38}" type="slidenum">
              <a:rPr lang="en-IN" smtClean="0"/>
              <a:t>‹#›</a:t>
            </a:fld>
            <a:endParaRPr lang="en-IN"/>
          </a:p>
        </p:txBody>
      </p:sp>
    </p:spTree>
    <p:extLst>
      <p:ext uri="{BB962C8B-B14F-4D97-AF65-F5344CB8AC3E}">
        <p14:creationId xmlns:p14="http://schemas.microsoft.com/office/powerpoint/2010/main" val="112778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EAEC-EB86-075D-79D0-8008F19724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8F1629-94EF-2D7B-AD45-25D35F7B9F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C115F0-6782-C05C-2557-1D8F0E1CE6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E34A3B-F4A0-0081-8D39-33B9B031E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52DC27-6A84-6C0C-AE0A-34756921C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04B14E-0D74-62B8-FA12-D58AC9885576}"/>
              </a:ext>
            </a:extLst>
          </p:cNvPr>
          <p:cNvSpPr>
            <a:spLocks noGrp="1"/>
          </p:cNvSpPr>
          <p:nvPr>
            <p:ph type="dt" sz="half" idx="10"/>
          </p:nvPr>
        </p:nvSpPr>
        <p:spPr/>
        <p:txBody>
          <a:bodyPr/>
          <a:lstStyle/>
          <a:p>
            <a:fld id="{7E045423-5D76-4F11-B18D-D6170D9B0B40}" type="datetimeFigureOut">
              <a:rPr lang="en-IN" smtClean="0"/>
              <a:t>10-05-2025</a:t>
            </a:fld>
            <a:endParaRPr lang="en-IN"/>
          </a:p>
        </p:txBody>
      </p:sp>
      <p:sp>
        <p:nvSpPr>
          <p:cNvPr id="8" name="Footer Placeholder 7">
            <a:extLst>
              <a:ext uri="{FF2B5EF4-FFF2-40B4-BE49-F238E27FC236}">
                <a16:creationId xmlns:a16="http://schemas.microsoft.com/office/drawing/2014/main" id="{86CED466-5E40-D5F1-C9C0-409EF52E89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4C5D26-59CB-F823-25C7-EA20332838A1}"/>
              </a:ext>
            </a:extLst>
          </p:cNvPr>
          <p:cNvSpPr>
            <a:spLocks noGrp="1"/>
          </p:cNvSpPr>
          <p:nvPr>
            <p:ph type="sldNum" sz="quarter" idx="12"/>
          </p:nvPr>
        </p:nvSpPr>
        <p:spPr/>
        <p:txBody>
          <a:bodyPr/>
          <a:lstStyle/>
          <a:p>
            <a:fld id="{522C863A-4A82-43D2-A640-47D515055F38}" type="slidenum">
              <a:rPr lang="en-IN" smtClean="0"/>
              <a:t>‹#›</a:t>
            </a:fld>
            <a:endParaRPr lang="en-IN"/>
          </a:p>
        </p:txBody>
      </p:sp>
    </p:spTree>
    <p:extLst>
      <p:ext uri="{BB962C8B-B14F-4D97-AF65-F5344CB8AC3E}">
        <p14:creationId xmlns:p14="http://schemas.microsoft.com/office/powerpoint/2010/main" val="1433432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2982-D32E-2B4D-CC3A-7C6226358C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46744A-D8EE-7EBA-B97D-D7B9808B10C3}"/>
              </a:ext>
            </a:extLst>
          </p:cNvPr>
          <p:cNvSpPr>
            <a:spLocks noGrp="1"/>
          </p:cNvSpPr>
          <p:nvPr>
            <p:ph type="dt" sz="half" idx="10"/>
          </p:nvPr>
        </p:nvSpPr>
        <p:spPr/>
        <p:txBody>
          <a:bodyPr/>
          <a:lstStyle/>
          <a:p>
            <a:fld id="{7E045423-5D76-4F11-B18D-D6170D9B0B40}" type="datetimeFigureOut">
              <a:rPr lang="en-IN" smtClean="0"/>
              <a:t>10-05-2025</a:t>
            </a:fld>
            <a:endParaRPr lang="en-IN"/>
          </a:p>
        </p:txBody>
      </p:sp>
      <p:sp>
        <p:nvSpPr>
          <p:cNvPr id="4" name="Footer Placeholder 3">
            <a:extLst>
              <a:ext uri="{FF2B5EF4-FFF2-40B4-BE49-F238E27FC236}">
                <a16:creationId xmlns:a16="http://schemas.microsoft.com/office/drawing/2014/main" id="{4ED97950-C9F0-CDA9-E356-4B4E7491BA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B87A0B-F9CC-3DD5-233A-5173DC6ABFA0}"/>
              </a:ext>
            </a:extLst>
          </p:cNvPr>
          <p:cNvSpPr>
            <a:spLocks noGrp="1"/>
          </p:cNvSpPr>
          <p:nvPr>
            <p:ph type="sldNum" sz="quarter" idx="12"/>
          </p:nvPr>
        </p:nvSpPr>
        <p:spPr/>
        <p:txBody>
          <a:bodyPr/>
          <a:lstStyle/>
          <a:p>
            <a:fld id="{522C863A-4A82-43D2-A640-47D515055F38}" type="slidenum">
              <a:rPr lang="en-IN" smtClean="0"/>
              <a:t>‹#›</a:t>
            </a:fld>
            <a:endParaRPr lang="en-IN"/>
          </a:p>
        </p:txBody>
      </p:sp>
    </p:spTree>
    <p:extLst>
      <p:ext uri="{BB962C8B-B14F-4D97-AF65-F5344CB8AC3E}">
        <p14:creationId xmlns:p14="http://schemas.microsoft.com/office/powerpoint/2010/main" val="1276693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2970B-94E3-8F0E-A874-C746EACC664E}"/>
              </a:ext>
            </a:extLst>
          </p:cNvPr>
          <p:cNvSpPr>
            <a:spLocks noGrp="1"/>
          </p:cNvSpPr>
          <p:nvPr>
            <p:ph type="dt" sz="half" idx="10"/>
          </p:nvPr>
        </p:nvSpPr>
        <p:spPr/>
        <p:txBody>
          <a:bodyPr/>
          <a:lstStyle/>
          <a:p>
            <a:fld id="{7E045423-5D76-4F11-B18D-D6170D9B0B40}" type="datetimeFigureOut">
              <a:rPr lang="en-IN" smtClean="0"/>
              <a:t>10-05-2025</a:t>
            </a:fld>
            <a:endParaRPr lang="en-IN"/>
          </a:p>
        </p:txBody>
      </p:sp>
      <p:sp>
        <p:nvSpPr>
          <p:cNvPr id="3" name="Footer Placeholder 2">
            <a:extLst>
              <a:ext uri="{FF2B5EF4-FFF2-40B4-BE49-F238E27FC236}">
                <a16:creationId xmlns:a16="http://schemas.microsoft.com/office/drawing/2014/main" id="{6D93E8B1-8F5A-DF69-1834-2C0158DE38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61DF45-4EB6-9814-3D05-1AD0541FECEB}"/>
              </a:ext>
            </a:extLst>
          </p:cNvPr>
          <p:cNvSpPr>
            <a:spLocks noGrp="1"/>
          </p:cNvSpPr>
          <p:nvPr>
            <p:ph type="sldNum" sz="quarter" idx="12"/>
          </p:nvPr>
        </p:nvSpPr>
        <p:spPr/>
        <p:txBody>
          <a:bodyPr/>
          <a:lstStyle/>
          <a:p>
            <a:fld id="{522C863A-4A82-43D2-A640-47D515055F38}" type="slidenum">
              <a:rPr lang="en-IN" smtClean="0"/>
              <a:t>‹#›</a:t>
            </a:fld>
            <a:endParaRPr lang="en-IN"/>
          </a:p>
        </p:txBody>
      </p:sp>
    </p:spTree>
    <p:extLst>
      <p:ext uri="{BB962C8B-B14F-4D97-AF65-F5344CB8AC3E}">
        <p14:creationId xmlns:p14="http://schemas.microsoft.com/office/powerpoint/2010/main" val="390524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06D5-B6AF-1970-A4AA-BD261FAC2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A3E349-52D5-9544-8537-79F3B3B82C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9F4F36-E988-4EE4-19BD-51EC360C29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CE38D6-04CB-86AD-9E17-29C0BA8AF9BC}"/>
              </a:ext>
            </a:extLst>
          </p:cNvPr>
          <p:cNvSpPr>
            <a:spLocks noGrp="1"/>
          </p:cNvSpPr>
          <p:nvPr>
            <p:ph type="dt" sz="half" idx="10"/>
          </p:nvPr>
        </p:nvSpPr>
        <p:spPr/>
        <p:txBody>
          <a:bodyPr/>
          <a:lstStyle/>
          <a:p>
            <a:fld id="{7E045423-5D76-4F11-B18D-D6170D9B0B40}" type="datetimeFigureOut">
              <a:rPr lang="en-IN" smtClean="0"/>
              <a:t>10-05-2025</a:t>
            </a:fld>
            <a:endParaRPr lang="en-IN"/>
          </a:p>
        </p:txBody>
      </p:sp>
      <p:sp>
        <p:nvSpPr>
          <p:cNvPr id="6" name="Footer Placeholder 5">
            <a:extLst>
              <a:ext uri="{FF2B5EF4-FFF2-40B4-BE49-F238E27FC236}">
                <a16:creationId xmlns:a16="http://schemas.microsoft.com/office/drawing/2014/main" id="{2FABB654-BE90-BD83-E3BC-DEB5273A07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C24941-31B5-D603-0531-7D93C0395276}"/>
              </a:ext>
            </a:extLst>
          </p:cNvPr>
          <p:cNvSpPr>
            <a:spLocks noGrp="1"/>
          </p:cNvSpPr>
          <p:nvPr>
            <p:ph type="sldNum" sz="quarter" idx="12"/>
          </p:nvPr>
        </p:nvSpPr>
        <p:spPr/>
        <p:txBody>
          <a:bodyPr/>
          <a:lstStyle/>
          <a:p>
            <a:fld id="{522C863A-4A82-43D2-A640-47D515055F38}" type="slidenum">
              <a:rPr lang="en-IN" smtClean="0"/>
              <a:t>‹#›</a:t>
            </a:fld>
            <a:endParaRPr lang="en-IN"/>
          </a:p>
        </p:txBody>
      </p:sp>
    </p:spTree>
    <p:extLst>
      <p:ext uri="{BB962C8B-B14F-4D97-AF65-F5344CB8AC3E}">
        <p14:creationId xmlns:p14="http://schemas.microsoft.com/office/powerpoint/2010/main" val="92369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E4AF-4CB7-0702-6823-812C32F43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9FF08D-512D-199B-C374-B305E41792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BA7EBE-AB11-28C6-4BE2-F5056EEF7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3EBAF-EB2E-9DF9-CD9B-DBB435A6C8B3}"/>
              </a:ext>
            </a:extLst>
          </p:cNvPr>
          <p:cNvSpPr>
            <a:spLocks noGrp="1"/>
          </p:cNvSpPr>
          <p:nvPr>
            <p:ph type="dt" sz="half" idx="10"/>
          </p:nvPr>
        </p:nvSpPr>
        <p:spPr/>
        <p:txBody>
          <a:bodyPr/>
          <a:lstStyle/>
          <a:p>
            <a:fld id="{7E045423-5D76-4F11-B18D-D6170D9B0B40}" type="datetimeFigureOut">
              <a:rPr lang="en-IN" smtClean="0"/>
              <a:t>10-05-2025</a:t>
            </a:fld>
            <a:endParaRPr lang="en-IN"/>
          </a:p>
        </p:txBody>
      </p:sp>
      <p:sp>
        <p:nvSpPr>
          <p:cNvPr id="6" name="Footer Placeholder 5">
            <a:extLst>
              <a:ext uri="{FF2B5EF4-FFF2-40B4-BE49-F238E27FC236}">
                <a16:creationId xmlns:a16="http://schemas.microsoft.com/office/drawing/2014/main" id="{5A7B9321-3E50-370B-A325-804CD2D9F1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0BB83C-0E13-3EA5-7275-387C364B141C}"/>
              </a:ext>
            </a:extLst>
          </p:cNvPr>
          <p:cNvSpPr>
            <a:spLocks noGrp="1"/>
          </p:cNvSpPr>
          <p:nvPr>
            <p:ph type="sldNum" sz="quarter" idx="12"/>
          </p:nvPr>
        </p:nvSpPr>
        <p:spPr/>
        <p:txBody>
          <a:bodyPr/>
          <a:lstStyle/>
          <a:p>
            <a:fld id="{522C863A-4A82-43D2-A640-47D515055F38}" type="slidenum">
              <a:rPr lang="en-IN" smtClean="0"/>
              <a:t>‹#›</a:t>
            </a:fld>
            <a:endParaRPr lang="en-IN"/>
          </a:p>
        </p:txBody>
      </p:sp>
    </p:spTree>
    <p:extLst>
      <p:ext uri="{BB962C8B-B14F-4D97-AF65-F5344CB8AC3E}">
        <p14:creationId xmlns:p14="http://schemas.microsoft.com/office/powerpoint/2010/main" val="1376499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0626E6-D2A5-EB86-457B-6078C369BD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BD4BF4-5CA0-471E-2380-FA63894B2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B1685-B55E-AA92-1088-CF1C07463B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45423-5D76-4F11-B18D-D6170D9B0B40}" type="datetimeFigureOut">
              <a:rPr lang="en-IN" smtClean="0"/>
              <a:t>10-05-2025</a:t>
            </a:fld>
            <a:endParaRPr lang="en-IN"/>
          </a:p>
        </p:txBody>
      </p:sp>
      <p:sp>
        <p:nvSpPr>
          <p:cNvPr id="5" name="Footer Placeholder 4">
            <a:extLst>
              <a:ext uri="{FF2B5EF4-FFF2-40B4-BE49-F238E27FC236}">
                <a16:creationId xmlns:a16="http://schemas.microsoft.com/office/drawing/2014/main" id="{7CCE9DF6-C31F-14F5-35D2-340EECC70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4AF647-2288-F2D2-6D2F-A14DD3A889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C863A-4A82-43D2-A640-47D515055F38}" type="slidenum">
              <a:rPr lang="en-IN" smtClean="0"/>
              <a:t>‹#›</a:t>
            </a:fld>
            <a:endParaRPr lang="en-IN"/>
          </a:p>
        </p:txBody>
      </p:sp>
    </p:spTree>
    <p:extLst>
      <p:ext uri="{BB962C8B-B14F-4D97-AF65-F5344CB8AC3E}">
        <p14:creationId xmlns:p14="http://schemas.microsoft.com/office/powerpoint/2010/main" val="165191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5763-D79C-4182-57B6-083083C2A57A}"/>
              </a:ext>
            </a:extLst>
          </p:cNvPr>
          <p:cNvSpPr>
            <a:spLocks noGrp="1"/>
          </p:cNvSpPr>
          <p:nvPr>
            <p:ph type="ctrTitle"/>
          </p:nvPr>
        </p:nvSpPr>
        <p:spPr>
          <a:xfrm>
            <a:off x="1523999" y="1122362"/>
            <a:ext cx="9576619" cy="3518463"/>
          </a:xfrm>
        </p:spPr>
        <p:txBody>
          <a:bodyPr>
            <a:normAutofit/>
          </a:bodyPr>
          <a:lstStyle/>
          <a:p>
            <a:r>
              <a:rPr lang="en-IN" dirty="0">
                <a:solidFill>
                  <a:schemeClr val="tx2"/>
                </a:solidFill>
              </a:rPr>
              <a:t>SPECTRAL LIGHT ABSORPTION IN FABRY PEROT NANOCAVITY USING MEEP</a:t>
            </a:r>
          </a:p>
        </p:txBody>
      </p:sp>
    </p:spTree>
    <p:extLst>
      <p:ext uri="{BB962C8B-B14F-4D97-AF65-F5344CB8AC3E}">
        <p14:creationId xmlns:p14="http://schemas.microsoft.com/office/powerpoint/2010/main" val="373778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24A59A-E82F-4D6F-6958-EA7F748B2525}"/>
              </a:ext>
            </a:extLst>
          </p:cNvPr>
          <p:cNvSpPr txBox="1">
            <a:spLocks/>
          </p:cNvSpPr>
          <p:nvPr/>
        </p:nvSpPr>
        <p:spPr>
          <a:xfrm>
            <a:off x="838200" y="365125"/>
            <a:ext cx="6221361" cy="549275"/>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solidFill>
                  <a:schemeClr val="accent2">
                    <a:lumMod val="75000"/>
                  </a:schemeClr>
                </a:solidFill>
              </a:rPr>
              <a:t>ABSTRACT :</a:t>
            </a:r>
            <a:endParaRPr lang="en-IN" dirty="0">
              <a:solidFill>
                <a:schemeClr val="accent2">
                  <a:lumMod val="75000"/>
                </a:schemeClr>
              </a:solidFill>
            </a:endParaRPr>
          </a:p>
        </p:txBody>
      </p:sp>
      <p:sp>
        <p:nvSpPr>
          <p:cNvPr id="5" name="TextBox 4">
            <a:extLst>
              <a:ext uri="{FF2B5EF4-FFF2-40B4-BE49-F238E27FC236}">
                <a16:creationId xmlns:a16="http://schemas.microsoft.com/office/drawing/2014/main" id="{3FCD23BD-5EE3-536E-D4E9-3C2C574ECA10}"/>
              </a:ext>
            </a:extLst>
          </p:cNvPr>
          <p:cNvSpPr txBox="1"/>
          <p:nvPr/>
        </p:nvSpPr>
        <p:spPr>
          <a:xfrm>
            <a:off x="838200" y="1632155"/>
            <a:ext cx="9692148" cy="3416320"/>
          </a:xfrm>
          <a:prstGeom prst="rect">
            <a:avLst/>
          </a:prstGeom>
          <a:noFill/>
        </p:spPr>
        <p:txBody>
          <a:bodyPr wrap="square" rtlCol="0">
            <a:spAutoFit/>
          </a:bodyPr>
          <a:lstStyle/>
          <a:p>
            <a:r>
              <a:rPr lang="en-US" b="0" i="0" dirty="0">
                <a:effectLst/>
                <a:latin typeface="fkGroteskNeue"/>
              </a:rPr>
              <a:t>Controlling the spectral absorption of light is a key objective in the development of advanced optoelectronic devices. Fabry–Perot nanocavities, constructed from thin layers of semiconductor and metal, offer a promising route to selectively enhance light absorption at specific wavelengths. By adjusting the nanocavity thickness and employing nanostructure patterning, the absorption properties can be finely tuned. These structures benefit from straightforward thin-film fabrication processes, making them cost-effective and suitable for large-scale applications without the need for complex nanopatterning. Notably, the integration of a Fabry–Perot nanocavity can yield substantial modulation of optical properties, enabling a transition from highly absorptive to highly reflective states, which is particularly attractive for applications in telecommunications and optical switching technologies. This project utilizes the Meep simulation platform to investigate and optimize the spectral absorption characteristics of Fabry–Perot nanocavities, aiming to provide insights into their design for efficient light management in optoelectronic systems.</a:t>
            </a:r>
            <a:endParaRPr lang="en-IN" dirty="0"/>
          </a:p>
        </p:txBody>
      </p:sp>
    </p:spTree>
    <p:extLst>
      <p:ext uri="{BB962C8B-B14F-4D97-AF65-F5344CB8AC3E}">
        <p14:creationId xmlns:p14="http://schemas.microsoft.com/office/powerpoint/2010/main" val="1331432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6557E-C307-9D0D-AD69-877A43C8428A}"/>
              </a:ext>
            </a:extLst>
          </p:cNvPr>
          <p:cNvSpPr txBox="1">
            <a:spLocks/>
          </p:cNvSpPr>
          <p:nvPr/>
        </p:nvSpPr>
        <p:spPr>
          <a:xfrm>
            <a:off x="838200" y="365126"/>
            <a:ext cx="9377516" cy="647598"/>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solidFill>
                  <a:schemeClr val="accent2">
                    <a:lumMod val="75000"/>
                  </a:schemeClr>
                </a:solidFill>
              </a:rPr>
              <a:t>INTRODUCTION AND METHODOLOGY</a:t>
            </a:r>
            <a:endParaRPr lang="en-IN" dirty="0">
              <a:solidFill>
                <a:schemeClr val="accent2">
                  <a:lumMod val="75000"/>
                </a:schemeClr>
              </a:solidFill>
            </a:endParaRPr>
          </a:p>
        </p:txBody>
      </p:sp>
      <p:sp>
        <p:nvSpPr>
          <p:cNvPr id="3" name="TextBox 2">
            <a:extLst>
              <a:ext uri="{FF2B5EF4-FFF2-40B4-BE49-F238E27FC236}">
                <a16:creationId xmlns:a16="http://schemas.microsoft.com/office/drawing/2014/main" id="{6EB0A605-E175-91CF-EEEB-FC133A6BFAAE}"/>
              </a:ext>
            </a:extLst>
          </p:cNvPr>
          <p:cNvSpPr txBox="1"/>
          <p:nvPr/>
        </p:nvSpPr>
        <p:spPr>
          <a:xfrm>
            <a:off x="334298" y="1091381"/>
            <a:ext cx="10382864" cy="5355312"/>
          </a:xfrm>
          <a:prstGeom prst="rect">
            <a:avLst/>
          </a:prstGeom>
          <a:noFill/>
        </p:spPr>
        <p:txBody>
          <a:bodyPr wrap="square" rtlCol="0">
            <a:spAutoFit/>
          </a:bodyPr>
          <a:lstStyle/>
          <a:p>
            <a:r>
              <a:rPr lang="en-US" b="0" i="0" dirty="0">
                <a:effectLst/>
                <a:latin typeface="fkGroteskNeue"/>
              </a:rPr>
              <a:t>Thin-film structures made from alternating dielectric and metal layers can form Fabry-Perot nanocavities that enhance light absorption at specific wavelengths through optical interference. By adjusting the thickness of the semiconductor layer, the absorption peak can be tuned across ultraviolet, visible, and mid-infrared ranges. Epsilon-near-zero (ENZ) materials, such as n-type doped indium antimonide and indium tin oxide, are widely used for their tunable optical properties. These materials enable narrow and broad band absorption in nanocavity devices and are promising for applications like color filters, high-resolution displays, photodetectors, and tunable coatings, though achieving perfect tunable absorption remains challenging</a:t>
            </a:r>
          </a:p>
          <a:p>
            <a:endParaRPr lang="en-US" dirty="0">
              <a:latin typeface="fkGroteskNeue"/>
            </a:endParaRPr>
          </a:p>
          <a:p>
            <a:r>
              <a:rPr lang="en-US" dirty="0">
                <a:latin typeface="fkGroteskNeue"/>
              </a:rPr>
              <a:t>In this Project, I have simulated a </a:t>
            </a:r>
            <a:r>
              <a:rPr lang="en-US" dirty="0" err="1">
                <a:latin typeface="fkGroteskNeue"/>
              </a:rPr>
              <a:t>fabry</a:t>
            </a:r>
            <a:r>
              <a:rPr lang="en-US" dirty="0">
                <a:latin typeface="fkGroteskNeue"/>
              </a:rPr>
              <a:t> </a:t>
            </a:r>
            <a:r>
              <a:rPr lang="en-US" dirty="0" err="1">
                <a:latin typeface="fkGroteskNeue"/>
              </a:rPr>
              <a:t>perot</a:t>
            </a:r>
            <a:r>
              <a:rPr lang="en-US" dirty="0">
                <a:latin typeface="fkGroteskNeue"/>
              </a:rPr>
              <a:t> cavity (structural definition described in upcoming slide) with a Gaussian Light Source at 300K using the open source Electromagnetic simulation platform MEEP. The incident light has a wavelength range of 0.4 microns to 1 microns and output plot has been obtained for Absorption and Reflectance behavior of the structure against the light source. The output plot has been obtained only for Visible region (0.55 microns to 0.75 microns) since that’s the region in which we get spectral peak absorption as per our particular structure thickness. </a:t>
            </a:r>
            <a:br>
              <a:rPr lang="en-US" dirty="0">
                <a:latin typeface="fkGroteskNeue"/>
              </a:rPr>
            </a:br>
            <a:r>
              <a:rPr lang="en-US" dirty="0">
                <a:latin typeface="fkGroteskNeue"/>
              </a:rPr>
              <a:t>Various models used to describe the optical properties of materials used is defined in upcoming slides.</a:t>
            </a:r>
          </a:p>
          <a:p>
            <a:r>
              <a:rPr lang="en-US" dirty="0">
                <a:latin typeface="fkGroteskNeue"/>
              </a:rPr>
              <a:t>The absorption wavelength depends on the thickness of active layer (n </a:t>
            </a:r>
            <a:r>
              <a:rPr lang="en-US" dirty="0" err="1">
                <a:latin typeface="fkGroteskNeue"/>
              </a:rPr>
              <a:t>Insb</a:t>
            </a:r>
            <a:r>
              <a:rPr lang="en-US" dirty="0">
                <a:latin typeface="fkGroteskNeue"/>
              </a:rPr>
              <a:t> + TiO2). The thick bottom layer of Silver ensures negligible transmission. (</a:t>
            </a:r>
            <a:r>
              <a:rPr lang="en-US" dirty="0" err="1">
                <a:latin typeface="fkGroteskNeue"/>
              </a:rPr>
              <a:t>ie</a:t>
            </a:r>
            <a:r>
              <a:rPr lang="en-US" dirty="0">
                <a:latin typeface="fkGroteskNeue"/>
              </a:rPr>
              <a:t> A=1-R)</a:t>
            </a:r>
            <a:br>
              <a:rPr lang="en-US" dirty="0"/>
            </a:br>
            <a:br>
              <a:rPr lang="en-US" dirty="0"/>
            </a:br>
            <a:endParaRPr lang="en-IN" dirty="0"/>
          </a:p>
        </p:txBody>
      </p:sp>
    </p:spTree>
    <p:extLst>
      <p:ext uri="{BB962C8B-B14F-4D97-AF65-F5344CB8AC3E}">
        <p14:creationId xmlns:p14="http://schemas.microsoft.com/office/powerpoint/2010/main" val="667042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5D82-C694-C7B9-EE48-217FCF7753C0}"/>
              </a:ext>
            </a:extLst>
          </p:cNvPr>
          <p:cNvSpPr txBox="1">
            <a:spLocks/>
          </p:cNvSpPr>
          <p:nvPr/>
        </p:nvSpPr>
        <p:spPr>
          <a:xfrm>
            <a:off x="838200" y="365125"/>
            <a:ext cx="6221361" cy="549275"/>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2">
                    <a:lumMod val="75000"/>
                  </a:schemeClr>
                </a:solidFill>
              </a:rPr>
              <a:t>STRUCTURE IN USE:</a:t>
            </a:r>
          </a:p>
        </p:txBody>
      </p:sp>
      <p:pic>
        <p:nvPicPr>
          <p:cNvPr id="4" name="Picture 3">
            <a:extLst>
              <a:ext uri="{FF2B5EF4-FFF2-40B4-BE49-F238E27FC236}">
                <a16:creationId xmlns:a16="http://schemas.microsoft.com/office/drawing/2014/main" id="{2DA5D05D-2A9D-79C2-936D-178825A12AE7}"/>
              </a:ext>
            </a:extLst>
          </p:cNvPr>
          <p:cNvPicPr>
            <a:picLocks noChangeAspect="1"/>
          </p:cNvPicPr>
          <p:nvPr/>
        </p:nvPicPr>
        <p:blipFill>
          <a:blip r:embed="rId2"/>
          <a:stretch>
            <a:fillRect/>
          </a:stretch>
        </p:blipFill>
        <p:spPr>
          <a:xfrm>
            <a:off x="6936239" y="1047198"/>
            <a:ext cx="5135720" cy="3367487"/>
          </a:xfrm>
          <a:prstGeom prst="rect">
            <a:avLst/>
          </a:prstGeom>
        </p:spPr>
      </p:pic>
      <p:sp>
        <p:nvSpPr>
          <p:cNvPr id="5" name="TextBox 4">
            <a:extLst>
              <a:ext uri="{FF2B5EF4-FFF2-40B4-BE49-F238E27FC236}">
                <a16:creationId xmlns:a16="http://schemas.microsoft.com/office/drawing/2014/main" id="{71F27746-4F8E-E963-61A6-A61B147DE907}"/>
              </a:ext>
            </a:extLst>
          </p:cNvPr>
          <p:cNvSpPr txBox="1"/>
          <p:nvPr/>
        </p:nvSpPr>
        <p:spPr>
          <a:xfrm>
            <a:off x="432619" y="1366684"/>
            <a:ext cx="6626942" cy="4247317"/>
          </a:xfrm>
          <a:prstGeom prst="rect">
            <a:avLst/>
          </a:prstGeom>
          <a:noFill/>
        </p:spPr>
        <p:txBody>
          <a:bodyPr wrap="square" rtlCol="0">
            <a:spAutoFit/>
          </a:bodyPr>
          <a:lstStyle/>
          <a:p>
            <a:r>
              <a:rPr lang="en-IN" dirty="0"/>
              <a:t>We are using a Fabry Perot Nanocavity with the following structure definition:</a:t>
            </a:r>
            <a:br>
              <a:rPr lang="en-IN" dirty="0"/>
            </a:br>
            <a:br>
              <a:rPr lang="en-IN" dirty="0"/>
            </a:br>
            <a:r>
              <a:rPr lang="en-IN" b="1" dirty="0"/>
              <a:t>Silver (top layer- 35nm) / n doped Indium Antimonide (20 nm)/</a:t>
            </a:r>
            <a:br>
              <a:rPr lang="en-IN" b="1" dirty="0"/>
            </a:br>
            <a:r>
              <a:rPr lang="en-IN" b="1" dirty="0"/>
              <a:t>dielectric TiO2 (40 nm)/ Silver (bottom layer- 100 nm)</a:t>
            </a:r>
          </a:p>
          <a:p>
            <a:endParaRPr lang="en-IN" b="1" dirty="0"/>
          </a:p>
          <a:p>
            <a:r>
              <a:rPr lang="en-IN" dirty="0"/>
              <a:t>MEEP has a predefined material package for Silver and the same has been used for the simulation.</a:t>
            </a:r>
            <a:br>
              <a:rPr lang="en-IN" dirty="0"/>
            </a:br>
            <a:r>
              <a:rPr lang="en-IN" dirty="0"/>
              <a:t>For the dielectric layer of TiO2, refractive index data had been selected from</a:t>
            </a:r>
            <a:r>
              <a:rPr lang="en-IN" i="1" dirty="0"/>
              <a:t> Palik Handbook of Optical Constants </a:t>
            </a:r>
            <a:r>
              <a:rPr lang="en-IN" dirty="0"/>
              <a:t>and the selected data had been applied a Lorentzian fitting after necessary interpolation. </a:t>
            </a:r>
            <a:br>
              <a:rPr lang="en-IN" dirty="0"/>
            </a:br>
            <a:br>
              <a:rPr lang="en-IN" dirty="0"/>
            </a:br>
            <a:r>
              <a:rPr lang="en-IN" dirty="0"/>
              <a:t>For n doped </a:t>
            </a:r>
            <a:r>
              <a:rPr lang="en-IN" dirty="0" err="1"/>
              <a:t>InSb</a:t>
            </a:r>
            <a:r>
              <a:rPr lang="en-IN" dirty="0"/>
              <a:t> , Drude Model has been followed with following parameters:</a:t>
            </a:r>
          </a:p>
        </p:txBody>
      </p:sp>
      <p:pic>
        <p:nvPicPr>
          <p:cNvPr id="7" name="Picture 6">
            <a:extLst>
              <a:ext uri="{FF2B5EF4-FFF2-40B4-BE49-F238E27FC236}">
                <a16:creationId xmlns:a16="http://schemas.microsoft.com/office/drawing/2014/main" id="{5988D381-10E8-A182-13DB-B6CD79AB25B8}"/>
              </a:ext>
            </a:extLst>
          </p:cNvPr>
          <p:cNvPicPr>
            <a:picLocks noChangeAspect="1"/>
          </p:cNvPicPr>
          <p:nvPr/>
        </p:nvPicPr>
        <p:blipFill>
          <a:blip r:embed="rId3"/>
          <a:stretch>
            <a:fillRect/>
          </a:stretch>
        </p:blipFill>
        <p:spPr>
          <a:xfrm>
            <a:off x="239147" y="5491316"/>
            <a:ext cx="9180155" cy="1213587"/>
          </a:xfrm>
          <a:prstGeom prst="rect">
            <a:avLst/>
          </a:prstGeom>
        </p:spPr>
      </p:pic>
      <p:sp>
        <p:nvSpPr>
          <p:cNvPr id="8" name="TextBox 7">
            <a:extLst>
              <a:ext uri="{FF2B5EF4-FFF2-40B4-BE49-F238E27FC236}">
                <a16:creationId xmlns:a16="http://schemas.microsoft.com/office/drawing/2014/main" id="{A48E49FB-1382-C6AF-64B3-DA9D230FC433}"/>
              </a:ext>
            </a:extLst>
          </p:cNvPr>
          <p:cNvSpPr txBox="1"/>
          <p:nvPr/>
        </p:nvSpPr>
        <p:spPr>
          <a:xfrm>
            <a:off x="8996516" y="5337002"/>
            <a:ext cx="2861186" cy="646331"/>
          </a:xfrm>
          <a:prstGeom prst="rect">
            <a:avLst/>
          </a:prstGeom>
          <a:noFill/>
        </p:spPr>
        <p:txBody>
          <a:bodyPr wrap="square" rtlCol="0">
            <a:spAutoFit/>
          </a:bodyPr>
          <a:lstStyle/>
          <a:p>
            <a:r>
              <a:rPr lang="en-IN" sz="1200" i="1" dirty="0">
                <a:solidFill>
                  <a:schemeClr val="accent6"/>
                </a:solidFill>
              </a:rPr>
              <a:t>#Reference paper : </a:t>
            </a:r>
            <a:r>
              <a:rPr lang="en-US" sz="1200" dirty="0">
                <a:solidFill>
                  <a:schemeClr val="accent6"/>
                </a:solidFill>
              </a:rPr>
              <a:t>Electrically tunable perfect light absorbers as color filters and modulators </a:t>
            </a:r>
            <a:endParaRPr lang="en-IN" sz="1200" i="1" dirty="0">
              <a:solidFill>
                <a:schemeClr val="accent6"/>
              </a:solidFill>
            </a:endParaRPr>
          </a:p>
        </p:txBody>
      </p:sp>
    </p:spTree>
    <p:extLst>
      <p:ext uri="{BB962C8B-B14F-4D97-AF65-F5344CB8AC3E}">
        <p14:creationId xmlns:p14="http://schemas.microsoft.com/office/powerpoint/2010/main" val="166610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4405-465C-006C-28E7-7257BAF71513}"/>
              </a:ext>
            </a:extLst>
          </p:cNvPr>
          <p:cNvSpPr txBox="1">
            <a:spLocks/>
          </p:cNvSpPr>
          <p:nvPr/>
        </p:nvSpPr>
        <p:spPr>
          <a:xfrm>
            <a:off x="838200" y="365125"/>
            <a:ext cx="6221361" cy="549275"/>
          </a:xfrm>
          <a:prstGeom prst="rect">
            <a:avLst/>
          </a:prstGeom>
        </p:spPr>
        <p:txBody>
          <a:bodyP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solidFill>
                <a:schemeClr val="accent2">
                  <a:lumMod val="75000"/>
                </a:schemeClr>
              </a:solidFill>
            </a:endParaRPr>
          </a:p>
        </p:txBody>
      </p:sp>
      <p:sp>
        <p:nvSpPr>
          <p:cNvPr id="4" name="Title 1">
            <a:extLst>
              <a:ext uri="{FF2B5EF4-FFF2-40B4-BE49-F238E27FC236}">
                <a16:creationId xmlns:a16="http://schemas.microsoft.com/office/drawing/2014/main" id="{2DE1715C-C06F-7A2B-0E21-152B2677C778}"/>
              </a:ext>
            </a:extLst>
          </p:cNvPr>
          <p:cNvSpPr txBox="1">
            <a:spLocks/>
          </p:cNvSpPr>
          <p:nvPr/>
        </p:nvSpPr>
        <p:spPr>
          <a:xfrm>
            <a:off x="838200" y="365125"/>
            <a:ext cx="9819968" cy="67709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2">
                    <a:lumMod val="75000"/>
                  </a:schemeClr>
                </a:solidFill>
              </a:rPr>
              <a:t>DRUDE MODEL</a:t>
            </a:r>
          </a:p>
        </p:txBody>
      </p:sp>
      <p:sp>
        <p:nvSpPr>
          <p:cNvPr id="5" name="TextBox 4">
            <a:extLst>
              <a:ext uri="{FF2B5EF4-FFF2-40B4-BE49-F238E27FC236}">
                <a16:creationId xmlns:a16="http://schemas.microsoft.com/office/drawing/2014/main" id="{6B832A3D-C4B6-C256-5140-80B900C7A306}"/>
              </a:ext>
            </a:extLst>
          </p:cNvPr>
          <p:cNvSpPr txBox="1"/>
          <p:nvPr/>
        </p:nvSpPr>
        <p:spPr>
          <a:xfrm>
            <a:off x="560438" y="1042219"/>
            <a:ext cx="10933471" cy="923330"/>
          </a:xfrm>
          <a:prstGeom prst="rect">
            <a:avLst/>
          </a:prstGeom>
          <a:noFill/>
        </p:spPr>
        <p:txBody>
          <a:bodyPr wrap="square" rtlCol="0">
            <a:spAutoFit/>
          </a:bodyPr>
          <a:lstStyle/>
          <a:p>
            <a:r>
              <a:rPr lang="en-US" dirty="0"/>
              <a:t>For the present study, the optimum ENZ material should have a real permittivity near zero in the visible or infrared region. The wavelength can be adjusted by changing the carrier density of the material via controlling the deposition conditions and doping level.</a:t>
            </a:r>
            <a:endParaRPr lang="en-IN" dirty="0"/>
          </a:p>
        </p:txBody>
      </p:sp>
      <p:pic>
        <p:nvPicPr>
          <p:cNvPr id="7" name="Picture 6">
            <a:extLst>
              <a:ext uri="{FF2B5EF4-FFF2-40B4-BE49-F238E27FC236}">
                <a16:creationId xmlns:a16="http://schemas.microsoft.com/office/drawing/2014/main" id="{62D17D60-D402-AE02-87BC-59381BC50E3F}"/>
              </a:ext>
            </a:extLst>
          </p:cNvPr>
          <p:cNvPicPr>
            <a:picLocks noChangeAspect="1"/>
          </p:cNvPicPr>
          <p:nvPr/>
        </p:nvPicPr>
        <p:blipFill>
          <a:blip r:embed="rId2"/>
          <a:stretch>
            <a:fillRect/>
          </a:stretch>
        </p:blipFill>
        <p:spPr>
          <a:xfrm>
            <a:off x="0" y="1965549"/>
            <a:ext cx="8957187" cy="2095174"/>
          </a:xfrm>
          <a:prstGeom prst="rect">
            <a:avLst/>
          </a:prstGeom>
        </p:spPr>
      </p:pic>
      <p:sp>
        <p:nvSpPr>
          <p:cNvPr id="8" name="TextBox 7">
            <a:extLst>
              <a:ext uri="{FF2B5EF4-FFF2-40B4-BE49-F238E27FC236}">
                <a16:creationId xmlns:a16="http://schemas.microsoft.com/office/drawing/2014/main" id="{6B2B87A1-873B-7AFF-045E-8FD22C0D4A42}"/>
              </a:ext>
            </a:extLst>
          </p:cNvPr>
          <p:cNvSpPr txBox="1"/>
          <p:nvPr/>
        </p:nvSpPr>
        <p:spPr>
          <a:xfrm>
            <a:off x="442452" y="4060723"/>
            <a:ext cx="11051457" cy="2554545"/>
          </a:xfrm>
          <a:prstGeom prst="rect">
            <a:avLst/>
          </a:prstGeom>
          <a:noFill/>
        </p:spPr>
        <p:txBody>
          <a:bodyPr wrap="square" rtlCol="0">
            <a:spAutoFit/>
          </a:bodyPr>
          <a:lstStyle/>
          <a:p>
            <a:r>
              <a:rPr lang="en-US" sz="1600" dirty="0"/>
              <a:t>where ε′ is the real part and ε″ is the imaginary part of the complex permittivity ε. ε∞ is the permittivity at high frequencies, ω = 2πc/λ, γ is the scattering constant, </a:t>
            </a:r>
            <a:r>
              <a:rPr lang="en-US" sz="1600" dirty="0" err="1"/>
              <a:t>ωp</a:t>
            </a:r>
            <a:r>
              <a:rPr lang="en-US" sz="1600" dirty="0"/>
              <a:t> is the plasma frequency, and </a:t>
            </a:r>
            <a:r>
              <a:rPr lang="en-US" sz="1600" dirty="0" err="1"/>
              <a:t>ωENZ</a:t>
            </a:r>
            <a:r>
              <a:rPr lang="en-US" sz="1600" dirty="0"/>
              <a:t> is the ENZ frequency when ε′ = 0. In equation (2), N is the carrier density, e is the electron charge, m* is electron effective mass, and ε0 is the permittivity of vacuum. In equation (3), n is the complex refractive index of the ENZ material with a real part of n′ and an imaginary part of n″. Some metals, doped semiconductors, and metamaterials can be ENZ materials as well, with dielectric constants adequately described by the Drude model. Doped semiconductors have metal-like behavior in the infrared region similar to those of metals in the UV-visible range. For metals, ε∞ = 1 and γ ≪ </a:t>
            </a:r>
            <a:r>
              <a:rPr lang="en-US" sz="1600" dirty="0" err="1"/>
              <a:t>ωp</a:t>
            </a:r>
            <a:r>
              <a:rPr lang="en-US" sz="1600" dirty="0"/>
              <a:t>, and therefore the ENZ wavelength ω ENZ, where the real part of the permittivity vanishes, coincides with the plasma frequency </a:t>
            </a:r>
            <a:r>
              <a:rPr lang="en-US" sz="1600" dirty="0" err="1"/>
              <a:t>ωp</a:t>
            </a:r>
            <a:r>
              <a:rPr lang="en-US" sz="1600" dirty="0"/>
              <a:t> according to the Drude model. For doped semiconductors however, the plasma frequency </a:t>
            </a:r>
            <a:r>
              <a:rPr lang="en-US" sz="1600" dirty="0" err="1"/>
              <a:t>ωp</a:t>
            </a:r>
            <a:r>
              <a:rPr lang="en-US" sz="1600" dirty="0"/>
              <a:t> and the ENZ frequency ω ENZ are different. In this study, n-</a:t>
            </a:r>
            <a:r>
              <a:rPr lang="en-US" sz="1600" dirty="0" err="1"/>
              <a:t>InSb</a:t>
            </a:r>
            <a:r>
              <a:rPr lang="en-US" sz="1600" dirty="0"/>
              <a:t> (tellurium doped indium antimonide) is chosen as the ENZ mate rial, with an achievable electron carrier density of 3.5 × 10^17 cm−3 and a resulting ENZ wavelength of 35.17 µm.</a:t>
            </a:r>
            <a:endParaRPr lang="en-IN" sz="1600" dirty="0"/>
          </a:p>
        </p:txBody>
      </p:sp>
    </p:spTree>
    <p:extLst>
      <p:ext uri="{BB962C8B-B14F-4D97-AF65-F5344CB8AC3E}">
        <p14:creationId xmlns:p14="http://schemas.microsoft.com/office/powerpoint/2010/main" val="1659988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8309-7601-73C0-8B82-0C480D27E4DD}"/>
              </a:ext>
            </a:extLst>
          </p:cNvPr>
          <p:cNvSpPr txBox="1">
            <a:spLocks/>
          </p:cNvSpPr>
          <p:nvPr/>
        </p:nvSpPr>
        <p:spPr>
          <a:xfrm>
            <a:off x="838200" y="365125"/>
            <a:ext cx="9819968" cy="677094"/>
          </a:xfrm>
          <a:prstGeom prst="rect">
            <a:avLst/>
          </a:prstGeom>
        </p:spPr>
        <p:txBody>
          <a:bodyP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2">
                    <a:lumMod val="75000"/>
                  </a:schemeClr>
                </a:solidFill>
              </a:rPr>
              <a:t>PERMITTIVITY AND REFRACTIVE INDEX OF n INSB </a:t>
            </a:r>
          </a:p>
        </p:txBody>
      </p:sp>
      <p:sp>
        <p:nvSpPr>
          <p:cNvPr id="3" name="TextBox 2">
            <a:extLst>
              <a:ext uri="{FF2B5EF4-FFF2-40B4-BE49-F238E27FC236}">
                <a16:creationId xmlns:a16="http://schemas.microsoft.com/office/drawing/2014/main" id="{851EFEEE-FE86-DDF0-9B0B-D78E2752DBF6}"/>
              </a:ext>
            </a:extLst>
          </p:cNvPr>
          <p:cNvSpPr txBox="1"/>
          <p:nvPr/>
        </p:nvSpPr>
        <p:spPr>
          <a:xfrm>
            <a:off x="782894" y="1042219"/>
            <a:ext cx="10626212" cy="646331"/>
          </a:xfrm>
          <a:prstGeom prst="rect">
            <a:avLst/>
          </a:prstGeom>
          <a:noFill/>
        </p:spPr>
        <p:txBody>
          <a:bodyPr wrap="square" rtlCol="0">
            <a:spAutoFit/>
          </a:bodyPr>
          <a:lstStyle/>
          <a:p>
            <a:r>
              <a:rPr lang="en-IN" dirty="0"/>
              <a:t>A Python script had been run to plot the resultant permittivity and refractive index of n </a:t>
            </a:r>
            <a:r>
              <a:rPr lang="en-IN" dirty="0" err="1"/>
              <a:t>InSb</a:t>
            </a:r>
            <a:r>
              <a:rPr lang="en-IN" dirty="0"/>
              <a:t> using the given Drude parameters. Here are the results:</a:t>
            </a:r>
          </a:p>
        </p:txBody>
      </p:sp>
      <p:pic>
        <p:nvPicPr>
          <p:cNvPr id="9" name="Picture 8">
            <a:extLst>
              <a:ext uri="{FF2B5EF4-FFF2-40B4-BE49-F238E27FC236}">
                <a16:creationId xmlns:a16="http://schemas.microsoft.com/office/drawing/2014/main" id="{08D6B38E-0229-ADEA-2B53-D62676A7A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214" y="2198636"/>
            <a:ext cx="5879894" cy="3521281"/>
          </a:xfrm>
          <a:prstGeom prst="rect">
            <a:avLst/>
          </a:prstGeom>
        </p:spPr>
      </p:pic>
      <p:pic>
        <p:nvPicPr>
          <p:cNvPr id="11" name="Picture 10">
            <a:extLst>
              <a:ext uri="{FF2B5EF4-FFF2-40B4-BE49-F238E27FC236}">
                <a16:creationId xmlns:a16="http://schemas.microsoft.com/office/drawing/2014/main" id="{BF2D5EDB-0286-6B6E-B380-EC5CFE2A6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108" y="2171597"/>
            <a:ext cx="5660922" cy="3538076"/>
          </a:xfrm>
          <a:prstGeom prst="rect">
            <a:avLst/>
          </a:prstGeom>
        </p:spPr>
      </p:pic>
    </p:spTree>
    <p:extLst>
      <p:ext uri="{BB962C8B-B14F-4D97-AF65-F5344CB8AC3E}">
        <p14:creationId xmlns:p14="http://schemas.microsoft.com/office/powerpoint/2010/main" val="3889190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5DFA-847A-03DF-CCFF-9A579FF47C98}"/>
              </a:ext>
            </a:extLst>
          </p:cNvPr>
          <p:cNvSpPr txBox="1">
            <a:spLocks/>
          </p:cNvSpPr>
          <p:nvPr/>
        </p:nvSpPr>
        <p:spPr>
          <a:xfrm>
            <a:off x="838200" y="365125"/>
            <a:ext cx="9819968" cy="677094"/>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chemeClr val="accent2">
                    <a:lumMod val="75000"/>
                  </a:schemeClr>
                </a:solidFill>
              </a:rPr>
              <a:t>RESULTS AND CONCLUSION:</a:t>
            </a:r>
          </a:p>
          <a:p>
            <a:endParaRPr lang="en-IN" dirty="0">
              <a:solidFill>
                <a:schemeClr val="accent2">
                  <a:lumMod val="75000"/>
                </a:schemeClr>
              </a:solidFill>
            </a:endParaRPr>
          </a:p>
        </p:txBody>
      </p:sp>
      <p:pic>
        <p:nvPicPr>
          <p:cNvPr id="4" name="Picture 3">
            <a:extLst>
              <a:ext uri="{FF2B5EF4-FFF2-40B4-BE49-F238E27FC236}">
                <a16:creationId xmlns:a16="http://schemas.microsoft.com/office/drawing/2014/main" id="{4BEFAF2D-4932-AA0A-DDED-D0CADE47A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50" y="1042219"/>
            <a:ext cx="5852160" cy="4389120"/>
          </a:xfrm>
          <a:prstGeom prst="rect">
            <a:avLst/>
          </a:prstGeom>
        </p:spPr>
      </p:pic>
      <p:sp>
        <p:nvSpPr>
          <p:cNvPr id="5" name="TextBox 4">
            <a:extLst>
              <a:ext uri="{FF2B5EF4-FFF2-40B4-BE49-F238E27FC236}">
                <a16:creationId xmlns:a16="http://schemas.microsoft.com/office/drawing/2014/main" id="{440D8365-DA48-9AAF-9708-0446449F9197}"/>
              </a:ext>
            </a:extLst>
          </p:cNvPr>
          <p:cNvSpPr txBox="1"/>
          <p:nvPr/>
        </p:nvSpPr>
        <p:spPr>
          <a:xfrm>
            <a:off x="6567948" y="1805618"/>
            <a:ext cx="4817807" cy="2862322"/>
          </a:xfrm>
          <a:prstGeom prst="rect">
            <a:avLst/>
          </a:prstGeom>
          <a:noFill/>
        </p:spPr>
        <p:txBody>
          <a:bodyPr wrap="square" rtlCol="0">
            <a:spAutoFit/>
          </a:bodyPr>
          <a:lstStyle/>
          <a:p>
            <a:r>
              <a:rPr lang="en-IN" dirty="0"/>
              <a:t>The adjoining plot clearly shows the absorption peak is obtained only for a particular wavelength, here 660 nanometres with an absorption efficiency of about 91 percentage.</a:t>
            </a:r>
            <a:br>
              <a:rPr lang="en-IN" dirty="0"/>
            </a:br>
            <a:br>
              <a:rPr lang="en-IN" dirty="0"/>
            </a:br>
            <a:r>
              <a:rPr lang="en-US" dirty="0"/>
              <a:t>The predicted 91% sharp change in reflectance, transforming the device from perfectly absorbing to highly reflective, should make this technology attractive to the telecommunication (switching) industry</a:t>
            </a:r>
            <a:endParaRPr lang="en-IN" dirty="0"/>
          </a:p>
        </p:txBody>
      </p:sp>
    </p:spTree>
    <p:extLst>
      <p:ext uri="{BB962C8B-B14F-4D97-AF65-F5344CB8AC3E}">
        <p14:creationId xmlns:p14="http://schemas.microsoft.com/office/powerpoint/2010/main" val="3801984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984</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fkGroteskNeue</vt:lpstr>
      <vt:lpstr>Office Theme</vt:lpstr>
      <vt:lpstr>SPECTRAL LIGHT ABSORPTION IN FABRY PEROT NANOCAVITY USING MEEP</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Soham Chatterjee</dc:creator>
  <cp:lastModifiedBy>Soham Chatterjee</cp:lastModifiedBy>
  <cp:revision>2</cp:revision>
  <dcterms:created xsi:type="dcterms:W3CDTF">2025-05-09T06:42:45Z</dcterms:created>
  <dcterms:modified xsi:type="dcterms:W3CDTF">2025-05-10T05:56:46Z</dcterms:modified>
</cp:coreProperties>
</file>