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6" r:id="rId5"/>
    <p:sldId id="261" r:id="rId6"/>
    <p:sldId id="258" r:id="rId7"/>
    <p:sldId id="259" r:id="rId8"/>
    <p:sldId id="270" r:id="rId9"/>
    <p:sldId id="274" r:id="rId10"/>
    <p:sldId id="271" r:id="rId11"/>
    <p:sldId id="267" r:id="rId12"/>
    <p:sldId id="272" r:id="rId13"/>
    <p:sldId id="273" r:id="rId14"/>
    <p:sldId id="260" r:id="rId15"/>
    <p:sldId id="268" r:id="rId16"/>
    <p:sldId id="269" r:id="rId17"/>
    <p:sldId id="262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" y="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svg"/><Relationship Id="rId1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8C5AC-0B29-4F2F-B4D9-660CF4368FCA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A2D8BA-45EF-4A06-8FC5-9C286C2CD9A0}">
      <dgm:prSet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dirty="0"/>
            <a:t>Type I &amp; II Errors</a:t>
          </a:r>
        </a:p>
      </dgm:t>
    </dgm:pt>
    <dgm:pt modelId="{60F0D52D-39A2-480F-A87E-865DB5381B38}" type="parTrans" cxnId="{F8E21585-05F1-4035-9F7A-EAE4FDC0A80F}">
      <dgm:prSet/>
      <dgm:spPr/>
      <dgm:t>
        <a:bodyPr/>
        <a:lstStyle/>
        <a:p>
          <a:endParaRPr lang="en-US"/>
        </a:p>
      </dgm:t>
    </dgm:pt>
    <dgm:pt modelId="{092D77A7-4DF7-4A1B-BEE1-2501A31F0040}" type="sibTrans" cxnId="{F8E21585-05F1-4035-9F7A-EAE4FDC0A80F}">
      <dgm:prSet/>
      <dgm:spPr/>
      <dgm:t>
        <a:bodyPr/>
        <a:lstStyle/>
        <a:p>
          <a:endParaRPr lang="en-US"/>
        </a:p>
      </dgm:t>
    </dgm:pt>
    <dgm:pt modelId="{55E39249-C24C-4F73-8A92-61330041FE7C}">
      <dgm:prSet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en-US" dirty="0"/>
            <a:t>Unmeasured Factors</a:t>
          </a:r>
        </a:p>
      </dgm:t>
    </dgm:pt>
    <dgm:pt modelId="{E9C12B07-0180-4D3F-BFEF-D0318704147C}" type="parTrans" cxnId="{518B6BFE-68D2-4DAC-8F3C-0AE0834DE96C}">
      <dgm:prSet/>
      <dgm:spPr/>
      <dgm:t>
        <a:bodyPr/>
        <a:lstStyle/>
        <a:p>
          <a:endParaRPr lang="en-US"/>
        </a:p>
      </dgm:t>
    </dgm:pt>
    <dgm:pt modelId="{ABB7E3DB-62F4-40A5-AE41-99B33525A38A}" type="sibTrans" cxnId="{518B6BFE-68D2-4DAC-8F3C-0AE0834DE96C}">
      <dgm:prSet/>
      <dgm:spPr/>
      <dgm:t>
        <a:bodyPr/>
        <a:lstStyle/>
        <a:p>
          <a:endParaRPr lang="en-US"/>
        </a:p>
      </dgm:t>
    </dgm:pt>
    <dgm:pt modelId="{401F461D-E008-494C-ADAA-5DFD8D3DF131}" type="pres">
      <dgm:prSet presAssocID="{2448C5AC-0B29-4F2F-B4D9-660CF4368F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F6A01E-B121-46E9-86AA-5F8F6D298302}" type="pres">
      <dgm:prSet presAssocID="{87A2D8BA-45EF-4A06-8FC5-9C286C2CD9A0}" presName="hierRoot1" presStyleCnt="0"/>
      <dgm:spPr/>
    </dgm:pt>
    <dgm:pt modelId="{4615B593-2D88-4A32-903F-7F4AAFB1C0F9}" type="pres">
      <dgm:prSet presAssocID="{87A2D8BA-45EF-4A06-8FC5-9C286C2CD9A0}" presName="composite" presStyleCnt="0"/>
      <dgm:spPr/>
    </dgm:pt>
    <dgm:pt modelId="{031A6CD2-E013-4F79-8805-CF158B4974F7}" type="pres">
      <dgm:prSet presAssocID="{87A2D8BA-45EF-4A06-8FC5-9C286C2CD9A0}" presName="background" presStyleLbl="node0" presStyleIdx="0" presStyleCnt="2"/>
      <dgm:spPr>
        <a:solidFill>
          <a:schemeClr val="bg2">
            <a:lumMod val="75000"/>
            <a:lumOff val="25000"/>
          </a:schemeClr>
        </a:solidFill>
      </dgm:spPr>
    </dgm:pt>
    <dgm:pt modelId="{0DD86BA4-D610-4172-8DF7-406BDFC766AB}" type="pres">
      <dgm:prSet presAssocID="{87A2D8BA-45EF-4A06-8FC5-9C286C2CD9A0}" presName="text" presStyleLbl="fgAcc0" presStyleIdx="0" presStyleCnt="2" custLinFactNeighborX="-42">
        <dgm:presLayoutVars>
          <dgm:chPref val="3"/>
        </dgm:presLayoutVars>
      </dgm:prSet>
      <dgm:spPr/>
    </dgm:pt>
    <dgm:pt modelId="{484ED8DF-C600-4637-8D05-6C93B2DBB523}" type="pres">
      <dgm:prSet presAssocID="{87A2D8BA-45EF-4A06-8FC5-9C286C2CD9A0}" presName="hierChild2" presStyleCnt="0"/>
      <dgm:spPr/>
    </dgm:pt>
    <dgm:pt modelId="{EA9513A3-BCAE-4CD0-B480-159FF0F45F85}" type="pres">
      <dgm:prSet presAssocID="{55E39249-C24C-4F73-8A92-61330041FE7C}" presName="hierRoot1" presStyleCnt="0"/>
      <dgm:spPr/>
    </dgm:pt>
    <dgm:pt modelId="{842E8279-BD78-4BAE-B897-7706A91D1F99}" type="pres">
      <dgm:prSet presAssocID="{55E39249-C24C-4F73-8A92-61330041FE7C}" presName="composite" presStyleCnt="0"/>
      <dgm:spPr/>
    </dgm:pt>
    <dgm:pt modelId="{84C46A65-E7F3-4833-BFE7-72F51E243A44}" type="pres">
      <dgm:prSet presAssocID="{55E39249-C24C-4F73-8A92-61330041FE7C}" presName="background" presStyleLbl="node0" presStyleIdx="1" presStyleCnt="2"/>
      <dgm:spPr>
        <a:solidFill>
          <a:schemeClr val="bg2">
            <a:lumMod val="75000"/>
            <a:lumOff val="25000"/>
          </a:schemeClr>
        </a:solidFill>
      </dgm:spPr>
    </dgm:pt>
    <dgm:pt modelId="{944DA227-5344-4791-9C58-00FE9D028D69}" type="pres">
      <dgm:prSet presAssocID="{55E39249-C24C-4F73-8A92-61330041FE7C}" presName="text" presStyleLbl="fgAcc0" presStyleIdx="1" presStyleCnt="2">
        <dgm:presLayoutVars>
          <dgm:chPref val="3"/>
        </dgm:presLayoutVars>
      </dgm:prSet>
      <dgm:spPr/>
    </dgm:pt>
    <dgm:pt modelId="{838515FF-26A3-460E-81DE-8447E848CB3E}" type="pres">
      <dgm:prSet presAssocID="{55E39249-C24C-4F73-8A92-61330041FE7C}" presName="hierChild2" presStyleCnt="0"/>
      <dgm:spPr/>
    </dgm:pt>
  </dgm:ptLst>
  <dgm:cxnLst>
    <dgm:cxn modelId="{24F18B15-0123-445E-9D83-0EFF26F7C46A}" type="presOf" srcId="{55E39249-C24C-4F73-8A92-61330041FE7C}" destId="{944DA227-5344-4791-9C58-00FE9D028D69}" srcOrd="0" destOrd="0" presId="urn:microsoft.com/office/officeart/2005/8/layout/hierarchy1"/>
    <dgm:cxn modelId="{543DA52A-6676-4A06-AE7A-813E0423E725}" type="presOf" srcId="{87A2D8BA-45EF-4A06-8FC5-9C286C2CD9A0}" destId="{0DD86BA4-D610-4172-8DF7-406BDFC766AB}" srcOrd="0" destOrd="0" presId="urn:microsoft.com/office/officeart/2005/8/layout/hierarchy1"/>
    <dgm:cxn modelId="{F8E21585-05F1-4035-9F7A-EAE4FDC0A80F}" srcId="{2448C5AC-0B29-4F2F-B4D9-660CF4368FCA}" destId="{87A2D8BA-45EF-4A06-8FC5-9C286C2CD9A0}" srcOrd="0" destOrd="0" parTransId="{60F0D52D-39A2-480F-A87E-865DB5381B38}" sibTransId="{092D77A7-4DF7-4A1B-BEE1-2501A31F0040}"/>
    <dgm:cxn modelId="{F9A17BD6-724B-40D9-91DC-1D55143037C7}" type="presOf" srcId="{2448C5AC-0B29-4F2F-B4D9-660CF4368FCA}" destId="{401F461D-E008-494C-ADAA-5DFD8D3DF131}" srcOrd="0" destOrd="0" presId="urn:microsoft.com/office/officeart/2005/8/layout/hierarchy1"/>
    <dgm:cxn modelId="{518B6BFE-68D2-4DAC-8F3C-0AE0834DE96C}" srcId="{2448C5AC-0B29-4F2F-B4D9-660CF4368FCA}" destId="{55E39249-C24C-4F73-8A92-61330041FE7C}" srcOrd="1" destOrd="0" parTransId="{E9C12B07-0180-4D3F-BFEF-D0318704147C}" sibTransId="{ABB7E3DB-62F4-40A5-AE41-99B33525A38A}"/>
    <dgm:cxn modelId="{93BB3650-9464-4B12-B9F4-3B3E214BB527}" type="presParOf" srcId="{401F461D-E008-494C-ADAA-5DFD8D3DF131}" destId="{0CF6A01E-B121-46E9-86AA-5F8F6D298302}" srcOrd="0" destOrd="0" presId="urn:microsoft.com/office/officeart/2005/8/layout/hierarchy1"/>
    <dgm:cxn modelId="{0BFA9B4F-BFE9-49AD-A0D4-D1CDE3B723D4}" type="presParOf" srcId="{0CF6A01E-B121-46E9-86AA-5F8F6D298302}" destId="{4615B593-2D88-4A32-903F-7F4AAFB1C0F9}" srcOrd="0" destOrd="0" presId="urn:microsoft.com/office/officeart/2005/8/layout/hierarchy1"/>
    <dgm:cxn modelId="{097E6A30-3110-41B8-99FC-240AC9AD5D71}" type="presParOf" srcId="{4615B593-2D88-4A32-903F-7F4AAFB1C0F9}" destId="{031A6CD2-E013-4F79-8805-CF158B4974F7}" srcOrd="0" destOrd="0" presId="urn:microsoft.com/office/officeart/2005/8/layout/hierarchy1"/>
    <dgm:cxn modelId="{14FFA5E9-E5A8-494E-B4B0-EAA551FB9CDE}" type="presParOf" srcId="{4615B593-2D88-4A32-903F-7F4AAFB1C0F9}" destId="{0DD86BA4-D610-4172-8DF7-406BDFC766AB}" srcOrd="1" destOrd="0" presId="urn:microsoft.com/office/officeart/2005/8/layout/hierarchy1"/>
    <dgm:cxn modelId="{ACA4FFCB-D754-4CEA-BE4B-0D45EDABEF8E}" type="presParOf" srcId="{0CF6A01E-B121-46E9-86AA-5F8F6D298302}" destId="{484ED8DF-C600-4637-8D05-6C93B2DBB523}" srcOrd="1" destOrd="0" presId="urn:microsoft.com/office/officeart/2005/8/layout/hierarchy1"/>
    <dgm:cxn modelId="{EC2179FF-B3D4-4452-8ECC-9BE452E89181}" type="presParOf" srcId="{401F461D-E008-494C-ADAA-5DFD8D3DF131}" destId="{EA9513A3-BCAE-4CD0-B480-159FF0F45F85}" srcOrd="1" destOrd="0" presId="urn:microsoft.com/office/officeart/2005/8/layout/hierarchy1"/>
    <dgm:cxn modelId="{360FB6F3-1B1F-41BC-BC80-0D17EE700B94}" type="presParOf" srcId="{EA9513A3-BCAE-4CD0-B480-159FF0F45F85}" destId="{842E8279-BD78-4BAE-B897-7706A91D1F99}" srcOrd="0" destOrd="0" presId="urn:microsoft.com/office/officeart/2005/8/layout/hierarchy1"/>
    <dgm:cxn modelId="{CD0905D6-FFBA-4C17-8139-8ED9C417C2B3}" type="presParOf" srcId="{842E8279-BD78-4BAE-B897-7706A91D1F99}" destId="{84C46A65-E7F3-4833-BFE7-72F51E243A44}" srcOrd="0" destOrd="0" presId="urn:microsoft.com/office/officeart/2005/8/layout/hierarchy1"/>
    <dgm:cxn modelId="{E9B51752-5080-4122-B660-D23D422BF8D9}" type="presParOf" srcId="{842E8279-BD78-4BAE-B897-7706A91D1F99}" destId="{944DA227-5344-4791-9C58-00FE9D028D69}" srcOrd="1" destOrd="0" presId="urn:microsoft.com/office/officeart/2005/8/layout/hierarchy1"/>
    <dgm:cxn modelId="{0B73ECED-95AD-4DFD-9D14-0998947354B9}" type="presParOf" srcId="{EA9513A3-BCAE-4CD0-B480-159FF0F45F85}" destId="{838515FF-26A3-460E-81DE-8447E848CB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2A5EC3-A746-498A-90DB-402DC78A959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BBF32F-460D-4A04-979D-FA0A05A0EF3F}">
      <dgm:prSet/>
      <dgm:spPr/>
      <dgm:t>
        <a:bodyPr/>
        <a:lstStyle/>
        <a:p>
          <a:pPr>
            <a:defRPr b="1"/>
          </a:pPr>
          <a:r>
            <a:rPr lang="en-US" dirty="0"/>
            <a:t>Failure to capture the breadth of verbal hypotheses</a:t>
          </a:r>
        </a:p>
      </dgm:t>
    </dgm:pt>
    <dgm:pt modelId="{AB5EF83F-5451-4389-B6B2-4DDFE489E847}" type="parTrans" cxnId="{351BC6BC-9FB8-4F5B-A2E9-E468C362F2C4}">
      <dgm:prSet/>
      <dgm:spPr/>
      <dgm:t>
        <a:bodyPr/>
        <a:lstStyle/>
        <a:p>
          <a:endParaRPr lang="en-US"/>
        </a:p>
      </dgm:t>
    </dgm:pt>
    <dgm:pt modelId="{246B0ACC-9956-4730-A1C9-A7B63A5F44E2}" type="sibTrans" cxnId="{351BC6BC-9FB8-4F5B-A2E9-E468C362F2C4}">
      <dgm:prSet/>
      <dgm:spPr/>
      <dgm:t>
        <a:bodyPr/>
        <a:lstStyle/>
        <a:p>
          <a:endParaRPr lang="en-US"/>
        </a:p>
      </dgm:t>
    </dgm:pt>
    <dgm:pt modelId="{29A3069C-5A30-4382-8553-A3B952236CC5}">
      <dgm:prSet/>
      <dgm:spPr/>
      <dgm:t>
        <a:bodyPr/>
        <a:lstStyle/>
        <a:p>
          <a:r>
            <a:rPr lang="en-US" dirty="0"/>
            <a:t>Complexity of question ↑ </a:t>
          </a:r>
        </a:p>
        <a:p>
          <a:r>
            <a:rPr lang="en-US" dirty="0"/>
            <a:t>Ability to evoke relevant neural response ↓</a:t>
          </a:r>
        </a:p>
      </dgm:t>
    </dgm:pt>
    <dgm:pt modelId="{868CBE81-F821-442B-B3AD-8F0F0B659458}" type="parTrans" cxnId="{318509C9-78FE-4217-9660-DF2391769552}">
      <dgm:prSet/>
      <dgm:spPr/>
      <dgm:t>
        <a:bodyPr/>
        <a:lstStyle/>
        <a:p>
          <a:endParaRPr lang="en-US"/>
        </a:p>
      </dgm:t>
    </dgm:pt>
    <dgm:pt modelId="{21A98AA5-AE1D-4CD3-8AFE-7480D982B50A}" type="sibTrans" cxnId="{318509C9-78FE-4217-9660-DF2391769552}">
      <dgm:prSet/>
      <dgm:spPr/>
      <dgm:t>
        <a:bodyPr/>
        <a:lstStyle/>
        <a:p>
          <a:endParaRPr lang="en-US"/>
        </a:p>
      </dgm:t>
    </dgm:pt>
    <dgm:pt modelId="{89BE6DE6-3498-455B-B3E6-06FA349B0C77}">
      <dgm:prSet/>
      <dgm:spPr/>
      <dgm:t>
        <a:bodyPr/>
        <a:lstStyle/>
        <a:p>
          <a:pPr>
            <a:defRPr b="1"/>
          </a:pPr>
          <a:r>
            <a:rPr lang="en-US"/>
            <a:t>Justification of Paradigms via Replication</a:t>
          </a:r>
        </a:p>
      </dgm:t>
    </dgm:pt>
    <dgm:pt modelId="{D9695B60-515D-48E1-8083-0CB642C3EDC3}" type="parTrans" cxnId="{2F9434D1-0C19-4FE3-9997-EB15B0A80309}">
      <dgm:prSet/>
      <dgm:spPr/>
      <dgm:t>
        <a:bodyPr/>
        <a:lstStyle/>
        <a:p>
          <a:endParaRPr lang="en-US"/>
        </a:p>
      </dgm:t>
    </dgm:pt>
    <dgm:pt modelId="{B1D1825F-E223-4ECD-98F5-806FC6732BB3}" type="sibTrans" cxnId="{2F9434D1-0C19-4FE3-9997-EB15B0A80309}">
      <dgm:prSet/>
      <dgm:spPr/>
      <dgm:t>
        <a:bodyPr/>
        <a:lstStyle/>
        <a:p>
          <a:endParaRPr lang="en-US"/>
        </a:p>
      </dgm:t>
    </dgm:pt>
    <dgm:pt modelId="{34BE012D-5D5B-4B7A-B300-850169160A90}">
      <dgm:prSet/>
      <dgm:spPr/>
      <dgm:t>
        <a:bodyPr/>
        <a:lstStyle/>
        <a:p>
          <a:r>
            <a:rPr lang="en-US"/>
            <a:t>Jacqueline Sullivan - Morris Water Maze</a:t>
          </a:r>
        </a:p>
      </dgm:t>
    </dgm:pt>
    <dgm:pt modelId="{4977CFE9-8F9E-4709-8D28-D7B64FDA2C1E}" type="parTrans" cxnId="{5A185F76-E56F-49A9-8A35-7473FA4518E6}">
      <dgm:prSet/>
      <dgm:spPr/>
      <dgm:t>
        <a:bodyPr/>
        <a:lstStyle/>
        <a:p>
          <a:endParaRPr lang="en-US"/>
        </a:p>
      </dgm:t>
    </dgm:pt>
    <dgm:pt modelId="{5A4793E1-B7F2-4C4E-ABEA-8192CAAF540D}" type="sibTrans" cxnId="{5A185F76-E56F-49A9-8A35-7473FA4518E6}">
      <dgm:prSet/>
      <dgm:spPr/>
      <dgm:t>
        <a:bodyPr/>
        <a:lstStyle/>
        <a:p>
          <a:endParaRPr lang="en-US"/>
        </a:p>
      </dgm:t>
    </dgm:pt>
    <dgm:pt modelId="{7BAC88DF-2FF1-4F18-A88F-13C703978127}" type="pres">
      <dgm:prSet presAssocID="{6E2A5EC3-A746-498A-90DB-402DC78A9591}" presName="root" presStyleCnt="0">
        <dgm:presLayoutVars>
          <dgm:dir/>
          <dgm:resizeHandles val="exact"/>
        </dgm:presLayoutVars>
      </dgm:prSet>
      <dgm:spPr/>
    </dgm:pt>
    <dgm:pt modelId="{4C1A4933-A8CC-4D29-8CF8-4CC99821AA59}" type="pres">
      <dgm:prSet presAssocID="{0FBBF32F-460D-4A04-979D-FA0A05A0EF3F}" presName="compNode" presStyleCnt="0"/>
      <dgm:spPr/>
    </dgm:pt>
    <dgm:pt modelId="{6F5DF703-B99F-4FC2-9D81-BA297E2AE35D}" type="pres">
      <dgm:prSet presAssocID="{0FBBF32F-460D-4A04-979D-FA0A05A0EF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A556AC0-DF5C-4073-AD61-DD328A4DFCFA}" type="pres">
      <dgm:prSet presAssocID="{0FBBF32F-460D-4A04-979D-FA0A05A0EF3F}" presName="iconSpace" presStyleCnt="0"/>
      <dgm:spPr/>
    </dgm:pt>
    <dgm:pt modelId="{A2A57B95-FE2E-4846-83DE-E61C879E9098}" type="pres">
      <dgm:prSet presAssocID="{0FBBF32F-460D-4A04-979D-FA0A05A0EF3F}" presName="parTx" presStyleLbl="revTx" presStyleIdx="0" presStyleCnt="4">
        <dgm:presLayoutVars>
          <dgm:chMax val="0"/>
          <dgm:chPref val="0"/>
        </dgm:presLayoutVars>
      </dgm:prSet>
      <dgm:spPr/>
    </dgm:pt>
    <dgm:pt modelId="{212721A2-3A2F-4546-8400-1A13DBDDD292}" type="pres">
      <dgm:prSet presAssocID="{0FBBF32F-460D-4A04-979D-FA0A05A0EF3F}" presName="txSpace" presStyleCnt="0"/>
      <dgm:spPr/>
    </dgm:pt>
    <dgm:pt modelId="{0D957B94-C519-4174-8207-EB8FA6E855B3}" type="pres">
      <dgm:prSet presAssocID="{0FBBF32F-460D-4A04-979D-FA0A05A0EF3F}" presName="desTx" presStyleLbl="revTx" presStyleIdx="1" presStyleCnt="4">
        <dgm:presLayoutVars/>
      </dgm:prSet>
      <dgm:spPr/>
    </dgm:pt>
    <dgm:pt modelId="{48D37E02-8E6D-4E55-BB4B-6B386BE98D61}" type="pres">
      <dgm:prSet presAssocID="{246B0ACC-9956-4730-A1C9-A7B63A5F44E2}" presName="sibTrans" presStyleCnt="0"/>
      <dgm:spPr/>
    </dgm:pt>
    <dgm:pt modelId="{30BCA8CA-A708-4833-B948-C90F8C755FBE}" type="pres">
      <dgm:prSet presAssocID="{89BE6DE6-3498-455B-B3E6-06FA349B0C77}" presName="compNode" presStyleCnt="0"/>
      <dgm:spPr/>
    </dgm:pt>
    <dgm:pt modelId="{FBEFCEA9-459E-42D4-84DE-07272322062A}" type="pres">
      <dgm:prSet presAssocID="{89BE6DE6-3498-455B-B3E6-06FA349B0C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E07E54C-4CDB-4918-8097-1F3EC12CBA9B}" type="pres">
      <dgm:prSet presAssocID="{89BE6DE6-3498-455B-B3E6-06FA349B0C77}" presName="iconSpace" presStyleCnt="0"/>
      <dgm:spPr/>
    </dgm:pt>
    <dgm:pt modelId="{B5A75676-C5D5-438A-984C-EAB4109D9BD2}" type="pres">
      <dgm:prSet presAssocID="{89BE6DE6-3498-455B-B3E6-06FA349B0C77}" presName="parTx" presStyleLbl="revTx" presStyleIdx="2" presStyleCnt="4">
        <dgm:presLayoutVars>
          <dgm:chMax val="0"/>
          <dgm:chPref val="0"/>
        </dgm:presLayoutVars>
      </dgm:prSet>
      <dgm:spPr/>
    </dgm:pt>
    <dgm:pt modelId="{5D56A841-E80B-4D77-A304-FBE924BD325B}" type="pres">
      <dgm:prSet presAssocID="{89BE6DE6-3498-455B-B3E6-06FA349B0C77}" presName="txSpace" presStyleCnt="0"/>
      <dgm:spPr/>
    </dgm:pt>
    <dgm:pt modelId="{D4381FB6-6EC0-4A7D-A918-AB3EAE70064E}" type="pres">
      <dgm:prSet presAssocID="{89BE6DE6-3498-455B-B3E6-06FA349B0C77}" presName="desTx" presStyleLbl="revTx" presStyleIdx="3" presStyleCnt="4">
        <dgm:presLayoutVars/>
      </dgm:prSet>
      <dgm:spPr/>
    </dgm:pt>
  </dgm:ptLst>
  <dgm:cxnLst>
    <dgm:cxn modelId="{55DFBF1F-457D-41A8-8AE8-EBDD6EF26E91}" type="presOf" srcId="{89BE6DE6-3498-455B-B3E6-06FA349B0C77}" destId="{B5A75676-C5D5-438A-984C-EAB4109D9BD2}" srcOrd="0" destOrd="0" presId="urn:microsoft.com/office/officeart/2018/2/layout/IconLabelDescriptionList"/>
    <dgm:cxn modelId="{4A522B36-152F-4BDC-9703-098D95C82C28}" type="presOf" srcId="{0FBBF32F-460D-4A04-979D-FA0A05A0EF3F}" destId="{A2A57B95-FE2E-4846-83DE-E61C879E9098}" srcOrd="0" destOrd="0" presId="urn:microsoft.com/office/officeart/2018/2/layout/IconLabelDescriptionList"/>
    <dgm:cxn modelId="{5A185F76-E56F-49A9-8A35-7473FA4518E6}" srcId="{89BE6DE6-3498-455B-B3E6-06FA349B0C77}" destId="{34BE012D-5D5B-4B7A-B300-850169160A90}" srcOrd="0" destOrd="0" parTransId="{4977CFE9-8F9E-4709-8D28-D7B64FDA2C1E}" sibTransId="{5A4793E1-B7F2-4C4E-ABEA-8192CAAF540D}"/>
    <dgm:cxn modelId="{6A731B79-A5A1-4B20-B94E-6E7FD72C8522}" type="presOf" srcId="{34BE012D-5D5B-4B7A-B300-850169160A90}" destId="{D4381FB6-6EC0-4A7D-A918-AB3EAE70064E}" srcOrd="0" destOrd="0" presId="urn:microsoft.com/office/officeart/2018/2/layout/IconLabelDescriptionList"/>
    <dgm:cxn modelId="{2CD79679-5CB7-4EA0-BE2C-D18C874413DD}" type="presOf" srcId="{29A3069C-5A30-4382-8553-A3B952236CC5}" destId="{0D957B94-C519-4174-8207-EB8FA6E855B3}" srcOrd="0" destOrd="0" presId="urn:microsoft.com/office/officeart/2018/2/layout/IconLabelDescriptionList"/>
    <dgm:cxn modelId="{351BC6BC-9FB8-4F5B-A2E9-E468C362F2C4}" srcId="{6E2A5EC3-A746-498A-90DB-402DC78A9591}" destId="{0FBBF32F-460D-4A04-979D-FA0A05A0EF3F}" srcOrd="0" destOrd="0" parTransId="{AB5EF83F-5451-4389-B6B2-4DDFE489E847}" sibTransId="{246B0ACC-9956-4730-A1C9-A7B63A5F44E2}"/>
    <dgm:cxn modelId="{70C441BE-5718-419C-8F74-0B5C84CC99A7}" type="presOf" srcId="{6E2A5EC3-A746-498A-90DB-402DC78A9591}" destId="{7BAC88DF-2FF1-4F18-A88F-13C703978127}" srcOrd="0" destOrd="0" presId="urn:microsoft.com/office/officeart/2018/2/layout/IconLabelDescriptionList"/>
    <dgm:cxn modelId="{318509C9-78FE-4217-9660-DF2391769552}" srcId="{0FBBF32F-460D-4A04-979D-FA0A05A0EF3F}" destId="{29A3069C-5A30-4382-8553-A3B952236CC5}" srcOrd="0" destOrd="0" parTransId="{868CBE81-F821-442B-B3AD-8F0F0B659458}" sibTransId="{21A98AA5-AE1D-4CD3-8AFE-7480D982B50A}"/>
    <dgm:cxn modelId="{2F9434D1-0C19-4FE3-9997-EB15B0A80309}" srcId="{6E2A5EC3-A746-498A-90DB-402DC78A9591}" destId="{89BE6DE6-3498-455B-B3E6-06FA349B0C77}" srcOrd="1" destOrd="0" parTransId="{D9695B60-515D-48E1-8083-0CB642C3EDC3}" sibTransId="{B1D1825F-E223-4ECD-98F5-806FC6732BB3}"/>
    <dgm:cxn modelId="{7FB2A797-CC45-4859-A26D-08324768EE5A}" type="presParOf" srcId="{7BAC88DF-2FF1-4F18-A88F-13C703978127}" destId="{4C1A4933-A8CC-4D29-8CF8-4CC99821AA59}" srcOrd="0" destOrd="0" presId="urn:microsoft.com/office/officeart/2018/2/layout/IconLabelDescriptionList"/>
    <dgm:cxn modelId="{6D2339D7-1702-493A-924F-3BF536AE9610}" type="presParOf" srcId="{4C1A4933-A8CC-4D29-8CF8-4CC99821AA59}" destId="{6F5DF703-B99F-4FC2-9D81-BA297E2AE35D}" srcOrd="0" destOrd="0" presId="urn:microsoft.com/office/officeart/2018/2/layout/IconLabelDescriptionList"/>
    <dgm:cxn modelId="{F76D7E6E-6BD4-4087-BA63-EA933B99FCD3}" type="presParOf" srcId="{4C1A4933-A8CC-4D29-8CF8-4CC99821AA59}" destId="{9A556AC0-DF5C-4073-AD61-DD328A4DFCFA}" srcOrd="1" destOrd="0" presId="urn:microsoft.com/office/officeart/2018/2/layout/IconLabelDescriptionList"/>
    <dgm:cxn modelId="{9D4B397C-F2A4-4046-A10D-4543D167D5A0}" type="presParOf" srcId="{4C1A4933-A8CC-4D29-8CF8-4CC99821AA59}" destId="{A2A57B95-FE2E-4846-83DE-E61C879E9098}" srcOrd="2" destOrd="0" presId="urn:microsoft.com/office/officeart/2018/2/layout/IconLabelDescriptionList"/>
    <dgm:cxn modelId="{6D6240F6-1517-45E5-8AB3-0530D10B912B}" type="presParOf" srcId="{4C1A4933-A8CC-4D29-8CF8-4CC99821AA59}" destId="{212721A2-3A2F-4546-8400-1A13DBDDD292}" srcOrd="3" destOrd="0" presId="urn:microsoft.com/office/officeart/2018/2/layout/IconLabelDescriptionList"/>
    <dgm:cxn modelId="{A7937F01-8A92-45B3-A2AD-0EB4E61EBD18}" type="presParOf" srcId="{4C1A4933-A8CC-4D29-8CF8-4CC99821AA59}" destId="{0D957B94-C519-4174-8207-EB8FA6E855B3}" srcOrd="4" destOrd="0" presId="urn:microsoft.com/office/officeart/2018/2/layout/IconLabelDescriptionList"/>
    <dgm:cxn modelId="{FCA8CB96-F220-4968-ADBF-23C7C131A880}" type="presParOf" srcId="{7BAC88DF-2FF1-4F18-A88F-13C703978127}" destId="{48D37E02-8E6D-4E55-BB4B-6B386BE98D61}" srcOrd="1" destOrd="0" presId="urn:microsoft.com/office/officeart/2018/2/layout/IconLabelDescriptionList"/>
    <dgm:cxn modelId="{3BEFBD25-4C16-471B-BD72-010E20F29871}" type="presParOf" srcId="{7BAC88DF-2FF1-4F18-A88F-13C703978127}" destId="{30BCA8CA-A708-4833-B948-C90F8C755FBE}" srcOrd="2" destOrd="0" presId="urn:microsoft.com/office/officeart/2018/2/layout/IconLabelDescriptionList"/>
    <dgm:cxn modelId="{6B99CCD9-5F8C-4850-90D6-1593DB597B38}" type="presParOf" srcId="{30BCA8CA-A708-4833-B948-C90F8C755FBE}" destId="{FBEFCEA9-459E-42D4-84DE-07272322062A}" srcOrd="0" destOrd="0" presId="urn:microsoft.com/office/officeart/2018/2/layout/IconLabelDescriptionList"/>
    <dgm:cxn modelId="{5D2879D3-7F92-4CA5-AAB4-CAEA57C00C63}" type="presParOf" srcId="{30BCA8CA-A708-4833-B948-C90F8C755FBE}" destId="{8E07E54C-4CDB-4918-8097-1F3EC12CBA9B}" srcOrd="1" destOrd="0" presId="urn:microsoft.com/office/officeart/2018/2/layout/IconLabelDescriptionList"/>
    <dgm:cxn modelId="{C495751D-863D-4D74-B572-9A0318BC4797}" type="presParOf" srcId="{30BCA8CA-A708-4833-B948-C90F8C755FBE}" destId="{B5A75676-C5D5-438A-984C-EAB4109D9BD2}" srcOrd="2" destOrd="0" presId="urn:microsoft.com/office/officeart/2018/2/layout/IconLabelDescriptionList"/>
    <dgm:cxn modelId="{5C1B7DC0-B039-45E8-9091-AAAD22DF6556}" type="presParOf" srcId="{30BCA8CA-A708-4833-B948-C90F8C755FBE}" destId="{5D56A841-E80B-4D77-A304-FBE924BD325B}" srcOrd="3" destOrd="0" presId="urn:microsoft.com/office/officeart/2018/2/layout/IconLabelDescriptionList"/>
    <dgm:cxn modelId="{C7882C19-4E47-4AE3-9DB7-08C81372BD37}" type="presParOf" srcId="{30BCA8CA-A708-4833-B948-C90F8C755FBE}" destId="{D4381FB6-6EC0-4A7D-A918-AB3EAE70064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A6CD2-E013-4F79-8805-CF158B4974F7}">
      <dsp:nvSpPr>
        <dsp:cNvPr id="0" name=""/>
        <dsp:cNvSpPr/>
      </dsp:nvSpPr>
      <dsp:spPr>
        <a:xfrm>
          <a:off x="-599" y="306556"/>
          <a:ext cx="4436205" cy="2816990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D86BA4-D610-4172-8DF7-406BDFC766AB}">
      <dsp:nvSpPr>
        <dsp:cNvPr id="0" name=""/>
        <dsp:cNvSpPr/>
      </dsp:nvSpPr>
      <dsp:spPr>
        <a:xfrm>
          <a:off x="492312" y="774822"/>
          <a:ext cx="4436205" cy="2816990"/>
        </a:xfrm>
        <a:prstGeom prst="roundRect">
          <a:avLst>
            <a:gd name="adj" fmla="val 10000"/>
          </a:avLst>
        </a:prstGeom>
        <a:solidFill>
          <a:schemeClr val="tx1"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Type I &amp; II Errors</a:t>
          </a:r>
        </a:p>
      </dsp:txBody>
      <dsp:txXfrm>
        <a:off x="574819" y="857329"/>
        <a:ext cx="4271191" cy="2651976"/>
      </dsp:txXfrm>
    </dsp:sp>
    <dsp:sp modelId="{84C46A65-E7F3-4833-BFE7-72F51E243A44}">
      <dsp:nvSpPr>
        <dsp:cNvPr id="0" name=""/>
        <dsp:cNvSpPr/>
      </dsp:nvSpPr>
      <dsp:spPr>
        <a:xfrm>
          <a:off x="5423293" y="306556"/>
          <a:ext cx="4436205" cy="2816990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4DA227-5344-4791-9C58-00FE9D028D69}">
      <dsp:nvSpPr>
        <dsp:cNvPr id="0" name=""/>
        <dsp:cNvSpPr/>
      </dsp:nvSpPr>
      <dsp:spPr>
        <a:xfrm>
          <a:off x="5916205" y="774822"/>
          <a:ext cx="4436205" cy="2816990"/>
        </a:xfrm>
        <a:prstGeom prst="roundRect">
          <a:avLst>
            <a:gd name="adj" fmla="val 10000"/>
          </a:avLst>
        </a:prstGeom>
        <a:solidFill>
          <a:schemeClr val="tx1"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Unmeasured Factors</a:t>
          </a:r>
        </a:p>
      </dsp:txBody>
      <dsp:txXfrm>
        <a:off x="5998712" y="857329"/>
        <a:ext cx="4271191" cy="2651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DF703-B99F-4FC2-9D81-BA297E2AE35D}">
      <dsp:nvSpPr>
        <dsp:cNvPr id="0" name=""/>
        <dsp:cNvSpPr/>
      </dsp:nvSpPr>
      <dsp:spPr>
        <a:xfrm>
          <a:off x="758237" y="2226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57B95-FE2E-4846-83DE-E61C879E9098}">
      <dsp:nvSpPr>
        <dsp:cNvPr id="0" name=""/>
        <dsp:cNvSpPr/>
      </dsp:nvSpPr>
      <dsp:spPr>
        <a:xfrm>
          <a:off x="758237" y="167044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Failure to capture the breadth of verbal hypotheses</a:t>
          </a:r>
        </a:p>
      </dsp:txBody>
      <dsp:txXfrm>
        <a:off x="758237" y="1670447"/>
        <a:ext cx="4320000" cy="648000"/>
      </dsp:txXfrm>
    </dsp:sp>
    <dsp:sp modelId="{0D957B94-C519-4174-8207-EB8FA6E855B3}">
      <dsp:nvSpPr>
        <dsp:cNvPr id="0" name=""/>
        <dsp:cNvSpPr/>
      </dsp:nvSpPr>
      <dsp:spPr>
        <a:xfrm>
          <a:off x="758237" y="2381786"/>
          <a:ext cx="4320000" cy="80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Complexity of question ↑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Ability to evoke relevant neural response ↓</a:t>
          </a:r>
        </a:p>
      </dsp:txBody>
      <dsp:txXfrm>
        <a:off x="758237" y="2381786"/>
        <a:ext cx="4320000" cy="807457"/>
      </dsp:txXfrm>
    </dsp:sp>
    <dsp:sp modelId="{FBEFCEA9-459E-42D4-84DE-07272322062A}">
      <dsp:nvSpPr>
        <dsp:cNvPr id="0" name=""/>
        <dsp:cNvSpPr/>
      </dsp:nvSpPr>
      <dsp:spPr>
        <a:xfrm>
          <a:off x="5834237" y="2226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75676-C5D5-438A-984C-EAB4109D9BD2}">
      <dsp:nvSpPr>
        <dsp:cNvPr id="0" name=""/>
        <dsp:cNvSpPr/>
      </dsp:nvSpPr>
      <dsp:spPr>
        <a:xfrm>
          <a:off x="5834237" y="167044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Justification of Paradigms via Replication</a:t>
          </a:r>
        </a:p>
      </dsp:txBody>
      <dsp:txXfrm>
        <a:off x="5834237" y="1670447"/>
        <a:ext cx="4320000" cy="648000"/>
      </dsp:txXfrm>
    </dsp:sp>
    <dsp:sp modelId="{D4381FB6-6EC0-4A7D-A918-AB3EAE70064E}">
      <dsp:nvSpPr>
        <dsp:cNvPr id="0" name=""/>
        <dsp:cNvSpPr/>
      </dsp:nvSpPr>
      <dsp:spPr>
        <a:xfrm>
          <a:off x="5834237" y="2381786"/>
          <a:ext cx="4320000" cy="80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Jacqueline Sullivan - Morris Water Maze</a:t>
          </a:r>
        </a:p>
      </dsp:txBody>
      <dsp:txXfrm>
        <a:off x="5834237" y="2381786"/>
        <a:ext cx="4320000" cy="807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64D5-8E6A-479D-9AA2-10650B87315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8CD3-B84E-4535-98DD-89DF43B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1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64D5-8E6A-479D-9AA2-10650B87315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8CD3-B84E-4535-98DD-89DF43B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1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64D5-8E6A-479D-9AA2-10650B87315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8CD3-B84E-4535-98DD-89DF43B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8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64D5-8E6A-479D-9AA2-10650B87315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8CD3-B84E-4535-98DD-89DF43B1165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50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64D5-8E6A-479D-9AA2-10650B87315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8CD3-B84E-4535-98DD-89DF43B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64D5-8E6A-479D-9AA2-10650B87315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8CD3-B84E-4535-98DD-89DF43B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64D5-8E6A-479D-9AA2-10650B87315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8CD3-B84E-4535-98DD-89DF43B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4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64D5-8E6A-479D-9AA2-10650B87315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8CD3-B84E-4535-98DD-89DF43B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8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64D5-8E6A-479D-9AA2-10650B87315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8CD3-B84E-4535-98DD-89DF43B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64D5-8E6A-479D-9AA2-10650B87315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8CD3-B84E-4535-98DD-89DF43B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64D5-8E6A-479D-9AA2-10650B87315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8CD3-B84E-4535-98DD-89DF43B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8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64D5-8E6A-479D-9AA2-10650B87315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8CD3-B84E-4535-98DD-89DF43B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2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64D5-8E6A-479D-9AA2-10650B87315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8CD3-B84E-4535-98DD-89DF43B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4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64D5-8E6A-479D-9AA2-10650B87315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8CD3-B84E-4535-98DD-89DF43B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9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64D5-8E6A-479D-9AA2-10650B87315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8CD3-B84E-4535-98DD-89DF43B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5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64D5-8E6A-479D-9AA2-10650B87315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8CD3-B84E-4535-98DD-89DF43B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3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64D5-8E6A-479D-9AA2-10650B87315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8CD3-B84E-4535-98DD-89DF43B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2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E364D5-8E6A-479D-9AA2-10650B87315E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6788CD3-B84E-4535-98DD-89DF43B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41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B380-E057-41A0-8EC9-030496761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381428"/>
            <a:ext cx="9440034" cy="10883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Experimental Operationalization and Inferential Conclusions in fMRI Investigation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491F7-F892-4CE7-AD3A-39C013579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3857222"/>
            <a:ext cx="9440034" cy="621614"/>
          </a:xfrm>
        </p:spPr>
        <p:txBody>
          <a:bodyPr>
            <a:normAutofit/>
          </a:bodyPr>
          <a:lstStyle/>
          <a:p>
            <a:r>
              <a:rPr lang="en-US" dirty="0"/>
              <a:t>Samuel J Castillo</a:t>
            </a:r>
          </a:p>
        </p:txBody>
      </p:sp>
    </p:spTree>
    <p:extLst>
      <p:ext uri="{BB962C8B-B14F-4D97-AF65-F5344CB8AC3E}">
        <p14:creationId xmlns:p14="http://schemas.microsoft.com/office/powerpoint/2010/main" val="359229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E8B6-76AA-4DC5-B2A8-F9DCF48A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Statistical Analysis: Problems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09A737-81EE-4CE8-B6D9-27CAD572D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360780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1723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6D0863D-0146-495F-B26B-8C44E2C8DBD4}"/>
              </a:ext>
            </a:extLst>
          </p:cNvPr>
          <p:cNvSpPr/>
          <p:nvPr/>
        </p:nvSpPr>
        <p:spPr>
          <a:xfrm>
            <a:off x="3383797" y="1812525"/>
            <a:ext cx="5910020" cy="4614106"/>
          </a:xfrm>
          <a:prstGeom prst="flowChartProcess">
            <a:avLst/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A7556-D12A-4607-B64D-0DDC0B46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74542"/>
            <a:ext cx="10353762" cy="970450"/>
          </a:xfrm>
        </p:spPr>
        <p:txBody>
          <a:bodyPr/>
          <a:lstStyle/>
          <a:p>
            <a:r>
              <a:rPr lang="en-US" dirty="0"/>
              <a:t>Overview of Experimental Paradigm Design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9A947F-C6E6-44C7-BA99-3BFA42FA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790" y="1239753"/>
            <a:ext cx="9440034" cy="621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900" dirty="0">
                <a:solidFill>
                  <a:srgbClr val="17D7F0"/>
                </a:solidFill>
              </a:rPr>
              <a:t>Focus: Task-Based Functional Localization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B23AB-A9AE-4E6B-91CD-004B8CC7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34" y="2064137"/>
            <a:ext cx="5383078" cy="42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7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B548-84C4-4D9F-B314-22885ADE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483145"/>
            <a:ext cx="10353761" cy="1633340"/>
          </a:xfrm>
        </p:spPr>
        <p:txBody>
          <a:bodyPr>
            <a:normAutofit/>
          </a:bodyPr>
          <a:lstStyle/>
          <a:p>
            <a:r>
              <a:rPr lang="en-US" sz="4800" dirty="0"/>
              <a:t>Paradigm Design: Problems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DD4C7D-B329-46D6-8471-04F555BCC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179163-FE74-466B-A152-D67CE7246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052119"/>
              </p:ext>
            </p:extLst>
          </p:nvPr>
        </p:nvGraphicFramePr>
        <p:xfrm>
          <a:off x="642938" y="642938"/>
          <a:ext cx="10912475" cy="321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1734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BF14E0-AB0A-4E5F-ABE0-D5557FA5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E15E5-EACF-4439-BF4D-3FFAFE65C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01086"/>
            <a:ext cx="10353762" cy="4058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i="1" dirty="0"/>
              <a:t>Whether we acknowledge it or not, the range of potential fMRI-based verbal hypotheses is dramatically limited by our ability to operationalize underlying psychological constructs.</a:t>
            </a:r>
          </a:p>
        </p:txBody>
      </p:sp>
    </p:spTree>
    <p:extLst>
      <p:ext uri="{BB962C8B-B14F-4D97-AF65-F5344CB8AC3E}">
        <p14:creationId xmlns:p14="http://schemas.microsoft.com/office/powerpoint/2010/main" val="11091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D9AE-AEB6-4E1C-B3CB-05083C65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1CC74-5F97-4110-8146-B52F68428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Bridging the Gap Between Operationalization and Inference</a:t>
            </a:r>
          </a:p>
          <a:p>
            <a:pPr lvl="1"/>
            <a:r>
              <a:rPr lang="en-US" dirty="0"/>
              <a:t>Analyze neuropsychological processes in context</a:t>
            </a:r>
          </a:p>
          <a:p>
            <a:pPr lvl="1"/>
            <a:r>
              <a:rPr lang="en-US" dirty="0"/>
              <a:t>Design paradigms with variability in mind</a:t>
            </a:r>
          </a:p>
          <a:p>
            <a:r>
              <a:rPr lang="en-US" dirty="0"/>
              <a:t>Hamilton and </a:t>
            </a:r>
            <a:r>
              <a:rPr lang="en-US" dirty="0" err="1"/>
              <a:t>Huth</a:t>
            </a:r>
            <a:endParaRPr lang="en-US" dirty="0"/>
          </a:p>
          <a:p>
            <a:pPr lvl="1"/>
            <a:r>
              <a:rPr lang="en-US" dirty="0"/>
              <a:t>Natural stimuli in fMRI studies of language processing</a:t>
            </a:r>
          </a:p>
          <a:p>
            <a:pPr lvl="1"/>
            <a:r>
              <a:rPr lang="en-US" dirty="0"/>
              <a:t>Counterintuitive and contrary to highly controlled, simplified stimuli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0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E85B-2731-4187-8A6D-A89A17A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Stimuli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745B-5FDF-4D18-BD03-88C58142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the person reasonably be exposed to this stimulus outside of the experimental setting?</a:t>
            </a:r>
          </a:p>
          <a:p>
            <a:r>
              <a:rPr lang="en-US" dirty="0"/>
              <a:t>Does the stimulus appear in the same context as it would in real life?</a:t>
            </a:r>
          </a:p>
          <a:p>
            <a:r>
              <a:rPr lang="en-US" dirty="0"/>
              <a:t>Is the subject’s motivation for perceiving and understanding the stimulus one that would occur outside of the experimental stimulation, i.e., in real life?</a:t>
            </a:r>
          </a:p>
          <a:p>
            <a:endParaRPr lang="en-US" dirty="0"/>
          </a:p>
          <a:p>
            <a:r>
              <a:rPr lang="en-US" dirty="0"/>
              <a:t>Complete, complex narratives </a:t>
            </a:r>
            <a:r>
              <a:rPr lang="en-US" sz="3000" b="1" dirty="0"/>
              <a:t>&gt;</a:t>
            </a:r>
            <a:r>
              <a:rPr lang="en-US" dirty="0"/>
              <a:t> Isolated statements or words</a:t>
            </a:r>
          </a:p>
        </p:txBody>
      </p:sp>
    </p:spTree>
    <p:extLst>
      <p:ext uri="{BB962C8B-B14F-4D97-AF65-F5344CB8AC3E}">
        <p14:creationId xmlns:p14="http://schemas.microsoft.com/office/powerpoint/2010/main" val="391998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06DA-1AB9-4A49-A3C4-08918EEA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and Benefits of Natural Stimuli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871AE-3576-4E4E-8073-9DB77B8DA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BFAB-3F23-41DE-84C7-702F3D4E59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analysis is much more complex</a:t>
            </a:r>
          </a:p>
          <a:p>
            <a:pPr lvl="1"/>
            <a:r>
              <a:rPr lang="en-US" dirty="0"/>
              <a:t>Linearized Encoding Models </a:t>
            </a:r>
          </a:p>
          <a:p>
            <a:r>
              <a:rPr lang="en-US" dirty="0"/>
              <a:t>Natural stimuli apart from language are limited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2D277-ABA2-4404-8C7B-630BEA072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9F530-1968-4052-BA76-B588974385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Operationalization is nearer to theoretical perspective</a:t>
            </a:r>
          </a:p>
          <a:p>
            <a:r>
              <a:rPr lang="en-US" dirty="0"/>
              <a:t>Functional networks encompass a greater context</a:t>
            </a:r>
          </a:p>
          <a:p>
            <a:r>
              <a:rPr lang="en-US" dirty="0"/>
              <a:t>More relevant, generalizable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0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3" grpId="0" build="p"/>
      <p:bldP spid="5" grpId="0" build="p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2D33-C582-43F1-BDF4-BE50F6AA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9048B-236A-483E-9F47-7D1DC50A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785666"/>
          </a:xfrm>
        </p:spPr>
        <p:txBody>
          <a:bodyPr/>
          <a:lstStyle/>
          <a:p>
            <a:r>
              <a:rPr lang="en-US" i="1" dirty="0"/>
              <a:t>The breadth of interpretative inference is principally limited by the operationalization upon which inferential conclusions rest. </a:t>
            </a:r>
          </a:p>
          <a:p>
            <a:r>
              <a:rPr lang="en-US" dirty="0"/>
              <a:t>Experimental operationalization ↔ Theoretical perspective</a:t>
            </a:r>
          </a:p>
          <a:p>
            <a:r>
              <a:rPr lang="en-US" dirty="0"/>
              <a:t>Natural stimuli help us bridge the gap now…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90E22A-164D-484B-8824-6C430D756F34}"/>
              </a:ext>
            </a:extLst>
          </p:cNvPr>
          <p:cNvSpPr txBox="1">
            <a:spLocks/>
          </p:cNvSpPr>
          <p:nvPr/>
        </p:nvSpPr>
        <p:spPr>
          <a:xfrm>
            <a:off x="4384498" y="4215540"/>
            <a:ext cx="3423003" cy="12863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sz="4800" i="1" dirty="0"/>
              <a:t>There is hope!</a:t>
            </a:r>
            <a:endParaRPr lang="en-US" sz="4800" dirty="0"/>
          </a:p>
          <a:p>
            <a:pPr marL="36900" indent="0">
              <a:buFont typeface="Wingdings 2" charset="2"/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2345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81FF-287F-4334-84A2-C1AF8032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4C20-0FAC-4B12-BBBA-DBD310EF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i="1" dirty="0"/>
              <a:t>						List is extensive – Please see printed thesis.</a:t>
            </a:r>
          </a:p>
        </p:txBody>
      </p:sp>
    </p:spTree>
    <p:extLst>
      <p:ext uri="{BB962C8B-B14F-4D97-AF65-F5344CB8AC3E}">
        <p14:creationId xmlns:p14="http://schemas.microsoft.com/office/powerpoint/2010/main" val="34111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62E1-C65C-49A3-99DB-1EFC40F1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50EF-8ADC-433C-A109-FA38DFFC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Neuroscience: Understanding the Brain</a:t>
            </a:r>
          </a:p>
          <a:p>
            <a:r>
              <a:rPr lang="en-US" dirty="0"/>
              <a:t>Functional Localization</a:t>
            </a:r>
          </a:p>
          <a:p>
            <a:pPr lvl="1"/>
            <a:r>
              <a:rPr lang="en-US" dirty="0"/>
              <a:t>Association of cognitive processes and functions with a specific area of network of areas within the brain</a:t>
            </a:r>
          </a:p>
          <a:p>
            <a:pPr lvl="1"/>
            <a:r>
              <a:rPr lang="en-US" dirty="0"/>
              <a:t>Case Studies</a:t>
            </a:r>
          </a:p>
          <a:p>
            <a:pPr lvl="1"/>
            <a:r>
              <a:rPr lang="en-US" dirty="0"/>
              <a:t>Animal Studies</a:t>
            </a:r>
          </a:p>
          <a:p>
            <a:pPr lvl="1"/>
            <a:r>
              <a:rPr lang="en-US" dirty="0"/>
              <a:t>Basic Science Methods</a:t>
            </a:r>
          </a:p>
          <a:p>
            <a:r>
              <a:rPr lang="en-US" dirty="0"/>
              <a:t>Neuroimaging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9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FAA7-EA3D-4861-B014-273016C2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MRI: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38466-F7A5-4F13-BEB6-4C805B76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Magnetic Resonance Imaging</a:t>
            </a:r>
          </a:p>
          <a:p>
            <a:pPr lvl="1"/>
            <a:r>
              <a:rPr lang="en-US" dirty="0"/>
              <a:t>Magnetic field induces resonance within protons</a:t>
            </a:r>
          </a:p>
          <a:p>
            <a:pPr lvl="1"/>
            <a:r>
              <a:rPr lang="en-US" dirty="0"/>
              <a:t>Radio-frequency coils receive transmissions from resonating protons</a:t>
            </a:r>
          </a:p>
          <a:p>
            <a:pPr lvl="1"/>
            <a:r>
              <a:rPr lang="en-US" dirty="0"/>
              <a:t>Creates image that reveals tissue location and type</a:t>
            </a:r>
          </a:p>
          <a:p>
            <a:r>
              <a:rPr lang="en-US" dirty="0"/>
              <a:t>Functional MRI (fMRI)</a:t>
            </a:r>
          </a:p>
          <a:p>
            <a:pPr lvl="1"/>
            <a:r>
              <a:rPr lang="en-US" dirty="0"/>
              <a:t>Traces deoxyhemoglobin proteins</a:t>
            </a:r>
          </a:p>
          <a:p>
            <a:pPr lvl="1"/>
            <a:r>
              <a:rPr lang="en-US" dirty="0"/>
              <a:t>Blood-oxygen Level Dependent Signal (BOLD)</a:t>
            </a:r>
          </a:p>
          <a:p>
            <a:pPr lvl="1"/>
            <a:r>
              <a:rPr lang="en-US" dirty="0"/>
              <a:t>Temporally indirect measure of neural activity</a:t>
            </a:r>
          </a:p>
          <a:p>
            <a:pPr lvl="2"/>
            <a:r>
              <a:rPr lang="en-US" dirty="0"/>
              <a:t>Hemodynamic Response Function</a:t>
            </a:r>
          </a:p>
        </p:txBody>
      </p:sp>
    </p:spTree>
    <p:extLst>
      <p:ext uri="{BB962C8B-B14F-4D97-AF65-F5344CB8AC3E}">
        <p14:creationId xmlns:p14="http://schemas.microsoft.com/office/powerpoint/2010/main" val="224324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A211C26-04CA-496D-85E0-674B8A80DB2C}"/>
              </a:ext>
            </a:extLst>
          </p:cNvPr>
          <p:cNvSpPr/>
          <p:nvPr/>
        </p:nvSpPr>
        <p:spPr>
          <a:xfrm>
            <a:off x="2278151" y="1506478"/>
            <a:ext cx="7635697" cy="4479164"/>
          </a:xfrm>
          <a:prstGeom prst="flowChartProcess">
            <a:avLst/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116E4-5099-4BD7-A27F-42170748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Hemodynamic Response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A68E63-C203-46CE-AB6F-6DB054FC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751" y="1580050"/>
            <a:ext cx="71818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1A5D-6791-4F61-A14E-945D51A5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Localization via fMRI: Validity at Stake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5B0B-F3B1-469D-8C5E-C74CFA01A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Advancement of functional localization techniques and tools</a:t>
            </a:r>
          </a:p>
          <a:p>
            <a:r>
              <a:rPr lang="en-US" dirty="0"/>
              <a:t>Failure to keep up with developments in the field</a:t>
            </a:r>
          </a:p>
          <a:p>
            <a:r>
              <a:rPr lang="en-US" i="1" dirty="0"/>
              <a:t>Boundaries of interpretive inference have become convoluted due to a collective misunderstanding of fMRI as an operationalization. </a:t>
            </a:r>
          </a:p>
          <a:p>
            <a:r>
              <a:rPr lang="en-US" b="1" dirty="0"/>
              <a:t>Operationalization: One’s means of capturing something qualitative or continuous in a quantitative and/or discrete manner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What are the boundaries of </a:t>
            </a:r>
            <a:r>
              <a:rPr lang="en-US" b="1" dirty="0"/>
              <a:t>inferential conclusions </a:t>
            </a:r>
            <a:r>
              <a:rPr lang="en-US" dirty="0"/>
              <a:t>within functional localization fMRI studies based on the limits of </a:t>
            </a:r>
            <a:r>
              <a:rPr lang="en-US" b="1" dirty="0"/>
              <a:t>operationalization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9C79A845-9136-4855-AA8D-9DDEB4502AF6}"/>
              </a:ext>
            </a:extLst>
          </p:cNvPr>
          <p:cNvSpPr/>
          <p:nvPr/>
        </p:nvSpPr>
        <p:spPr>
          <a:xfrm>
            <a:off x="3893289" y="3829554"/>
            <a:ext cx="7904237" cy="1781256"/>
          </a:xfrm>
          <a:prstGeom prst="flowChartProcess">
            <a:avLst/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EDFBCBB-17AD-4FF6-9699-15B141758BB7}"/>
              </a:ext>
            </a:extLst>
          </p:cNvPr>
          <p:cNvSpPr/>
          <p:nvPr/>
        </p:nvSpPr>
        <p:spPr>
          <a:xfrm>
            <a:off x="361526" y="1774809"/>
            <a:ext cx="7904237" cy="1781256"/>
          </a:xfrm>
          <a:prstGeom prst="flowChartProcess">
            <a:avLst/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41A07-9A94-4CC9-BC43-16C97378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Inference: The Fundamental Basis of Data Interpretation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48A70-2E58-42A5-A9A0-AFCCBC14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612" y="3954917"/>
            <a:ext cx="7629260" cy="15258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FADECE-A5D3-4E75-B30F-FDF8C7E5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69" y="1922222"/>
            <a:ext cx="7629260" cy="15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22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233E-3E0E-487F-A092-B8133FEF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Operationalization: The Fundamental Basis of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569E6-BF81-429D-A788-031291C8AE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D7044-B0F4-450D-9A7F-0854FAB840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0384C-EB0A-42E3-8F22-AC48097FC2D4}"/>
              </a:ext>
            </a:extLst>
          </p:cNvPr>
          <p:cNvSpPr/>
          <p:nvPr/>
        </p:nvSpPr>
        <p:spPr>
          <a:xfrm>
            <a:off x="4378271" y="4129792"/>
            <a:ext cx="3936114" cy="11441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Statistical Analysis</a:t>
            </a:r>
          </a:p>
          <a:p>
            <a:pPr algn="ctr"/>
            <a:r>
              <a:rPr lang="en-US" dirty="0"/>
              <a:t>Operationalization of Experimental Paradigm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088F1-C2F2-47BF-9AC0-1DD3BE3C06FB}"/>
              </a:ext>
            </a:extLst>
          </p:cNvPr>
          <p:cNvSpPr/>
          <p:nvPr/>
        </p:nvSpPr>
        <p:spPr>
          <a:xfrm>
            <a:off x="2410214" y="2888094"/>
            <a:ext cx="3936114" cy="11441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Experimental Paradigm</a:t>
            </a:r>
          </a:p>
          <a:p>
            <a:pPr algn="ctr"/>
            <a:r>
              <a:rPr lang="en-US" dirty="0"/>
              <a:t>Operationalization of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DBC73-D9BF-4E65-A350-FFDBB241F4B9}"/>
              </a:ext>
            </a:extLst>
          </p:cNvPr>
          <p:cNvSpPr/>
          <p:nvPr/>
        </p:nvSpPr>
        <p:spPr>
          <a:xfrm>
            <a:off x="442157" y="1646396"/>
            <a:ext cx="3936114" cy="11441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B308F1-6001-4819-95D5-2D3BA40C51AD}"/>
              </a:ext>
            </a:extLst>
          </p:cNvPr>
          <p:cNvSpPr/>
          <p:nvPr/>
        </p:nvSpPr>
        <p:spPr>
          <a:xfrm>
            <a:off x="6346328" y="5371513"/>
            <a:ext cx="3936114" cy="11441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CC9B6AFB-AFD0-4E56-9955-BC5B74ABBF8F}"/>
              </a:ext>
            </a:extLst>
          </p:cNvPr>
          <p:cNvSpPr/>
          <p:nvPr/>
        </p:nvSpPr>
        <p:spPr>
          <a:xfrm flipV="1">
            <a:off x="6445930" y="3340671"/>
            <a:ext cx="971226" cy="712921"/>
          </a:xfrm>
          <a:prstGeom prst="bentUpArrow">
            <a:avLst>
              <a:gd name="adj1" fmla="val 25000"/>
              <a:gd name="adj2" fmla="val 25000"/>
              <a:gd name="adj3" fmla="val 358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3A64E293-A254-41CD-B2FA-C599F4FBDF05}"/>
              </a:ext>
            </a:extLst>
          </p:cNvPr>
          <p:cNvSpPr/>
          <p:nvPr/>
        </p:nvSpPr>
        <p:spPr>
          <a:xfrm flipV="1">
            <a:off x="4450598" y="2126409"/>
            <a:ext cx="971226" cy="712921"/>
          </a:xfrm>
          <a:prstGeom prst="bentUpArrow">
            <a:avLst>
              <a:gd name="adj1" fmla="val 25000"/>
              <a:gd name="adj2" fmla="val 25000"/>
              <a:gd name="adj3" fmla="val 358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A4A7ABFC-1B04-4025-AF83-EBBB3062802A}"/>
              </a:ext>
            </a:extLst>
          </p:cNvPr>
          <p:cNvSpPr/>
          <p:nvPr/>
        </p:nvSpPr>
        <p:spPr>
          <a:xfrm flipV="1">
            <a:off x="8416798" y="4609817"/>
            <a:ext cx="971226" cy="712921"/>
          </a:xfrm>
          <a:prstGeom prst="bentUpArrow">
            <a:avLst>
              <a:gd name="adj1" fmla="val 25000"/>
              <a:gd name="adj2" fmla="val 25000"/>
              <a:gd name="adj3" fmla="val 358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0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DA688B4-56D8-40A4-BAFB-4DB10F3F70CD}"/>
              </a:ext>
            </a:extLst>
          </p:cNvPr>
          <p:cNvSpPr/>
          <p:nvPr/>
        </p:nvSpPr>
        <p:spPr>
          <a:xfrm>
            <a:off x="3301949" y="408330"/>
            <a:ext cx="5594888" cy="3719818"/>
          </a:xfrm>
          <a:prstGeom prst="flowChartProcess">
            <a:avLst/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C76C7-A213-4FDE-88DE-51FA2FB5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Overview of fMRI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1AFC-9AE2-452C-A61B-8A661C6E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A4DEF7"/>
                </a:solidFill>
              </a:rPr>
              <a:t>General Linear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4A476-82AC-4542-A5A6-DD0B21247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611" y="643463"/>
            <a:ext cx="4923565" cy="32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0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3F7AF05-1971-47DE-A36A-DB0371003205}"/>
              </a:ext>
            </a:extLst>
          </p:cNvPr>
          <p:cNvSpPr/>
          <p:nvPr/>
        </p:nvSpPr>
        <p:spPr>
          <a:xfrm>
            <a:off x="2306984" y="526656"/>
            <a:ext cx="7567449" cy="4420176"/>
          </a:xfrm>
          <a:prstGeom prst="flowChartProcess">
            <a:avLst/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8A2D8-D0EC-4BD4-BB2B-41CBB6FC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753379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Goal of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CFEB-2729-48CA-8A37-3A4ED271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5841714"/>
            <a:ext cx="9440034" cy="621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900" dirty="0">
                <a:solidFill>
                  <a:srgbClr val="17D7F0"/>
                </a:solidFill>
              </a:rPr>
              <a:t>Generate relevant contrasts that reveal quantitative significance of experimental paradigm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0B456-3189-4322-9964-FE06026FF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785" y="770461"/>
            <a:ext cx="6860430" cy="396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6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511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Calisto MT</vt:lpstr>
      <vt:lpstr>Wingdings 2</vt:lpstr>
      <vt:lpstr>Slate</vt:lpstr>
      <vt:lpstr>Experimental Operationalization and Inferential Conclusions in fMRI Investigation</vt:lpstr>
      <vt:lpstr>Introduction</vt:lpstr>
      <vt:lpstr>MRI: An Overview</vt:lpstr>
      <vt:lpstr>Hemodynamic Response Function</vt:lpstr>
      <vt:lpstr>Functional Localization via fMRI: Validity at Stake</vt:lpstr>
      <vt:lpstr>Inference: The Fundamental Basis of Data Interpretation</vt:lpstr>
      <vt:lpstr>Operationalization: The Fundamental Basis of Inference</vt:lpstr>
      <vt:lpstr>Overview of fMRI Statistical Analysis</vt:lpstr>
      <vt:lpstr>Goal of Statistical Analysis</vt:lpstr>
      <vt:lpstr>Statistical Analysis: Problems</vt:lpstr>
      <vt:lpstr>Overview of Experimental Paradigm Design</vt:lpstr>
      <vt:lpstr>Paradigm Design: Problems</vt:lpstr>
      <vt:lpstr>PowerPoint Presentation</vt:lpstr>
      <vt:lpstr>Moving Forward</vt:lpstr>
      <vt:lpstr>Natural Stimuli</vt:lpstr>
      <vt:lpstr>Costs and Benefits of Natural Stimuli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Operationalization and Inferential Conclusions in fMRI Investigation</dc:title>
  <dc:creator>Samuel Castillo</dc:creator>
  <cp:lastModifiedBy>Samuel Castillo</cp:lastModifiedBy>
  <cp:revision>5</cp:revision>
  <dcterms:created xsi:type="dcterms:W3CDTF">2019-12-12T04:56:45Z</dcterms:created>
  <dcterms:modified xsi:type="dcterms:W3CDTF">2019-12-12T17:34:03Z</dcterms:modified>
</cp:coreProperties>
</file>