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Lobster"/>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bster-regular.fntdata"/><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3974fb7d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3974fb7d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3974fb7d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03974fb7d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03974fb7d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03974fb7d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03974fb7d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03974fb7d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3974fb7d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3974fb7d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03974fb7d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03974fb7d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3974fb7d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03974fb7d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03974fb7d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03974fb7d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03974fb7d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03974fb7d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03974fb7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03974fb7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03974fb7d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03974fb7d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3974fb7d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03974fb7d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3974fb7d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3974fb7d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3974fb7d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3974fb7d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3974fb7d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3974fb7d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3974fb7d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3974fb7d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3974fb7d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03974fb7d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3974fb7d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3974fb7d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Capstone Project:</a:t>
            </a:r>
            <a:endParaRPr b="1"/>
          </a:p>
          <a:p>
            <a:pPr indent="0" lvl="0" marL="0" rtl="0" algn="l">
              <a:spcBef>
                <a:spcPts val="0"/>
              </a:spcBef>
              <a:spcAft>
                <a:spcPts val="0"/>
              </a:spcAft>
              <a:buNone/>
            </a:pPr>
            <a:r>
              <a:rPr lang="en"/>
              <a:t>Airbnb Booking Analysis</a:t>
            </a:r>
            <a:endParaRPr/>
          </a:p>
          <a:p>
            <a:pPr indent="0" lvl="0" marL="0" rtl="0" algn="l">
              <a:spcBef>
                <a:spcPts val="0"/>
              </a:spcBef>
              <a:spcAft>
                <a:spcPts val="0"/>
              </a:spcAft>
              <a:buNone/>
            </a:pPr>
            <a:r>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Sampreet Chakraborty</a:t>
            </a:r>
            <a:endParaRPr/>
          </a:p>
          <a:p>
            <a:pPr indent="0" lvl="0" marL="0" rtl="0" algn="l">
              <a:spcBef>
                <a:spcPts val="0"/>
              </a:spcBef>
              <a:spcAft>
                <a:spcPts val="0"/>
              </a:spcAft>
              <a:buNone/>
            </a:pPr>
            <a:r>
              <a:rPr lang="en"/>
              <a:t>Data Scientist Trainee</a:t>
            </a:r>
            <a:endParaRPr/>
          </a:p>
          <a:p>
            <a:pPr indent="0" lvl="0" marL="0" rtl="0" algn="l">
              <a:spcBef>
                <a:spcPts val="0"/>
              </a:spcBef>
              <a:spcAft>
                <a:spcPts val="0"/>
              </a:spcAft>
              <a:buNone/>
            </a:pPr>
            <a:r>
              <a:rPr lang="en"/>
              <a:t>Almabetter</a:t>
            </a:r>
            <a:endParaRPr/>
          </a:p>
          <a:p>
            <a:pPr indent="0" lvl="0" marL="0" rtl="0" algn="l">
              <a:spcBef>
                <a:spcPts val="0"/>
              </a:spcBef>
              <a:spcAft>
                <a:spcPts val="0"/>
              </a:spcAft>
              <a:buNone/>
            </a:pPr>
            <a:r>
              <a:rPr lang="en"/>
              <a:t>Kolkata, India</a:t>
            </a:r>
            <a:endParaRPr/>
          </a:p>
          <a:p>
            <a:pPr indent="0" lvl="0" marL="0" rtl="0" algn="l">
              <a:spcBef>
                <a:spcPts val="0"/>
              </a:spcBef>
              <a:spcAft>
                <a:spcPts val="0"/>
              </a:spcAft>
              <a:buNone/>
            </a:pPr>
            <a:r>
              <a:rPr lang="en"/>
              <a:t>Contact: +91 75018 47472</a:t>
            </a:r>
            <a:endParaRPr/>
          </a:p>
        </p:txBody>
      </p:sp>
      <p:pic>
        <p:nvPicPr>
          <p:cNvPr id="87" name="Google Shape;87;p13"/>
          <p:cNvPicPr preferRelativeResize="0"/>
          <p:nvPr/>
        </p:nvPicPr>
        <p:blipFill>
          <a:blip r:embed="rId3">
            <a:alphaModFix/>
          </a:blip>
          <a:stretch>
            <a:fillRect/>
          </a:stretch>
        </p:blipFill>
        <p:spPr>
          <a:xfrm>
            <a:off x="4562525" y="3708097"/>
            <a:ext cx="4257675" cy="1076325"/>
          </a:xfrm>
          <a:prstGeom prst="rect">
            <a:avLst/>
          </a:prstGeom>
          <a:noFill/>
          <a:ln>
            <a:noFill/>
          </a:ln>
        </p:spPr>
      </p:pic>
      <p:pic>
        <p:nvPicPr>
          <p:cNvPr id="88" name="Google Shape;88;p13"/>
          <p:cNvPicPr preferRelativeResize="0"/>
          <p:nvPr/>
        </p:nvPicPr>
        <p:blipFill>
          <a:blip r:embed="rId4">
            <a:alphaModFix/>
          </a:blip>
          <a:stretch>
            <a:fillRect/>
          </a:stretch>
        </p:blipFill>
        <p:spPr>
          <a:xfrm>
            <a:off x="5954525" y="1910788"/>
            <a:ext cx="1689887" cy="16898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500">
                <a:highlight>
                  <a:srgbClr val="FFFFFF"/>
                </a:highlight>
              </a:rPr>
              <a:t>Plot all Neighbourhood Group</a:t>
            </a:r>
            <a:endParaRPr b="1" sz="1500">
              <a:highlight>
                <a:srgbClr val="FFFFFF"/>
              </a:highlight>
            </a:endParaRPr>
          </a:p>
          <a:p>
            <a:pPr indent="0" lvl="0" marL="0" rtl="0" algn="l">
              <a:spcBef>
                <a:spcPts val="400"/>
              </a:spcBef>
              <a:spcAft>
                <a:spcPts val="0"/>
              </a:spcAft>
              <a:buNone/>
            </a:pPr>
            <a:r>
              <a:t/>
            </a:r>
            <a:endParaRPr/>
          </a:p>
        </p:txBody>
      </p:sp>
      <p:pic>
        <p:nvPicPr>
          <p:cNvPr id="149" name="Google Shape;149;p22"/>
          <p:cNvPicPr preferRelativeResize="0"/>
          <p:nvPr/>
        </p:nvPicPr>
        <p:blipFill>
          <a:blip r:embed="rId3">
            <a:alphaModFix/>
          </a:blip>
          <a:stretch>
            <a:fillRect/>
          </a:stretch>
        </p:blipFill>
        <p:spPr>
          <a:xfrm>
            <a:off x="152400" y="1170200"/>
            <a:ext cx="7782400" cy="382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800">
                <a:highlight>
                  <a:srgbClr val="FFFFFF"/>
                </a:highlight>
                <a:latin typeface="Arial"/>
                <a:ea typeface="Arial"/>
                <a:cs typeface="Arial"/>
                <a:sym typeface="Arial"/>
              </a:rPr>
              <a:t>Neighbourhood</a:t>
            </a:r>
            <a:endParaRPr b="1" sz="1800">
              <a:highlight>
                <a:srgbClr val="FFFFFF"/>
              </a:highlight>
              <a:latin typeface="Arial"/>
              <a:ea typeface="Arial"/>
              <a:cs typeface="Arial"/>
              <a:sym typeface="Arial"/>
            </a:endParaRPr>
          </a:p>
          <a:p>
            <a:pPr indent="0" lvl="0" marL="0" rtl="0" algn="l">
              <a:spcBef>
                <a:spcPts val="400"/>
              </a:spcBef>
              <a:spcAft>
                <a:spcPts val="0"/>
              </a:spcAft>
              <a:buNone/>
            </a:pPr>
            <a:r>
              <a:t/>
            </a:r>
            <a:endParaRPr/>
          </a:p>
        </p:txBody>
      </p:sp>
      <p:pic>
        <p:nvPicPr>
          <p:cNvPr id="155" name="Google Shape;155;p23"/>
          <p:cNvPicPr preferRelativeResize="0"/>
          <p:nvPr/>
        </p:nvPicPr>
        <p:blipFill>
          <a:blip r:embed="rId3">
            <a:alphaModFix/>
          </a:blip>
          <a:stretch>
            <a:fillRect/>
          </a:stretch>
        </p:blipFill>
        <p:spPr>
          <a:xfrm>
            <a:off x="152400" y="1170200"/>
            <a:ext cx="8839200" cy="3628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800">
                <a:highlight>
                  <a:srgbClr val="FFFFFF"/>
                </a:highlight>
                <a:latin typeface="Arial"/>
                <a:ea typeface="Arial"/>
                <a:cs typeface="Arial"/>
                <a:sym typeface="Arial"/>
              </a:rPr>
              <a:t>Room Type</a:t>
            </a:r>
            <a:endParaRPr b="1" sz="1800">
              <a:highlight>
                <a:srgbClr val="FFFFFF"/>
              </a:highlight>
              <a:latin typeface="Arial"/>
              <a:ea typeface="Arial"/>
              <a:cs typeface="Arial"/>
              <a:sym typeface="Arial"/>
            </a:endParaRPr>
          </a:p>
          <a:p>
            <a:pPr indent="0" lvl="0" marL="0" rtl="0" algn="l">
              <a:spcBef>
                <a:spcPts val="400"/>
              </a:spcBef>
              <a:spcAft>
                <a:spcPts val="0"/>
              </a:spcAft>
              <a:buNone/>
            </a:pPr>
            <a:r>
              <a:t/>
            </a:r>
            <a:endParaRPr/>
          </a:p>
        </p:txBody>
      </p:sp>
      <p:pic>
        <p:nvPicPr>
          <p:cNvPr id="161" name="Google Shape;161;p24"/>
          <p:cNvPicPr preferRelativeResize="0"/>
          <p:nvPr/>
        </p:nvPicPr>
        <p:blipFill>
          <a:blip r:embed="rId3">
            <a:alphaModFix/>
          </a:blip>
          <a:stretch>
            <a:fillRect/>
          </a:stretch>
        </p:blipFill>
        <p:spPr>
          <a:xfrm>
            <a:off x="957375" y="1107475"/>
            <a:ext cx="7625575" cy="382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marR="190500" rtl="0" algn="l">
              <a:lnSpc>
                <a:spcPct val="115000"/>
              </a:lnSpc>
              <a:spcBef>
                <a:spcPts val="1400"/>
              </a:spcBef>
              <a:spcAft>
                <a:spcPts val="0"/>
              </a:spcAft>
              <a:buNone/>
            </a:pPr>
            <a:r>
              <a:rPr b="1" lang="en" sz="1800">
                <a:latin typeface="Arial"/>
                <a:ea typeface="Arial"/>
                <a:cs typeface="Arial"/>
                <a:sym typeface="Arial"/>
              </a:rPr>
              <a:t>Relation between neighbourhood group and Availability of Room</a:t>
            </a:r>
            <a:endParaRPr b="1" sz="1800">
              <a:latin typeface="Arial"/>
              <a:ea typeface="Arial"/>
              <a:cs typeface="Arial"/>
              <a:sym typeface="Arial"/>
            </a:endParaRPr>
          </a:p>
          <a:p>
            <a:pPr indent="0" lvl="0" marL="0" rtl="0" algn="r">
              <a:lnSpc>
                <a:spcPct val="115000"/>
              </a:lnSpc>
              <a:spcBef>
                <a:spcPts val="400"/>
              </a:spcBef>
              <a:spcAft>
                <a:spcPts val="0"/>
              </a:spcAft>
              <a:buNone/>
            </a:pPr>
            <a:r>
              <a:rPr lang="en" sz="1100">
                <a:solidFill>
                  <a:srgbClr val="000000"/>
                </a:solidFill>
                <a:highlight>
                  <a:srgbClr val="FFFFFF"/>
                </a:highlight>
                <a:latin typeface="Arial"/>
                <a:ea typeface="Arial"/>
                <a:cs typeface="Arial"/>
                <a:sym typeface="Arial"/>
              </a:rPr>
              <a:t>In [22]:</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pic>
        <p:nvPicPr>
          <p:cNvPr id="167" name="Google Shape;167;p25"/>
          <p:cNvPicPr preferRelativeResize="0"/>
          <p:nvPr/>
        </p:nvPicPr>
        <p:blipFill>
          <a:blip r:embed="rId3">
            <a:alphaModFix/>
          </a:blip>
          <a:stretch>
            <a:fillRect/>
          </a:stretch>
        </p:blipFill>
        <p:spPr>
          <a:xfrm>
            <a:off x="152400" y="1170200"/>
            <a:ext cx="8064649" cy="382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800">
                <a:highlight>
                  <a:srgbClr val="FFFFFF"/>
                </a:highlight>
                <a:latin typeface="Arial"/>
                <a:ea typeface="Arial"/>
                <a:cs typeface="Arial"/>
                <a:sym typeface="Arial"/>
              </a:rPr>
              <a:t>Availability of Room</a:t>
            </a:r>
            <a:endParaRPr b="1" sz="1800">
              <a:highlight>
                <a:srgbClr val="FFFFFF"/>
              </a:highlight>
              <a:latin typeface="Arial"/>
              <a:ea typeface="Arial"/>
              <a:cs typeface="Arial"/>
              <a:sym typeface="Arial"/>
            </a:endParaRPr>
          </a:p>
          <a:p>
            <a:pPr indent="0" lvl="0" marL="0" rtl="0" algn="l">
              <a:spcBef>
                <a:spcPts val="400"/>
              </a:spcBef>
              <a:spcAft>
                <a:spcPts val="0"/>
              </a:spcAft>
              <a:buNone/>
            </a:pPr>
            <a:r>
              <a:t/>
            </a:r>
            <a:endParaRPr/>
          </a:p>
        </p:txBody>
      </p:sp>
      <p:pic>
        <p:nvPicPr>
          <p:cNvPr id="173" name="Google Shape;173;p26"/>
          <p:cNvPicPr preferRelativeResize="0"/>
          <p:nvPr/>
        </p:nvPicPr>
        <p:blipFill>
          <a:blip r:embed="rId3">
            <a:alphaModFix/>
          </a:blip>
          <a:stretch>
            <a:fillRect/>
          </a:stretch>
        </p:blipFill>
        <p:spPr>
          <a:xfrm>
            <a:off x="1187375" y="1138850"/>
            <a:ext cx="5857875" cy="3533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800">
                <a:highlight>
                  <a:srgbClr val="FFFFFF"/>
                </a:highlight>
                <a:latin typeface="Arial"/>
                <a:ea typeface="Arial"/>
                <a:cs typeface="Arial"/>
                <a:sym typeface="Arial"/>
              </a:rPr>
              <a:t>WordCloud</a:t>
            </a:r>
            <a:endParaRPr b="1" sz="1800">
              <a:highlight>
                <a:srgbClr val="FFFFFF"/>
              </a:highlight>
              <a:latin typeface="Arial"/>
              <a:ea typeface="Arial"/>
              <a:cs typeface="Arial"/>
              <a:sym typeface="Arial"/>
            </a:endParaRPr>
          </a:p>
          <a:p>
            <a:pPr indent="0" lvl="0" marL="0" rtl="0" algn="l">
              <a:spcBef>
                <a:spcPts val="400"/>
              </a:spcBef>
              <a:spcAft>
                <a:spcPts val="0"/>
              </a:spcAft>
              <a:buNone/>
            </a:pPr>
            <a:r>
              <a:t/>
            </a:r>
            <a:endParaRPr/>
          </a:p>
        </p:txBody>
      </p:sp>
      <p:pic>
        <p:nvPicPr>
          <p:cNvPr id="179" name="Google Shape;179;p27"/>
          <p:cNvPicPr preferRelativeResize="0"/>
          <p:nvPr/>
        </p:nvPicPr>
        <p:blipFill>
          <a:blip r:embed="rId3">
            <a:alphaModFix/>
          </a:blip>
          <a:stretch>
            <a:fillRect/>
          </a:stretch>
        </p:blipFill>
        <p:spPr>
          <a:xfrm>
            <a:off x="1124650" y="1017800"/>
            <a:ext cx="6737982" cy="3820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b="1" lang="en" sz="1800"/>
              <a:t>Correlation between different variables</a:t>
            </a:r>
            <a:endParaRPr b="1" sz="1800"/>
          </a:p>
          <a:p>
            <a:pPr indent="0" lvl="0" marL="0" rtl="0" algn="l">
              <a:spcBef>
                <a:spcPts val="0"/>
              </a:spcBef>
              <a:spcAft>
                <a:spcPts val="0"/>
              </a:spcAft>
              <a:buNone/>
            </a:pPr>
            <a:r>
              <a:t/>
            </a:r>
            <a:endParaRPr/>
          </a:p>
        </p:txBody>
      </p:sp>
      <p:pic>
        <p:nvPicPr>
          <p:cNvPr id="185" name="Google Shape;185;p28"/>
          <p:cNvPicPr preferRelativeResize="0"/>
          <p:nvPr/>
        </p:nvPicPr>
        <p:blipFill>
          <a:blip r:embed="rId3">
            <a:alphaModFix/>
          </a:blip>
          <a:stretch>
            <a:fillRect/>
          </a:stretch>
        </p:blipFill>
        <p:spPr>
          <a:xfrm>
            <a:off x="1427825" y="1117925"/>
            <a:ext cx="6000309" cy="38208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598100" y="460000"/>
            <a:ext cx="8222100" cy="45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Limitations &amp; Scope of Improvement</a:t>
            </a:r>
            <a:endParaRPr sz="3500"/>
          </a:p>
        </p:txBody>
      </p:sp>
      <p:sp>
        <p:nvSpPr>
          <p:cNvPr id="191" name="Google Shape;191;p29"/>
          <p:cNvSpPr txBox="1"/>
          <p:nvPr/>
        </p:nvSpPr>
        <p:spPr>
          <a:xfrm>
            <a:off x="773625" y="1327700"/>
            <a:ext cx="75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92" name="Google Shape;192;p29"/>
          <p:cNvSpPr txBox="1"/>
          <p:nvPr/>
        </p:nvSpPr>
        <p:spPr>
          <a:xfrm>
            <a:off x="626550" y="1617450"/>
            <a:ext cx="7890900" cy="2801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Roboto"/>
              <a:buAutoNum type="arabicPeriod"/>
            </a:pPr>
            <a:r>
              <a:rPr lang="en" sz="1700">
                <a:solidFill>
                  <a:schemeClr val="lt1"/>
                </a:solidFill>
                <a:latin typeface="Roboto"/>
                <a:ea typeface="Roboto"/>
                <a:cs typeface="Roboto"/>
                <a:sym typeface="Roboto"/>
              </a:rPr>
              <a:t>DataSets have limiting attributes to classify </a:t>
            </a:r>
            <a:r>
              <a:rPr lang="en" sz="1700">
                <a:solidFill>
                  <a:schemeClr val="lt1"/>
                </a:solidFill>
                <a:latin typeface="Roboto"/>
                <a:ea typeface="Roboto"/>
                <a:cs typeface="Roboto"/>
                <a:sym typeface="Roboto"/>
              </a:rPr>
              <a:t>various</a:t>
            </a:r>
            <a:r>
              <a:rPr lang="en" sz="1700">
                <a:solidFill>
                  <a:schemeClr val="lt1"/>
                </a:solidFill>
                <a:latin typeface="Roboto"/>
                <a:ea typeface="Roboto"/>
                <a:cs typeface="Roboto"/>
                <a:sym typeface="Roboto"/>
              </a:rPr>
              <a:t> categories of properties.</a:t>
            </a:r>
            <a:endParaRPr sz="1700">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AutoNum type="arabicPeriod"/>
            </a:pPr>
            <a:r>
              <a:rPr lang="en" sz="1700">
                <a:solidFill>
                  <a:schemeClr val="lt1"/>
                </a:solidFill>
                <a:latin typeface="Roboto"/>
                <a:ea typeface="Roboto"/>
                <a:cs typeface="Roboto"/>
                <a:sym typeface="Roboto"/>
              </a:rPr>
              <a:t>Customer experimental and Category wise ratings for Hosts seemed to be missing which could have </a:t>
            </a:r>
            <a:r>
              <a:rPr lang="en" sz="1700">
                <a:solidFill>
                  <a:schemeClr val="lt1"/>
                </a:solidFill>
                <a:latin typeface="Roboto"/>
                <a:ea typeface="Roboto"/>
                <a:cs typeface="Roboto"/>
                <a:sym typeface="Roboto"/>
              </a:rPr>
              <a:t>played an important role in identifying Star Hosts.</a:t>
            </a:r>
            <a:endParaRPr sz="1700">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AutoNum type="arabicPeriod"/>
            </a:pPr>
            <a:r>
              <a:rPr lang="en" sz="1700">
                <a:solidFill>
                  <a:schemeClr val="lt1"/>
                </a:solidFill>
                <a:latin typeface="Roboto"/>
                <a:ea typeface="Roboto"/>
                <a:cs typeface="Roboto"/>
                <a:sym typeface="Roboto"/>
              </a:rPr>
              <a:t>A lot of guest information were missing like Purpose of Visit, Number of Guests, which could have given a sense of understanding about the relation of customer footfall and neighbourhoods.</a:t>
            </a:r>
            <a:endParaRPr sz="1700">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AutoNum type="arabicPeriod"/>
            </a:pPr>
            <a:r>
              <a:rPr lang="en" sz="1700">
                <a:solidFill>
                  <a:schemeClr val="lt1"/>
                </a:solidFill>
                <a:latin typeface="Roboto"/>
                <a:ea typeface="Roboto"/>
                <a:cs typeface="Roboto"/>
                <a:sym typeface="Roboto"/>
              </a:rPr>
              <a:t>Key attributes of properties like Number of Beds, Closets, Bathrooms, Gym, Sauna, Property Age, Distances from nearest Hospitals, Shopping, Complexes, Airport, Station were missing.</a:t>
            </a:r>
            <a:endParaRPr sz="1700">
              <a:solidFill>
                <a:schemeClr val="lt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598100" y="731803"/>
            <a:ext cx="8222100" cy="55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8" name="Google Shape;198;p30"/>
          <p:cNvSpPr txBox="1"/>
          <p:nvPr/>
        </p:nvSpPr>
        <p:spPr>
          <a:xfrm>
            <a:off x="836350" y="1683125"/>
            <a:ext cx="76002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Manhattan and Brooklyn are the posh areas in New York as there is maximum footfall and properties based on prices and listing are on the higher sides.</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Manhattan and Brooklyn has the highest number of hosts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Manhattan has the highest number of Private rooms and Entire house/Apt. In culmination followed by Brooklyn.</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Highest accommodations of 10,000 USD are available in Manhattan, Brooklyn and Queens.</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Most popular hosts are Sonder, Blueground, Kara to name a few based on number of reviews and calculated host listing counts.</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Staten Island seems more available for booking throughout the year compared to other neighboiurhoods.</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598100" y="595904"/>
            <a:ext cx="8222100" cy="71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 [Contd.]</a:t>
            </a:r>
            <a:endParaRPr/>
          </a:p>
        </p:txBody>
      </p:sp>
      <p:sp>
        <p:nvSpPr>
          <p:cNvPr id="204" name="Google Shape;204;p31"/>
          <p:cNvSpPr txBox="1"/>
          <p:nvPr/>
        </p:nvSpPr>
        <p:spPr>
          <a:xfrm>
            <a:off x="825875" y="1672675"/>
            <a:ext cx="74643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Roboto"/>
                <a:ea typeface="Roboto"/>
                <a:cs typeface="Roboto"/>
                <a:sym typeface="Roboto"/>
              </a:rPr>
              <a:t>7. Sonder, Blueground, Sally are some of the top hosts based on their turn over.</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8. Financial districts, Midtown, Chelsea are some of the top neighbourhood based on their turn over.</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9. Shared rooms are mostly available over other room types and Entire Home/ Apt which has the highest proportion of room share are mostly on the expensive ends. </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10. Fort Wadsworth and Woodrow are </a:t>
            </a:r>
            <a:r>
              <a:rPr lang="en" sz="1600">
                <a:solidFill>
                  <a:schemeClr val="lt1"/>
                </a:solidFill>
                <a:latin typeface="Roboto"/>
                <a:ea typeface="Roboto"/>
                <a:cs typeface="Roboto"/>
                <a:sym typeface="Roboto"/>
              </a:rPr>
              <a:t>expensive</a:t>
            </a:r>
            <a:r>
              <a:rPr lang="en" sz="1600">
                <a:solidFill>
                  <a:schemeClr val="lt1"/>
                </a:solidFill>
                <a:latin typeface="Roboto"/>
                <a:ea typeface="Roboto"/>
                <a:cs typeface="Roboto"/>
                <a:sym typeface="Roboto"/>
              </a:rPr>
              <a:t> neighbourhood based on median listed price belong into Stated Island.</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11. Most hosts allow a minimum 5 nights mandatory stay for single booking but the </a:t>
            </a:r>
            <a:r>
              <a:rPr lang="en" sz="1600">
                <a:solidFill>
                  <a:schemeClr val="lt1"/>
                </a:solidFill>
                <a:latin typeface="Roboto"/>
                <a:ea typeface="Roboto"/>
                <a:cs typeface="Roboto"/>
                <a:sym typeface="Roboto"/>
              </a:rPr>
              <a:t>average</a:t>
            </a:r>
            <a:r>
              <a:rPr lang="en" sz="1600">
                <a:solidFill>
                  <a:schemeClr val="lt1"/>
                </a:solidFill>
                <a:latin typeface="Roboto"/>
                <a:ea typeface="Roboto"/>
                <a:cs typeface="Roboto"/>
                <a:sym typeface="Roboto"/>
              </a:rPr>
              <a:t> increases in case of Manhattan, Brooklyn and Queens.</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12. Bronx and Staten Island are mostly </a:t>
            </a:r>
            <a:r>
              <a:rPr lang="en" sz="1600">
                <a:solidFill>
                  <a:schemeClr val="lt1"/>
                </a:solidFill>
                <a:latin typeface="Roboto"/>
                <a:ea typeface="Roboto"/>
                <a:cs typeface="Roboto"/>
                <a:sym typeface="Roboto"/>
              </a:rPr>
              <a:t>preferred</a:t>
            </a:r>
            <a:r>
              <a:rPr lang="en" sz="1600">
                <a:solidFill>
                  <a:schemeClr val="lt1"/>
                </a:solidFill>
                <a:latin typeface="Roboto"/>
                <a:ea typeface="Roboto"/>
                <a:cs typeface="Roboto"/>
                <a:sym typeface="Roboto"/>
              </a:rPr>
              <a:t> for shorter visits an onwards and others are for slightly longer stays.</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28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598100" y="460002"/>
            <a:ext cx="82221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4" name="Google Shape;94;p14"/>
          <p:cNvSpPr txBox="1"/>
          <p:nvPr>
            <p:ph idx="1" type="subTitle"/>
          </p:nvPr>
        </p:nvSpPr>
        <p:spPr>
          <a:xfrm>
            <a:off x="598100" y="2715977"/>
            <a:ext cx="8222100" cy="22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Airbnb, as in “Air Bed and Breakfast”, is a service that allows property owners to rent out their spaces/condos to travelers looking for a place to stay.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Airbnb was started in 2008 by Brian Chesky &amp; Joe Gebbia, based in San Francisco, California. The platform is </a:t>
            </a:r>
            <a:r>
              <a:rPr lang="en" sz="1900"/>
              <a:t>accessible</a:t>
            </a:r>
            <a:r>
              <a:rPr lang="en" sz="1900"/>
              <a:t> via </a:t>
            </a:r>
            <a:r>
              <a:rPr lang="en" sz="1900"/>
              <a:t>website and mobile app. </a:t>
            </a:r>
            <a:endParaRPr sz="1900"/>
          </a:p>
        </p:txBody>
      </p:sp>
      <p:pic>
        <p:nvPicPr>
          <p:cNvPr id="95" name="Google Shape;95;p14"/>
          <p:cNvPicPr preferRelativeResize="0"/>
          <p:nvPr/>
        </p:nvPicPr>
        <p:blipFill>
          <a:blip r:embed="rId3">
            <a:alphaModFix/>
          </a:blip>
          <a:stretch>
            <a:fillRect/>
          </a:stretch>
        </p:blipFill>
        <p:spPr>
          <a:xfrm>
            <a:off x="6287088" y="375638"/>
            <a:ext cx="2047875" cy="2238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598100" y="135899"/>
            <a:ext cx="8222100" cy="77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Marketing Initiative</a:t>
            </a:r>
            <a:endParaRPr/>
          </a:p>
        </p:txBody>
      </p:sp>
      <p:sp>
        <p:nvSpPr>
          <p:cNvPr id="210" name="Google Shape;210;p32"/>
          <p:cNvSpPr txBox="1"/>
          <p:nvPr/>
        </p:nvSpPr>
        <p:spPr>
          <a:xfrm>
            <a:off x="493575" y="1129025"/>
            <a:ext cx="8040600" cy="3512700"/>
          </a:xfrm>
          <a:prstGeom prst="rect">
            <a:avLst/>
          </a:prstGeom>
          <a:noFill/>
          <a:ln>
            <a:noFill/>
          </a:ln>
        </p:spPr>
        <p:txBody>
          <a:bodyPr anchorCtr="0" anchor="t" bIns="91425" lIns="91425" spcFirstLastPara="1" rIns="91425" wrap="square" tIns="91425">
            <a:normAutofit/>
          </a:bodyPr>
          <a:lstStyle/>
          <a:p>
            <a:pPr indent="-317500" lvl="0" marL="457200" rtl="0" algn="l">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Manhattan being the star neighbourhood we can roll down a lot of festive offers. Encouraging longer stays during Christmas and coming up with loyalty cards for frequent visitors which can also work for Brooklyn and Queens.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The star hosts should be </a:t>
            </a:r>
            <a:r>
              <a:rPr lang="en">
                <a:solidFill>
                  <a:schemeClr val="lt1"/>
                </a:solidFill>
                <a:latin typeface="Roboto"/>
                <a:ea typeface="Roboto"/>
                <a:cs typeface="Roboto"/>
                <a:sym typeface="Roboto"/>
              </a:rPr>
              <a:t>incentivised to encourage them to maintain the properties and services as per the company standards.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Staten Island and Bronx can have discounts  encouraging students to stay for a longer period. It can also have frequent check in cards for people from low income groups visiting regularly by offering good incentives and coupons.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Some local tours can be clubbed during longer visits encouraging customers to stay longer and prefer their stays.</a:t>
            </a:r>
            <a:endParaRPr>
              <a:solidFill>
                <a:schemeClr val="lt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Lobster"/>
                <a:ea typeface="Lobster"/>
                <a:cs typeface="Lobster"/>
                <a:sym typeface="Lobster"/>
              </a:rPr>
              <a:t>Thank You</a:t>
            </a:r>
            <a:endParaRPr b="1">
              <a:latin typeface="Lobster"/>
              <a:ea typeface="Lobster"/>
              <a:cs typeface="Lobster"/>
              <a:sym typeface="Lobste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3000"/>
              <a:t>EDA Capstone Project</a:t>
            </a:r>
            <a:endParaRPr sz="3000"/>
          </a:p>
          <a:p>
            <a:pPr indent="0" lvl="0" marL="0" rtl="0" algn="l">
              <a:spcBef>
                <a:spcPts val="0"/>
              </a:spcBef>
              <a:spcAft>
                <a:spcPts val="0"/>
              </a:spcAft>
              <a:buNone/>
            </a:pPr>
            <a:r>
              <a:t/>
            </a:r>
            <a:endParaRPr/>
          </a:p>
        </p:txBody>
      </p:sp>
      <p:pic>
        <p:nvPicPr>
          <p:cNvPr id="216" name="Google Shape;216;p33"/>
          <p:cNvPicPr preferRelativeResize="0"/>
          <p:nvPr/>
        </p:nvPicPr>
        <p:blipFill>
          <a:blip r:embed="rId3">
            <a:alphaModFix/>
          </a:blip>
          <a:stretch>
            <a:fillRect/>
          </a:stretch>
        </p:blipFill>
        <p:spPr>
          <a:xfrm>
            <a:off x="4290313" y="333363"/>
            <a:ext cx="2047875" cy="2238375"/>
          </a:xfrm>
          <a:prstGeom prst="rect">
            <a:avLst/>
          </a:prstGeom>
          <a:noFill/>
          <a:ln>
            <a:noFill/>
          </a:ln>
        </p:spPr>
      </p:pic>
      <p:pic>
        <p:nvPicPr>
          <p:cNvPr id="217" name="Google Shape;217;p33"/>
          <p:cNvPicPr preferRelativeResize="0"/>
          <p:nvPr/>
        </p:nvPicPr>
        <p:blipFill>
          <a:blip r:embed="rId4">
            <a:alphaModFix/>
          </a:blip>
          <a:stretch>
            <a:fillRect/>
          </a:stretch>
        </p:blipFill>
        <p:spPr>
          <a:xfrm>
            <a:off x="1668275" y="3896272"/>
            <a:ext cx="4257675" cy="1076325"/>
          </a:xfrm>
          <a:prstGeom prst="rect">
            <a:avLst/>
          </a:prstGeom>
          <a:noFill/>
          <a:ln>
            <a:noFill/>
          </a:ln>
        </p:spPr>
      </p:pic>
      <p:pic>
        <p:nvPicPr>
          <p:cNvPr id="218" name="Google Shape;218;p33"/>
          <p:cNvPicPr preferRelativeResize="0"/>
          <p:nvPr/>
        </p:nvPicPr>
        <p:blipFill>
          <a:blip r:embed="rId5">
            <a:alphaModFix/>
          </a:blip>
          <a:stretch>
            <a:fillRect/>
          </a:stretch>
        </p:blipFill>
        <p:spPr>
          <a:xfrm>
            <a:off x="6811750" y="2828700"/>
            <a:ext cx="1847548" cy="18475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 Statement</a:t>
            </a:r>
            <a:endParaRPr b="1"/>
          </a:p>
        </p:txBody>
      </p:sp>
      <p:sp>
        <p:nvSpPr>
          <p:cNvPr id="101" name="Google Shape;101;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102" name="Google Shape;102;p15"/>
          <p:cNvSpPr txBox="1"/>
          <p:nvPr>
            <p:ph idx="4294967295" type="body"/>
          </p:nvPr>
        </p:nvSpPr>
        <p:spPr>
          <a:xfrm>
            <a:off x="7592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600"/>
          </a:p>
        </p:txBody>
      </p:sp>
      <p:sp>
        <p:nvSpPr>
          <p:cNvPr id="103" name="Google Shape;103;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600"/>
          </a:p>
        </p:txBody>
      </p:sp>
      <p:sp>
        <p:nvSpPr>
          <p:cNvPr id="104" name="Google Shape;104;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a:t>
            </a:r>
            <a:r>
              <a:rPr lang="en">
                <a:solidFill>
                  <a:schemeClr val="lt1"/>
                </a:solidFill>
              </a:rPr>
              <a:t>m statement</a:t>
            </a:r>
            <a:endParaRPr>
              <a:solidFill>
                <a:schemeClr val="lt1"/>
              </a:solidFill>
            </a:endParaRPr>
          </a:p>
        </p:txBody>
      </p:sp>
      <p:sp>
        <p:nvSpPr>
          <p:cNvPr id="105" name="Google Shape;105;p15"/>
          <p:cNvSpPr txBox="1"/>
          <p:nvPr>
            <p:ph idx="4294967295" type="body"/>
          </p:nvPr>
        </p:nvSpPr>
        <p:spPr>
          <a:xfrm>
            <a:off x="460000" y="1304875"/>
            <a:ext cx="8304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Since 2008, </a:t>
            </a:r>
            <a:r>
              <a:rPr lang="en" sz="1600"/>
              <a:t>guests and hosts have used Airbnb to expand on travelling possibilities and present   a more unique, personalised way of experiencing the world.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rPr lang="en" sz="1600"/>
              <a:t>This millions of listings generate a lot of data- data that can be analyzed and used for security, business decisions, understanding of customers’ and providers’ (hosts) behaviour and performance on the platform, guiding marketing initiatives, implementation of innovation additional services.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ctrTitle"/>
          </p:nvPr>
        </p:nvSpPr>
        <p:spPr>
          <a:xfrm>
            <a:off x="598100" y="240449"/>
            <a:ext cx="8222100" cy="72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111" name="Google Shape;111;p16"/>
          <p:cNvSpPr txBox="1"/>
          <p:nvPr>
            <p:ph idx="1" type="subTitle"/>
          </p:nvPr>
        </p:nvSpPr>
        <p:spPr>
          <a:xfrm>
            <a:off x="598100" y="1045424"/>
            <a:ext cx="8222100" cy="38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highlight>
                  <a:srgbClr val="FFFFFF"/>
                </a:highlight>
                <a:latin typeface="Arial"/>
                <a:ea typeface="Arial"/>
                <a:cs typeface="Arial"/>
                <a:sym typeface="Arial"/>
              </a:rPr>
              <a:t>i</a:t>
            </a:r>
            <a:r>
              <a:rPr lang="en" sz="1500">
                <a:solidFill>
                  <a:srgbClr val="000000"/>
                </a:solidFill>
                <a:highlight>
                  <a:srgbClr val="FFFFFF"/>
                </a:highlight>
              </a:rPr>
              <a:t>d                                  = Unique </a:t>
            </a:r>
            <a:r>
              <a:rPr lang="en" sz="1500">
                <a:solidFill>
                  <a:srgbClr val="000000"/>
                </a:solidFill>
                <a:highlight>
                  <a:srgbClr val="FFFFFF"/>
                </a:highlight>
              </a:rPr>
              <a:t>listing</a:t>
            </a:r>
            <a:r>
              <a:rPr lang="en" sz="1500">
                <a:solidFill>
                  <a:srgbClr val="000000"/>
                </a:solidFill>
                <a:highlight>
                  <a:srgbClr val="FFFFFF"/>
                </a:highlight>
              </a:rPr>
              <a:t> id</a:t>
            </a:r>
            <a:endParaRPr sz="1500">
              <a:solidFill>
                <a:srgbClr val="000000"/>
              </a:solidFill>
              <a:highlight>
                <a:srgbClr val="FFFFFF"/>
              </a:highlight>
            </a:endParaRPr>
          </a:p>
          <a:p>
            <a:pPr indent="0" lvl="0" marL="0" rtl="0" algn="l">
              <a:spcBef>
                <a:spcPts val="0"/>
              </a:spcBef>
              <a:spcAft>
                <a:spcPts val="0"/>
              </a:spcAft>
              <a:buNone/>
            </a:pPr>
            <a:r>
              <a:rPr lang="en" sz="1500">
                <a:solidFill>
                  <a:srgbClr val="000000"/>
                </a:solidFill>
                <a:highlight>
                  <a:srgbClr val="FFFFFF"/>
                </a:highlight>
              </a:rPr>
              <a:t>name                             = </a:t>
            </a:r>
            <a:r>
              <a:rPr lang="en" sz="1500">
                <a:solidFill>
                  <a:srgbClr val="000000"/>
                </a:solidFill>
                <a:highlight>
                  <a:srgbClr val="FFFFFF"/>
                </a:highlight>
              </a:rPr>
              <a:t>represents</a:t>
            </a:r>
            <a:r>
              <a:rPr lang="en" sz="1500">
                <a:solidFill>
                  <a:srgbClr val="000000"/>
                </a:solidFill>
                <a:highlight>
                  <a:srgbClr val="FFFFFF"/>
                </a:highlight>
              </a:rPr>
              <a:t> accommodation</a:t>
            </a:r>
            <a:endParaRPr sz="1500">
              <a:solidFill>
                <a:srgbClr val="000000"/>
              </a:solidFill>
              <a:highlight>
                <a:srgbClr val="FFFFFF"/>
              </a:highlight>
            </a:endParaRPr>
          </a:p>
          <a:p>
            <a:pPr indent="0" lvl="0" marL="0" rtl="0" algn="l">
              <a:spcBef>
                <a:spcPts val="0"/>
              </a:spcBef>
              <a:spcAft>
                <a:spcPts val="0"/>
              </a:spcAft>
              <a:buNone/>
            </a:pPr>
            <a:r>
              <a:rPr lang="en" sz="1500">
                <a:solidFill>
                  <a:srgbClr val="000000"/>
                </a:solidFill>
                <a:highlight>
                  <a:srgbClr val="FFFFFF"/>
                </a:highlight>
              </a:rPr>
              <a:t>host_id                             = unique id for hosts</a:t>
            </a:r>
            <a:endParaRPr sz="1500">
              <a:solidFill>
                <a:srgbClr val="000000"/>
              </a:solidFill>
              <a:highlight>
                <a:srgbClr val="FFFFFF"/>
              </a:highlight>
            </a:endParaRPr>
          </a:p>
          <a:p>
            <a:pPr indent="0" lvl="0" marL="0" rtl="0" algn="l">
              <a:spcBef>
                <a:spcPts val="0"/>
              </a:spcBef>
              <a:spcAft>
                <a:spcPts val="0"/>
              </a:spcAft>
              <a:buNone/>
            </a:pPr>
            <a:r>
              <a:rPr lang="en" sz="1500">
                <a:solidFill>
                  <a:srgbClr val="000000"/>
                </a:solidFill>
                <a:highlight>
                  <a:srgbClr val="FFFFFF"/>
                </a:highlight>
              </a:rPr>
              <a:t>host_name                          = registered name for hosts</a:t>
            </a:r>
            <a:endParaRPr sz="1500">
              <a:solidFill>
                <a:srgbClr val="000000"/>
              </a:solidFill>
              <a:highlight>
                <a:srgbClr val="FFFFFF"/>
              </a:highlight>
            </a:endParaRPr>
          </a:p>
          <a:p>
            <a:pPr indent="0" lvl="0" marL="0" rtl="0" algn="l">
              <a:spcBef>
                <a:spcPts val="0"/>
              </a:spcBef>
              <a:spcAft>
                <a:spcPts val="0"/>
              </a:spcAft>
              <a:buNone/>
            </a:pPr>
            <a:r>
              <a:rPr lang="en" sz="1500">
                <a:solidFill>
                  <a:srgbClr val="000000"/>
                </a:solidFill>
                <a:highlight>
                  <a:srgbClr val="FFFFFF"/>
                </a:highlight>
              </a:rPr>
              <a:t>neighbourhood_group                = group of area</a:t>
            </a:r>
            <a:endParaRPr sz="1500">
              <a:solidFill>
                <a:srgbClr val="000000"/>
              </a:solidFill>
              <a:highlight>
                <a:srgbClr val="FFFFFF"/>
              </a:highlight>
            </a:endParaRPr>
          </a:p>
          <a:p>
            <a:pPr indent="0" lvl="0" marL="0" rtl="0" algn="l">
              <a:spcBef>
                <a:spcPts val="0"/>
              </a:spcBef>
              <a:spcAft>
                <a:spcPts val="0"/>
              </a:spcAft>
              <a:buNone/>
            </a:pPr>
            <a:r>
              <a:rPr lang="en" sz="1500">
                <a:solidFill>
                  <a:srgbClr val="000000"/>
                </a:solidFill>
                <a:highlight>
                  <a:srgbClr val="FFFFFF"/>
                </a:highlight>
              </a:rPr>
              <a:t>neighbourhood                      = area under neighbourhood group</a:t>
            </a:r>
            <a:endParaRPr sz="1500">
              <a:solidFill>
                <a:srgbClr val="000000"/>
              </a:solidFill>
              <a:highlight>
                <a:srgbClr val="FFFFFF"/>
              </a:highlight>
            </a:endParaRPr>
          </a:p>
          <a:p>
            <a:pPr indent="0" lvl="0" marL="0" rtl="0" algn="l">
              <a:spcBef>
                <a:spcPts val="0"/>
              </a:spcBef>
              <a:spcAft>
                <a:spcPts val="0"/>
              </a:spcAft>
              <a:buNone/>
            </a:pPr>
            <a:r>
              <a:rPr lang="en" sz="1500">
                <a:solidFill>
                  <a:srgbClr val="000000"/>
                </a:solidFill>
                <a:highlight>
                  <a:srgbClr val="FFFFFF"/>
                </a:highlight>
              </a:rPr>
              <a:t>latitude                          = location of listing</a:t>
            </a:r>
            <a:endParaRPr sz="1500">
              <a:solidFill>
                <a:srgbClr val="000000"/>
              </a:solidFill>
              <a:highlight>
                <a:srgbClr val="FFFFFF"/>
              </a:highlight>
            </a:endParaRPr>
          </a:p>
          <a:p>
            <a:pPr indent="0" lvl="0" marL="0" rtl="0" algn="l">
              <a:spcBef>
                <a:spcPts val="0"/>
              </a:spcBef>
              <a:spcAft>
                <a:spcPts val="0"/>
              </a:spcAft>
              <a:buNone/>
            </a:pPr>
            <a:r>
              <a:rPr lang="en" sz="1500">
                <a:solidFill>
                  <a:srgbClr val="000000"/>
                </a:solidFill>
                <a:highlight>
                  <a:srgbClr val="FFFFFF"/>
                </a:highlight>
              </a:rPr>
              <a:t>longitude                         = location of listing</a:t>
            </a:r>
            <a:endParaRPr sz="1500">
              <a:solidFill>
                <a:srgbClr val="000000"/>
              </a:solidFill>
              <a:highlight>
                <a:srgbClr val="FFFFFF"/>
              </a:highlight>
            </a:endParaRPr>
          </a:p>
          <a:p>
            <a:pPr indent="0" lvl="0" marL="0" rtl="0" algn="l">
              <a:spcBef>
                <a:spcPts val="0"/>
              </a:spcBef>
              <a:spcAft>
                <a:spcPts val="0"/>
              </a:spcAft>
              <a:buNone/>
            </a:pPr>
            <a:r>
              <a:rPr lang="en" sz="1500">
                <a:solidFill>
                  <a:srgbClr val="000000"/>
                </a:solidFill>
                <a:highlight>
                  <a:srgbClr val="FFFFFF"/>
                </a:highlight>
              </a:rPr>
              <a:t>room_type                          = 3 unique rooms</a:t>
            </a:r>
            <a:endParaRPr sz="1500">
              <a:solidFill>
                <a:srgbClr val="000000"/>
              </a:solidFill>
              <a:highlight>
                <a:srgbClr val="FFFFFF"/>
              </a:highlight>
            </a:endParaRPr>
          </a:p>
          <a:p>
            <a:pPr indent="0" lvl="0" marL="0" rtl="0" algn="l">
              <a:spcBef>
                <a:spcPts val="0"/>
              </a:spcBef>
              <a:spcAft>
                <a:spcPts val="0"/>
              </a:spcAft>
              <a:buNone/>
            </a:pPr>
            <a:r>
              <a:rPr lang="en" sz="1500">
                <a:solidFill>
                  <a:srgbClr val="000000"/>
                </a:solidFill>
                <a:highlight>
                  <a:srgbClr val="FFFFFF"/>
                </a:highlight>
              </a:rPr>
              <a:t>price                               = price of listing</a:t>
            </a:r>
            <a:endParaRPr sz="1500">
              <a:solidFill>
                <a:srgbClr val="000000"/>
              </a:solidFill>
              <a:highlight>
                <a:srgbClr val="FFFFFF"/>
              </a:highlight>
            </a:endParaRPr>
          </a:p>
          <a:p>
            <a:pPr indent="0" lvl="0" marL="0" rtl="0" algn="l">
              <a:spcBef>
                <a:spcPts val="0"/>
              </a:spcBef>
              <a:spcAft>
                <a:spcPts val="0"/>
              </a:spcAft>
              <a:buNone/>
            </a:pPr>
            <a:r>
              <a:rPr lang="en" sz="1500">
                <a:solidFill>
                  <a:srgbClr val="000000"/>
                </a:solidFill>
                <a:highlight>
                  <a:srgbClr val="FFFFFF"/>
                </a:highlight>
              </a:rPr>
              <a:t>minimum_nights                       = minimum nights stay required for single visit</a:t>
            </a:r>
            <a:endParaRPr sz="1500">
              <a:solidFill>
                <a:srgbClr val="000000"/>
              </a:solidFill>
              <a:highlight>
                <a:srgbClr val="FFFFFF"/>
              </a:highlight>
            </a:endParaRPr>
          </a:p>
          <a:p>
            <a:pPr indent="0" lvl="0" marL="0" rtl="0" algn="l">
              <a:spcBef>
                <a:spcPts val="0"/>
              </a:spcBef>
              <a:spcAft>
                <a:spcPts val="0"/>
              </a:spcAft>
              <a:buNone/>
            </a:pPr>
            <a:r>
              <a:rPr lang="en" sz="1500">
                <a:solidFill>
                  <a:srgbClr val="000000"/>
                </a:solidFill>
                <a:highlight>
                  <a:srgbClr val="FFFFFF"/>
                </a:highlight>
              </a:rPr>
              <a:t>number_of_reviews                   = total rating count of listings</a:t>
            </a:r>
            <a:endParaRPr sz="1500">
              <a:solidFill>
                <a:srgbClr val="000000"/>
              </a:solidFill>
              <a:highlight>
                <a:srgbClr val="FFFFFF"/>
              </a:highlight>
            </a:endParaRPr>
          </a:p>
          <a:p>
            <a:pPr indent="0" lvl="0" marL="0" rtl="0" algn="l">
              <a:spcBef>
                <a:spcPts val="0"/>
              </a:spcBef>
              <a:spcAft>
                <a:spcPts val="0"/>
              </a:spcAft>
              <a:buNone/>
            </a:pPr>
            <a:r>
              <a:rPr lang="en" sz="1500">
                <a:solidFill>
                  <a:srgbClr val="000000"/>
                </a:solidFill>
                <a:highlight>
                  <a:srgbClr val="FFFFFF"/>
                </a:highlight>
              </a:rPr>
              <a:t>last_review                        = last review given</a:t>
            </a:r>
            <a:endParaRPr sz="1500">
              <a:solidFill>
                <a:srgbClr val="000000"/>
              </a:solidFill>
              <a:highlight>
                <a:srgbClr val="FFFFFF"/>
              </a:highlight>
            </a:endParaRPr>
          </a:p>
          <a:p>
            <a:pPr indent="0" lvl="0" marL="0" rtl="0" algn="l">
              <a:spcBef>
                <a:spcPts val="0"/>
              </a:spcBef>
              <a:spcAft>
                <a:spcPts val="0"/>
              </a:spcAft>
              <a:buNone/>
            </a:pPr>
            <a:r>
              <a:rPr lang="en" sz="1500">
                <a:solidFill>
                  <a:srgbClr val="000000"/>
                </a:solidFill>
                <a:highlight>
                  <a:srgbClr val="FFFFFF"/>
                </a:highlight>
              </a:rPr>
              <a:t>reviews_per_month                 = ratings received per month</a:t>
            </a:r>
            <a:endParaRPr sz="1500">
              <a:solidFill>
                <a:srgbClr val="000000"/>
              </a:solidFill>
              <a:highlight>
                <a:srgbClr val="FFFFFF"/>
              </a:highlight>
            </a:endParaRPr>
          </a:p>
          <a:p>
            <a:pPr indent="0" lvl="0" marL="0" rtl="0" algn="l">
              <a:spcBef>
                <a:spcPts val="0"/>
              </a:spcBef>
              <a:spcAft>
                <a:spcPts val="0"/>
              </a:spcAft>
              <a:buNone/>
            </a:pPr>
            <a:r>
              <a:rPr lang="en" sz="1500">
                <a:solidFill>
                  <a:srgbClr val="000000"/>
                </a:solidFill>
                <a:highlight>
                  <a:srgbClr val="FFFFFF"/>
                </a:highlight>
              </a:rPr>
              <a:t>calculated_host_listings_count      = total number of listings registered under hosts</a:t>
            </a:r>
            <a:endParaRPr sz="1500">
              <a:solidFill>
                <a:srgbClr val="000000"/>
              </a:solidFill>
              <a:highlight>
                <a:srgbClr val="FFFFFF"/>
              </a:highlight>
            </a:endParaRPr>
          </a:p>
          <a:p>
            <a:pPr indent="0" lvl="0" marL="0" rtl="0" algn="l">
              <a:lnSpc>
                <a:spcPct val="110795"/>
              </a:lnSpc>
              <a:spcBef>
                <a:spcPts val="0"/>
              </a:spcBef>
              <a:spcAft>
                <a:spcPts val="0"/>
              </a:spcAft>
              <a:buNone/>
            </a:pPr>
            <a:r>
              <a:rPr lang="en" sz="1500">
                <a:solidFill>
                  <a:srgbClr val="000000"/>
                </a:solidFill>
                <a:highlight>
                  <a:srgbClr val="FFFFFF"/>
                </a:highlight>
              </a:rPr>
              <a:t>availability_365                    = Number of days for which host is </a:t>
            </a:r>
            <a:r>
              <a:rPr lang="en" sz="1500">
                <a:solidFill>
                  <a:srgbClr val="000000"/>
                </a:solidFill>
                <a:highlight>
                  <a:srgbClr val="FFFFFF"/>
                </a:highlight>
              </a:rPr>
              <a:t>available in a year</a:t>
            </a:r>
            <a:endParaRPr sz="1500">
              <a:solidFill>
                <a:srgbClr val="000000"/>
              </a:solidFill>
              <a:highlight>
                <a:srgbClr val="FFFFFF"/>
              </a:highlight>
            </a:endParaRPr>
          </a:p>
          <a:p>
            <a:pPr indent="0" lvl="0" marL="0" rtl="0" algn="l">
              <a:spcBef>
                <a:spcPts val="0"/>
              </a:spcBef>
              <a:spcAft>
                <a:spcPts val="0"/>
              </a:spcAft>
              <a:buNone/>
            </a:pPr>
            <a:r>
              <a:t/>
            </a:r>
            <a:endParaRPr sz="1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New York City Map</a:t>
            </a:r>
            <a:endParaRPr b="1"/>
          </a:p>
        </p:txBody>
      </p:sp>
      <p:pic>
        <p:nvPicPr>
          <p:cNvPr id="117" name="Google Shape;117;p17"/>
          <p:cNvPicPr preferRelativeResize="0"/>
          <p:nvPr/>
        </p:nvPicPr>
        <p:blipFill>
          <a:blip r:embed="rId3">
            <a:alphaModFix/>
          </a:blip>
          <a:stretch>
            <a:fillRect/>
          </a:stretch>
        </p:blipFill>
        <p:spPr>
          <a:xfrm>
            <a:off x="4835925" y="1128375"/>
            <a:ext cx="3863400" cy="3820903"/>
          </a:xfrm>
          <a:prstGeom prst="rect">
            <a:avLst/>
          </a:prstGeom>
          <a:noFill/>
          <a:ln>
            <a:noFill/>
          </a:ln>
        </p:spPr>
      </p:pic>
      <p:pic>
        <p:nvPicPr>
          <p:cNvPr id="118" name="Google Shape;118;p17"/>
          <p:cNvPicPr preferRelativeResize="0"/>
          <p:nvPr/>
        </p:nvPicPr>
        <p:blipFill>
          <a:blip r:embed="rId4">
            <a:alphaModFix/>
          </a:blip>
          <a:stretch>
            <a:fillRect/>
          </a:stretch>
        </p:blipFill>
        <p:spPr>
          <a:xfrm>
            <a:off x="152400" y="1170200"/>
            <a:ext cx="3820900" cy="382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ctrTitle"/>
          </p:nvPr>
        </p:nvSpPr>
        <p:spPr>
          <a:xfrm>
            <a:off x="460950" y="156804"/>
            <a:ext cx="8222100" cy="72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Objectives</a:t>
            </a:r>
            <a:endParaRPr b="1"/>
          </a:p>
        </p:txBody>
      </p:sp>
      <p:sp>
        <p:nvSpPr>
          <p:cNvPr id="124" name="Google Shape;124;p18"/>
          <p:cNvSpPr txBox="1"/>
          <p:nvPr>
            <p:ph idx="1" type="subTitle"/>
          </p:nvPr>
        </p:nvSpPr>
        <p:spPr>
          <a:xfrm>
            <a:off x="598100" y="1160425"/>
            <a:ext cx="8222100" cy="375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Which is the preferred location </a:t>
            </a:r>
            <a:r>
              <a:rPr lang="en" sz="1800"/>
              <a:t>according to average best price ?</a:t>
            </a:r>
            <a:endParaRPr sz="1800"/>
          </a:p>
          <a:p>
            <a:pPr indent="-342900" lvl="0" marL="457200" rtl="0" algn="l">
              <a:spcBef>
                <a:spcPts val="0"/>
              </a:spcBef>
              <a:spcAft>
                <a:spcPts val="0"/>
              </a:spcAft>
              <a:buSzPts val="1800"/>
              <a:buAutoNum type="arabicPeriod"/>
            </a:pPr>
            <a:r>
              <a:rPr lang="en" sz="1800"/>
              <a:t>Where are most of the hosts located ?</a:t>
            </a:r>
            <a:endParaRPr sz="1800"/>
          </a:p>
          <a:p>
            <a:pPr indent="-342900" lvl="0" marL="457200" rtl="0" algn="l">
              <a:spcBef>
                <a:spcPts val="0"/>
              </a:spcBef>
              <a:spcAft>
                <a:spcPts val="0"/>
              </a:spcAft>
              <a:buSzPts val="1800"/>
              <a:buAutoNum type="arabicPeriod"/>
            </a:pPr>
            <a:r>
              <a:rPr lang="en" sz="1800"/>
              <a:t>The highest and lowest rent paying locations by customers</a:t>
            </a:r>
            <a:endParaRPr sz="1800"/>
          </a:p>
          <a:p>
            <a:pPr indent="-342900" lvl="0" marL="457200" rtl="0" algn="l">
              <a:spcBef>
                <a:spcPts val="0"/>
              </a:spcBef>
              <a:spcAft>
                <a:spcPts val="0"/>
              </a:spcAft>
              <a:buSzPts val="1800"/>
              <a:buAutoNum type="arabicPeriod"/>
            </a:pPr>
            <a:r>
              <a:rPr lang="en" sz="1800"/>
              <a:t>Most popular/ demanded host based on reviews and availability 365 days</a:t>
            </a:r>
            <a:endParaRPr sz="1800"/>
          </a:p>
          <a:p>
            <a:pPr indent="-342900" lvl="0" marL="457200" rtl="0" algn="l">
              <a:spcBef>
                <a:spcPts val="0"/>
              </a:spcBef>
              <a:spcAft>
                <a:spcPts val="0"/>
              </a:spcAft>
              <a:buSzPts val="1800"/>
              <a:buAutoNum type="arabicPeriod"/>
            </a:pPr>
            <a:r>
              <a:rPr lang="en" sz="1800"/>
              <a:t>Establishing relation between neighbourhood group and availability of rooms</a:t>
            </a:r>
            <a:endParaRPr sz="1800"/>
          </a:p>
          <a:p>
            <a:pPr indent="-342900" lvl="0" marL="457200" rtl="0" algn="l">
              <a:spcBef>
                <a:spcPts val="0"/>
              </a:spcBef>
              <a:spcAft>
                <a:spcPts val="0"/>
              </a:spcAft>
              <a:buSzPts val="1800"/>
              <a:buAutoNum type="arabicPeriod"/>
            </a:pPr>
            <a:r>
              <a:rPr lang="en" sz="1800"/>
              <a:t>Which are the top hosts, neighbourhoods, neighbourhood groups based on their turn over?</a:t>
            </a:r>
            <a:endParaRPr sz="1800"/>
          </a:p>
          <a:p>
            <a:pPr indent="-342900" lvl="0" marL="457200" rtl="0" algn="l">
              <a:spcBef>
                <a:spcPts val="0"/>
              </a:spcBef>
              <a:spcAft>
                <a:spcPts val="0"/>
              </a:spcAft>
              <a:buSzPts val="1800"/>
              <a:buAutoNum type="arabicPeriod"/>
            </a:pPr>
            <a:r>
              <a:rPr lang="en" sz="1800"/>
              <a:t>Room type selection based on price, availability on 365 days.</a:t>
            </a:r>
            <a:endParaRPr sz="1800"/>
          </a:p>
          <a:p>
            <a:pPr indent="-342900" lvl="0" marL="457200" rtl="0" algn="l">
              <a:spcBef>
                <a:spcPts val="0"/>
              </a:spcBef>
              <a:spcAft>
                <a:spcPts val="0"/>
              </a:spcAft>
              <a:buSzPts val="1800"/>
              <a:buAutoNum type="arabicPeriod"/>
            </a:pPr>
            <a:r>
              <a:rPr lang="en" sz="1800"/>
              <a:t>Top 10 neighbourhood based on listing price.</a:t>
            </a:r>
            <a:endParaRPr sz="1800"/>
          </a:p>
          <a:p>
            <a:pPr indent="-342900" lvl="0" marL="457200" rtl="0" algn="l">
              <a:spcBef>
                <a:spcPts val="0"/>
              </a:spcBef>
              <a:spcAft>
                <a:spcPts val="0"/>
              </a:spcAft>
              <a:buSzPts val="1800"/>
              <a:buAutoNum type="arabicPeriod"/>
            </a:pPr>
            <a:r>
              <a:rPr lang="en" sz="1800"/>
              <a:t>Distribution of properties based on Mandatory Stays.</a:t>
            </a:r>
            <a:endParaRPr sz="1800"/>
          </a:p>
          <a:p>
            <a:pPr indent="-342900" lvl="0" marL="457200" rtl="0" algn="l">
              <a:spcBef>
                <a:spcPts val="0"/>
              </a:spcBef>
              <a:spcAft>
                <a:spcPts val="0"/>
              </a:spcAft>
              <a:buSzPts val="1800"/>
              <a:buAutoNum type="arabicPeriod"/>
            </a:pPr>
            <a:r>
              <a:rPr lang="en" sz="1800"/>
              <a:t>Type of Visit based on Mandatory Stay allowed for single booking.</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10000"/>
            <a:ext cx="8520600" cy="4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Hosts with the most listings in NYC</a:t>
            </a:r>
            <a:endParaRPr b="1" sz="1800"/>
          </a:p>
        </p:txBody>
      </p:sp>
      <p:pic>
        <p:nvPicPr>
          <p:cNvPr id="130" name="Google Shape;130;p19"/>
          <p:cNvPicPr preferRelativeResize="0"/>
          <p:nvPr/>
        </p:nvPicPr>
        <p:blipFill>
          <a:blip r:embed="rId3">
            <a:alphaModFix/>
          </a:blip>
          <a:stretch>
            <a:fillRect/>
          </a:stretch>
        </p:blipFill>
        <p:spPr>
          <a:xfrm>
            <a:off x="1793725" y="999175"/>
            <a:ext cx="5795928" cy="400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Map of neighbourhood group and room type</a:t>
            </a:r>
            <a:endParaRPr b="1" sz="1800"/>
          </a:p>
        </p:txBody>
      </p:sp>
      <p:pic>
        <p:nvPicPr>
          <p:cNvPr id="136" name="Google Shape;136;p20"/>
          <p:cNvPicPr preferRelativeResize="0"/>
          <p:nvPr/>
        </p:nvPicPr>
        <p:blipFill>
          <a:blip r:embed="rId3">
            <a:alphaModFix/>
          </a:blip>
          <a:stretch>
            <a:fillRect/>
          </a:stretch>
        </p:blipFill>
        <p:spPr>
          <a:xfrm>
            <a:off x="152400" y="1170200"/>
            <a:ext cx="4259299" cy="3576050"/>
          </a:xfrm>
          <a:prstGeom prst="rect">
            <a:avLst/>
          </a:prstGeom>
          <a:noFill/>
          <a:ln>
            <a:noFill/>
          </a:ln>
        </p:spPr>
      </p:pic>
      <p:pic>
        <p:nvPicPr>
          <p:cNvPr id="137" name="Google Shape;137;p20"/>
          <p:cNvPicPr preferRelativeResize="0"/>
          <p:nvPr/>
        </p:nvPicPr>
        <p:blipFill>
          <a:blip r:embed="rId4">
            <a:alphaModFix/>
          </a:blip>
          <a:stretch>
            <a:fillRect/>
          </a:stretch>
        </p:blipFill>
        <p:spPr>
          <a:xfrm>
            <a:off x="4334100" y="1170200"/>
            <a:ext cx="4657500" cy="3638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Correlation Matrix</a:t>
            </a:r>
            <a:endParaRPr b="1" sz="1800"/>
          </a:p>
        </p:txBody>
      </p:sp>
      <p:pic>
        <p:nvPicPr>
          <p:cNvPr id="143" name="Google Shape;143;p21"/>
          <p:cNvPicPr preferRelativeResize="0"/>
          <p:nvPr/>
        </p:nvPicPr>
        <p:blipFill>
          <a:blip r:embed="rId3">
            <a:alphaModFix/>
          </a:blip>
          <a:stretch>
            <a:fillRect/>
          </a:stretch>
        </p:blipFill>
        <p:spPr>
          <a:xfrm>
            <a:off x="152400" y="1285875"/>
            <a:ext cx="8679901" cy="3705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