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76" r:id="rId1"/>
  </p:sldMasterIdLst>
  <p:notesMasterIdLst>
    <p:notesMasterId r:id="rId17"/>
  </p:notesMasterIdLst>
  <p:handoutMasterIdLst>
    <p:handoutMasterId r:id="rId18"/>
  </p:handoutMasterIdLst>
  <p:sldIdLst>
    <p:sldId id="703" r:id="rId2"/>
    <p:sldId id="720" r:id="rId3"/>
    <p:sldId id="730" r:id="rId4"/>
    <p:sldId id="729" r:id="rId5"/>
    <p:sldId id="722" r:id="rId6"/>
    <p:sldId id="723" r:id="rId7"/>
    <p:sldId id="727" r:id="rId8"/>
    <p:sldId id="738" r:id="rId9"/>
    <p:sldId id="731" r:id="rId10"/>
    <p:sldId id="732" r:id="rId11"/>
    <p:sldId id="735" r:id="rId12"/>
    <p:sldId id="737" r:id="rId13"/>
    <p:sldId id="733" r:id="rId14"/>
    <p:sldId id="736" r:id="rId15"/>
    <p:sldId id="734" r:id="rId16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D2E"/>
    <a:srgbClr val="E4293F"/>
    <a:srgbClr val="FECC52"/>
    <a:srgbClr val="912A3F"/>
    <a:srgbClr val="DB2D51"/>
    <a:srgbClr val="A72139"/>
    <a:srgbClr val="A6213D"/>
    <a:srgbClr val="A82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4"/>
    <p:restoredTop sz="93621"/>
  </p:normalViewPr>
  <p:slideViewPr>
    <p:cSldViewPr>
      <p:cViewPr varScale="1">
        <p:scale>
          <a:sx n="118" d="100"/>
          <a:sy n="118" d="100"/>
        </p:scale>
        <p:origin x="184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1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5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F741935-D7B8-A348-A637-88FAC89FB2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381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EBE7646-F369-2543-BF5D-98600447E89B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50443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charset="0"/>
        <a:cs typeface="Arial" pitchFamily="-111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Arial" pitchFamily="-111" charset="0"/>
        <a:cs typeface="Arial" pitchFamily="-111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Arial" pitchFamily="-111" charset="0"/>
        <a:cs typeface="Arial" pitchFamily="-111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Arial" pitchFamily="-111" charset="0"/>
        <a:cs typeface="Arial" pitchFamily="-111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Arial" pitchFamily="-111" charset="0"/>
        <a:cs typeface="Arial" pitchFamily="-111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27050"/>
            <a:ext cx="4572000" cy="3429000"/>
          </a:xfrm>
          <a:solidFill>
            <a:srgbClr val="FFFFFF"/>
          </a:solidFill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4346575"/>
            <a:ext cx="5648325" cy="43497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charset="0"/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278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27050"/>
            <a:ext cx="4572000" cy="3429000"/>
          </a:xfrm>
          <a:solidFill>
            <a:srgbClr val="FFFFFF"/>
          </a:solidFill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4346575"/>
            <a:ext cx="5648325" cy="43497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charset="0"/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525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27050"/>
            <a:ext cx="4572000" cy="3429000"/>
          </a:xfrm>
          <a:solidFill>
            <a:srgbClr val="FFFFFF"/>
          </a:solidFill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4346575"/>
            <a:ext cx="5648325" cy="43497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charset="0"/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96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27050"/>
            <a:ext cx="4572000" cy="3429000"/>
          </a:xfrm>
          <a:solidFill>
            <a:srgbClr val="FFFFFF"/>
          </a:solidFill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4346575"/>
            <a:ext cx="5648325" cy="43497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charset="0"/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971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27050"/>
            <a:ext cx="4572000" cy="3429000"/>
          </a:xfrm>
          <a:solidFill>
            <a:srgbClr val="FFFFFF"/>
          </a:solidFill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4346575"/>
            <a:ext cx="5648325" cy="43497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charset="0"/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00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mpus Aeri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2213"/>
            <a:ext cx="91440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282575"/>
            <a:ext cx="19335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6788" y="6519863"/>
            <a:ext cx="2938462" cy="201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38621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7848872" cy="612304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8FD03E5-5506-584E-A2E9-5C58FB6B17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  <a:p>
            <a:pPr>
              <a:defRPr/>
            </a:pPr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044100377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file://localhost/Users/jasonrodriguez/Projects/Power%20Points/FINAL%20Template/images/images/PPT_Template_Header.png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PT_Template_Foot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2213"/>
            <a:ext cx="91440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PT_Template_Header.png" descr="/Users/jasonrodriguez/Projects/Power Points/FINAL Template/images/images/PPT_Template_Header.png"/>
          <p:cNvPicPr>
            <a:picLocks noChangeAspect="1"/>
          </p:cNvPicPr>
          <p:nvPr userDrawn="1"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86800" y="6529388"/>
            <a:ext cx="407988" cy="2270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Century Gothic" charset="0"/>
              </a:defRPr>
            </a:lvl1pPr>
          </a:lstStyle>
          <a:p>
            <a:pPr>
              <a:defRPr/>
            </a:pPr>
            <a:fld id="{F55859C2-9F67-6C48-B2C5-FC891C8150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8" r:id="rId2"/>
  </p:sldLayoutIdLst>
  <p:transition spd="slow">
    <p:randomBar dir="vert"/>
  </p:transition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400" b="1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entury Gothic" charset="0"/>
          <a:ea typeface="ＭＳ Ｐゴシック" charset="0"/>
          <a:cs typeface="Century Gothic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entury Gothic" charset="0"/>
          <a:ea typeface="ＭＳ Ｐゴシック" charset="0"/>
          <a:cs typeface="Century Gothic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entury Gothic" charset="0"/>
          <a:ea typeface="ＭＳ Ｐゴシック" charset="0"/>
          <a:cs typeface="Century Gothic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entury Gothic" charset="0"/>
          <a:ea typeface="ＭＳ Ｐゴシック" charset="0"/>
          <a:cs typeface="Century Gothic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entury Gothic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entury Gothic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entury Gothic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entury Gothic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9017" y="4515047"/>
            <a:ext cx="5464224" cy="1861643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Team Members </a:t>
            </a: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endParaRPr lang="en-US" sz="20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Sanhita Bhagwat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Sampada</a:t>
            </a:r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Chavan</a:t>
            </a:r>
            <a:endParaRPr lang="en-US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Hrudaya</a:t>
            </a:r>
            <a:r>
              <a:rPr lang="en-US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eddy</a:t>
            </a:r>
            <a:endParaRPr lang="en-US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Rishi </a:t>
            </a:r>
            <a:r>
              <a:rPr lang="en-US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Savla</a:t>
            </a:r>
            <a:endParaRPr lang="en-US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latin typeface="+mn-lt"/>
            </a:endParaRPr>
          </a:p>
        </p:txBody>
      </p:sp>
      <p:sp>
        <p:nvSpPr>
          <p:cNvPr id="6146" name="Text Placeholder 1"/>
          <p:cNvSpPr>
            <a:spLocks noGrp="1"/>
          </p:cNvSpPr>
          <p:nvPr>
            <p:ph type="body" sz="quarter" idx="13"/>
          </p:nvPr>
        </p:nvSpPr>
        <p:spPr bwMode="auto">
          <a:xfrm>
            <a:off x="123825" y="1700809"/>
            <a:ext cx="5449416" cy="20882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Determining R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isk Factors for Cardiovascular Heart Disease</a:t>
            </a:r>
          </a:p>
        </p:txBody>
      </p:sp>
    </p:spTree>
    <p:extLst>
      <p:ext uri="{BB962C8B-B14F-4D97-AF65-F5344CB8AC3E}">
        <p14:creationId xmlns:p14="http://schemas.microsoft.com/office/powerpoint/2010/main" val="1122156954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CC54-249C-EF45-A5A9-A755A84F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64" y="476672"/>
            <a:ext cx="7848872" cy="612304"/>
          </a:xfrm>
        </p:spPr>
        <p:txBody>
          <a:bodyPr/>
          <a:lstStyle/>
          <a:p>
            <a:r>
              <a:rPr lang="en-US" sz="2800" i="0" dirty="0">
                <a:solidFill>
                  <a:srgbClr val="374151"/>
                </a:solidFill>
                <a:effectLst/>
                <a:latin typeface="+mj-lt"/>
              </a:rPr>
              <a:t>Decision Tree Classifier</a:t>
            </a:r>
            <a:endParaRPr lang="en-US" sz="2800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E768C-976B-4548-93A8-8DEEE8FE3F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FD03E5-5506-584E-A2E9-5C58FB6B170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  <a:p>
            <a:pPr>
              <a:defRPr/>
            </a:pPr>
            <a:endParaRPr lang="en-US" altLang="en-US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4F8C0-A936-9E4A-8154-B030774CEEAC}"/>
              </a:ext>
            </a:extLst>
          </p:cNvPr>
          <p:cNvSpPr txBox="1"/>
          <p:nvPr/>
        </p:nvSpPr>
        <p:spPr>
          <a:xfrm>
            <a:off x="467544" y="1720840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+mn-lt"/>
              </a:rPr>
              <a:t>A decision tree classifier predicted cardiovascular disease using selected features.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+mn-lt"/>
              </a:rPr>
              <a:t>Age, BMI, glucose, cholesterol, systolic blood pressure (</a:t>
            </a:r>
            <a:r>
              <a:rPr lang="en-US" dirty="0" err="1">
                <a:latin typeface="+mn-lt"/>
              </a:rPr>
              <a:t>ap_hi</a:t>
            </a:r>
            <a:r>
              <a:rPr lang="en-US" dirty="0">
                <a:latin typeface="+mn-lt"/>
              </a:rPr>
              <a:t>), and diastolic blood pressure (</a:t>
            </a:r>
            <a:r>
              <a:rPr lang="en-US" dirty="0" err="1">
                <a:latin typeface="+mn-lt"/>
              </a:rPr>
              <a:t>ap_lo</a:t>
            </a:r>
            <a:r>
              <a:rPr lang="en-US" dirty="0">
                <a:latin typeface="+mn-lt"/>
              </a:rPr>
              <a:t>) were used to predict.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+mn-lt"/>
              </a:rPr>
              <a:t>The train dataset decision tree model had 72.5% classification accuracy.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+mn-lt"/>
              </a:rPr>
              <a:t>The decision tree model classified 72.8% of the test dataset.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+mn-lt"/>
              </a:rPr>
              <a:t>Confusion matrices show decision tree model performance on train and test datasets.</a:t>
            </a:r>
          </a:p>
        </p:txBody>
      </p:sp>
    </p:spTree>
    <p:extLst>
      <p:ext uri="{BB962C8B-B14F-4D97-AF65-F5344CB8AC3E}">
        <p14:creationId xmlns:p14="http://schemas.microsoft.com/office/powerpoint/2010/main" val="2185385225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3A28-C8A8-B346-A6F5-C02D38AD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548680"/>
            <a:ext cx="7848872" cy="612304"/>
          </a:xfrm>
        </p:spPr>
        <p:txBody>
          <a:bodyPr/>
          <a:lstStyle/>
          <a:p>
            <a:r>
              <a:rPr lang="en-US" sz="2800" i="0" dirty="0">
                <a:solidFill>
                  <a:srgbClr val="374151"/>
                </a:solidFill>
                <a:effectLst/>
                <a:latin typeface="+mj-lt"/>
              </a:rPr>
              <a:t>Decision Tree Classifier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D319C5-F9C6-6D42-AAB2-D0DA4FA899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FD03E5-5506-584E-A2E9-5C58FB6B170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  <a:p>
            <a:pPr>
              <a:defRPr/>
            </a:pPr>
            <a:endParaRPr lang="en-US" altLang="en-US" sz="1100"/>
          </a:p>
        </p:txBody>
      </p:sp>
      <p:pic>
        <p:nvPicPr>
          <p:cNvPr id="11" name="Picture 10" descr="A picture containing text, diagram, line, plan&#10;&#10;Description automatically generated">
            <a:extLst>
              <a:ext uri="{FF2B5EF4-FFF2-40B4-BE49-F238E27FC236}">
                <a16:creationId xmlns:a16="http://schemas.microsoft.com/office/drawing/2014/main" id="{1532F5E5-E756-7E46-A7CF-E854BC22E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871" y="2164354"/>
            <a:ext cx="6729243" cy="4024586"/>
          </a:xfrm>
          <a:prstGeom prst="rect">
            <a:avLst/>
          </a:prstGeom>
        </p:spPr>
      </p:pic>
      <p:pic>
        <p:nvPicPr>
          <p:cNvPr id="14" name="Picture 13" descr="A picture containing text, font, white, screenshot&#10;&#10;Description automatically generated">
            <a:extLst>
              <a:ext uri="{FF2B5EF4-FFF2-40B4-BE49-F238E27FC236}">
                <a16:creationId xmlns:a16="http://schemas.microsoft.com/office/drawing/2014/main" id="{3BD54591-2FBF-704E-AFA3-179499E08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628225"/>
            <a:ext cx="4392488" cy="107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59103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24AE-860F-0A49-870B-0B6633E4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65" y="492579"/>
            <a:ext cx="7848872" cy="612304"/>
          </a:xfrm>
        </p:spPr>
        <p:txBody>
          <a:bodyPr/>
          <a:lstStyle/>
          <a:p>
            <a:r>
              <a:rPr lang="en-US" sz="2800" dirty="0"/>
              <a:t>Determining which Numeric Variable is most important in determining CVD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06C82E-28A9-4043-B7ED-3760568DDF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FD03E5-5506-584E-A2E9-5C58FB6B170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  <a:p>
            <a:pPr>
              <a:defRPr/>
            </a:pPr>
            <a:endParaRPr lang="en-US" altLang="en-US" sz="1100"/>
          </a:p>
        </p:txBody>
      </p:sp>
      <p:pic>
        <p:nvPicPr>
          <p:cNvPr id="6" name="Picture 5" descr="A close-up of numbers&#10;&#10;Description automatically generated with low confidence">
            <a:extLst>
              <a:ext uri="{FF2B5EF4-FFF2-40B4-BE49-F238E27FC236}">
                <a16:creationId xmlns:a16="http://schemas.microsoft.com/office/drawing/2014/main" id="{8A160581-D372-174A-AB30-AFFAB5099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65" y="1916832"/>
            <a:ext cx="4397631" cy="1944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4D6AF1-C3C8-BD4C-A196-CD2A2CDB08A3}"/>
              </a:ext>
            </a:extLst>
          </p:cNvPr>
          <p:cNvSpPr txBox="1"/>
          <p:nvPr/>
        </p:nvSpPr>
        <p:spPr>
          <a:xfrm>
            <a:off x="478130" y="4026666"/>
            <a:ext cx="7470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Systolic Blood pressure, age and cholesterol were identified as the most important variables for this analysis</a:t>
            </a:r>
          </a:p>
        </p:txBody>
      </p:sp>
    </p:spTree>
    <p:extLst>
      <p:ext uri="{BB962C8B-B14F-4D97-AF65-F5344CB8AC3E}">
        <p14:creationId xmlns:p14="http://schemas.microsoft.com/office/powerpoint/2010/main" val="2298266139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8301-041D-F041-A766-1403224A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70" y="476672"/>
            <a:ext cx="7848872" cy="612304"/>
          </a:xfrm>
        </p:spPr>
        <p:txBody>
          <a:bodyPr/>
          <a:lstStyle/>
          <a:p>
            <a:r>
              <a:rPr lang="en-US" sz="2800" i="0" dirty="0">
                <a:solidFill>
                  <a:srgbClr val="374151"/>
                </a:solidFill>
                <a:effectLst/>
                <a:latin typeface="+mj-lt"/>
              </a:rPr>
              <a:t>Random Forest Classifier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E7D47B-C72B-EA41-B20E-FFEE14421A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FD03E5-5506-584E-A2E9-5C58FB6B170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  <a:p>
            <a:pPr>
              <a:defRPr/>
            </a:pPr>
            <a:endParaRPr lang="en-US" altLang="en-US" sz="11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5A3FB-491E-8848-ACEC-406AB5055228}"/>
              </a:ext>
            </a:extLst>
          </p:cNvPr>
          <p:cNvSpPr txBox="1"/>
          <p:nvPr/>
        </p:nvSpPr>
        <p:spPr>
          <a:xfrm>
            <a:off x="174034" y="1412776"/>
            <a:ext cx="8496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decision tree classifier determined each numeric variable's cardiovascular disease prediction value.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Systolic blood pressure (</a:t>
            </a:r>
            <a:r>
              <a:rPr lang="en-US" dirty="0" err="1">
                <a:latin typeface="+mn-lt"/>
              </a:rPr>
              <a:t>ap_hi</a:t>
            </a:r>
            <a:r>
              <a:rPr lang="en-US" dirty="0">
                <a:latin typeface="+mn-lt"/>
              </a:rPr>
              <a:t>), age (in years), and cholesterol level were the most important factors in cardiovascular disease, according to feature importance analysis.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Diastolic blood pressure (</a:t>
            </a:r>
            <a:r>
              <a:rPr lang="en-US" dirty="0" err="1">
                <a:latin typeface="+mn-lt"/>
              </a:rPr>
              <a:t>ap_lo</a:t>
            </a:r>
            <a:r>
              <a:rPr lang="en-US" dirty="0">
                <a:latin typeface="+mn-lt"/>
              </a:rPr>
              <a:t>), glucose, and BMI were less important predictors.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random forest model classified the train dataset 85.8% accurately.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random forest model classified the test dataset at 57.6%.</a:t>
            </a:r>
          </a:p>
        </p:txBody>
      </p:sp>
    </p:spTree>
    <p:extLst>
      <p:ext uri="{BB962C8B-B14F-4D97-AF65-F5344CB8AC3E}">
        <p14:creationId xmlns:p14="http://schemas.microsoft.com/office/powerpoint/2010/main" val="22678912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8F74-7A98-F349-8D28-5BEC7DA8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i="0" dirty="0">
                <a:solidFill>
                  <a:srgbClr val="374151"/>
                </a:solidFill>
                <a:effectLst/>
                <a:latin typeface="+mj-lt"/>
              </a:rPr>
              <a:t>Random Forest Classifier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7DB94D-6D3C-DD45-A7C3-6A3C4D70C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FD03E5-5506-584E-A2E9-5C58FB6B170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  <a:p>
            <a:pPr>
              <a:defRPr/>
            </a:pPr>
            <a:endParaRPr lang="en-US" altLang="en-US" sz="1100"/>
          </a:p>
        </p:txBody>
      </p:sp>
      <p:pic>
        <p:nvPicPr>
          <p:cNvPr id="5" name="Picture 4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F9001D33-147D-814A-B12E-81F260804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65920"/>
            <a:ext cx="7992888" cy="392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75611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B31A-93A9-9C4F-B53E-9430022D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548680"/>
            <a:ext cx="7848872" cy="612304"/>
          </a:xfrm>
        </p:spPr>
        <p:txBody>
          <a:bodyPr/>
          <a:lstStyle/>
          <a:p>
            <a:r>
              <a:rPr lang="en-US" sz="2800" i="0" dirty="0">
                <a:solidFill>
                  <a:srgbClr val="374151"/>
                </a:solidFill>
                <a:effectLst/>
                <a:latin typeface="+mj-lt"/>
              </a:rPr>
              <a:t>Model Comparison and Conclusion</a:t>
            </a:r>
            <a:endParaRPr lang="en-US" sz="2800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84777C-9C04-AA45-9036-E458A0028D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FD03E5-5506-584E-A2E9-5C58FB6B170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  <a:p>
            <a:pPr>
              <a:defRPr/>
            </a:pPr>
            <a:endParaRPr lang="en-US" altLang="en-US" sz="11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15999-7EC7-0E4B-8662-1B6C347E35F2}"/>
              </a:ext>
            </a:extLst>
          </p:cNvPr>
          <p:cNvSpPr txBox="1"/>
          <p:nvPr/>
        </p:nvSpPr>
        <p:spPr>
          <a:xfrm>
            <a:off x="1001487" y="1371600"/>
            <a:ext cx="71709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decision tree classifier had lower classification accuracy than the random forest classifier.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decision tree model achieved an accuracy of approximately 72.8% , while the random forest model achieved an accuracy of approximately 85.08%.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random forest model considers the ensemble of decision trees and can handle a larger number of features effectively, resulting in improved performance.</a:t>
            </a:r>
          </a:p>
        </p:txBody>
      </p:sp>
    </p:spTree>
    <p:extLst>
      <p:ext uri="{BB962C8B-B14F-4D97-AF65-F5344CB8AC3E}">
        <p14:creationId xmlns:p14="http://schemas.microsoft.com/office/powerpoint/2010/main" val="2276386307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0732" y="727993"/>
            <a:ext cx="7848600" cy="61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2800" dirty="0">
                <a:latin typeface="+mj-lt"/>
                <a:ea typeface="Century Gothic" charset="0"/>
                <a:cs typeface="Century Gothic" charset="0"/>
              </a:rPr>
              <a:t>Introduction 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79388" y="1340768"/>
            <a:ext cx="8663880" cy="436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buFont typeface="Wingdings" pitchFamily="2" charset="2"/>
              <a:buChar char="q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Cardiovascular disease kills 30% of people worldwide. Understanding cardiovascular disease risk factors is crucial for improving preventive measures.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</a:br>
            <a:endParaRPr lang="en-US" sz="1800" b="0" i="0" dirty="0">
              <a:solidFill>
                <a:srgbClr val="374151"/>
              </a:solidFill>
              <a:effectLst/>
              <a:latin typeface="+mn-lt"/>
            </a:endParaRPr>
          </a:p>
          <a:p>
            <a:pPr algn="l">
              <a:buFont typeface="Wingdings" pitchFamily="2" charset="2"/>
              <a:buChar char="q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The main objective of this project is to determine which numeric variable is more important in determining CVD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</a:br>
            <a:endParaRPr lang="en-US" sz="1800" b="0" i="0" dirty="0">
              <a:solidFill>
                <a:srgbClr val="374151"/>
              </a:solidFill>
              <a:effectLst/>
              <a:latin typeface="+mn-lt"/>
            </a:endParaRPr>
          </a:p>
          <a:p>
            <a:pPr algn="l">
              <a:buFont typeface="Wingdings" pitchFamily="2" charset="2"/>
              <a:buChar char="q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Cardiovascular disease is a serious health issue with significant mortality rates.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</a:br>
            <a:endParaRPr lang="en-US" sz="1800" b="0" i="0" dirty="0">
              <a:solidFill>
                <a:srgbClr val="374151"/>
              </a:solidFill>
              <a:effectLst/>
              <a:latin typeface="+mn-lt"/>
            </a:endParaRPr>
          </a:p>
          <a:p>
            <a:pPr algn="l">
              <a:buFont typeface="Wingdings" pitchFamily="2" charset="2"/>
              <a:buChar char="q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Identifying risk factors and their relationships can help in designing better preventive measures.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412" name="Slide Number Placeholder 4"/>
          <p:cNvSpPr txBox="1">
            <a:spLocks/>
          </p:cNvSpPr>
          <p:nvPr/>
        </p:nvSpPr>
        <p:spPr bwMode="auto">
          <a:xfrm>
            <a:off x="8532813" y="6524625"/>
            <a:ext cx="5762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fld id="{4FB73E66-5443-1F49-8A7A-45C4C85C0352}" type="slidenum">
              <a:rPr lang="en-US" altLang="en-US" sz="1400">
                <a:latin typeface="Century Gothic" charset="0"/>
                <a:ea typeface="Century Gothic" charset="0"/>
                <a:cs typeface="Century Gothic" charset="0"/>
              </a:rPr>
              <a:pPr algn="ctr" eaLnBrk="1" hangingPunct="1"/>
              <a:t>2</a:t>
            </a:fld>
            <a:endParaRPr lang="en-US" altLang="en-US" sz="140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378985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6DA2-80F7-EF4B-A737-528B3971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00C7D8-8759-9D48-A78B-3D5856746C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FD03E5-5506-584E-A2E9-5C58FB6B170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  <a:p>
            <a:pPr>
              <a:defRPr/>
            </a:pPr>
            <a:endParaRPr lang="en-US" altLang="en-US" sz="11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854D3-FD8D-8A43-BEEB-D9D0DADE5668}"/>
              </a:ext>
            </a:extLst>
          </p:cNvPr>
          <p:cNvSpPr txBox="1"/>
          <p:nvPr/>
        </p:nvSpPr>
        <p:spPr>
          <a:xfrm>
            <a:off x="611560" y="1582340"/>
            <a:ext cx="73448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Project Objective 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determine how particular demographic elements, healthy lifestyle choices, and biological indicators influence the development of heart disease.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itchFamily="2" charset="2"/>
              <a:buChar char="q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Key Risk Factors: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Smoking, high blood pressure, and high cholesterol are known risk factors for cardiovascular disease.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itchFamily="2" charset="2"/>
              <a:buChar char="q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Expected Outcome: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By identifying risk factor patterns and their relationships with cardiovascular disease, personalized interventions can be developed to target individual risk factors.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itchFamily="2" charset="2"/>
              <a:buChar char="q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Methodology: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project will utilize modern machine learning techniques to analyze this dataset.</a:t>
            </a:r>
          </a:p>
        </p:txBody>
      </p:sp>
    </p:spTree>
    <p:extLst>
      <p:ext uri="{BB962C8B-B14F-4D97-AF65-F5344CB8AC3E}">
        <p14:creationId xmlns:p14="http://schemas.microsoft.com/office/powerpoint/2010/main" val="49217470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33F9-05A0-3845-932B-0FDC6B8C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Why we choose this Dataset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BB46AC-02AC-114F-9C79-2276AD2B86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FD03E5-5506-584E-A2E9-5C58FB6B170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  <a:p>
            <a:pPr>
              <a:defRPr/>
            </a:pPr>
            <a:endParaRPr lang="en-US" altLang="en-US" sz="11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64CC3-84E0-4C44-98AE-A48E7C41C143}"/>
              </a:ext>
            </a:extLst>
          </p:cNvPr>
          <p:cNvSpPr txBox="1"/>
          <p:nvPr/>
        </p:nvSpPr>
        <p:spPr>
          <a:xfrm>
            <a:off x="323529" y="847090"/>
            <a:ext cx="83041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+mn-lt"/>
              </a:rPr>
              <a:t>Significance of cardiovascular disease:</a:t>
            </a:r>
          </a:p>
          <a:p>
            <a:pPr algn="l"/>
            <a:endParaRPr lang="en-US" b="1" i="0" dirty="0">
              <a:solidFill>
                <a:srgbClr val="374151"/>
              </a:solidFill>
              <a:effectLst/>
              <a:latin typeface="+mn-lt"/>
            </a:endParaRPr>
          </a:p>
          <a:p>
            <a:pPr marL="742950" lvl="1" indent="-285750" algn="l">
              <a:buFont typeface="Wingdings" pitchFamily="2" charset="2"/>
              <a:buChar char="q"/>
            </a:pPr>
            <a:r>
              <a:rPr lang="en-US" b="0" i="0" dirty="0">
                <a:solidFill>
                  <a:srgbClr val="374151"/>
                </a:solidFill>
                <a:effectLst/>
                <a:latin typeface="+mn-lt"/>
              </a:rPr>
              <a:t>Cardiovascular disease is a leading cause of morbidity and mortality globally, necessitating a deeper understanding of its risk factors.</a:t>
            </a:r>
            <a:br>
              <a:rPr lang="en-US" b="0" i="0" dirty="0">
                <a:solidFill>
                  <a:srgbClr val="374151"/>
                </a:solidFill>
                <a:effectLst/>
                <a:latin typeface="+mn-lt"/>
              </a:rPr>
            </a:br>
            <a:endParaRPr lang="en-US" b="0" i="0" dirty="0">
              <a:solidFill>
                <a:srgbClr val="374151"/>
              </a:solidFill>
              <a:effectLst/>
              <a:latin typeface="+mn-lt"/>
            </a:endParaRPr>
          </a:p>
          <a:p>
            <a:pPr marL="742950" lvl="1" indent="-285750" algn="l">
              <a:buFont typeface="Wingdings" pitchFamily="2" charset="2"/>
              <a:buChar char="q"/>
            </a:pPr>
            <a:r>
              <a:rPr lang="en-US" b="0" i="0" dirty="0">
                <a:solidFill>
                  <a:srgbClr val="374151"/>
                </a:solidFill>
                <a:effectLst/>
                <a:latin typeface="+mn-lt"/>
              </a:rPr>
              <a:t>By studying this dataset, we aim to explore the potential relationships between various risk factors and the development of cardiovascular disease.</a:t>
            </a:r>
            <a:br>
              <a:rPr lang="en-US" b="0" i="0" dirty="0">
                <a:solidFill>
                  <a:srgbClr val="374151"/>
                </a:solidFill>
                <a:effectLst/>
                <a:latin typeface="+mn-lt"/>
              </a:rPr>
            </a:br>
            <a:endParaRPr lang="en-US" b="0" i="0" dirty="0">
              <a:solidFill>
                <a:srgbClr val="374151"/>
              </a:solidFill>
              <a:effectLst/>
              <a:latin typeface="+mn-lt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+mn-lt"/>
              </a:rPr>
              <a:t>Research potential and implications:</a:t>
            </a:r>
          </a:p>
          <a:p>
            <a:pPr algn="l"/>
            <a:endParaRPr lang="en-US" b="1" i="0" dirty="0">
              <a:solidFill>
                <a:srgbClr val="374151"/>
              </a:solidFill>
              <a:effectLst/>
              <a:latin typeface="+mn-lt"/>
            </a:endParaRPr>
          </a:p>
          <a:p>
            <a:pPr marL="742950" lvl="1" indent="-285750" algn="l">
              <a:buFont typeface="Wingdings" pitchFamily="2" charset="2"/>
              <a:buChar char="q"/>
            </a:pPr>
            <a:r>
              <a:rPr lang="en-US" b="0" i="0" dirty="0">
                <a:solidFill>
                  <a:srgbClr val="374151"/>
                </a:solidFill>
                <a:effectLst/>
                <a:latin typeface="+mn-lt"/>
              </a:rPr>
              <a:t>Analyzing this dataset using modern machine learning techniques can provide valuable insights into the relationships between risk factors and cardiovascular disease.</a:t>
            </a:r>
            <a:br>
              <a:rPr lang="en-US" b="0" i="0" dirty="0">
                <a:solidFill>
                  <a:srgbClr val="374151"/>
                </a:solidFill>
                <a:effectLst/>
                <a:latin typeface="+mn-lt"/>
              </a:rPr>
            </a:br>
            <a:endParaRPr lang="en-US" b="0" i="0" dirty="0">
              <a:solidFill>
                <a:srgbClr val="374151"/>
              </a:solidFill>
              <a:effectLst/>
              <a:latin typeface="+mn-lt"/>
            </a:endParaRPr>
          </a:p>
          <a:p>
            <a:pPr marL="742950" lvl="1" indent="-285750" algn="l">
              <a:buFont typeface="Wingdings" pitchFamily="2" charset="2"/>
              <a:buChar char="q"/>
            </a:pPr>
            <a:r>
              <a:rPr lang="en-US" b="0" i="0" dirty="0">
                <a:solidFill>
                  <a:srgbClr val="374151"/>
                </a:solidFill>
                <a:effectLst/>
                <a:latin typeface="+mn-lt"/>
              </a:rPr>
              <a:t>The findings can contribute to improved understanding, early detection, and the design of effective preventive measures.</a:t>
            </a:r>
          </a:p>
          <a:p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9990620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52400"/>
            <a:ext cx="7848600" cy="61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2800" dirty="0">
                <a:latin typeface="Century Gothic" charset="0"/>
                <a:ea typeface="Century Gothic" charset="0"/>
                <a:cs typeface="Century Gothic" charset="0"/>
              </a:rPr>
              <a:t>Data Description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04056" y="907405"/>
            <a:ext cx="8735888" cy="258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74151"/>
                </a:solidFill>
                <a:latin typeface="+mn-lt"/>
              </a:rPr>
              <a:t>Dataset 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+mn-lt"/>
              </a:rPr>
              <a:t>includes attributes such as age, gender, height, weight, blood pressure values, cholesterol levels, glucose levels, smoking habits, alcohol consumption, physical activity, and the presence or absence of cardiovascular disease.</a:t>
            </a:r>
            <a:endParaRPr lang="en-US" sz="1600" b="1" i="0" dirty="0">
              <a:solidFill>
                <a:srgbClr val="3C4043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C4043"/>
              </a:solidFill>
              <a:effectLst/>
              <a:latin typeface="Century Gothic" panose="020B0502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412" name="Slide Number Placeholder 4"/>
          <p:cNvSpPr txBox="1">
            <a:spLocks/>
          </p:cNvSpPr>
          <p:nvPr/>
        </p:nvSpPr>
        <p:spPr bwMode="auto">
          <a:xfrm>
            <a:off x="8532813" y="6524625"/>
            <a:ext cx="5762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fld id="{4FB73E66-5443-1F49-8A7A-45C4C85C0352}" type="slidenum">
              <a:rPr lang="en-US" altLang="en-US" sz="1400">
                <a:latin typeface="Century Gothic" charset="0"/>
                <a:ea typeface="Century Gothic" charset="0"/>
                <a:cs typeface="Century Gothic" charset="0"/>
              </a:rPr>
              <a:pPr algn="ctr" eaLnBrk="1" hangingPunct="1"/>
              <a:t>5</a:t>
            </a:fld>
            <a:endParaRPr lang="en-US" altLang="en-US" sz="140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F2237A8-B2F4-B341-865D-22DAD7D91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987642"/>
            <a:ext cx="82550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1541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52400"/>
            <a:ext cx="7848600" cy="61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2800" dirty="0">
                <a:latin typeface="Century Gothic" charset="0"/>
                <a:ea typeface="Century Gothic" charset="0"/>
                <a:cs typeface="Century Gothic" charset="0"/>
              </a:rPr>
              <a:t>Data Cleaning 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86123" y="934645"/>
            <a:ext cx="8280920" cy="24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Age transformation: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We converted the age variable from days to years for better interpretability.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Wingdings" pitchFamily="2" charset="2"/>
              <a:buChar char="q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Duplicate removal: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We removed any duplicate entries to maintain data integrity.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Wingdings" pitchFamily="2" charset="2"/>
              <a:buChar char="q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Missing value handling: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We dropped any rows with missing values to ensure valid analysis.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412" name="Slide Number Placeholder 4"/>
          <p:cNvSpPr txBox="1">
            <a:spLocks/>
          </p:cNvSpPr>
          <p:nvPr/>
        </p:nvSpPr>
        <p:spPr bwMode="auto">
          <a:xfrm>
            <a:off x="8532813" y="6524625"/>
            <a:ext cx="5762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fld id="{4FB73E66-5443-1F49-8A7A-45C4C85C0352}" type="slidenum">
              <a:rPr lang="en-US" altLang="en-US" sz="1400">
                <a:latin typeface="Century Gothic" charset="0"/>
                <a:ea typeface="Century Gothic" charset="0"/>
                <a:cs typeface="Century Gothic" charset="0"/>
              </a:rPr>
              <a:pPr algn="ctr" eaLnBrk="1" hangingPunct="1"/>
              <a:t>6</a:t>
            </a:fld>
            <a:endParaRPr lang="en-US" altLang="en-US" sz="140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3" name="Picture 2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AE9C8001-9845-DE46-B638-E786171B3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95" y="3068960"/>
            <a:ext cx="6614409" cy="303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98389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52400"/>
            <a:ext cx="7848600" cy="61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i="0" dirty="0">
                <a:solidFill>
                  <a:srgbClr val="374151"/>
                </a:solidFill>
                <a:effectLst/>
                <a:latin typeface="+mj-lt"/>
              </a:rPr>
              <a:t>Data Visualization - Variable Distributions</a:t>
            </a:r>
            <a:endParaRPr lang="en-US" altLang="en-US" sz="2800" dirty="0">
              <a:latin typeface="+mj-lt"/>
              <a:ea typeface="Century Gothic" charset="0"/>
              <a:cs typeface="Century Gothic" charset="0"/>
            </a:endParaRPr>
          </a:p>
        </p:txBody>
      </p:sp>
      <p:sp>
        <p:nvSpPr>
          <p:cNvPr id="17412" name="Slide Number Placeholder 4"/>
          <p:cNvSpPr txBox="1">
            <a:spLocks/>
          </p:cNvSpPr>
          <p:nvPr/>
        </p:nvSpPr>
        <p:spPr bwMode="auto">
          <a:xfrm>
            <a:off x="8532813" y="6524625"/>
            <a:ext cx="5762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fld id="{4FB73E66-5443-1F49-8A7A-45C4C85C0352}" type="slidenum">
              <a:rPr lang="en-US" altLang="en-US" sz="1400">
                <a:latin typeface="Century Gothic" charset="0"/>
                <a:ea typeface="Century Gothic" charset="0"/>
                <a:cs typeface="Century Gothic" charset="0"/>
              </a:rPr>
              <a:pPr algn="ctr" eaLnBrk="1" hangingPunct="1"/>
              <a:t>7</a:t>
            </a:fld>
            <a:endParaRPr lang="en-US" altLang="en-US" sz="140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9" name="Picture 18" descr="A picture containing screenshot, text, colorfulness, plot&#10;&#10;Description automatically generated">
            <a:extLst>
              <a:ext uri="{FF2B5EF4-FFF2-40B4-BE49-F238E27FC236}">
                <a16:creationId xmlns:a16="http://schemas.microsoft.com/office/drawing/2014/main" id="{CB5A705C-51F6-EA45-AB32-1B5715B79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908720"/>
            <a:ext cx="7848600" cy="39323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6D6D1EB-CBC1-8948-8DB8-F3DEB08504C6}"/>
              </a:ext>
            </a:extLst>
          </p:cNvPr>
          <p:cNvSpPr txBox="1"/>
          <p:nvPr/>
        </p:nvSpPr>
        <p:spPr>
          <a:xfrm>
            <a:off x="683756" y="5157192"/>
            <a:ext cx="790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this graph, we analyzed that how the data is distributed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1981579468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0227" y="450671"/>
            <a:ext cx="7848600" cy="61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i="0" dirty="0">
                <a:solidFill>
                  <a:srgbClr val="374151"/>
                </a:solidFill>
                <a:effectLst/>
                <a:latin typeface="+mj-lt"/>
              </a:rPr>
              <a:t>Data Visualization - Variable Distributions</a:t>
            </a:r>
            <a:endParaRPr lang="en-US" altLang="en-US" sz="2800" dirty="0">
              <a:latin typeface="+mj-lt"/>
              <a:ea typeface="Century Gothic" charset="0"/>
              <a:cs typeface="Century Gothic" charset="0"/>
            </a:endParaRPr>
          </a:p>
        </p:txBody>
      </p:sp>
      <p:sp>
        <p:nvSpPr>
          <p:cNvPr id="17412" name="Slide Number Placeholder 4"/>
          <p:cNvSpPr txBox="1">
            <a:spLocks/>
          </p:cNvSpPr>
          <p:nvPr/>
        </p:nvSpPr>
        <p:spPr bwMode="auto">
          <a:xfrm>
            <a:off x="8532813" y="6524625"/>
            <a:ext cx="5762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fld id="{4FB73E66-5443-1F49-8A7A-45C4C85C0352}" type="slidenum">
              <a:rPr lang="en-US" altLang="en-US" sz="1400">
                <a:latin typeface="Century Gothic" charset="0"/>
                <a:ea typeface="Century Gothic" charset="0"/>
                <a:cs typeface="Century Gothic" charset="0"/>
              </a:rPr>
              <a:pPr algn="ctr" eaLnBrk="1" hangingPunct="1"/>
              <a:t>8</a:t>
            </a:fld>
            <a:endParaRPr lang="en-US" altLang="en-US" sz="140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1" name="Picture 10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91AF56D8-A7CD-4141-9443-958F8ECB6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1700808"/>
            <a:ext cx="4126805" cy="3172968"/>
          </a:xfrm>
          <a:prstGeom prst="rect">
            <a:avLst/>
          </a:prstGeom>
        </p:spPr>
      </p:pic>
      <p:pic>
        <p:nvPicPr>
          <p:cNvPr id="13" name="Picture 12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D88DE261-7D8D-3147-8C3E-D79EFFD22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255" y="1650454"/>
            <a:ext cx="4257787" cy="32736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2DD230-D14E-7F40-86E5-365D9408BCF8}"/>
              </a:ext>
            </a:extLst>
          </p:cNvPr>
          <p:cNvSpPr txBox="1"/>
          <p:nvPr/>
        </p:nvSpPr>
        <p:spPr>
          <a:xfrm>
            <a:off x="899592" y="5177256"/>
            <a:ext cx="6973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These are the two variables for which presence or absence of cardiovascular disease is not evenly distributed</a:t>
            </a:r>
          </a:p>
        </p:txBody>
      </p:sp>
    </p:spTree>
    <p:extLst>
      <p:ext uri="{BB962C8B-B14F-4D97-AF65-F5344CB8AC3E}">
        <p14:creationId xmlns:p14="http://schemas.microsoft.com/office/powerpoint/2010/main" val="2412404856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1AFA-D68A-1344-B485-ED8104B9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52400"/>
            <a:ext cx="7632848" cy="612304"/>
          </a:xfrm>
        </p:spPr>
        <p:txBody>
          <a:bodyPr/>
          <a:lstStyle/>
          <a:p>
            <a:r>
              <a:rPr lang="en-US" sz="2800" i="0" dirty="0">
                <a:solidFill>
                  <a:srgbClr val="374151"/>
                </a:solidFill>
                <a:effectLst/>
                <a:latin typeface="+mn-lt"/>
              </a:rPr>
              <a:t>Calculation of Body Mass Index (BMI)</a:t>
            </a:r>
            <a:endParaRPr lang="en-US" sz="2800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8C9B87-0EEF-D448-81CF-5E91A743B3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FD03E5-5506-584E-A2E9-5C58FB6B170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  <a:p>
            <a:pPr>
              <a:defRPr/>
            </a:pPr>
            <a:endParaRPr lang="en-US" altLang="en-US" sz="1100"/>
          </a:p>
        </p:txBody>
      </p:sp>
      <p:pic>
        <p:nvPicPr>
          <p:cNvPr id="7" name="Picture 6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0F9949B3-44D9-9441-B2A2-54E71755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15" y="548679"/>
            <a:ext cx="1987604" cy="55321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14989-CC06-EC42-9635-01C23D93B8AB}"/>
                  </a:ext>
                </a:extLst>
              </p:cNvPr>
              <p:cNvSpPr txBox="1"/>
              <p:nvPr/>
            </p:nvSpPr>
            <p:spPr>
              <a:xfrm>
                <a:off x="2614068" y="1124744"/>
                <a:ext cx="6072732" cy="4404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The correlation matrix identified cholesterol, age, </a:t>
                </a:r>
                <a:r>
                  <a:rPr lang="en-US" dirty="0" err="1">
                    <a:latin typeface="+mn-lt"/>
                  </a:rPr>
                  <a:t>ap_hi</a:t>
                </a:r>
                <a:r>
                  <a:rPr lang="en-US" dirty="0">
                    <a:latin typeface="+mn-lt"/>
                  </a:rPr>
                  <a:t> (Systolic Blood Pressure)and weight as cardiovascular health indicators (variables with highest correlation)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As BMI helps us understand weight, height, and health measures body composition we added an extra column 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BMI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𝑤𝑒𝑖𝑔h𝑡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h𝑒𝑖𝑔h𝑡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BMI shows body fatness and weight-related health risks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BMI aids lifestyle and health decisions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Exploring risk factors and cardiovascular disease requires BMI calculation.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14989-CC06-EC42-9635-01C23D93B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068" y="1124744"/>
                <a:ext cx="6072732" cy="4404860"/>
              </a:xfrm>
              <a:prstGeom prst="rect">
                <a:avLst/>
              </a:prstGeom>
              <a:blipFill>
                <a:blip r:embed="rId3"/>
                <a:stretch>
                  <a:fillRect l="-626" t="-575" r="-1461" b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330868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73022</TotalTime>
  <Words>798</Words>
  <Application>Microsoft Macintosh PowerPoint</Application>
  <PresentationFormat>On-screen Show (4:3)</PresentationFormat>
  <Paragraphs>83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Söhne</vt:lpstr>
      <vt:lpstr>Wingdings</vt:lpstr>
      <vt:lpstr>Content - No Photos</vt:lpstr>
      <vt:lpstr>PowerPoint Presentation</vt:lpstr>
      <vt:lpstr>Introduction </vt:lpstr>
      <vt:lpstr> Introduction</vt:lpstr>
      <vt:lpstr>Why we choose this Dataset ?</vt:lpstr>
      <vt:lpstr>Data Description</vt:lpstr>
      <vt:lpstr>Data Cleaning </vt:lpstr>
      <vt:lpstr>Data Visualization - Variable Distributions</vt:lpstr>
      <vt:lpstr>Data Visualization - Variable Distributions</vt:lpstr>
      <vt:lpstr>Calculation of Body Mass Index (BMI)</vt:lpstr>
      <vt:lpstr>Decision Tree Classifier</vt:lpstr>
      <vt:lpstr>Decision Tree Classifier</vt:lpstr>
      <vt:lpstr>Determining which Numeric Variable is most important in determining CVD</vt:lpstr>
      <vt:lpstr>Random Forest Classifier   </vt:lpstr>
      <vt:lpstr>Random Forest Classifier</vt:lpstr>
      <vt:lpstr>Model Comparison and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 - template</dc:title>
  <dc:subject/>
  <dc:creator>Carlo Lipizzi</dc:creator>
  <cp:keywords/>
  <dc:description/>
  <cp:lastModifiedBy>sampada chavan</cp:lastModifiedBy>
  <cp:revision>1272</cp:revision>
  <cp:lastPrinted>2017-01-27T22:58:16Z</cp:lastPrinted>
  <dcterms:created xsi:type="dcterms:W3CDTF">2010-04-23T22:23:36Z</dcterms:created>
  <dcterms:modified xsi:type="dcterms:W3CDTF">2023-05-11T22:48:22Z</dcterms:modified>
  <cp:category/>
</cp:coreProperties>
</file>