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1" r:id="rId6"/>
    <p:sldId id="268" r:id="rId7"/>
    <p:sldId id="262" r:id="rId8"/>
    <p:sldId id="263" r:id="rId9"/>
    <p:sldId id="257" r:id="rId10"/>
    <p:sldId id="266" r:id="rId11"/>
    <p:sldId id="265" r:id="rId12"/>
    <p:sldId id="272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0FE"/>
    <a:srgbClr val="21A3D0"/>
    <a:srgbClr val="2B2E30"/>
    <a:srgbClr val="E8E8E6"/>
    <a:srgbClr val="C35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84"/>
    <p:restoredTop sz="90546"/>
  </p:normalViewPr>
  <p:slideViewPr>
    <p:cSldViewPr showGuides="1">
      <p:cViewPr>
        <p:scale>
          <a:sx n="100" d="100"/>
          <a:sy n="100" d="100"/>
        </p:scale>
        <p:origin x="1038" y="6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DFD9B9-D9FA-471C-AAB0-04E85B0A77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6" name="TextBox 18      (向天歌演示原创作品：www.TopPPT.cn)"/>
          <p:cNvSpPr txBox="1"/>
          <p:nvPr/>
        </p:nvSpPr>
        <p:spPr>
          <a:xfrm>
            <a:off x="1428750" y="3284538"/>
            <a:ext cx="20891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8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CI</a:t>
            </a:r>
            <a:endParaRPr lang="en-US" altLang="zh-CN" sz="4800" b="1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TextBox 21      (向天歌演示原创作品：www.TopPPT.cn)"/>
          <p:cNvSpPr txBox="1"/>
          <p:nvPr/>
        </p:nvSpPr>
        <p:spPr>
          <a:xfrm>
            <a:off x="4156075" y="3284538"/>
            <a:ext cx="2087563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48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4800" b="1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8" name="Group 3      (向天歌演示原创作品：www.TopPPT.cn)"/>
          <p:cNvGrpSpPr/>
          <p:nvPr/>
        </p:nvGrpSpPr>
        <p:grpSpPr>
          <a:xfrm>
            <a:off x="1622425" y="4364038"/>
            <a:ext cx="1747838" cy="120650"/>
            <a:chOff x="1622500" y="4356850"/>
            <a:chExt cx="1748306" cy="121200"/>
          </a:xfrm>
        </p:grpSpPr>
        <p:cxnSp>
          <p:nvCxnSpPr>
            <p:cNvPr id="24" name="Straight Connector 23      (向天歌演示原创作品：www.TopPPT.cn)"/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      (向天歌演示原创作品：www.TopPPT.cn)"/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79" name="Group 4      (向天歌演示原创作品：www.TopPPT.cn)"/>
          <p:cNvGrpSpPr/>
          <p:nvPr/>
        </p:nvGrpSpPr>
        <p:grpSpPr>
          <a:xfrm>
            <a:off x="4051300" y="4364038"/>
            <a:ext cx="1868488" cy="120650"/>
            <a:chOff x="4050658" y="4356850"/>
            <a:chExt cx="1869506" cy="121200"/>
          </a:xfrm>
        </p:grpSpPr>
        <p:cxnSp>
          <p:nvCxnSpPr>
            <p:cNvPr id="25" name="Straight Connector 24      (向天歌演示原创作品：www.TopPPT.cn)"/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      (向天歌演示原创作品：www.TopPPT.cn)"/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5" name="Rectangle 44      (向天歌演示原创作品：www.TopPPT.cn)"/>
          <p:cNvSpPr/>
          <p:nvPr/>
        </p:nvSpPr>
        <p:spPr>
          <a:xfrm>
            <a:off x="2640965" y="5417185"/>
            <a:ext cx="2125980" cy="336550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81" name="TextBox 6      (向天歌演示原创作品：www.TopPPT.cn)"/>
          <p:cNvSpPr txBox="1"/>
          <p:nvPr/>
        </p:nvSpPr>
        <p:spPr>
          <a:xfrm>
            <a:off x="2670175" y="5417185"/>
            <a:ext cx="21393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516030910353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      (向天歌演示原创作品：www.TopPPT.cn)"/>
          <p:cNvSpPr/>
          <p:nvPr/>
        </p:nvSpPr>
        <p:spPr>
          <a:xfrm rot="2289162">
            <a:off x="2907030" y="2389505"/>
            <a:ext cx="1315720" cy="131572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83" name="Group 9      (向天歌演示原创作品：www.TopPPT.cn)"/>
          <p:cNvGrpSpPr/>
          <p:nvPr/>
        </p:nvGrpSpPr>
        <p:grpSpPr>
          <a:xfrm>
            <a:off x="2670175" y="4837113"/>
            <a:ext cx="419100" cy="403225"/>
            <a:chOff x="2670518" y="4898862"/>
            <a:chExt cx="418098" cy="402345"/>
          </a:xfrm>
        </p:grpSpPr>
        <p:sp>
          <p:nvSpPr>
            <p:cNvPr id="33" name="Rectangle 32      (向天歌演示原创作品：www.TopPPT.cn)"/>
            <p:cNvSpPr/>
            <p:nvPr/>
          </p:nvSpPr>
          <p:spPr>
            <a:xfrm flipV="1">
              <a:off x="2670518" y="4898862"/>
              <a:ext cx="418098" cy="40234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01992" y="4974946"/>
              <a:ext cx="155149" cy="250176"/>
              <a:chOff x="6967538" y="6365875"/>
              <a:chExt cx="127000" cy="204787"/>
            </a:xfrm>
            <a:solidFill>
              <a:schemeClr val="bg1"/>
            </a:solidFill>
          </p:grpSpPr>
          <p:sp>
            <p:nvSpPr>
              <p:cNvPr id="31" name="Freeform 626      (向天歌演示原创作品：www.TopPPT.cn)"/>
              <p:cNvSpPr/>
              <p:nvPr/>
            </p:nvSpPr>
            <p:spPr bwMode="auto">
              <a:xfrm>
                <a:off x="6967538" y="6423025"/>
                <a:ext cx="127000" cy="147637"/>
              </a:xfrm>
              <a:custGeom>
                <a:avLst/>
                <a:gdLst>
                  <a:gd name="T0" fmla="*/ 180 w 180"/>
                  <a:gd name="T1" fmla="*/ 68 h 209"/>
                  <a:gd name="T2" fmla="*/ 180 w 180"/>
                  <a:gd name="T3" fmla="*/ 15 h 209"/>
                  <a:gd name="T4" fmla="*/ 156 w 180"/>
                  <a:gd name="T5" fmla="*/ 15 h 209"/>
                  <a:gd name="T6" fmla="*/ 156 w 180"/>
                  <a:gd name="T7" fmla="*/ 68 h 209"/>
                  <a:gd name="T8" fmla="*/ 92 w 180"/>
                  <a:gd name="T9" fmla="*/ 132 h 209"/>
                  <a:gd name="T10" fmla="*/ 91 w 180"/>
                  <a:gd name="T11" fmla="*/ 132 h 209"/>
                  <a:gd name="T12" fmla="*/ 90 w 180"/>
                  <a:gd name="T13" fmla="*/ 132 h 209"/>
                  <a:gd name="T14" fmla="*/ 90 w 180"/>
                  <a:gd name="T15" fmla="*/ 132 h 209"/>
                  <a:gd name="T16" fmla="*/ 89 w 180"/>
                  <a:gd name="T17" fmla="*/ 132 h 209"/>
                  <a:gd name="T18" fmla="*/ 24 w 180"/>
                  <a:gd name="T19" fmla="*/ 68 h 209"/>
                  <a:gd name="T20" fmla="*/ 24 w 180"/>
                  <a:gd name="T21" fmla="*/ 15 h 209"/>
                  <a:gd name="T22" fmla="*/ 0 w 180"/>
                  <a:gd name="T23" fmla="*/ 15 h 209"/>
                  <a:gd name="T24" fmla="*/ 0 w 180"/>
                  <a:gd name="T25" fmla="*/ 68 h 209"/>
                  <a:gd name="T26" fmla="*/ 76 w 180"/>
                  <a:gd name="T27" fmla="*/ 156 h 209"/>
                  <a:gd name="T28" fmla="*/ 76 w 180"/>
                  <a:gd name="T29" fmla="*/ 194 h 209"/>
                  <a:gd name="T30" fmla="*/ 22 w 180"/>
                  <a:gd name="T31" fmla="*/ 209 h 209"/>
                  <a:gd name="T32" fmla="*/ 159 w 180"/>
                  <a:gd name="T33" fmla="*/ 209 h 209"/>
                  <a:gd name="T34" fmla="*/ 104 w 180"/>
                  <a:gd name="T35" fmla="*/ 193 h 209"/>
                  <a:gd name="T36" fmla="*/ 104 w 180"/>
                  <a:gd name="T37" fmla="*/ 156 h 209"/>
                  <a:gd name="T38" fmla="*/ 180 w 180"/>
                  <a:gd name="T39" fmla="*/ 6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0" h="209">
                    <a:moveTo>
                      <a:pt x="180" y="68"/>
                    </a:moveTo>
                    <a:cubicBezTo>
                      <a:pt x="180" y="68"/>
                      <a:pt x="180" y="38"/>
                      <a:pt x="180" y="15"/>
                    </a:cubicBezTo>
                    <a:cubicBezTo>
                      <a:pt x="180" y="0"/>
                      <a:pt x="156" y="0"/>
                      <a:pt x="156" y="15"/>
                    </a:cubicBezTo>
                    <a:cubicBezTo>
                      <a:pt x="156" y="38"/>
                      <a:pt x="156" y="68"/>
                      <a:pt x="156" y="68"/>
                    </a:cubicBezTo>
                    <a:cubicBezTo>
                      <a:pt x="156" y="104"/>
                      <a:pt x="128" y="132"/>
                      <a:pt x="92" y="132"/>
                    </a:cubicBezTo>
                    <a:cubicBezTo>
                      <a:pt x="92" y="132"/>
                      <a:pt x="91" y="132"/>
                      <a:pt x="91" y="132"/>
                    </a:cubicBezTo>
                    <a:cubicBezTo>
                      <a:pt x="90" y="132"/>
                      <a:pt x="90" y="132"/>
                      <a:pt x="90" y="132"/>
                    </a:cubicBezTo>
                    <a:cubicBezTo>
                      <a:pt x="90" y="132"/>
                      <a:pt x="90" y="132"/>
                      <a:pt x="90" y="132"/>
                    </a:cubicBezTo>
                    <a:cubicBezTo>
                      <a:pt x="90" y="132"/>
                      <a:pt x="89" y="132"/>
                      <a:pt x="89" y="132"/>
                    </a:cubicBezTo>
                    <a:cubicBezTo>
                      <a:pt x="53" y="132"/>
                      <a:pt x="24" y="104"/>
                      <a:pt x="24" y="68"/>
                    </a:cubicBezTo>
                    <a:cubicBezTo>
                      <a:pt x="24" y="68"/>
                      <a:pt x="24" y="38"/>
                      <a:pt x="24" y="15"/>
                    </a:cubicBezTo>
                    <a:cubicBezTo>
                      <a:pt x="24" y="0"/>
                      <a:pt x="0" y="0"/>
                      <a:pt x="0" y="15"/>
                    </a:cubicBezTo>
                    <a:cubicBezTo>
                      <a:pt x="0" y="22"/>
                      <a:pt x="0" y="68"/>
                      <a:pt x="0" y="68"/>
                    </a:cubicBezTo>
                    <a:cubicBezTo>
                      <a:pt x="0" y="113"/>
                      <a:pt x="33" y="149"/>
                      <a:pt x="76" y="156"/>
                    </a:cubicBezTo>
                    <a:cubicBezTo>
                      <a:pt x="76" y="194"/>
                      <a:pt x="76" y="194"/>
                      <a:pt x="76" y="194"/>
                    </a:cubicBezTo>
                    <a:cubicBezTo>
                      <a:pt x="22" y="209"/>
                      <a:pt x="22" y="209"/>
                      <a:pt x="22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04" y="193"/>
                      <a:pt x="104" y="193"/>
                      <a:pt x="104" y="193"/>
                    </a:cubicBezTo>
                    <a:cubicBezTo>
                      <a:pt x="104" y="156"/>
                      <a:pt x="104" y="156"/>
                      <a:pt x="104" y="156"/>
                    </a:cubicBezTo>
                    <a:cubicBezTo>
                      <a:pt x="147" y="150"/>
                      <a:pt x="180" y="113"/>
                      <a:pt x="180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627      (向天歌演示原创作品：www.TopPPT.cn)"/>
              <p:cNvSpPr/>
              <p:nvPr/>
            </p:nvSpPr>
            <p:spPr bwMode="auto">
              <a:xfrm>
                <a:off x="7000875" y="6365875"/>
                <a:ext cx="61912" cy="134937"/>
              </a:xfrm>
              <a:custGeom>
                <a:avLst/>
                <a:gdLst>
                  <a:gd name="T0" fmla="*/ 43 w 87"/>
                  <a:gd name="T1" fmla="*/ 190 h 190"/>
                  <a:gd name="T2" fmla="*/ 43 w 87"/>
                  <a:gd name="T3" fmla="*/ 190 h 190"/>
                  <a:gd name="T4" fmla="*/ 44 w 87"/>
                  <a:gd name="T5" fmla="*/ 190 h 190"/>
                  <a:gd name="T6" fmla="*/ 87 w 87"/>
                  <a:gd name="T7" fmla="*/ 147 h 190"/>
                  <a:gd name="T8" fmla="*/ 87 w 87"/>
                  <a:gd name="T9" fmla="*/ 43 h 190"/>
                  <a:gd name="T10" fmla="*/ 44 w 87"/>
                  <a:gd name="T11" fmla="*/ 0 h 190"/>
                  <a:gd name="T12" fmla="*/ 43 w 87"/>
                  <a:gd name="T13" fmla="*/ 0 h 190"/>
                  <a:gd name="T14" fmla="*/ 43 w 87"/>
                  <a:gd name="T15" fmla="*/ 0 h 190"/>
                  <a:gd name="T16" fmla="*/ 0 w 87"/>
                  <a:gd name="T17" fmla="*/ 43 h 190"/>
                  <a:gd name="T18" fmla="*/ 0 w 87"/>
                  <a:gd name="T19" fmla="*/ 147 h 190"/>
                  <a:gd name="T20" fmla="*/ 43 w 87"/>
                  <a:gd name="T21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190">
                    <a:moveTo>
                      <a:pt x="43" y="190"/>
                    </a:moveTo>
                    <a:cubicBezTo>
                      <a:pt x="43" y="190"/>
                      <a:pt x="43" y="190"/>
                      <a:pt x="43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68" y="190"/>
                      <a:pt x="87" y="171"/>
                      <a:pt x="87" y="147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ubicBezTo>
                      <a:pt x="44" y="0"/>
                      <a:pt x="44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71"/>
                      <a:pt x="19" y="190"/>
                      <a:pt x="43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84" name="Group 11      (向天歌演示原创作品：www.TopPPT.cn)"/>
          <p:cNvGrpSpPr/>
          <p:nvPr/>
        </p:nvGrpSpPr>
        <p:grpSpPr>
          <a:xfrm>
            <a:off x="3146425" y="4837113"/>
            <a:ext cx="1620838" cy="403225"/>
            <a:chOff x="3147050" y="4898862"/>
            <a:chExt cx="1620152" cy="402345"/>
          </a:xfrm>
        </p:grpSpPr>
        <p:sp>
          <p:nvSpPr>
            <p:cNvPr id="34" name="Rectangle 33      (向天歌演示原创作品：www.TopPPT.cn)"/>
            <p:cNvSpPr/>
            <p:nvPr/>
          </p:nvSpPr>
          <p:spPr>
            <a:xfrm flipV="1">
              <a:off x="3147050" y="4898862"/>
              <a:ext cx="1620152" cy="40234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86" name="TextBox 35      (向天歌演示原创作品：www.TopPPT.cn)"/>
            <p:cNvSpPr txBox="1"/>
            <p:nvPr/>
          </p:nvSpPr>
          <p:spPr>
            <a:xfrm>
              <a:off x="3527358" y="4928980"/>
              <a:ext cx="840450" cy="3364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陈永桦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4350" y="2540000"/>
            <a:ext cx="13131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CD</a:t>
            </a:r>
            <a:endParaRPr lang="en-US" altLang="zh-CN" sz="600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6866" name="Picture 13      (向天歌演示原创作品：www.TopPPT.cn)"/>
          <p:cNvPicPr>
            <a:picLocks noChangeAspect="1"/>
          </p:cNvPicPr>
          <p:nvPr/>
        </p:nvPicPr>
        <p:blipFill>
          <a:blip r:embed="rId1"/>
          <a:srcRect l="15433" b="2379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9920288" y="5288915"/>
            <a:ext cx="18078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en-US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END</a:t>
            </a:r>
            <a:endParaRPr lang="en-US" altLang="zh-CN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4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TextBox 6      (向天歌演示原创作品：www.TopPPT.cn)"/>
          <p:cNvSpPr txBox="1"/>
          <p:nvPr/>
        </p:nvSpPr>
        <p:spPr>
          <a:xfrm>
            <a:off x="681038" y="304800"/>
            <a:ext cx="8778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0" name="Picture 15      (向天歌演示原创作品：www.TopPPT.c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8" y="1628775"/>
            <a:ext cx="6024562" cy="425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Rectangle 16      (向天歌演示原创作品：www.TopPPT.cn)"/>
          <p:cNvSpPr/>
          <p:nvPr/>
        </p:nvSpPr>
        <p:spPr>
          <a:xfrm>
            <a:off x="7159625" y="162877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7      (向天歌演示原创作品：www.TopPPT.cn)"/>
          <p:cNvSpPr/>
          <p:nvPr/>
        </p:nvSpPr>
        <p:spPr>
          <a:xfrm>
            <a:off x="7159625" y="249237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      (向天歌演示原创作品：www.TopPPT.cn)"/>
          <p:cNvSpPr/>
          <p:nvPr/>
        </p:nvSpPr>
        <p:spPr>
          <a:xfrm>
            <a:off x="7159625" y="336232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9      (向天歌演示原创作品：www.TopPPT.cn)"/>
          <p:cNvSpPr/>
          <p:nvPr/>
        </p:nvSpPr>
        <p:spPr>
          <a:xfrm>
            <a:off x="7164388" y="4230688"/>
            <a:ext cx="3889375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0      (向天歌演示原创作品：www.TopPPT.cn)"/>
          <p:cNvSpPr/>
          <p:nvPr/>
        </p:nvSpPr>
        <p:spPr>
          <a:xfrm>
            <a:off x="7170738" y="5094288"/>
            <a:ext cx="3889375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      (向天歌演示原创作品：www.TopPPT.cn)"/>
          <p:cNvSpPr/>
          <p:nvPr/>
        </p:nvSpPr>
        <p:spPr>
          <a:xfrm>
            <a:off x="7154863" y="1628775"/>
            <a:ext cx="868363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12      (向天歌演示原创作品：www.TopPPT.cn)"/>
          <p:cNvSpPr/>
          <p:nvPr/>
        </p:nvSpPr>
        <p:spPr>
          <a:xfrm>
            <a:off x="7156450" y="2492375"/>
            <a:ext cx="868363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13      (向天歌演示原创作品：www.TopPPT.cn)"/>
          <p:cNvSpPr/>
          <p:nvPr/>
        </p:nvSpPr>
        <p:spPr>
          <a:xfrm>
            <a:off x="7154863" y="3362325"/>
            <a:ext cx="868363" cy="79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14      (向天歌演示原创作品：www.TopPPT.cn)"/>
          <p:cNvSpPr/>
          <p:nvPr/>
        </p:nvSpPr>
        <p:spPr>
          <a:xfrm>
            <a:off x="7164388" y="4230688"/>
            <a:ext cx="869950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      (向天歌演示原创作品：www.TopPPT.cn)"/>
          <p:cNvSpPr/>
          <p:nvPr/>
        </p:nvSpPr>
        <p:spPr>
          <a:xfrm>
            <a:off x="7164388" y="5081588"/>
            <a:ext cx="869950" cy="80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61" name="TextBox 21      (向天歌演示原创作品：www.TopPPT.cn)"/>
          <p:cNvSpPr txBox="1"/>
          <p:nvPr/>
        </p:nvSpPr>
        <p:spPr>
          <a:xfrm>
            <a:off x="8543925" y="1831975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CI/CD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      (向天歌演示原创作品：www.TopPPT.cn)"/>
          <p:cNvGrpSpPr/>
          <p:nvPr/>
        </p:nvGrpSpPr>
        <p:grpSpPr>
          <a:xfrm>
            <a:off x="7383848" y="1926952"/>
            <a:ext cx="409549" cy="273035"/>
            <a:chOff x="4296048" y="568056"/>
            <a:chExt cx="204787" cy="136526"/>
          </a:xfrm>
          <a:solidFill>
            <a:srgbClr val="21A3D0"/>
          </a:solidFill>
        </p:grpSpPr>
        <p:sp>
          <p:nvSpPr>
            <p:cNvPr id="27" name="Freeform 352      (向天歌演示原创作品：www.TopPPT.cn)"/>
            <p:cNvSpPr/>
            <p:nvPr/>
          </p:nvSpPr>
          <p:spPr bwMode="auto">
            <a:xfrm>
              <a:off x="4432573" y="575994"/>
              <a:ext cx="68262" cy="120650"/>
            </a:xfrm>
            <a:custGeom>
              <a:avLst/>
              <a:gdLst>
                <a:gd name="T0" fmla="*/ 94 w 95"/>
                <a:gd name="T1" fmla="*/ 171 h 171"/>
                <a:gd name="T2" fmla="*/ 95 w 95"/>
                <a:gd name="T3" fmla="*/ 166 h 171"/>
                <a:gd name="T4" fmla="*/ 95 w 95"/>
                <a:gd name="T5" fmla="*/ 6 h 171"/>
                <a:gd name="T6" fmla="*/ 94 w 95"/>
                <a:gd name="T7" fmla="*/ 0 h 171"/>
                <a:gd name="T8" fmla="*/ 0 w 95"/>
                <a:gd name="T9" fmla="*/ 81 h 171"/>
                <a:gd name="T10" fmla="*/ 94 w 95"/>
                <a:gd name="T1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94" y="171"/>
                  </a:moveTo>
                  <a:cubicBezTo>
                    <a:pt x="95" y="170"/>
                    <a:pt x="95" y="168"/>
                    <a:pt x="95" y="16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4"/>
                    <a:pt x="95" y="2"/>
                    <a:pt x="94" y="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94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353      (向天歌演示原创作品：www.TopPPT.cn)"/>
            <p:cNvSpPr/>
            <p:nvPr/>
          </p:nvSpPr>
          <p:spPr bwMode="auto">
            <a:xfrm>
              <a:off x="4305573" y="568056"/>
              <a:ext cx="185737" cy="77788"/>
            </a:xfrm>
            <a:custGeom>
              <a:avLst/>
              <a:gdLst>
                <a:gd name="T0" fmla="*/ 132 w 264"/>
                <a:gd name="T1" fmla="*/ 112 h 112"/>
                <a:gd name="T2" fmla="*/ 156 w 264"/>
                <a:gd name="T3" fmla="*/ 92 h 112"/>
                <a:gd name="T4" fmla="*/ 169 w 264"/>
                <a:gd name="T5" fmla="*/ 82 h 112"/>
                <a:gd name="T6" fmla="*/ 264 w 264"/>
                <a:gd name="T7" fmla="*/ 1 h 112"/>
                <a:gd name="T8" fmla="*/ 259 w 264"/>
                <a:gd name="T9" fmla="*/ 0 h 112"/>
                <a:gd name="T10" fmla="*/ 5 w 264"/>
                <a:gd name="T11" fmla="*/ 0 h 112"/>
                <a:gd name="T12" fmla="*/ 0 w 264"/>
                <a:gd name="T13" fmla="*/ 1 h 112"/>
                <a:gd name="T14" fmla="*/ 94 w 264"/>
                <a:gd name="T15" fmla="*/ 82 h 112"/>
                <a:gd name="T16" fmla="*/ 107 w 264"/>
                <a:gd name="T17" fmla="*/ 92 h 112"/>
                <a:gd name="T18" fmla="*/ 132 w 2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112">
                  <a:moveTo>
                    <a:pt x="132" y="112"/>
                  </a:moveTo>
                  <a:cubicBezTo>
                    <a:pt x="156" y="92"/>
                    <a:pt x="156" y="92"/>
                    <a:pt x="156" y="92"/>
                  </a:cubicBezTo>
                  <a:cubicBezTo>
                    <a:pt x="169" y="82"/>
                    <a:pt x="169" y="82"/>
                    <a:pt x="169" y="82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2" y="1"/>
                    <a:pt x="260" y="0"/>
                    <a:pt x="25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107" y="92"/>
                    <a:pt x="107" y="92"/>
                    <a:pt x="107" y="92"/>
                  </a:cubicBezTo>
                  <a:lnTo>
                    <a:pt x="13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354      (向天歌演示原创作品：www.TopPPT.cn)"/>
            <p:cNvSpPr/>
            <p:nvPr/>
          </p:nvSpPr>
          <p:spPr bwMode="auto">
            <a:xfrm>
              <a:off x="4305573" y="639494"/>
              <a:ext cx="185737" cy="65088"/>
            </a:xfrm>
            <a:custGeom>
              <a:avLst/>
              <a:gdLst>
                <a:gd name="T0" fmla="*/ 259 w 263"/>
                <a:gd name="T1" fmla="*/ 92 h 92"/>
                <a:gd name="T2" fmla="*/ 263 w 263"/>
                <a:gd name="T3" fmla="*/ 91 h 92"/>
                <a:gd name="T4" fmla="*/ 168 w 263"/>
                <a:gd name="T5" fmla="*/ 0 h 92"/>
                <a:gd name="T6" fmla="*/ 132 w 263"/>
                <a:gd name="T7" fmla="*/ 30 h 92"/>
                <a:gd name="T8" fmla="*/ 95 w 263"/>
                <a:gd name="T9" fmla="*/ 0 h 92"/>
                <a:gd name="T10" fmla="*/ 0 w 263"/>
                <a:gd name="T11" fmla="*/ 91 h 92"/>
                <a:gd name="T12" fmla="*/ 5 w 263"/>
                <a:gd name="T13" fmla="*/ 92 h 92"/>
                <a:gd name="T14" fmla="*/ 259 w 263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92">
                  <a:moveTo>
                    <a:pt x="259" y="92"/>
                  </a:moveTo>
                  <a:cubicBezTo>
                    <a:pt x="260" y="92"/>
                    <a:pt x="262" y="92"/>
                    <a:pt x="263" y="91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" y="92"/>
                    <a:pt x="3" y="92"/>
                    <a:pt x="5" y="92"/>
                  </a:cubicBezTo>
                  <a:lnTo>
                    <a:pt x="259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55      (向天歌演示原创作品：www.TopPPT.cn)"/>
            <p:cNvSpPr/>
            <p:nvPr/>
          </p:nvSpPr>
          <p:spPr bwMode="auto">
            <a:xfrm>
              <a:off x="4296048" y="575994"/>
              <a:ext cx="66675" cy="120650"/>
            </a:xfrm>
            <a:custGeom>
              <a:avLst/>
              <a:gdLst>
                <a:gd name="T0" fmla="*/ 1 w 95"/>
                <a:gd name="T1" fmla="*/ 0 h 171"/>
                <a:gd name="T2" fmla="*/ 0 w 95"/>
                <a:gd name="T3" fmla="*/ 6 h 171"/>
                <a:gd name="T4" fmla="*/ 0 w 95"/>
                <a:gd name="T5" fmla="*/ 166 h 171"/>
                <a:gd name="T6" fmla="*/ 1 w 95"/>
                <a:gd name="T7" fmla="*/ 171 h 171"/>
                <a:gd name="T8" fmla="*/ 95 w 95"/>
                <a:gd name="T9" fmla="*/ 81 h 171"/>
                <a:gd name="T10" fmla="*/ 1 w 95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8"/>
                    <a:pt x="1" y="170"/>
                    <a:pt x="1" y="171"/>
                  </a:cubicBezTo>
                  <a:cubicBezTo>
                    <a:pt x="95" y="81"/>
                    <a:pt x="95" y="81"/>
                    <a:pt x="95" y="8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6" name="Group 35      (向天歌演示原创作品：www.TopPPT.cn)"/>
          <p:cNvGrpSpPr/>
          <p:nvPr/>
        </p:nvGrpSpPr>
        <p:grpSpPr>
          <a:xfrm>
            <a:off x="7416352" y="2657331"/>
            <a:ext cx="366390" cy="442437"/>
            <a:chOff x="4721498" y="533131"/>
            <a:chExt cx="168274" cy="203201"/>
          </a:xfrm>
          <a:solidFill>
            <a:srgbClr val="21A3D0"/>
          </a:solidFill>
        </p:grpSpPr>
        <p:sp>
          <p:nvSpPr>
            <p:cNvPr id="31" name="Freeform 356      (向天歌演示原创作品：www.TopPPT.cn)"/>
            <p:cNvSpPr/>
            <p:nvPr/>
          </p:nvSpPr>
          <p:spPr bwMode="auto">
            <a:xfrm>
              <a:off x="4834210" y="629969"/>
              <a:ext cx="55562" cy="100013"/>
            </a:xfrm>
            <a:custGeom>
              <a:avLst/>
              <a:gdLst>
                <a:gd name="T0" fmla="*/ 77 w 78"/>
                <a:gd name="T1" fmla="*/ 0 h 141"/>
                <a:gd name="T2" fmla="*/ 0 w 78"/>
                <a:gd name="T3" fmla="*/ 67 h 141"/>
                <a:gd name="T4" fmla="*/ 77 w 78"/>
                <a:gd name="T5" fmla="*/ 141 h 141"/>
                <a:gd name="T6" fmla="*/ 78 w 78"/>
                <a:gd name="T7" fmla="*/ 137 h 141"/>
                <a:gd name="T8" fmla="*/ 78 w 78"/>
                <a:gd name="T9" fmla="*/ 5 h 141"/>
                <a:gd name="T10" fmla="*/ 77 w 7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77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8" y="140"/>
                    <a:pt x="78" y="138"/>
                    <a:pt x="78" y="137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3"/>
                    <a:pt x="78" y="2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57      (向天歌演示原创作品：www.TopPPT.cn)"/>
            <p:cNvSpPr/>
            <p:nvPr/>
          </p:nvSpPr>
          <p:spPr bwMode="auto">
            <a:xfrm>
              <a:off x="4727848" y="623619"/>
              <a:ext cx="153987" cy="65088"/>
            </a:xfrm>
            <a:custGeom>
              <a:avLst/>
              <a:gdLst>
                <a:gd name="T0" fmla="*/ 89 w 218"/>
                <a:gd name="T1" fmla="*/ 76 h 93"/>
                <a:gd name="T2" fmla="*/ 109 w 218"/>
                <a:gd name="T3" fmla="*/ 93 h 93"/>
                <a:gd name="T4" fmla="*/ 130 w 218"/>
                <a:gd name="T5" fmla="*/ 76 h 93"/>
                <a:gd name="T6" fmla="*/ 140 w 218"/>
                <a:gd name="T7" fmla="*/ 68 h 93"/>
                <a:gd name="T8" fmla="*/ 218 w 218"/>
                <a:gd name="T9" fmla="*/ 1 h 93"/>
                <a:gd name="T10" fmla="*/ 214 w 218"/>
                <a:gd name="T11" fmla="*/ 0 h 93"/>
                <a:gd name="T12" fmla="*/ 157 w 218"/>
                <a:gd name="T13" fmla="*/ 0 h 93"/>
                <a:gd name="T14" fmla="*/ 127 w 218"/>
                <a:gd name="T15" fmla="*/ 36 h 93"/>
                <a:gd name="T16" fmla="*/ 109 w 218"/>
                <a:gd name="T17" fmla="*/ 45 h 93"/>
                <a:gd name="T18" fmla="*/ 92 w 218"/>
                <a:gd name="T19" fmla="*/ 36 h 93"/>
                <a:gd name="T20" fmla="*/ 61 w 218"/>
                <a:gd name="T21" fmla="*/ 0 h 93"/>
                <a:gd name="T22" fmla="*/ 4 w 218"/>
                <a:gd name="T23" fmla="*/ 0 h 93"/>
                <a:gd name="T24" fmla="*/ 0 w 218"/>
                <a:gd name="T25" fmla="*/ 1 h 93"/>
                <a:gd name="T26" fmla="*/ 78 w 218"/>
                <a:gd name="T27" fmla="*/ 68 h 93"/>
                <a:gd name="T28" fmla="*/ 89 w 218"/>
                <a:gd name="T29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93">
                  <a:moveTo>
                    <a:pt x="89" y="76"/>
                  </a:moveTo>
                  <a:cubicBezTo>
                    <a:pt x="109" y="93"/>
                    <a:pt x="109" y="93"/>
                    <a:pt x="109" y="93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1"/>
                    <a:pt x="215" y="0"/>
                    <a:pt x="21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3" y="42"/>
                    <a:pt x="116" y="45"/>
                    <a:pt x="109" y="45"/>
                  </a:cubicBezTo>
                  <a:cubicBezTo>
                    <a:pt x="103" y="45"/>
                    <a:pt x="96" y="42"/>
                    <a:pt x="92" y="3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78" y="68"/>
                    <a:pt x="78" y="68"/>
                    <a:pt x="78" y="68"/>
                  </a:cubicBezTo>
                  <a:lnTo>
                    <a:pt x="8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58      (向天歌演示原创作品：www.TopPPT.cn)"/>
            <p:cNvSpPr/>
            <p:nvPr/>
          </p:nvSpPr>
          <p:spPr bwMode="auto">
            <a:xfrm>
              <a:off x="4727848" y="683944"/>
              <a:ext cx="153987" cy="52388"/>
            </a:xfrm>
            <a:custGeom>
              <a:avLst/>
              <a:gdLst>
                <a:gd name="T0" fmla="*/ 109 w 218"/>
                <a:gd name="T1" fmla="*/ 25 h 76"/>
                <a:gd name="T2" fmla="*/ 79 w 218"/>
                <a:gd name="T3" fmla="*/ 0 h 76"/>
                <a:gd name="T4" fmla="*/ 0 w 218"/>
                <a:gd name="T5" fmla="*/ 76 h 76"/>
                <a:gd name="T6" fmla="*/ 4 w 218"/>
                <a:gd name="T7" fmla="*/ 76 h 76"/>
                <a:gd name="T8" fmla="*/ 214 w 218"/>
                <a:gd name="T9" fmla="*/ 76 h 76"/>
                <a:gd name="T10" fmla="*/ 218 w 218"/>
                <a:gd name="T11" fmla="*/ 76 h 76"/>
                <a:gd name="T12" fmla="*/ 139 w 218"/>
                <a:gd name="T13" fmla="*/ 0 h 76"/>
                <a:gd name="T14" fmla="*/ 109 w 218"/>
                <a:gd name="T15" fmla="*/ 2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76">
                  <a:moveTo>
                    <a:pt x="109" y="25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6"/>
                    <a:pt x="3" y="76"/>
                    <a:pt x="4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5" y="76"/>
                    <a:pt x="217" y="76"/>
                    <a:pt x="218" y="76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109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359      (向天歌演示原创作品：www.TopPPT.cn)"/>
            <p:cNvSpPr/>
            <p:nvPr/>
          </p:nvSpPr>
          <p:spPr bwMode="auto">
            <a:xfrm>
              <a:off x="4721498" y="629969"/>
              <a:ext cx="53975" cy="100013"/>
            </a:xfrm>
            <a:custGeom>
              <a:avLst/>
              <a:gdLst>
                <a:gd name="T0" fmla="*/ 1 w 78"/>
                <a:gd name="T1" fmla="*/ 0 h 141"/>
                <a:gd name="T2" fmla="*/ 0 w 78"/>
                <a:gd name="T3" fmla="*/ 5 h 141"/>
                <a:gd name="T4" fmla="*/ 0 w 78"/>
                <a:gd name="T5" fmla="*/ 137 h 141"/>
                <a:gd name="T6" fmla="*/ 1 w 78"/>
                <a:gd name="T7" fmla="*/ 141 h 141"/>
                <a:gd name="T8" fmla="*/ 78 w 78"/>
                <a:gd name="T9" fmla="*/ 67 h 141"/>
                <a:gd name="T10" fmla="*/ 1 w 7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40"/>
                    <a:pt x="1" y="141"/>
                  </a:cubicBezTo>
                  <a:cubicBezTo>
                    <a:pt x="78" y="67"/>
                    <a:pt x="78" y="67"/>
                    <a:pt x="78" y="67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360      (向天歌演示原创作品：www.TopPPT.cn)"/>
            <p:cNvSpPr/>
            <p:nvPr/>
          </p:nvSpPr>
          <p:spPr bwMode="auto">
            <a:xfrm>
              <a:off x="4756423" y="533131"/>
              <a:ext cx="98425" cy="112713"/>
            </a:xfrm>
            <a:custGeom>
              <a:avLst/>
              <a:gdLst>
                <a:gd name="T0" fmla="*/ 62 w 139"/>
                <a:gd name="T1" fmla="*/ 155 h 159"/>
                <a:gd name="T2" fmla="*/ 69 w 139"/>
                <a:gd name="T3" fmla="*/ 159 h 159"/>
                <a:gd name="T4" fmla="*/ 77 w 139"/>
                <a:gd name="T5" fmla="*/ 155 h 159"/>
                <a:gd name="T6" fmla="*/ 135 w 139"/>
                <a:gd name="T7" fmla="*/ 86 h 159"/>
                <a:gd name="T8" fmla="*/ 130 w 139"/>
                <a:gd name="T9" fmla="*/ 77 h 159"/>
                <a:gd name="T10" fmla="*/ 100 w 139"/>
                <a:gd name="T11" fmla="*/ 77 h 159"/>
                <a:gd name="T12" fmla="*/ 88 w 139"/>
                <a:gd name="T13" fmla="*/ 77 h 159"/>
                <a:gd name="T14" fmla="*/ 88 w 139"/>
                <a:gd name="T15" fmla="*/ 12 h 159"/>
                <a:gd name="T16" fmla="*/ 76 w 139"/>
                <a:gd name="T17" fmla="*/ 0 h 159"/>
                <a:gd name="T18" fmla="*/ 62 w 139"/>
                <a:gd name="T19" fmla="*/ 0 h 159"/>
                <a:gd name="T20" fmla="*/ 51 w 139"/>
                <a:gd name="T21" fmla="*/ 12 h 159"/>
                <a:gd name="T22" fmla="*/ 51 w 139"/>
                <a:gd name="T23" fmla="*/ 77 h 159"/>
                <a:gd name="T24" fmla="*/ 39 w 139"/>
                <a:gd name="T25" fmla="*/ 77 h 159"/>
                <a:gd name="T26" fmla="*/ 8 w 139"/>
                <a:gd name="T27" fmla="*/ 77 h 159"/>
                <a:gd name="T28" fmla="*/ 4 w 139"/>
                <a:gd name="T29" fmla="*/ 86 h 159"/>
                <a:gd name="T30" fmla="*/ 62 w 139"/>
                <a:gd name="T31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59">
                  <a:moveTo>
                    <a:pt x="62" y="155"/>
                  </a:moveTo>
                  <a:cubicBezTo>
                    <a:pt x="64" y="157"/>
                    <a:pt x="67" y="159"/>
                    <a:pt x="69" y="159"/>
                  </a:cubicBezTo>
                  <a:cubicBezTo>
                    <a:pt x="72" y="159"/>
                    <a:pt x="75" y="157"/>
                    <a:pt x="77" y="155"/>
                  </a:cubicBezTo>
                  <a:cubicBezTo>
                    <a:pt x="135" y="86"/>
                    <a:pt x="135" y="86"/>
                    <a:pt x="135" y="86"/>
                  </a:cubicBezTo>
                  <a:cubicBezTo>
                    <a:pt x="139" y="81"/>
                    <a:pt x="137" y="77"/>
                    <a:pt x="130" y="77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7" y="77"/>
                    <a:pt x="93" y="77"/>
                    <a:pt x="88" y="77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1" y="5"/>
                    <a:pt x="51" y="12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46" y="77"/>
                    <a:pt x="42" y="77"/>
                    <a:pt x="39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2" y="77"/>
                    <a:pt x="0" y="81"/>
                    <a:pt x="4" y="86"/>
                  </a:cubicBezTo>
                  <a:lnTo>
                    <a:pt x="62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64" name="Freeform 372      (向天歌演示原创作品：www.TopPPT.cn)"/>
          <p:cNvSpPr/>
          <p:nvPr/>
        </p:nvSpPr>
        <p:spPr>
          <a:xfrm>
            <a:off x="7429500" y="4448175"/>
            <a:ext cx="393700" cy="393700"/>
          </a:xfrm>
          <a:custGeom>
            <a:avLst/>
            <a:gdLst/>
            <a:ahLst/>
            <a:cxnLst>
              <a:cxn ang="0">
                <a:pos x="384749" y="73675"/>
              </a:cxn>
              <a:cxn ang="0">
                <a:pos x="331539" y="107784"/>
              </a:cxn>
              <a:cxn ang="0">
                <a:pos x="285151" y="61396"/>
              </a:cxn>
              <a:cxn ang="0">
                <a:pos x="317895" y="8186"/>
              </a:cxn>
              <a:cxn ang="0">
                <a:pos x="309709" y="0"/>
              </a:cxn>
              <a:cxn ang="0">
                <a:pos x="221026" y="88683"/>
              </a:cxn>
              <a:cxn ang="0">
                <a:pos x="227848" y="115970"/>
              </a:cxn>
              <a:cxn ang="0">
                <a:pos x="114606" y="229212"/>
              </a:cxn>
              <a:cxn ang="0">
                <a:pos x="88683" y="221026"/>
              </a:cxn>
              <a:cxn ang="0">
                <a:pos x="0" y="311074"/>
              </a:cxn>
              <a:cxn ang="0">
                <a:pos x="8186" y="319260"/>
              </a:cxn>
              <a:cxn ang="0">
                <a:pos x="61396" y="285151"/>
              </a:cxn>
              <a:cxn ang="0">
                <a:pos x="107784" y="331539"/>
              </a:cxn>
              <a:cxn ang="0">
                <a:pos x="73675" y="384749"/>
              </a:cxn>
              <a:cxn ang="0">
                <a:pos x="81861" y="392935"/>
              </a:cxn>
              <a:cxn ang="0">
                <a:pos x="170545" y="304252"/>
              </a:cxn>
              <a:cxn ang="0">
                <a:pos x="163723" y="278329"/>
              </a:cxn>
              <a:cxn ang="0">
                <a:pos x="278329" y="163723"/>
              </a:cxn>
              <a:cxn ang="0">
                <a:pos x="302887" y="171909"/>
              </a:cxn>
              <a:cxn ang="0">
                <a:pos x="391571" y="81861"/>
              </a:cxn>
              <a:cxn ang="0">
                <a:pos x="384749" y="73675"/>
              </a:cxn>
            </a:cxnLst>
            <a:pathLst>
              <a:path w="288" h="288">
                <a:moveTo>
                  <a:pt x="282" y="54"/>
                </a:moveTo>
                <a:cubicBezTo>
                  <a:pt x="255" y="81"/>
                  <a:pt x="259" y="79"/>
                  <a:pt x="243" y="79"/>
                </a:cubicBezTo>
                <a:cubicBezTo>
                  <a:pt x="230" y="79"/>
                  <a:pt x="209" y="58"/>
                  <a:pt x="209" y="45"/>
                </a:cubicBezTo>
                <a:cubicBezTo>
                  <a:pt x="209" y="28"/>
                  <a:pt x="206" y="33"/>
                  <a:pt x="233" y="6"/>
                </a:cubicBezTo>
                <a:cubicBezTo>
                  <a:pt x="231" y="4"/>
                  <a:pt x="227" y="0"/>
                  <a:pt x="227" y="0"/>
                </a:cubicBezTo>
                <a:cubicBezTo>
                  <a:pt x="194" y="1"/>
                  <a:pt x="162" y="32"/>
                  <a:pt x="162" y="65"/>
                </a:cubicBezTo>
                <a:cubicBezTo>
                  <a:pt x="162" y="71"/>
                  <a:pt x="164" y="78"/>
                  <a:pt x="167" y="85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78" y="164"/>
                  <a:pt x="71" y="162"/>
                  <a:pt x="65" y="162"/>
                </a:cubicBezTo>
                <a:cubicBezTo>
                  <a:pt x="32" y="162"/>
                  <a:pt x="0" y="194"/>
                  <a:pt x="0" y="228"/>
                </a:cubicBezTo>
                <a:cubicBezTo>
                  <a:pt x="0" y="228"/>
                  <a:pt x="4" y="231"/>
                  <a:pt x="6" y="234"/>
                </a:cubicBezTo>
                <a:cubicBezTo>
                  <a:pt x="33" y="207"/>
                  <a:pt x="28" y="209"/>
                  <a:pt x="45" y="209"/>
                </a:cubicBezTo>
                <a:cubicBezTo>
                  <a:pt x="58" y="209"/>
                  <a:pt x="79" y="230"/>
                  <a:pt x="79" y="243"/>
                </a:cubicBezTo>
                <a:cubicBezTo>
                  <a:pt x="79" y="260"/>
                  <a:pt x="82" y="255"/>
                  <a:pt x="54" y="282"/>
                </a:cubicBezTo>
                <a:cubicBezTo>
                  <a:pt x="56" y="284"/>
                  <a:pt x="60" y="288"/>
                  <a:pt x="60" y="288"/>
                </a:cubicBezTo>
                <a:cubicBezTo>
                  <a:pt x="94" y="287"/>
                  <a:pt x="125" y="256"/>
                  <a:pt x="125" y="223"/>
                </a:cubicBezTo>
                <a:cubicBezTo>
                  <a:pt x="125" y="217"/>
                  <a:pt x="123" y="210"/>
                  <a:pt x="120" y="204"/>
                </a:cubicBezTo>
                <a:cubicBezTo>
                  <a:pt x="204" y="120"/>
                  <a:pt x="204" y="120"/>
                  <a:pt x="204" y="120"/>
                </a:cubicBezTo>
                <a:cubicBezTo>
                  <a:pt x="210" y="124"/>
                  <a:pt x="216" y="126"/>
                  <a:pt x="222" y="126"/>
                </a:cubicBezTo>
                <a:cubicBezTo>
                  <a:pt x="256" y="126"/>
                  <a:pt x="288" y="94"/>
                  <a:pt x="287" y="60"/>
                </a:cubicBezTo>
                <a:cubicBezTo>
                  <a:pt x="287" y="60"/>
                  <a:pt x="284" y="56"/>
                  <a:pt x="282" y="54"/>
                </a:cubicBez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1" name="Group 40      (向天歌演示原创作品：www.TopPPT.cn)"/>
          <p:cNvGrpSpPr/>
          <p:nvPr/>
        </p:nvGrpSpPr>
        <p:grpSpPr>
          <a:xfrm>
            <a:off x="7475114" y="5318208"/>
            <a:ext cx="316785" cy="385521"/>
            <a:chOff x="8985250" y="6772276"/>
            <a:chExt cx="168275" cy="204787"/>
          </a:xfrm>
          <a:solidFill>
            <a:srgbClr val="21A3D0"/>
          </a:solidFill>
        </p:grpSpPr>
        <p:sp>
          <p:nvSpPr>
            <p:cNvPr id="39" name="Freeform 599      (向天歌演示原创作品：www.TopPPT.cn)"/>
            <p:cNvSpPr/>
            <p:nvPr/>
          </p:nvSpPr>
          <p:spPr bwMode="auto">
            <a:xfrm>
              <a:off x="9017000" y="6772276"/>
              <a:ext cx="136525" cy="131763"/>
            </a:xfrm>
            <a:custGeom>
              <a:avLst/>
              <a:gdLst>
                <a:gd name="T0" fmla="*/ 185 w 192"/>
                <a:gd name="T1" fmla="*/ 46 h 187"/>
                <a:gd name="T2" fmla="*/ 120 w 192"/>
                <a:gd name="T3" fmla="*/ 50 h 187"/>
                <a:gd name="T4" fmla="*/ 116 w 192"/>
                <a:gd name="T5" fmla="*/ 22 h 187"/>
                <a:gd name="T6" fmla="*/ 0 w 192"/>
                <a:gd name="T7" fmla="*/ 32 h 187"/>
                <a:gd name="T8" fmla="*/ 0 w 192"/>
                <a:gd name="T9" fmla="*/ 165 h 187"/>
                <a:gd name="T10" fmla="*/ 21 w 192"/>
                <a:gd name="T11" fmla="*/ 165 h 187"/>
                <a:gd name="T12" fmla="*/ 98 w 192"/>
                <a:gd name="T13" fmla="*/ 164 h 187"/>
                <a:gd name="T14" fmla="*/ 182 w 192"/>
                <a:gd name="T15" fmla="*/ 168 h 187"/>
                <a:gd name="T16" fmla="*/ 184 w 192"/>
                <a:gd name="T17" fmla="*/ 90 h 187"/>
                <a:gd name="T18" fmla="*/ 185 w 192"/>
                <a:gd name="T19" fmla="*/ 4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87">
                  <a:moveTo>
                    <a:pt x="185" y="46"/>
                  </a:moveTo>
                  <a:cubicBezTo>
                    <a:pt x="185" y="46"/>
                    <a:pt x="143" y="48"/>
                    <a:pt x="120" y="50"/>
                  </a:cubicBezTo>
                  <a:cubicBezTo>
                    <a:pt x="108" y="52"/>
                    <a:pt x="116" y="27"/>
                    <a:pt x="116" y="22"/>
                  </a:cubicBezTo>
                  <a:cubicBezTo>
                    <a:pt x="116" y="0"/>
                    <a:pt x="0" y="32"/>
                    <a:pt x="0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9" y="169"/>
                    <a:pt x="21" y="165"/>
                  </a:cubicBezTo>
                  <a:cubicBezTo>
                    <a:pt x="52" y="153"/>
                    <a:pt x="106" y="136"/>
                    <a:pt x="98" y="164"/>
                  </a:cubicBezTo>
                  <a:cubicBezTo>
                    <a:pt x="90" y="187"/>
                    <a:pt x="182" y="168"/>
                    <a:pt x="182" y="168"/>
                  </a:cubicBezTo>
                  <a:cubicBezTo>
                    <a:pt x="182" y="168"/>
                    <a:pt x="176" y="119"/>
                    <a:pt x="184" y="90"/>
                  </a:cubicBezTo>
                  <a:cubicBezTo>
                    <a:pt x="192" y="62"/>
                    <a:pt x="185" y="46"/>
                    <a:pt x="18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600      (向天歌演示原创作品：www.TopPPT.cn)"/>
            <p:cNvSpPr/>
            <p:nvPr/>
          </p:nvSpPr>
          <p:spPr bwMode="auto">
            <a:xfrm>
              <a:off x="8985250" y="6773863"/>
              <a:ext cx="20637" cy="203200"/>
            </a:xfrm>
            <a:custGeom>
              <a:avLst/>
              <a:gdLst>
                <a:gd name="T0" fmla="*/ 29 w 29"/>
                <a:gd name="T1" fmla="*/ 14 h 287"/>
                <a:gd name="T2" fmla="*/ 14 w 29"/>
                <a:gd name="T3" fmla="*/ 0 h 287"/>
                <a:gd name="T4" fmla="*/ 0 w 29"/>
                <a:gd name="T5" fmla="*/ 14 h 287"/>
                <a:gd name="T6" fmla="*/ 0 w 29"/>
                <a:gd name="T7" fmla="*/ 287 h 287"/>
                <a:gd name="T8" fmla="*/ 29 w 29"/>
                <a:gd name="T9" fmla="*/ 287 h 287"/>
                <a:gd name="T10" fmla="*/ 29 w 29"/>
                <a:gd name="T11" fmla="*/ 1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7">
                  <a:moveTo>
                    <a:pt x="29" y="14"/>
                  </a:moveTo>
                  <a:cubicBezTo>
                    <a:pt x="29" y="7"/>
                    <a:pt x="22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9" y="287"/>
                    <a:pt x="29" y="287"/>
                    <a:pt x="29" y="287"/>
                  </a:cubicBezTo>
                  <a:lnTo>
                    <a:pt x="2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66" name="Freeform 252      (向天歌演示原创作品：www.TopPPT.cn)"/>
          <p:cNvSpPr>
            <a:spLocks noEditPoints="1"/>
          </p:cNvSpPr>
          <p:nvPr/>
        </p:nvSpPr>
        <p:spPr>
          <a:xfrm>
            <a:off x="7400925" y="3617913"/>
            <a:ext cx="350838" cy="333375"/>
          </a:xfrm>
          <a:custGeom>
            <a:avLst/>
            <a:gdLst/>
            <a:ahLst/>
            <a:cxnLst>
              <a:cxn ang="0">
                <a:pos x="342702" y="124846"/>
              </a:cxn>
              <a:cxn ang="0">
                <a:pos x="159695" y="10501"/>
              </a:cxn>
              <a:cxn ang="0">
                <a:pos x="8160" y="162183"/>
              </a:cxn>
              <a:cxn ang="0">
                <a:pos x="74602" y="254359"/>
              </a:cxn>
              <a:cxn ang="0">
                <a:pos x="41964" y="312699"/>
              </a:cxn>
              <a:cxn ang="0">
                <a:pos x="142210" y="276528"/>
              </a:cxn>
              <a:cxn ang="0">
                <a:pos x="191167" y="276528"/>
              </a:cxn>
              <a:cxn ang="0">
                <a:pos x="342702" y="124846"/>
              </a:cxn>
              <a:cxn ang="0">
                <a:pos x="93252" y="166850"/>
              </a:cxn>
              <a:cxn ang="0">
                <a:pos x="69939" y="143515"/>
              </a:cxn>
              <a:cxn ang="0">
                <a:pos x="93252" y="120179"/>
              </a:cxn>
              <a:cxn ang="0">
                <a:pos x="116565" y="143515"/>
              </a:cxn>
              <a:cxn ang="0">
                <a:pos x="93252" y="166850"/>
              </a:cxn>
              <a:cxn ang="0">
                <a:pos x="176014" y="166850"/>
              </a:cxn>
              <a:cxn ang="0">
                <a:pos x="152701" y="143515"/>
              </a:cxn>
              <a:cxn ang="0">
                <a:pos x="176014" y="120179"/>
              </a:cxn>
              <a:cxn ang="0">
                <a:pos x="200493" y="143515"/>
              </a:cxn>
              <a:cxn ang="0">
                <a:pos x="176014" y="166850"/>
              </a:cxn>
              <a:cxn ang="0">
                <a:pos x="259941" y="166850"/>
              </a:cxn>
              <a:cxn ang="0">
                <a:pos x="236628" y="143515"/>
              </a:cxn>
              <a:cxn ang="0">
                <a:pos x="259941" y="120179"/>
              </a:cxn>
              <a:cxn ang="0">
                <a:pos x="283254" y="143515"/>
              </a:cxn>
              <a:cxn ang="0">
                <a:pos x="259941" y="166850"/>
              </a:cxn>
            </a:cxnLst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67" name="TextBox 42      (向天歌演示原创作品：www.TopPPT.cn)"/>
          <p:cNvSpPr txBox="1"/>
          <p:nvPr/>
        </p:nvSpPr>
        <p:spPr>
          <a:xfrm>
            <a:off x="8543925" y="2693988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Travis CI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8" name="TextBox 43      (向天歌演示原创作品：www.TopPPT.cn)"/>
          <p:cNvSpPr txBox="1"/>
          <p:nvPr/>
        </p:nvSpPr>
        <p:spPr>
          <a:xfrm>
            <a:off x="8543925" y="3554413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9" name="TextBox 44      (向天歌演示原创作品：www.TopPPT.cn)"/>
          <p:cNvSpPr txBox="1"/>
          <p:nvPr/>
        </p:nvSpPr>
        <p:spPr>
          <a:xfrm>
            <a:off x="8543925" y="4400550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heroku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0" name="TextBox 45      (向天歌演示原创作品：www.TopPPT.cn)"/>
          <p:cNvSpPr txBox="1"/>
          <p:nvPr/>
        </p:nvSpPr>
        <p:spPr>
          <a:xfrm>
            <a:off x="8543925" y="5254625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      (向天歌演示原创作品：www.TopPPT.cn)"/>
          <p:cNvSpPr/>
          <p:nvPr/>
        </p:nvSpPr>
        <p:spPr>
          <a:xfrm>
            <a:off x="695325" y="1893888"/>
            <a:ext cx="1152525" cy="11525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6      (向天歌演示原创作品：www.TopPPT.cn)"/>
          <p:cNvSpPr/>
          <p:nvPr/>
        </p:nvSpPr>
        <p:spPr>
          <a:xfrm>
            <a:off x="1416050" y="2681288"/>
            <a:ext cx="728663" cy="728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7      (向天歌演示原创作品：www.TopPPT.cn)"/>
          <p:cNvSpPr/>
          <p:nvPr/>
        </p:nvSpPr>
        <p:spPr>
          <a:xfrm>
            <a:off x="1028700" y="3373438"/>
            <a:ext cx="847725" cy="8080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      (向天歌演示原创作品：www.TopPPT.cn)"/>
          <p:cNvSpPr/>
          <p:nvPr/>
        </p:nvSpPr>
        <p:spPr>
          <a:xfrm>
            <a:off x="839788" y="3943350"/>
            <a:ext cx="474663" cy="474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9      (向天歌演示原创作品：www.TopPPT.cn)"/>
          <p:cNvSpPr/>
          <p:nvPr/>
        </p:nvSpPr>
        <p:spPr>
          <a:xfrm>
            <a:off x="1452563" y="4198938"/>
            <a:ext cx="1152525" cy="11509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0      (向天歌演示原创作品：www.TopPPT.cn)"/>
          <p:cNvSpPr/>
          <p:nvPr/>
        </p:nvSpPr>
        <p:spPr>
          <a:xfrm>
            <a:off x="2424113" y="3546475"/>
            <a:ext cx="919163" cy="87947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1      (向天歌演示原创作品：www.TopPPT.cn)"/>
          <p:cNvSpPr/>
          <p:nvPr/>
        </p:nvSpPr>
        <p:spPr>
          <a:xfrm>
            <a:off x="501650" y="4724400"/>
            <a:ext cx="1150938" cy="11525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49" name="Picture 14      (向天歌演示原创作品：www.TopPPT.c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2786063"/>
            <a:ext cx="503238" cy="50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0" name="Picture 15      (向天歌演示原创作品：www.TopPPT.cn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8" y="4367213"/>
            <a:ext cx="715962" cy="715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1" name="Picture 16      (向天歌演示原创作品：www.TopPPT.cn)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tretch>
            <a:fillRect/>
          </a:stretch>
        </p:blipFill>
        <p:spPr>
          <a:xfrm>
            <a:off x="814388" y="5014913"/>
            <a:ext cx="600075" cy="6016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      (向天歌演示原创作品：www.TopPPT.cn)"/>
          <p:cNvCxnSpPr/>
          <p:nvPr/>
        </p:nvCxnSpPr>
        <p:spPr>
          <a:xfrm>
            <a:off x="4151313" y="3776663"/>
            <a:ext cx="6697663" cy="0"/>
          </a:xfrm>
          <a:prstGeom prst="line">
            <a:avLst/>
          </a:prstGeom>
          <a:ln w="19050">
            <a:solidFill>
              <a:srgbClr val="21A3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Rectangle 49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Rectangle 50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56" name="TextBox 51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CI/CD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7" name="TextBox 52      (向天歌演示原创作品：www.TopPPT.cn)"/>
          <p:cNvSpPr txBox="1"/>
          <p:nvPr/>
        </p:nvSpPr>
        <p:spPr>
          <a:xfrm>
            <a:off x="4130675" y="2070100"/>
            <a:ext cx="69342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CI</a:t>
            </a:r>
            <a:r>
              <a:rPr lang="zh-CN" altLang="en-US" sz="1800" dirty="0">
                <a:latin typeface="微软雅黑" panose="020B0503020204020204" pitchFamily="34" charset="-122"/>
              </a:rPr>
              <a:t>（Continuous Integration），</a:t>
            </a:r>
            <a:r>
              <a:rPr lang="zh-CN" altLang="en-US" sz="1800" dirty="0">
                <a:latin typeface="微软雅黑" panose="020B0503020204020204" pitchFamily="34" charset="-122"/>
              </a:rPr>
              <a:t>意为持续集成，是一种软件开发实践，即团队开发成员经常集成它们的工作，通过每个成员每天至少集成一次，也就意味着每天可能会发生多次集成。每次集成都通过自动化的构建（包括编译，发布，自动化测试）来验证，从而尽早地发现集成错误。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258" name="TextBox 58      (向天歌演示原创作品：www.TopPPT.cn)"/>
          <p:cNvSpPr txBox="1"/>
          <p:nvPr/>
        </p:nvSpPr>
        <p:spPr>
          <a:xfrm>
            <a:off x="4130675" y="4124325"/>
            <a:ext cx="69342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CD</a:t>
            </a:r>
            <a:r>
              <a:rPr lang="zh-CN" altLang="en-US" sz="1800" dirty="0"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</a:rPr>
              <a:t>ontinuous deployment），意为持续部署，是通过自动化的构建、测试和部署循环来快速交付高质量的产品。某种程度上代表了一个开发团队工程化的程度，毕竟快速运转的互联网公司人力成本会高于机器，投资机器优化开发流程化相对也提高了人的效率，让 engineering productivity 最大化。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ectangle 3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4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Rectangle 41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7" name="TextBox 42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Travis CI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TextBox 33      (向天歌演示原创作品：www.TopPPT.cn)"/>
          <p:cNvSpPr txBox="1"/>
          <p:nvPr/>
        </p:nvSpPr>
        <p:spPr>
          <a:xfrm>
            <a:off x="2794318" y="2653348"/>
            <a:ext cx="63246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Travis CI 提供的是持续集成服务（Continuous Integration，简称 CI）。它绑定 Github 上面的项目，只要有新的代码，就会自动抓取。然后，提供一个运行环境，执行测试，完成构建，还能部署到服务器。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28680" name="Picture 1      (向天歌演示原创作品：www.TopPPT.cn)"/>
          <p:cNvPicPr>
            <a:picLocks noChangeAspect="1"/>
          </p:cNvPicPr>
          <p:nvPr/>
        </p:nvPicPr>
        <p:blipFill>
          <a:blip r:embed="rId1"/>
          <a:srcRect l="50000" t="15062" r="27390" b="64651"/>
          <a:stretch>
            <a:fillRect/>
          </a:stretch>
        </p:blipFill>
        <p:spPr>
          <a:xfrm>
            <a:off x="1065213" y="1914525"/>
            <a:ext cx="15113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1" name="Picture 2      (向天歌演示原创作品：www.TopPPT.cn)"/>
          <p:cNvPicPr>
            <a:picLocks noChangeAspect="1"/>
          </p:cNvPicPr>
          <p:nvPr/>
        </p:nvPicPr>
        <p:blipFill>
          <a:blip r:embed="rId2"/>
          <a:srcRect l="28445" t="14536" r="50359" b="65935"/>
          <a:stretch>
            <a:fillRect/>
          </a:stretch>
        </p:blipFill>
        <p:spPr>
          <a:xfrm>
            <a:off x="9336088" y="4005263"/>
            <a:ext cx="1608137" cy="141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10      (向天歌演示原创作品：www.TopPPT.cn)"/>
          <p:cNvSpPr/>
          <p:nvPr/>
        </p:nvSpPr>
        <p:spPr>
          <a:xfrm>
            <a:off x="4440238" y="2343150"/>
            <a:ext cx="3168650" cy="309721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1      (向天歌演示原创作品：www.TopPPT.cn)"/>
          <p:cNvSpPr/>
          <p:nvPr/>
        </p:nvSpPr>
        <p:spPr>
          <a:xfrm>
            <a:off x="7680325" y="3927475"/>
            <a:ext cx="3168650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12      (向天歌演示原创作品：www.TopPPT.cn)"/>
          <p:cNvSpPr/>
          <p:nvPr/>
        </p:nvSpPr>
        <p:spPr>
          <a:xfrm>
            <a:off x="7680325" y="2343150"/>
            <a:ext cx="3168650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13      (向天歌演示原创作品：www.TopPPT.cn)"/>
          <p:cNvSpPr/>
          <p:nvPr/>
        </p:nvSpPr>
        <p:spPr>
          <a:xfrm>
            <a:off x="1200150" y="2343150"/>
            <a:ext cx="3167063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14      (向天歌演示原创作品：www.TopPPT.cn)"/>
          <p:cNvSpPr/>
          <p:nvPr/>
        </p:nvSpPr>
        <p:spPr>
          <a:xfrm>
            <a:off x="1200150" y="3914775"/>
            <a:ext cx="3167063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6" name="TextBox 17      (向天歌演示原创作品：www.TopPPT.cn)"/>
          <p:cNvSpPr txBox="1"/>
          <p:nvPr/>
        </p:nvSpPr>
        <p:spPr>
          <a:xfrm>
            <a:off x="1616075" y="2925763"/>
            <a:ext cx="25876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TextBox 18      (向天歌演示原创作品：www.TopPPT.cn)"/>
          <p:cNvSpPr txBox="1"/>
          <p:nvPr/>
        </p:nvSpPr>
        <p:spPr>
          <a:xfrm>
            <a:off x="1616075" y="4481513"/>
            <a:ext cx="25876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项目内有可运行代码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TextBox 19      (向天歌演示原创作品：www.TopPPT.cn)"/>
          <p:cNvSpPr txBox="1"/>
          <p:nvPr/>
        </p:nvSpPr>
        <p:spPr>
          <a:xfrm>
            <a:off x="8228013" y="2925763"/>
            <a:ext cx="25876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账号下有一个项目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TextBox 20      (向天歌演示原创作品：www.TopPPT.cn)"/>
          <p:cNvSpPr txBox="1"/>
          <p:nvPr/>
        </p:nvSpPr>
        <p:spPr>
          <a:xfrm>
            <a:off x="8229600" y="4484688"/>
            <a:ext cx="25876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项目包含测试脚本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ectangle 23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ectangle 24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03" name="TextBox 25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TextBox 21      (向天歌演示原创作品：www.TopPPT.cn)"/>
          <p:cNvSpPr txBox="1"/>
          <p:nvPr/>
        </p:nvSpPr>
        <p:spPr>
          <a:xfrm>
            <a:off x="4775200" y="3538538"/>
            <a:ext cx="24971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algn="ctr" eaLnBrk="0" hangingPunc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</a:rPr>
              <a:t>使用准备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Group 3      (向天歌演示原创作品：www.TopPPT.cn)"/>
          <p:cNvGrpSpPr/>
          <p:nvPr/>
        </p:nvGrpSpPr>
        <p:grpSpPr>
          <a:xfrm>
            <a:off x="1940560" y="1482725"/>
            <a:ext cx="8388350" cy="3479800"/>
            <a:chOff x="395288" y="2492375"/>
            <a:chExt cx="8388350" cy="2828925"/>
          </a:xfrm>
        </p:grpSpPr>
        <p:sp>
          <p:nvSpPr>
            <p:cNvPr id="5" name="矩形 4      (向天歌演示原创作品：www.TopPPT.cn)"/>
            <p:cNvSpPr/>
            <p:nvPr/>
          </p:nvSpPr>
          <p:spPr bwMode="auto">
            <a:xfrm>
              <a:off x="2438400" y="2492375"/>
              <a:ext cx="2071688" cy="2828925"/>
            </a:xfrm>
            <a:custGeom>
              <a:avLst/>
              <a:gdLst/>
              <a:ahLst/>
              <a:cxnLst/>
              <a:rect l="l" t="t" r="r" b="b"/>
              <a:pathLst>
                <a:path w="2071340" h="2828404">
                  <a:moveTo>
                    <a:pt x="0" y="0"/>
                  </a:moveTo>
                  <a:lnTo>
                    <a:pt x="2071340" y="0"/>
                  </a:lnTo>
                  <a:lnTo>
                    <a:pt x="2071340" y="902778"/>
                  </a:lnTo>
                  <a:cubicBezTo>
                    <a:pt x="1815192" y="931760"/>
                    <a:pt x="1617104" y="1149848"/>
                    <a:pt x="1617104" y="1414202"/>
                  </a:cubicBezTo>
                  <a:cubicBezTo>
                    <a:pt x="1617104" y="1678556"/>
                    <a:pt x="1815192" y="1896645"/>
                    <a:pt x="2071340" y="1925626"/>
                  </a:cubicBezTo>
                  <a:lnTo>
                    <a:pt x="2071340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8" y="1896644"/>
                    <a:pt x="454235" y="1678556"/>
                    <a:pt x="454235" y="1414202"/>
                  </a:cubicBezTo>
                  <a:cubicBezTo>
                    <a:pt x="454235" y="1149849"/>
                    <a:pt x="256148" y="931760"/>
                    <a:pt x="0" y="902779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lIns="450000" rIns="450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      (向天歌演示原创作品：www.TopPPT.cn)"/>
            <p:cNvSpPr/>
            <p:nvPr/>
          </p:nvSpPr>
          <p:spPr bwMode="auto">
            <a:xfrm>
              <a:off x="4637088" y="2492375"/>
              <a:ext cx="2055812" cy="2828925"/>
            </a:xfrm>
            <a:custGeom>
              <a:avLst/>
              <a:gdLst/>
              <a:ahLst/>
              <a:cxnLst/>
              <a:rect l="l" t="t" r="r" b="b"/>
              <a:pathLst>
                <a:path w="2055564" h="2828404">
                  <a:moveTo>
                    <a:pt x="0" y="0"/>
                  </a:moveTo>
                  <a:lnTo>
                    <a:pt x="2055564" y="0"/>
                  </a:lnTo>
                  <a:lnTo>
                    <a:pt x="2055564" y="902778"/>
                  </a:lnTo>
                  <a:cubicBezTo>
                    <a:pt x="1799416" y="931760"/>
                    <a:pt x="1601328" y="1149848"/>
                    <a:pt x="1601328" y="1414202"/>
                  </a:cubicBezTo>
                  <a:cubicBezTo>
                    <a:pt x="1601328" y="1678556"/>
                    <a:pt x="1799416" y="1896645"/>
                    <a:pt x="2055564" y="1925626"/>
                  </a:cubicBezTo>
                  <a:lnTo>
                    <a:pt x="2055564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8" y="1896644"/>
                    <a:pt x="454235" y="1678556"/>
                    <a:pt x="454235" y="1414202"/>
                  </a:cubicBezTo>
                  <a:cubicBezTo>
                    <a:pt x="454235" y="1149849"/>
                    <a:pt x="256148" y="931760"/>
                    <a:pt x="0" y="902779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lIns="450000" rIns="450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      (向天歌演示原创作品：www.TopPPT.cn)"/>
            <p:cNvSpPr/>
            <p:nvPr/>
          </p:nvSpPr>
          <p:spPr bwMode="auto">
            <a:xfrm>
              <a:off x="6819900" y="2492375"/>
              <a:ext cx="1963738" cy="2828925"/>
            </a:xfrm>
            <a:custGeom>
              <a:avLst/>
              <a:gdLst/>
              <a:ahLst/>
              <a:cxnLst/>
              <a:rect l="l" t="t" r="r" b="b"/>
              <a:pathLst>
                <a:path w="1963712" h="2828404">
                  <a:moveTo>
                    <a:pt x="0" y="0"/>
                  </a:moveTo>
                  <a:lnTo>
                    <a:pt x="1963712" y="0"/>
                  </a:lnTo>
                  <a:lnTo>
                    <a:pt x="1963712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9" y="1896645"/>
                    <a:pt x="454236" y="1678556"/>
                    <a:pt x="454236" y="1414202"/>
                  </a:cubicBezTo>
                  <a:cubicBezTo>
                    <a:pt x="454236" y="1149848"/>
                    <a:pt x="256149" y="931760"/>
                    <a:pt x="0" y="902778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lIns="540000" rIns="180000" anchor="ctr"/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7      (向天歌演示原创作品：www.TopPPT.cn)"/>
            <p:cNvSpPr/>
            <p:nvPr/>
          </p:nvSpPr>
          <p:spPr bwMode="auto">
            <a:xfrm>
              <a:off x="1971675" y="3503613"/>
              <a:ext cx="806450" cy="806450"/>
            </a:xfrm>
            <a:prstGeom prst="ellipse">
              <a:avLst/>
            </a:prstGeom>
            <a:solidFill>
              <a:srgbClr val="2B2E3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接着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8      (向天歌演示原创作品：www.TopPPT.cn)"/>
            <p:cNvSpPr/>
            <p:nvPr/>
          </p:nvSpPr>
          <p:spPr bwMode="auto">
            <a:xfrm>
              <a:off x="4170363" y="3503613"/>
              <a:ext cx="806450" cy="806450"/>
            </a:xfrm>
            <a:prstGeom prst="ellipse">
              <a:avLst/>
            </a:prstGeom>
            <a:solidFill>
              <a:srgbClr val="2B2E3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接着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9      (向天歌演示原创作品：www.TopPPT.cn)"/>
            <p:cNvSpPr/>
            <p:nvPr/>
          </p:nvSpPr>
          <p:spPr bwMode="auto">
            <a:xfrm>
              <a:off x="6353175" y="3503613"/>
              <a:ext cx="806450" cy="806450"/>
            </a:xfrm>
            <a:prstGeom prst="ellipse">
              <a:avLst/>
            </a:prstGeom>
            <a:solidFill>
              <a:srgbClr val="2B2E3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接着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3      (向天歌演示原创作品：www.TopPPT.cn)"/>
            <p:cNvSpPr/>
            <p:nvPr/>
          </p:nvSpPr>
          <p:spPr bwMode="auto">
            <a:xfrm>
              <a:off x="395288" y="2492375"/>
              <a:ext cx="1916112" cy="2828925"/>
            </a:xfrm>
            <a:custGeom>
              <a:avLst/>
              <a:gdLst/>
              <a:ahLst/>
              <a:cxnLst/>
              <a:rect l="l" t="t" r="r" b="b"/>
              <a:pathLst>
                <a:path w="1915864" h="2828404">
                  <a:moveTo>
                    <a:pt x="0" y="0"/>
                  </a:moveTo>
                  <a:lnTo>
                    <a:pt x="1915864" y="0"/>
                  </a:lnTo>
                  <a:lnTo>
                    <a:pt x="1915864" y="902778"/>
                  </a:lnTo>
                  <a:cubicBezTo>
                    <a:pt x="1659716" y="931760"/>
                    <a:pt x="1461628" y="1149848"/>
                    <a:pt x="1461628" y="1414202"/>
                  </a:cubicBezTo>
                  <a:cubicBezTo>
                    <a:pt x="1461628" y="1678556"/>
                    <a:pt x="1659716" y="1896645"/>
                    <a:pt x="1915864" y="1925626"/>
                  </a:cubicBezTo>
                  <a:lnTo>
                    <a:pt x="1915864" y="2828404"/>
                  </a:lnTo>
                  <a:lnTo>
                    <a:pt x="0" y="2828404"/>
                  </a:ln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noFill/>
              <a:prstDash val="solid"/>
            </a:ln>
            <a:effectLst/>
          </p:spPr>
          <p:txBody>
            <a:bodyPr lIns="180000" rIns="45000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339" name="TextBox 20      (向天歌演示原创作品：www.TopPPT.cn)"/>
          <p:cNvSpPr txBox="1"/>
          <p:nvPr/>
        </p:nvSpPr>
        <p:spPr>
          <a:xfrm>
            <a:off x="8278813" y="4962525"/>
            <a:ext cx="338455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请输入您需要的文字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ectangle 26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27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43" name="TextBox 28      (向天歌演示原创作品：www.TopPPT.cn)"/>
          <p:cNvSpPr txBox="1"/>
          <p:nvPr/>
        </p:nvSpPr>
        <p:spPr>
          <a:xfrm>
            <a:off x="681038" y="304800"/>
            <a:ext cx="195897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travis ci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6" name="TextBox 31      (向天歌演示原创作品：www.TopPPT.cn)"/>
          <p:cNvSpPr txBox="1"/>
          <p:nvPr/>
        </p:nvSpPr>
        <p:spPr>
          <a:xfrm>
            <a:off x="2134553" y="1824355"/>
            <a:ext cx="1289050" cy="3138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首先，访问官方网站 travis-ci.org，点击右上角的个人头像，使用 Github 账户登入 Travis CI。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7" name="TextBox 32      (向天歌演示原创作品：www.TopPPT.cn)"/>
          <p:cNvSpPr txBox="1"/>
          <p:nvPr/>
        </p:nvSpPr>
        <p:spPr>
          <a:xfrm>
            <a:off x="4375150" y="2336800"/>
            <a:ext cx="1287463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选择你需要 Travis 帮你构建的仓库，打开仓库旁边的开关。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8" name="TextBox 33      (向天歌演示原创作品：www.TopPPT.cn)"/>
          <p:cNvSpPr txBox="1"/>
          <p:nvPr/>
        </p:nvSpPr>
        <p:spPr>
          <a:xfrm>
            <a:off x="6565900" y="2336800"/>
            <a:ext cx="128905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.travis.yml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9" name="TextBox 42      (向天歌演示原创作品：www.TopPPT.cn)"/>
          <p:cNvSpPr txBox="1"/>
          <p:nvPr/>
        </p:nvSpPr>
        <p:spPr>
          <a:xfrm>
            <a:off x="8832850" y="2336800"/>
            <a:ext cx="12874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运行即可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2960" y="5155565"/>
            <a:ext cx="2925445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      (向天歌演示原创作品：www.TopPPT.cn)"/>
          <p:cNvSpPr/>
          <p:nvPr/>
        </p:nvSpPr>
        <p:spPr>
          <a:xfrm>
            <a:off x="1992313" y="1268413"/>
            <a:ext cx="3887788" cy="22320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7      (向天歌演示原创作品：www.TopPPT.cn)"/>
          <p:cNvSpPr/>
          <p:nvPr/>
        </p:nvSpPr>
        <p:spPr>
          <a:xfrm>
            <a:off x="5943600" y="1268413"/>
            <a:ext cx="3889375" cy="22320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      (向天歌演示原创作品：www.TopPPT.cn)"/>
          <p:cNvSpPr/>
          <p:nvPr/>
        </p:nvSpPr>
        <p:spPr>
          <a:xfrm>
            <a:off x="1992313" y="3582988"/>
            <a:ext cx="3887788" cy="22320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Rectangle 19      (向天歌演示原创作品：www.TopPPT.cn)"/>
          <p:cNvSpPr/>
          <p:nvPr/>
        </p:nvSpPr>
        <p:spPr>
          <a:xfrm>
            <a:off x="5943600" y="3582988"/>
            <a:ext cx="3889375" cy="22320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391" name="Picture 23      (向天歌演示原创作品：www.TopPPT.cn)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tretch>
            <a:fillRect/>
          </a:stretch>
        </p:blipFill>
        <p:spPr>
          <a:xfrm>
            <a:off x="8975725" y="5013325"/>
            <a:ext cx="741363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Rectangle 33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Rectangle 34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35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97" name="TextBox 36      (向天歌演示原创作品：www.TopPPT.cn)"/>
          <p:cNvSpPr txBox="1"/>
          <p:nvPr/>
        </p:nvSpPr>
        <p:spPr>
          <a:xfrm>
            <a:off x="681038" y="304800"/>
            <a:ext cx="195897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常用配置语法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8" name="TextBox 37      (向天歌演示原创作品：www.TopPPT.cn)"/>
          <p:cNvSpPr txBox="1"/>
          <p:nvPr/>
        </p:nvSpPr>
        <p:spPr>
          <a:xfrm>
            <a:off x="2510473" y="1969770"/>
            <a:ext cx="28511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语言：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travis ci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支持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多种语言。以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java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为例，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语法如下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language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99" name="TextBox 38      (向天歌演示原创作品：www.TopPPT.cn)"/>
          <p:cNvSpPr txBox="1"/>
          <p:nvPr/>
        </p:nvSpPr>
        <p:spPr>
          <a:xfrm>
            <a:off x="6463348" y="1967865"/>
            <a:ext cx="2849562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安装依赖：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travis ci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install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字段安装指定脚本，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即install: ./install-dependencies.sh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400" name="TextBox 39      (向天歌演示原创作品：www.TopPPT.cn)"/>
          <p:cNvSpPr txBox="1"/>
          <p:nvPr/>
        </p:nvSpPr>
        <p:spPr>
          <a:xfrm>
            <a:off x="2511108" y="4283710"/>
            <a:ext cx="285115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构建或是测试脚本：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traivs ci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script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字段来指定构建或测试脚本，即script: bundle exec thor build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401" name="TextBox 40      (向天歌演示原创作品：www.TopPPT.cn)"/>
          <p:cNvSpPr txBox="1"/>
          <p:nvPr/>
        </p:nvSpPr>
        <p:spPr>
          <a:xfrm>
            <a:off x="6463348" y="4283710"/>
            <a:ext cx="28495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更多详细用法请上官房文档查询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Straight Connector 7      (向天歌演示原创作品：www.TopPPT.cn)"/>
          <p:cNvCxnSpPr/>
          <p:nvPr/>
        </p:nvCxnSpPr>
        <p:spPr>
          <a:xfrm>
            <a:off x="2109788" y="3754438"/>
            <a:ext cx="7791450" cy="0"/>
          </a:xfrm>
          <a:prstGeom prst="line">
            <a:avLst/>
          </a:prstGeom>
          <a:ln w="19050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Rectangle 61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Rectangle 6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38" name="TextBox 63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Heroku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9" name="Freeform 450      (向天歌演示原创作品：www.TopPPT.cn)"/>
          <p:cNvSpPr/>
          <p:nvPr/>
        </p:nvSpPr>
        <p:spPr>
          <a:xfrm>
            <a:off x="2187575" y="2165350"/>
            <a:ext cx="482600" cy="423863"/>
          </a:xfrm>
          <a:custGeom>
            <a:avLst/>
            <a:gdLst/>
            <a:ahLst/>
            <a:cxnLst>
              <a:cxn ang="0">
                <a:pos x="483633" y="372801"/>
              </a:cxn>
              <a:cxn ang="0">
                <a:pos x="423179" y="317384"/>
              </a:cxn>
              <a:cxn ang="0">
                <a:pos x="287157" y="258609"/>
              </a:cxn>
              <a:cxn ang="0">
                <a:pos x="327460" y="181362"/>
              </a:cxn>
              <a:cxn ang="0">
                <a:pos x="334177" y="124267"/>
              </a:cxn>
              <a:cxn ang="0">
                <a:pos x="332498" y="63813"/>
              </a:cxn>
              <a:cxn ang="0">
                <a:pos x="241817" y="0"/>
              </a:cxn>
              <a:cxn ang="0">
                <a:pos x="149456" y="63813"/>
              </a:cxn>
              <a:cxn ang="0">
                <a:pos x="147777" y="124267"/>
              </a:cxn>
              <a:cxn ang="0">
                <a:pos x="154494" y="181362"/>
              </a:cxn>
              <a:cxn ang="0">
                <a:pos x="196476" y="258609"/>
              </a:cxn>
              <a:cxn ang="0">
                <a:pos x="60454" y="317384"/>
              </a:cxn>
              <a:cxn ang="0">
                <a:pos x="0" y="372801"/>
              </a:cxn>
              <a:cxn ang="0">
                <a:pos x="0" y="423179"/>
              </a:cxn>
              <a:cxn ang="0">
                <a:pos x="213269" y="423179"/>
              </a:cxn>
              <a:cxn ang="0">
                <a:pos x="225024" y="367763"/>
              </a:cxn>
              <a:cxn ang="0">
                <a:pos x="201514" y="335856"/>
              </a:cxn>
              <a:cxn ang="0">
                <a:pos x="241817" y="308988"/>
              </a:cxn>
              <a:cxn ang="0">
                <a:pos x="282119" y="335856"/>
              </a:cxn>
              <a:cxn ang="0">
                <a:pos x="258609" y="367763"/>
              </a:cxn>
              <a:cxn ang="0">
                <a:pos x="268685" y="423179"/>
              </a:cxn>
              <a:cxn ang="0">
                <a:pos x="483633" y="423179"/>
              </a:cxn>
              <a:cxn ang="0">
                <a:pos x="483633" y="372801"/>
              </a:cxn>
            </a:cxnLst>
            <a:pathLst>
              <a:path w="288" h="252">
                <a:moveTo>
                  <a:pt x="288" y="222"/>
                </a:moveTo>
                <a:cubicBezTo>
                  <a:pt x="288" y="222"/>
                  <a:pt x="288" y="205"/>
                  <a:pt x="252" y="189"/>
                </a:cubicBezTo>
                <a:cubicBezTo>
                  <a:pt x="235" y="181"/>
                  <a:pt x="209" y="161"/>
                  <a:pt x="171" y="154"/>
                </a:cubicBezTo>
                <a:cubicBezTo>
                  <a:pt x="180" y="144"/>
                  <a:pt x="188" y="127"/>
                  <a:pt x="195" y="108"/>
                </a:cubicBezTo>
                <a:cubicBezTo>
                  <a:pt x="200" y="97"/>
                  <a:pt x="199" y="87"/>
                  <a:pt x="199" y="74"/>
                </a:cubicBezTo>
                <a:cubicBezTo>
                  <a:pt x="199" y="63"/>
                  <a:pt x="201" y="47"/>
                  <a:pt x="198" y="38"/>
                </a:cubicBezTo>
                <a:cubicBezTo>
                  <a:pt x="190" y="8"/>
                  <a:pt x="169" y="0"/>
                  <a:pt x="144" y="0"/>
                </a:cubicBezTo>
                <a:cubicBezTo>
                  <a:pt x="119" y="0"/>
                  <a:pt x="97" y="8"/>
                  <a:pt x="89" y="38"/>
                </a:cubicBezTo>
                <a:cubicBezTo>
                  <a:pt x="86" y="47"/>
                  <a:pt x="88" y="63"/>
                  <a:pt x="88" y="74"/>
                </a:cubicBezTo>
                <a:cubicBezTo>
                  <a:pt x="88" y="87"/>
                  <a:pt x="88" y="97"/>
                  <a:pt x="92" y="108"/>
                </a:cubicBezTo>
                <a:cubicBezTo>
                  <a:pt x="100" y="128"/>
                  <a:pt x="107" y="144"/>
                  <a:pt x="117" y="154"/>
                </a:cubicBezTo>
                <a:cubicBezTo>
                  <a:pt x="79" y="161"/>
                  <a:pt x="53" y="181"/>
                  <a:pt x="36" y="189"/>
                </a:cubicBezTo>
                <a:cubicBezTo>
                  <a:pt x="0" y="205"/>
                  <a:pt x="0" y="222"/>
                  <a:pt x="0" y="222"/>
                </a:cubicBezTo>
                <a:cubicBezTo>
                  <a:pt x="0" y="252"/>
                  <a:pt x="0" y="252"/>
                  <a:pt x="0" y="252"/>
                </a:cubicBezTo>
                <a:cubicBezTo>
                  <a:pt x="127" y="252"/>
                  <a:pt x="127" y="252"/>
                  <a:pt x="127" y="252"/>
                </a:cubicBezTo>
                <a:cubicBezTo>
                  <a:pt x="134" y="219"/>
                  <a:pt x="134" y="219"/>
                  <a:pt x="134" y="219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0" y="200"/>
                  <a:pt x="135" y="184"/>
                  <a:pt x="144" y="184"/>
                </a:cubicBezTo>
                <a:cubicBezTo>
                  <a:pt x="153" y="184"/>
                  <a:pt x="168" y="200"/>
                  <a:pt x="168" y="200"/>
                </a:cubicBezTo>
                <a:cubicBezTo>
                  <a:pt x="154" y="219"/>
                  <a:pt x="154" y="219"/>
                  <a:pt x="154" y="219"/>
                </a:cubicBezTo>
                <a:cubicBezTo>
                  <a:pt x="160" y="252"/>
                  <a:pt x="160" y="252"/>
                  <a:pt x="160" y="252"/>
                </a:cubicBezTo>
                <a:cubicBezTo>
                  <a:pt x="288" y="252"/>
                  <a:pt x="288" y="252"/>
                  <a:pt x="288" y="252"/>
                </a:cubicBezTo>
                <a:lnTo>
                  <a:pt x="288" y="222"/>
                </a:ln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40" name="Freeform 372      (向天歌演示原创作品：www.TopPPT.cn)"/>
          <p:cNvSpPr/>
          <p:nvPr/>
        </p:nvSpPr>
        <p:spPr>
          <a:xfrm>
            <a:off x="6494463" y="2174875"/>
            <a:ext cx="406400" cy="406400"/>
          </a:xfrm>
          <a:custGeom>
            <a:avLst/>
            <a:gdLst/>
            <a:ahLst/>
            <a:cxnLst>
              <a:cxn ang="0">
                <a:pos x="398293" y="76269"/>
              </a:cxn>
              <a:cxn ang="0">
                <a:pos x="343210" y="111578"/>
              </a:cxn>
              <a:cxn ang="0">
                <a:pos x="295189" y="63557"/>
              </a:cxn>
              <a:cxn ang="0">
                <a:pos x="329086" y="8474"/>
              </a:cxn>
              <a:cxn ang="0">
                <a:pos x="320611" y="0"/>
              </a:cxn>
              <a:cxn ang="0">
                <a:pos x="228806" y="91805"/>
              </a:cxn>
              <a:cxn ang="0">
                <a:pos x="235868" y="120053"/>
              </a:cxn>
              <a:cxn ang="0">
                <a:pos x="118640" y="237281"/>
              </a:cxn>
              <a:cxn ang="0">
                <a:pos x="91805" y="228806"/>
              </a:cxn>
              <a:cxn ang="0">
                <a:pos x="0" y="322024"/>
              </a:cxn>
              <a:cxn ang="0">
                <a:pos x="8474" y="330498"/>
              </a:cxn>
              <a:cxn ang="0">
                <a:pos x="63557" y="295189"/>
              </a:cxn>
              <a:cxn ang="0">
                <a:pos x="111578" y="343210"/>
              </a:cxn>
              <a:cxn ang="0">
                <a:pos x="76269" y="398293"/>
              </a:cxn>
              <a:cxn ang="0">
                <a:pos x="84743" y="406767"/>
              </a:cxn>
              <a:cxn ang="0">
                <a:pos x="176548" y="314962"/>
              </a:cxn>
              <a:cxn ang="0">
                <a:pos x="169486" y="288127"/>
              </a:cxn>
              <a:cxn ang="0">
                <a:pos x="288127" y="169486"/>
              </a:cxn>
              <a:cxn ang="0">
                <a:pos x="313550" y="177961"/>
              </a:cxn>
              <a:cxn ang="0">
                <a:pos x="405355" y="84743"/>
              </a:cxn>
              <a:cxn ang="0">
                <a:pos x="398293" y="76269"/>
              </a:cxn>
            </a:cxnLst>
            <a:pathLst>
              <a:path w="288" h="288">
                <a:moveTo>
                  <a:pt x="282" y="54"/>
                </a:moveTo>
                <a:cubicBezTo>
                  <a:pt x="255" y="81"/>
                  <a:pt x="259" y="79"/>
                  <a:pt x="243" y="79"/>
                </a:cubicBezTo>
                <a:cubicBezTo>
                  <a:pt x="230" y="79"/>
                  <a:pt x="209" y="58"/>
                  <a:pt x="209" y="45"/>
                </a:cubicBezTo>
                <a:cubicBezTo>
                  <a:pt x="209" y="28"/>
                  <a:pt x="206" y="33"/>
                  <a:pt x="233" y="6"/>
                </a:cubicBezTo>
                <a:cubicBezTo>
                  <a:pt x="231" y="4"/>
                  <a:pt x="227" y="0"/>
                  <a:pt x="227" y="0"/>
                </a:cubicBezTo>
                <a:cubicBezTo>
                  <a:pt x="194" y="1"/>
                  <a:pt x="162" y="32"/>
                  <a:pt x="162" y="65"/>
                </a:cubicBezTo>
                <a:cubicBezTo>
                  <a:pt x="162" y="71"/>
                  <a:pt x="164" y="78"/>
                  <a:pt x="167" y="85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78" y="164"/>
                  <a:pt x="71" y="162"/>
                  <a:pt x="65" y="162"/>
                </a:cubicBezTo>
                <a:cubicBezTo>
                  <a:pt x="32" y="162"/>
                  <a:pt x="0" y="194"/>
                  <a:pt x="0" y="228"/>
                </a:cubicBezTo>
                <a:cubicBezTo>
                  <a:pt x="0" y="228"/>
                  <a:pt x="4" y="231"/>
                  <a:pt x="6" y="234"/>
                </a:cubicBezTo>
                <a:cubicBezTo>
                  <a:pt x="33" y="207"/>
                  <a:pt x="28" y="209"/>
                  <a:pt x="45" y="209"/>
                </a:cubicBezTo>
                <a:cubicBezTo>
                  <a:pt x="58" y="209"/>
                  <a:pt x="79" y="230"/>
                  <a:pt x="79" y="243"/>
                </a:cubicBezTo>
                <a:cubicBezTo>
                  <a:pt x="79" y="260"/>
                  <a:pt x="82" y="255"/>
                  <a:pt x="54" y="282"/>
                </a:cubicBezTo>
                <a:cubicBezTo>
                  <a:pt x="56" y="284"/>
                  <a:pt x="60" y="288"/>
                  <a:pt x="60" y="288"/>
                </a:cubicBezTo>
                <a:cubicBezTo>
                  <a:pt x="94" y="287"/>
                  <a:pt x="125" y="256"/>
                  <a:pt x="125" y="223"/>
                </a:cubicBezTo>
                <a:cubicBezTo>
                  <a:pt x="125" y="217"/>
                  <a:pt x="123" y="210"/>
                  <a:pt x="120" y="204"/>
                </a:cubicBezTo>
                <a:cubicBezTo>
                  <a:pt x="204" y="120"/>
                  <a:pt x="204" y="120"/>
                  <a:pt x="204" y="120"/>
                </a:cubicBezTo>
                <a:cubicBezTo>
                  <a:pt x="210" y="124"/>
                  <a:pt x="216" y="126"/>
                  <a:pt x="222" y="126"/>
                </a:cubicBezTo>
                <a:cubicBezTo>
                  <a:pt x="256" y="126"/>
                  <a:pt x="288" y="94"/>
                  <a:pt x="287" y="60"/>
                </a:cubicBezTo>
                <a:cubicBezTo>
                  <a:pt x="287" y="60"/>
                  <a:pt x="284" y="56"/>
                  <a:pt x="282" y="54"/>
                </a:cubicBez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41" name="Freeform 252      (向天歌演示原创作品：www.TopPPT.cn)"/>
          <p:cNvSpPr>
            <a:spLocks noEditPoints="1"/>
          </p:cNvSpPr>
          <p:nvPr/>
        </p:nvSpPr>
        <p:spPr>
          <a:xfrm>
            <a:off x="4864735" y="4349433"/>
            <a:ext cx="390525" cy="371475"/>
          </a:xfrm>
          <a:custGeom>
            <a:avLst/>
            <a:gdLst/>
            <a:ahLst/>
            <a:cxnLst>
              <a:cxn ang="0">
                <a:pos x="381886" y="139121"/>
              </a:cxn>
              <a:cxn ang="0">
                <a:pos x="177954" y="11702"/>
              </a:cxn>
              <a:cxn ang="0">
                <a:pos x="9093" y="180727"/>
              </a:cxn>
              <a:cxn ang="0">
                <a:pos x="83132" y="283443"/>
              </a:cxn>
              <a:cxn ang="0">
                <a:pos x="46762" y="348453"/>
              </a:cxn>
              <a:cxn ang="0">
                <a:pos x="158470" y="308147"/>
              </a:cxn>
              <a:cxn ang="0">
                <a:pos x="213025" y="308147"/>
              </a:cxn>
              <a:cxn ang="0">
                <a:pos x="381886" y="139121"/>
              </a:cxn>
              <a:cxn ang="0">
                <a:pos x="103915" y="185928"/>
              </a:cxn>
              <a:cxn ang="0">
                <a:pos x="77936" y="159924"/>
              </a:cxn>
              <a:cxn ang="0">
                <a:pos x="103915" y="133920"/>
              </a:cxn>
              <a:cxn ang="0">
                <a:pos x="129893" y="159924"/>
              </a:cxn>
              <a:cxn ang="0">
                <a:pos x="103915" y="185928"/>
              </a:cxn>
              <a:cxn ang="0">
                <a:pos x="196139" y="185928"/>
              </a:cxn>
              <a:cxn ang="0">
                <a:pos x="170160" y="159924"/>
              </a:cxn>
              <a:cxn ang="0">
                <a:pos x="196139" y="133920"/>
              </a:cxn>
              <a:cxn ang="0">
                <a:pos x="223417" y="159924"/>
              </a:cxn>
              <a:cxn ang="0">
                <a:pos x="196139" y="185928"/>
              </a:cxn>
              <a:cxn ang="0">
                <a:pos x="289662" y="185928"/>
              </a:cxn>
              <a:cxn ang="0">
                <a:pos x="263684" y="159924"/>
              </a:cxn>
              <a:cxn ang="0">
                <a:pos x="289662" y="133920"/>
              </a:cxn>
              <a:cxn ang="0">
                <a:pos x="315641" y="159924"/>
              </a:cxn>
              <a:cxn ang="0">
                <a:pos x="289662" y="185928"/>
              </a:cxn>
            </a:cxnLst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" name="Group 1      (向天歌演示原创作品：www.TopPPT.cn)"/>
          <p:cNvGrpSpPr/>
          <p:nvPr/>
        </p:nvGrpSpPr>
        <p:grpSpPr>
          <a:xfrm>
            <a:off x="9397680" y="4320563"/>
            <a:ext cx="386483" cy="344537"/>
            <a:chOff x="3260725" y="7191375"/>
            <a:chExt cx="204788" cy="182562"/>
          </a:xfrm>
          <a:solidFill>
            <a:srgbClr val="21A3D0"/>
          </a:solidFill>
        </p:grpSpPr>
        <p:sp>
          <p:nvSpPr>
            <p:cNvPr id="68" name="Freeform 632      (向天歌演示原创作品：www.TopPPT.cn)"/>
            <p:cNvSpPr/>
            <p:nvPr/>
          </p:nvSpPr>
          <p:spPr bwMode="auto">
            <a:xfrm>
              <a:off x="3262313" y="7229475"/>
              <a:ext cx="95250" cy="144462"/>
            </a:xfrm>
            <a:custGeom>
              <a:avLst/>
              <a:gdLst>
                <a:gd name="T0" fmla="*/ 0 w 60"/>
                <a:gd name="T1" fmla="*/ 75 h 91"/>
                <a:gd name="T2" fmla="*/ 60 w 60"/>
                <a:gd name="T3" fmla="*/ 91 h 91"/>
                <a:gd name="T4" fmla="*/ 60 w 60"/>
                <a:gd name="T5" fmla="*/ 17 h 91"/>
                <a:gd name="T6" fmla="*/ 0 w 60"/>
                <a:gd name="T7" fmla="*/ 0 h 91"/>
                <a:gd name="T8" fmla="*/ 0 w 60"/>
                <a:gd name="T9" fmla="*/ 7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1">
                  <a:moveTo>
                    <a:pt x="0" y="75"/>
                  </a:moveTo>
                  <a:lnTo>
                    <a:pt x="60" y="91"/>
                  </a:lnTo>
                  <a:lnTo>
                    <a:pt x="60" y="1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Freeform 633      (向天歌演示原创作品：www.TopPPT.cn)"/>
            <p:cNvSpPr/>
            <p:nvPr/>
          </p:nvSpPr>
          <p:spPr bwMode="auto">
            <a:xfrm>
              <a:off x="3370263" y="7229475"/>
              <a:ext cx="95250" cy="144462"/>
            </a:xfrm>
            <a:custGeom>
              <a:avLst/>
              <a:gdLst>
                <a:gd name="T0" fmla="*/ 0 w 60"/>
                <a:gd name="T1" fmla="*/ 17 h 91"/>
                <a:gd name="T2" fmla="*/ 0 w 60"/>
                <a:gd name="T3" fmla="*/ 91 h 91"/>
                <a:gd name="T4" fmla="*/ 60 w 60"/>
                <a:gd name="T5" fmla="*/ 75 h 91"/>
                <a:gd name="T6" fmla="*/ 60 w 60"/>
                <a:gd name="T7" fmla="*/ 0 h 91"/>
                <a:gd name="T8" fmla="*/ 0 w 60"/>
                <a:gd name="T9" fmla="*/ 1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1">
                  <a:moveTo>
                    <a:pt x="0" y="17"/>
                  </a:moveTo>
                  <a:lnTo>
                    <a:pt x="0" y="91"/>
                  </a:lnTo>
                  <a:lnTo>
                    <a:pt x="60" y="75"/>
                  </a:lnTo>
                  <a:lnTo>
                    <a:pt x="60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Freeform 634      (向天歌演示原创作品：www.TopPPT.cn)"/>
            <p:cNvSpPr/>
            <p:nvPr/>
          </p:nvSpPr>
          <p:spPr bwMode="auto">
            <a:xfrm>
              <a:off x="3260725" y="7191375"/>
              <a:ext cx="204787" cy="55562"/>
            </a:xfrm>
            <a:custGeom>
              <a:avLst/>
              <a:gdLst>
                <a:gd name="T0" fmla="*/ 65 w 129"/>
                <a:gd name="T1" fmla="*/ 0 h 35"/>
                <a:gd name="T2" fmla="*/ 0 w 129"/>
                <a:gd name="T3" fmla="*/ 18 h 35"/>
                <a:gd name="T4" fmla="*/ 65 w 129"/>
                <a:gd name="T5" fmla="*/ 35 h 35"/>
                <a:gd name="T6" fmla="*/ 129 w 129"/>
                <a:gd name="T7" fmla="*/ 18 h 35"/>
                <a:gd name="T8" fmla="*/ 65 w 12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5">
                  <a:moveTo>
                    <a:pt x="65" y="0"/>
                  </a:moveTo>
                  <a:lnTo>
                    <a:pt x="0" y="18"/>
                  </a:lnTo>
                  <a:lnTo>
                    <a:pt x="65" y="35"/>
                  </a:lnTo>
                  <a:lnTo>
                    <a:pt x="129" y="18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543" name="TextBox 70      (向天歌演示原创作品：www.TopPPT.cn)"/>
          <p:cNvSpPr txBox="1"/>
          <p:nvPr/>
        </p:nvSpPr>
        <p:spPr>
          <a:xfrm>
            <a:off x="3018790" y="2252345"/>
            <a:ext cx="20272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</a:rPr>
              <a:t>什么是</a:t>
            </a:r>
            <a:r>
              <a:rPr lang="en-US" altLang="zh-CN" sz="1600" dirty="0">
                <a:latin typeface="微软雅黑" panose="020B0503020204020204" pitchFamily="34" charset="-122"/>
              </a:rPr>
              <a:t>heroku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sp>
        <p:nvSpPr>
          <p:cNvPr id="22544" name="Rectangle 2      (向天歌演示原创作品：www.TopPPT.cn)"/>
          <p:cNvSpPr/>
          <p:nvPr/>
        </p:nvSpPr>
        <p:spPr>
          <a:xfrm>
            <a:off x="2089150" y="2822575"/>
            <a:ext cx="34464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欢Heroku是最早出现的PaaS提供商之一，从2007年就开始运营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5" name="TextBox 71      (向天歌演示原创作品：www.TopPPT.cn)"/>
          <p:cNvSpPr txBox="1"/>
          <p:nvPr/>
        </p:nvSpPr>
        <p:spPr>
          <a:xfrm>
            <a:off x="7239953" y="2244090"/>
            <a:ext cx="20288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</a:rPr>
              <a:t>如何运作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  <p:sp>
        <p:nvSpPr>
          <p:cNvPr id="22546" name="Rectangle 72      (向天歌演示原创作品：www.TopPPT.cn)"/>
          <p:cNvSpPr/>
          <p:nvPr/>
        </p:nvSpPr>
        <p:spPr>
          <a:xfrm>
            <a:off x="6530975" y="2822575"/>
            <a:ext cx="34464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Heroku使用名为Dyno的计算单元衡量用量，并以此为依据收取服务费用。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7" name="TextBox 73      (向天歌演示原创作品：www.TopPPT.cn)"/>
          <p:cNvSpPr txBox="1"/>
          <p:nvPr/>
        </p:nvSpPr>
        <p:spPr>
          <a:xfrm>
            <a:off x="2484438" y="4392295"/>
            <a:ext cx="2027237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algn="r" eaLnBrk="0" hangingPunct="0">
              <a:spcBef>
                <a:spcPct val="0"/>
              </a:spcBef>
              <a:buNone/>
            </a:pPr>
            <a:r>
              <a:rPr lang="zh-CN" sz="1600" dirty="0">
                <a:latin typeface="微软雅黑" panose="020B0503020204020204" pitchFamily="34" charset="-122"/>
              </a:rPr>
              <a:t>功能</a:t>
            </a:r>
            <a:endParaRPr lang="zh-CN" sz="1600" dirty="0">
              <a:latin typeface="微软雅黑" panose="020B0503020204020204" pitchFamily="34" charset="-122"/>
            </a:endParaRPr>
          </a:p>
        </p:txBody>
      </p:sp>
      <p:sp>
        <p:nvSpPr>
          <p:cNvPr id="22548" name="Rectangle 74      (向天歌演示原创作品：www.TopPPT.cn)"/>
          <p:cNvSpPr/>
          <p:nvPr/>
        </p:nvSpPr>
        <p:spPr>
          <a:xfrm>
            <a:off x="2089150" y="4868863"/>
            <a:ext cx="34464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Heroku提供了大量的插件和拓展，用于数据库、电子邮件支持和其他很多服务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9" name="TextBox 75      (向天歌演示原创作品：www.TopPPT.cn)"/>
          <p:cNvSpPr txBox="1"/>
          <p:nvPr/>
        </p:nvSpPr>
        <p:spPr>
          <a:xfrm>
            <a:off x="6900863" y="4320540"/>
            <a:ext cx="2027237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algn="r" eaLnBrk="0" hangingPunct="0">
              <a:spcBef>
                <a:spcPct val="0"/>
              </a:spcBef>
              <a:buNone/>
            </a:pPr>
            <a:r>
              <a:rPr lang="zh-CN" sz="1600" dirty="0">
                <a:latin typeface="微软雅黑" panose="020B0503020204020204" pitchFamily="34" charset="-122"/>
              </a:rPr>
              <a:t>部署原理</a:t>
            </a:r>
            <a:endParaRPr lang="zh-CN" sz="1600" dirty="0">
              <a:latin typeface="微软雅黑" panose="020B0503020204020204" pitchFamily="34" charset="-122"/>
            </a:endParaRPr>
          </a:p>
        </p:txBody>
      </p:sp>
      <p:sp>
        <p:nvSpPr>
          <p:cNvPr id="22550" name="Rectangle 76      (向天歌演示原创作品：www.TopPPT.cn)"/>
          <p:cNvSpPr/>
          <p:nvPr/>
        </p:nvSpPr>
        <p:spPr>
          <a:xfrm>
            <a:off x="6456363" y="4868863"/>
            <a:ext cx="3444875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开发者要使用Git把程序推送到Heroku的Git服务器上，在服务器上，git push命令会自动触发安装、配置和部署程序。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6      (向天歌演示原创作品：www.TopPPT.cn)"/>
          <p:cNvCxnSpPr/>
          <p:nvPr/>
        </p:nvCxnSpPr>
        <p:spPr>
          <a:xfrm>
            <a:off x="5880100" y="2085975"/>
            <a:ext cx="0" cy="3306763"/>
          </a:xfrm>
          <a:prstGeom prst="line">
            <a:avLst/>
          </a:prstGeom>
          <a:ln w="19050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Rectangle 34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35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36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85" name="TextBox 37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6" name="Group 1      (向天歌演示原创作品：www.TopPPT.cn)"/>
          <p:cNvGrpSpPr/>
          <p:nvPr/>
        </p:nvGrpSpPr>
        <p:grpSpPr>
          <a:xfrm>
            <a:off x="1847850" y="1844675"/>
            <a:ext cx="2040255" cy="2032635"/>
            <a:chOff x="1847528" y="1844824"/>
            <a:chExt cx="2040938" cy="1706595"/>
          </a:xfrm>
        </p:grpSpPr>
        <p:grpSp>
          <p:nvGrpSpPr>
            <p:cNvPr id="5" name="组合 4"/>
            <p:cNvGrpSpPr/>
            <p:nvPr/>
          </p:nvGrpSpPr>
          <p:grpSpPr>
            <a:xfrm>
              <a:off x="1847528" y="1844824"/>
              <a:ext cx="2040938" cy="1706595"/>
              <a:chOff x="1234918" y="2180481"/>
              <a:chExt cx="2040938" cy="155125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Rectangle 26      (向天歌演示原创作品：www.TopPPT.cn)"/>
              <p:cNvSpPr/>
              <p:nvPr/>
            </p:nvSpPr>
            <p:spPr>
              <a:xfrm>
                <a:off x="1234918" y="2180481"/>
                <a:ext cx="2040938" cy="360040"/>
              </a:xfrm>
              <a:prstGeom prst="rect">
                <a:avLst/>
              </a:prstGeom>
              <a:solidFill>
                <a:srgbClr val="21A3D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安装</a:t>
                </a: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heroku toolbelt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27      (向天歌演示原创作品：www.TopPPT.cn)"/>
              <p:cNvSpPr/>
              <p:nvPr/>
            </p:nvSpPr>
            <p:spPr>
              <a:xfrm>
                <a:off x="1234918" y="2540521"/>
                <a:ext cx="2040938" cy="1191219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509" name="TextBox 31      (向天歌演示原创作品：www.TopPPT.cn)"/>
            <p:cNvSpPr txBox="1"/>
            <p:nvPr/>
          </p:nvSpPr>
          <p:spPr>
            <a:xfrm>
              <a:off x="2147917" y="2495106"/>
              <a:ext cx="1440160" cy="6968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0" hangingPunct="0"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使用Heroku Toolbelt命令行工具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487" name="Group 2      (向天歌演示原创作品：www.TopPPT.cn)"/>
          <p:cNvGrpSpPr/>
          <p:nvPr/>
        </p:nvGrpSpPr>
        <p:grpSpPr>
          <a:xfrm>
            <a:off x="3959225" y="1844675"/>
            <a:ext cx="2041525" cy="2033270"/>
            <a:chOff x="3959026" y="1844824"/>
            <a:chExt cx="2040938" cy="1706595"/>
          </a:xfrm>
        </p:grpSpPr>
        <p:grpSp>
          <p:nvGrpSpPr>
            <p:cNvPr id="6" name="组合 5"/>
            <p:cNvGrpSpPr/>
            <p:nvPr/>
          </p:nvGrpSpPr>
          <p:grpSpPr>
            <a:xfrm>
              <a:off x="3959026" y="1844824"/>
              <a:ext cx="2040938" cy="1706595"/>
              <a:chOff x="1234918" y="2180481"/>
              <a:chExt cx="2040938" cy="155125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ectangle 24      (向天歌演示原创作品：www.TopPPT.cn)"/>
              <p:cNvSpPr/>
              <p:nvPr/>
            </p:nvSpPr>
            <p:spPr>
              <a:xfrm>
                <a:off x="1234918" y="2180481"/>
                <a:ext cx="2040938" cy="360040"/>
              </a:xfrm>
              <a:prstGeom prst="rect">
                <a:avLst/>
              </a:prstGeom>
              <a:solidFill>
                <a:srgbClr val="21A3D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官网注册并登录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Rectangle 25      (向天歌演示原创作品：www.TopPPT.cn)"/>
              <p:cNvSpPr/>
              <p:nvPr/>
            </p:nvSpPr>
            <p:spPr>
              <a:xfrm>
                <a:off x="1234918" y="2540521"/>
                <a:ext cx="2040938" cy="1191219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507" name="TextBox 32      (向天歌演示原创作品：www.TopPPT.cn)"/>
            <p:cNvSpPr txBox="1"/>
            <p:nvPr/>
          </p:nvSpPr>
          <p:spPr>
            <a:xfrm>
              <a:off x="4259415" y="2495106"/>
              <a:ext cx="1440160" cy="6966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0" hangingPunct="0"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heroku login命令可以完成这一操作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488" name="Group 28      (向天歌演示原创作品：www.TopPPT.cn)"/>
          <p:cNvGrpSpPr/>
          <p:nvPr/>
        </p:nvGrpSpPr>
        <p:grpSpPr>
          <a:xfrm>
            <a:off x="6070600" y="1844675"/>
            <a:ext cx="2041525" cy="2008425"/>
            <a:chOff x="6070524" y="1844824"/>
            <a:chExt cx="2040938" cy="1706595"/>
          </a:xfrm>
        </p:grpSpPr>
        <p:grpSp>
          <p:nvGrpSpPr>
            <p:cNvPr id="7" name="组合 6"/>
            <p:cNvGrpSpPr/>
            <p:nvPr/>
          </p:nvGrpSpPr>
          <p:grpSpPr>
            <a:xfrm>
              <a:off x="6070524" y="1844824"/>
              <a:ext cx="2040938" cy="1706595"/>
              <a:chOff x="1234918" y="2180481"/>
              <a:chExt cx="2040938" cy="155125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 22      (向天歌演示原创作品：www.TopPPT.cn)"/>
              <p:cNvSpPr/>
              <p:nvPr/>
            </p:nvSpPr>
            <p:spPr>
              <a:xfrm>
                <a:off x="1234918" y="2180481"/>
                <a:ext cx="2040938" cy="360040"/>
              </a:xfrm>
              <a:prstGeom prst="rect">
                <a:avLst/>
              </a:prstGeom>
              <a:solidFill>
                <a:srgbClr val="21A3D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创建程序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23      (向天歌演示原创作品：www.TopPPT.cn)"/>
              <p:cNvSpPr/>
              <p:nvPr/>
            </p:nvSpPr>
            <p:spPr>
              <a:xfrm>
                <a:off x="1234918" y="2540521"/>
                <a:ext cx="2040938" cy="1191219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505" name="TextBox 38      (向天歌演示原创作品：www.TopPPT.cn)"/>
            <p:cNvSpPr txBox="1"/>
            <p:nvPr/>
          </p:nvSpPr>
          <p:spPr>
            <a:xfrm>
              <a:off x="6382351" y="2495106"/>
              <a:ext cx="1440160" cy="9145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0" hangingPunct="0"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heroku create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XXX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，create命令调用git remote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489" name="Group 29      (向天歌演示原创作品：www.TopPPT.cn)"/>
          <p:cNvGrpSpPr/>
          <p:nvPr/>
        </p:nvGrpSpPr>
        <p:grpSpPr>
          <a:xfrm>
            <a:off x="8181975" y="1844675"/>
            <a:ext cx="2041525" cy="1985203"/>
            <a:chOff x="8182022" y="1844824"/>
            <a:chExt cx="2040938" cy="1706595"/>
          </a:xfrm>
        </p:grpSpPr>
        <p:grpSp>
          <p:nvGrpSpPr>
            <p:cNvPr id="8" name="组合 7"/>
            <p:cNvGrpSpPr/>
            <p:nvPr/>
          </p:nvGrpSpPr>
          <p:grpSpPr>
            <a:xfrm>
              <a:off x="8182022" y="1844824"/>
              <a:ext cx="2040938" cy="1706595"/>
              <a:chOff x="1234918" y="2180481"/>
              <a:chExt cx="2040938" cy="155125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Rectangle 20      (向天歌演示原创作品：www.TopPPT.cn)"/>
              <p:cNvSpPr/>
              <p:nvPr/>
            </p:nvSpPr>
            <p:spPr>
              <a:xfrm>
                <a:off x="1234918" y="2180481"/>
                <a:ext cx="2040938" cy="360040"/>
              </a:xfrm>
              <a:prstGeom prst="rect">
                <a:avLst/>
              </a:prstGeom>
              <a:solidFill>
                <a:srgbClr val="21A3D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部署代码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Rectangle 21      (向天歌演示原创作品：www.TopPPT.cn)"/>
              <p:cNvSpPr/>
              <p:nvPr/>
            </p:nvSpPr>
            <p:spPr>
              <a:xfrm>
                <a:off x="1234918" y="2540521"/>
                <a:ext cx="2040938" cy="1191219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503" name="TextBox 39      (向天歌演示原创作品：www.TopPPT.cn)"/>
            <p:cNvSpPr txBox="1"/>
            <p:nvPr/>
          </p:nvSpPr>
          <p:spPr>
            <a:xfrm>
              <a:off x="8493849" y="2495106"/>
              <a:ext cx="1440160" cy="925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0" hangingPunct="0"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可以用创建的包含 app 名称的 URL 访问 app。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35785" y="4260850"/>
            <a:ext cx="8375015" cy="151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84400" y="4694555"/>
            <a:ext cx="7678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除此之外，还可以配置数据库，配置日志，定义配置变量配置电子邮件，运行生产</a:t>
            </a:r>
            <a:r>
              <a:rPr lang="en-US" altLang="zh-CN">
                <a:solidFill>
                  <a:schemeClr val="bg1"/>
                </a:solidFill>
                <a:uFillTx/>
              </a:rPr>
              <a:t>Web</a:t>
            </a:r>
            <a:r>
              <a:rPr lang="zh-CN" altLang="en-US">
                <a:solidFill>
                  <a:schemeClr val="bg1"/>
                </a:solidFill>
                <a:uFillTx/>
              </a:rPr>
              <a:t>服务器，添加依赖等功能，详见官方文档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宽屏</PresentationFormat>
  <Paragraphs>114</Paragraphs>
  <Slides>10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文鼎霹靂體</vt:lpstr>
      <vt:lpstr>Broadway BT</vt:lpstr>
      <vt:lpstr>Impact</vt:lpstr>
      <vt:lpstr>Arial Unicode MS</vt:lpstr>
      <vt:lpstr>Segoe Print</vt:lpstr>
      <vt:lpstr>新浪微博：@注龙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Peter-冯</dc:creator>
  <cp:lastModifiedBy>小小的太阳</cp:lastModifiedBy>
  <cp:revision>137</cp:revision>
  <dcterms:created xsi:type="dcterms:W3CDTF">2013-10-08T09:05:39Z</dcterms:created>
  <dcterms:modified xsi:type="dcterms:W3CDTF">2018-05-22T13:42:30Z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向天歌官方免费模板01：蓝灰配色年终工作总结模板.ppt</vt:lpwstr>
  </property>
  <property fmtid="{D5CDD505-2E9C-101B-9397-08002B2CF9AE}" pid="3" name="fileid">
    <vt:lpwstr>719222</vt:lpwstr>
  </property>
  <property fmtid="{D5CDD505-2E9C-101B-9397-08002B2CF9AE}" pid="4" name="KSOProductBuildVer">
    <vt:lpwstr>2052-10.1.0.6929</vt:lpwstr>
  </property>
</Properties>
</file>