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4" r:id="rId5"/>
    <p:sldId id="260" r:id="rId6"/>
    <p:sldId id="262" r:id="rId7"/>
    <p:sldId id="261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C"/>
    <a:srgbClr val="6AADE4"/>
    <a:srgbClr val="00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96765-FC09-0649-87AE-1B1F7C590950}" v="1" dt="2021-01-12T10:18:46.072"/>
    <p1510:client id="{B28FBA35-5438-A297-1BEF-EDB51FCE45B1}" v="1" dt="2021-01-11T16:55:47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94697"/>
  </p:normalViewPr>
  <p:slideViewPr>
    <p:cSldViewPr>
      <p:cViewPr varScale="1">
        <p:scale>
          <a:sx n="105" d="100"/>
          <a:sy n="105" d="100"/>
        </p:scale>
        <p:origin x="132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4829FD-AA8D-402C-B969-9BDD421404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05EE3B-642B-4B31-81F1-D1E1046BF9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6EE33C4-7597-4898-BE8A-32CA814848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05EDBA9-BACD-43D6-BF5D-181E303C3DF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67D7FD-786C-4CB7-8AF4-D718F2B264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9:59:08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728 20 24575,'-43'-13'0,"3"9"0,0 2 0,-70 5 0,-19 13 0,93-12 0,0 2 0,1 1 0,0 2 0,0 1 0,0 2 0,-41 21 0,70-30 0,1 0 0,0 1 0,0 0 0,1 0 0,-1 0 0,1 1 0,0 0 0,0 0 0,0 0 0,1 0 0,0 0 0,0 1 0,0-1 0,0 1 0,1 0 0,0-1 0,0 1 0,1 0 0,-1 8 0,-2 13 0,2 0 0,1 1 0,2 30 0,1-14 0,-3-8 0,0-16 0,0-1 0,4 21 0,-3-36 0,1 1 0,0-1 0,0 1 0,0-1 0,0 1 0,1-1 0,0 0 0,0 0 0,0 0 0,0 0 0,1 0 0,-1 0 0,7 6 0,25 25 0,-27-26 0,0-1 0,1-1 0,0 1 0,0-2 0,0 1 0,1-1 0,0 0 0,0-1 0,0 1 0,12 3 0,123 35 0,-118-39 0,0 0 0,0-1 0,45-1 0,-59-2 0,-1 0 0,0 0 0,1 1 0,-1 1 0,20 6 0,-4-1 0,-9-4 0,1-1 0,-1-1 0,1 0 0,0-2 0,22-1 0,-19 0 0,0 1 0,0 0 0,27 6 0,42 7 0,-83-12 0,1 0 0,0-1 0,-1-1 0,1 1 0,-1-1 0,1-1 0,-1 0 0,13-4 0,-18 5 0,-1-1 0,1 1 0,-1-1 0,0 1 0,1-1 0,-1 0 0,0 0 0,0 0 0,0 0 0,0 0 0,0-1 0,-1 1 0,1-1 0,-1 1 0,0-1 0,1 1 0,-1-1 0,0 0 0,1-5 0,0-5 0,0 0 0,-1 0 0,0-17 0,3-22 0,2 11 0,-2-2 0,-1 1 0,-5-61 0,0 23 0,2 70 0,0 1 0,-1 0 0,0 0 0,-1 0 0,0 1 0,0-1 0,-1 0 0,0 1 0,0-1 0,-1 1 0,0 0 0,-1 0 0,1 1 0,-2-1 0,1 1 0,-1 0 0,0 0 0,0 1 0,-1 0 0,-13-10 0,18 15-44,-1-2-29,0 0-1,-1 1 1,1-1 0,0 1-1,-1 0 1,1 0-1,-1 1 1,0-1 0,1 1-1,-1 0 1,0 0-1,0 0 1,0 0 0,0 1-1,0-1 1,0 1-1,-7 0 1,1 4-6753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9:59:11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1 24575,'-2'1'0,"-1"1"0,1-1 0,0 1 0,0 0 0,0 0 0,0 0 0,0 0 0,1 1 0,-1-1 0,-1 4 0,-3 1 0,-3 6 0,0 0 0,1 1 0,1-1 0,0 2 0,0-1 0,2 1 0,0 0 0,0 0 0,2 0 0,0 0 0,0 1 0,2 0 0,0-1 0,0 1 0,2 0 0,2 22 0,-1-31 0,-1-1 0,1 1 0,1-1 0,-1 0 0,1 0 0,0 0 0,0 0 0,1 0 0,-1 0 0,1-1 0,8 8 0,-6-7 0,1 0 0,0-1 0,1 0 0,0 0 0,-1 0 0,1-1 0,17 6 0,-12-5 0,0-1 0,0 0 0,0-1 0,1-1 0,-1 0 0,1 0 0,15-1 0,-6-1 0,-16 1 0,0-1 0,0 1 0,0-2 0,0 1 0,0-1 0,0 0 0,0 0 0,0-1 0,0 0 0,0 0 0,9-5 0,4-6 0,-15 11 0,0-1 0,0 0 0,0 0 0,-1 0 0,0 0 0,1-1 0,-1 0 0,0 0 0,-1 0 0,1 0 0,-1-1 0,0 0 0,0 1 0,3-9 0,0-2 0,0 0 0,-1-1 0,-1 1 0,-1-1 0,0 0 0,-1 0 0,0-28 0,-1 15 0,0 21 0,0 0 0,-1 0 0,0 0 0,0 0 0,-1 0 0,0 0 0,0 0 0,-1 0 0,-5-12 0,6 18 0,-1 0 0,0 0 0,1 0 0,-1 0 0,0 0 0,0 1 0,-1-1 0,1 1 0,0-1 0,0 1 0,-1 0 0,1 0 0,-1 0 0,1 0 0,-1 1 0,1-1 0,-1 1 0,1-1 0,-4 1 0,-9-1 0,1 0 0,-19 3 0,15-1 0,-42-1 0,-32 2 0,78 0-1365,3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9:59:15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592 105 24575,'-88'-1'0,"-95"3"0,174-2 0,1 0 0,-1 1 0,1 1 0,-1-1 0,1 2 0,0-1 0,0 1 0,0 0 0,0 0 0,0 1 0,1 0 0,-1 1 0,1 0 0,0 0 0,-11 11 0,6-4 0,1-1 0,-2 0 0,1-1 0,-17 9 0,11-6 0,-22 18 0,35-26 0,1 1 0,0-1 0,0 0 0,0 1 0,1 0 0,-1 0 0,1 0 0,1 0 0,-1 0 0,1 1 0,0-1 0,1 1 0,-2 13 0,0 8 0,2 0 0,3 31 0,-1-15 0,-1-29 0,1 0 0,0-1 0,0 0 0,5 19 0,-4-28 0,-1-1 0,1 1 0,0-1 0,0 0 0,0 1 0,1-1 0,0 0 0,-1 0 0,1-1 0,1 1 0,-1-1 0,0 1 0,1-1 0,0 0 0,0 0 0,7 4 0,132 65 0,-125-64 0,1-1 0,0-1 0,0 0 0,22 3 0,80 7 0,-92-13 0,24 4 0,-18-3 0,46 2 0,-40-5 0,-24 0 0,1-1 0,-1 0 0,0-1 0,21-4 0,-35 3 0,1 0 0,-1 0 0,1 0 0,-1 0 0,0 0 0,0-1 0,0 0 0,0 1 0,-1-1 0,1 0 0,-1 0 0,1-1 0,-1 1 0,2-4 0,12-15 0,-7 12 0,0-1 0,-1 0 0,0-1 0,-1 0 0,0 0 0,-1 0 0,0-1 0,7-25 0,-1-6 0,-6 25 0,-1 0 0,0 0 0,-2-1 0,2-27 0,-5 3 0,-2-156 0,2 194 0,-1-1 0,0 0 0,0 1 0,-1-1 0,0 1 0,0-1 0,0 1 0,-1 0 0,0 0 0,0 0 0,-1 0 0,1 1 0,-1-1 0,-1 1 0,1 0 0,-1 0 0,0 0 0,0 1 0,0 0 0,-10-7 0,-99-57 0,104 63 0,0 1 0,-1 1 0,1 0 0,-1 0 0,0 1 0,0 0 0,-17 0 0,-6 2 0,-38 4 0,66-3-105,1-1 0,-1 1 0,0 0 0,1 1 0,-1-1 0,1 1 0,-1 0 0,1 1 0,0-1 0,0 1 0,0 0 0,-8 6 0,6-1-6721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9:59:2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340 20 24575,'0'-1'0,"-1"0"0,1 1 0,0-1 0,-1 0 0,1 0 0,0 1 0,-1-1 0,1 0 0,-1 1 0,1-1 0,-1 1 0,0-1 0,1 1 0,-1-1 0,0 1 0,1-1 0,-1 1 0,0-1 0,1 1 0,-1 0 0,0-1 0,0 1 0,1 0 0,-1 0 0,0 0 0,0 0 0,-1-1 0,-26-2 0,25 3 0,-41-2 0,-66 4 0,104-1 0,0 0 0,0 0 0,0 1 0,1 0 0,-1 0 0,0 0 0,1 1 0,0 0 0,-1 0 0,1 0 0,1 1 0,-1-1 0,0 1 0,1 0 0,0 1 0,-5 5 0,4-4 0,0 1 0,1-1 0,0 1 0,0 0 0,1 1 0,-1-1 0,2 1 0,-1-1 0,1 1 0,0 0 0,-1 12 0,1 23 0,5 81 0,-3-121 0,1 0 0,-1 0 0,1 0 0,0 0 0,0-1 0,0 1 0,0 0 0,0-1 0,0 1 0,1-1 0,-1 1 0,1-1 0,0 0 0,3 3 0,1 1 0,1-1 0,0 0 0,10 7 0,2 0 0,-12-7 0,0-1 0,1 0 0,-1 0 0,0-1 0,1 1 0,0-2 0,0 1 0,0-1 0,0 0 0,0-1 0,0 0 0,11 0 0,-13-1 0,0-1 0,1 0 0,-1 0 0,0 0 0,0 0 0,1-1 0,-1 0 0,-1-1 0,1 1 0,0-1 0,-1 0 0,1-1 0,-1 1 0,0-1 0,0 0 0,6-7 0,-5 5 0,-1-1 0,1 0 0,-2-1 0,1 1 0,-1-1 0,0 0 0,0 0 0,-1 0 0,4-14 0,-2-4 0,5-49 0,-2 36 0,-6 33 0,-1 1 0,0-1 0,1 0 0,-2 0 0,1 1 0,-1-1 0,0 0 0,0 0 0,0 0 0,-3-10 0,3 15-59,-1 0 0,0-1-1,0 1 1,1 0-1,-1-1 1,0 1 0,0 0-1,0 0 1,0 0 0,-1 0-1,1 0 1,0 0 0,0 0-1,-1 0 1,1 0 0,0 0-1,-1 1 1,1-1-1,-1 1 1,1-1 0,-1 1-1,-2-1 1,-9-1-6767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9:59:23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 1 24575,'-9'0'0,"0"0"0,0 1 0,0 0 0,1 0 0,-1 1 0,1 0 0,-14 5 0,18-5 0,0 0 0,0 0 0,0 1 0,0 0 0,1-1 0,-1 1 0,1 1 0,0-1 0,0 0 0,0 1 0,0-1 0,0 1 0,1 0 0,0 0 0,0 0 0,-3 6 0,-21 43 0,19-40 0,0-1 0,1 1 0,1 1 0,-5 16 0,-3 18 0,7-26 0,0 0 0,2 0 0,0 1 0,0 28 0,4-40 0,0 1 0,0 0 0,0 1 0,2-1 0,3 16 0,-4-24 0,0 0 0,1 0 0,-1-1 0,1 1 0,0 0 0,0-1 0,0 0 0,1 1 0,-1-1 0,1 0 0,0 0 0,0 0 0,0-1 0,0 1 0,0-1 0,1 1 0,3 1 0,-1-2 0,0 1 0,-1-1 0,1 0 0,0 0 0,1-1 0,-1 0 0,0 0 0,7 0 0,54-2 0,-32-1 0,-23 1 0,-1 0 0,1-1 0,-1 0 0,0 0 0,0-1 0,0-1 0,0 0 0,-1 0 0,1-1 0,10-7 0,-14 7 0,0 1 0,-1-1 0,1 0 0,-1 0 0,-1-1 0,1 0 0,-1 0 0,0 0 0,0-1 0,-1 0 0,1 1 0,-2-2 0,1 1 0,-1 0 0,3-10 0,1-6 0,-2-1 0,0 0 0,-2 0 0,1-31 0,-4 37 0,-1 1 0,-6-34 0,6 46 0,0-1 0,-1 1 0,0-1 0,0 1 0,0 0 0,-1 0 0,1 0 0,-1 0 0,0 0 0,-1 0 0,1 1 0,-1 0 0,-4-4 0,4 5 7,1 1 0,0 0-1,-1 0 1,1 1 0,-1-1-1,0 1 1,0-1 0,0 1-1,1 1 1,-1-1 0,-6 0-1,-47 1-624,43 0-209,-1 1-5999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9:59:45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388 3 24575,'-6'0'0,"-18"-1"0,0 2 0,-46 7 0,62-6 0,1 0 0,0 0 0,-1 0 0,1 1 0,0 0 0,0 1 0,1 0 0,-1 0 0,1 0 0,0 1 0,0 0 0,0 0 0,-6 8 0,-12 15 0,-18 29 0,34-45 0,1 1 0,1-1 0,-1 1 0,2 0 0,-6 22 0,-3 13 0,9-30 0,0 0 0,0 0 0,2 1 0,-2 28 0,-11 85 0,16-129 0,0 8 0,0 0 0,0 0 0,4 21 0,-3-28 0,0-1 0,0 1 0,1-1 0,-1 1 0,1-1 0,0 1 0,0-1 0,0 0 0,0 0 0,1 0 0,-1 0 0,1 0 0,0-1 0,6 5 0,8 6 0,1-2 0,0 0 0,1 0 0,27 9 0,-26-14 0,0 0 0,1-2 0,0 0 0,0-1 0,0-1 0,0-1 0,0-1 0,30-4 0,-45 3 0,-1 0 0,1 0 0,0 0 0,0-1 0,0 0 0,-1 0 0,1 0 0,-1-1 0,0 0 0,0 0 0,0 0 0,0-1 0,0 1 0,-1-1 0,1-1 0,-1 1 0,0 0 0,6-9 0,3-3 0,1 2 0,1 0 0,27-21 0,-38 32 0,0-1 0,0 0 0,-1 0 0,1 0 0,-1 0 0,0-1 0,0 1 0,-1-1 0,4-7 0,16-50 0,-12 32 0,-6 17 0,-1-1 0,4-28 0,0-2 0,-3 18 0,-2 0 0,0 0 0,-3-43 0,0 19 0,1 39 0,-1-1 0,0 1 0,-1 0 0,0 0 0,0 0 0,-1 0 0,-7-15 0,9 22 0,-1 0 0,0 0 0,0 0 0,-1 1 0,1-1 0,-1 0 0,0 1 0,0 0 0,0 0 0,0 0 0,0 0 0,-1 0 0,1 1 0,-1 0 0,0-1 0,0 1 0,0 1 0,0-1 0,0 0 0,0 1 0,-8-2 0,-6 2-1365,3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6CA4456-F361-4B44-A308-3E6D964ED5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C818F8-B2DF-401F-97D5-3C4C43187B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359CEE7-979E-4ECA-B60E-F8371A4D88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C80015F8-FF0A-4A7F-ABD6-7BD6E40F6A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43000" y="4343400"/>
            <a:ext cx="45561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C8A3E9C-3A05-4F0F-A897-F596674ECF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19914C5-D7AD-4B98-AE8F-0F6C07EE7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A5AD2E-89E1-4370-8739-344D4E353C41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7D363F4-AFB4-4666-B181-6ABB763874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5734EB-D06B-4794-9C0B-3CA60BFA27EA}" type="slidenum">
              <a:rPr lang="en-GB" altLang="en-US"/>
              <a:pPr eaLnBrk="1" hangingPunct="1"/>
              <a:t>1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BC7FC18-B57B-495C-A9F0-E0D19CB7E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5DCEC76-4B29-4493-B2CF-E1CC273C2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A5AD2E-89E1-4370-8739-344D4E353C41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70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625AB8A-B804-4C05-BD28-FB95C54EF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65750"/>
            <a:ext cx="9140825" cy="665163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7517D6D-681A-4295-9A0D-8CED85D1C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30913"/>
            <a:ext cx="9140825" cy="173037"/>
          </a:xfrm>
          <a:prstGeom prst="rect">
            <a:avLst/>
          </a:prstGeom>
          <a:solidFill>
            <a:srgbClr val="6A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2016125"/>
            <a:ext cx="8374063" cy="576263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GB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2774950"/>
            <a:ext cx="8374063" cy="539750"/>
          </a:xfrm>
        </p:spPr>
        <p:txBody>
          <a:bodyPr/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noProof="0"/>
              <a:t>Click to edit Master subtitle style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20DC7D-5229-49FD-AE0A-6709536DD9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62888" y="6448425"/>
            <a:ext cx="900112" cy="179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7AC216-041A-44A4-B5AB-80C1521BAB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42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C73F3B9-EB4B-48B0-A499-3A6BEF8D46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0A4F9-908B-416C-9D26-7A92CE4F39D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92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5913" y="398463"/>
            <a:ext cx="2093912" cy="5376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398463"/>
            <a:ext cx="6129338" cy="5376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F798D2-1C06-4475-BA0D-CA6FB90A27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54144-9285-4E94-97F5-BA7785277F4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50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EA17AB-B8D2-4FBB-8F3A-3C36E1D9E0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D10C6-676A-42AD-AF0A-D202E481C7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868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EBCDE6-F095-448E-A91C-5229FB1878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9A6FEA-E865-43B0-9CBB-C1502FF683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9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1708150"/>
            <a:ext cx="4110038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8150"/>
            <a:ext cx="4111625" cy="4067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8F397C-52FB-4AEF-A4BD-A1B4D8834B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5023D-4CAB-4A05-9EE6-2A94DFF1D14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0538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9B699-388C-4529-9C82-930F4C8298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ADC1E3-72DD-4285-A87B-2DFA9C60E3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94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2D588D0-AD0E-4314-A631-95E18A584F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2CD49-8928-488B-B09F-6730EA983BE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304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35B7FC8-0946-454B-B375-D7BE6401A6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6430D-5D7F-4DC0-A9CE-56B173CE58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076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1A47D0-EF0C-45FF-A0CB-86F80988FD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112A3-5F43-48B3-9919-6C69ADA7D7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48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9648E4-5F4D-41DA-86F5-AE988A7C12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79EC82-3A38-42F8-B20F-C4BA196B44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4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89B15AB-FD17-404F-A74B-EB6D08463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175" y="398463"/>
            <a:ext cx="837565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5F34970-0ED4-41B5-B528-16141A758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1708150"/>
            <a:ext cx="837406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DE82EC-9569-4E10-B1A0-0F2A2411A1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62888" y="6451600"/>
            <a:ext cx="900112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CF5641A-EC8F-47E8-B385-FEB744445A4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6987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66700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2pPr>
      <a:lvl3pPr marL="809625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3pPr>
      <a:lvl4pPr marL="1079500" indent="-268288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4pPr>
      <a:lvl5pPr marL="1350963" indent="-269875" algn="l" rtl="0" eaLnBrk="0" fontAlgn="base" hangingPunct="0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5pPr>
      <a:lvl6pPr marL="18081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6pPr>
      <a:lvl7pPr marL="22653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7pPr>
      <a:lvl8pPr marL="27225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8pPr>
      <a:lvl9pPr marL="3179763" indent="-269875" algn="l" rtl="0" fontAlgn="base">
        <a:spcBef>
          <a:spcPct val="0"/>
        </a:spcBef>
        <a:spcAft>
          <a:spcPct val="7500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0.png"/><Relationship Id="rId1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30.png"/><Relationship Id="rId12" Type="http://schemas.openxmlformats.org/officeDocument/2006/relationships/customXml" Target="../ink/ink4.xml"/><Relationship Id="rId17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50.png"/><Relationship Id="rId5" Type="http://schemas.openxmlformats.org/officeDocument/2006/relationships/image" Target="../media/image17.png"/><Relationship Id="rId15" Type="http://schemas.openxmlformats.org/officeDocument/2006/relationships/image" Target="../media/image170.png"/><Relationship Id="rId10" Type="http://schemas.openxmlformats.org/officeDocument/2006/relationships/customXml" Target="../ink/ink3.xml"/><Relationship Id="rId19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40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415F0D-5CE4-4FEC-AEE3-DA8FE2AE2C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Blessing of dimensionality using </a:t>
            </a:r>
            <a:br>
              <a:rPr lang="en-US" altLang="en-US" dirty="0"/>
            </a:br>
            <a:r>
              <a:rPr lang="en-US" altLang="en-US" dirty="0"/>
              <a:t>low-dimensional data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C013F40-5340-492C-ABA7-CB05D29489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5536" y="3356992"/>
            <a:ext cx="8374063" cy="1008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Hong Ye Tan</a:t>
            </a:r>
            <a:br>
              <a:rPr lang="en-US" altLang="en-US" dirty="0"/>
            </a:br>
            <a:r>
              <a:rPr lang="en-US" altLang="en-US" b="0" dirty="0"/>
              <a:t>Joint work with: Carola-</a:t>
            </a:r>
            <a:r>
              <a:rPr lang="en-US" altLang="en-US" b="0" dirty="0" err="1"/>
              <a:t>Bibiane</a:t>
            </a:r>
            <a:r>
              <a:rPr lang="en-US" altLang="en-US" b="0" dirty="0"/>
              <a:t> </a:t>
            </a:r>
            <a:r>
              <a:rPr lang="en-US" altLang="en-US" b="0" dirty="0" err="1"/>
              <a:t>Schönlieb</a:t>
            </a:r>
            <a:r>
              <a:rPr lang="en-US" altLang="en-US" b="0" dirty="0"/>
              <a:t>, Subhadip Mukherjee, </a:t>
            </a:r>
            <a:r>
              <a:rPr lang="en-US" altLang="en-US" b="0" dirty="0" err="1"/>
              <a:t>Junqi</a:t>
            </a:r>
            <a:r>
              <a:rPr lang="en-US" altLang="en-US" b="0" dirty="0"/>
              <a:t> Tang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0" dirty="0"/>
              <a:t>arXiv:2408.06996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13D353B-4EE6-45FB-850E-FA83841DB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5517233"/>
            <a:ext cx="706814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tx2"/>
                </a:solidFill>
              </a:rPr>
              <a:t>GSK.ai PhD Symposium</a:t>
            </a:r>
            <a:br>
              <a:rPr lang="en-GB" altLang="en-US" b="1" dirty="0">
                <a:solidFill>
                  <a:schemeClr val="tx2"/>
                </a:solidFill>
              </a:rPr>
            </a:br>
            <a:endParaRPr lang="en-GB" altLang="en-US" b="1" dirty="0">
              <a:solidFill>
                <a:schemeClr val="tx2"/>
              </a:solidFill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47CAAF2-6BB8-A7B0-07D9-3ECC21AF5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021288"/>
            <a:ext cx="7068145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50" b="1" dirty="0">
                <a:solidFill>
                  <a:schemeClr val="tx2"/>
                </a:solidFill>
              </a:rPr>
              <a:t>24/09/24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556792"/>
            <a:ext cx="8374063" cy="421853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dirty="0"/>
              <a:t>We demonstrate that function approximation is provably difficult, but </a:t>
            </a:r>
            <a:r>
              <a:rPr lang="en-US" altLang="en-US" i="1" dirty="0"/>
              <a:t>only in the intrinsic dimension</a:t>
            </a:r>
            <a:r>
              <a:rPr lang="en-US" altLang="en-US" dirty="0"/>
              <a:t>.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Increasing statistical complexity to approximate a function class yields slower rates as the dimension increases.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Our result is completely independent of any embedding dimensions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Implications</a:t>
            </a:r>
            <a:r>
              <a:rPr lang="en-US" altLang="en-US" dirty="0"/>
              <a:t>: Well-structured data is crucial for good training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/>
              <a:t>Open questions: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Extensions to higher Sobolev derivatives (requires better manifold approximation techniques)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Other manifold properties, e.g. reach, condition, that may have </a:t>
            </a:r>
            <a:br>
              <a:rPr lang="en-US" altLang="en-US" sz="1600" dirty="0"/>
            </a:br>
            <a:r>
              <a:rPr lang="en-US" altLang="en-US" sz="1600" dirty="0"/>
              <a:t>better bounds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en-US" sz="1600" dirty="0"/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C7E4C-DE73-E202-5D86-8BA1897B9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40D6D47-131E-70B2-1365-2F803216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81128"/>
            <a:ext cx="1500758" cy="1500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D07B2F-710E-108F-49BE-C33AAB47F0ED}"/>
              </a:ext>
            </a:extLst>
          </p:cNvPr>
          <p:cNvSpPr txBox="1"/>
          <p:nvPr/>
        </p:nvSpPr>
        <p:spPr>
          <a:xfrm>
            <a:off x="7308304" y="5877272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arXiv:2408.06996</a:t>
            </a:r>
          </a:p>
        </p:txBody>
      </p:sp>
    </p:spTree>
    <p:extLst>
      <p:ext uri="{BB962C8B-B14F-4D97-AF65-F5344CB8AC3E}">
        <p14:creationId xmlns:p14="http://schemas.microsoft.com/office/powerpoint/2010/main" val="9157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Background: Dimensionality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556792"/>
            <a:ext cx="8374063" cy="421853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Dimensionality</a:t>
            </a:r>
            <a:r>
              <a:rPr lang="en-US" altLang="en-US" dirty="0"/>
              <a:t> = difficulty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Canonical example</a:t>
            </a:r>
            <a:r>
              <a:rPr lang="en-US" altLang="en-US" dirty="0"/>
              <a:t>: sampling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1600" dirty="0"/>
              <a:t>Complexity scales exponentially with</a:t>
            </a:r>
            <a:br>
              <a:rPr lang="en-US" altLang="en-US" sz="1600" dirty="0"/>
            </a:br>
            <a:r>
              <a:rPr lang="en-US" altLang="en-US" sz="1600" dirty="0"/>
              <a:t>dimension 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en-US" sz="1600" dirty="0" err="1"/>
              <a:t>Optimisation</a:t>
            </a:r>
            <a:r>
              <a:rPr lang="en-US" altLang="en-US" sz="1600" dirty="0"/>
              <a:t>, nearest </a:t>
            </a:r>
            <a:r>
              <a:rPr lang="en-US" altLang="en-US" sz="1600" dirty="0" err="1"/>
              <a:t>neighbours</a:t>
            </a:r>
            <a:r>
              <a:rPr lang="en-US" altLang="en-US" sz="1600" dirty="0"/>
              <a:t>,</a:t>
            </a:r>
            <a:br>
              <a:rPr lang="en-US" altLang="en-US" sz="1600" dirty="0"/>
            </a:br>
            <a:r>
              <a:rPr lang="en-US" altLang="en-US" sz="1600" dirty="0"/>
              <a:t>metric learning, data </a:t>
            </a:r>
            <a:r>
              <a:rPr lang="en-US" altLang="en-US" sz="1600" dirty="0" err="1"/>
              <a:t>visualisation</a:t>
            </a:r>
            <a:r>
              <a:rPr lang="en-US" altLang="en-US" sz="1600" dirty="0"/>
              <a:t>…</a:t>
            </a:r>
            <a:endParaRPr lang="en-US" altLang="en-US" dirty="0"/>
          </a:p>
          <a:p>
            <a:pPr eaLnBrk="1" hangingPunct="1">
              <a:spcAft>
                <a:spcPts val="1200"/>
              </a:spcAft>
            </a:pPr>
            <a:endParaRPr lang="en-US" altLang="en-US" dirty="0"/>
          </a:p>
          <a:p>
            <a:pPr eaLnBrk="1" hangingPunct="1">
              <a:spcAft>
                <a:spcPts val="1200"/>
              </a:spcAft>
            </a:pPr>
            <a:r>
              <a:rPr lang="en-US" altLang="en-US" dirty="0"/>
              <a:t>The curse can be slightly lifted depending on additional constraints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600" dirty="0" err="1"/>
              <a:t>Optimising</a:t>
            </a:r>
            <a:r>
              <a:rPr lang="en-US" altLang="en-US" sz="1600" dirty="0"/>
              <a:t> </a:t>
            </a:r>
            <a:r>
              <a:rPr lang="en-US" altLang="en-US" sz="1600" i="1" dirty="0"/>
              <a:t>non-convex</a:t>
            </a:r>
            <a:r>
              <a:rPr lang="en-US" altLang="en-US" sz="1600" dirty="0"/>
              <a:t> function: exponential in dimension (random search)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600" i="1" dirty="0"/>
              <a:t>Convex and bounded</a:t>
            </a:r>
            <a:r>
              <a:rPr lang="en-US" altLang="en-US" sz="1600" dirty="0"/>
              <a:t>: linear (</a:t>
            </a:r>
            <a:r>
              <a:rPr lang="en-US" altLang="en-US" sz="1600" dirty="0" err="1"/>
              <a:t>centre</a:t>
            </a:r>
            <a:r>
              <a:rPr lang="en-US" altLang="en-US" sz="1600" dirty="0"/>
              <a:t> of gravity)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en-US" sz="1600" i="1" dirty="0"/>
              <a:t>Convex and smooth</a:t>
            </a:r>
            <a:r>
              <a:rPr lang="en-US" altLang="en-US" sz="1600" dirty="0"/>
              <a:t>: bounds using e.g. Lipschitz constant</a:t>
            </a:r>
          </a:p>
          <a:p>
            <a:pPr eaLnBrk="1" hangingPunct="1">
              <a:spcAft>
                <a:spcPts val="1200"/>
              </a:spcAft>
            </a:pPr>
            <a:endParaRPr lang="en-US" altLang="en-US" dirty="0"/>
          </a:p>
          <a:p>
            <a:pPr eaLnBrk="1" hangingPunct="1">
              <a:spcAft>
                <a:spcPts val="1200"/>
              </a:spcAft>
            </a:pPr>
            <a:endParaRPr lang="en-US" alt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C7E4C-DE73-E202-5D86-8BA1897B9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2</a:t>
            </a:fld>
            <a:endParaRPr lang="en-GB" alt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125ABA-B38A-8E8C-D638-74588F198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8800"/>
            <a:ext cx="4304061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Background: Manifolds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556792"/>
            <a:ext cx="8374063" cy="421853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Not all hope is lost!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Manifold Hypothesis: </a:t>
            </a:r>
            <a:r>
              <a:rPr lang="en-US" altLang="en-US" dirty="0"/>
              <a:t>Natural data is intrinsically low-dimensional.</a:t>
            </a:r>
            <a:endParaRPr lang="en-US" altLang="en-US" b="1" dirty="0"/>
          </a:p>
          <a:p>
            <a:pPr lvl="2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Original motivation: statistical tools still work when we have high dimensions and relatively little data, when they are not supposed to </a:t>
            </a:r>
          </a:p>
          <a:p>
            <a:pPr lvl="2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a.k.a. blessing of dimensionality, concentration of measure</a:t>
            </a:r>
            <a:r>
              <a:rPr lang="en-US" altLang="en-US" dirty="0"/>
              <a:t>.</a:t>
            </a:r>
          </a:p>
          <a:p>
            <a:pPr lvl="2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1600" dirty="0"/>
              <a:t>Then dimensionality reduction methods work and give us nice </a:t>
            </a:r>
            <a:r>
              <a:rPr lang="en-US" altLang="en-US" sz="1600" dirty="0" err="1"/>
              <a:t>visualisations</a:t>
            </a:r>
            <a:endParaRPr lang="en-US" alt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5196-77F1-375F-DF48-136576BEB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9280DA-8DF2-741E-40B9-B137BFB57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21088"/>
            <a:ext cx="6900913" cy="19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9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Project goal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556792"/>
            <a:ext cx="8374063" cy="421853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endParaRPr lang="en-US" altLang="en-US" b="1" dirty="0"/>
          </a:p>
          <a:p>
            <a:pPr eaLnBrk="1" hangingPunct="1">
              <a:spcAft>
                <a:spcPts val="1200"/>
              </a:spcAft>
            </a:pPr>
            <a:endParaRPr lang="en-US" altLang="en-US" b="1" dirty="0"/>
          </a:p>
          <a:p>
            <a:pPr eaLnBrk="1" hangingPunct="1">
              <a:spcAft>
                <a:spcPts val="1200"/>
              </a:spcAft>
            </a:pPr>
            <a:r>
              <a:rPr lang="en-US" altLang="en-US" b="1" dirty="0"/>
              <a:t>Intuition:</a:t>
            </a:r>
            <a:r>
              <a:rPr lang="en-US" altLang="en-US" dirty="0"/>
              <a:t> in lower dimensions, it should be easier to approximate, say, Lipschitz continuous functions with a simple class of functions.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en-US" dirty="0"/>
              <a:t>We want to determine how difficult it is to approximate a: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Sufficiently useful</a:t>
            </a:r>
            <a:r>
              <a:rPr lang="en-US" altLang="en-US" dirty="0"/>
              <a:t> class of functions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with a simple class of functions</a:t>
            </a:r>
            <a:br>
              <a:rPr lang="en-US" altLang="en-US" dirty="0"/>
            </a:br>
            <a:endParaRPr lang="en-US" altLang="en-US" dirty="0"/>
          </a:p>
          <a:p>
            <a:pPr marL="0" indent="0" eaLnBrk="1" hangingPunct="1">
              <a:spcAft>
                <a:spcPts val="1200"/>
              </a:spcAft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+mj-lt"/>
              </a:rPr>
              <a:t>⚠ </a:t>
            </a:r>
            <a:r>
              <a:rPr lang="en-US" dirty="0">
                <a:solidFill>
                  <a:srgbClr val="00305C"/>
                </a:solidFill>
                <a:latin typeface="+mj-lt"/>
              </a:rPr>
              <a:t>Purely theoretical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A5196-77F1-375F-DF48-136576BEB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4</a:t>
            </a:fld>
            <a:endParaRPr lang="en-GB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6803E-DA68-AFD4-CCC0-62AB2238BC8C}"/>
              </a:ext>
            </a:extLst>
          </p:cNvPr>
          <p:cNvSpPr txBox="1"/>
          <p:nvPr/>
        </p:nvSpPr>
        <p:spPr>
          <a:xfrm>
            <a:off x="5940152" y="40770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Simple? </a:t>
            </a:r>
          </a:p>
          <a:p>
            <a:r>
              <a:rPr lang="en-GB" sz="1400" dirty="0"/>
              <a:t>– notion of statistical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8F51A-93A8-F773-90B8-08E117A86DEA}"/>
              </a:ext>
            </a:extLst>
          </p:cNvPr>
          <p:cNvSpPr txBox="1"/>
          <p:nvPr/>
        </p:nvSpPr>
        <p:spPr>
          <a:xfrm>
            <a:off x="539552" y="1628800"/>
            <a:ext cx="1800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Generalisation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89386-8118-DD5D-FF8E-21814B480009}"/>
              </a:ext>
            </a:extLst>
          </p:cNvPr>
          <p:cNvSpPr txBox="1"/>
          <p:nvPr/>
        </p:nvSpPr>
        <p:spPr>
          <a:xfrm>
            <a:off x="3491880" y="1484784"/>
            <a:ext cx="1800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Low Statistical Complexity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8A2BF-2A6E-6146-0402-D3FF28561ADD}"/>
              </a:ext>
            </a:extLst>
          </p:cNvPr>
          <p:cNvSpPr txBox="1"/>
          <p:nvPr/>
        </p:nvSpPr>
        <p:spPr>
          <a:xfrm>
            <a:off x="6516216" y="1484784"/>
            <a:ext cx="1800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Useful Functions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DFBDEE-26A8-322E-7C9E-3B65EED90979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339752" y="1807950"/>
            <a:ext cx="1152128" cy="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650C5-7C03-B46D-56A4-097214B349B1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5292080" y="1807950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53370-134E-9ACA-A81C-0A50F5082A6C}"/>
              </a:ext>
            </a:extLst>
          </p:cNvPr>
          <p:cNvCxnSpPr/>
          <p:nvPr/>
        </p:nvCxnSpPr>
        <p:spPr>
          <a:xfrm flipH="1" flipV="1">
            <a:off x="6084168" y="1916832"/>
            <a:ext cx="648072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33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class complexity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708150"/>
            <a:ext cx="3899793" cy="4067175"/>
          </a:xfrm>
        </p:spPr>
        <p:txBody>
          <a:bodyPr/>
          <a:lstStyle/>
          <a:p>
            <a:pPr eaLnBrk="1" hangingPunct="1"/>
            <a:r>
              <a:rPr lang="en-US" altLang="en-US" dirty="0"/>
              <a:t>Sobolev space</a:t>
            </a:r>
            <a:br>
              <a:rPr lang="en-US" altLang="en-US" dirty="0"/>
            </a:br>
            <a:r>
              <a:rPr lang="en-US" altLang="en-US" sz="1200" dirty="0"/>
              <a:t>       </a:t>
            </a:r>
            <a:r>
              <a:rPr lang="en-US" altLang="en-US" sz="1600" dirty="0"/>
              <a:t>functions with      derivative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600" dirty="0"/>
              <a:t>Infinite dimensional, pretty nasty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600" dirty="0"/>
              <a:t>We need to approximate (a bounded version) with simpler functions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“Pseudo-dimension”</a:t>
            </a:r>
          </a:p>
          <a:p>
            <a:pPr lvl="1" eaLnBrk="1" hangingPunct="1"/>
            <a:r>
              <a:rPr lang="en-US" altLang="en-US" sz="1600" dirty="0"/>
              <a:t>Measure of statistical complexity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92C4B-A531-19C1-A834-2AD724C897CB}"/>
              </a:ext>
            </a:extLst>
          </p:cNvPr>
          <p:cNvSpPr/>
          <p:nvPr/>
        </p:nvSpPr>
        <p:spPr>
          <a:xfrm>
            <a:off x="0" y="1196752"/>
            <a:ext cx="9144000" cy="432048"/>
          </a:xfrm>
          <a:prstGeom prst="rect">
            <a:avLst/>
          </a:prstGeom>
          <a:solidFill>
            <a:srgbClr val="6AADE4"/>
          </a:solidFill>
          <a:ln>
            <a:solidFill>
              <a:srgbClr val="6A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7D7A6-B8EB-5DDD-E4E0-C8300A55DD45}"/>
              </a:ext>
            </a:extLst>
          </p:cNvPr>
          <p:cNvSpPr txBox="1"/>
          <p:nvPr/>
        </p:nvSpPr>
        <p:spPr>
          <a:xfrm>
            <a:off x="5076056" y="11967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B440D-FDAA-A00E-1B68-7661105E5591}"/>
              </a:ext>
            </a:extLst>
          </p:cNvPr>
          <p:cNvSpPr txBox="1"/>
          <p:nvPr/>
        </p:nvSpPr>
        <p:spPr>
          <a:xfrm>
            <a:off x="395536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Maths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CAD4D-1511-A62C-6849-54C4B27ED3EF}"/>
              </a:ext>
            </a:extLst>
          </p:cNvPr>
          <p:cNvSpPr txBox="1"/>
          <p:nvPr/>
        </p:nvSpPr>
        <p:spPr>
          <a:xfrm>
            <a:off x="5292080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British Coastline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416EF2-D4A0-CF45-707A-4A011C5D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700808"/>
            <a:ext cx="389979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The British coastline</a:t>
            </a:r>
            <a:br>
              <a:rPr lang="en-US" altLang="en-US" kern="0" dirty="0"/>
            </a:br>
            <a:endParaRPr lang="en-US" altLang="en-US" sz="1600" kern="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600" kern="0" dirty="0"/>
              <a:t>Very grainy around the edges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600" kern="0" dirty="0"/>
              <a:t>We need to measure this with</a:t>
            </a:r>
            <a:br>
              <a:rPr lang="en-US" altLang="en-US" sz="1600" kern="0" dirty="0"/>
            </a:br>
            <a:r>
              <a:rPr lang="en-US" altLang="en-US" sz="1600" kern="0" dirty="0"/>
              <a:t>a coarse set of tools: rulers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600" kern="0" dirty="0"/>
              <a:t>See: coastline paradox</a:t>
            </a:r>
            <a:endParaRPr lang="en-US" altLang="en-US" kern="0" dirty="0"/>
          </a:p>
          <a:p>
            <a:pPr eaLnBrk="1" hangingPunct="1"/>
            <a:r>
              <a:rPr lang="en-US" altLang="en-US" kern="0" dirty="0"/>
              <a:t>How long your rulers are</a:t>
            </a:r>
          </a:p>
          <a:p>
            <a:pPr lvl="1" eaLnBrk="1" hangingPunct="1"/>
            <a:endParaRPr lang="en-US" altLang="en-US" sz="1600" kern="0" dirty="0"/>
          </a:p>
          <a:p>
            <a:pPr marL="0" indent="0" eaLnBrk="1" hangingPunct="1">
              <a:buNone/>
            </a:pPr>
            <a:endParaRPr lang="en-US" altLang="en-US" kern="0" dirty="0"/>
          </a:p>
          <a:p>
            <a:pPr eaLnBrk="1" hangingPunct="1"/>
            <a:endParaRPr lang="en-US" altLang="en-US" sz="1600" kern="0" dirty="0"/>
          </a:p>
          <a:p>
            <a:pPr marL="0" indent="0" eaLnBrk="1" hangingPunct="1">
              <a:buNone/>
            </a:pPr>
            <a:endParaRPr lang="en-US" altLang="en-US" sz="1600" kern="0" dirty="0"/>
          </a:p>
          <a:p>
            <a:pPr marL="0" indent="0" eaLnBrk="1" hangingPunct="1">
              <a:buNone/>
            </a:pPr>
            <a:endParaRPr lang="en-US" altLang="en-US" kern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8FE99-0E96-9083-4F11-F78203B12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11" name="Picture 10" descr="A close up of a number&#10;&#10;Description automatically generated">
            <a:extLst>
              <a:ext uri="{FF2B5EF4-FFF2-40B4-BE49-F238E27FC236}">
                <a16:creationId xmlns:a16="http://schemas.microsoft.com/office/drawing/2014/main" id="{CEDBAD22-9B6C-7DE2-8AA3-6E3DC21A4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0" y="1746000"/>
            <a:ext cx="936104" cy="270355"/>
          </a:xfrm>
          <a:prstGeom prst="rect">
            <a:avLst/>
          </a:prstGeom>
        </p:spPr>
      </p:pic>
      <p:pic>
        <p:nvPicPr>
          <p:cNvPr id="13" name="Picture 12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AC57487A-3458-2F7D-3926-317FB7C7C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216024" cy="194148"/>
          </a:xfrm>
          <a:prstGeom prst="rect">
            <a:avLst/>
          </a:prstGeom>
        </p:spPr>
      </p:pic>
      <p:pic>
        <p:nvPicPr>
          <p:cNvPr id="14" name="Picture 13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AEDBBCA4-60E5-7B3C-F01C-8699CEDA8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0848"/>
            <a:ext cx="216024" cy="194148"/>
          </a:xfrm>
          <a:prstGeom prst="rect">
            <a:avLst/>
          </a:prstGeom>
        </p:spPr>
      </p:pic>
      <p:pic>
        <p:nvPicPr>
          <p:cNvPr id="1026" name="Picture 2" descr="Durdle Door, with its iconic archway, is a great coastal spot for a dog walk">
            <a:extLst>
              <a:ext uri="{FF2B5EF4-FFF2-40B4-BE49-F238E27FC236}">
                <a16:creationId xmlns:a16="http://schemas.microsoft.com/office/drawing/2014/main" id="{8B1B1A32-7EF0-BE02-553A-566F6C8F0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581128"/>
            <a:ext cx="2303748" cy="153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C48E2C-B7BE-716E-6FF9-2E32F7ACC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5013176"/>
            <a:ext cx="3633717" cy="1111685"/>
          </a:xfrm>
          <a:prstGeom prst="rect">
            <a:avLst/>
          </a:prstGeom>
        </p:spPr>
      </p:pic>
      <p:pic>
        <p:nvPicPr>
          <p:cNvPr id="9" name="Picture 8" descr="A map of the united kingdom&#10;&#10;Description automatically generated">
            <a:extLst>
              <a:ext uri="{FF2B5EF4-FFF2-40B4-BE49-F238E27FC236}">
                <a16:creationId xmlns:a16="http://schemas.microsoft.com/office/drawing/2014/main" id="{E2C96F5E-B9B2-B89C-8C34-4FC709A37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509120"/>
            <a:ext cx="881585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1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statistical complexity? Sample complexity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708151"/>
            <a:ext cx="3899793" cy="856754"/>
          </a:xfrm>
        </p:spPr>
        <p:txBody>
          <a:bodyPr/>
          <a:lstStyle/>
          <a:p>
            <a:pPr eaLnBrk="1" hangingPunct="1"/>
            <a:r>
              <a:rPr lang="en-US" altLang="en-US" dirty="0"/>
              <a:t>Low complexity </a:t>
            </a:r>
            <a:br>
              <a:rPr lang="en-US" altLang="en-US" dirty="0"/>
            </a:br>
            <a:r>
              <a:rPr lang="en-US" altLang="en-US" dirty="0"/>
              <a:t>lower sample complexity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92C4B-A531-19C1-A834-2AD724C897CB}"/>
              </a:ext>
            </a:extLst>
          </p:cNvPr>
          <p:cNvSpPr/>
          <p:nvPr/>
        </p:nvSpPr>
        <p:spPr>
          <a:xfrm>
            <a:off x="0" y="1196752"/>
            <a:ext cx="9144000" cy="432048"/>
          </a:xfrm>
          <a:prstGeom prst="rect">
            <a:avLst/>
          </a:prstGeom>
          <a:solidFill>
            <a:srgbClr val="6AADE4"/>
          </a:solidFill>
          <a:ln>
            <a:solidFill>
              <a:srgbClr val="6A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7D7A6-B8EB-5DDD-E4E0-C8300A55DD45}"/>
              </a:ext>
            </a:extLst>
          </p:cNvPr>
          <p:cNvSpPr txBox="1"/>
          <p:nvPr/>
        </p:nvSpPr>
        <p:spPr>
          <a:xfrm>
            <a:off x="5076056" y="11967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B440D-FDAA-A00E-1B68-7661105E5591}"/>
              </a:ext>
            </a:extLst>
          </p:cNvPr>
          <p:cNvSpPr txBox="1"/>
          <p:nvPr/>
        </p:nvSpPr>
        <p:spPr>
          <a:xfrm>
            <a:off x="395536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Maths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CAD4D-1511-A62C-6849-54C4B27ED3EF}"/>
              </a:ext>
            </a:extLst>
          </p:cNvPr>
          <p:cNvSpPr txBox="1"/>
          <p:nvPr/>
        </p:nvSpPr>
        <p:spPr>
          <a:xfrm>
            <a:off x="5292080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British Coastline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416EF2-D4A0-CF45-707A-4A011C5D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700808"/>
            <a:ext cx="389979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Longer rulers, fewer points needed to measure the coast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8FE99-0E96-9083-4F11-F78203B12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16" name="Picture 15" descr="A map of united kingdom with black text&#10;&#10;Description automatically generated">
            <a:extLst>
              <a:ext uri="{FF2B5EF4-FFF2-40B4-BE49-F238E27FC236}">
                <a16:creationId xmlns:a16="http://schemas.microsoft.com/office/drawing/2014/main" id="{70DE1ABB-9B75-CE44-73C4-0EBC2242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36912"/>
            <a:ext cx="2408268" cy="309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497C8-49C9-AA0A-43BF-A4FFB750606A}"/>
              </a:ext>
            </a:extLst>
          </p:cNvPr>
          <p:cNvSpPr txBox="1"/>
          <p:nvPr/>
        </p:nvSpPr>
        <p:spPr>
          <a:xfrm>
            <a:off x="5652120" y="587727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/>
              <a:t>A. Rae, https://www.statsmapsnpix.com/2016/08/how-long-is-coastline-of-great-britain.html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94CE87-C5F3-B777-C54F-B16E4CAD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501008"/>
            <a:ext cx="3447919" cy="360040"/>
          </a:xfrm>
          <a:prstGeom prst="rect">
            <a:avLst/>
          </a:prstGeom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EC0BFD91-8CF6-2876-BE5B-E07B590C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08920"/>
            <a:ext cx="3899793" cy="85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1400" kern="0" dirty="0"/>
              <a:t>The number of samples required to be within </a:t>
            </a:r>
            <a:br>
              <a:rPr lang="en-US" altLang="en-US" sz="1400" kern="0" dirty="0"/>
            </a:br>
            <a:r>
              <a:rPr lang="en-US" altLang="en-US" sz="1400" kern="0" dirty="0"/>
              <a:t>of the true risk with probability at least </a:t>
            </a:r>
            <a:br>
              <a:rPr lang="en-US" altLang="en-US" sz="1400" kern="0" dirty="0"/>
            </a:br>
            <a:r>
              <a:rPr lang="en-US" altLang="en-US" sz="1400" kern="0" dirty="0"/>
              <a:t>is bounded above by: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E0671E-3FD7-AA3F-2ED9-E1355CD29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8920"/>
            <a:ext cx="88235" cy="216024"/>
          </a:xfrm>
          <a:prstGeom prst="rect">
            <a:avLst/>
          </a:prstGeom>
        </p:spPr>
      </p:pic>
      <p:pic>
        <p:nvPicPr>
          <p:cNvPr id="24" name="Picture 23" descr="A blue line in a black background&#10;&#10;Description automatically generated">
            <a:extLst>
              <a:ext uri="{FF2B5EF4-FFF2-40B4-BE49-F238E27FC236}">
                <a16:creationId xmlns:a16="http://schemas.microsoft.com/office/drawing/2014/main" id="{7FDE0EE6-18EB-40DA-9E34-492C612D0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951960"/>
            <a:ext cx="432048" cy="199191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5F77FC36-4FF2-4988-BF84-AD1175A9A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653136"/>
            <a:ext cx="4248472" cy="85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Directly related to better </a:t>
            </a:r>
            <a:r>
              <a:rPr lang="en-US" altLang="en-US" kern="0" dirty="0" err="1"/>
              <a:t>generalisation</a:t>
            </a:r>
            <a:endParaRPr lang="en-US" altLang="en-US" kern="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 sz="1600" kern="0" dirty="0"/>
              <a:t>Simpler description is less prone to error</a:t>
            </a:r>
          </a:p>
          <a:p>
            <a:pPr eaLnBrk="1" hangingPunct="1"/>
            <a:endParaRPr lang="en-US" altLang="en-US" kern="0" dirty="0"/>
          </a:p>
          <a:p>
            <a:pPr eaLnBrk="1" hangingPunct="1"/>
            <a:endParaRPr lang="en-US" altLang="en-US" kern="0" dirty="0"/>
          </a:p>
          <a:p>
            <a:pPr eaLnBrk="1" hangingPunct="1"/>
            <a:endParaRPr lang="en-US" altLang="en-US" kern="0" dirty="0"/>
          </a:p>
          <a:p>
            <a:pPr eaLnBrk="1" hangingPunct="1"/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18598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Approximation complexity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A869C384-EAEC-447D-BE1A-AEAD569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1708151"/>
            <a:ext cx="3899793" cy="1864866"/>
          </a:xfrm>
        </p:spPr>
        <p:txBody>
          <a:bodyPr/>
          <a:lstStyle/>
          <a:p>
            <a:pPr eaLnBrk="1" hangingPunct="1"/>
            <a:r>
              <a:rPr lang="en-US" altLang="en-US" dirty="0"/>
              <a:t>Approximation with bounded pseudo-dimension functions</a:t>
            </a:r>
          </a:p>
          <a:p>
            <a:pPr lvl="1" eaLnBrk="1" hangingPunct="1"/>
            <a:r>
              <a:rPr lang="en-US" altLang="en-US" sz="1400" dirty="0"/>
              <a:t>Given a maximum pseudo-dimension, the non-linear width of a function class </a:t>
            </a:r>
            <a:br>
              <a:rPr lang="en-US" altLang="en-US" sz="1400" dirty="0"/>
            </a:br>
            <a:r>
              <a:rPr lang="en-US" altLang="en-US" sz="1400" dirty="0"/>
              <a:t>is the best approximation with such limited pseudo-dimension classes</a:t>
            </a:r>
          </a:p>
          <a:p>
            <a:pPr lvl="1" eaLnBrk="1" hangingPunct="1"/>
            <a:endParaRPr lang="en-US" alt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A92C4B-A531-19C1-A834-2AD724C897CB}"/>
              </a:ext>
            </a:extLst>
          </p:cNvPr>
          <p:cNvSpPr/>
          <p:nvPr/>
        </p:nvSpPr>
        <p:spPr>
          <a:xfrm>
            <a:off x="0" y="1196752"/>
            <a:ext cx="9144000" cy="432048"/>
          </a:xfrm>
          <a:prstGeom prst="rect">
            <a:avLst/>
          </a:prstGeom>
          <a:solidFill>
            <a:srgbClr val="6AADE4"/>
          </a:solidFill>
          <a:ln>
            <a:solidFill>
              <a:srgbClr val="6A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7D7A6-B8EB-5DDD-E4E0-C8300A55DD45}"/>
              </a:ext>
            </a:extLst>
          </p:cNvPr>
          <p:cNvSpPr txBox="1"/>
          <p:nvPr/>
        </p:nvSpPr>
        <p:spPr>
          <a:xfrm>
            <a:off x="5076056" y="119675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B440D-FDAA-A00E-1B68-7661105E5591}"/>
              </a:ext>
            </a:extLst>
          </p:cNvPr>
          <p:cNvSpPr txBox="1"/>
          <p:nvPr/>
        </p:nvSpPr>
        <p:spPr>
          <a:xfrm>
            <a:off x="395536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Maths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CAD4D-1511-A62C-6849-54C4B27ED3EF}"/>
              </a:ext>
            </a:extLst>
          </p:cNvPr>
          <p:cNvSpPr txBox="1"/>
          <p:nvPr/>
        </p:nvSpPr>
        <p:spPr>
          <a:xfrm>
            <a:off x="5292080" y="119675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British Coastline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416EF2-D4A0-CF45-707A-4A011C5DC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1700808"/>
            <a:ext cx="3899793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/>
              <a:t>Approximation with long rulers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8FE99-0E96-9083-4F11-F78203B12B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9" name="Picture 8" descr="A map of the united kingdom&#10;&#10;Description automatically generated">
            <a:extLst>
              <a:ext uri="{FF2B5EF4-FFF2-40B4-BE49-F238E27FC236}">
                <a16:creationId xmlns:a16="http://schemas.microsoft.com/office/drawing/2014/main" id="{958EBDE5-95C1-0EB3-AEC3-11BC4DC4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708920"/>
            <a:ext cx="1324832" cy="2555944"/>
          </a:xfrm>
          <a:prstGeom prst="rect">
            <a:avLst/>
          </a:prstGeom>
        </p:spPr>
      </p:pic>
      <p:pic>
        <p:nvPicPr>
          <p:cNvPr id="11" name="Picture 10" descr="A map of the united kingdom&#10;&#10;Description automatically generated">
            <a:extLst>
              <a:ext uri="{FF2B5EF4-FFF2-40B4-BE49-F238E27FC236}">
                <a16:creationId xmlns:a16="http://schemas.microsoft.com/office/drawing/2014/main" id="{0B8EEBBB-B12B-B026-E684-13B60B28D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708920"/>
            <a:ext cx="1324831" cy="2555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5FDF5C-E05F-4B96-126A-CD124FB1015A}"/>
              </a:ext>
            </a:extLst>
          </p:cNvPr>
          <p:cNvSpPr txBox="1"/>
          <p:nvPr/>
        </p:nvSpPr>
        <p:spPr>
          <a:xfrm>
            <a:off x="5652120" y="242088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100km rulers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19912-7871-47DE-11A4-255AFD363E9F}"/>
              </a:ext>
            </a:extLst>
          </p:cNvPr>
          <p:cNvSpPr txBox="1"/>
          <p:nvPr/>
        </p:nvSpPr>
        <p:spPr>
          <a:xfrm>
            <a:off x="7164288" y="242088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50km rulers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ED447-EBC6-FE0E-4BA7-F41AAC40D848}"/>
              </a:ext>
            </a:extLst>
          </p:cNvPr>
          <p:cNvSpPr txBox="1"/>
          <p:nvPr/>
        </p:nvSpPr>
        <p:spPr>
          <a:xfrm>
            <a:off x="5796136" y="52292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~2800km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0F80E-8C56-2B9E-2830-629C80C7E3CB}"/>
              </a:ext>
            </a:extLst>
          </p:cNvPr>
          <p:cNvSpPr txBox="1"/>
          <p:nvPr/>
        </p:nvSpPr>
        <p:spPr>
          <a:xfrm>
            <a:off x="7308304" y="52292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~3400km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D8DE1-D980-B228-0193-19B33ED38BE6}"/>
              </a:ext>
            </a:extLst>
          </p:cNvPr>
          <p:cNvSpPr txBox="1"/>
          <p:nvPr/>
        </p:nvSpPr>
        <p:spPr>
          <a:xfrm>
            <a:off x="4932040" y="6237312"/>
            <a:ext cx="458411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chemeClr val="bg1"/>
                </a:solidFill>
              </a:rPr>
              <a:t>CC BY-SA 3.0, https://commons.wikimedia.org/w/index.php?curid=642220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3B6B47-A56B-006A-6E04-DF1CD163D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573016"/>
            <a:ext cx="4572000" cy="1288051"/>
          </a:xfrm>
          <a:prstGeom prst="rect">
            <a:avLst/>
          </a:prstGeom>
        </p:spPr>
      </p:pic>
      <p:pic>
        <p:nvPicPr>
          <p:cNvPr id="22" name="Picture 21" descr="A blue letter on a black background&#10;&#10;Description automatically generated">
            <a:extLst>
              <a:ext uri="{FF2B5EF4-FFF2-40B4-BE49-F238E27FC236}">
                <a16:creationId xmlns:a16="http://schemas.microsoft.com/office/drawing/2014/main" id="{F938AB2F-4CCF-9547-EF00-5429144A9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780928"/>
            <a:ext cx="144907" cy="194121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8426D431-DEA6-56D3-575D-0FDB5B98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301208"/>
            <a:ext cx="4824536" cy="95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altLang="en-US" i="1" kern="0" dirty="0"/>
              <a:t>Nonlinear width: </a:t>
            </a:r>
            <a:r>
              <a:rPr lang="en-US" altLang="en-US" kern="0" dirty="0"/>
              <a:t>approximation error</a:t>
            </a:r>
            <a:br>
              <a:rPr lang="en-US" altLang="en-US" kern="0" dirty="0"/>
            </a:br>
            <a:r>
              <a:rPr lang="en-US" altLang="en-US" sz="1600" kern="0" dirty="0"/>
              <a:t>Denoted        , depends on max complexity  </a:t>
            </a:r>
            <a:endParaRPr lang="en-US" altLang="en-US" kern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44613A-FA73-8166-72E6-3AA62B7B3771}"/>
              </a:ext>
            </a:extLst>
          </p:cNvPr>
          <p:cNvSpPr txBox="1"/>
          <p:nvPr/>
        </p:nvSpPr>
        <p:spPr>
          <a:xfrm>
            <a:off x="5004048" y="522920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Length: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F3EE03C-8F0B-D561-0DC6-1785496542E4}"/>
                  </a:ext>
                </a:extLst>
              </p14:cNvPr>
              <p14:cNvContentPartPr/>
              <p14:nvPr/>
            </p14:nvContentPartPr>
            <p14:xfrm>
              <a:off x="5739082" y="4710023"/>
              <a:ext cx="384480" cy="287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F3EE03C-8F0B-D561-0DC6-1785496542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2962" y="4703903"/>
                <a:ext cx="396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45D6B32-BD65-4552-14BB-D38F4E974CCD}"/>
                  </a:ext>
                </a:extLst>
              </p14:cNvPr>
              <p14:cNvContentPartPr/>
              <p14:nvPr/>
            </p14:nvContentPartPr>
            <p14:xfrm>
              <a:off x="7241722" y="4814063"/>
              <a:ext cx="172080" cy="164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45D6B32-BD65-4552-14BB-D38F4E974C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5602" y="4807943"/>
                <a:ext cx="184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35FE1A-B6FA-F468-6492-4EEFFC60E461}"/>
                  </a:ext>
                </a:extLst>
              </p14:cNvPr>
              <p14:cNvContentPartPr/>
              <p14:nvPr/>
            </p14:nvContentPartPr>
            <p14:xfrm>
              <a:off x="5830162" y="4328063"/>
              <a:ext cx="347040" cy="299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35FE1A-B6FA-F468-6492-4EEFFC60E4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4042" y="4321943"/>
                <a:ext cx="3592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22E11C-13F9-485A-9B81-1C05F616EFAD}"/>
                  </a:ext>
                </a:extLst>
              </p14:cNvPr>
              <p14:cNvContentPartPr/>
              <p14:nvPr/>
            </p14:nvContentPartPr>
            <p14:xfrm>
              <a:off x="6720442" y="4183343"/>
              <a:ext cx="134640" cy="158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22E11C-13F9-485A-9B81-1C05F616EF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14322" y="4177223"/>
                <a:ext cx="146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06F642-4B03-9C73-DF8C-F7AF71351858}"/>
                  </a:ext>
                </a:extLst>
              </p14:cNvPr>
              <p14:cNvContentPartPr/>
              <p14:nvPr/>
            </p14:nvContentPartPr>
            <p14:xfrm>
              <a:off x="8137762" y="4135463"/>
              <a:ext cx="164880" cy="20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06F642-4B03-9C73-DF8C-F7AF713518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1642" y="4129343"/>
                <a:ext cx="177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7DEE0D6-9A87-265A-558B-02AB8B0E4647}"/>
                  </a:ext>
                </a:extLst>
              </p14:cNvPr>
              <p14:cNvContentPartPr/>
              <p14:nvPr/>
            </p14:nvContentPartPr>
            <p14:xfrm>
              <a:off x="7296442" y="4352903"/>
              <a:ext cx="237600" cy="275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7DEE0D6-9A87-265A-558B-02AB8B0E46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0322" y="4346783"/>
                <a:ext cx="249840" cy="28728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5">
            <a:extLst>
              <a:ext uri="{FF2B5EF4-FFF2-40B4-BE49-F238E27FC236}">
                <a16:creationId xmlns:a16="http://schemas.microsoft.com/office/drawing/2014/main" id="{B3416609-EE6C-B7F0-ACCB-2133DC823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5589240"/>
            <a:ext cx="45365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6987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66700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09625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9500" indent="-268288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350963" indent="-269875" algn="l" rtl="0" eaLnBrk="0" fontAlgn="base" hangingPunct="0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081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653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225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179763" indent="-269875" algn="l" rtl="0" fontAlgn="base">
              <a:spcBef>
                <a:spcPct val="0"/>
              </a:spcBef>
              <a:spcAft>
                <a:spcPct val="7500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altLang="en-US" kern="0" dirty="0"/>
              <a:t>Error from using long rulers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953CC45-439E-7AB1-D12D-BD2CC300CD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5589240"/>
            <a:ext cx="290061" cy="282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F9FA74-E2A8-838D-152C-01B0C3AF7A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589240"/>
            <a:ext cx="172414" cy="28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70BE1F-7F35-F7D5-9B9F-06B35619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4077072"/>
            <a:ext cx="8374063" cy="1842269"/>
          </a:xfrm>
        </p:spPr>
        <p:txBody>
          <a:bodyPr/>
          <a:lstStyle/>
          <a:p>
            <a:r>
              <a:rPr lang="en-GB" dirty="0"/>
              <a:t>Proof is constructive</a:t>
            </a:r>
          </a:p>
          <a:p>
            <a:pPr lvl="1"/>
            <a:r>
              <a:rPr lang="en-GB" sz="1600" dirty="0"/>
              <a:t>Construct a particular subset of                   that is hard to approximate using low-complexity function classes</a:t>
            </a:r>
          </a:p>
          <a:p>
            <a:pPr lvl="1"/>
            <a:r>
              <a:rPr lang="en-GB" sz="1600" dirty="0"/>
              <a:t>Uses approximation theory, differential geometry, functional analysis</a:t>
            </a:r>
          </a:p>
        </p:txBody>
      </p:sp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Main result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C7E4C-DE73-E202-5D86-8BA1897B9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5A92C-5F31-EA43-FED8-AD0DA658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6994506" cy="2376264"/>
          </a:xfrm>
          <a:prstGeom prst="rect">
            <a:avLst/>
          </a:prstGeom>
        </p:spPr>
      </p:pic>
      <p:pic>
        <p:nvPicPr>
          <p:cNvPr id="6" name="Picture 5" descr="A close up of a number&#10;&#10;Description automatically generated">
            <a:extLst>
              <a:ext uri="{FF2B5EF4-FFF2-40B4-BE49-F238E27FC236}">
                <a16:creationId xmlns:a16="http://schemas.microsoft.com/office/drawing/2014/main" id="{DFF9C59F-CDF2-15FD-E08D-B548C64B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601925"/>
            <a:ext cx="864096" cy="24955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C37B4DF-A132-F3F8-F585-422F79EF8FCB}"/>
              </a:ext>
            </a:extLst>
          </p:cNvPr>
          <p:cNvGrpSpPr/>
          <p:nvPr/>
        </p:nvGrpSpPr>
        <p:grpSpPr>
          <a:xfrm>
            <a:off x="2590800" y="1619100"/>
            <a:ext cx="4070272" cy="79700"/>
            <a:chOff x="2590800" y="1619100"/>
            <a:chExt cx="4070272" cy="79700"/>
          </a:xfrm>
        </p:grpSpPr>
        <p:sp>
          <p:nvSpPr>
            <p:cNvPr id="11" name="Rechte verbindingslijn 10">
              <a:extLst>
                <a:ext uri="{FF2B5EF4-FFF2-40B4-BE49-F238E27FC236}">
                  <a16:creationId xmlns:a16="http://schemas.microsoft.com/office/drawing/2014/main" id="{586363C4-6997-4D95-BFBC-ADA7788F7044}"/>
                </a:ext>
              </a:extLst>
            </p:cNvPr>
            <p:cNvSpPr/>
            <p:nvPr/>
          </p:nvSpPr>
          <p:spPr>
            <a:xfrm>
              <a:off x="2591640" y="1619100"/>
              <a:ext cx="4068592" cy="9700"/>
            </a:xfrm>
            <a:prstGeom prst="line">
              <a:avLst/>
            </a:prstGeom>
            <a:solidFill>
              <a:srgbClr val="E71224">
                <a:alpha val="5000"/>
              </a:srgbClr>
            </a:solidFill>
            <a:ln w="126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A61A452-B198-3B94-9011-E8776B666A23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2590800" y="1619100"/>
              <a:ext cx="840" cy="7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C3FA40-82E0-97F3-2491-94290233A09D}"/>
                </a:ext>
              </a:extLst>
            </p:cNvPr>
            <p:cNvCxnSpPr/>
            <p:nvPr/>
          </p:nvCxnSpPr>
          <p:spPr>
            <a:xfrm flipH="1">
              <a:off x="6660232" y="1628800"/>
              <a:ext cx="840" cy="7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F860A6E-BA2A-73F0-1DDF-A1A3763BF2EC}"/>
              </a:ext>
            </a:extLst>
          </p:cNvPr>
          <p:cNvSpPr txBox="1"/>
          <p:nvPr/>
        </p:nvSpPr>
        <p:spPr>
          <a:xfrm>
            <a:off x="3563888" y="1340768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Standard assumptions</a:t>
            </a:r>
          </a:p>
        </p:txBody>
      </p:sp>
    </p:spTree>
    <p:extLst>
      <p:ext uri="{BB962C8B-B14F-4D97-AF65-F5344CB8AC3E}">
        <p14:creationId xmlns:p14="http://schemas.microsoft.com/office/powerpoint/2010/main" val="37093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B2DE326-59F2-4945-9535-0AF48B41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Classical comparison + interpretation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C7E4C-DE73-E202-5D86-8BA1897B9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D10C6-676A-42AD-AF0A-D202E481C773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D38C4-AE0A-BB8A-D4CC-DD5F2EFE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75" y="3861048"/>
            <a:ext cx="8374063" cy="1914277"/>
          </a:xfrm>
        </p:spPr>
        <p:txBody>
          <a:bodyPr/>
          <a:lstStyle/>
          <a:p>
            <a:r>
              <a:rPr lang="en-GB" dirty="0"/>
              <a:t>We lower bound the optimal approximation error in terms of the allowed statistical complexity     and the intrinsic dimension </a:t>
            </a:r>
          </a:p>
          <a:p>
            <a:r>
              <a:rPr lang="en-GB" dirty="0"/>
              <a:t>As the statistical complexity increases, this error decreases</a:t>
            </a:r>
          </a:p>
          <a:p>
            <a:r>
              <a:rPr lang="en-GB" dirty="0"/>
              <a:t>The rate at which this error decreases is dependent only on the intrinsic dimension (and properties of the manifold)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0D2178-8E37-78AC-327C-0C1840FEB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772816"/>
            <a:ext cx="3312368" cy="2496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80EDACD-BBD2-7269-0BA2-0A902E829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36912"/>
            <a:ext cx="2923441" cy="2553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DFABE0-F39E-FBFD-524C-73F35159FE10}"/>
              </a:ext>
            </a:extLst>
          </p:cNvPr>
          <p:cNvSpPr txBox="1"/>
          <p:nvPr/>
        </p:nvSpPr>
        <p:spPr>
          <a:xfrm>
            <a:off x="539552" y="256490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Classical: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FC5AE9-9F89-0710-2579-0229661B950A}"/>
              </a:ext>
            </a:extLst>
          </p:cNvPr>
          <p:cNvSpPr txBox="1"/>
          <p:nvPr/>
        </p:nvSpPr>
        <p:spPr>
          <a:xfrm>
            <a:off x="539552" y="1772816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Us: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5B1F41-F866-D2A7-27A2-8813656813FD}"/>
                  </a:ext>
                </a:extLst>
              </p:cNvPr>
              <p:cNvSpPr txBox="1"/>
              <p:nvPr/>
            </p:nvSpPr>
            <p:spPr>
              <a:xfrm>
                <a:off x="6516216" y="1700808"/>
                <a:ext cx="2448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400" dirty="0"/>
                  <a:t> dimensional manifold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75B1F41-F866-D2A7-27A2-881365681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700808"/>
                <a:ext cx="2448272" cy="307777"/>
              </a:xfrm>
              <a:prstGeom prst="rect">
                <a:avLst/>
              </a:prstGeom>
              <a:blipFill>
                <a:blip r:embed="rId4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DAC740-BB75-ABA5-5F33-5FB0463A29ED}"/>
                  </a:ext>
                </a:extLst>
              </p:cNvPr>
              <p:cNvSpPr txBox="1"/>
              <p:nvPr/>
            </p:nvSpPr>
            <p:spPr>
              <a:xfrm>
                <a:off x="6516216" y="2564904"/>
                <a:ext cx="24482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dimensional hypercube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DAC740-BB75-ABA5-5F33-5FB0463A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64904"/>
                <a:ext cx="2448272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2BC6451-396A-30DC-8263-7696248CE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221088"/>
            <a:ext cx="161177" cy="2661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793DD5-7904-48F9-82B8-2D35A23B68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221088"/>
            <a:ext cx="138687" cy="26612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6C448D-CE85-A722-5444-01626BC8A799}"/>
              </a:ext>
            </a:extLst>
          </p:cNvPr>
          <p:cNvCxnSpPr>
            <a:cxnSpLocks/>
          </p:cNvCxnSpPr>
          <p:nvPr/>
        </p:nvCxnSpPr>
        <p:spPr>
          <a:xfrm flipH="1" flipV="1">
            <a:off x="5292080" y="2060848"/>
            <a:ext cx="504056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D0BF5A-DFA1-EF4C-6D35-BD7AB2FA211A}"/>
              </a:ext>
            </a:extLst>
          </p:cNvPr>
          <p:cNvSpPr txBox="1"/>
          <p:nvPr/>
        </p:nvSpPr>
        <p:spPr>
          <a:xfrm>
            <a:off x="5436096" y="220486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Related to curvature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141A2E-AB30-DFD8-CF9A-8F8A4E5FACE0}"/>
              </a:ext>
            </a:extLst>
          </p:cNvPr>
          <p:cNvCxnSpPr>
            <a:cxnSpLocks/>
          </p:cNvCxnSpPr>
          <p:nvPr/>
        </p:nvCxnSpPr>
        <p:spPr>
          <a:xfrm>
            <a:off x="4644008" y="2492896"/>
            <a:ext cx="43204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35060B-5080-08B5-91C2-55A602E94D84}"/>
              </a:ext>
            </a:extLst>
          </p:cNvPr>
          <p:cNvCxnSpPr>
            <a:cxnSpLocks/>
          </p:cNvCxnSpPr>
          <p:nvPr/>
        </p:nvCxnSpPr>
        <p:spPr>
          <a:xfrm flipH="1">
            <a:off x="3131840" y="2492896"/>
            <a:ext cx="576064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B59918-B9B0-7113-34AA-B9CB207C73E1}"/>
              </a:ext>
            </a:extLst>
          </p:cNvPr>
          <p:cNvSpPr txBox="1"/>
          <p:nvPr/>
        </p:nvSpPr>
        <p:spPr>
          <a:xfrm>
            <a:off x="3707904" y="2204864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Unavailable on manifolds</a:t>
            </a:r>
          </a:p>
        </p:txBody>
      </p:sp>
    </p:spTree>
    <p:extLst>
      <p:ext uri="{BB962C8B-B14F-4D97-AF65-F5344CB8AC3E}">
        <p14:creationId xmlns:p14="http://schemas.microsoft.com/office/powerpoint/2010/main" val="9159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3E72"/>
      </a:dk1>
      <a:lt1>
        <a:srgbClr val="FFFFFF"/>
      </a:lt1>
      <a:dk2>
        <a:srgbClr val="FFFFFF"/>
      </a:dk2>
      <a:lt2>
        <a:srgbClr val="00B3BE"/>
      </a:lt2>
      <a:accent1>
        <a:srgbClr val="0073CF"/>
      </a:accent1>
      <a:accent2>
        <a:srgbClr val="E37222"/>
      </a:accent2>
      <a:accent3>
        <a:srgbClr val="FFFFFF"/>
      </a:accent3>
      <a:accent4>
        <a:srgbClr val="003460"/>
      </a:accent4>
      <a:accent5>
        <a:srgbClr val="AABCE4"/>
      </a:accent5>
      <a:accent6>
        <a:srgbClr val="CE671E"/>
      </a:accent6>
      <a:hlink>
        <a:srgbClr val="58A618"/>
      </a:hlink>
      <a:folHlink>
        <a:srgbClr val="8E258D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3E72"/>
        </a:dk1>
        <a:lt1>
          <a:srgbClr val="FFFFFF"/>
        </a:lt1>
        <a:dk2>
          <a:srgbClr val="FFFFFF"/>
        </a:dk2>
        <a:lt2>
          <a:srgbClr val="00B3BE"/>
        </a:lt2>
        <a:accent1>
          <a:srgbClr val="0073CF"/>
        </a:accent1>
        <a:accent2>
          <a:srgbClr val="E37222"/>
        </a:accent2>
        <a:accent3>
          <a:srgbClr val="FFFFFF"/>
        </a:accent3>
        <a:accent4>
          <a:srgbClr val="003460"/>
        </a:accent4>
        <a:accent5>
          <a:srgbClr val="AABCE4"/>
        </a:accent5>
        <a:accent6>
          <a:srgbClr val="CE671E"/>
        </a:accent6>
        <a:hlink>
          <a:srgbClr val="58A618"/>
        </a:hlink>
        <a:folHlink>
          <a:srgbClr val="8E258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3E72"/>
        </a:dk1>
        <a:lt1>
          <a:srgbClr val="FFFFFF"/>
        </a:lt1>
        <a:dk2>
          <a:srgbClr val="FFFFFF"/>
        </a:dk2>
        <a:lt2>
          <a:srgbClr val="83AFB4"/>
        </a:lt2>
        <a:accent1>
          <a:srgbClr val="6AADE4"/>
        </a:accent1>
        <a:accent2>
          <a:srgbClr val="EFBD47"/>
        </a:accent2>
        <a:accent3>
          <a:srgbClr val="FFFFFF"/>
        </a:accent3>
        <a:accent4>
          <a:srgbClr val="003460"/>
        </a:accent4>
        <a:accent5>
          <a:srgbClr val="B9D3EF"/>
        </a:accent5>
        <a:accent6>
          <a:srgbClr val="D9AB3F"/>
        </a:accent6>
        <a:hlink>
          <a:srgbClr val="A8B400"/>
        </a:hlink>
        <a:folHlink>
          <a:srgbClr val="6A40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3E72"/>
        </a:dk1>
        <a:lt1>
          <a:srgbClr val="FFFFFF"/>
        </a:lt1>
        <a:dk2>
          <a:srgbClr val="FFFFFF"/>
        </a:dk2>
        <a:lt2>
          <a:srgbClr val="156570"/>
        </a:lt2>
        <a:accent1>
          <a:srgbClr val="003E72"/>
        </a:accent1>
        <a:accent2>
          <a:srgbClr val="C84E00"/>
        </a:accent2>
        <a:accent3>
          <a:srgbClr val="FFFFFF"/>
        </a:accent3>
        <a:accent4>
          <a:srgbClr val="003460"/>
        </a:accent4>
        <a:accent5>
          <a:srgbClr val="AAAFBC"/>
        </a:accent5>
        <a:accent6>
          <a:srgbClr val="B54600"/>
        </a:accent6>
        <a:hlink>
          <a:srgbClr val="435125"/>
        </a:hlink>
        <a:folHlink>
          <a:srgbClr val="412D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662</Words>
  <Application>Microsoft Office PowerPoint</Application>
  <PresentationFormat>On-screen Show (4:3)</PresentationFormat>
  <Paragraphs>112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Wingdings</vt:lpstr>
      <vt:lpstr>blank</vt:lpstr>
      <vt:lpstr>Blessing of dimensionality using  low-dimensional data</vt:lpstr>
      <vt:lpstr>Background: Dimensionality</vt:lpstr>
      <vt:lpstr>Background: Manifolds</vt:lpstr>
      <vt:lpstr>Project goal</vt:lpstr>
      <vt:lpstr>Function class complexity</vt:lpstr>
      <vt:lpstr>Why statistical complexity? Sample complexity</vt:lpstr>
      <vt:lpstr>Approximation complexity</vt:lpstr>
      <vt:lpstr>Main result</vt:lpstr>
      <vt:lpstr>Classical comparison + interpretation</vt:lpstr>
      <vt:lpstr>Summary</vt:lpstr>
    </vt:vector>
  </TitlesOfParts>
  <Company>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..</dc:creator>
  <cp:lastModifiedBy>Hong Ye Tan</cp:lastModifiedBy>
  <cp:revision>243</cp:revision>
  <cp:lastPrinted>1601-01-01T00:00:00Z</cp:lastPrinted>
  <dcterms:created xsi:type="dcterms:W3CDTF">2008-03-27T10:29:55Z</dcterms:created>
  <dcterms:modified xsi:type="dcterms:W3CDTF">2024-08-14T11:48:01Z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