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2" r:id="rId27"/>
    <p:sldMasterId id="2147483703" r:id="rId29"/>
  </p:sldMasterIdLst>
  <p:notesMasterIdLst>
    <p:notesMasterId r:id="rId31"/>
  </p:notesMasterIdLst>
  <p:sldIdLst>
    <p:sldId id="296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2" r:id="rId45"/>
    <p:sldId id="294" r:id="rId4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B9CD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8" d="100"/>
          <a:sy n="68" d="100"/>
        </p:scale>
        <p:origin x="308" y="8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1.xml"></Relationship><Relationship Id="rId4" Type="http://schemas.openxmlformats.org/officeDocument/2006/relationships/tableStyles" Target="tableStyles.xml"></Relationship><Relationship Id="rId27" Type="http://schemas.openxmlformats.org/officeDocument/2006/relationships/slideMaster" Target="slideMasters/slideMaster1.xml"></Relationship><Relationship Id="rId28" Type="http://schemas.openxmlformats.org/officeDocument/2006/relationships/theme" Target="theme/theme1.xml"></Relationship><Relationship Id="rId29" Type="http://schemas.openxmlformats.org/officeDocument/2006/relationships/slideMaster" Target="slideMasters/slideMaster2.xml"></Relationship><Relationship Id="rId31" Type="http://schemas.openxmlformats.org/officeDocument/2006/relationships/notesMaster" Target="notesMasters/notesMaster1.xml"></Relationship><Relationship Id="rId33" Type="http://schemas.openxmlformats.org/officeDocument/2006/relationships/slide" Target="slides/slide1.xml"></Relationship><Relationship Id="rId34" Type="http://schemas.openxmlformats.org/officeDocument/2006/relationships/slide" Target="slides/slide2.xml"></Relationship><Relationship Id="rId35" Type="http://schemas.openxmlformats.org/officeDocument/2006/relationships/slide" Target="slides/slide3.xml"></Relationship><Relationship Id="rId36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8" Type="http://schemas.openxmlformats.org/officeDocument/2006/relationships/slide" Target="slides/slide6.xml"></Relationship><Relationship Id="rId39" Type="http://schemas.openxmlformats.org/officeDocument/2006/relationships/slide" Target="slides/slide7.xml"></Relationship><Relationship Id="rId40" Type="http://schemas.openxmlformats.org/officeDocument/2006/relationships/slide" Target="slides/slide8.xml"></Relationship><Relationship Id="rId41" Type="http://schemas.openxmlformats.org/officeDocument/2006/relationships/slide" Target="slides/slide9.xml"></Relationship><Relationship Id="rId42" Type="http://schemas.openxmlformats.org/officeDocument/2006/relationships/slide" Target="slides/slide10.xml"></Relationship><Relationship Id="rId43" Type="http://schemas.openxmlformats.org/officeDocument/2006/relationships/slide" Target="slides/slide11.xml"></Relationship><Relationship Id="rId44" Type="http://schemas.openxmlformats.org/officeDocument/2006/relationships/slide" Target="slides/slide12.xml"></Relationship><Relationship Id="rId45" Type="http://schemas.openxmlformats.org/officeDocument/2006/relationships/slide" Target="slides/slide13.xml"></Relationship><Relationship Id="rId46" Type="http://schemas.openxmlformats.org/officeDocument/2006/relationships/slide" Target="slides/slide14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0F66B-ECB1-4337-93E8-7A4E36DEB648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DDC56-C466-4EBE-B1E0-E39BD7C39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2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286000" y="1684020"/>
            <a:ext cx="13716635" cy="3582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2286000" y="5403215"/>
            <a:ext cx="13716635" cy="24841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클릭하여</a:t>
            </a:r>
            <a:r>
              <a:rPr>
                <a:latin typeface="맑은 고딕" charset="0"/>
                <a:ea typeface="맑은 고딕" charset="0"/>
              </a:rPr>
              <a:t>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7300" y="547370"/>
            <a:ext cx="15774035" cy="19894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1257300" y="2738120"/>
            <a:ext cx="15774035" cy="6528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47775" y="2564765"/>
            <a:ext cx="15774035" cy="4279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247775" y="6884670"/>
            <a:ext cx="15774035" cy="22504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7300" y="547370"/>
            <a:ext cx="15774035" cy="19894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1257300" y="2738120"/>
            <a:ext cx="7773035" cy="6528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9258300" y="2738120"/>
            <a:ext cx="7773035" cy="6528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9840" y="547370"/>
            <a:ext cx="15774035" cy="19894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259840" y="2522220"/>
            <a:ext cx="7736840" cy="123571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1259840" y="3757295"/>
            <a:ext cx="7736840" cy="55283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9258300" y="2522220"/>
            <a:ext cx="7775575" cy="123571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9258300" y="3757295"/>
            <a:ext cx="7775575" cy="55283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7300" y="547370"/>
            <a:ext cx="15774035" cy="19894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9840" y="685800"/>
            <a:ext cx="5898515" cy="24009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7774940" y="1480820"/>
            <a:ext cx="9258935" cy="73113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259840" y="3086100"/>
            <a:ext cx="5898515" cy="5718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9840" y="685800"/>
            <a:ext cx="5898515" cy="24009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7774940" y="1480820"/>
            <a:ext cx="9258935" cy="731139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259840" y="3086100"/>
            <a:ext cx="5898515" cy="5718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7300" y="547370"/>
            <a:ext cx="15774035" cy="19894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1257300" y="2738120"/>
            <a:ext cx="15774035" cy="652843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13087350" y="547370"/>
            <a:ext cx="3943985" cy="871918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1257300" y="547370"/>
            <a:ext cx="11602085" cy="871918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257300" y="547370"/>
            <a:ext cx="15774035" cy="198945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257300" y="2738120"/>
            <a:ext cx="15774035" cy="6528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12573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2023-01-28</a:t>
            </a:fld>
            <a:endParaRPr lang="ko-KR" altLang="en-US" sz="180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057900" y="9534525"/>
            <a:ext cx="6172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2915900" y="9534525"/>
            <a:ext cx="41154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655959641.png"></Relationship><Relationship Id="rId3" Type="http://schemas.openxmlformats.org/officeDocument/2006/relationships/image" Target="../media/fImage354595978467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>
            <a:spLocks/>
          </p:cNvSpPr>
          <p:nvPr/>
        </p:nvSpPr>
        <p:spPr>
          <a:xfrm rot="0">
            <a:off x="3962400" y="4251960"/>
            <a:ext cx="10453370" cy="848360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 w="0">
            <a:noFill/>
            <a:prstDash/>
          </a:ln>
          <a:effectLst>
            <a:innerShdw blurRad="38100" dist="25400" dir="16200000">
              <a:srgbClr val="000000">
                <a:alpha val="1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182880" indent="0" rtl="0" algn="l" defTabSz="914400" eaLnBrk="1" latinLnBrk="0" hangingPunct="1">
              <a:buFontTx/>
              <a:buNone/>
            </a:pPr>
            <a:r>
              <a:rPr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전자의무기록관리시스템(EMR)</a:t>
            </a:r>
            <a:r>
              <a:rPr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</a:t>
            </a:r>
            <a:r>
              <a:rPr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   </a:t>
            </a:r>
            <a:r>
              <a:rPr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-   </a:t>
            </a:r>
            <a:r>
              <a:rPr sz="1800" i="0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프로세스 흐름도</a:t>
            </a:r>
            <a:r>
              <a:rPr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</a:t>
            </a:r>
            <a:r>
              <a:rPr sz="1800" i="1">
                <a:solidFill>
                  <a:srgbClr val="44546A"/>
                </a:solidFill>
                <a:latin typeface="카페24 써라운드 에어 " charset="0"/>
                <a:ea typeface="카페24 써라운드 에어 " charset="0"/>
              </a:rPr>
              <a:t> </a:t>
            </a:r>
            <a:endParaRPr lang="ko-KR" altLang="en-US" sz="800">
              <a:solidFill>
                <a:srgbClr val="44546A"/>
              </a:solidFill>
              <a:latin typeface="카페24 써라운드 에어 " charset="0"/>
              <a:ea typeface="카페24 써라운드 에어 " charset="0"/>
            </a:endParaRPr>
          </a:p>
        </p:txBody>
      </p:sp>
      <p:pic>
        <p:nvPicPr>
          <p:cNvPr id="40" name="Picture " descr="C:/Users/PC-12/AppData/Roaming/PolarisOffice/ETemp/17296_13370936/fImage655959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6500" y="2045970"/>
            <a:ext cx="6891655" cy="2355850"/>
          </a:xfrm>
          <a:prstGeom prst="rect"/>
          <a:noFill/>
        </p:spPr>
      </p:pic>
      <p:pic>
        <p:nvPicPr>
          <p:cNvPr id="41" name="Picture " descr="C:/Users/PC-12/AppData/Roaming/PolarisOffice/ETemp/17296_13370936/fImage3545959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0" y="4401185"/>
            <a:ext cx="6305550" cy="6299835"/>
          </a:xfrm>
          <a:prstGeom prst="rect"/>
          <a:noFill/>
        </p:spPr>
      </p:pic>
      <p:sp>
        <p:nvSpPr>
          <p:cNvPr id="42" name="Rect 0"/>
          <p:cNvSpPr txBox="1">
            <a:spLocks/>
          </p:cNvSpPr>
          <p:nvPr/>
        </p:nvSpPr>
        <p:spPr>
          <a:xfrm rot="0">
            <a:off x="12836525" y="3827780"/>
            <a:ext cx="14141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accent1">
                    <a:lumMod val="50000"/>
                    <a:lumOff val="0"/>
                  </a:schemeClr>
                </a:solidFill>
                <a:latin typeface="카페24 써라운드 에어 " charset="0"/>
                <a:ea typeface="카페24 써라운드 에어 " charset="0"/>
              </a:rPr>
              <a:t>Team3</a:t>
            </a:r>
            <a:endParaRPr lang="ko-KR" altLang="en-US" sz="1600">
              <a:solidFill>
                <a:schemeClr val="accent1">
                  <a:lumMod val="50000"/>
                  <a:lumOff val="0"/>
                </a:schemeClr>
              </a:solidFill>
              <a:latin typeface="카페24 써라운드 에어 " charset="0"/>
              <a:ea typeface="카페24 써라운드 에어 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5400000">
            <a:off x="3399155" y="-3399155"/>
            <a:ext cx="1391285" cy="8190865"/>
          </a:xfrm>
          <a:prstGeom prst="rtTriangle"/>
          <a:solidFill>
            <a:srgbClr val="AEC7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ppleSDGothicNeoM00" charset="0"/>
              <a:ea typeface="AppleSDGothicNeoM00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5400000">
            <a:off x="97790" y="-123825"/>
            <a:ext cx="3561080" cy="3782695"/>
          </a:xfrm>
          <a:prstGeom prst="rtTriangle"/>
          <a:solidFill>
            <a:schemeClr val="accent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ppleSDGothicNeoM00" charset="0"/>
              <a:ea typeface="AppleSDGothicNeoM00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16200000" flipV="1">
            <a:off x="2855595" y="6088380"/>
            <a:ext cx="1391285" cy="7115810"/>
          </a:xfrm>
          <a:prstGeom prst="rtTriangle"/>
          <a:solidFill>
            <a:srgbClr val="AEC7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ppleSDGothicNeoM00" charset="0"/>
              <a:ea typeface="AppleSDGothicNeoM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143000" y="1205865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간호사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화면 - 수액실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91F8525F-CBC3-98D5-7D3D-ED7CF2C3E59C}"/>
              </a:ext>
            </a:extLst>
          </p:cNvPr>
          <p:cNvSpPr txBox="1">
            <a:spLocks/>
          </p:cNvSpPr>
          <p:nvPr/>
        </p:nvSpPr>
        <p:spPr>
          <a:xfrm>
            <a:off x="6842125" y="2366010"/>
            <a:ext cx="5044440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간호사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Rect 0">
            <a:extLst>
              <a:ext uri="{FF2B5EF4-FFF2-40B4-BE49-F238E27FC236}">
                <a16:creationId xmlns:a16="http://schemas.microsoft.com/office/drawing/2014/main" id="{D21DABF5-9CD3-0DC9-0803-C5AC7C50BC4C}"/>
              </a:ext>
            </a:extLst>
          </p:cNvPr>
          <p:cNvSpPr>
            <a:spLocks/>
          </p:cNvSpPr>
          <p:nvPr/>
        </p:nvSpPr>
        <p:spPr>
          <a:xfrm>
            <a:off x="1144270" y="5290185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  메인 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D8346B9E-4833-7C41-06D5-8CDC5FEC8D26}"/>
              </a:ext>
            </a:extLst>
          </p:cNvPr>
          <p:cNvSpPr>
            <a:spLocks/>
          </p:cNvSpPr>
          <p:nvPr/>
        </p:nvSpPr>
        <p:spPr>
          <a:xfrm>
            <a:off x="5133975" y="5288915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간호사 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9" name="Rect 0"/>
          <p:cNvCxnSpPr>
            <a:stCxn id="7" idx="3"/>
            <a:endCxn id="8" idx="1"/>
          </p:cNvCxnSpPr>
          <p:nvPr/>
        </p:nvCxnSpPr>
        <p:spPr>
          <a:xfrm rot="0" flipV="1">
            <a:off x="3831590" y="5717540"/>
            <a:ext cx="1303020" cy="190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573">
            <a:extLst>
              <a:ext uri="{FF2B5EF4-FFF2-40B4-BE49-F238E27FC236}">
                <a16:creationId xmlns:a16="http://schemas.microsoft.com/office/drawing/2014/main" id="{96F7442A-D253-A672-6579-9FE7F340700E}"/>
              </a:ext>
            </a:extLst>
          </p:cNvPr>
          <p:cNvSpPr>
            <a:spLocks/>
          </p:cNvSpPr>
          <p:nvPr/>
        </p:nvSpPr>
        <p:spPr>
          <a:xfrm>
            <a:off x="9386570" y="3898900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대기환자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도형 574">
            <a:extLst>
              <a:ext uri="{FF2B5EF4-FFF2-40B4-BE49-F238E27FC236}">
                <a16:creationId xmlns:a16="http://schemas.microsoft.com/office/drawing/2014/main" id="{67C54030-9A79-9042-508E-DD093A513337}"/>
              </a:ext>
            </a:extLst>
          </p:cNvPr>
          <p:cNvSpPr>
            <a:spLocks/>
          </p:cNvSpPr>
          <p:nvPr/>
        </p:nvSpPr>
        <p:spPr>
          <a:xfrm>
            <a:off x="9385300" y="6908165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오더테이블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2" name="도형 575">
            <a:extLst>
              <a:ext uri="{FF2B5EF4-FFF2-40B4-BE49-F238E27FC236}">
                <a16:creationId xmlns:a16="http://schemas.microsoft.com/office/drawing/2014/main" id="{B6022E19-6954-ED77-B940-305F1F1A3B79}"/>
              </a:ext>
            </a:extLst>
          </p:cNvPr>
          <p:cNvSpPr>
            <a:spLocks/>
          </p:cNvSpPr>
          <p:nvPr/>
        </p:nvSpPr>
        <p:spPr>
          <a:xfrm>
            <a:off x="13216255" y="6910070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오더테이블 상세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3" name="도형 576"/>
          <p:cNvSpPr>
            <a:spLocks/>
          </p:cNvSpPr>
          <p:nvPr/>
        </p:nvSpPr>
        <p:spPr>
          <a:xfrm rot="0">
            <a:off x="12662535" y="8783955"/>
            <a:ext cx="3802380" cy="10820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상태(접수,완료)변경 가능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4" name="도형 577">
            <a:extLst>
              <a:ext uri="{FF2B5EF4-FFF2-40B4-BE49-F238E27FC236}">
                <a16:creationId xmlns:a16="http://schemas.microsoft.com/office/drawing/2014/main" id="{9D82BB93-4B78-5028-EEDA-A470762E08F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820660" y="4327525"/>
            <a:ext cx="1566545" cy="139065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579">
            <a:extLst>
              <a:ext uri="{FF2B5EF4-FFF2-40B4-BE49-F238E27FC236}">
                <a16:creationId xmlns:a16="http://schemas.microsoft.com/office/drawing/2014/main" id="{76F552A6-A352-62F0-0803-8636D6C56CF1}"/>
              </a:ext>
            </a:extLst>
          </p:cNvPr>
          <p:cNvCxnSpPr>
            <a:stCxn id="8" idx="3"/>
          </p:cNvCxnSpPr>
          <p:nvPr/>
        </p:nvCxnSpPr>
        <p:spPr>
          <a:xfrm>
            <a:off x="7820660" y="5717540"/>
            <a:ext cx="1565910" cy="173101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583"/>
          <p:cNvCxnSpPr>
            <a:stCxn id="11" idx="3"/>
            <a:endCxn id="12" idx="1"/>
          </p:cNvCxnSpPr>
          <p:nvPr/>
        </p:nvCxnSpPr>
        <p:spPr>
          <a:xfrm rot="0">
            <a:off x="12072620" y="7336790"/>
            <a:ext cx="1144270" cy="254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586"/>
          <p:cNvCxnSpPr>
            <a:stCxn id="12" idx="2"/>
            <a:endCxn id="13" idx="0"/>
          </p:cNvCxnSpPr>
          <p:nvPr/>
        </p:nvCxnSpPr>
        <p:spPr>
          <a:xfrm rot="0">
            <a:off x="14559915" y="7767955"/>
            <a:ext cx="3810" cy="1016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890" y="125476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임상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검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사실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화면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023.01.28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FCB260FD-76F3-7F30-5291-C8DB26BC6ADE}"/>
              </a:ext>
            </a:extLst>
          </p:cNvPr>
          <p:cNvSpPr txBox="1">
            <a:spLocks/>
          </p:cNvSpPr>
          <p:nvPr/>
        </p:nvSpPr>
        <p:spPr>
          <a:xfrm>
            <a:off x="6470015" y="2414905"/>
            <a:ext cx="5044440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임상</a:t>
            </a:r>
            <a:r>
              <a:rPr lang="ko-KR" sz="3600" b="1">
                <a:latin typeface="G마켓 산스 TTF Light" charset="0"/>
                <a:ea typeface="G마켓 산스 TTF Light" charset="0"/>
              </a:rPr>
              <a:t>검사실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85090" y="5339080"/>
            <a:ext cx="292544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 간호사 메인 </a:t>
            </a:r>
            <a:r>
              <a:rPr sz="2000">
                <a:latin typeface="G마켓 산스 TTF Light" charset="0"/>
                <a:ea typeface="G마켓 산스 TTF Light" charset="0"/>
              </a:rPr>
              <a:t>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BCE503FD-56A7-56EB-24CD-5B387288BD9A}"/>
              </a:ext>
            </a:extLst>
          </p:cNvPr>
          <p:cNvSpPr>
            <a:spLocks/>
          </p:cNvSpPr>
          <p:nvPr/>
        </p:nvSpPr>
        <p:spPr>
          <a:xfrm>
            <a:off x="4191635" y="5337810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임상검사 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9" name="Rect 0"/>
          <p:cNvCxnSpPr>
            <a:stCxn id="7" idx="3"/>
            <a:endCxn id="8" idx="1"/>
          </p:cNvCxnSpPr>
          <p:nvPr/>
        </p:nvCxnSpPr>
        <p:spPr>
          <a:xfrm rot="0" flipV="1">
            <a:off x="3009900" y="5766435"/>
            <a:ext cx="1182370" cy="190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>
            <a:extLst>
              <a:ext uri="{FF2B5EF4-FFF2-40B4-BE49-F238E27FC236}">
                <a16:creationId xmlns:a16="http://schemas.microsoft.com/office/drawing/2014/main" id="{6AEF5828-0821-9449-436A-B47ADA5900C8}"/>
              </a:ext>
            </a:extLst>
          </p:cNvPr>
          <p:cNvSpPr>
            <a:spLocks/>
          </p:cNvSpPr>
          <p:nvPr/>
        </p:nvSpPr>
        <p:spPr>
          <a:xfrm>
            <a:off x="8999220" y="3392170"/>
            <a:ext cx="2673350" cy="78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대기환자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681595" y="5288915"/>
            <a:ext cx="2687955" cy="965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오더테이블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0875010" y="5339715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오더테이블 상세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4238605" y="5181600"/>
            <a:ext cx="3802380" cy="100139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상태(접수,완료)변경 가능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4" name="Rect 0"/>
          <p:cNvCxnSpPr>
            <a:stCxn id="8" idx="3"/>
            <a:endCxn id="19" idx="1"/>
          </p:cNvCxnSpPr>
          <p:nvPr/>
        </p:nvCxnSpPr>
        <p:spPr>
          <a:xfrm rot="0">
            <a:off x="6878955" y="5766435"/>
            <a:ext cx="2119630" cy="2389505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>
            <a:stCxn id="8" idx="3"/>
            <a:endCxn id="11" idx="1"/>
          </p:cNvCxnSpPr>
          <p:nvPr/>
        </p:nvCxnSpPr>
        <p:spPr>
          <a:xfrm rot="0">
            <a:off x="6878955" y="5766435"/>
            <a:ext cx="803275" cy="508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>
            <a:stCxn id="11" idx="3"/>
            <a:endCxn id="12" idx="1"/>
          </p:cNvCxnSpPr>
          <p:nvPr/>
        </p:nvCxnSpPr>
        <p:spPr>
          <a:xfrm rot="0" flipV="1">
            <a:off x="10368915" y="5768340"/>
            <a:ext cx="506730" cy="317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>
            <a:stCxn id="19" idx="3"/>
          </p:cNvCxnSpPr>
          <p:nvPr/>
        </p:nvCxnSpPr>
        <p:spPr>
          <a:xfrm rot="0">
            <a:off x="11671300" y="8155305"/>
            <a:ext cx="1071245" cy="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588"/>
          <p:cNvCxnSpPr>
            <a:stCxn id="12" idx="3"/>
            <a:endCxn id="13" idx="1"/>
          </p:cNvCxnSpPr>
          <p:nvPr/>
        </p:nvCxnSpPr>
        <p:spPr>
          <a:xfrm rot="0" flipV="1">
            <a:off x="13562330" y="5681980"/>
            <a:ext cx="676910" cy="8699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590">
            <a:extLst>
              <a:ext uri="{FF2B5EF4-FFF2-40B4-BE49-F238E27FC236}">
                <a16:creationId xmlns:a16="http://schemas.microsoft.com/office/drawing/2014/main" id="{B278C8EA-3B85-AEC5-A8A0-8D82C4A743EF}"/>
              </a:ext>
            </a:extLst>
          </p:cNvPr>
          <p:cNvSpPr>
            <a:spLocks/>
          </p:cNvSpPr>
          <p:nvPr/>
        </p:nvSpPr>
        <p:spPr>
          <a:xfrm>
            <a:off x="8997950" y="7761605"/>
            <a:ext cx="2673350" cy="78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환자 인적사항 바코드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0" name="도형 591"/>
          <p:cNvSpPr>
            <a:spLocks/>
          </p:cNvSpPr>
          <p:nvPr/>
        </p:nvSpPr>
        <p:spPr>
          <a:xfrm rot="0">
            <a:off x="12987655" y="7749540"/>
            <a:ext cx="2673985" cy="80454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환자 인적사항 </a:t>
            </a:r>
            <a:r>
              <a:rPr sz="2000">
                <a:latin typeface="G마켓 산스 TTF Light" charset="0"/>
                <a:ea typeface="G마켓 산스 TTF Light" charset="0"/>
              </a:rPr>
              <a:t>바코드</a:t>
            </a:r>
            <a:r>
              <a:rPr sz="2000">
                <a:latin typeface="G마켓 산스 TTF Light" charset="0"/>
                <a:ea typeface="G마켓 산스 TTF Light" charset="0"/>
              </a:rPr>
              <a:t>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1" name="도형 592"/>
          <p:cNvCxnSpPr>
            <a:stCxn id="8" idx="3"/>
            <a:endCxn id="10" idx="1"/>
          </p:cNvCxnSpPr>
          <p:nvPr/>
        </p:nvCxnSpPr>
        <p:spPr>
          <a:xfrm rot="0" flipV="1">
            <a:off x="6878955" y="3785870"/>
            <a:ext cx="2120900" cy="198120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 descr="C:/Users/PC-12/AppData/Roaming/PolarisOffice/ETemp/17296_13370936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12065" y="-41275"/>
              <a:ext cx="18300700" cy="10328910"/>
            </a:xfrm>
            <a:prstGeom prst="rect"/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47090" y="1254760"/>
          <a:ext cx="16485870" cy="101917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523875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촬영실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현황 / 촬영기록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023.01.28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3C5AFD6A-B403-F60A-EAFE-95BF26A0F360}"/>
              </a:ext>
            </a:extLst>
          </p:cNvPr>
          <p:cNvSpPr txBox="1">
            <a:spLocks/>
          </p:cNvSpPr>
          <p:nvPr/>
        </p:nvSpPr>
        <p:spPr>
          <a:xfrm>
            <a:off x="6546215" y="2414905"/>
            <a:ext cx="5044440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lang="ko-KR" sz="3600" b="1">
                <a:latin typeface="G마켓 산스 TTF Light" charset="0"/>
                <a:ea typeface="G마켓 산스 TTF Light" charset="0"/>
              </a:rPr>
              <a:t>촬영실</a:t>
            </a:r>
            <a:r>
              <a:rPr lang="ko-KR" sz="3600" b="1">
                <a:latin typeface="G마켓 산스 TTF Light" charset="0"/>
                <a:ea typeface="G마켓 산스 TTF Light" charset="0"/>
              </a:rPr>
              <a:t> </a:t>
            </a:r>
            <a:r>
              <a:rPr lang="ko-KR" sz="3600" b="1">
                <a:latin typeface="G마켓 산스 TTF Light" charset="0"/>
                <a:ea typeface="G마켓 산스 TTF Light" charset="0"/>
              </a:rPr>
              <a:t>현황/촬영기록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Rect 0">
            <a:extLst>
              <a:ext uri="{FF2B5EF4-FFF2-40B4-BE49-F238E27FC236}">
                <a16:creationId xmlns:a16="http://schemas.microsoft.com/office/drawing/2014/main" id="{1F87C2EC-8E26-5FD0-AD32-4C37BD317574}"/>
              </a:ext>
            </a:extLst>
          </p:cNvPr>
          <p:cNvSpPr>
            <a:spLocks/>
          </p:cNvSpPr>
          <p:nvPr/>
        </p:nvSpPr>
        <p:spPr>
          <a:xfrm>
            <a:off x="161290" y="5339080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 영상촬영사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메인</a:t>
            </a:r>
            <a:r>
              <a:rPr sz="2000">
                <a:latin typeface="G마켓 산스 TTF Light" charset="0"/>
                <a:ea typeface="G마켓 산스 TTF Light" charset="0"/>
              </a:rPr>
              <a:t> </a:t>
            </a:r>
            <a:r>
              <a:rPr sz="2000">
                <a:latin typeface="G마켓 산스 TTF Light" charset="0"/>
                <a:ea typeface="G마켓 산스 TTF Light" charset="0"/>
              </a:rPr>
              <a:t>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29FCBD65-AC9E-CC81-0DE2-BBCAD37D01B5}"/>
              </a:ext>
            </a:extLst>
          </p:cNvPr>
          <p:cNvSpPr>
            <a:spLocks/>
          </p:cNvSpPr>
          <p:nvPr/>
        </p:nvSpPr>
        <p:spPr>
          <a:xfrm>
            <a:off x="4267835" y="5337810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 방사선사 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9" name="Rect 0"/>
          <p:cNvCxnSpPr>
            <a:stCxn id="7" idx="3"/>
            <a:endCxn id="8" idx="1"/>
          </p:cNvCxnSpPr>
          <p:nvPr/>
        </p:nvCxnSpPr>
        <p:spPr>
          <a:xfrm rot="0" flipV="1">
            <a:off x="2848610" y="5766435"/>
            <a:ext cx="1419860" cy="190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>
            <a:extLst>
              <a:ext uri="{FF2B5EF4-FFF2-40B4-BE49-F238E27FC236}">
                <a16:creationId xmlns:a16="http://schemas.microsoft.com/office/drawing/2014/main" id="{41EA2B4F-32BC-41FD-267A-9DD40B6FBD96}"/>
              </a:ext>
            </a:extLst>
          </p:cNvPr>
          <p:cNvSpPr>
            <a:spLocks/>
          </p:cNvSpPr>
          <p:nvPr/>
        </p:nvSpPr>
        <p:spPr>
          <a:xfrm>
            <a:off x="9075420" y="3392170"/>
            <a:ext cx="2673350" cy="78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대기환자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605395" y="5327015"/>
            <a:ext cx="2687955" cy="965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오더테이블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1008360" y="5339715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오더테이블 상세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4105255" y="5253355"/>
            <a:ext cx="3802380" cy="10820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상태(접수,완료)변경 가능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4" name="Rect 0"/>
          <p:cNvCxnSpPr>
            <a:stCxn id="8" idx="3"/>
            <a:endCxn id="19" idx="1"/>
          </p:cNvCxnSpPr>
          <p:nvPr/>
        </p:nvCxnSpPr>
        <p:spPr>
          <a:xfrm rot="0">
            <a:off x="6955155" y="5766435"/>
            <a:ext cx="2119630" cy="2389505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>
            <a:stCxn id="8" idx="3"/>
            <a:endCxn id="11" idx="1"/>
          </p:cNvCxnSpPr>
          <p:nvPr/>
        </p:nvCxnSpPr>
        <p:spPr>
          <a:xfrm rot="0">
            <a:off x="6955155" y="5766435"/>
            <a:ext cx="650875" cy="4318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>
            <a:stCxn id="11" idx="3"/>
            <a:endCxn id="12" idx="1"/>
          </p:cNvCxnSpPr>
          <p:nvPr/>
        </p:nvCxnSpPr>
        <p:spPr>
          <a:xfrm rot="0" flipV="1">
            <a:off x="10292715" y="5768340"/>
            <a:ext cx="716280" cy="4127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>
            <a:stCxn id="19" idx="3"/>
            <a:endCxn id="20" idx="1"/>
          </p:cNvCxnSpPr>
          <p:nvPr/>
        </p:nvCxnSpPr>
        <p:spPr>
          <a:xfrm rot="0" flipV="1">
            <a:off x="11747500" y="8151495"/>
            <a:ext cx="1297940" cy="444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>
            <a:stCxn id="12" idx="3"/>
            <a:endCxn id="13" idx="1"/>
          </p:cNvCxnSpPr>
          <p:nvPr/>
        </p:nvCxnSpPr>
        <p:spPr>
          <a:xfrm rot="0">
            <a:off x="13695680" y="5768340"/>
            <a:ext cx="410210" cy="2667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>
            <a:extLst>
              <a:ext uri="{FF2B5EF4-FFF2-40B4-BE49-F238E27FC236}">
                <a16:creationId xmlns:a16="http://schemas.microsoft.com/office/drawing/2014/main" id="{330C3A79-431F-1801-6A6C-0A2D6739B404}"/>
              </a:ext>
            </a:extLst>
          </p:cNvPr>
          <p:cNvSpPr>
            <a:spLocks/>
          </p:cNvSpPr>
          <p:nvPr/>
        </p:nvSpPr>
        <p:spPr>
          <a:xfrm>
            <a:off x="9074150" y="7761605"/>
            <a:ext cx="2673350" cy="78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검사 결과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13044805" y="7749540"/>
            <a:ext cx="2673985" cy="80454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검사 결과 전송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1" name="Rect 0"/>
          <p:cNvCxnSpPr>
            <a:stCxn id="8" idx="3"/>
            <a:endCxn id="10" idx="1"/>
          </p:cNvCxnSpPr>
          <p:nvPr/>
        </p:nvCxnSpPr>
        <p:spPr>
          <a:xfrm rot="0" flipV="1">
            <a:off x="6955155" y="3785870"/>
            <a:ext cx="2120900" cy="1981200"/>
          </a:xfrm>
          <a:prstGeom prst="line"/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6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992505" y="1254760"/>
          <a:ext cx="16485870" cy="101917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입/퇴원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관리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023.01.28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A1D37A34-6EF2-FFD5-EE7F-EAA0D21130BE}"/>
              </a:ext>
            </a:extLst>
          </p:cNvPr>
          <p:cNvSpPr txBox="1">
            <a:spLocks/>
          </p:cNvSpPr>
          <p:nvPr/>
        </p:nvSpPr>
        <p:spPr>
          <a:xfrm>
            <a:off x="6735445" y="2429510"/>
            <a:ext cx="5045075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원무</a:t>
            </a:r>
            <a:r>
              <a:rPr lang="ko-KR" sz="3600" b="1">
                <a:latin typeface="G마켓 산스 TTF Light" charset="0"/>
                <a:ea typeface="G마켓 산스 TTF Light" charset="0"/>
              </a:rPr>
              <a:t>과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도형 2">
            <a:extLst>
              <a:ext uri="{FF2B5EF4-FFF2-40B4-BE49-F238E27FC236}">
                <a16:creationId xmlns:a16="http://schemas.microsoft.com/office/drawing/2014/main" id="{684C4309-0F1E-25B0-C52C-7C71E3721C8C}"/>
              </a:ext>
            </a:extLst>
          </p:cNvPr>
          <p:cNvSpPr>
            <a:spLocks/>
          </p:cNvSpPr>
          <p:nvPr/>
        </p:nvSpPr>
        <p:spPr>
          <a:xfrm>
            <a:off x="587375" y="4406900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 메인화면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도형 3">
            <a:extLst>
              <a:ext uri="{FF2B5EF4-FFF2-40B4-BE49-F238E27FC236}">
                <a16:creationId xmlns:a16="http://schemas.microsoft.com/office/drawing/2014/main" id="{DEDC0F93-F1BB-FE9C-6BE4-131E5BA79691}"/>
              </a:ext>
            </a:extLst>
          </p:cNvPr>
          <p:cNvSpPr>
            <a:spLocks/>
          </p:cNvSpPr>
          <p:nvPr/>
        </p:nvSpPr>
        <p:spPr>
          <a:xfrm>
            <a:off x="3204845" y="4406900"/>
            <a:ext cx="2367280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 입/퇴원 관리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9" name="도형 4">
            <a:extLst>
              <a:ext uri="{FF2B5EF4-FFF2-40B4-BE49-F238E27FC236}">
                <a16:creationId xmlns:a16="http://schemas.microsoft.com/office/drawing/2014/main" id="{A8564B7A-FC9D-075F-6309-F7BCD41EB167}"/>
              </a:ext>
            </a:extLst>
          </p:cNvPr>
          <p:cNvSpPr>
            <a:spLocks/>
          </p:cNvSpPr>
          <p:nvPr/>
        </p:nvSpPr>
        <p:spPr>
          <a:xfrm>
            <a:off x="6119495" y="4398645"/>
            <a:ext cx="2367280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환자정보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0" name="도형 5">
            <a:extLst>
              <a:ext uri="{FF2B5EF4-FFF2-40B4-BE49-F238E27FC236}">
                <a16:creationId xmlns:a16="http://schemas.microsoft.com/office/drawing/2014/main" id="{690B376E-6FCD-8AC4-A41F-0DC0E51783CD}"/>
              </a:ext>
            </a:extLst>
          </p:cNvPr>
          <p:cNvSpPr>
            <a:spLocks/>
          </p:cNvSpPr>
          <p:nvPr/>
        </p:nvSpPr>
        <p:spPr>
          <a:xfrm>
            <a:off x="9215755" y="4398645"/>
            <a:ext cx="2367280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3-1. 환자정보 검색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도형 6">
            <a:extLst>
              <a:ext uri="{FF2B5EF4-FFF2-40B4-BE49-F238E27FC236}">
                <a16:creationId xmlns:a16="http://schemas.microsoft.com/office/drawing/2014/main" id="{7D6C2E99-26FA-542A-3B93-6E96256E2356}"/>
              </a:ext>
            </a:extLst>
          </p:cNvPr>
          <p:cNvSpPr>
            <a:spLocks/>
          </p:cNvSpPr>
          <p:nvPr/>
        </p:nvSpPr>
        <p:spPr>
          <a:xfrm>
            <a:off x="6363970" y="6702425"/>
            <a:ext cx="274256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병동 실황 확인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789DEE17-ABD3-C1B9-C6FA-48493CADD8F6}"/>
              </a:ext>
            </a:extLst>
          </p:cNvPr>
          <p:cNvSpPr>
            <a:spLocks/>
          </p:cNvSpPr>
          <p:nvPr/>
        </p:nvSpPr>
        <p:spPr>
          <a:xfrm>
            <a:off x="9512935" y="6702425"/>
            <a:ext cx="2367280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병동 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3" name="도형 8">
            <a:extLst>
              <a:ext uri="{FF2B5EF4-FFF2-40B4-BE49-F238E27FC236}">
                <a16:creationId xmlns:a16="http://schemas.microsoft.com/office/drawing/2014/main" id="{FE3CE8A1-D68F-232B-348E-9480F899344B}"/>
              </a:ext>
            </a:extLst>
          </p:cNvPr>
          <p:cNvSpPr>
            <a:spLocks/>
          </p:cNvSpPr>
          <p:nvPr/>
        </p:nvSpPr>
        <p:spPr>
          <a:xfrm>
            <a:off x="12290425" y="4403725"/>
            <a:ext cx="2367280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환자 상세 정보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4" name="도형 9">
            <a:extLst>
              <a:ext uri="{FF2B5EF4-FFF2-40B4-BE49-F238E27FC236}">
                <a16:creationId xmlns:a16="http://schemas.microsoft.com/office/drawing/2014/main" id="{C64628AF-F133-20AB-BED8-E45212D2EFAA}"/>
              </a:ext>
            </a:extLst>
          </p:cNvPr>
          <p:cNvSpPr>
            <a:spLocks/>
          </p:cNvSpPr>
          <p:nvPr/>
        </p:nvSpPr>
        <p:spPr>
          <a:xfrm>
            <a:off x="15181580" y="5634355"/>
            <a:ext cx="2367280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 환자 입원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5" name="도형 10">
            <a:extLst>
              <a:ext uri="{FF2B5EF4-FFF2-40B4-BE49-F238E27FC236}">
                <a16:creationId xmlns:a16="http://schemas.microsoft.com/office/drawing/2014/main" id="{FEAB3E72-1D70-1E95-D00B-2252E17FB5C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04135" y="4797425"/>
            <a:ext cx="601345" cy="635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2">
            <a:extLst>
              <a:ext uri="{FF2B5EF4-FFF2-40B4-BE49-F238E27FC236}">
                <a16:creationId xmlns:a16="http://schemas.microsoft.com/office/drawing/2014/main" id="{B40914B8-1A1A-CC40-DDD6-43CCA84C504B}"/>
              </a:ext>
            </a:extLst>
          </p:cNvPr>
          <p:cNvCxnSpPr>
            <a:stCxn id="8" idx="3"/>
          </p:cNvCxnSpPr>
          <p:nvPr/>
        </p:nvCxnSpPr>
        <p:spPr>
          <a:xfrm>
            <a:off x="5571490" y="4797425"/>
            <a:ext cx="505460" cy="3175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3">
            <a:extLst>
              <a:ext uri="{FF2B5EF4-FFF2-40B4-BE49-F238E27FC236}">
                <a16:creationId xmlns:a16="http://schemas.microsoft.com/office/drawing/2014/main" id="{D8445ED4-087F-A048-06DB-C1C5A7E32A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486140" y="4789170"/>
            <a:ext cx="730250" cy="635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4">
            <a:extLst>
              <a:ext uri="{FF2B5EF4-FFF2-40B4-BE49-F238E27FC236}">
                <a16:creationId xmlns:a16="http://schemas.microsoft.com/office/drawing/2014/main" id="{45A829E7-CAA8-DA14-2E75-101F9F277E79}"/>
              </a:ext>
            </a:extLst>
          </p:cNvPr>
          <p:cNvCxnSpPr/>
          <p:nvPr/>
        </p:nvCxnSpPr>
        <p:spPr>
          <a:xfrm>
            <a:off x="11547475" y="4794250"/>
            <a:ext cx="730250" cy="635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5">
            <a:extLst>
              <a:ext uri="{FF2B5EF4-FFF2-40B4-BE49-F238E27FC236}">
                <a16:creationId xmlns:a16="http://schemas.microsoft.com/office/drawing/2014/main" id="{9D89E618-444C-215A-2EE3-9F2858D0624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571490" y="4797425"/>
            <a:ext cx="793115" cy="2296160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7">
            <a:extLst>
              <a:ext uri="{FF2B5EF4-FFF2-40B4-BE49-F238E27FC236}">
                <a16:creationId xmlns:a16="http://schemas.microsoft.com/office/drawing/2014/main" id="{2E82DAA0-6A29-215D-7A28-1D001C9FFE3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105900" y="7092950"/>
            <a:ext cx="407670" cy="635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9">
            <a:extLst>
              <a:ext uri="{FF2B5EF4-FFF2-40B4-BE49-F238E27FC236}">
                <a16:creationId xmlns:a16="http://schemas.microsoft.com/office/drawing/2014/main" id="{9AE999B0-7CBB-3BA0-6F79-AC6FA206A280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14657070" y="4794250"/>
            <a:ext cx="1708150" cy="840740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2">
            <a:extLst>
              <a:ext uri="{FF2B5EF4-FFF2-40B4-BE49-F238E27FC236}">
                <a16:creationId xmlns:a16="http://schemas.microsoft.com/office/drawing/2014/main" id="{FCB7EF33-B3E9-4A84-D265-8ACC58E1633D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flipV="1">
            <a:off x="11879580" y="6414770"/>
            <a:ext cx="4485640" cy="678815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4">
            <a:extLst>
              <a:ext uri="{FF2B5EF4-FFF2-40B4-BE49-F238E27FC236}">
                <a16:creationId xmlns:a16="http://schemas.microsoft.com/office/drawing/2014/main" id="{0634FDB0-AC36-B201-C60C-5EE063478ACC}"/>
              </a:ext>
            </a:extLst>
          </p:cNvPr>
          <p:cNvSpPr>
            <a:spLocks/>
          </p:cNvSpPr>
          <p:nvPr/>
        </p:nvSpPr>
        <p:spPr>
          <a:xfrm>
            <a:off x="6369050" y="8740775"/>
            <a:ext cx="274256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수납 완료시 퇴원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4" name="도형 25">
            <a:extLst>
              <a:ext uri="{FF2B5EF4-FFF2-40B4-BE49-F238E27FC236}">
                <a16:creationId xmlns:a16="http://schemas.microsoft.com/office/drawing/2014/main" id="{E573DB66-E110-9A82-F699-55C98941E28B}"/>
              </a:ext>
            </a:extLst>
          </p:cNvPr>
          <p:cNvCxnSpPr/>
          <p:nvPr/>
        </p:nvCxnSpPr>
        <p:spPr>
          <a:xfrm>
            <a:off x="5584825" y="4797425"/>
            <a:ext cx="798195" cy="4334510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27305" y="-41275"/>
            <a:ext cx="18300065" cy="10328275"/>
            <a:chOff x="-27305" y="-41275"/>
            <a:chExt cx="18300065" cy="10328275"/>
          </a:xfrm>
          <a:solidFill>
            <a:schemeClr val="bg1"/>
          </a:solidFill>
        </p:grpSpPr>
        <p:pic>
          <p:nvPicPr>
            <p:cNvPr id="4" name="Object 14" descr="C:/Users/PC-12/AppData/Roaming/PolarisOffice/ETemp/17296_13370936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7305" y="-41275"/>
              <a:ext cx="18300700" cy="10328910"/>
            </a:xfrm>
            <a:prstGeom prst="rect"/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143000" y="103251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관리자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화면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023.01.28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2082211F-69D7-6A0D-DA0E-9F989F622052}"/>
              </a:ext>
            </a:extLst>
          </p:cNvPr>
          <p:cNvSpPr txBox="1">
            <a:spLocks/>
          </p:cNvSpPr>
          <p:nvPr/>
        </p:nvSpPr>
        <p:spPr>
          <a:xfrm>
            <a:off x="6885940" y="2207260"/>
            <a:ext cx="5044440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79070" tIns="92710" rIns="179070" bIns="92710" numCol="1" anchor="t">
            <a:spAutoFit/>
          </a:bodyPr>
          <a:lstStyle/>
          <a:p>
            <a:pPr marL="0" indent="0" algn="ctr" defTabSz="1016000" rtl="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관리자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도형 29"/>
          <p:cNvSpPr>
            <a:spLocks/>
          </p:cNvSpPr>
          <p:nvPr/>
        </p:nvSpPr>
        <p:spPr>
          <a:xfrm rot="0">
            <a:off x="1496060" y="5933440"/>
            <a:ext cx="2042795" cy="50609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메인화면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도형 30"/>
          <p:cNvSpPr>
            <a:spLocks/>
          </p:cNvSpPr>
          <p:nvPr/>
        </p:nvSpPr>
        <p:spPr>
          <a:xfrm rot="0">
            <a:off x="3927475" y="5933440"/>
            <a:ext cx="1550035" cy="50609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1600">
                <a:latin typeface="G마켓 산스 TTF Light" charset="0"/>
                <a:ea typeface="G마켓 산스 TTF Light" charset="0"/>
              </a:rPr>
              <a:t>2.</a:t>
            </a:r>
            <a:r>
              <a:rPr sz="1600">
                <a:latin typeface="G마켓 산스 TTF Light" charset="0"/>
                <a:ea typeface="G마켓 산스 TTF Light" charset="0"/>
              </a:rPr>
              <a:t> </a:t>
            </a:r>
            <a:r>
              <a:rPr sz="1600">
                <a:latin typeface="G마켓 산스 TTF Light" charset="0"/>
                <a:ea typeface="G마켓 산스 TTF Light" charset="0"/>
              </a:rPr>
              <a:t>관리자    </a:t>
            </a:r>
            <a:r>
              <a:rPr sz="1600">
                <a:latin typeface="G마켓 산스 TTF Light" charset="0"/>
                <a:ea typeface="G마켓 산스 TTF Light" charset="0"/>
              </a:rPr>
              <a:t>페이지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3" name="도형 35"/>
          <p:cNvSpPr>
            <a:spLocks/>
          </p:cNvSpPr>
          <p:nvPr/>
        </p:nvSpPr>
        <p:spPr>
          <a:xfrm rot="0">
            <a:off x="7306945" y="4524375"/>
            <a:ext cx="2817495" cy="50609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직원계정관리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4" name="도형 36"/>
          <p:cNvSpPr>
            <a:spLocks/>
          </p:cNvSpPr>
          <p:nvPr/>
        </p:nvSpPr>
        <p:spPr>
          <a:xfrm rot="0">
            <a:off x="7304405" y="6289675"/>
            <a:ext cx="2825750" cy="50609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로그 관리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5" name="도형 38"/>
          <p:cNvSpPr>
            <a:spLocks/>
          </p:cNvSpPr>
          <p:nvPr/>
        </p:nvSpPr>
        <p:spPr>
          <a:xfrm rot="0">
            <a:off x="7305675" y="7896225"/>
            <a:ext cx="2825750" cy="50609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시스템 공지사항 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6" name="도형 39"/>
          <p:cNvCxnSpPr>
            <a:stCxn id="7" idx="3"/>
            <a:endCxn id="8" idx="1"/>
            <a:cxnSpLocks/>
          </p:cNvCxnSpPr>
          <p:nvPr/>
        </p:nvCxnSpPr>
        <p:spPr>
          <a:xfrm rot="0">
            <a:off x="3538220" y="6186170"/>
            <a:ext cx="389890" cy="63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5"/>
          <p:cNvCxnSpPr>
            <a:stCxn id="8" idx="3"/>
            <a:endCxn id="13" idx="1"/>
            <a:cxnSpLocks/>
          </p:cNvCxnSpPr>
          <p:nvPr/>
        </p:nvCxnSpPr>
        <p:spPr>
          <a:xfrm rot="0" flipV="1">
            <a:off x="5476875" y="4777105"/>
            <a:ext cx="1830705" cy="140970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46"/>
          <p:cNvCxnSpPr>
            <a:stCxn id="8" idx="3"/>
            <a:endCxn id="14" idx="1"/>
            <a:cxnSpLocks/>
          </p:cNvCxnSpPr>
          <p:nvPr/>
        </p:nvCxnSpPr>
        <p:spPr>
          <a:xfrm rot="0">
            <a:off x="5476875" y="6186170"/>
            <a:ext cx="1828165" cy="35687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47"/>
          <p:cNvCxnSpPr>
            <a:stCxn id="8" idx="3"/>
            <a:endCxn id="15" idx="1"/>
            <a:cxnSpLocks/>
          </p:cNvCxnSpPr>
          <p:nvPr/>
        </p:nvCxnSpPr>
        <p:spPr>
          <a:xfrm rot="0">
            <a:off x="5476875" y="6186170"/>
            <a:ext cx="1829435" cy="196342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59"/>
          <p:cNvSpPr>
            <a:spLocks/>
          </p:cNvSpPr>
          <p:nvPr/>
        </p:nvSpPr>
        <p:spPr>
          <a:xfrm rot="0">
            <a:off x="13169265" y="3637280"/>
            <a:ext cx="2825750" cy="48196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직원 등록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7" name="도형 60"/>
          <p:cNvSpPr>
            <a:spLocks/>
          </p:cNvSpPr>
          <p:nvPr/>
        </p:nvSpPr>
        <p:spPr>
          <a:xfrm rot="0">
            <a:off x="13160375" y="4327525"/>
            <a:ext cx="2825750" cy="50609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직원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9" name="도형 62"/>
          <p:cNvSpPr>
            <a:spLocks/>
          </p:cNvSpPr>
          <p:nvPr/>
        </p:nvSpPr>
        <p:spPr>
          <a:xfrm rot="0">
            <a:off x="13144500" y="6163945"/>
            <a:ext cx="2912745" cy="467360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접속로그 관리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0" name="도형 63"/>
          <p:cNvSpPr>
            <a:spLocks/>
          </p:cNvSpPr>
          <p:nvPr/>
        </p:nvSpPr>
        <p:spPr>
          <a:xfrm rot="0">
            <a:off x="13100685" y="7516495"/>
            <a:ext cx="2693035" cy="370840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진료데이터 백업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1" name="도형 64"/>
          <p:cNvSpPr>
            <a:spLocks/>
          </p:cNvSpPr>
          <p:nvPr/>
        </p:nvSpPr>
        <p:spPr>
          <a:xfrm rot="0">
            <a:off x="13092430" y="8394700"/>
            <a:ext cx="2693035" cy="370840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매출정보 백업 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3" name="도형 67"/>
          <p:cNvCxnSpPr>
            <a:stCxn id="14" idx="3"/>
            <a:endCxn id="29" idx="1"/>
          </p:cNvCxnSpPr>
          <p:nvPr/>
        </p:nvCxnSpPr>
        <p:spPr>
          <a:xfrm rot="0" flipV="1">
            <a:off x="10129520" y="6395085"/>
            <a:ext cx="3015615" cy="14795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69"/>
          <p:cNvCxnSpPr>
            <a:stCxn id="15" idx="3"/>
            <a:endCxn id="30" idx="1"/>
          </p:cNvCxnSpPr>
          <p:nvPr/>
        </p:nvCxnSpPr>
        <p:spPr>
          <a:xfrm rot="0" flipV="1">
            <a:off x="10130790" y="7701280"/>
            <a:ext cx="2970530" cy="44831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71"/>
          <p:cNvCxnSpPr>
            <a:stCxn id="15" idx="3"/>
            <a:endCxn id="31" idx="1"/>
          </p:cNvCxnSpPr>
          <p:nvPr/>
        </p:nvCxnSpPr>
        <p:spPr>
          <a:xfrm rot="0">
            <a:off x="10130790" y="8148955"/>
            <a:ext cx="2962275" cy="43116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3"/>
          <p:cNvCxnSpPr>
            <a:stCxn id="13" idx="3"/>
            <a:endCxn id="26" idx="1"/>
          </p:cNvCxnSpPr>
          <p:nvPr/>
        </p:nvCxnSpPr>
        <p:spPr>
          <a:xfrm rot="0" flipV="1">
            <a:off x="10123805" y="3877945"/>
            <a:ext cx="3046095" cy="89979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75"/>
          <p:cNvCxnSpPr>
            <a:stCxn id="13" idx="3"/>
            <a:endCxn id="27" idx="1"/>
          </p:cNvCxnSpPr>
          <p:nvPr/>
        </p:nvCxnSpPr>
        <p:spPr>
          <a:xfrm rot="0" flipV="1">
            <a:off x="10123805" y="4580255"/>
            <a:ext cx="3037205" cy="19748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9"/>
          <p:cNvSpPr>
            <a:spLocks/>
          </p:cNvSpPr>
          <p:nvPr/>
        </p:nvSpPr>
        <p:spPr>
          <a:xfrm rot="0">
            <a:off x="13145770" y="5029200"/>
            <a:ext cx="2825750" cy="481965"/>
          </a:xfrm>
          <a:prstGeom prst="roundRect">
            <a:avLst>
              <a:gd name="adj" fmla="val 19948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직원 삭제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40" name="도형 11"/>
          <p:cNvCxnSpPr>
            <a:stCxn id="13" idx="3"/>
            <a:endCxn id="38" idx="1"/>
          </p:cNvCxnSpPr>
          <p:nvPr/>
        </p:nvCxnSpPr>
        <p:spPr>
          <a:xfrm rot="0">
            <a:off x="10123805" y="4777105"/>
            <a:ext cx="3022600" cy="49339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8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8255" y="-20320"/>
            <a:ext cx="18300065" cy="10328275"/>
            <a:chOff x="8255" y="-20320"/>
            <a:chExt cx="18300065" cy="10328275"/>
          </a:xfrm>
          <a:solidFill>
            <a:schemeClr val="bg1"/>
          </a:solidFill>
        </p:grpSpPr>
        <p:pic>
          <p:nvPicPr>
            <p:cNvPr id="4" name="Object 14" descr="C:/Users/PC-12/AppData/Roaming/PolarisOffice/ETemp/17296_13370936/image3.png"/>
            <p:cNvPicPr>
              <a:picLocks noChangeAspect="1" noMove="1" noResize="1" noRo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255" y="-20320"/>
              <a:ext cx="18300700" cy="10328910"/>
            </a:xfrm>
            <a:prstGeom prst="rect"/>
            <a:grpFill/>
          </p:spPr>
        </p:pic>
      </p:grpSp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922020" y="125730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비밀번호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찾기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 0">
            <a:extLst>
              <a:ext uri="{FF2B5EF4-FFF2-40B4-BE49-F238E27FC236}">
                <a16:creationId xmlns:a16="http://schemas.microsoft.com/office/drawing/2014/main" id="{61B6311A-7875-721B-26EC-17907A1E5F6F}"/>
              </a:ext>
            </a:extLst>
          </p:cNvPr>
          <p:cNvSpPr txBox="1">
            <a:spLocks/>
          </p:cNvSpPr>
          <p:nvPr/>
        </p:nvSpPr>
        <p:spPr>
          <a:xfrm>
            <a:off x="6664960" y="2432050"/>
            <a:ext cx="5044440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직원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4" name="도형 107"/>
          <p:cNvSpPr>
            <a:spLocks/>
          </p:cNvSpPr>
          <p:nvPr/>
        </p:nvSpPr>
        <p:spPr>
          <a:xfrm rot="0">
            <a:off x="2678430" y="3924300"/>
            <a:ext cx="2352040" cy="5778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메인 페이지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5" name="도형 108"/>
          <p:cNvSpPr>
            <a:spLocks/>
          </p:cNvSpPr>
          <p:nvPr/>
        </p:nvSpPr>
        <p:spPr>
          <a:xfrm rot="0">
            <a:off x="2613025" y="6139180"/>
            <a:ext cx="2352040" cy="5778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비밀번호 찾기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8" name="도형 112"/>
          <p:cNvSpPr>
            <a:spLocks/>
          </p:cNvSpPr>
          <p:nvPr/>
        </p:nvSpPr>
        <p:spPr>
          <a:xfrm rot="0">
            <a:off x="7119620" y="4941570"/>
            <a:ext cx="2352040" cy="5778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dist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</a:t>
            </a:r>
            <a:r>
              <a:rPr sz="2000">
                <a:latin typeface="G마켓 산스 TTF Light" charset="0"/>
                <a:ea typeface="G마켓 산스 TTF Light" charset="0"/>
              </a:rPr>
              <a:t>.이름</a:t>
            </a:r>
            <a:r>
              <a:rPr sz="2000">
                <a:latin typeface="G마켓 산스 TTF Light" charset="0"/>
                <a:ea typeface="G마켓 산스 TTF Light" charset="0"/>
              </a:rPr>
              <a:t> 입력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9" name="도형 113"/>
          <p:cNvSpPr>
            <a:spLocks/>
          </p:cNvSpPr>
          <p:nvPr/>
        </p:nvSpPr>
        <p:spPr>
          <a:xfrm rot="0">
            <a:off x="7120255" y="6131560"/>
            <a:ext cx="2352040" cy="5778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dist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</a:t>
            </a:r>
            <a:r>
              <a:rPr sz="2000">
                <a:latin typeface="G마켓 산스 TTF Light" charset="0"/>
                <a:ea typeface="G마켓 산스 TTF Light" charset="0"/>
              </a:rPr>
              <a:t>.</a:t>
            </a:r>
            <a:r>
              <a:rPr sz="2000">
                <a:latin typeface="G마켓 산스 TTF Light" charset="0"/>
                <a:ea typeface="G마켓 산스 TTF Light" charset="0"/>
              </a:rPr>
              <a:t> 사번 입력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0" name="도형 114"/>
          <p:cNvSpPr>
            <a:spLocks/>
          </p:cNvSpPr>
          <p:nvPr/>
        </p:nvSpPr>
        <p:spPr>
          <a:xfrm rot="0">
            <a:off x="7117715" y="7454265"/>
            <a:ext cx="2352040" cy="5778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dist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</a:t>
            </a:r>
            <a:r>
              <a:rPr sz="2000">
                <a:latin typeface="G마켓 산스 TTF Light" charset="0"/>
                <a:ea typeface="G마켓 산스 TTF Light" charset="0"/>
              </a:rPr>
              <a:t>.이메일</a:t>
            </a:r>
            <a:r>
              <a:rPr sz="2000">
                <a:latin typeface="G마켓 산스 TTF Light" charset="0"/>
                <a:ea typeface="G마켓 산스 TTF Light" charset="0"/>
              </a:rPr>
              <a:t> 입력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1" name="도형 121"/>
          <p:cNvSpPr>
            <a:spLocks/>
          </p:cNvSpPr>
          <p:nvPr/>
        </p:nvSpPr>
        <p:spPr>
          <a:xfrm rot="0">
            <a:off x="11395075" y="7418705"/>
            <a:ext cx="3501390" cy="787400"/>
          </a:xfrm>
          <a:prstGeom prst="wedgeRectCallout">
            <a:avLst>
              <a:gd name="adj1" fmla="val -49005"/>
              <a:gd name="adj2" fmla="val -160593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numCol="1" vert="horz" anchor="ctr">
            <a:no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  <a:t>이메일로</a:t>
            </a:r>
            <a: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  <a:t> 발송된 인증번호 </a:t>
            </a:r>
            <a: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  <a:t>입력</a:t>
            </a:r>
            <a:endParaRPr lang="ko-KR" altLang="en-US" sz="2000">
              <a:solidFill>
                <a:schemeClr val="tx1"/>
              </a:solidFill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2" name="도형 123"/>
          <p:cNvCxnSpPr/>
          <p:nvPr/>
        </p:nvCxnSpPr>
        <p:spPr>
          <a:xfrm rot="0">
            <a:off x="3786505" y="4499610"/>
            <a:ext cx="3810" cy="164211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25"/>
          <p:cNvCxnSpPr>
            <a:endCxn id="19" idx="1"/>
          </p:cNvCxnSpPr>
          <p:nvPr/>
        </p:nvCxnSpPr>
        <p:spPr>
          <a:xfrm rot="0" flipV="1">
            <a:off x="4962525" y="6419850"/>
            <a:ext cx="2158365" cy="698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130"/>
          <p:cNvCxnSpPr/>
          <p:nvPr/>
        </p:nvCxnSpPr>
        <p:spPr>
          <a:xfrm rot="0">
            <a:off x="9667875" y="6463030"/>
            <a:ext cx="2345055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109"/>
          <p:cNvSpPr>
            <a:spLocks/>
          </p:cNvSpPr>
          <p:nvPr/>
        </p:nvSpPr>
        <p:spPr>
          <a:xfrm rot="0">
            <a:off x="12278360" y="6049010"/>
            <a:ext cx="2607310" cy="76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비밀번호 변경 </a:t>
            </a:r>
            <a:r>
              <a:rPr sz="2000">
                <a:latin typeface="G마켓 산스 TTF Light" charset="0"/>
                <a:ea typeface="G마켓 산스 TTF Light" charset="0"/>
              </a:rPr>
              <a:t>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7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1143000" y="143891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로그인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 0">
            <a:extLst>
              <a:ext uri="{FF2B5EF4-FFF2-40B4-BE49-F238E27FC236}">
                <a16:creationId xmlns:a16="http://schemas.microsoft.com/office/drawing/2014/main" id="{DABC66C8-4BAA-95BC-8166-C391E2D53619}"/>
              </a:ext>
            </a:extLst>
          </p:cNvPr>
          <p:cNvSpPr txBox="1">
            <a:spLocks/>
          </p:cNvSpPr>
          <p:nvPr/>
        </p:nvSpPr>
        <p:spPr>
          <a:xfrm>
            <a:off x="6885940" y="2613660"/>
            <a:ext cx="5043805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79070" tIns="92710" rIns="179070" bIns="92710" anchor="t">
            <a:spAutoFit/>
          </a:bodyPr>
          <a:lstStyle/>
          <a:p>
            <a:pPr marL="0" indent="0" algn="ctr" defTabSz="1016000" rtl="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직원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4" name="Rect 0">
            <a:extLst>
              <a:ext uri="{FF2B5EF4-FFF2-40B4-BE49-F238E27FC236}">
                <a16:creationId xmlns:a16="http://schemas.microsoft.com/office/drawing/2014/main" id="{A2FE101A-F705-D999-4631-48A350C4BF04}"/>
              </a:ext>
            </a:extLst>
          </p:cNvPr>
          <p:cNvSpPr>
            <a:spLocks/>
          </p:cNvSpPr>
          <p:nvPr/>
        </p:nvSpPr>
        <p:spPr>
          <a:xfrm>
            <a:off x="2357755" y="5567045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 로그인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B17A39CB-34BF-9531-D665-FD48EF009E69}"/>
              </a:ext>
            </a:extLst>
          </p:cNvPr>
          <p:cNvSpPr>
            <a:spLocks/>
          </p:cNvSpPr>
          <p:nvPr/>
        </p:nvSpPr>
        <p:spPr>
          <a:xfrm>
            <a:off x="7560310" y="5565775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사번 비밀번호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6" name="Rect 0">
            <a:extLst>
              <a:ext uri="{FF2B5EF4-FFF2-40B4-BE49-F238E27FC236}">
                <a16:creationId xmlns:a16="http://schemas.microsoft.com/office/drawing/2014/main" id="{3333A8B3-042A-C6DC-266C-60F4A2D6713D}"/>
              </a:ext>
            </a:extLst>
          </p:cNvPr>
          <p:cNvSpPr>
            <a:spLocks/>
          </p:cNvSpPr>
          <p:nvPr/>
        </p:nvSpPr>
        <p:spPr>
          <a:xfrm>
            <a:off x="12837160" y="5565775"/>
            <a:ext cx="2687320" cy="8578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로그인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7" name="Rect 0">
            <a:extLst>
              <a:ext uri="{FF2B5EF4-FFF2-40B4-BE49-F238E27FC236}">
                <a16:creationId xmlns:a16="http://schemas.microsoft.com/office/drawing/2014/main" id="{B4A8015D-03B8-1875-9833-79225ABEC515}"/>
              </a:ext>
            </a:extLst>
          </p:cNvPr>
          <p:cNvCxnSpPr/>
          <p:nvPr/>
        </p:nvCxnSpPr>
        <p:spPr>
          <a:xfrm flipV="1">
            <a:off x="5439410" y="5956300"/>
            <a:ext cx="1360170" cy="15240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>
            <a:extLst>
              <a:ext uri="{FF2B5EF4-FFF2-40B4-BE49-F238E27FC236}">
                <a16:creationId xmlns:a16="http://schemas.microsoft.com/office/drawing/2014/main" id="{10DC2693-EBD8-EEED-46D7-DD448A661B50}"/>
              </a:ext>
            </a:extLst>
          </p:cNvPr>
          <p:cNvCxnSpPr/>
          <p:nvPr/>
        </p:nvCxnSpPr>
        <p:spPr>
          <a:xfrm flipV="1">
            <a:off x="10802620" y="5867400"/>
            <a:ext cx="1360170" cy="15240"/>
          </a:xfrm>
          <a:prstGeom prst="straightConnector1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5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969645" y="125476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시스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템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공지사항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7954F1EC-03FD-F097-E03D-D196AEA23A14}"/>
              </a:ext>
            </a:extLst>
          </p:cNvPr>
          <p:cNvSpPr txBox="1">
            <a:spLocks/>
          </p:cNvSpPr>
          <p:nvPr/>
        </p:nvSpPr>
        <p:spPr>
          <a:xfrm>
            <a:off x="6712585" y="2429510"/>
            <a:ext cx="5043805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79070" tIns="92710" rIns="179070" bIns="92710" anchor="t">
            <a:spAutoFit/>
          </a:bodyPr>
          <a:lstStyle/>
          <a:p>
            <a:pPr marL="0" indent="0" algn="ctr" defTabSz="1016000" rtl="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관리자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도형 171">
            <a:extLst>
              <a:ext uri="{FF2B5EF4-FFF2-40B4-BE49-F238E27FC236}">
                <a16:creationId xmlns:a16="http://schemas.microsoft.com/office/drawing/2014/main" id="{C6BB7E8A-8651-7FBB-FD18-9C7B0699468A}"/>
              </a:ext>
            </a:extLst>
          </p:cNvPr>
          <p:cNvSpPr>
            <a:spLocks/>
          </p:cNvSpPr>
          <p:nvPr/>
        </p:nvSpPr>
        <p:spPr>
          <a:xfrm>
            <a:off x="8174355" y="3346450"/>
            <a:ext cx="285178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추가 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도형 172"/>
          <p:cNvSpPr>
            <a:spLocks/>
          </p:cNvSpPr>
          <p:nvPr/>
        </p:nvSpPr>
        <p:spPr>
          <a:xfrm rot="0">
            <a:off x="11960860" y="3345180"/>
            <a:ext cx="273113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양식에 맞게 </a:t>
            </a:r>
            <a:r>
              <a:rPr sz="2000">
                <a:latin typeface="G마켓 산스 TTF Light" charset="0"/>
                <a:ea typeface="G마켓 산스 TTF Light" charset="0"/>
              </a:rPr>
              <a:t>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9" name="도형 173">
            <a:extLst>
              <a:ext uri="{FF2B5EF4-FFF2-40B4-BE49-F238E27FC236}">
                <a16:creationId xmlns:a16="http://schemas.microsoft.com/office/drawing/2014/main" id="{8C7866B8-488C-E1BF-D323-867AED8AB300}"/>
              </a:ext>
            </a:extLst>
          </p:cNvPr>
          <p:cNvSpPr>
            <a:spLocks/>
          </p:cNvSpPr>
          <p:nvPr/>
        </p:nvSpPr>
        <p:spPr>
          <a:xfrm>
            <a:off x="15661005" y="3346450"/>
            <a:ext cx="184213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 작성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0" name="도형 177">
            <a:extLst>
              <a:ext uri="{FF2B5EF4-FFF2-40B4-BE49-F238E27FC236}">
                <a16:creationId xmlns:a16="http://schemas.microsoft.com/office/drawing/2014/main" id="{8C1DABA6-D4A4-6A17-4192-FD8CBB7238F1}"/>
              </a:ext>
            </a:extLst>
          </p:cNvPr>
          <p:cNvSpPr>
            <a:spLocks/>
          </p:cNvSpPr>
          <p:nvPr/>
        </p:nvSpPr>
        <p:spPr>
          <a:xfrm>
            <a:off x="691515" y="5680710"/>
            <a:ext cx="285051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 메인화면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도형 178">
            <a:extLst>
              <a:ext uri="{FF2B5EF4-FFF2-40B4-BE49-F238E27FC236}">
                <a16:creationId xmlns:a16="http://schemas.microsoft.com/office/drawing/2014/main" id="{114ECE7C-2490-AEA4-5B17-94BF24F24D56}"/>
              </a:ext>
            </a:extLst>
          </p:cNvPr>
          <p:cNvSpPr>
            <a:spLocks/>
          </p:cNvSpPr>
          <p:nvPr/>
        </p:nvSpPr>
        <p:spPr>
          <a:xfrm>
            <a:off x="4154805" y="5681980"/>
            <a:ext cx="285178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  공지사항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9" name="도형 179"/>
          <p:cNvSpPr>
            <a:spLocks/>
          </p:cNvSpPr>
          <p:nvPr/>
        </p:nvSpPr>
        <p:spPr>
          <a:xfrm rot="0">
            <a:off x="7879715" y="5679440"/>
            <a:ext cx="327152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수정할 글 선택 후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하단에</a:t>
            </a:r>
            <a:r>
              <a:rPr sz="2000">
                <a:latin typeface="G마켓 산스 TTF Light" charset="0"/>
                <a:ea typeface="G마켓 산스 TTF Light" charset="0"/>
              </a:rPr>
              <a:t> 수정 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0" name="도형 180">
            <a:extLst>
              <a:ext uri="{FF2B5EF4-FFF2-40B4-BE49-F238E27FC236}">
                <a16:creationId xmlns:a16="http://schemas.microsoft.com/office/drawing/2014/main" id="{16250BB7-797D-5E07-ED0C-1D877B3B33D0}"/>
              </a:ext>
            </a:extLst>
          </p:cNvPr>
          <p:cNvSpPr>
            <a:spLocks/>
          </p:cNvSpPr>
          <p:nvPr/>
        </p:nvSpPr>
        <p:spPr>
          <a:xfrm>
            <a:off x="11976735" y="5679440"/>
            <a:ext cx="270827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양식에 맞게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1" name="도형 181"/>
          <p:cNvSpPr>
            <a:spLocks/>
          </p:cNvSpPr>
          <p:nvPr/>
        </p:nvSpPr>
        <p:spPr>
          <a:xfrm rot="0">
            <a:off x="15710535" y="5684520"/>
            <a:ext cx="184277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수정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2" name="도형 182"/>
          <p:cNvSpPr>
            <a:spLocks/>
          </p:cNvSpPr>
          <p:nvPr/>
        </p:nvSpPr>
        <p:spPr>
          <a:xfrm rot="0">
            <a:off x="7880985" y="8263890"/>
            <a:ext cx="324040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삭제할 글 선택 후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하단에</a:t>
            </a:r>
            <a:r>
              <a:rPr sz="2000">
                <a:latin typeface="G마켓 산스 TTF Light" charset="0"/>
                <a:ea typeface="G마켓 산스 TTF Light" charset="0"/>
              </a:rPr>
              <a:t> 삭제 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3" name="도형 183"/>
          <p:cNvSpPr>
            <a:spLocks/>
          </p:cNvSpPr>
          <p:nvPr/>
        </p:nvSpPr>
        <p:spPr>
          <a:xfrm rot="0">
            <a:off x="11960860" y="8256270"/>
            <a:ext cx="272161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삭제 화면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4" name="도형 184"/>
          <p:cNvSpPr>
            <a:spLocks/>
          </p:cNvSpPr>
          <p:nvPr/>
        </p:nvSpPr>
        <p:spPr>
          <a:xfrm rot="0">
            <a:off x="15728950" y="8263890"/>
            <a:ext cx="184277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삭제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5" name="도형 185">
            <a:extLst>
              <a:ext uri="{FF2B5EF4-FFF2-40B4-BE49-F238E27FC236}">
                <a16:creationId xmlns:a16="http://schemas.microsoft.com/office/drawing/2014/main" id="{7E9DD919-9141-A4E5-A7F1-84C7E9C4224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540125" y="6059170"/>
            <a:ext cx="616585" cy="317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86"/>
          <p:cNvCxnSpPr>
            <a:stCxn id="39" idx="3"/>
            <a:endCxn id="19" idx="1"/>
          </p:cNvCxnSpPr>
          <p:nvPr/>
        </p:nvCxnSpPr>
        <p:spPr>
          <a:xfrm rot="0" flipV="1">
            <a:off x="7006590" y="6059170"/>
            <a:ext cx="873760" cy="317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187"/>
          <p:cNvCxnSpPr>
            <a:stCxn id="19" idx="3"/>
            <a:endCxn id="20" idx="1"/>
          </p:cNvCxnSpPr>
          <p:nvPr/>
        </p:nvCxnSpPr>
        <p:spPr>
          <a:xfrm rot="0">
            <a:off x="11150600" y="6059170"/>
            <a:ext cx="826770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188"/>
          <p:cNvCxnSpPr>
            <a:stCxn id="20" idx="3"/>
            <a:endCxn id="21" idx="1"/>
          </p:cNvCxnSpPr>
          <p:nvPr/>
        </p:nvCxnSpPr>
        <p:spPr>
          <a:xfrm rot="0">
            <a:off x="14685010" y="6059170"/>
            <a:ext cx="1026160" cy="571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189"/>
          <p:cNvSpPr>
            <a:spLocks/>
          </p:cNvSpPr>
          <p:nvPr/>
        </p:nvSpPr>
        <p:spPr>
          <a:xfrm rot="5400000" flipH="1" flipV="1">
            <a:off x="6606540" y="4500245"/>
            <a:ext cx="2343150" cy="794385"/>
          </a:xfrm>
          <a:prstGeom prst="bentConnector2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82880" tIns="91440" rIns="182880" bIns="91440" numCol="1" vert="horz" anchor="ctr">
            <a:noAutofit/>
          </a:bodyPr>
          <a:lstStyle/>
          <a:p>
            <a:pPr marL="0" indent="0" rtl="0" algn="ctr" defTabSz="1016000" eaLnBrk="1" latinLnBrk="0" hangingPunct="1">
              <a:buFontTx/>
              <a:buNone/>
            </a:pPr>
            <a:endParaRPr lang="ko-KR" altLang="en-US" sz="3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0" name="도형 190"/>
          <p:cNvSpPr>
            <a:spLocks/>
          </p:cNvSpPr>
          <p:nvPr/>
        </p:nvSpPr>
        <p:spPr>
          <a:xfrm rot="16200000" flipH="1">
            <a:off x="6343015" y="7106920"/>
            <a:ext cx="2574290" cy="502920"/>
          </a:xfrm>
          <a:prstGeom prst="bentConnector2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82880" tIns="91440" rIns="182880" bIns="91440" numCol="1" vert="horz" anchor="ctr">
            <a:noAutofit/>
          </a:bodyPr>
          <a:lstStyle/>
          <a:p>
            <a:pPr marL="0" indent="0" rtl="0" algn="ctr" defTabSz="1016000" eaLnBrk="1" latinLnBrk="0" hangingPunct="1">
              <a:buFontTx/>
              <a:buNone/>
            </a:pPr>
            <a:endParaRPr lang="ko-KR" altLang="en-US" sz="36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1" name="도형 191"/>
          <p:cNvCxnSpPr>
            <a:stCxn id="7" idx="3"/>
            <a:endCxn id="8" idx="1"/>
          </p:cNvCxnSpPr>
          <p:nvPr/>
        </p:nvCxnSpPr>
        <p:spPr>
          <a:xfrm rot="0">
            <a:off x="11026140" y="3726180"/>
            <a:ext cx="935355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92"/>
          <p:cNvCxnSpPr>
            <a:stCxn id="8" idx="3"/>
            <a:endCxn id="9" idx="1"/>
          </p:cNvCxnSpPr>
          <p:nvPr/>
        </p:nvCxnSpPr>
        <p:spPr>
          <a:xfrm rot="0">
            <a:off x="14695805" y="3726180"/>
            <a:ext cx="965835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93"/>
          <p:cNvCxnSpPr>
            <a:stCxn id="22" idx="3"/>
            <a:endCxn id="23" idx="1"/>
          </p:cNvCxnSpPr>
          <p:nvPr/>
        </p:nvCxnSpPr>
        <p:spPr>
          <a:xfrm rot="0" flipV="1">
            <a:off x="11120755" y="8637270"/>
            <a:ext cx="840740" cy="698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194"/>
          <p:cNvCxnSpPr>
            <a:stCxn id="23" idx="3"/>
            <a:endCxn id="24" idx="1"/>
          </p:cNvCxnSpPr>
          <p:nvPr/>
        </p:nvCxnSpPr>
        <p:spPr>
          <a:xfrm rot="0">
            <a:off x="14681835" y="8636000"/>
            <a:ext cx="1047750" cy="825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227">
            <a:extLst>
              <a:ext uri="{FF2B5EF4-FFF2-40B4-BE49-F238E27FC236}">
                <a16:creationId xmlns:a16="http://schemas.microsoft.com/office/drawing/2014/main" id="{D2368E3E-4E06-0079-E905-BCA90A54B2FC}"/>
              </a:ext>
            </a:extLst>
          </p:cNvPr>
          <p:cNvSpPr>
            <a:spLocks/>
          </p:cNvSpPr>
          <p:nvPr/>
        </p:nvSpPr>
        <p:spPr>
          <a:xfrm>
            <a:off x="8174355" y="3346450"/>
            <a:ext cx="285178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추가 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8" name="도형 228">
            <a:extLst>
              <a:ext uri="{FF2B5EF4-FFF2-40B4-BE49-F238E27FC236}">
                <a16:creationId xmlns:a16="http://schemas.microsoft.com/office/drawing/2014/main" id="{DBDE2694-B290-0586-BC62-D2A4F32D6F66}"/>
              </a:ext>
            </a:extLst>
          </p:cNvPr>
          <p:cNvSpPr>
            <a:spLocks/>
          </p:cNvSpPr>
          <p:nvPr/>
        </p:nvSpPr>
        <p:spPr>
          <a:xfrm>
            <a:off x="691515" y="5680710"/>
            <a:ext cx="285051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 메인화면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9" name="도형 229">
            <a:extLst>
              <a:ext uri="{FF2B5EF4-FFF2-40B4-BE49-F238E27FC236}">
                <a16:creationId xmlns:a16="http://schemas.microsoft.com/office/drawing/2014/main" id="{2D18809C-3EAB-CE67-B7F2-92624431F181}"/>
              </a:ext>
            </a:extLst>
          </p:cNvPr>
          <p:cNvSpPr>
            <a:spLocks/>
          </p:cNvSpPr>
          <p:nvPr/>
        </p:nvSpPr>
        <p:spPr>
          <a:xfrm>
            <a:off x="4154805" y="5681980"/>
            <a:ext cx="285242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 시스템 공지사항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40" name="텍스트 상자 230"/>
          <p:cNvSpPr txBox="1">
            <a:spLocks/>
          </p:cNvSpPr>
          <p:nvPr/>
        </p:nvSpPr>
        <p:spPr>
          <a:xfrm rot="0">
            <a:off x="1319530" y="7102475"/>
            <a:ext cx="5146040" cy="509270"/>
          </a:xfrm>
          <a:prstGeom prst="rect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2100">
                <a:latin typeface="G마켓 산스 TTF Light" charset="0"/>
                <a:ea typeface="G마켓 산스 TTF Light" charset="0"/>
              </a:rPr>
              <a:t>시스</a:t>
            </a:r>
            <a:r>
              <a:rPr lang="ko-KR" sz="2100">
                <a:latin typeface="G마켓 산스 TTF Light" charset="0"/>
                <a:ea typeface="G마켓 산스 TTF Light" charset="0"/>
              </a:rPr>
              <a:t>템</a:t>
            </a:r>
            <a:r>
              <a:rPr lang="ko-KR" sz="2100">
                <a:latin typeface="G마켓 산스 TTF Light" charset="0"/>
                <a:ea typeface="G마켓 산스 TTF Light" charset="0"/>
              </a:rPr>
              <a:t> </a:t>
            </a:r>
            <a:r>
              <a:rPr sz="2100">
                <a:latin typeface="G마켓 산스 TTF Light" charset="0"/>
                <a:ea typeface="G마켓 산스 TTF Light" charset="0"/>
              </a:rPr>
              <a:t>공지사항</a:t>
            </a:r>
            <a:r>
              <a:rPr sz="2100">
                <a:latin typeface="G마켓 산스 TTF Light" charset="0"/>
                <a:ea typeface="G마켓 산스 TTF Light" charset="0"/>
              </a:rPr>
              <a:t> 조회 : 직원 모두</a:t>
            </a:r>
            <a:endParaRPr lang="ko-KR" altLang="en-US" sz="21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41" name="텍스트 상자 231"/>
          <p:cNvSpPr txBox="1">
            <a:spLocks/>
          </p:cNvSpPr>
          <p:nvPr/>
        </p:nvSpPr>
        <p:spPr>
          <a:xfrm rot="0">
            <a:off x="1307465" y="4112260"/>
            <a:ext cx="5146040" cy="509270"/>
          </a:xfrm>
          <a:prstGeom prst="rect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2100">
                <a:latin typeface="G마켓 산스 TTF Light" charset="0"/>
                <a:ea typeface="G마켓 산스 TTF Light" charset="0"/>
              </a:rPr>
              <a:t>관리자</a:t>
            </a:r>
            <a:endParaRPr lang="ko-KR" altLang="en-US" sz="2100">
              <a:latin typeface="G마켓 산스 TTF Light" charset="0"/>
              <a:ea typeface="G마켓 산스 TT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5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59690" y="-41275"/>
            <a:ext cx="18300065" cy="10328275"/>
            <a:chOff x="-59690" y="-41275"/>
            <a:chExt cx="18300065" cy="10328275"/>
          </a:xfrm>
          <a:solidFill>
            <a:schemeClr val="bg1"/>
          </a:solidFill>
        </p:grpSpPr>
        <p:pic>
          <p:nvPicPr>
            <p:cNvPr id="4" name="Object 14" descr="C:/Users/PC-12/AppData/Roaming/PolarisOffice/ETemp/17296_13370936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59690" y="-41275"/>
              <a:ext cx="18300700" cy="10328910"/>
            </a:xfrm>
            <a:prstGeom prst="rect"/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41375" y="125476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공지사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항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게시판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E09B28F9-85E8-AE92-C534-AA01F3365A71}"/>
              </a:ext>
            </a:extLst>
          </p:cNvPr>
          <p:cNvSpPr txBox="1">
            <a:spLocks/>
          </p:cNvSpPr>
          <p:nvPr/>
        </p:nvSpPr>
        <p:spPr>
          <a:xfrm>
            <a:off x="6584315" y="2429510"/>
            <a:ext cx="5044440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원무</a:t>
            </a:r>
            <a:r>
              <a:rPr lang="ko-KR" sz="3600" b="1">
                <a:latin typeface="G마켓 산스 TTF Light" charset="0"/>
                <a:ea typeface="G마켓 산스 TTF Light" charset="0"/>
              </a:rPr>
              <a:t>과</a:t>
            </a:r>
            <a:r>
              <a:rPr lang="ko-KR" sz="3600" b="1">
                <a:latin typeface="G마켓 산스 TTF Light" charset="0"/>
                <a:ea typeface="G마켓 산스 TTF Light" charset="0"/>
              </a:rPr>
              <a:t> </a:t>
            </a:r>
            <a:r>
              <a:rPr sz="3600" b="1">
                <a:latin typeface="G마켓 산스 TTF Light" charset="0"/>
                <a:ea typeface="G마켓 산스 TTF Light" charset="0"/>
              </a:rPr>
              <a:t>직원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도형 246">
            <a:extLst>
              <a:ext uri="{FF2B5EF4-FFF2-40B4-BE49-F238E27FC236}">
                <a16:creationId xmlns:a16="http://schemas.microsoft.com/office/drawing/2014/main" id="{AA921195-A3EA-B0AF-7720-DD983464C961}"/>
              </a:ext>
            </a:extLst>
          </p:cNvPr>
          <p:cNvSpPr>
            <a:spLocks/>
          </p:cNvSpPr>
          <p:nvPr/>
        </p:nvSpPr>
        <p:spPr>
          <a:xfrm>
            <a:off x="5981065" y="3502660"/>
            <a:ext cx="245427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도형 247">
            <a:extLst>
              <a:ext uri="{FF2B5EF4-FFF2-40B4-BE49-F238E27FC236}">
                <a16:creationId xmlns:a16="http://schemas.microsoft.com/office/drawing/2014/main" id="{2B8DB7BF-3A7B-1645-2B3B-60A88401D1BA}"/>
              </a:ext>
            </a:extLst>
          </p:cNvPr>
          <p:cNvSpPr>
            <a:spLocks/>
          </p:cNvSpPr>
          <p:nvPr/>
        </p:nvSpPr>
        <p:spPr>
          <a:xfrm>
            <a:off x="5988685" y="4964430"/>
            <a:ext cx="244030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9" name="도형 248">
            <a:extLst>
              <a:ext uri="{FF2B5EF4-FFF2-40B4-BE49-F238E27FC236}">
                <a16:creationId xmlns:a16="http://schemas.microsoft.com/office/drawing/2014/main" id="{7A57759D-3C11-9EA1-2174-6A7A1E54F22A}"/>
              </a:ext>
            </a:extLst>
          </p:cNvPr>
          <p:cNvSpPr>
            <a:spLocks/>
          </p:cNvSpPr>
          <p:nvPr/>
        </p:nvSpPr>
        <p:spPr>
          <a:xfrm>
            <a:off x="5974715" y="6645910"/>
            <a:ext cx="245427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도형 250">
            <a:extLst>
              <a:ext uri="{FF2B5EF4-FFF2-40B4-BE49-F238E27FC236}">
                <a16:creationId xmlns:a16="http://schemas.microsoft.com/office/drawing/2014/main" id="{491A3372-012F-6931-AB59-EF7636EC0BAB}"/>
              </a:ext>
            </a:extLst>
          </p:cNvPr>
          <p:cNvSpPr>
            <a:spLocks/>
          </p:cNvSpPr>
          <p:nvPr/>
        </p:nvSpPr>
        <p:spPr>
          <a:xfrm>
            <a:off x="11853545" y="5017135"/>
            <a:ext cx="2307590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 작성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9" name="도형 251">
            <a:extLst>
              <a:ext uri="{FF2B5EF4-FFF2-40B4-BE49-F238E27FC236}">
                <a16:creationId xmlns:a16="http://schemas.microsoft.com/office/drawing/2014/main" id="{75EE7391-8014-92B5-8C6C-6D3B68B43B2F}"/>
              </a:ext>
            </a:extLst>
          </p:cNvPr>
          <p:cNvSpPr>
            <a:spLocks/>
          </p:cNvSpPr>
          <p:nvPr/>
        </p:nvSpPr>
        <p:spPr>
          <a:xfrm>
            <a:off x="14844395" y="4720590"/>
            <a:ext cx="3328035" cy="1337945"/>
          </a:xfrm>
          <a:prstGeom prst="star12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91440" rIns="182880" bIns="91440" anchor="ctr">
            <a:noAutofit/>
          </a:bodyPr>
          <a:lstStyle/>
          <a:p>
            <a:pPr marL="0" indent="0" algn="ctr" defTabSz="1016000" rtl="0" eaLnBrk="0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  <a:t>양식과 맞지 </a:t>
            </a:r>
            <a:b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</a:br>
            <a: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  <a:t>않을 시 </a:t>
            </a:r>
            <a:b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</a:br>
            <a:r>
              <a:rPr sz="2000">
                <a:solidFill>
                  <a:schemeClr val="tx1"/>
                </a:solidFill>
                <a:latin typeface="G마켓 산스 TTF Light" charset="0"/>
                <a:ea typeface="G마켓 산스 TTF Light" charset="0"/>
              </a:rPr>
              <a:t>경고창 출력</a:t>
            </a:r>
            <a:endParaRPr lang="ko-KR" altLang="en-US" sz="2000">
              <a:solidFill>
                <a:schemeClr val="tx1"/>
              </a:solidFill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0" name="도형 252">
            <a:extLst>
              <a:ext uri="{FF2B5EF4-FFF2-40B4-BE49-F238E27FC236}">
                <a16:creationId xmlns:a16="http://schemas.microsoft.com/office/drawing/2014/main" id="{D5513D05-3E30-CD8E-28EB-39B82011ECD8}"/>
              </a:ext>
            </a:extLst>
          </p:cNvPr>
          <p:cNvSpPr>
            <a:spLocks/>
          </p:cNvSpPr>
          <p:nvPr/>
        </p:nvSpPr>
        <p:spPr>
          <a:xfrm>
            <a:off x="15159990" y="6613525"/>
            <a:ext cx="2307590" cy="78930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6. 수정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1" name="도형 253"/>
          <p:cNvSpPr>
            <a:spLocks/>
          </p:cNvSpPr>
          <p:nvPr/>
        </p:nvSpPr>
        <p:spPr>
          <a:xfrm rot="0">
            <a:off x="11864975" y="8178800"/>
            <a:ext cx="2308225" cy="66611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삭제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2" name="도형 254"/>
          <p:cNvSpPr>
            <a:spLocks/>
          </p:cNvSpPr>
          <p:nvPr/>
        </p:nvSpPr>
        <p:spPr>
          <a:xfrm rot="16200000" flipH="1">
            <a:off x="3428365" y="5987415"/>
            <a:ext cx="4703445" cy="387985"/>
          </a:xfrm>
          <a:prstGeom prst="bentConnector2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82880" tIns="91440" rIns="182880" bIns="91440" numCol="1" vert="horz" anchor="ctr">
            <a:noAutofit/>
          </a:bodyPr>
          <a:lstStyle/>
          <a:p>
            <a:pPr marL="0" indent="0" rtl="0" algn="ctr" defTabSz="1016000" eaLnBrk="1" latinLnBrk="0" hangingPunct="1">
              <a:buFontTx/>
              <a:buNone/>
            </a:pPr>
            <a:endParaRPr lang="ko-KR" altLang="en-US" sz="36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3" name="도형 255"/>
          <p:cNvCxnSpPr>
            <a:endCxn id="64" idx="1"/>
          </p:cNvCxnSpPr>
          <p:nvPr/>
        </p:nvCxnSpPr>
        <p:spPr>
          <a:xfrm rot="0">
            <a:off x="1898650" y="5891530"/>
            <a:ext cx="1282700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9">
            <a:extLst>
              <a:ext uri="{FF2B5EF4-FFF2-40B4-BE49-F238E27FC236}">
                <a16:creationId xmlns:a16="http://schemas.microsoft.com/office/drawing/2014/main" id="{37833087-C820-15B9-C8A9-C629FD9C6D08}"/>
              </a:ext>
            </a:extLst>
          </p:cNvPr>
          <p:cNvCxnSpPr/>
          <p:nvPr/>
        </p:nvCxnSpPr>
        <p:spPr>
          <a:xfrm>
            <a:off x="5593715" y="3846195"/>
            <a:ext cx="344805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0">
            <a:extLst>
              <a:ext uri="{FF2B5EF4-FFF2-40B4-BE49-F238E27FC236}">
                <a16:creationId xmlns:a16="http://schemas.microsoft.com/office/drawing/2014/main" id="{21E8C09A-944C-9224-49E3-89B2EDF1EEA6}"/>
              </a:ext>
            </a:extLst>
          </p:cNvPr>
          <p:cNvCxnSpPr/>
          <p:nvPr/>
        </p:nvCxnSpPr>
        <p:spPr>
          <a:xfrm>
            <a:off x="5593715" y="5297805"/>
            <a:ext cx="36830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61">
            <a:extLst>
              <a:ext uri="{FF2B5EF4-FFF2-40B4-BE49-F238E27FC236}">
                <a16:creationId xmlns:a16="http://schemas.microsoft.com/office/drawing/2014/main" id="{422CF29B-2CB0-6D33-D075-3CE630A93152}"/>
              </a:ext>
            </a:extLst>
          </p:cNvPr>
          <p:cNvCxnSpPr/>
          <p:nvPr/>
        </p:nvCxnSpPr>
        <p:spPr>
          <a:xfrm>
            <a:off x="5599430" y="7042785"/>
            <a:ext cx="36830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62">
            <a:extLst>
              <a:ext uri="{FF2B5EF4-FFF2-40B4-BE49-F238E27FC236}">
                <a16:creationId xmlns:a16="http://schemas.microsoft.com/office/drawing/2014/main" id="{8DA45805-8683-3A62-1427-2C61FE0F7CC3}"/>
              </a:ext>
            </a:extLst>
          </p:cNvPr>
          <p:cNvCxnSpPr>
            <a:stCxn id="25" idx="3"/>
          </p:cNvCxnSpPr>
          <p:nvPr/>
        </p:nvCxnSpPr>
        <p:spPr>
          <a:xfrm>
            <a:off x="4653280" y="5890260"/>
            <a:ext cx="937895" cy="635"/>
          </a:xfrm>
          <a:prstGeom prst="line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65">
            <a:extLst>
              <a:ext uri="{FF2B5EF4-FFF2-40B4-BE49-F238E27FC236}">
                <a16:creationId xmlns:a16="http://schemas.microsoft.com/office/drawing/2014/main" id="{9F8630A9-BE98-9279-4941-2E981893D632}"/>
              </a:ext>
            </a:extLst>
          </p:cNvPr>
          <p:cNvSpPr>
            <a:spLocks/>
          </p:cNvSpPr>
          <p:nvPr/>
        </p:nvSpPr>
        <p:spPr>
          <a:xfrm>
            <a:off x="8820785" y="6647180"/>
            <a:ext cx="2600960" cy="909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작성자와 수정자 일치 시 수정화면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2" name="도형 267"/>
          <p:cNvCxnSpPr>
            <a:stCxn id="59" idx="3"/>
            <a:endCxn id="54" idx="1"/>
          </p:cNvCxnSpPr>
          <p:nvPr/>
        </p:nvCxnSpPr>
        <p:spPr>
          <a:xfrm rot="0" flipV="1">
            <a:off x="8435340" y="3883660"/>
            <a:ext cx="405130" cy="139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268"/>
          <p:cNvCxnSpPr>
            <a:stCxn id="60" idx="3"/>
            <a:endCxn id="55" idx="1"/>
          </p:cNvCxnSpPr>
          <p:nvPr/>
        </p:nvCxnSpPr>
        <p:spPr>
          <a:xfrm rot="0" flipV="1">
            <a:off x="8428990" y="5333365"/>
            <a:ext cx="485775" cy="260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269">
            <a:extLst>
              <a:ext uri="{FF2B5EF4-FFF2-40B4-BE49-F238E27FC236}">
                <a16:creationId xmlns:a16="http://schemas.microsoft.com/office/drawing/2014/main" id="{995E3E58-19DC-1068-9690-5456F472EA98}"/>
              </a:ext>
            </a:extLst>
          </p:cNvPr>
          <p:cNvCxnSpPr/>
          <p:nvPr/>
        </p:nvCxnSpPr>
        <p:spPr>
          <a:xfrm>
            <a:off x="8445500" y="7044690"/>
            <a:ext cx="36830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270"/>
          <p:cNvCxnSpPr>
            <a:stCxn id="62" idx="3"/>
            <a:endCxn id="57" idx="1"/>
          </p:cNvCxnSpPr>
          <p:nvPr/>
        </p:nvCxnSpPr>
        <p:spPr>
          <a:xfrm rot="0" flipV="1">
            <a:off x="8431530" y="8526780"/>
            <a:ext cx="464820" cy="1206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271">
            <a:extLst>
              <a:ext uri="{FF2B5EF4-FFF2-40B4-BE49-F238E27FC236}">
                <a16:creationId xmlns:a16="http://schemas.microsoft.com/office/drawing/2014/main" id="{F78BCDED-2C08-C8DC-36F7-3740049E1AD9}"/>
              </a:ext>
            </a:extLst>
          </p:cNvPr>
          <p:cNvSpPr>
            <a:spLocks/>
          </p:cNvSpPr>
          <p:nvPr/>
        </p:nvSpPr>
        <p:spPr>
          <a:xfrm>
            <a:off x="11853545" y="6613525"/>
            <a:ext cx="2737485" cy="78930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 양식에 맞게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7" name="도형 272">
            <a:extLst>
              <a:ext uri="{FF2B5EF4-FFF2-40B4-BE49-F238E27FC236}">
                <a16:creationId xmlns:a16="http://schemas.microsoft.com/office/drawing/2014/main" id="{4745290B-824E-5142-2B65-9AA6F2AAF967}"/>
              </a:ext>
            </a:extLst>
          </p:cNvPr>
          <p:cNvSpPr>
            <a:spLocks/>
          </p:cNvSpPr>
          <p:nvPr/>
        </p:nvSpPr>
        <p:spPr>
          <a:xfrm>
            <a:off x="11820525" y="3496310"/>
            <a:ext cx="2737485" cy="78930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4-1) 제목으로 게시글 검색가능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8" name="도형 273">
            <a:extLst>
              <a:ext uri="{FF2B5EF4-FFF2-40B4-BE49-F238E27FC236}">
                <a16:creationId xmlns:a16="http://schemas.microsoft.com/office/drawing/2014/main" id="{E1C2F2AC-AEC5-F97A-9224-5AEE53B4B93A}"/>
              </a:ext>
            </a:extLst>
          </p:cNvPr>
          <p:cNvSpPr>
            <a:spLocks/>
          </p:cNvSpPr>
          <p:nvPr/>
        </p:nvSpPr>
        <p:spPr>
          <a:xfrm>
            <a:off x="15029815" y="3451860"/>
            <a:ext cx="2737485" cy="78930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4-1)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9" name="도형 274">
            <a:extLst>
              <a:ext uri="{FF2B5EF4-FFF2-40B4-BE49-F238E27FC236}">
                <a16:creationId xmlns:a16="http://schemas.microsoft.com/office/drawing/2014/main" id="{F3673035-3F77-075E-E01A-A00A66F7D9A2}"/>
              </a:ext>
            </a:extLst>
          </p:cNvPr>
          <p:cNvCxnSpPr>
            <a:stCxn id="11" idx="3"/>
            <a:endCxn id="19" idx="6"/>
          </p:cNvCxnSpPr>
          <p:nvPr/>
        </p:nvCxnSpPr>
        <p:spPr>
          <a:xfrm>
            <a:off x="14160500" y="5396230"/>
            <a:ext cx="907415" cy="327660"/>
          </a:xfrm>
          <a:prstGeom prst="line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275"/>
          <p:cNvCxnSpPr>
            <a:stCxn id="36" idx="0"/>
            <a:endCxn id="19" idx="6"/>
          </p:cNvCxnSpPr>
          <p:nvPr/>
        </p:nvCxnSpPr>
        <p:spPr>
          <a:xfrm rot="0" flipV="1">
            <a:off x="13221970" y="5723890"/>
            <a:ext cx="1845945" cy="89027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276">
            <a:extLst>
              <a:ext uri="{FF2B5EF4-FFF2-40B4-BE49-F238E27FC236}">
                <a16:creationId xmlns:a16="http://schemas.microsoft.com/office/drawing/2014/main" id="{9B51EFAB-7877-1E93-BB7F-CCEFA4F2111A}"/>
              </a:ext>
            </a:extLst>
          </p:cNvPr>
          <p:cNvCxnSpPr/>
          <p:nvPr/>
        </p:nvCxnSpPr>
        <p:spPr>
          <a:xfrm>
            <a:off x="11414760" y="3896995"/>
            <a:ext cx="344805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277">
            <a:extLst>
              <a:ext uri="{FF2B5EF4-FFF2-40B4-BE49-F238E27FC236}">
                <a16:creationId xmlns:a16="http://schemas.microsoft.com/office/drawing/2014/main" id="{F5FC3922-33C4-2EDC-88D0-9FF384F08427}"/>
              </a:ext>
            </a:extLst>
          </p:cNvPr>
          <p:cNvCxnSpPr/>
          <p:nvPr/>
        </p:nvCxnSpPr>
        <p:spPr>
          <a:xfrm>
            <a:off x="11414760" y="5349240"/>
            <a:ext cx="36830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78">
            <a:extLst>
              <a:ext uri="{FF2B5EF4-FFF2-40B4-BE49-F238E27FC236}">
                <a16:creationId xmlns:a16="http://schemas.microsoft.com/office/drawing/2014/main" id="{5B446E11-6270-BEA0-9137-A61B3250585F}"/>
              </a:ext>
            </a:extLst>
          </p:cNvPr>
          <p:cNvCxnSpPr/>
          <p:nvPr/>
        </p:nvCxnSpPr>
        <p:spPr>
          <a:xfrm>
            <a:off x="11420475" y="7094220"/>
            <a:ext cx="36830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79"/>
          <p:cNvCxnSpPr>
            <a:stCxn id="57" idx="3"/>
            <a:endCxn id="21" idx="1"/>
          </p:cNvCxnSpPr>
          <p:nvPr/>
        </p:nvCxnSpPr>
        <p:spPr>
          <a:xfrm rot="0" flipV="1">
            <a:off x="11496675" y="8511540"/>
            <a:ext cx="368935" cy="1587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80">
            <a:extLst>
              <a:ext uri="{FF2B5EF4-FFF2-40B4-BE49-F238E27FC236}">
                <a16:creationId xmlns:a16="http://schemas.microsoft.com/office/drawing/2014/main" id="{7A8DDF82-19F5-9C66-83A0-4380A70D5D19}"/>
              </a:ext>
            </a:extLst>
          </p:cNvPr>
          <p:cNvCxnSpPr/>
          <p:nvPr/>
        </p:nvCxnSpPr>
        <p:spPr>
          <a:xfrm>
            <a:off x="14564360" y="3846195"/>
            <a:ext cx="466090" cy="63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281"/>
          <p:cNvCxnSpPr>
            <a:endCxn id="20" idx="1"/>
          </p:cNvCxnSpPr>
          <p:nvPr/>
        </p:nvCxnSpPr>
        <p:spPr>
          <a:xfrm rot="0">
            <a:off x="14513560" y="7000875"/>
            <a:ext cx="647065" cy="825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282">
            <a:extLst>
              <a:ext uri="{FF2B5EF4-FFF2-40B4-BE49-F238E27FC236}">
                <a16:creationId xmlns:a16="http://schemas.microsoft.com/office/drawing/2014/main" id="{E040248D-45B0-F151-5717-B1677FC07614}"/>
              </a:ext>
            </a:extLst>
          </p:cNvPr>
          <p:cNvSpPr>
            <a:spLocks/>
          </p:cNvSpPr>
          <p:nvPr/>
        </p:nvSpPr>
        <p:spPr>
          <a:xfrm>
            <a:off x="5981065" y="3502660"/>
            <a:ext cx="245427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48" name="도형 283">
            <a:extLst>
              <a:ext uri="{FF2B5EF4-FFF2-40B4-BE49-F238E27FC236}">
                <a16:creationId xmlns:a16="http://schemas.microsoft.com/office/drawing/2014/main" id="{4C99F3D5-1E08-72D6-4C8A-250D8801AB7A}"/>
              </a:ext>
            </a:extLst>
          </p:cNvPr>
          <p:cNvSpPr>
            <a:spLocks/>
          </p:cNvSpPr>
          <p:nvPr/>
        </p:nvSpPr>
        <p:spPr>
          <a:xfrm>
            <a:off x="5988685" y="4964430"/>
            <a:ext cx="244030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49" name="도형 284">
            <a:extLst>
              <a:ext uri="{FF2B5EF4-FFF2-40B4-BE49-F238E27FC236}">
                <a16:creationId xmlns:a16="http://schemas.microsoft.com/office/drawing/2014/main" id="{C689F68F-2560-1833-10E0-796DAA295986}"/>
              </a:ext>
            </a:extLst>
          </p:cNvPr>
          <p:cNvSpPr>
            <a:spLocks/>
          </p:cNvSpPr>
          <p:nvPr/>
        </p:nvSpPr>
        <p:spPr>
          <a:xfrm>
            <a:off x="5974715" y="6645910"/>
            <a:ext cx="2454275" cy="7588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3" name="도형 288">
            <a:extLst>
              <a:ext uri="{FF2B5EF4-FFF2-40B4-BE49-F238E27FC236}">
                <a16:creationId xmlns:a16="http://schemas.microsoft.com/office/drawing/2014/main" id="{89C93165-6D1E-E702-DD8A-0795447D3696}"/>
              </a:ext>
            </a:extLst>
          </p:cNvPr>
          <p:cNvSpPr>
            <a:spLocks/>
          </p:cNvSpPr>
          <p:nvPr/>
        </p:nvSpPr>
        <p:spPr>
          <a:xfrm>
            <a:off x="11853545" y="5031740"/>
            <a:ext cx="2307590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 작성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4" name="도형 289"/>
          <p:cNvSpPr>
            <a:spLocks/>
          </p:cNvSpPr>
          <p:nvPr/>
        </p:nvSpPr>
        <p:spPr>
          <a:xfrm rot="0">
            <a:off x="8839835" y="3503930"/>
            <a:ext cx="2602230" cy="76009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게시글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5" name="도형 290">
            <a:extLst>
              <a:ext uri="{FF2B5EF4-FFF2-40B4-BE49-F238E27FC236}">
                <a16:creationId xmlns:a16="http://schemas.microsoft.com/office/drawing/2014/main" id="{22EDED0A-5F33-46B8-A145-722EEBFBFCD8}"/>
              </a:ext>
            </a:extLst>
          </p:cNvPr>
          <p:cNvSpPr>
            <a:spLocks/>
          </p:cNvSpPr>
          <p:nvPr/>
        </p:nvSpPr>
        <p:spPr>
          <a:xfrm>
            <a:off x="8914130" y="4953635"/>
            <a:ext cx="260159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numCol="1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양식에 맞게 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6" name="도형 291">
            <a:extLst>
              <a:ext uri="{FF2B5EF4-FFF2-40B4-BE49-F238E27FC236}">
                <a16:creationId xmlns:a16="http://schemas.microsoft.com/office/drawing/2014/main" id="{8EA7F9FD-9B28-7091-D395-8CE1C389A523}"/>
              </a:ext>
            </a:extLst>
          </p:cNvPr>
          <p:cNvSpPr>
            <a:spLocks/>
          </p:cNvSpPr>
          <p:nvPr/>
        </p:nvSpPr>
        <p:spPr>
          <a:xfrm>
            <a:off x="8820785" y="6661785"/>
            <a:ext cx="2600960" cy="9093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작성자와 수정자 일치 시 수정화면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7" name="도형 292"/>
          <p:cNvSpPr>
            <a:spLocks/>
          </p:cNvSpPr>
          <p:nvPr/>
        </p:nvSpPr>
        <p:spPr>
          <a:xfrm rot="0">
            <a:off x="8895715" y="8169910"/>
            <a:ext cx="2601595" cy="7137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1500">
                <a:latin typeface="G마켓 산스 TTF Light" charset="0"/>
                <a:ea typeface="G마켓 산스 TTF Light" charset="0"/>
              </a:rPr>
              <a:t>4.</a:t>
            </a:r>
            <a:r>
              <a:rPr sz="1500">
                <a:latin typeface="G마켓 산스 TTF Light" charset="0"/>
                <a:ea typeface="G마켓 산스 TTF Light" charset="0"/>
              </a:rPr>
              <a:t> 작성자와 수 </a:t>
            </a:r>
            <a:r>
              <a:rPr sz="1500">
                <a:latin typeface="G마켓 산스 TTF Light" charset="0"/>
                <a:ea typeface="G마켓 산스 TTF Light" charset="0"/>
              </a:rPr>
              <a:t>정자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r>
              <a:rPr sz="1500">
                <a:latin typeface="G마켓 산스 TTF Light" charset="0"/>
                <a:ea typeface="G마켓 산스 TTF Light" charset="0"/>
              </a:rPr>
              <a:t>일치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r>
              <a:rPr sz="1500">
                <a:latin typeface="G마켓 산스 TTF Light" charset="0"/>
                <a:ea typeface="G마켓 산스 TTF Light" charset="0"/>
              </a:rPr>
              <a:t>시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r>
              <a:rPr sz="1500">
                <a:latin typeface="G마켓 산스 TTF Light" charset="0"/>
                <a:ea typeface="G마켓 산스 TTF Light" charset="0"/>
              </a:rPr>
              <a:t>삭제화면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r>
              <a:rPr sz="1500">
                <a:latin typeface="G마켓 산스 TTF Light" charset="0"/>
                <a:ea typeface="G마켓 산스 TTF Light" charset="0"/>
              </a:rPr>
              <a:t>출력</a:t>
            </a:r>
            <a:endParaRPr lang="ko-KR" altLang="en-US" sz="15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8" name="도형 293">
            <a:extLst>
              <a:ext uri="{FF2B5EF4-FFF2-40B4-BE49-F238E27FC236}">
                <a16:creationId xmlns:a16="http://schemas.microsoft.com/office/drawing/2014/main" id="{6D7BD6A4-F4B5-3066-6EF5-0824B8840B76}"/>
              </a:ext>
            </a:extLst>
          </p:cNvPr>
          <p:cNvSpPr>
            <a:spLocks/>
          </p:cNvSpPr>
          <p:nvPr/>
        </p:nvSpPr>
        <p:spPr>
          <a:xfrm>
            <a:off x="11820525" y="3510915"/>
            <a:ext cx="2737485" cy="78930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4-1) 제목으로 게시글 검색가능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59" name="도형 294">
            <a:extLst>
              <a:ext uri="{FF2B5EF4-FFF2-40B4-BE49-F238E27FC236}">
                <a16:creationId xmlns:a16="http://schemas.microsoft.com/office/drawing/2014/main" id="{A86C814C-B418-6837-604D-8F82D31D65A1}"/>
              </a:ext>
            </a:extLst>
          </p:cNvPr>
          <p:cNvSpPr>
            <a:spLocks/>
          </p:cNvSpPr>
          <p:nvPr/>
        </p:nvSpPr>
        <p:spPr>
          <a:xfrm>
            <a:off x="5981065" y="3517265"/>
            <a:ext cx="245427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60" name="도형 295">
            <a:extLst>
              <a:ext uri="{FF2B5EF4-FFF2-40B4-BE49-F238E27FC236}">
                <a16:creationId xmlns:a16="http://schemas.microsoft.com/office/drawing/2014/main" id="{96055AD1-885A-308F-FC8F-B6C868FA3441}"/>
              </a:ext>
            </a:extLst>
          </p:cNvPr>
          <p:cNvSpPr>
            <a:spLocks/>
          </p:cNvSpPr>
          <p:nvPr/>
        </p:nvSpPr>
        <p:spPr>
          <a:xfrm>
            <a:off x="5988685" y="4979035"/>
            <a:ext cx="244030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61" name="도형 296">
            <a:extLst>
              <a:ext uri="{FF2B5EF4-FFF2-40B4-BE49-F238E27FC236}">
                <a16:creationId xmlns:a16="http://schemas.microsoft.com/office/drawing/2014/main" id="{8DAF3B3A-F61B-FE3B-5BFB-1114CAAD1DA9}"/>
              </a:ext>
            </a:extLst>
          </p:cNvPr>
          <p:cNvSpPr>
            <a:spLocks/>
          </p:cNvSpPr>
          <p:nvPr/>
        </p:nvSpPr>
        <p:spPr>
          <a:xfrm>
            <a:off x="5974715" y="6660515"/>
            <a:ext cx="2454275" cy="75882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게시글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62" name="도형 297"/>
          <p:cNvSpPr>
            <a:spLocks/>
          </p:cNvSpPr>
          <p:nvPr/>
        </p:nvSpPr>
        <p:spPr>
          <a:xfrm rot="0">
            <a:off x="5973445" y="8158480"/>
            <a:ext cx="245872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게시글 삭제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63" name="도형 298"/>
          <p:cNvSpPr>
            <a:spLocks/>
          </p:cNvSpPr>
          <p:nvPr/>
        </p:nvSpPr>
        <p:spPr>
          <a:xfrm rot="0">
            <a:off x="321310" y="5501640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상단 메뉴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64" name="도형 299"/>
          <p:cNvSpPr>
            <a:spLocks/>
          </p:cNvSpPr>
          <p:nvPr/>
        </p:nvSpPr>
        <p:spPr>
          <a:xfrm rot="0">
            <a:off x="3180715" y="5501640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익명게시판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65" name="텍스트 상자 2"/>
          <p:cNvSpPr txBox="1">
            <a:spLocks/>
          </p:cNvSpPr>
          <p:nvPr/>
        </p:nvSpPr>
        <p:spPr>
          <a:xfrm rot="0">
            <a:off x="340360" y="7020560"/>
            <a:ext cx="4872990" cy="509270"/>
          </a:xfrm>
          <a:prstGeom prst="rect"/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2100">
                <a:latin typeface="G마켓 산스 TTF Light" charset="0"/>
                <a:ea typeface="G마켓 산스 TTF Light" charset="0"/>
              </a:rPr>
              <a:t>공지사항</a:t>
            </a:r>
            <a:r>
              <a:rPr sz="2100">
                <a:latin typeface="G마켓 산스 TTF Light" charset="0"/>
                <a:ea typeface="G마켓 산스 TTF Light" charset="0"/>
              </a:rPr>
              <a:t> 조회 : 관리자 外 모든 </a:t>
            </a:r>
            <a:r>
              <a:rPr sz="2100">
                <a:latin typeface="G마켓 산스 TTF Light" charset="0"/>
                <a:ea typeface="G마켓 산스 TTF Light" charset="0"/>
              </a:rPr>
              <a:t>직원</a:t>
            </a:r>
            <a:endParaRPr lang="ko-KR" altLang="en-US" sz="2100">
              <a:latin typeface="G마켓 산스 TTF Light" charset="0"/>
              <a:ea typeface="G마켓 산스 TT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3810" y="6350"/>
            <a:ext cx="18300065" cy="10328275"/>
            <a:chOff x="3810" y="6350"/>
            <a:chExt cx="18300065" cy="10328275"/>
          </a:xfrm>
          <a:solidFill>
            <a:schemeClr val="bg1"/>
          </a:solidFill>
        </p:grpSpPr>
        <p:pic>
          <p:nvPicPr>
            <p:cNvPr id="4" name="Object 14" descr="C:/Users/PC-12/AppData/Roaming/PolarisOffice/ETemp/17296_13370936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10" y="6350"/>
              <a:ext cx="18300700" cy="10328910"/>
            </a:xfrm>
            <a:prstGeom prst="rect"/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66800" y="1268730"/>
          <a:ext cx="16485870" cy="101917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523875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환자관리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6762115" y="2681605"/>
            <a:ext cx="5044440" cy="740410"/>
          </a:xfrm>
          <a:prstGeom prst="rect"/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원무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7" name="도형 367"/>
          <p:cNvCxnSpPr>
            <a:stCxn id="40" idx="3"/>
            <a:endCxn id="9" idx="1"/>
          </p:cNvCxnSpPr>
          <p:nvPr/>
        </p:nvCxnSpPr>
        <p:spPr>
          <a:xfrm rot="0">
            <a:off x="2318385" y="6571615"/>
            <a:ext cx="914400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368"/>
          <p:cNvSpPr>
            <a:spLocks/>
          </p:cNvSpPr>
          <p:nvPr/>
        </p:nvSpPr>
        <p:spPr>
          <a:xfrm rot="0">
            <a:off x="301625" y="6181090"/>
            <a:ext cx="2017395" cy="7810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데스크 </a:t>
            </a:r>
            <a:r>
              <a:rPr sz="2000">
                <a:latin typeface="G마켓 산스 TTF Light" charset="0"/>
                <a:ea typeface="G마켓 산스 TTF Light" charset="0"/>
              </a:rPr>
              <a:t>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9" name="도형 369"/>
          <p:cNvSpPr>
            <a:spLocks/>
          </p:cNvSpPr>
          <p:nvPr/>
        </p:nvSpPr>
        <p:spPr>
          <a:xfrm rot="0">
            <a:off x="3232150" y="6181090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환자관리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0" name="도형 371"/>
          <p:cNvSpPr>
            <a:spLocks/>
          </p:cNvSpPr>
          <p:nvPr/>
        </p:nvSpPr>
        <p:spPr>
          <a:xfrm rot="0">
            <a:off x="6206490" y="4183380"/>
            <a:ext cx="245491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환자 조회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도형 372"/>
          <p:cNvSpPr>
            <a:spLocks/>
          </p:cNvSpPr>
          <p:nvPr/>
        </p:nvSpPr>
        <p:spPr>
          <a:xfrm rot="0">
            <a:off x="6214110" y="5664200"/>
            <a:ext cx="244094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신규 환자 </a:t>
            </a:r>
            <a:r>
              <a:rPr sz="2000">
                <a:latin typeface="G마켓 산스 TTF Light" charset="0"/>
                <a:ea typeface="G마켓 산스 TTF Light" charset="0"/>
              </a:rPr>
              <a:t>등록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9" name="도형 373"/>
          <p:cNvSpPr>
            <a:spLocks/>
          </p:cNvSpPr>
          <p:nvPr/>
        </p:nvSpPr>
        <p:spPr>
          <a:xfrm rot="0">
            <a:off x="6200140" y="7169150"/>
            <a:ext cx="2454910" cy="115633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3.개인정보동의서</a:t>
            </a:r>
            <a:r>
              <a:rPr sz="2000">
                <a:latin typeface="G마켓 산스 TTF Light" charset="0"/>
                <a:ea typeface="G마켓 산스 TTF Light" charset="0"/>
              </a:rPr>
              <a:t> </a:t>
            </a:r>
            <a:r>
              <a:rPr sz="2000">
                <a:latin typeface="G마켓 산스 TTF Light" charset="0"/>
                <a:ea typeface="G마켓 산스 TTF Light" charset="0"/>
              </a:rPr>
              <a:t>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0" name="도형 374"/>
          <p:cNvSpPr>
            <a:spLocks/>
          </p:cNvSpPr>
          <p:nvPr/>
        </p:nvSpPr>
        <p:spPr>
          <a:xfrm rot="0">
            <a:off x="6202680" y="8797290"/>
            <a:ext cx="245491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 제증명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1" name="도형 375"/>
          <p:cNvSpPr>
            <a:spLocks/>
          </p:cNvSpPr>
          <p:nvPr/>
        </p:nvSpPr>
        <p:spPr>
          <a:xfrm rot="0">
            <a:off x="12201525" y="5664200"/>
            <a:ext cx="230822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작성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2" name="도형 377"/>
          <p:cNvSpPr>
            <a:spLocks/>
          </p:cNvSpPr>
          <p:nvPr/>
        </p:nvSpPr>
        <p:spPr>
          <a:xfrm rot="0">
            <a:off x="12078970" y="8798560"/>
            <a:ext cx="230822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제증명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3" name="도형 378"/>
          <p:cNvSpPr>
            <a:spLocks/>
          </p:cNvSpPr>
          <p:nvPr/>
        </p:nvSpPr>
        <p:spPr>
          <a:xfrm rot="16200000" flipH="1">
            <a:off x="3635375" y="6711950"/>
            <a:ext cx="4752340" cy="373380"/>
          </a:xfrm>
          <a:prstGeom prst="bentConnector2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82880" tIns="91440" rIns="182880" bIns="91440" numCol="1" vert="horz" anchor="ctr">
            <a:noAutofit/>
          </a:bodyPr>
          <a:lstStyle/>
          <a:p>
            <a:pPr marL="0" indent="0" rtl="0" algn="ctr" defTabSz="1016000" eaLnBrk="1" latinLnBrk="0" hangingPunct="1">
              <a:buFontTx/>
              <a:buNone/>
            </a:pPr>
            <a:endParaRPr lang="ko-KR" altLang="en-US" sz="36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4" name="도형 379"/>
          <p:cNvCxnSpPr/>
          <p:nvPr/>
        </p:nvCxnSpPr>
        <p:spPr>
          <a:xfrm rot="0">
            <a:off x="5819140" y="4526915"/>
            <a:ext cx="345440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380"/>
          <p:cNvCxnSpPr>
            <a:endCxn id="11" idx="1"/>
          </p:cNvCxnSpPr>
          <p:nvPr/>
        </p:nvCxnSpPr>
        <p:spPr>
          <a:xfrm rot="0">
            <a:off x="5837555" y="6041390"/>
            <a:ext cx="377190" cy="317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381"/>
          <p:cNvCxnSpPr/>
          <p:nvPr/>
        </p:nvCxnSpPr>
        <p:spPr>
          <a:xfrm rot="0">
            <a:off x="5824855" y="7723505"/>
            <a:ext cx="368935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382"/>
          <p:cNvCxnSpPr>
            <a:stCxn id="9" idx="3"/>
          </p:cNvCxnSpPr>
          <p:nvPr/>
        </p:nvCxnSpPr>
        <p:spPr>
          <a:xfrm rot="0">
            <a:off x="5248910" y="6571615"/>
            <a:ext cx="568325" cy="63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5"/>
          <p:cNvSpPr>
            <a:spLocks/>
          </p:cNvSpPr>
          <p:nvPr/>
        </p:nvSpPr>
        <p:spPr>
          <a:xfrm rot="0">
            <a:off x="9065895" y="3885565"/>
            <a:ext cx="2601595" cy="441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1500">
                <a:latin typeface="G마켓 산스 TTF Light" charset="0"/>
                <a:ea typeface="G마켓 산스 TTF Light" charset="0"/>
              </a:rPr>
              <a:t>3-1)</a:t>
            </a:r>
            <a:r>
              <a:rPr sz="1500">
                <a:latin typeface="G마켓 산스 TTF Light" charset="0"/>
                <a:ea typeface="G마켓 산스 TTF Light" charset="0"/>
              </a:rPr>
              <a:t> 환자 </a:t>
            </a:r>
            <a:r>
              <a:rPr sz="1500">
                <a:latin typeface="G마켓 산스 TTF Light" charset="0"/>
                <a:ea typeface="G마켓 산스 TTF Light" charset="0"/>
              </a:rPr>
              <a:t>이름으로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r>
              <a:rPr sz="1500">
                <a:latin typeface="G마켓 산스 TTF Light" charset="0"/>
                <a:ea typeface="G마켓 산스 TTF Light" charset="0"/>
              </a:rPr>
              <a:t>검색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endParaRPr lang="ko-KR" altLang="en-US" sz="15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9" name="도형 384"/>
          <p:cNvSpPr>
            <a:spLocks/>
          </p:cNvSpPr>
          <p:nvPr/>
        </p:nvSpPr>
        <p:spPr>
          <a:xfrm rot="0">
            <a:off x="9058910" y="5665470"/>
            <a:ext cx="260159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양식에 맞게 </a:t>
            </a:r>
            <a:r>
              <a:rPr sz="2000">
                <a:latin typeface="G마켓 산스 TTF Light" charset="0"/>
                <a:ea typeface="G마켓 산스 TTF Light" charset="0"/>
              </a:rPr>
              <a:t>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0" name="도형 386"/>
          <p:cNvSpPr>
            <a:spLocks/>
          </p:cNvSpPr>
          <p:nvPr/>
        </p:nvSpPr>
        <p:spPr>
          <a:xfrm rot="0">
            <a:off x="9048750" y="8798560"/>
            <a:ext cx="260159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제증명 종류 </a:t>
            </a:r>
            <a:r>
              <a:rPr sz="2000">
                <a:latin typeface="G마켓 산스 TTF Light" charset="0"/>
                <a:ea typeface="G마켓 산스 TTF Light" charset="0"/>
              </a:rPr>
              <a:t>선택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1" name="도형 387"/>
          <p:cNvCxnSpPr>
            <a:stCxn id="10" idx="3"/>
            <a:endCxn id="28" idx="1"/>
          </p:cNvCxnSpPr>
          <p:nvPr/>
        </p:nvCxnSpPr>
        <p:spPr>
          <a:xfrm rot="0" flipV="1">
            <a:off x="8660765" y="4106545"/>
            <a:ext cx="405765" cy="45720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88"/>
          <p:cNvCxnSpPr>
            <a:stCxn id="11" idx="3"/>
            <a:endCxn id="29" idx="1"/>
          </p:cNvCxnSpPr>
          <p:nvPr/>
        </p:nvCxnSpPr>
        <p:spPr>
          <a:xfrm rot="0">
            <a:off x="8654415" y="6043930"/>
            <a:ext cx="405130" cy="190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90"/>
          <p:cNvCxnSpPr/>
          <p:nvPr/>
        </p:nvCxnSpPr>
        <p:spPr>
          <a:xfrm rot="0">
            <a:off x="8691880" y="9156700"/>
            <a:ext cx="368935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92"/>
          <p:cNvSpPr>
            <a:spLocks/>
          </p:cNvSpPr>
          <p:nvPr/>
        </p:nvSpPr>
        <p:spPr>
          <a:xfrm rot="0">
            <a:off x="12045950" y="4177030"/>
            <a:ext cx="2738120" cy="7899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3-1)</a:t>
            </a:r>
            <a:r>
              <a:rPr sz="2000">
                <a:latin typeface="G마켓 산스 TTF Light" charset="0"/>
                <a:ea typeface="G마켓 산스 TTF Light" charset="0"/>
              </a:rPr>
              <a:t>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5" name="도형 396"/>
          <p:cNvCxnSpPr>
            <a:stCxn id="41" idx="3"/>
            <a:endCxn id="34" idx="1"/>
          </p:cNvCxnSpPr>
          <p:nvPr/>
        </p:nvCxnSpPr>
        <p:spPr>
          <a:xfrm rot="0" flipV="1">
            <a:off x="11643360" y="4572000"/>
            <a:ext cx="403225" cy="15113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97"/>
          <p:cNvCxnSpPr>
            <a:stCxn id="29" idx="3"/>
            <a:endCxn id="21" idx="1"/>
          </p:cNvCxnSpPr>
          <p:nvPr/>
        </p:nvCxnSpPr>
        <p:spPr>
          <a:xfrm rot="0" flipV="1">
            <a:off x="11659870" y="6043930"/>
            <a:ext cx="542290" cy="190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99"/>
          <p:cNvCxnSpPr/>
          <p:nvPr/>
        </p:nvCxnSpPr>
        <p:spPr>
          <a:xfrm rot="0">
            <a:off x="11667490" y="9206230"/>
            <a:ext cx="368935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402"/>
          <p:cNvSpPr>
            <a:spLocks/>
          </p:cNvSpPr>
          <p:nvPr/>
        </p:nvSpPr>
        <p:spPr>
          <a:xfrm rot="0">
            <a:off x="15441295" y="4174490"/>
            <a:ext cx="2738120" cy="7899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환자 접수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9" name="도형 403"/>
          <p:cNvCxnSpPr>
            <a:stCxn id="34" idx="3"/>
            <a:endCxn id="38" idx="1"/>
          </p:cNvCxnSpPr>
          <p:nvPr/>
        </p:nvCxnSpPr>
        <p:spPr>
          <a:xfrm rot="0" flipV="1">
            <a:off x="14783435" y="4569460"/>
            <a:ext cx="658495" cy="317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426"/>
          <p:cNvSpPr>
            <a:spLocks/>
          </p:cNvSpPr>
          <p:nvPr/>
        </p:nvSpPr>
        <p:spPr>
          <a:xfrm rot="0">
            <a:off x="301625" y="6181090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데스크 </a:t>
            </a:r>
            <a:r>
              <a:rPr sz="2000">
                <a:latin typeface="G마켓 산스 TTF Light" charset="0"/>
                <a:ea typeface="G마켓 산스 TTF Light" charset="0"/>
              </a:rPr>
              <a:t>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41" name="도형 6"/>
          <p:cNvSpPr>
            <a:spLocks/>
          </p:cNvSpPr>
          <p:nvPr/>
        </p:nvSpPr>
        <p:spPr>
          <a:xfrm rot="0">
            <a:off x="9042400" y="4501515"/>
            <a:ext cx="2601595" cy="441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1500">
                <a:latin typeface="G마켓 산스 TTF Light" charset="0"/>
                <a:ea typeface="G마켓 산스 TTF Light" charset="0"/>
              </a:rPr>
              <a:t>3-1)</a:t>
            </a:r>
            <a:r>
              <a:rPr sz="1500">
                <a:latin typeface="G마켓 산스 TTF Light" charset="0"/>
                <a:ea typeface="G마켓 산스 TTF Light" charset="0"/>
              </a:rPr>
              <a:t> 연락처</a:t>
            </a:r>
            <a:r>
              <a:rPr sz="1500">
                <a:latin typeface="G마켓 산스 TTF Light" charset="0"/>
                <a:ea typeface="G마켓 산스 TTF Light" charset="0"/>
              </a:rPr>
              <a:t>로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r>
              <a:rPr sz="1500">
                <a:latin typeface="G마켓 산스 TTF Light" charset="0"/>
                <a:ea typeface="G마켓 산스 TTF Light" charset="0"/>
              </a:rPr>
              <a:t>검색</a:t>
            </a:r>
            <a:r>
              <a:rPr sz="1500">
                <a:latin typeface="G마켓 산스 TTF Light" charset="0"/>
                <a:ea typeface="G마켓 산스 TTF Light" charset="0"/>
              </a:rPr>
              <a:t> </a:t>
            </a:r>
            <a:endParaRPr lang="ko-KR" altLang="en-US" sz="15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42" name="도형 7"/>
          <p:cNvCxnSpPr>
            <a:stCxn id="10" idx="3"/>
            <a:endCxn id="41" idx="1"/>
          </p:cNvCxnSpPr>
          <p:nvPr/>
        </p:nvCxnSpPr>
        <p:spPr>
          <a:xfrm rot="0">
            <a:off x="8660765" y="4563110"/>
            <a:ext cx="382270" cy="16002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"/>
          <p:cNvCxnSpPr>
            <a:stCxn id="28" idx="3"/>
            <a:endCxn id="34" idx="1"/>
          </p:cNvCxnSpPr>
          <p:nvPr/>
        </p:nvCxnSpPr>
        <p:spPr>
          <a:xfrm rot="0">
            <a:off x="11666855" y="4106545"/>
            <a:ext cx="379730" cy="46609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2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990600" y="143891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진료실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배정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6701790" y="2978785"/>
            <a:ext cx="5044440" cy="740410"/>
          </a:xfrm>
          <a:prstGeom prst="rect"/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원무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도형 451"/>
          <p:cNvSpPr>
            <a:spLocks/>
          </p:cNvSpPr>
          <p:nvPr/>
        </p:nvSpPr>
        <p:spPr>
          <a:xfrm rot="0">
            <a:off x="1299845" y="5154295"/>
            <a:ext cx="3655695" cy="16332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접수 버튼 클릭 후 </a:t>
            </a:r>
            <a:r>
              <a:rPr sz="2000">
                <a:latin typeface="G마켓 산스 TTF Light" charset="0"/>
                <a:ea typeface="G마켓 산스 TTF Light" charset="0"/>
              </a:rPr>
              <a:t>대기환자</a:t>
            </a:r>
            <a:r>
              <a:rPr sz="2000">
                <a:latin typeface="G마켓 산스 TTF Light" charset="0"/>
                <a:ea typeface="G마켓 산스 TTF Light" charset="0"/>
              </a:rPr>
              <a:t> 목록과 진료실 </a:t>
            </a:r>
            <a:r>
              <a:rPr sz="2000">
                <a:latin typeface="G마켓 산스 TTF Light" charset="0"/>
                <a:ea typeface="G마켓 산스 TTF Light" charset="0"/>
              </a:rPr>
              <a:t>목록에</a:t>
            </a:r>
            <a:r>
              <a:rPr sz="2000">
                <a:latin typeface="G마켓 산스 TTF Light" charset="0"/>
                <a:ea typeface="G마켓 산스 TTF Light" charset="0"/>
              </a:rPr>
              <a:t> 환자 등록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도형 452"/>
          <p:cNvSpPr>
            <a:spLocks/>
          </p:cNvSpPr>
          <p:nvPr/>
        </p:nvSpPr>
        <p:spPr>
          <a:xfrm rot="0">
            <a:off x="7788910" y="5518150"/>
            <a:ext cx="2687955" cy="85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진료 후 처방전 </a:t>
            </a:r>
            <a:r>
              <a:rPr sz="2000">
                <a:latin typeface="G마켓 산스 TTF Light" charset="0"/>
                <a:ea typeface="G마켓 산스 TTF Light" charset="0"/>
              </a:rPr>
              <a:t>발급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9" name="도형 453"/>
          <p:cNvCxnSpPr>
            <a:stCxn id="7" idx="3"/>
            <a:endCxn id="8" idx="1"/>
          </p:cNvCxnSpPr>
          <p:nvPr/>
        </p:nvCxnSpPr>
        <p:spPr>
          <a:xfrm rot="0" flipV="1">
            <a:off x="4954905" y="5946775"/>
            <a:ext cx="2834640" cy="2476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454"/>
          <p:cNvCxnSpPr>
            <a:stCxn id="8" idx="3"/>
            <a:endCxn id="11" idx="1"/>
          </p:cNvCxnSpPr>
          <p:nvPr/>
        </p:nvCxnSpPr>
        <p:spPr>
          <a:xfrm rot="0">
            <a:off x="10476230" y="5946775"/>
            <a:ext cx="2558415" cy="27940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455"/>
          <p:cNvSpPr>
            <a:spLocks/>
          </p:cNvSpPr>
          <p:nvPr/>
        </p:nvSpPr>
        <p:spPr>
          <a:xfrm rot="0">
            <a:off x="13034010" y="5295900"/>
            <a:ext cx="3332480" cy="13563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대기환자 목록, 진료실 </a:t>
            </a:r>
            <a:r>
              <a:rPr sz="2000">
                <a:latin typeface="G마켓 산스 TTF Light" charset="0"/>
                <a:ea typeface="G마켓 산스 TTF Light" charset="0"/>
              </a:rPr>
              <a:t>목록에서</a:t>
            </a:r>
            <a:r>
              <a:rPr sz="2000">
                <a:latin typeface="G마켓 산스 TTF Light" charset="0"/>
                <a:ea typeface="G마켓 산스 TTF Light" charset="0"/>
              </a:rPr>
              <a:t> 환자 삭제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41275"/>
            <a:ext cx="18300065" cy="10328275"/>
            <a:chOff x="-12065" y="-41275"/>
            <a:chExt cx="18300065" cy="10328275"/>
          </a:xfrm>
          <a:solidFill>
            <a:schemeClr val="bg1"/>
          </a:solidFill>
        </p:grpSpPr>
        <p:pic>
          <p:nvPicPr>
            <p:cNvPr id="4" name="Object 14">
              <a:extLst>
                <a:ext uri="{FF2B5EF4-FFF2-40B4-BE49-F238E27FC236}">
                  <a16:creationId xmlns:a16="http://schemas.microsoft.com/office/drawing/2014/main" id="{EC2A1335-DFFA-6E99-A6EB-AA91C24B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065" y="-41275"/>
              <a:ext cx="18300065" cy="10328275"/>
            </a:xfrm>
            <a:prstGeom prst="rect">
              <a:avLst/>
            </a:prstGeom>
            <a:grpFill/>
          </p:spPr>
        </p:pic>
      </p:grpSp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1040765" y="1254760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비품관리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ct 0">
            <a:extLst>
              <a:ext uri="{FF2B5EF4-FFF2-40B4-BE49-F238E27FC236}">
                <a16:creationId xmlns:a16="http://schemas.microsoft.com/office/drawing/2014/main" id="{55EFB1B3-0DDF-7A84-3FF9-B5C80BFE414A}"/>
              </a:ext>
            </a:extLst>
          </p:cNvPr>
          <p:cNvSpPr txBox="1">
            <a:spLocks/>
          </p:cNvSpPr>
          <p:nvPr/>
        </p:nvSpPr>
        <p:spPr>
          <a:xfrm>
            <a:off x="6783705" y="2429510"/>
            <a:ext cx="5043805" cy="739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79070" tIns="92710" rIns="179070" bIns="92710" anchor="t">
            <a:spAutoFit/>
          </a:bodyPr>
          <a:lstStyle/>
          <a:p>
            <a:pPr marL="0" indent="0" algn="ctr" defTabSz="1016000" rtl="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원무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1" name="도형 458"/>
          <p:cNvCxnSpPr>
            <a:stCxn id="23" idx="3"/>
          </p:cNvCxnSpPr>
          <p:nvPr/>
        </p:nvCxnSpPr>
        <p:spPr>
          <a:xfrm rot="0">
            <a:off x="7496175" y="4221480"/>
            <a:ext cx="1442085" cy="190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459">
            <a:extLst>
              <a:ext uri="{FF2B5EF4-FFF2-40B4-BE49-F238E27FC236}">
                <a16:creationId xmlns:a16="http://schemas.microsoft.com/office/drawing/2014/main" id="{1DFAC6B0-B864-3F1E-99A4-BB872CF2811E}"/>
              </a:ext>
            </a:extLst>
          </p:cNvPr>
          <p:cNvSpPr>
            <a:spLocks/>
          </p:cNvSpPr>
          <p:nvPr/>
        </p:nvSpPr>
        <p:spPr>
          <a:xfrm>
            <a:off x="907415" y="5693410"/>
            <a:ext cx="2352675" cy="5784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 비품 관리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3" name="도형 460">
            <a:extLst>
              <a:ext uri="{FF2B5EF4-FFF2-40B4-BE49-F238E27FC236}">
                <a16:creationId xmlns:a16="http://schemas.microsoft.com/office/drawing/2014/main" id="{376F258C-73CB-DA6A-FA26-42BBB7C5B351}"/>
              </a:ext>
            </a:extLst>
          </p:cNvPr>
          <p:cNvSpPr>
            <a:spLocks/>
          </p:cNvSpPr>
          <p:nvPr/>
        </p:nvSpPr>
        <p:spPr>
          <a:xfrm>
            <a:off x="5143500" y="3824605"/>
            <a:ext cx="2352675" cy="7937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 입주/발주 목록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4" name="도형 461">
            <a:extLst>
              <a:ext uri="{FF2B5EF4-FFF2-40B4-BE49-F238E27FC236}">
                <a16:creationId xmlns:a16="http://schemas.microsoft.com/office/drawing/2014/main" id="{7251C442-E44A-ADDD-DFED-FA0903B51951}"/>
              </a:ext>
            </a:extLst>
          </p:cNvPr>
          <p:cNvSpPr>
            <a:spLocks/>
          </p:cNvSpPr>
          <p:nvPr/>
        </p:nvSpPr>
        <p:spPr>
          <a:xfrm>
            <a:off x="6210935" y="5636895"/>
            <a:ext cx="3044190" cy="67691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 입주/발주 입고장, 발고장 작성 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5" name="도형 462">
            <a:extLst>
              <a:ext uri="{FF2B5EF4-FFF2-40B4-BE49-F238E27FC236}">
                <a16:creationId xmlns:a16="http://schemas.microsoft.com/office/drawing/2014/main" id="{8065390D-C4AA-1BDF-9C78-C436E0153345}"/>
              </a:ext>
            </a:extLst>
          </p:cNvPr>
          <p:cNvSpPr>
            <a:spLocks/>
          </p:cNvSpPr>
          <p:nvPr/>
        </p:nvSpPr>
        <p:spPr>
          <a:xfrm>
            <a:off x="8915400" y="3721735"/>
            <a:ext cx="2352675" cy="82359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 클릭 시 상세내용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6" name="도형 465"/>
          <p:cNvCxnSpPr>
            <a:endCxn id="23" idx="1"/>
          </p:cNvCxnSpPr>
          <p:nvPr/>
        </p:nvCxnSpPr>
        <p:spPr>
          <a:xfrm rot="0" flipV="1">
            <a:off x="3258185" y="4221480"/>
            <a:ext cx="1885950" cy="176276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466"/>
          <p:cNvCxnSpPr>
            <a:endCxn id="28" idx="1"/>
          </p:cNvCxnSpPr>
          <p:nvPr/>
        </p:nvCxnSpPr>
        <p:spPr>
          <a:xfrm rot="0">
            <a:off x="3288665" y="5967095"/>
            <a:ext cx="2225040" cy="287337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68">
            <a:extLst>
              <a:ext uri="{FF2B5EF4-FFF2-40B4-BE49-F238E27FC236}">
                <a16:creationId xmlns:a16="http://schemas.microsoft.com/office/drawing/2014/main" id="{254429C9-05FC-BD7E-6867-FE72D8CF39E8}"/>
              </a:ext>
            </a:extLst>
          </p:cNvPr>
          <p:cNvSpPr>
            <a:spLocks/>
          </p:cNvSpPr>
          <p:nvPr/>
        </p:nvSpPr>
        <p:spPr>
          <a:xfrm>
            <a:off x="5513070" y="8413115"/>
            <a:ext cx="2352675" cy="8534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  재고 현황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algn="ctr" defTabSz="1828800" rtl="0" eaLnBrk="0" latinLnBrk="0" hangingPunct="1">
              <a:buFontTx/>
              <a:buNone/>
            </a:pP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9" name="도형 473">
            <a:extLst>
              <a:ext uri="{FF2B5EF4-FFF2-40B4-BE49-F238E27FC236}">
                <a16:creationId xmlns:a16="http://schemas.microsoft.com/office/drawing/2014/main" id="{FC4B36A9-DA3E-DFEE-FD7E-7EB59FB0801D}"/>
              </a:ext>
            </a:extLst>
          </p:cNvPr>
          <p:cNvSpPr>
            <a:spLocks/>
          </p:cNvSpPr>
          <p:nvPr/>
        </p:nvSpPr>
        <p:spPr>
          <a:xfrm>
            <a:off x="12391390" y="3177540"/>
            <a:ext cx="1746250" cy="5784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수정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0" name="도형 476"/>
          <p:cNvCxnSpPr>
            <a:stCxn id="25" idx="3"/>
            <a:endCxn id="29" idx="1"/>
          </p:cNvCxnSpPr>
          <p:nvPr/>
        </p:nvCxnSpPr>
        <p:spPr>
          <a:xfrm rot="0" flipV="1">
            <a:off x="11268075" y="3467100"/>
            <a:ext cx="1123950" cy="66738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77"/>
          <p:cNvCxnSpPr>
            <a:stCxn id="25" idx="3"/>
            <a:endCxn id="33" idx="1"/>
          </p:cNvCxnSpPr>
          <p:nvPr/>
        </p:nvCxnSpPr>
        <p:spPr>
          <a:xfrm rot="0">
            <a:off x="11268075" y="4133850"/>
            <a:ext cx="1122680" cy="56070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479"/>
          <p:cNvCxnSpPr>
            <a:stCxn id="22" idx="3"/>
            <a:endCxn id="24" idx="1"/>
          </p:cNvCxnSpPr>
          <p:nvPr/>
        </p:nvCxnSpPr>
        <p:spPr>
          <a:xfrm rot="0" flipV="1">
            <a:off x="3260090" y="5975350"/>
            <a:ext cx="2951480" cy="825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567">
            <a:extLst>
              <a:ext uri="{FF2B5EF4-FFF2-40B4-BE49-F238E27FC236}">
                <a16:creationId xmlns:a16="http://schemas.microsoft.com/office/drawing/2014/main" id="{DA32214F-D57A-F4EC-2CB1-D56CCE7CDD05}"/>
              </a:ext>
            </a:extLst>
          </p:cNvPr>
          <p:cNvSpPr>
            <a:spLocks/>
          </p:cNvSpPr>
          <p:nvPr/>
        </p:nvSpPr>
        <p:spPr>
          <a:xfrm>
            <a:off x="12390120" y="4404360"/>
            <a:ext cx="1746250" cy="57848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180340" tIns="90170" rIns="180340" bIns="90170" anchor="ctr">
            <a:noAutofit/>
          </a:bodyPr>
          <a:lstStyle/>
          <a:p>
            <a:pPr marL="0" indent="0" algn="ctr" defTabSz="1828800" rtl="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 삭제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8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5">
            <a:extLst>
              <a:ext uri="{FF2B5EF4-FFF2-40B4-BE49-F238E27FC236}">
                <a16:creationId xmlns:a16="http://schemas.microsoft.com/office/drawing/2014/main" id="{742D9274-B4CA-10EE-F5BA-EBAFB5A5B9BE}"/>
              </a:ext>
            </a:extLst>
          </p:cNvPr>
          <p:cNvGrpSpPr/>
          <p:nvPr/>
        </p:nvGrpSpPr>
        <p:grpSpPr>
          <a:xfrm>
            <a:off x="-12065" y="-3175"/>
            <a:ext cx="18300065" cy="10328275"/>
            <a:chOff x="-12065" y="-3175"/>
            <a:chExt cx="18300065" cy="10328275"/>
          </a:xfrm>
          <a:solidFill>
            <a:schemeClr val="bg1"/>
          </a:solidFill>
        </p:grpSpPr>
        <p:pic>
          <p:nvPicPr>
            <p:cNvPr id="4" name="Object 14" descr="C:/Users/PC-12/AppData/Roaming/PolarisOffice/ETemp/17296_13370936/image3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12065" y="-3175"/>
              <a:ext cx="18300700" cy="10328910"/>
            </a:xfrm>
            <a:prstGeom prst="rect"/>
            <a:grpFill/>
          </p:spPr>
        </p:pic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47750" y="1219835"/>
          <a:ext cx="16485870" cy="9906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120515"/>
                <a:gridCol w="4120515"/>
                <a:gridCol w="4122420"/>
                <a:gridCol w="4122420"/>
              </a:tblGrid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단위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프로세스 ID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RSP-USER-1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~ 7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프로세스명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의사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 화면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작성일자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023.01.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2</a:t>
                      </a:r>
                      <a:r>
                        <a:rPr lang="ko-KR"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8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작성자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latinLnBrk="0" lvl="1">
                        <a:buFontTx/>
                        <a:buNone/>
                      </a:pPr>
                      <a:r>
                        <a:rPr sz="2000" kern="1200" cap="none" i="0" b="0" strike="noStrike">
                          <a:solidFill>
                            <a:schemeClr val="tx1"/>
                          </a:solidFill>
                          <a:latin typeface="G마켓 산스 TTF Light" charset="0"/>
                          <a:ea typeface="G마켓 산스 TTF Light" charset="0"/>
                        </a:rPr>
                        <a:t>장예지</a:t>
                      </a:r>
                      <a:endParaRPr lang="ko-KR" altLang="en-US" sz="2000" kern="1200" i="0" cap="none" b="0" strike="noStrike">
                        <a:solidFill>
                          <a:schemeClr val="tx1"/>
                        </a:solidFill>
                        <a:latin typeface="G마켓 산스 TTF Light" charset="0"/>
                        <a:ea typeface="G마켓 산스 TTF Light" charset="0"/>
                      </a:endParaRPr>
                    </a:p>
                  </a:txBody>
                  <a:tcPr marL="180340" marR="180340" marT="93980" marB="93980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6766560" y="2930525"/>
            <a:ext cx="5044440" cy="740410"/>
          </a:xfrm>
          <a:prstGeom prst="rect"/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79070" tIns="92710" rIns="179070" bIns="92710" numCol="1" vert="horz" anchor="t">
            <a:spAutoFit/>
          </a:bodyPr>
          <a:lstStyle/>
          <a:p>
            <a:pPr marL="0" indent="0" rtl="0" algn="ctr" defTabSz="1016000" eaLnBrk="0" latinLnBrk="0" hangingPunct="1">
              <a:buFontTx/>
              <a:buNone/>
            </a:pPr>
            <a:r>
              <a:rPr sz="3600" b="1">
                <a:latin typeface="G마켓 산스 TTF Light" charset="0"/>
                <a:ea typeface="G마켓 산스 TTF Light" charset="0"/>
              </a:rPr>
              <a:t>의사</a:t>
            </a:r>
            <a:endParaRPr lang="ko-KR" altLang="en-US" sz="3600" b="1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7" name="도형 494"/>
          <p:cNvSpPr>
            <a:spLocks/>
          </p:cNvSpPr>
          <p:nvPr/>
        </p:nvSpPr>
        <p:spPr>
          <a:xfrm rot="0">
            <a:off x="6092190" y="4444365"/>
            <a:ext cx="245491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대기자 목록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도형 495"/>
          <p:cNvSpPr>
            <a:spLocks/>
          </p:cNvSpPr>
          <p:nvPr/>
        </p:nvSpPr>
        <p:spPr>
          <a:xfrm rot="0">
            <a:off x="6099810" y="5874385"/>
            <a:ext cx="244094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 스케쥴 표시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0" name="도형 497"/>
          <p:cNvSpPr>
            <a:spLocks/>
          </p:cNvSpPr>
          <p:nvPr/>
        </p:nvSpPr>
        <p:spPr>
          <a:xfrm rot="0">
            <a:off x="6101715" y="7316470"/>
            <a:ext cx="245491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3.</a:t>
            </a:r>
            <a:r>
              <a:rPr sz="2000">
                <a:latin typeface="G마켓 산스 TTF Light" charset="0"/>
                <a:ea typeface="G마켓 산스 TTF Light" charset="0"/>
              </a:rPr>
              <a:t> 문서 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1" name="도형 499"/>
          <p:cNvSpPr>
            <a:spLocks/>
          </p:cNvSpPr>
          <p:nvPr/>
        </p:nvSpPr>
        <p:spPr>
          <a:xfrm rot="0">
            <a:off x="15256510" y="3710940"/>
            <a:ext cx="2308225" cy="7899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5-1.</a:t>
            </a:r>
            <a:r>
              <a:rPr sz="2000">
                <a:latin typeface="G마켓 산스 TTF Light" charset="0"/>
                <a:ea typeface="G마켓 산스 TTF Light" charset="0"/>
              </a:rPr>
              <a:t> 처방내역 </a:t>
            </a:r>
            <a:r>
              <a:rPr sz="2000">
                <a:latin typeface="G마켓 산스 TTF Light" charset="0"/>
                <a:ea typeface="G마켓 산스 TTF Light" charset="0"/>
              </a:rPr>
              <a:t>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2" name="도형 500"/>
          <p:cNvSpPr>
            <a:spLocks/>
          </p:cNvSpPr>
          <p:nvPr/>
        </p:nvSpPr>
        <p:spPr>
          <a:xfrm rot="0">
            <a:off x="15284450" y="5198745"/>
            <a:ext cx="230822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5-1.</a:t>
            </a:r>
            <a:r>
              <a:rPr sz="2000">
                <a:latin typeface="G마켓 산스 TTF Light" charset="0"/>
                <a:ea typeface="G마켓 산스 TTF Light" charset="0"/>
              </a:rPr>
              <a:t> 검사 목록 </a:t>
            </a:r>
            <a:r>
              <a:rPr sz="2000">
                <a:latin typeface="G마켓 산스 TTF Light" charset="0"/>
                <a:ea typeface="G마켓 산스 TTF Light" charset="0"/>
              </a:rPr>
              <a:t>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3" name="도형 501"/>
          <p:cNvSpPr>
            <a:spLocks/>
          </p:cNvSpPr>
          <p:nvPr/>
        </p:nvSpPr>
        <p:spPr>
          <a:xfrm rot="16200000" flipH="1">
            <a:off x="4450080" y="6044565"/>
            <a:ext cx="2912745" cy="391795"/>
          </a:xfrm>
          <a:prstGeom prst="bentConnector2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82880" tIns="91440" rIns="182880" bIns="91440" numCol="1" vert="horz" anchor="ctr">
            <a:noAutofit/>
          </a:bodyPr>
          <a:lstStyle/>
          <a:p>
            <a:pPr marL="0" indent="0" rtl="0" algn="ctr" defTabSz="1016000" eaLnBrk="1" latinLnBrk="0" hangingPunct="1">
              <a:buFontTx/>
              <a:buNone/>
            </a:pPr>
            <a:endParaRPr lang="ko-KR" altLang="en-US" sz="36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4" name="도형 502"/>
          <p:cNvCxnSpPr>
            <a:stCxn id="15" idx="3"/>
          </p:cNvCxnSpPr>
          <p:nvPr/>
        </p:nvCxnSpPr>
        <p:spPr>
          <a:xfrm rot="0">
            <a:off x="2275205" y="6832600"/>
            <a:ext cx="473075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503"/>
          <p:cNvSpPr>
            <a:spLocks/>
          </p:cNvSpPr>
          <p:nvPr/>
        </p:nvSpPr>
        <p:spPr>
          <a:xfrm rot="0">
            <a:off x="258445" y="6442075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1.</a:t>
            </a:r>
            <a:r>
              <a:rPr sz="2000">
                <a:latin typeface="G마켓 산스 TTF Light" charset="0"/>
                <a:ea typeface="G마켓 산스 TTF Light" charset="0"/>
              </a:rPr>
              <a:t> 메인 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16" name="도형 504"/>
          <p:cNvSpPr>
            <a:spLocks/>
          </p:cNvSpPr>
          <p:nvPr/>
        </p:nvSpPr>
        <p:spPr>
          <a:xfrm rot="0">
            <a:off x="2747645" y="6442075"/>
            <a:ext cx="2017395" cy="78105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2.</a:t>
            </a:r>
            <a:r>
              <a:rPr sz="2000">
                <a:latin typeface="G마켓 산스 TTF Light" charset="0"/>
                <a:ea typeface="G마켓 산스 TTF Light" charset="0"/>
              </a:rPr>
              <a:t> 의사 화면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17" name="도형 505"/>
          <p:cNvCxnSpPr/>
          <p:nvPr/>
        </p:nvCxnSpPr>
        <p:spPr>
          <a:xfrm rot="0">
            <a:off x="5704840" y="4787900"/>
            <a:ext cx="345440" cy="12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506"/>
          <p:cNvCxnSpPr/>
          <p:nvPr/>
        </p:nvCxnSpPr>
        <p:spPr>
          <a:xfrm rot="0">
            <a:off x="5715000" y="6254115"/>
            <a:ext cx="385445" cy="6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508"/>
          <p:cNvCxnSpPr/>
          <p:nvPr/>
        </p:nvCxnSpPr>
        <p:spPr>
          <a:xfrm rot="0">
            <a:off x="4764405" y="6831965"/>
            <a:ext cx="938530" cy="127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509"/>
          <p:cNvSpPr>
            <a:spLocks/>
          </p:cNvSpPr>
          <p:nvPr/>
        </p:nvSpPr>
        <p:spPr>
          <a:xfrm rot="0">
            <a:off x="8938260" y="4445635"/>
            <a:ext cx="260159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환자 이름 더블 </a:t>
            </a:r>
            <a:r>
              <a:rPr sz="2000">
                <a:latin typeface="G마켓 산스 TTF Light" charset="0"/>
                <a:ea typeface="G마켓 산스 TTF Light" charset="0"/>
              </a:rPr>
              <a:t>클릭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3" name="도형 512"/>
          <p:cNvSpPr>
            <a:spLocks/>
          </p:cNvSpPr>
          <p:nvPr/>
        </p:nvSpPr>
        <p:spPr>
          <a:xfrm rot="0">
            <a:off x="8934450" y="7317740"/>
            <a:ext cx="3112770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4.</a:t>
            </a:r>
            <a:r>
              <a:rPr sz="2000">
                <a:latin typeface="G마켓 산스 TTF Light" charset="0"/>
                <a:ea typeface="G마켓 산스 TTF Light" charset="0"/>
              </a:rPr>
              <a:t> 문서 작성 버튼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4" name="도형 513"/>
          <p:cNvCxnSpPr/>
          <p:nvPr/>
        </p:nvCxnSpPr>
        <p:spPr>
          <a:xfrm rot="0">
            <a:off x="8546465" y="4824095"/>
            <a:ext cx="392430" cy="190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516"/>
          <p:cNvCxnSpPr/>
          <p:nvPr/>
        </p:nvCxnSpPr>
        <p:spPr>
          <a:xfrm rot="0">
            <a:off x="8555990" y="7696200"/>
            <a:ext cx="379095" cy="190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518"/>
          <p:cNvSpPr>
            <a:spLocks/>
          </p:cNvSpPr>
          <p:nvPr/>
        </p:nvSpPr>
        <p:spPr>
          <a:xfrm rot="0">
            <a:off x="11931650" y="4438015"/>
            <a:ext cx="2738120" cy="7899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환자정보 탭에 </a:t>
            </a:r>
            <a:r>
              <a:rPr sz="2000">
                <a:latin typeface="G마켓 산스 TTF Light" charset="0"/>
                <a:ea typeface="G마켓 산스 TTF Light" charset="0"/>
              </a:rPr>
              <a:t>환자</a:t>
            </a:r>
            <a:r>
              <a:rPr sz="2000">
                <a:latin typeface="G마켓 산스 TTF Light" charset="0"/>
                <a:ea typeface="G마켓 산스 TTF Light" charset="0"/>
              </a:rPr>
              <a:t> 상세정보 출력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28" name="도형 522"/>
          <p:cNvCxnSpPr/>
          <p:nvPr/>
        </p:nvCxnSpPr>
        <p:spPr>
          <a:xfrm rot="0">
            <a:off x="11539220" y="4825365"/>
            <a:ext cx="393065" cy="825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529"/>
          <p:cNvCxnSpPr/>
          <p:nvPr/>
        </p:nvCxnSpPr>
        <p:spPr>
          <a:xfrm rot="0">
            <a:off x="14669135" y="4832985"/>
            <a:ext cx="615950" cy="74612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30"/>
          <p:cNvCxnSpPr/>
          <p:nvPr/>
        </p:nvCxnSpPr>
        <p:spPr>
          <a:xfrm rot="0" flipV="1">
            <a:off x="14669135" y="4105910"/>
            <a:ext cx="588010" cy="72771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535"/>
          <p:cNvSpPr>
            <a:spLocks/>
          </p:cNvSpPr>
          <p:nvPr/>
        </p:nvSpPr>
        <p:spPr>
          <a:xfrm rot="0">
            <a:off x="15589250" y="7314565"/>
            <a:ext cx="2308225" cy="7594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6.</a:t>
            </a:r>
            <a:r>
              <a:rPr sz="2000">
                <a:latin typeface="G마켓 산스 TTF Light" charset="0"/>
                <a:ea typeface="G마켓 산스 TTF Light" charset="0"/>
              </a:rPr>
              <a:t> 작성 완료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32" name="도형 536"/>
          <p:cNvSpPr>
            <a:spLocks/>
          </p:cNvSpPr>
          <p:nvPr/>
        </p:nvSpPr>
        <p:spPr>
          <a:xfrm rot="0">
            <a:off x="12465050" y="7320915"/>
            <a:ext cx="2658745" cy="759460"/>
          </a:xfrm>
          <a:prstGeom prst="roundRect">
            <a:avLst>
              <a:gd name="adj" fmla="val 19403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180340" tIns="90170" rIns="180340" bIns="90170" numCol="1" vert="horz" anchor="ctr">
            <a:noAutofit/>
          </a:bodyPr>
          <a:lstStyle/>
          <a:p>
            <a:pPr marL="0" indent="0" rtl="0" algn="ctr" defTabSz="1828800" eaLnBrk="0" latinLnBrk="0" hangingPunct="1"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5.</a:t>
            </a:r>
            <a:r>
              <a:rPr sz="2000">
                <a:latin typeface="G마켓 산스 TTF Light" charset="0"/>
                <a:ea typeface="G마켓 산스 TTF Light" charset="0"/>
              </a:rPr>
              <a:t> 버튼을 클릭하여 </a:t>
            </a:r>
            <a:r>
              <a:rPr sz="2000">
                <a:latin typeface="G마켓 산스 TTF Light" charset="0"/>
                <a:ea typeface="G마켓 산스 TTF Light" charset="0"/>
              </a:rPr>
              <a:t>양식에</a:t>
            </a:r>
            <a:r>
              <a:rPr sz="2000">
                <a:latin typeface="G마켓 산스 TTF Light" charset="0"/>
                <a:ea typeface="G마켓 산스 TTF Light" charset="0"/>
              </a:rPr>
              <a:t> 맞게 작성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cxnSp>
        <p:nvCxnSpPr>
          <p:cNvPr id="33" name="도형 537"/>
          <p:cNvCxnSpPr/>
          <p:nvPr/>
        </p:nvCxnSpPr>
        <p:spPr>
          <a:xfrm rot="0">
            <a:off x="12046585" y="7697470"/>
            <a:ext cx="419100" cy="381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538"/>
          <p:cNvCxnSpPr/>
          <p:nvPr/>
        </p:nvCxnSpPr>
        <p:spPr>
          <a:xfrm rot="0" flipV="1">
            <a:off x="15123160" y="7694295"/>
            <a:ext cx="466725" cy="698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9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115654A53E1446A0C8E4E27B004BA5" ma:contentTypeVersion="2" ma:contentTypeDescription="새 문서를 만듭니다." ma:contentTypeScope="" ma:versionID="68239a85b5047f686b6a15b5bddaf4af">
  <xsd:schema xmlns:xsd="http://www.w3.org/2001/XMLSchema" xmlns:xs="http://www.w3.org/2001/XMLSchema" xmlns:p="http://schemas.microsoft.com/office/2006/metadata/properties" xmlns:ns3="98f9e284-49d9-41f7-9e2a-680878a2bbe4" targetNamespace="http://schemas.microsoft.com/office/2006/metadata/properties" ma:root="true" ma:fieldsID="cb8a09f41ff97e215110b16c2ce0401b" ns3:_="">
    <xsd:import namespace="98f9e284-49d9-41f7-9e2a-680878a2bb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9e284-49d9-41f7-9e2a-680878a2bb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B0FDDA-A95E-41B3-B684-2E6C4DF37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9e284-49d9-41f7-9e2a-680878a2b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12A70D-4E9B-4DF3-B988-57E5896C19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E2257-3C56-415D-A7F2-CC8729AA86C8}">
  <ds:schemaRefs>
    <ds:schemaRef ds:uri="98f9e284-49d9-41f7-9e2a-680878a2bbe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14</Pages>
  <Paragraphs>342</Paragraphs>
  <Words>1046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wp03033</cp:lastModifiedBy>
  <dc:title>PowerPoint 프레젠테이션</dc:title>
  <cp:version>9.104.146.48620</cp:version>
  <dcterms:modified xsi:type="dcterms:W3CDTF">2022-09-06T10:55:45Z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0x010100FA115654A53E1446A0C8E4E27B004BA5</vt:lpwstr>
  </property>
</Properties>
</file>