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3" r:id="rId8"/>
    <p:sldId id="269" r:id="rId9"/>
    <p:sldId id="268" r:id="rId10"/>
    <p:sldId id="270" r:id="rId11"/>
    <p:sldId id="271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ECF8-9F76-476E-A49D-62E854E3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BDC5-D8C5-406E-A590-BBCA7E67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52E-9F66-4B09-B6E2-28696EB2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24B-76EB-4062-A51A-4508D0B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FEC6-A8E3-4F81-8D42-FD956AD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8E40-9927-4BB8-AE59-4A01C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F1F99-F023-4C75-84CD-85FF3346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59CB-E505-41BA-BD6D-FEBE313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9358-2103-4BB4-93A9-C305B1A4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E9AF-1B15-41FB-92C0-81192BF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87FD-57BF-40B4-AAD2-81C3FA753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42A6-D350-4EF8-AA54-24F135C6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B112-5B02-44D9-9BF3-0C675FA9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C7EC-FC6A-4232-A5D0-7AE0F7B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9AF-AEED-40C9-9121-F82C9977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E0EE-487F-4012-A713-2D8791A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F1F0-EF4C-48BB-844B-084D675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E3B1-5BA9-4D01-9134-3D294FBD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39F8-26B4-4109-9B64-DBE5B6C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FEC5-A9AC-46A4-88AC-2D9670B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A4-0FEF-4F94-8EF2-870B20DE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484-3A9A-47E1-9C2F-3A77C27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CFC5-7E5B-4A2E-B041-B2308E11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008E-721C-4910-A53E-E56757A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6734-CDC0-4042-94BC-D7676C6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186-D5B1-4C99-83C2-EF360D8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462-DA85-4D64-9207-55D789F3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190-8A50-4E4B-8641-6AC2D9ECD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F648-841C-4AF7-ABC3-9BB23DE8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A2D-9648-4B68-B8EC-209093C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F31D-555E-4430-B4CE-659A747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8BF-DD17-4D42-BC08-0604F54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C5AB-D61E-446B-B41C-2ACA869B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9246-6938-4AF2-A1DF-05AC1F6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F4CA-82A8-4571-8FC5-9E3A3BCF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92DF-1D66-4F26-933E-C08E8FBA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D994-6DA2-483B-90FC-4EA269F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F869-9401-4084-974C-97AB5E2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47F9-587A-43D2-B6A3-CDD47BD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65D-42A2-4D51-850C-5A9CF68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76195-3A29-4C69-A0A5-8B38062D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EB51-8C65-4219-B2C3-99A1A6EF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1B392-5C47-455C-BB69-A37AD699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8DECD-7810-4235-A37C-D34CE347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FBFE-CBE1-4C76-BBE2-61654B0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FD56-DE56-45D9-AD71-7853E75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E4C-32ED-48B2-9B2D-FEEFBC1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D83F-1486-4069-9628-75D3A1C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2210-32BB-49BC-A436-C366F619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BDE3-F0F8-4B2C-8789-9C8F173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E96A-617F-478F-9864-4D080D38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A671-1A45-45C9-B49D-7AF5E3F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42D-3BCB-497E-AABE-FC1E31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1BD3-010F-4DBE-8164-D093D559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BC0FA-34F2-475C-A0B4-B4A85FD7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F6E3-DAE0-437C-8E2B-1E031FEE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053F-771F-4385-9BBC-B725B19A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E5B5-D8FE-4E5D-A4B6-D0F6DFF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7AEC-5DB2-4F6A-B3C3-1973AA4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9C21-C514-4574-A234-6F4BEFBB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6A57-9183-448F-B8C8-96693CE0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745B-4ED0-400B-B719-3DCA8534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7F30-5E1B-4C25-BD13-965A5C0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0E29-CAC2-40A3-835A-7D4D16B8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SPHEREx</a:t>
            </a:r>
            <a:r>
              <a:rPr lang="en-US" dirty="0"/>
              <a:t> Calibration </a:t>
            </a:r>
            <a:br>
              <a:rPr lang="en-US" dirty="0"/>
            </a:br>
            <a:r>
              <a:rPr lang="en-US" dirty="0"/>
              <a:t>Lab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D4B6-58B8-4B8D-B4CD-DC011243E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Condon, Howard Hui, Marco Viero</a:t>
            </a:r>
          </a:p>
        </p:txBody>
      </p:sp>
    </p:spTree>
    <p:extLst>
      <p:ext uri="{BB962C8B-B14F-4D97-AF65-F5344CB8AC3E}">
        <p14:creationId xmlns:p14="http://schemas.microsoft.com/office/powerpoint/2010/main" val="365643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E9E-9F2E-47C3-95EB-5F38FAC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3BF7-FE06-4B12-B0AD-4F20CAE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874"/>
            <a:ext cx="10515600" cy="2078465"/>
          </a:xfrm>
        </p:spPr>
        <p:txBody>
          <a:bodyPr>
            <a:normAutofit/>
          </a:bodyPr>
          <a:lstStyle/>
          <a:p>
            <a:r>
              <a:rPr lang="en-US" dirty="0"/>
              <a:t>Lab cleanup is underway. Urgency level? How can we expedite? </a:t>
            </a:r>
          </a:p>
          <a:p>
            <a:r>
              <a:rPr lang="en-US" dirty="0"/>
              <a:t>Sam is going through each component to determine how we will communicate with it.</a:t>
            </a:r>
          </a:p>
          <a:p>
            <a:r>
              <a:rPr lang="en-US" dirty="0"/>
              <a:t>Marco is researching efficient ways to approach the master codebase.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ECF84-6DE5-4C48-9969-D8DA4325B87F}"/>
              </a:ext>
            </a:extLst>
          </p:cNvPr>
          <p:cNvSpPr txBox="1">
            <a:spLocks/>
          </p:cNvSpPr>
          <p:nvPr/>
        </p:nvSpPr>
        <p:spPr>
          <a:xfrm>
            <a:off x="838200" y="3650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Communication 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616F99-93CC-4164-9489-E24BE9F60BD7}"/>
              </a:ext>
            </a:extLst>
          </p:cNvPr>
          <p:cNvSpPr txBox="1">
            <a:spLocks/>
          </p:cNvSpPr>
          <p:nvPr/>
        </p:nvSpPr>
        <p:spPr>
          <a:xfrm>
            <a:off x="838200" y="4884862"/>
            <a:ext cx="10515600" cy="160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Slack Channel: #calibration-lab</a:t>
            </a:r>
          </a:p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 err="1"/>
              <a:t>SPHEREx</a:t>
            </a:r>
            <a:r>
              <a:rPr lang="en-US" dirty="0"/>
              <a:t>/</a:t>
            </a:r>
            <a:r>
              <a:rPr lang="en-US" dirty="0" err="1"/>
              <a:t>SPHEREx</a:t>
            </a:r>
            <a:r>
              <a:rPr lang="en-US" dirty="0"/>
              <a:t>-lab-tools</a:t>
            </a:r>
          </a:p>
        </p:txBody>
      </p:sp>
    </p:spTree>
    <p:extLst>
      <p:ext uri="{BB962C8B-B14F-4D97-AF65-F5344CB8AC3E}">
        <p14:creationId xmlns:p14="http://schemas.microsoft.com/office/powerpoint/2010/main" val="353205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BCD-B9AF-4FC1-96B9-847678D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A678-1BA7-4941-B910-1E746AE4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72"/>
            <a:ext cx="10515600" cy="2444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Command hardware via USB hub, FPGA, </a:t>
            </a:r>
            <a:r>
              <a:rPr lang="en-US" dirty="0" err="1"/>
              <a:t>Labjack</a:t>
            </a:r>
            <a:r>
              <a:rPr lang="en-US" dirty="0"/>
              <a:t>, Arduino, (other?), or some combination? </a:t>
            </a:r>
          </a:p>
          <a:p>
            <a:r>
              <a:rPr lang="en-US" dirty="0"/>
              <a:t>Data storage format (.csv, .</a:t>
            </a:r>
            <a:r>
              <a:rPr lang="en-US" dirty="0" err="1"/>
              <a:t>avro</a:t>
            </a:r>
            <a:r>
              <a:rPr lang="en-US" dirty="0"/>
              <a:t>, .parquet?)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7164-64DC-44B6-B892-4858D2E0F958}"/>
              </a:ext>
            </a:extLst>
          </p:cNvPr>
          <p:cNvSpPr txBox="1">
            <a:spLocks/>
          </p:cNvSpPr>
          <p:nvPr/>
        </p:nvSpPr>
        <p:spPr>
          <a:xfrm>
            <a:off x="838200" y="3283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to Solve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65015-B569-470D-BD9A-ED77735F9C6A}"/>
              </a:ext>
            </a:extLst>
          </p:cNvPr>
          <p:cNvSpPr txBox="1">
            <a:spLocks/>
          </p:cNvSpPr>
          <p:nvPr/>
        </p:nvSpPr>
        <p:spPr>
          <a:xfrm>
            <a:off x="838199" y="4608981"/>
            <a:ext cx="10748133" cy="224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lack-Lato"/>
              </a:rPr>
              <a:t>Can we integrate the Oriel Monochromator specific USB drivers into the </a:t>
            </a:r>
            <a:r>
              <a:rPr lang="en-US" b="0" i="0" dirty="0" err="1">
                <a:effectLst/>
                <a:latin typeface="Slack-Lato"/>
              </a:rPr>
              <a:t>pyVISA</a:t>
            </a:r>
            <a:r>
              <a:rPr lang="en-US" b="0" i="0" dirty="0">
                <a:effectLst/>
                <a:latin typeface="Slack-Lato"/>
              </a:rPr>
              <a:t> framework and thus avoid using the Oriel provided C++ API</a:t>
            </a:r>
            <a:r>
              <a:rPr lang="en-US" dirty="0"/>
              <a:t>?</a:t>
            </a:r>
          </a:p>
          <a:p>
            <a:r>
              <a:rPr lang="en-US" dirty="0"/>
              <a:t>Stepper motors all driven by Anaheim Driver realistic?</a:t>
            </a:r>
          </a:p>
          <a:p>
            <a:r>
              <a:rPr lang="en-US" dirty="0"/>
              <a:t>Which FLIR camera are we using?  USB camera better?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setup to automate:</a:t>
            </a:r>
          </a:p>
          <a:p>
            <a:pPr lvl="1"/>
            <a:r>
              <a:rPr lang="en-US" dirty="0"/>
              <a:t>Spectral Calibration. </a:t>
            </a:r>
          </a:p>
          <a:p>
            <a:pPr lvl="1"/>
            <a:r>
              <a:rPr lang="en-US" dirty="0"/>
              <a:t>Measurement of Telescope Focus and Error.</a:t>
            </a:r>
          </a:p>
          <a:p>
            <a:r>
              <a:rPr lang="en-US" dirty="0"/>
              <a:t>File Storage:</a:t>
            </a:r>
          </a:p>
          <a:p>
            <a:pPr lvl="1"/>
            <a:r>
              <a:rPr lang="en-US" dirty="0"/>
              <a:t>Compressed but easily retrievable.  </a:t>
            </a:r>
          </a:p>
          <a:p>
            <a:pPr lvl="1"/>
            <a:r>
              <a:rPr lang="en-US" dirty="0"/>
              <a:t>Appropriate metadata in headers and easy to search.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158-C15B-4143-887D-344B7644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9AF8-73CC-431F-B8EB-18FB6800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is to have a GUI (QT) interface for a central codebase that drives all the instrumentation and data collection.</a:t>
            </a:r>
          </a:p>
          <a:p>
            <a:r>
              <a:rPr lang="en-US" dirty="0"/>
              <a:t>Preferably in Python (making every effort to avoid </a:t>
            </a:r>
            <a:r>
              <a:rPr lang="en-US" dirty="0" err="1"/>
              <a:t>Labview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5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DE34EC1-20F5-47E0-BA9A-BC181864517A}"/>
              </a:ext>
            </a:extLst>
          </p:cNvPr>
          <p:cNvSpPr/>
          <p:nvPr/>
        </p:nvSpPr>
        <p:spPr>
          <a:xfrm>
            <a:off x="4767941" y="592096"/>
            <a:ext cx="2656115" cy="2264228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2FA3741-2F22-4853-9E88-B4B1F803CA39}"/>
              </a:ext>
            </a:extLst>
          </p:cNvPr>
          <p:cNvSpPr/>
          <p:nvPr/>
        </p:nvSpPr>
        <p:spPr>
          <a:xfrm>
            <a:off x="5638800" y="68103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B32DE38-DA00-4A7C-BE42-6FA2FB6D24F6}"/>
              </a:ext>
            </a:extLst>
          </p:cNvPr>
          <p:cNvSpPr/>
          <p:nvPr/>
        </p:nvSpPr>
        <p:spPr>
          <a:xfrm>
            <a:off x="5539508" y="1419528"/>
            <a:ext cx="1090654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E3E19EA-09DE-4EA2-8857-C2D5A651C28F}"/>
              </a:ext>
            </a:extLst>
          </p:cNvPr>
          <p:cNvSpPr/>
          <p:nvPr/>
        </p:nvSpPr>
        <p:spPr>
          <a:xfrm>
            <a:off x="5638800" y="217620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7FA4963-68C0-4441-9784-CA52EFAEBE3E}"/>
              </a:ext>
            </a:extLst>
          </p:cNvPr>
          <p:cNvSpPr/>
          <p:nvPr/>
        </p:nvSpPr>
        <p:spPr>
          <a:xfrm>
            <a:off x="5321885" y="2932886"/>
            <a:ext cx="15259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2A9A9D7-D08B-4BE2-B881-A47E5E7301E8}"/>
              </a:ext>
            </a:extLst>
          </p:cNvPr>
          <p:cNvSpPr/>
          <p:nvPr/>
        </p:nvSpPr>
        <p:spPr>
          <a:xfrm>
            <a:off x="4039266" y="3671377"/>
            <a:ext cx="3808659" cy="58711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Hub/FPGA/RSC Chain/ </a:t>
            </a:r>
            <a:r>
              <a:rPr lang="en-US" dirty="0" err="1"/>
              <a:t>Labjack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8E787BF-D439-497D-A23E-AF3E1573ADDC}"/>
              </a:ext>
            </a:extLst>
          </p:cNvPr>
          <p:cNvSpPr/>
          <p:nvPr/>
        </p:nvSpPr>
        <p:spPr>
          <a:xfrm>
            <a:off x="329565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B547908-2419-4295-9134-4A26ADB8CC81}"/>
              </a:ext>
            </a:extLst>
          </p:cNvPr>
          <p:cNvSpPr/>
          <p:nvPr/>
        </p:nvSpPr>
        <p:spPr>
          <a:xfrm>
            <a:off x="811176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065F361-2F09-4EB6-B6B9-C491151D298F}"/>
              </a:ext>
            </a:extLst>
          </p:cNvPr>
          <p:cNvSpPr/>
          <p:nvPr/>
        </p:nvSpPr>
        <p:spPr>
          <a:xfrm>
            <a:off x="659402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238AA19-54C9-4CC9-AA4C-E794222D5252}"/>
              </a:ext>
            </a:extLst>
          </p:cNvPr>
          <p:cNvSpPr/>
          <p:nvPr/>
        </p:nvSpPr>
        <p:spPr>
          <a:xfrm>
            <a:off x="481910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F6CD4A6-15AC-4B7C-9C09-77B192DEE2A4}"/>
              </a:ext>
            </a:extLst>
          </p:cNvPr>
          <p:cNvSpPr/>
          <p:nvPr/>
        </p:nvSpPr>
        <p:spPr>
          <a:xfrm>
            <a:off x="4819103" y="5322416"/>
            <a:ext cx="2656115" cy="587114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Readout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91A2-5CB2-4EB7-B422-3597D99D063F}"/>
              </a:ext>
            </a:extLst>
          </p:cNvPr>
          <p:cNvCxnSpPr>
            <a:cxnSpLocks/>
          </p:cNvCxnSpPr>
          <p:nvPr/>
        </p:nvCxnSpPr>
        <p:spPr>
          <a:xfrm>
            <a:off x="6097900" y="1254036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AF865-A7B5-4729-A574-847B24619EE6}"/>
              </a:ext>
            </a:extLst>
          </p:cNvPr>
          <p:cNvCxnSpPr>
            <a:cxnSpLocks/>
          </p:cNvCxnSpPr>
          <p:nvPr/>
        </p:nvCxnSpPr>
        <p:spPr>
          <a:xfrm>
            <a:off x="6102252" y="1975494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33EF-FBA8-45CF-9CAC-73D4AAE47994}"/>
              </a:ext>
            </a:extLst>
          </p:cNvPr>
          <p:cNvCxnSpPr>
            <a:cxnSpLocks/>
          </p:cNvCxnSpPr>
          <p:nvPr/>
        </p:nvCxnSpPr>
        <p:spPr>
          <a:xfrm>
            <a:off x="6084835" y="2747258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967B3-E6B7-443E-A04D-8EB5D5FCE2EF}"/>
              </a:ext>
            </a:extLst>
          </p:cNvPr>
          <p:cNvCxnSpPr>
            <a:cxnSpLocks/>
          </p:cNvCxnSpPr>
          <p:nvPr/>
        </p:nvCxnSpPr>
        <p:spPr>
          <a:xfrm>
            <a:off x="6095998" y="3488082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2C45A0-3485-456B-A1DF-1B6A5F873B23}"/>
              </a:ext>
            </a:extLst>
          </p:cNvPr>
          <p:cNvCxnSpPr>
            <a:cxnSpLocks/>
          </p:cNvCxnSpPr>
          <p:nvPr/>
        </p:nvCxnSpPr>
        <p:spPr>
          <a:xfrm flipH="1">
            <a:off x="3752851" y="4032497"/>
            <a:ext cx="247240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CD9835-7720-428D-A19E-DB14A9B63BD2}"/>
              </a:ext>
            </a:extLst>
          </p:cNvPr>
          <p:cNvCxnSpPr>
            <a:cxnSpLocks/>
          </p:cNvCxnSpPr>
          <p:nvPr/>
        </p:nvCxnSpPr>
        <p:spPr>
          <a:xfrm>
            <a:off x="7847925" y="4032497"/>
            <a:ext cx="625515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A07DFA-0786-4467-9608-502DEF313AAD}"/>
              </a:ext>
            </a:extLst>
          </p:cNvPr>
          <p:cNvCxnSpPr>
            <a:cxnSpLocks/>
          </p:cNvCxnSpPr>
          <p:nvPr/>
        </p:nvCxnSpPr>
        <p:spPr>
          <a:xfrm>
            <a:off x="5276303" y="425849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85508-BBBB-41C3-B866-DAF30D25D88B}"/>
              </a:ext>
            </a:extLst>
          </p:cNvPr>
          <p:cNvCxnSpPr>
            <a:cxnSpLocks/>
          </p:cNvCxnSpPr>
          <p:nvPr/>
        </p:nvCxnSpPr>
        <p:spPr>
          <a:xfrm>
            <a:off x="7164700" y="425870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23697D-C237-4A88-A5A4-101565943AF6}"/>
              </a:ext>
            </a:extLst>
          </p:cNvPr>
          <p:cNvCxnSpPr>
            <a:cxnSpLocks/>
          </p:cNvCxnSpPr>
          <p:nvPr/>
        </p:nvCxnSpPr>
        <p:spPr>
          <a:xfrm flipV="1">
            <a:off x="6170831" y="4258491"/>
            <a:ext cx="0" cy="1063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6AA5D9CE-1F32-49ED-86AE-4EF88263E407}"/>
              </a:ext>
            </a:extLst>
          </p:cNvPr>
          <p:cNvSpPr/>
          <p:nvPr/>
        </p:nvSpPr>
        <p:spPr>
          <a:xfrm>
            <a:off x="8089222" y="1762333"/>
            <a:ext cx="3972791" cy="1800927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117C5B-F9AA-4B97-8E2B-51CC7FB80932}"/>
              </a:ext>
            </a:extLst>
          </p:cNvPr>
          <p:cNvCxnSpPr>
            <a:cxnSpLocks/>
          </p:cNvCxnSpPr>
          <p:nvPr/>
        </p:nvCxnSpPr>
        <p:spPr>
          <a:xfrm>
            <a:off x="7424056" y="2516623"/>
            <a:ext cx="1144907" cy="4071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B6B1181-DC5A-40F7-A37C-7665DED5E795}"/>
              </a:ext>
            </a:extLst>
          </p:cNvPr>
          <p:cNvSpPr/>
          <p:nvPr/>
        </p:nvSpPr>
        <p:spPr>
          <a:xfrm>
            <a:off x="9164550" y="1954076"/>
            <a:ext cx="1900101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6E7200C5-4583-4D13-9332-CC410F6A8EB5}"/>
              </a:ext>
            </a:extLst>
          </p:cNvPr>
          <p:cNvSpPr/>
          <p:nvPr/>
        </p:nvSpPr>
        <p:spPr>
          <a:xfrm>
            <a:off x="8691525" y="2733041"/>
            <a:ext cx="2513314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CCE07-70FF-464E-95CD-7B5796878688}"/>
              </a:ext>
            </a:extLst>
          </p:cNvPr>
          <p:cNvSpPr txBox="1"/>
          <p:nvPr/>
        </p:nvSpPr>
        <p:spPr>
          <a:xfrm>
            <a:off x="6649670" y="656629"/>
            <a:ext cx="5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007C-0AA4-46D7-834C-7CE3C642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CDE232F-BAA5-43C0-8739-062117CFAD63}"/>
              </a:ext>
            </a:extLst>
          </p:cNvPr>
          <p:cNvSpPr/>
          <p:nvPr/>
        </p:nvSpPr>
        <p:spPr>
          <a:xfrm>
            <a:off x="1359672" y="1805614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A31754-A49A-488D-A95D-76A4D570A7B2}"/>
              </a:ext>
            </a:extLst>
          </p:cNvPr>
          <p:cNvSpPr/>
          <p:nvPr/>
        </p:nvSpPr>
        <p:spPr>
          <a:xfrm>
            <a:off x="1359671" y="4632067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Shutter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FBA869-304D-4260-B056-AEF1E82F0FCA}"/>
              </a:ext>
            </a:extLst>
          </p:cNvPr>
          <p:cNvSpPr/>
          <p:nvPr/>
        </p:nvSpPr>
        <p:spPr>
          <a:xfrm>
            <a:off x="1260280" y="259453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Monochromator </a:t>
            </a:r>
            <a:r>
              <a:rPr lang="el-GR" sz="1600" dirty="0"/>
              <a:t>λ</a:t>
            </a:r>
            <a:endParaRPr lang="en-US" sz="16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896B43B-6AA7-4FEC-928B-0CAA53535650}"/>
              </a:ext>
            </a:extLst>
          </p:cNvPr>
          <p:cNvSpPr/>
          <p:nvPr/>
        </p:nvSpPr>
        <p:spPr>
          <a:xfrm>
            <a:off x="1260280" y="3613299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 Sorting Filter Wheel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5AC9C-D8F1-4033-982F-9E36507A54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6365" y="232245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6ED93-AC44-4C99-90D5-D480AB015A80}"/>
              </a:ext>
            </a:extLst>
          </p:cNvPr>
          <p:cNvCxnSpPr>
            <a:cxnSpLocks/>
          </p:cNvCxnSpPr>
          <p:nvPr/>
        </p:nvCxnSpPr>
        <p:spPr>
          <a:xfrm>
            <a:off x="2226364" y="334121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E5E14-0AA0-4F41-BD60-EB49348B9AC1}"/>
              </a:ext>
            </a:extLst>
          </p:cNvPr>
          <p:cNvCxnSpPr>
            <a:cxnSpLocks/>
          </p:cNvCxnSpPr>
          <p:nvPr/>
        </p:nvCxnSpPr>
        <p:spPr>
          <a:xfrm>
            <a:off x="2226364" y="435998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1E3A24-69BC-4CB6-A9B9-852B823B6B5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5400000" flipH="1" flipV="1">
            <a:off x="1550620" y="2739775"/>
            <a:ext cx="3084871" cy="1733385"/>
          </a:xfrm>
          <a:prstGeom prst="bentConnector4">
            <a:avLst>
              <a:gd name="adj1" fmla="val -7410"/>
              <a:gd name="adj2" fmla="val 75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C9E28-A891-4117-89B1-C1C9ADFA5751}"/>
              </a:ext>
            </a:extLst>
          </p:cNvPr>
          <p:cNvCxnSpPr>
            <a:cxnSpLocks/>
          </p:cNvCxnSpPr>
          <p:nvPr/>
        </p:nvCxnSpPr>
        <p:spPr>
          <a:xfrm>
            <a:off x="4925833" y="2437375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94069-0CD4-4617-9458-1497075D6865}"/>
              </a:ext>
            </a:extLst>
          </p:cNvPr>
          <p:cNvCxnSpPr>
            <a:cxnSpLocks/>
          </p:cNvCxnSpPr>
          <p:nvPr/>
        </p:nvCxnSpPr>
        <p:spPr>
          <a:xfrm>
            <a:off x="4925833" y="363712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066E53B-D19B-42C9-AA79-E7E38A57BEA4}"/>
              </a:ext>
            </a:extLst>
          </p:cNvPr>
          <p:cNvSpPr/>
          <p:nvPr/>
        </p:nvSpPr>
        <p:spPr>
          <a:xfrm>
            <a:off x="3959749" y="1690688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Attenuating Filter Wheel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3E65D7A-B5F5-4B90-8457-6F6C3A1DF1A5}"/>
              </a:ext>
            </a:extLst>
          </p:cNvPr>
          <p:cNvSpPr/>
          <p:nvPr/>
        </p:nvSpPr>
        <p:spPr>
          <a:xfrm>
            <a:off x="4063117" y="2762476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Meter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F9F313-D205-4711-ABEF-DF0A7AA0E04D}"/>
              </a:ext>
            </a:extLst>
          </p:cNvPr>
          <p:cNvSpPr/>
          <p:nvPr/>
        </p:nvSpPr>
        <p:spPr>
          <a:xfrm>
            <a:off x="4075043" y="3986642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Shutter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7FAD88-65AF-414A-B633-77C9B6CC4757}"/>
              </a:ext>
            </a:extLst>
          </p:cNvPr>
          <p:cNvSpPr/>
          <p:nvPr/>
        </p:nvSpPr>
        <p:spPr>
          <a:xfrm>
            <a:off x="4063117" y="4797072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8F4D1F-4BD2-4CC9-B829-12AD92B9305C}"/>
              </a:ext>
            </a:extLst>
          </p:cNvPr>
          <p:cNvCxnSpPr>
            <a:cxnSpLocks/>
          </p:cNvCxnSpPr>
          <p:nvPr/>
        </p:nvCxnSpPr>
        <p:spPr>
          <a:xfrm>
            <a:off x="4925833" y="4524991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E62AA32A-F189-468D-AE5E-EE58C07B2BF2}"/>
              </a:ext>
            </a:extLst>
          </p:cNvPr>
          <p:cNvSpPr/>
          <p:nvPr/>
        </p:nvSpPr>
        <p:spPr>
          <a:xfrm>
            <a:off x="6274241" y="4797072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E32EF1E-B307-49FB-A375-29A6F44A6B2A}"/>
              </a:ext>
            </a:extLst>
          </p:cNvPr>
          <p:cNvSpPr/>
          <p:nvPr/>
        </p:nvSpPr>
        <p:spPr>
          <a:xfrm>
            <a:off x="6274241" y="3593555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DFB86F63-A6A6-430B-96C5-2E2254DF4580}"/>
              </a:ext>
            </a:extLst>
          </p:cNvPr>
          <p:cNvSpPr/>
          <p:nvPr/>
        </p:nvSpPr>
        <p:spPr>
          <a:xfrm>
            <a:off x="6274241" y="2480704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A646D4-F1E0-42CA-8B32-63FC55F74C0E}"/>
              </a:ext>
            </a:extLst>
          </p:cNvPr>
          <p:cNvCxnSpPr>
            <a:cxnSpLocks/>
          </p:cNvCxnSpPr>
          <p:nvPr/>
        </p:nvCxnSpPr>
        <p:spPr>
          <a:xfrm>
            <a:off x="5681405" y="5371959"/>
            <a:ext cx="527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122CDC-348B-4515-B3F8-E673B162098A}"/>
              </a:ext>
            </a:extLst>
          </p:cNvPr>
          <p:cNvCxnSpPr>
            <a:cxnSpLocks/>
          </p:cNvCxnSpPr>
          <p:nvPr/>
        </p:nvCxnSpPr>
        <p:spPr>
          <a:xfrm flipV="1">
            <a:off x="7089580" y="4395407"/>
            <a:ext cx="0" cy="3227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89C81-AFA2-45EC-8F76-FFC902911098}"/>
              </a:ext>
            </a:extLst>
          </p:cNvPr>
          <p:cNvCxnSpPr>
            <a:cxnSpLocks/>
          </p:cNvCxnSpPr>
          <p:nvPr/>
        </p:nvCxnSpPr>
        <p:spPr>
          <a:xfrm flipV="1">
            <a:off x="7015034" y="3289545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1A4892-AE1A-4A34-8B8A-134AE94B0719}"/>
              </a:ext>
            </a:extLst>
          </p:cNvPr>
          <p:cNvCxnSpPr>
            <a:cxnSpLocks/>
            <a:stCxn id="28" idx="4"/>
            <a:endCxn id="7" idx="1"/>
          </p:cNvCxnSpPr>
          <p:nvPr/>
        </p:nvCxnSpPr>
        <p:spPr>
          <a:xfrm rot="5400000" flipH="1">
            <a:off x="1741136" y="2487020"/>
            <a:ext cx="2703841" cy="3665553"/>
          </a:xfrm>
          <a:prstGeom prst="bentConnector4">
            <a:avLst>
              <a:gd name="adj1" fmla="val -8455"/>
              <a:gd name="adj2" fmla="val 1062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9FA6944-CF80-4E39-8097-01EB9776D4EA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5616006" y="3199798"/>
            <a:ext cx="658235" cy="2034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E64B6D-C74E-4565-A1C7-86335E806FA8}"/>
              </a:ext>
            </a:extLst>
          </p:cNvPr>
          <p:cNvSpPr txBox="1"/>
          <p:nvPr/>
        </p:nvSpPr>
        <p:spPr>
          <a:xfrm>
            <a:off x="2226363" y="5858926"/>
            <a:ext cx="99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 </a:t>
            </a:r>
            <a:r>
              <a:rPr lang="el-GR" sz="1800" dirty="0"/>
              <a:t>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850-A509-4A93-BA69-73FFA7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104"/>
          </a:xfrm>
        </p:spPr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CE9F8A-AE80-42CB-9FF8-6745E33AE8D3}"/>
              </a:ext>
            </a:extLst>
          </p:cNvPr>
          <p:cNvSpPr/>
          <p:nvPr/>
        </p:nvSpPr>
        <p:spPr>
          <a:xfrm>
            <a:off x="794322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5DD2995-AC28-4232-A18A-E9496A350E7E}"/>
              </a:ext>
            </a:extLst>
          </p:cNvPr>
          <p:cNvSpPr/>
          <p:nvPr/>
        </p:nvSpPr>
        <p:spPr>
          <a:xfrm>
            <a:off x="694930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BF4777-4B83-415D-9619-9E9832592BF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661015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CBBCB5-DAAE-4CA8-A514-87600C30A8E9}"/>
              </a:ext>
            </a:extLst>
          </p:cNvPr>
          <p:cNvCxnSpPr>
            <a:cxnSpLocks/>
          </p:cNvCxnSpPr>
          <p:nvPr/>
        </p:nvCxnSpPr>
        <p:spPr>
          <a:xfrm>
            <a:off x="1661014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9B8859C7-6DB4-4B78-9E0F-2CE091EA4206}"/>
              </a:ext>
            </a:extLst>
          </p:cNvPr>
          <p:cNvSpPr/>
          <p:nvPr/>
        </p:nvSpPr>
        <p:spPr>
          <a:xfrm>
            <a:off x="8641718" y="4664551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Disk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F7E4E22-3E5A-4055-83AE-0A0334A661A9}"/>
              </a:ext>
            </a:extLst>
          </p:cNvPr>
          <p:cNvSpPr/>
          <p:nvPr/>
        </p:nvSpPr>
        <p:spPr>
          <a:xfrm>
            <a:off x="10520868" y="4691318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6F46FAD7-B0AE-4D8D-8A24-4421DD285FC3}"/>
              </a:ext>
            </a:extLst>
          </p:cNvPr>
          <p:cNvSpPr/>
          <p:nvPr/>
        </p:nvSpPr>
        <p:spPr>
          <a:xfrm>
            <a:off x="10611979" y="3655190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CB91BD-EDC5-4417-A6AA-B23FDA2129F2}"/>
              </a:ext>
            </a:extLst>
          </p:cNvPr>
          <p:cNvCxnSpPr>
            <a:cxnSpLocks/>
          </p:cNvCxnSpPr>
          <p:nvPr/>
        </p:nvCxnSpPr>
        <p:spPr>
          <a:xfrm>
            <a:off x="9479991" y="4342216"/>
            <a:ext cx="0" cy="3041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747AA4-6634-4003-9058-0A2089AACD04}"/>
              </a:ext>
            </a:extLst>
          </p:cNvPr>
          <p:cNvCxnSpPr>
            <a:cxnSpLocks/>
          </p:cNvCxnSpPr>
          <p:nvPr/>
        </p:nvCxnSpPr>
        <p:spPr>
          <a:xfrm flipV="1">
            <a:off x="11315666" y="4385642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F31C7F-33F9-42E5-9623-9520ECF35677}"/>
              </a:ext>
            </a:extLst>
          </p:cNvPr>
          <p:cNvSpPr txBox="1"/>
          <p:nvPr/>
        </p:nvSpPr>
        <p:spPr>
          <a:xfrm>
            <a:off x="242577" y="111416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Microscope Calibration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54977-8A67-45C2-BDC1-F9E9F9BB0EDA}"/>
              </a:ext>
            </a:extLst>
          </p:cNvPr>
          <p:cNvSpPr txBox="1"/>
          <p:nvPr/>
        </p:nvSpPr>
        <p:spPr>
          <a:xfrm>
            <a:off x="4555885" y="1109874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Collimator Calibration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2B5B33-CDA6-4A29-973A-DFD35075FB61}"/>
              </a:ext>
            </a:extLst>
          </p:cNvPr>
          <p:cNvSpPr txBox="1"/>
          <p:nvPr/>
        </p:nvSpPr>
        <p:spPr>
          <a:xfrm>
            <a:off x="8625225" y="110987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Focus Measurement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F17D7DB1-7BFD-4700-AB1C-3EFCA6F4A985}"/>
              </a:ext>
            </a:extLst>
          </p:cNvPr>
          <p:cNvSpPr/>
          <p:nvPr/>
        </p:nvSpPr>
        <p:spPr>
          <a:xfrm>
            <a:off x="806248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3D3F3F-36D7-4EEC-AC22-104FBE54CDDB}"/>
              </a:ext>
            </a:extLst>
          </p:cNvPr>
          <p:cNvCxnSpPr>
            <a:cxnSpLocks/>
          </p:cNvCxnSpPr>
          <p:nvPr/>
        </p:nvCxnSpPr>
        <p:spPr>
          <a:xfrm rot="10800000">
            <a:off x="676300" y="2963619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F8A6FE62-238A-4467-9AB9-0B198BB2D1CD}"/>
              </a:ext>
            </a:extLst>
          </p:cNvPr>
          <p:cNvSpPr/>
          <p:nvPr/>
        </p:nvSpPr>
        <p:spPr>
          <a:xfrm>
            <a:off x="690622" y="464211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783B5B-423F-47F2-8EFB-3E79306B8262}"/>
              </a:ext>
            </a:extLst>
          </p:cNvPr>
          <p:cNvCxnSpPr>
            <a:cxnSpLocks/>
          </p:cNvCxnSpPr>
          <p:nvPr/>
        </p:nvCxnSpPr>
        <p:spPr>
          <a:xfrm>
            <a:off x="1656707" y="437003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D8F24B-B0CB-45B7-B940-CB03DA3DD9F2}"/>
              </a:ext>
            </a:extLst>
          </p:cNvPr>
          <p:cNvCxnSpPr>
            <a:cxnSpLocks/>
          </p:cNvCxnSpPr>
          <p:nvPr/>
        </p:nvCxnSpPr>
        <p:spPr>
          <a:xfrm>
            <a:off x="1656706" y="538879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ECBA369-BFFE-4126-9C01-F9C2787E26A4}"/>
              </a:ext>
            </a:extLst>
          </p:cNvPr>
          <p:cNvSpPr/>
          <p:nvPr/>
        </p:nvSpPr>
        <p:spPr>
          <a:xfrm>
            <a:off x="801940" y="5664676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89CCB4CD-8CDC-4462-B90A-57725C9FD9AB}"/>
              </a:ext>
            </a:extLst>
          </p:cNvPr>
          <p:cNvSpPr/>
          <p:nvPr/>
        </p:nvSpPr>
        <p:spPr>
          <a:xfrm>
            <a:off x="3843285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1C6C442-EEBE-4994-BF74-2248D6EF3767}"/>
              </a:ext>
            </a:extLst>
          </p:cNvPr>
          <p:cNvSpPr/>
          <p:nvPr/>
        </p:nvSpPr>
        <p:spPr>
          <a:xfrm>
            <a:off x="3743893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4A3416-BDEF-4CE8-9DC1-E018FC7169E6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709978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D125B2-4332-4AAC-B961-693E7E328A60}"/>
              </a:ext>
            </a:extLst>
          </p:cNvPr>
          <p:cNvCxnSpPr>
            <a:cxnSpLocks/>
          </p:cNvCxnSpPr>
          <p:nvPr/>
        </p:nvCxnSpPr>
        <p:spPr>
          <a:xfrm>
            <a:off x="4709977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70E0120F-7CFE-415F-8330-DF2C28FB99B2}"/>
              </a:ext>
            </a:extLst>
          </p:cNvPr>
          <p:cNvSpPr/>
          <p:nvPr/>
        </p:nvSpPr>
        <p:spPr>
          <a:xfrm>
            <a:off x="3855211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EA8B05A-83E5-428D-9741-095E21BEBDB2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 rot="10800000">
            <a:off x="3743893" y="2963622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D85C9F-896E-4BF8-B63A-A625776B242F}"/>
              </a:ext>
            </a:extLst>
          </p:cNvPr>
          <p:cNvCxnSpPr>
            <a:cxnSpLocks/>
          </p:cNvCxnSpPr>
          <p:nvPr/>
        </p:nvCxnSpPr>
        <p:spPr>
          <a:xfrm flipH="1">
            <a:off x="4705667" y="4370030"/>
            <a:ext cx="3" cy="3217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C5BA06-20C9-45C2-A77E-DC11A918EC2E}"/>
              </a:ext>
            </a:extLst>
          </p:cNvPr>
          <p:cNvCxnSpPr>
            <a:cxnSpLocks/>
          </p:cNvCxnSpPr>
          <p:nvPr/>
        </p:nvCxnSpPr>
        <p:spPr>
          <a:xfrm>
            <a:off x="6880836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4EF03BB7-52BF-42DF-9F41-E5B0C7007FB2}"/>
              </a:ext>
            </a:extLst>
          </p:cNvPr>
          <p:cNvSpPr/>
          <p:nvPr/>
        </p:nvSpPr>
        <p:spPr>
          <a:xfrm>
            <a:off x="5959633" y="3609045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F0396D0F-5343-4FBA-ABB1-D5EE3815311F}"/>
              </a:ext>
            </a:extLst>
          </p:cNvPr>
          <p:cNvSpPr/>
          <p:nvPr/>
        </p:nvSpPr>
        <p:spPr>
          <a:xfrm>
            <a:off x="3838975" y="4774265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Pinhole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1CD2D247-C22A-474F-B3DA-492EA466A3E3}"/>
              </a:ext>
            </a:extLst>
          </p:cNvPr>
          <p:cNvSpPr/>
          <p:nvPr/>
        </p:nvSpPr>
        <p:spPr>
          <a:xfrm>
            <a:off x="5914752" y="2590276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71C85F5-3318-4912-8D79-85ADF6FF5BA8}"/>
              </a:ext>
            </a:extLst>
          </p:cNvPr>
          <p:cNvCxnSpPr>
            <a:cxnSpLocks/>
            <a:stCxn id="91" idx="2"/>
            <a:endCxn id="92" idx="1"/>
          </p:cNvCxnSpPr>
          <p:nvPr/>
        </p:nvCxnSpPr>
        <p:spPr>
          <a:xfrm rot="5400000" flipH="1" flipV="1">
            <a:off x="4146469" y="3522819"/>
            <a:ext cx="2327481" cy="1209084"/>
          </a:xfrm>
          <a:prstGeom prst="bentConnector4">
            <a:avLst>
              <a:gd name="adj1" fmla="val -9822"/>
              <a:gd name="adj2" fmla="val 85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FCD8CA-3E34-4394-A694-9B40B56905BC}"/>
              </a:ext>
            </a:extLst>
          </p:cNvPr>
          <p:cNvCxnSpPr>
            <a:cxnSpLocks/>
            <a:stCxn id="88" idx="4"/>
            <a:endCxn id="92" idx="3"/>
          </p:cNvCxnSpPr>
          <p:nvPr/>
        </p:nvCxnSpPr>
        <p:spPr>
          <a:xfrm rot="5400000" flipH="1" flipV="1">
            <a:off x="6645955" y="3138027"/>
            <a:ext cx="1375372" cy="1026558"/>
          </a:xfrm>
          <a:prstGeom prst="bentConnector4">
            <a:avLst>
              <a:gd name="adj1" fmla="val -16621"/>
              <a:gd name="adj2" fmla="val 1222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7BFA4B66-8D7A-4EC0-A889-86E4EB381E14}"/>
              </a:ext>
            </a:extLst>
          </p:cNvPr>
          <p:cNvSpPr/>
          <p:nvPr/>
        </p:nvSpPr>
        <p:spPr>
          <a:xfrm>
            <a:off x="8613299" y="174863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Blackbody On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556FB8B0-CB05-45E7-8F35-E735D3E1B898}"/>
              </a:ext>
            </a:extLst>
          </p:cNvPr>
          <p:cNvSpPr/>
          <p:nvPr/>
        </p:nvSpPr>
        <p:spPr>
          <a:xfrm>
            <a:off x="8513907" y="253754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EF2F2-9BC2-4964-ACBB-566B159A09BA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479992" y="226546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29D264-C966-4FA2-A92C-723ED5EAEB1A}"/>
              </a:ext>
            </a:extLst>
          </p:cNvPr>
          <p:cNvCxnSpPr>
            <a:cxnSpLocks/>
          </p:cNvCxnSpPr>
          <p:nvPr/>
        </p:nvCxnSpPr>
        <p:spPr>
          <a:xfrm>
            <a:off x="9479991" y="328423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ata 102">
            <a:extLst>
              <a:ext uri="{FF2B5EF4-FFF2-40B4-BE49-F238E27FC236}">
                <a16:creationId xmlns:a16="http://schemas.microsoft.com/office/drawing/2014/main" id="{10628173-5BF5-4017-B1FB-5CAC941CB4A3}"/>
              </a:ext>
            </a:extLst>
          </p:cNvPr>
          <p:cNvSpPr/>
          <p:nvPr/>
        </p:nvSpPr>
        <p:spPr>
          <a:xfrm>
            <a:off x="8625225" y="356011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dirty="0" err="1"/>
              <a:t>PSf</a:t>
            </a:r>
            <a:endParaRPr lang="en-US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F40FD2-0E19-4210-AF14-3A513225E4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450" y="4572977"/>
            <a:ext cx="81446" cy="1850989"/>
          </a:xfrm>
          <a:prstGeom prst="bentConnector3">
            <a:avLst>
              <a:gd name="adj1" fmla="val -280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CACF1E-97E9-4333-9912-BF3A291A7FC1}"/>
              </a:ext>
            </a:extLst>
          </p:cNvPr>
          <p:cNvCxnSpPr/>
          <p:nvPr/>
        </p:nvCxnSpPr>
        <p:spPr>
          <a:xfrm>
            <a:off x="3322807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3A0284-C3C2-47AA-AF1B-F7C2E435ECC1}"/>
              </a:ext>
            </a:extLst>
          </p:cNvPr>
          <p:cNvCxnSpPr/>
          <p:nvPr/>
        </p:nvCxnSpPr>
        <p:spPr>
          <a:xfrm>
            <a:off x="8180691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55C214-E099-46BF-ABD1-FCAC6CD5D36B}"/>
              </a:ext>
            </a:extLst>
          </p:cNvPr>
          <p:cNvCxnSpPr>
            <a:cxnSpLocks/>
            <a:stCxn id="77" idx="4"/>
            <a:endCxn id="74" idx="1"/>
          </p:cNvCxnSpPr>
          <p:nvPr/>
        </p:nvCxnSpPr>
        <p:spPr>
          <a:xfrm rot="5400000" flipH="1">
            <a:off x="487062" y="5219016"/>
            <a:ext cx="1379168" cy="972047"/>
          </a:xfrm>
          <a:prstGeom prst="bentConnector4">
            <a:avLst>
              <a:gd name="adj1" fmla="val -16575"/>
              <a:gd name="adj2" fmla="val 1235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39ACA3-EA7A-4FF0-98CE-78BEE54A1809}"/>
              </a:ext>
            </a:extLst>
          </p:cNvPr>
          <p:cNvSpPr txBox="1"/>
          <p:nvPr/>
        </p:nvSpPr>
        <p:spPr>
          <a:xfrm>
            <a:off x="381223" y="3156916"/>
            <a:ext cx="1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Spot Size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83AA8D-B573-4D06-B878-2324D9E81C75}"/>
              </a:ext>
            </a:extLst>
          </p:cNvPr>
          <p:cNvSpPr txBox="1"/>
          <p:nvPr/>
        </p:nvSpPr>
        <p:spPr>
          <a:xfrm>
            <a:off x="401144" y="5188242"/>
            <a:ext cx="1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Spot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C772D-B757-4BF4-8278-BE9DE9353CB8}"/>
              </a:ext>
            </a:extLst>
          </p:cNvPr>
          <p:cNvSpPr txBox="1"/>
          <p:nvPr/>
        </p:nvSpPr>
        <p:spPr>
          <a:xfrm>
            <a:off x="3448816" y="3144034"/>
            <a:ext cx="115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Spot Size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DD6CA7C-A16C-4140-A197-D9A692A39AD6}"/>
              </a:ext>
            </a:extLst>
          </p:cNvPr>
          <p:cNvCxnSpPr>
            <a:cxnSpLocks/>
            <a:stCxn id="51" idx="1"/>
            <a:endCxn id="100" idx="1"/>
          </p:cNvCxnSpPr>
          <p:nvPr/>
        </p:nvCxnSpPr>
        <p:spPr>
          <a:xfrm rot="10800000">
            <a:off x="8513908" y="2910891"/>
            <a:ext cx="127811" cy="2190982"/>
          </a:xfrm>
          <a:prstGeom prst="bentConnector3">
            <a:avLst>
              <a:gd name="adj1" fmla="val 2788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F41-C192-4ADE-AAA0-5AFA4C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A54B6-35B5-4D8B-A2F6-206D9B2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F535D9-6E0C-4C34-A7C7-BD3DF2CFF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262687"/>
              </p:ext>
            </p:extLst>
          </p:nvPr>
        </p:nvGraphicFramePr>
        <p:xfrm>
          <a:off x="850830" y="1514089"/>
          <a:ext cx="10515598" cy="488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56201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804733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325691439"/>
                    </a:ext>
                  </a:extLst>
                </a:gridCol>
                <a:gridCol w="1510235">
                  <a:extLst>
                    <a:ext uri="{9D8B030D-6E8A-4147-A177-3AD203B41FA5}">
                      <a16:colId xmlns:a16="http://schemas.microsoft.com/office/drawing/2014/main" val="143570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190041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Thorlabs Light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777810">
                <a:tc>
                  <a:txBody>
                    <a:bodyPr/>
                    <a:lstStyle/>
                    <a:p>
                      <a:r>
                        <a:rPr lang="en-US" dirty="0"/>
                        <a:t>Oriel </a:t>
                      </a:r>
                      <a:r>
                        <a:rPr lang="en-US"/>
                        <a:t>Monochromator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Oriel C++ API, C#.NET, </a:t>
                      </a:r>
                      <a:r>
                        <a:rPr lang="en-US" err="1"/>
                        <a:t>pyVISA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Power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SCPI, pyVISA, 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923249">
                <a:tc>
                  <a:txBody>
                    <a:bodyPr/>
                    <a:lstStyle/>
                    <a:p>
                      <a:r>
                        <a:rPr lang="en-US" dirty="0"/>
                        <a:t>Oriel Filter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Ribbon to </a:t>
                      </a:r>
                      <a:r>
                        <a:rPr lang="en-US" dirty="0" err="1"/>
                        <a:t>Monochro</a:t>
                      </a:r>
                      <a:r>
                        <a:rPr lang="en-US" dirty="0"/>
                        <a:t>-meter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Monochrometer</a:t>
                      </a:r>
                      <a:r>
                        <a:rPr lang="en-US" dirty="0"/>
                        <a:t>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NDF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2.0/ 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r>
                        <a:rPr lang="en-US" dirty="0"/>
                        <a:t>Shutter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Arduino/</a:t>
                      </a: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6093"/>
                  </a:ext>
                </a:extLst>
              </a:tr>
              <a:tr h="4068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Readout Electronics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8CC229-91DC-479D-817E-797BB48998F6}"/>
              </a:ext>
            </a:extLst>
          </p:cNvPr>
          <p:cNvSpPr txBox="1"/>
          <p:nvPr/>
        </p:nvSpPr>
        <p:spPr>
          <a:xfrm>
            <a:off x="6017343" y="365125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12890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0CB-845E-4886-90F4-056C0F0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ADD3-BFEF-4837-902D-C2605922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5CD50C-85BE-482C-981F-F7883855D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358003"/>
              </p:ext>
            </p:extLst>
          </p:nvPr>
        </p:nvGraphicFramePr>
        <p:xfrm>
          <a:off x="838200" y="1825625"/>
          <a:ext cx="10515603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77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78365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3520281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61130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FLIR CCD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Spinnaker SDK/OpenCV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Microscope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Moonlight Motors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1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XY Stages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Linear Stage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active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Heidenhain</a:t>
                      </a:r>
                      <a:r>
                        <a:rPr lang="en-US" dirty="0"/>
                        <a:t> Gauge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EnDat</a:t>
                      </a:r>
                      <a:r>
                        <a:rPr lang="en-US" dirty="0"/>
                        <a:t> 2.2/ 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Newmark Gimbal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Thorlabs Blackbody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Readout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B7DC03-A5AA-4218-8D34-17A33194CECE}"/>
              </a:ext>
            </a:extLst>
          </p:cNvPr>
          <p:cNvSpPr txBox="1"/>
          <p:nvPr/>
        </p:nvSpPr>
        <p:spPr>
          <a:xfrm rot="16200000">
            <a:off x="-1910921" y="3935788"/>
            <a:ext cx="462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Stepper Motors (Anaheim Motor Driver)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53B6DA-E185-475F-AFED-B0D117BC6795}"/>
              </a:ext>
            </a:extLst>
          </p:cNvPr>
          <p:cNvCxnSpPr>
            <a:cxnSpLocks/>
          </p:cNvCxnSpPr>
          <p:nvPr/>
        </p:nvCxnSpPr>
        <p:spPr>
          <a:xfrm>
            <a:off x="575343" y="3669553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11F1C-9DE4-42FD-BBF4-387D987FE795}"/>
              </a:ext>
            </a:extLst>
          </p:cNvPr>
          <p:cNvCxnSpPr>
            <a:cxnSpLocks/>
          </p:cNvCxnSpPr>
          <p:nvPr/>
        </p:nvCxnSpPr>
        <p:spPr>
          <a:xfrm>
            <a:off x="575343" y="4083685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563482-9A23-4512-B8BF-B16F1ECEF313}"/>
              </a:ext>
            </a:extLst>
          </p:cNvPr>
          <p:cNvCxnSpPr>
            <a:cxnSpLocks/>
          </p:cNvCxnSpPr>
          <p:nvPr/>
        </p:nvCxnSpPr>
        <p:spPr>
          <a:xfrm>
            <a:off x="575343" y="4401670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1C21A-E49F-4600-A66E-9747CFB577B6}"/>
              </a:ext>
            </a:extLst>
          </p:cNvPr>
          <p:cNvCxnSpPr>
            <a:cxnSpLocks/>
          </p:cNvCxnSpPr>
          <p:nvPr/>
        </p:nvCxnSpPr>
        <p:spPr>
          <a:xfrm>
            <a:off x="575343" y="5405718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9E011B-ACF5-4F37-A1D8-033ED7E7A5FA}"/>
              </a:ext>
            </a:extLst>
          </p:cNvPr>
          <p:cNvSpPr txBox="1"/>
          <p:nvPr/>
        </p:nvSpPr>
        <p:spPr>
          <a:xfrm>
            <a:off x="5450901" y="681037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2073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EEF6-5FD7-4FBD-9173-9C0950D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8" y="-149757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FAF843-4F15-4D4D-896C-E79866A4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976769"/>
              </p:ext>
            </p:extLst>
          </p:nvPr>
        </p:nvGraphicFramePr>
        <p:xfrm>
          <a:off x="406653" y="770361"/>
          <a:ext cx="11066410" cy="5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36">
                  <a:extLst>
                    <a:ext uri="{9D8B030D-6E8A-4147-A177-3AD203B41FA5}">
                      <a16:colId xmlns:a16="http://schemas.microsoft.com/office/drawing/2014/main" val="70842110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53660481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3240164651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63232758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5541457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244612230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88758504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9123085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3590103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06474582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6760172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1948422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5471469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42696683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7565947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8507234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2336478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80173501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701936749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88810091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01881472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27827972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927389333"/>
                    </a:ext>
                  </a:extLst>
                </a:gridCol>
              </a:tblGrid>
              <a:tr h="362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11798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Finalize Plans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22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Lab Cleanup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86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Spectral Calibration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44996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521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132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9786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16764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Focus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23455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2229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3461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66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0604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8113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08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C2C24B2-65A0-4880-B7BF-B1955F596CA2}"/>
              </a:ext>
            </a:extLst>
          </p:cNvPr>
          <p:cNvSpPr txBox="1">
            <a:spLocks/>
          </p:cNvSpPr>
          <p:nvPr/>
        </p:nvSpPr>
        <p:spPr>
          <a:xfrm rot="5400000">
            <a:off x="8829667" y="4158769"/>
            <a:ext cx="6003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KASI CHAMBER ARRIVES</a:t>
            </a:r>
          </a:p>
        </p:txBody>
      </p:sp>
    </p:spTree>
    <p:extLst>
      <p:ext uri="{BB962C8B-B14F-4D97-AF65-F5344CB8AC3E}">
        <p14:creationId xmlns:p14="http://schemas.microsoft.com/office/powerpoint/2010/main" val="33630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24691EA2C7B40AB6A9AB0D74B6109" ma:contentTypeVersion="4" ma:contentTypeDescription="Create a new document." ma:contentTypeScope="" ma:versionID="969dcf63ad7ca121a142c13c03482375">
  <xsd:schema xmlns:xsd="http://www.w3.org/2001/XMLSchema" xmlns:xs="http://www.w3.org/2001/XMLSchema" xmlns:p="http://schemas.microsoft.com/office/2006/metadata/properties" xmlns:ns3="dc7dad40-3b92-4098-8b71-afb37a227404" targetNamespace="http://schemas.microsoft.com/office/2006/metadata/properties" ma:root="true" ma:fieldsID="c562071a3eb41a1a56646bac4d9f0253" ns3:_="">
    <xsd:import namespace="dc7dad40-3b92-4098-8b71-afb37a2274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dad40-3b92-4098-8b71-afb37a227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AFD2A6-D68F-4CD8-A561-A6B45A56E34B}">
  <ds:schemaRefs>
    <ds:schemaRef ds:uri="http://purl.org/dc/elements/1.1/"/>
    <ds:schemaRef ds:uri="http://purl.org/dc/terms/"/>
    <ds:schemaRef ds:uri="http://purl.org/dc/dcmitype/"/>
    <ds:schemaRef ds:uri="dc7dad40-3b92-4098-8b71-afb37a22740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E7103F-1657-419D-A305-7DD96B9DA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5EA01-7D94-4E37-816C-579C4F6EF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dad40-3b92-4098-8b71-afb37a2274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Widescreen</PresentationFormat>
  <Paragraphs>239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SPHEREx Calibration  Lab Automation </vt:lpstr>
      <vt:lpstr>Goals</vt:lpstr>
      <vt:lpstr>Direction</vt:lpstr>
      <vt:lpstr>General Setup</vt:lpstr>
      <vt:lpstr>Spectral Response</vt:lpstr>
      <vt:lpstr>Telescope Focus</vt:lpstr>
      <vt:lpstr>Spectral Response</vt:lpstr>
      <vt:lpstr>Telescope Focus</vt:lpstr>
      <vt:lpstr>Timeline</vt:lpstr>
      <vt:lpstr>What’s happening right now</vt:lpstr>
      <vt:lpstr>Choices to be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SPHEREx Calibration Automation </dc:title>
  <dc:creator>Marco Viero</dc:creator>
  <cp:lastModifiedBy>Viero, Marco P.</cp:lastModifiedBy>
  <cp:revision>78</cp:revision>
  <dcterms:created xsi:type="dcterms:W3CDTF">2021-02-11T22:50:46Z</dcterms:created>
  <dcterms:modified xsi:type="dcterms:W3CDTF">2021-02-16T23:00:47Z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0x0101009D924691EA2C7B40AB6A9AB0D74B6109</vt:lpwstr>
  </property>
</Properties>
</file>