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51:24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20836 8830 0,'-25'0'157,"1"0"-126,-51 100-16,26-51-15,-51 26 16,76-26 0,-1 1-1,-25-25-15,50 0 16,-25-25 31,25 24 0,25-24 109,50 0-140,-26 50-1,50 0 1,-24-26-16,24 51 31,-74-75-15,-25 25-16</inkml:trace>
  <inkml:trace contextRef="#ctx0" brushRef="#br0" timeOffset="2554.41">20936 8979 0,'24'25'94,"-24"0"-78,25 0-1,-25 24 1,25-24 0,-25 0-1,25 49 1,0-49-16,-25 0 16,0 0-1,0 24 1,0-24 15,0 0-15,0-50 140,0 0-140,0-24 15,-25 24-31,0-25 15,25 26 1,0-26 15,0 0-31,0 26 16,0-26 0,0 25-1,0 0 1,0 0-1,0 1 1,0-1 15,0 0 1,50 0-1,-26 25-16,51-25 1,-50 25 0,-1-24-1,1 24 17,-25 24 30,0 1-31,0 0-15,0 0-16,0 0 16,0 24-1,0-24-15,0 0 16,0 0 15,-25-25-15,25 25-1,-24-25-15,-1 0 32,0 24-1,25 1-31,-25-25 15,0 0 1,1 0 15,48 0 79,1 0-79,25-25-15,-25 25-1,24 0 1,-24 0-1,0 0 1,0 0-16,-25 25 47,0 0-16,0 0 47,0 24-46,0-24 14,0 0-30,0 0 31,0 0-47,-25-25 16,0 0-1,0 0 1,25 24-16,-25-24 15,-24 0 1,-1 0 15,25 0 1</inkml:trace>
  <inkml:trace contextRef="#ctx0" brushRef="#br0" timeOffset="3843.31">21531 9252 0,'0'25'109,"0"25"-109,-25-1 16,-25 125 15,26-174-15</inkml:trace>
  <inkml:trace contextRef="#ctx0" brushRef="#br0" timeOffset="5800.51">21754 9227 0,'0'-49'188,"0"-1"-172,25 1-16,0-1 15,-25 0 1,0 1-1,0-26 1,0 1 0,0 24-16,0 1 15,0-1 1,0 25 15,24 50 235,1 25-251,25-1 1,-50 26 0,74-26-16,-74 1 15,50-25 1,-50-1 0,0 1-1,50 50 1,-50-26-1,24-49 17,1 25-32,-25 25 15,0-25 1,0-50 250,0 0-251,0-25 16,0 26-31</inkml:trace>
  <inkml:trace contextRef="#ctx0" brushRef="#br0" timeOffset="6704.21">21878 9004 0,'-25'0'31,"75"0"157,-25 0-173,24-25 1,-24 25-16,25-25 16</inkml:trace>
  <inkml:trace contextRef="#ctx0" brushRef="#br0" timeOffset="7620.82">22374 9103 0,'0'50'93,"0"0"-77,0-1-16,0-24 16,-25 0-1,25 0 1</inkml:trace>
  <inkml:trace contextRef="#ctx0" brushRef="#br0" timeOffset="9182.28">22771 8657 0,'0'-25'203,"-25"25"-93,0 0-95,1-25 1,-1 25 31,0 0-32,0 0 1,0 25 62,1 25-62,24-1-16,-25-24 15,25 25 1,0-26-16,0 1 16,0 0 30,0 0-30,0 0 0,0-1-1,25 1 1,24 50 0,26-26 15,-51-24-16,1-25 1,0 0 0,0 0-1,0 0 1,-1 0 0,1 0 15</inkml:trace>
  <inkml:trace contextRef="#ctx0" brushRef="#br0" timeOffset="10191.45">22969 9054 0,'0'124'172,"0"-99"-141,0-1-31,0 1 16,0 0 0</inkml:trace>
  <inkml:trace contextRef="#ctx0" brushRef="#br0" timeOffset="13059.23">23168 8607 0,'0'-25'125,"0"50"78,0 25-188,0 24 1,0 1 0,0-1-16,25-49 15,-25 0 1,0-75 437,0 25-437,0-24-1,0 24 1,-25 0 15,25 0 141,0 0-125,0 1-16,0-1-31,0 0 31,0 0-15,0 0 15,0 1-15,25-1 562,0 25-562,-1 0-1,1 0-15,0 0 32,0 0 202,0 0-218,-1 0-1,26 0 16,-25 0-15,0 0 0,-1 0-1,1 0 1,0 0 15,0 0-15,0 0 15,-1 0-31</inkml:trace>
  <inkml:trace contextRef="#ctx0" brushRef="#br0" timeOffset="14273.21">23168 8756 0,'50'0'109,"-1"0"-93,-24 0 0,25 0-1,-26 0-15,1 0 78</inkml:trace>
  <inkml:trace contextRef="#ctx0" brushRef="#br0" timeOffset="15397.2">23168 8954 0,'25'0'47,"24"0"-31,75 0-1,-74 0 1,0 0-16,-1 0 15,-24 0 1,0 0 0</inkml:trace>
  <inkml:trace contextRef="#ctx0" brushRef="#br0" timeOffset="18715">23788 8285 0,'0'25'219,"0"-1"-219,0 1 31,50 0 47,-50 0-62,49 0-16,1 24 16,-25 1-1,24-25 1,-24-1-1,0 1-15,-25 0 16,25-25 0,0 0-16,-1 0 31,1 0 0,0 25-15,0-25-1,0 0 32,-1 0-31,1 0 15,0 0-15,0 0 15,-50 0 157,-49 25-173,49-1 16,0 1-31,-25 0 16,1 25-16,-1-26 16,25 1-1,0 0 1,1 0 0,-1 0 15,-25-1-31,25 1 15,1-25 17,24 25-17,-25-25-15,25 25 32,-25 0 108,0-25-109</inkml:trace>
  <inkml:trace contextRef="#ctx0" brushRef="#br0" timeOffset="20993.26">21060 9674 0,'24'0'141,"1"0"-125,50 0-1,-51 0 1,1 0 0,25 0-1,-1 0 1,-24-25-16,25 25 15,-1-25 1,1 25 0,-25 0-16,0 0 15,24 0 1,1-25-16,-25 25 16,-1 0 15,1 0-31,0 0 15,0-24 1,0 24 0,-1 0-1,1-25 1,0 25 31,0 0 15,0 0-30,-1 0-17,1 0 1,0 0 78,0 0-32,0 0-15,-25-25 172</inkml:trace>
  <inkml:trace contextRef="#ctx0" brushRef="#br0" timeOffset="23938.17">21134 10046 0,'0'-25'141,"25"-25"-126,0 1 17,24 49-32,1-25 31,-25 25 0,-25 25 94,24 0-109,1-1 15,-25 1-15,0 0 31,0 0-1,0 0-30,0 0 0,-25-25-1,25 24 1,-24-24 0,-1 50-1,0-50 32,25 25-31,-25-25-16,50 0 187,25 0-171,-1 0-1,1 0 1,-1 0 0,-24 0-1,0 0 1,0 0 0</inkml:trace>
  <inkml:trace contextRef="#ctx0" brushRef="#br0" timeOffset="24930.42">21556 9897 0,'24'25'125,"-24"0"-109,25-1 0,-25 26 15,0-25-31,25-25 31,-25 25 0,0 0-15</inkml:trace>
  <inkml:trace contextRef="#ctx0" brushRef="#br0" timeOffset="27280.31">21754 9872 0,'0'25'140,"0"0"-108,0 0-1,0-1-15,0 1 15,25 0 16,-25 0-32,25-25 1,-1 0 46,-24-25 204,0 0-110,0 0 204,0 1-298,0-1-15,0 0 31,-24 25 32,-1 0 46,0 0-94</inkml:trace>
  <inkml:trace contextRef="#ctx0" brushRef="#br0" timeOffset="30023.11">21605 8359 0,'25'0'266,"49"0"-251,-24 0 1,0 0-1,-1 0 1,1 0-16,-1 0 16,1 0-1,0 0 1,-25 0-16,-1 0 16,26 0-1,-25 0 16,0 0-31,-1 0 32,1 0-32,0 0 15,0 0 17,0 0 61,-1 0-77,26-25 15,-25 25 16,0 0-47,-1 0 31,1 0-15,0 0 15,0 0 0,0 0-15,-1 0 0,1 0-1,0 0 1,0 0 15</inkml:trace>
  <inkml:trace contextRef="#ctx0" brushRef="#br0" timeOffset="32302.27">22002 7714 0,'-25'0'78,"0"25"-63,1 0 1,24 0 0,0-1-1,-25 26-15,25-25 32,0 0-1,0-1-16,0 1 32,25 0-15,-1-25-17,1 0 1,0 0 15,0 0 94,-25-25 47,0 0-16,0 1-109,0-1 0,-25 25 0,0 0 31,0 0-16,1 0 17</inkml:trace>
  <inkml:trace contextRef="#ctx0" brushRef="#br0" timeOffset="33935.46">22201 7789 0,'-25'24'203,"25"1"-187,0 0 0,0 0-1,0 0 1,0 24 15,0-24-31,0 0 31,0 0 16,25 0-47,-1-25 16,1 0 15,25 0-15,-25 0 46,-25-25 32,0 0-47,0 0-16,0 0-15,0 0-1,0 1 1,0-26 15,0 25 0,0 0 16,0 1 0,0-1-16,-25 25 1,0 0 15,0 0 15,0 0-31</inkml:trace>
  <inkml:trace contextRef="#ctx0" brushRef="#br0" timeOffset="39076.16">22597 9376 0,'50'0'172,"0"0"-156,-1 0 0,50 0-1,-24-25 1,-26 1-16,100 24 31,-99-25-15,0 0-16,-1 25 15,-24-25 1,25 25 0,-26 0-16,1 0 15,50-25 1,-26 25-1,1 0 1,-1-24 0,-24 24-1,25 0-15,-25 0 32,24-25-17,-24 25 16,0 0-31,0 0 16,-1 0 0</inkml:trace>
  <inkml:trace contextRef="#ctx0" brushRef="#br0" timeOffset="43487.41">23094 9624 0,'0'-25'157,"0"1"-142,24 24 1,26-25 0,-25 25 15,0 0-31,-1 0 47,-24 49 62,0-24-93,0 0 15,0 0-15,0 0 15,0-1 0,-24 1 16,24 0-31,-25-25-16,0 25 31,0-25-16,25 25 1,-25-25 0,50 0 156,0 0-157,0 0 1,0 0-1,-1 0 1,26 0 0,-25 0-1</inkml:trace>
  <inkml:trace contextRef="#ctx0" brushRef="#br0" timeOffset="47051.12">23416 9550 0,'0'25'250,"0"-1"-234,0 1 0,0 25-1,0-25 16,0-1 63,25-24-31,0 0-48,-1 0 1,1 0 31,-25-24 47,25-1-63,-25 0-16,0 0 17,0 0 46,0 1 16,-25 24-63,25-25 0,-25 25-31,1 0 16,-1 0 46,50 0 110,24-25-172,26 0 16,-26 25-1,26-25 1,-75 1 0,24 24-1,-24 24 282,0 1-281,-24 0 15,24 0-15,-25-25-1,25 25 16,0-1 16,0 1 0,25-25 0,-1 0-16,1 0 16,0 0-16,0 0 141,-25-25-156,0 1 15,0-1-15,0 0 31,0-25 0,0 26-1,-25 24 173,0 0-188,0 0-15,1 0 31</inkml:trace>
  <inkml:trace contextRef="#ctx0" brushRef="#br0" timeOffset="49390.4">21159 10368 0,'0'25'63,"0"0"-1,25 0-46,99 99 15,-75-75-31,26-24 16,-26 0-1,1-25 1,-1 25-1,1-25 1,0 0-16,24 0 16,-24-25-1,-1-25-15,1 1 16,49-1 0,-24-24-1,73 24 16,-73 25-31,-26 1 16,1 24 0,0 0-16,-1 0 15,-24 0 17,-25 24 61,0 1-61,0 0-32,0 0 62,0-50 32,0 0-47,25 0-32,-25 1 1,49-1-16,-24 0 16,25 0-1,24 0 1,25 1-16,-24 24 15,-1-25 1,-24 25 0,24 0-1,-24 0-15,24 0 16,1 0 0,74 0 15,-75 0-31,0 0 15,-24 0 1,0-25 0,-1 25-16,1-25 15,-25 25 1,-1 0 0,26-49-1,0 24 1,-26 0-1,1-25 1,0 25 0,0 25 15</inkml:trace>
  <inkml:trace contextRef="#ctx0" brushRef="#br0" timeOffset="54035">19323 9227 0,'0'25'156,"0"0"-156,0 25 16,0-26-1,0 26 17,0-25-17,0 0 32,0-1 47,0 1-47,0-50 47,0 1-79,0-1 1,0 0 15,0 0-15,0 0 15,0 1 0,25-1 16,-25 0-31,0 0 31,25 25-16,0 0 47,-1 0-47,1 0-15,0 0 15,-25 25 125,0 0-124,0 0 46,0-1-31,-25-24 31,0 0 0,1 0-63,-1 0 17,0 0 93</inkml:trace>
  <inkml:trace contextRef="#ctx0" brushRef="#br0" timeOffset="54994.45">19770 9277 0,'0'0'16,"24"0"109,26 0-94,0 0 0,-1 0-15</inkml:trace>
  <inkml:trace contextRef="#ctx0" brushRef="#br0" timeOffset="56060.37">19745 9401 0,'25'0'141,"-1"0"-125,26 0 15,0 0 0,-25 0-15</inkml:trace>
  <inkml:trace contextRef="#ctx0" brushRef="#br0" timeOffset="58600.81">19571 11683 0,'0'25'110,"0"0"-95,0-1 1,0 1 0,0 0 15,0 25-16,25-50 126,-25-25-125,0 0 15,25 25-15,-25-25-16,0 0 46,25 25-30,-25-24 31,0 48 156,0 1-187,24-25-1,-24 25 1,25 0 0,25 0-1,-25-25 79,-25-25 0,0 0-79,0 0 17,0 0-17,0 1 1,0-1-1,0-25 17,0 25-1</inkml:trace>
  <inkml:trace contextRef="#ctx0" brushRef="#br0" timeOffset="59664.34">19943 11435 0,'-24'74'140,"-1"-24"-108,0 0-32,0-26 15,25 1 1,0 0-16,0 0 31,0 0 0,0 24-15,0-24 15,0 0-15,25-25 0,0 49 15,0-24-16,-1 0 17,1-25-1,0 0 0,-25 25-31,25-25 16</inkml:trace>
  <inkml:trace contextRef="#ctx0" brushRef="#br0" timeOffset="61823.85">20043 11633 0,'0'25'125,"0"74"-110,0-49-15,24-25 16,-24 0 15,0-75 235,0 25-266,0 0 15,0 1 1,0-1 0,0 0-1,0 0 1,0 0 0,0 1-1,0-1 32,25 25 31,0 0-47,0 0-31,0 0 32,-25 25 327,0-1-328,-25-24-15,0 0 15,0 0 0</inkml:trace>
  <inkml:trace contextRef="#ctx0" brushRef="#br0" timeOffset="63056.81">20167 11385 0,'0'25'47,"49"-25"-31,-24 50-1,25-1-15,-1 1 16,-24-25 0,-25 0-1,0-1 1,0 1 0,0 0-1,0 0 1,0 24-1,0-24 1,-25 25 15,0-25-15,1-1 31</inkml:trace>
  <inkml:trace contextRef="#ctx0" brushRef="#br0" timeOffset="63894.06">20588 11633 0,'25'-24'172,"25"24"-172,-26 0 31,1 0 79,0 0-95</inkml:trace>
  <inkml:trace contextRef="#ctx0" brushRef="#br0" timeOffset="65173.85">20613 11733 0,'25'0'109,"0"0"-93,-1 0 15,1 0-15</inkml:trace>
  <inkml:trace contextRef="#ctx0" brushRef="#br0" timeOffset="67569.44">21010 11534 0,'0'-25'156,"0"1"-140,50 24-1,-26 0 17,1 0 30,0 0-62,0 0 16,-25 24-1,25 1 1,-1 0 0,1 0-1,0-25 1,-25 25-1,0-1 17,0 1-17,0 0 1,0 0 390,-25 0-390,-24-1-1,24-24 1,0 0 15,50 0 188,24 0-203,-24 0-1,0 0-15,25 0 32,-26 0-32,1 0 375,0 0-360,0 0 1,0 0-1,-1 0 1,1 0-16,0 0 16</inkml:trace>
  <inkml:trace contextRef="#ctx0" brushRef="#br0" timeOffset="68450.46">21506 11485 0,'0'24'94,"0"26"-78,0 0-1,25-1-15,-25-24 16</inkml:trace>
  <inkml:trace contextRef="#ctx0" brushRef="#br0" timeOffset="70759.32">21630 11534 0,'0'0'0,"25"0"32,0 0-1,-1-25-16,51 1 17,-50 24-17,-1 0 17,1 0-17,0 0 1,0 0 15,0 0-15,-1 0 15,1 0 0,0 0 16,-25 24 391,0 1-423,0 0 16,0 0 32,-25 0-47,25-1 15,-25-24-31,1 0 156,-1 0-125,0 0-15,0 0 15,0 0 32,1 0-32,-1 0-15,0 0 30,0 0 17,25-24-32,0-1 16,-25 25-16,25-25 1,0 0 30,0 0 47</inkml:trace>
  <inkml:trace contextRef="#ctx0" brushRef="#br0" timeOffset="71769.58">22151 11509 0,'124'0'125,"-74"0"-110,24 0 1,-49 0 0,0 0-16,-1 0 31,1 0-16,0 0 1,0 0 15,0 0-15,-1 0 0,1 0 15</inkml:trace>
  <inkml:trace contextRef="#ctx0" brushRef="#br0" timeOffset="73423.29">22473 11361 0,'-24'24'156,"24"51"-140,-25-26-16,0 26 16,0-26 15,25-24-15,0 0-16,0 0 62,0 0 1,0-1-32,0 1 0</inkml:trace>
  <inkml:trace contextRef="#ctx0" brushRef="#br0" timeOffset="75241.99">22771 11435 0,'-25'50'110,"0"24"-95,1-24 1,-51 49-1,75-74 17,25-1 77,-25 1-93,25-25-1,0 0 1,-1 0 265,-24-25-250,0 1 16,0-1-15,0 0-17,0 0 1,0 0 296</inkml:trace>
  <inkml:trace contextRef="#ctx0" brushRef="#br0" timeOffset="77662.66">22920 11509 0,'0'25'63,"0"0"-48,0 0-15,0 0 16,25-25 0,-25 24-1,49 1 1,-49 0 15,25 0-31,25 0 31,-25-1-31,-1 1 16,26-25 0,-25 25-1,0-25-15,-1 0 16,1 0 15,0 0-15,0 0-1,24 0 17,-24 0-17,0 0 16,0 0 1,0 0-17,-1 0-15,1-25 78,0-24-62,-25-1 0,25 25 15,-25 0-15,0 1 124,0-1-124,-25 25 15,0 0-31,0 0 47,1 0-16,-1 0-15,0 0-16,0 0 15,-24 0 17,24 0-1,-25 0-15,25 0-1,1 0 1,-1 0-1,0 0 17,0 0-17,0 0 17,1 0-17,-1 0 16,0 0 1,0 0-1,25-25-31,-25 25 31,0 0 32</inkml:trace>
  <inkml:trace contextRef="#ctx0" brushRef="#br0" timeOffset="79874.92">23862 11584 0,'25'0'266,"0"0"-250,0 0-1,24 0 1,-24 0-1,0 0 17</inkml:trace>
  <inkml:trace contextRef="#ctx0" brushRef="#br0" timeOffset="81515.74">24011 11435 0,'0'-25'31,"0"0"-15,0 1 46,0-1-46,0 50 15,-25-1-31,25 1 16,-24 0-1,24 0 17,0 0-17,0-1 1,0 1 15,-25-25-15,25 25 31,0 0-47,0 0 47,0-1-32,0 1 32,0 0-31,0 0 15,0 0 0,0-1 16,0 1-31,0 0 46</inkml:trace>
  <inkml:trace contextRef="#ctx0" brushRef="#br0" timeOffset="82950.76">24086 11584 0,'25'0'219,"-1"0"-188,1 0 1,0 0 14,-25 25 79,0-1 47,-25 1-125</inkml:trace>
  <inkml:trace contextRef="#ctx0" brushRef="#br0" timeOffset="86338.39">24160 11658 0,'0'-25'141,"0"1"-110,0-1 219,0 0 62,0 0-265,0 0-16,25 25 1,-25-24-1,25 24 0,-25 24 297,25-24 94,-1 0-406,26-49-1,-25 24 1,0 0 15,-1 25 1,1 0-17,0 0 110,-25 25-62,0 0-32,0 0 0,0-1-31,0 1 31,0 0-15,0 0 15,0 0 1,-25-1-17,25 1 1,-25-25-1,25 25 17,-24-25-17,24 25 1,0 0 0,-25-25-1,0 0 1,25 24-1,-25-24 17,25 25-17,-25-25 1,50 25 156,25-25-157,-1 25 17,26 0-17,-50-1 1,-1-24 0,1 0 77,0 0-61</inkml:trace>
  <inkml:trace contextRef="#ctx0" brushRef="#br0" timeOffset="89498.49">24656 11336 0,'0'25'109,"0"-1"-78,-25 26-31,25 0 16,0-1-1,-24-24-15,24 0 16,0 0 0,0-1-1,0 1 32,0 0-16,0 0 16,24-25-47,-24 25 16,25-25 0,0 0-1,0 0 32,0 0-16,-25-25-15,24 25 15,1-25-31,-25 0 47,0 0-16,0 1-31,0-1 47,0 0-16,0 0-15,0 0 0,0 1 15,0-1 0,-25 25-15,25-25-1,-24 0 17,-1 25 15,25-25-32,49 1 173,51 24-157,-76 0-15,26-25-16,-25 25 15,0 0 1,-1 0 15,-24 25 235,0-1-251,-24 1 1,-1 50 15,25-51-31,0 1 16,0 0-1,-25 0 17,25 0-1,0-1-15,0 1 62,25-25-63,0 0 1,-1 0-16,1 0 31,0 0-15,0 0 15,-25-25 32,0 1-32,0-1 0,0 0 0,0 0 1,0 0-17,0 1 1,0-1 31,0 0-32,0 0 1,0 0 0,0 1 15,-25 24-16,25-25 17,-25 25 30,25-25-46</inkml:trace>
  <inkml:trace contextRef="#ctx0" brushRef="#br0" timeOffset="91494.88">20712 12452 0,'50'0'78,"-1"0"-62,1 0-16,0 0 15,-1 0 1,-24 0-1,0 0-15,0 0 63</inkml:trace>
  <inkml:trace contextRef="#ctx0" brushRef="#br0" timeOffset="92593.15">20762 12576 0,'25'0'157,"-1"0"-142,1 0 1,0 0 0,25 0-1,-25 0 1,-1 0-1,1 0 1</inkml:trace>
  <inkml:trace contextRef="#ctx0" brushRef="#br0" timeOffset="94952.95">21382 12204 0,'0'0'0,"0"25"171,0 0-124,0-1-15,0 1-1,0 0 47,0 0 0,25-25 94,24 0-141,-24 0 0,0 0 63,0 0-16,0 0-31,-25-25-31,0 0 78,0 0-16,0 1-16,0 48 219,0 1-265,0 0 0,0 49 15,0 1-15,0-50 15,0-1-16,0 1 17,0 0-1,0 0 0,0 0 0,-25-25 16</inkml:trace>
  <inkml:trace contextRef="#ctx0" brushRef="#br0" timeOffset="96996.47">21729 12254 0,'25'0'172,"0"0"-157,0 0 1,-1 0 0,1 0 15,0 0-16,0 0 32,-25 24-47,25-24 16,-1 0 31,-24 25 47,0 0-1,0 0-77,0 0 31,-24-25-32,24 24-15,-25-24 16,25 25 0,0 0-1,0 0 1,-25-25 0,25 25 15,0-1-16,0 1 17,-25-25-17,25 25 1,0 0 109</inkml:trace>
  <inkml:trace contextRef="#ctx0" brushRef="#br0" timeOffset="98313.34">21779 12378 0,'25'0'250,"-1"24"-250,1-24 15,-25 25 1,25 0 0,0-25-1,0 25 16</inkml:trace>
  <inkml:trace contextRef="#ctx0" brushRef="#br0" timeOffset="101189.12">22126 12303 0,'0'25'125,"0"0"-94,0 0 16,0-1-31,0 1 15,-25-25-31,25 25 47,0 0-16,0 0 0,0-1 1,0 1 30,25-25-15,0 0 0,0 0-16,0 0 32,-1 0-1,-24-25 48,0 1-95,0-1 32,25 0-16,-25 0 32,0 0-48,0 1 48,0-1 15,0 0 0,-25 25-47,25-25 1,-24 25 15,-1 0 31,0 0-47,25-25-31,-25 25 78,0 0 63</inkml:trace>
  <inkml:trace contextRef="#ctx0" brushRef="#br0" timeOffset="107025.74">20067 7491 0,'0'74'188,"0"26"-173,0-1 17,25-50-17,-25-24 32,0 0-47,0-50 188,0 0-157,0 1 0,0-1 0,0 0-15,0 0-16,0 0 31,0 1-15,0-1 0,0 0 15,0 0-16,0 0 1,0 1 31,25 24 47,0 0-32,0 0-46,-1 0 62,-24 24-16,0 1-30,0 0 15,0 0 15,-24 0-15,24-1-31,-25-24-1,0 0 48,0 0-32</inkml:trace>
  <inkml:trace contextRef="#ctx0" brushRef="#br0" timeOffset="108117.9">20241 7466 0,'0'-25'31,"0"1"0,0-1-15,0 0 15,0 0-31,25 0 32,-25 1-1,0-1-31,0 0 15,0 0 17,0 0-32,0 1 15,0-1 17,0 0-17,0 0-15,0 0 31,0 1-15,0-1-16,0 0 31,0 0-15,0 0 62,0 1-62</inkml:trace>
  <inkml:trace contextRef="#ctx0" brushRef="#br0" timeOffset="109366.81">20489 7466 0,'0'-25'109,"25"25"-93,0 0-1,-1 0 1</inkml:trace>
  <inkml:trace contextRef="#ctx0" brushRef="#br0" timeOffset="110918.86">20489 7541 0,'25'0'375,"0"0"-359,-1 0 15,26-25 110,-50 0-125,0 0-1,0-24 16,0 24-15,0-25 0,25 50-1,-25-25 1,0 1 0,0-1-1,0 0 1,0 0-1,25-24 17,-1 24-17,1 0 17,-25 0-32,0 0 15,0 1 1,0-1-1,0 0 1,0 0 0</inkml:trace>
  <inkml:trace contextRef="#ctx0" brushRef="#br0" timeOffset="112323.29">20638 7665 0,'0'-25'109,"0"0"-93,25 25-1,-1-25 1,1-24 0,0 24-16,0-25 15,0 25 1,-1 1-1,1 24-15,0 0 16,-25-25 0,0 0 93,50 0-93,-50 0-1,0 1 17,0-1-32,0 0 31,0 0 0</inkml:trace>
  <inkml:trace contextRef="#ctx0" brushRef="#br0" timeOffset="114097.3">21283 6697 0,'-25'50'157,"-25"24"-157,50-49 15,-49 0 1,49 0 0,-25 0 30,25-1-14,0 1-17,-25-25 1,25 25 62,75 49 110,-51-49-173,1-25 1,0 25-1,0-25 17,-25 25-17,25-25 79,-25 25-63,24-25-15,1 24 0,0-24-1,0 0-15,0 25 31</inkml:trace>
  <inkml:trace contextRef="#ctx0" brushRef="#br0" timeOffset="118146.95">21481 6747 0,'0'25'110,"25"-1"-95,-25 26-15,0 0 16,0-1 0,0-24-1,0 0 16,0 0 1,0 0 15,0-50 109,0 0-141,0 0 17,0 0-17,0-24 17,0 24-1,0 0-16,0 0 17,0 0-32,0 1 47,25 24 156,0 0-172,-1 0-31,1 0 31,0 0-15,-25 24 343,0 1-296,-25-25-32,25 25 31,-25-25-30,25 25-17,-24-25 17,-1 0-1,25 25 0,-25-25 16,50 0 265,0 0-280,-1 0-17,1 0 17,0 0-1,0 0 0,0 0 0,-25 25-15,24-25 15,-24 24 16,0 1 172,0 0-157,0 0-30,0 0 46,-24-25-16,-1 0-31,0 0 1,0 0 15,0 0-16,1 0 31,-1 0 157</inkml:trace>
  <inkml:trace contextRef="#ctx0" brushRef="#br0" timeOffset="122978.14">21903 7020 0,'-25'25'141,"25"-1"-125,-25 26-1,0 0 1,1-26 15</inkml:trace>
  <inkml:trace contextRef="#ctx0" brushRef="#br0" timeOffset="125955.34">22052 6772 0,'0'-25'16,"0"0"78,0 0-63,0 0 0,0 1-15,0 48 203,0 1-188,0 0-15,0 0-1,0 0-15,0-1 16,0 1 15,0 0 16,0-50 234,0 0-250,0 1-31,0-1 32,0 0-17,0 0 1,0 0 15,0 1 0,25 24 391,-1 0-406,26 0 15,-25 0-15,-25 24 171,25-24-171,-25 25 31,0 0-16,0 0 0,0 0-15,0-1 31,0 1 15,-25 0-15,25 0-16,-25-25-15,0 25 31,0-25-31,1 0 30,-1 0 33</inkml:trace>
  <inkml:trace contextRef="#ctx0" brushRef="#br0" timeOffset="127313.13">22374 6896 0,'0'25'125,"0"-1"-63,0 26-30,-25-50-17,25 25 1,0 0 15,0-1-15,-24-24-1,-1 0 48,25 25-32</inkml:trace>
  <inkml:trace contextRef="#ctx0" brushRef="#br0" timeOffset="129668.91">22622 6672 0,'0'-24'266,"0"-1"-235,0 0 1,-25 25 30,1 0 1,-1 0-17,0 0-14,0 0 30,0 0 79,25 25-94,0 0-16,0-1 0,0 1 0,0 0 1,0 0-1,0 0 16,0-1 0,25 1-32,0 0 1,-25 0 31,25-25-32,-25 25 32,25-25-47,-1 0 47,1 0-16,0 0 32,0 0-32,0 0 16,-1 0-31</inkml:trace>
  <inkml:trace contextRef="#ctx0" brushRef="#br0" timeOffset="131499.14">22845 6871 0,'0'25'141,"0"0"-126,0-1 17,0 1 593,0 0-594,0 0-16,-24 0 17,-1-25 61</inkml:trace>
  <inkml:trace contextRef="#ctx0" brushRef="#br0" timeOffset="134133.09">22945 6548 0,'0'25'140,"24"0"-109,-24 25 1,0-26-17,0 1 1,0 0 0,0 0 15,0 0 16,0-1-16,0-48 281,0-1-280,0 0-1,0 0-31,0 0 16,0-24 15,0 24-16,0 0 1,0 0-16,0 1 31,0-1 16,25 25 391,0 0-438,0 0 15,0 0 17,24 0-1</inkml:trace>
  <inkml:trace contextRef="#ctx0" brushRef="#br0" timeOffset="135307.12">22994 6623 0,'25'0'188,"0"0"-110,0 0-63,0 0 48,-1 0-1</inkml:trace>
  <inkml:trace contextRef="#ctx0" brushRef="#br0" timeOffset="136440.44">22994 6846 0,'25'0'109,"0"0"-62,0 0-31,0 0 203</inkml:trace>
  <inkml:trace contextRef="#ctx0" brushRef="#br0" timeOffset="137188.63">23094 6846 0,'24'0'296,"1"-25"-280,0 25 0,0 0-1,0 0 17</inkml:trace>
  <inkml:trace contextRef="#ctx0" brushRef="#br0" timeOffset="140011.94">23143 6300 0,'25'0'141,"0"0"-110,0 0-31,24 25 16,-24 0 0,0-25-16,0 25 15,-1-25 1,1 25-1,-25-1 1,25-24 156,0 25-156,0-25 374,-25 50-374,24-25-1,1-1 1,0 26 0,0-25-1,-50 0 438,25-1-437,-25 1 0,-24 25-1,24-50 1,25 25-16,-25-1 16,25 1-1,-25-25 1,0 25-1,1 0 17,-1-25-17,25 25 1,-25-25 0,25 25-16,-25-25 15,0 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54:35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 15106 0,'25'0'297,"0"0"-282,99 0 32,-100 0-16,1 0-31,0 0 16,0 0 0,0 0-16,24 0 31,-24 0-16,25 0 17,-25 0-17,24 0 17,1 0-1,-25 0-31,-1 0 15,1 0 1,0 0 0,0 0-1,0 0 1,24 0 15,-24 0-15,0 0-1,74 0 17,-49 0-1,-26 0-31,1 0 16,0 0-1,0 0 1,0 0 15,-1 0-31,1 0 16,0 0 15,0 0-31,49 0 47,-49 0-16,0 0-31,0 0 16,-1 0-1,1 0 1,0 0 15,0 0-15,0 0-1,0 0 17,24 0-1,-24 0 0,0 0-15,0 0-1,-1 0 17,1 0-17,0 0 32,0 0-47,0 0 31,-1 0 1,26 0-1,-25 0-15,0 0-1,-1 0 16,1 0-31,-25 25 16,25-25 15,0 0-15,0 0 15,-1 0 0,1 0-15,0 0 0,0 0 15,0 0 0,-25 25-15,24-25 15</inkml:trace>
  <inkml:trace contextRef="#ctx0" brushRef="#br0" timeOffset="17532.01">9600 14957 0,'25'0'235,"-1"0"-220,1 0-15,25 25 47,-1-25-16,-24 0-15,0 0 0,0 0-16,0 0 15,24 25 16,-24-25-31,25 0 16,-26 0 0,26 25-1,-25-25 1,49 0 15,-24 0 0,-1 0-15,-24 0 15,0 0-31,0 0 16,0 0 0,0 0 15,-1 0-16,1 0 32,0 0-31,25 24 203,-1-24-204,1 0 1,-1 0-16,1 0 16,24 0-1,-24 0 1,0 0-1,-1 0 1,1 0-16,-25 0 16,74 0 31,-50 0-16,-24 0-31,25 0 15,-25 0 1,-1 0 0,1 0-16,0 0 15,0 0 1,0 0 0,0 0-1,-1 0-15,1 0 16,25 0 31,-25 0-32,-1 0 1,1 0 0,0 0 30,0 0 1,0 0 0,-1 0 47,1 0 15,0 0 16</inkml:trace>
  <inkml:trace contextRef="#ctx0" brushRef="#br0" timeOffset="27803.48">7516 15106 0,'0'-25'282,"25"25"-282,49 0 46,1 0 1,-50 0-31,-1 0-16,1 0 16,0 0 15,25 0-16,-26 0-15,1 0 32,0 0-32,74 0 31,-24 0 0,-51 0-15,26 0-1,-25 0 1,0 0 0,0 0-1,-1 0 1,1 0 0,25 0 15,-25 0-16,49 25 32,-24-25-15,-26 0-17,1 0 1,0 0 31,0 0-16,0 0 31,-25 25-30,24-25-32,1 0 62,0 0 94</inkml:trace>
  <inkml:trace contextRef="#ctx0" brushRef="#br0" timeOffset="31972.69">5879 14908 0,'0'24'46,"25"-24"95,0 0-110,24 0-15,1 0 0,-25 0-16,-1 0 15,26 0 1,0 0-1,-25 0 1,24 0-16,-24 0 16,25 0-1,-26 0 1,1 0 0,74 0 15,-49 0 0,-25 0-31,0 0 31,-1 0-15,1 0 15,0 0-15,0 0 15,0 0 16,-1 0-47,26 0 31,-25 0 16</inkml:trace>
  <inkml:trace contextRef="#ctx0" brushRef="#br0" timeOffset="34510.26">2555 15230 0,'25'0'79,"0"0"-64,0 0 1,-1 0-1,26 0 1,74 0 15,25 25 1,-99-25-17,-26 0-15,26 0 16,0 0-1,24 0 1,-49 0-16,24 0 16,1 0-1,-25 0 1,24 0 0,51 0 15,-76 0 0,26 0-31,-25 0 16,0 0-1,-1 0 1,26 0-16,-25 0 16,0 0-1,24 0 1,-24 0-1,0 0-15,0 0 16,-1 0 0,76 0 31,-1 25-16,-74-25-31,0 0 15,24 0 1,-24 24 15,0-24-15,0 0 15,-1 0 0,1 0 1,0 0-1,0 0-15,0 0-1,-1 0 32</inkml:trace>
  <inkml:trace contextRef="#ctx0" brushRef="#br0" timeOffset="38785.2">7863 16669 0,'25'0'219,"0"0"-188,25 0 0,-26 0-31,26 0 0,0 0 16,-1 0-1,1 0 1,-25 0-16,24 0 16,1 0-1,0 0 1,-26 0 0,1 0-16,25 0 15,49 0 32,-74 0-31,0 0-1,24 0 1,-24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56:43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 14709 0,'49'0'203,"-24"0"-188,25 0-15,24 0 16,25 0 0,-24 0-1,-1 0 1,25 0-16,-24 0 15,-1 0 1,0 0 0,26 0-1,-51 0-15,26 0 16,24 0 15,-25 25-15,1-25-1,-50 25-15,-1-25 16,26 0 0,0 0-16,-26 0 15,26 0 1,-25 0 0,24 0-16,26 0 15,-26-25 1,26 25-1,-26 0 220,1 0-220,24 0 1,50 0-16,25 0 16,-49 0-1,24 0-15,24 0 16,-48 0 0,24 0-1,0-25 1,-25 25-1,0 0 1,-24 0-16,-1 0 16,75 0 15,-25 0-15,-50-25-1,-24 25 1,-25 0-16,24 0 15,-24-24 1,0 24 0,0-25-16,-1 25 218,26-25-202,24 25 0,26 0-16,49 0 15,-1 0 1,51 0 0,-26 0-1,1 0-15,0 0 16,-50 0-1,25 0 1,-50 0-16,-25 0 16,-24 0-1,-1 0 1,1 0 0,-25 0-16,24 0 15,-24 0 1,25 0-1,-25 0-15,24 0 16,26 0 15,-1 0-15,-24 0 0,-26 0-16,1 0 15,25 0 1,-1 25-1,-24-25 1,25 0 0,0 25-16,-1-25 15,-24 0 1,25 0-16,-1 0 16,26 0-1,49 0 16,24 0-15,-73 0 0,-1 24-1,1-24-15,-1 0 16,-24 0 0,-1 0-1,-24 0 1,25 0-16,-1 0 15,1 0 1,-25 0 0,0 0-1,24 0 1,26 25 0,-51-25-1,26 0-15,-25 0 31,0 0 1,-1 0 124,1 0-125,0 0 32</inkml:trace>
  <inkml:trace contextRef="#ctx0" brushRef="#br0" timeOffset="5499.22">1042 3795 0,'50'0'281,"-25"0"-250,49 0-15,-24 0 0,-1 0-1,1 0 1,24 0-16,1 0 16,-1 0-1,25 0 1,-49 0-1,49 0-15,-24 0 16,-1 0 0,25 0-1,-24 0-15,24 0 32,25 0-1,-50 0-31,-49 0 0,25 0 15,-1 0 1,-24 0 0,0 0-1,74 0 251,-25 0-266,75 0 16,25 25-1,24-25 1,274 25-1,-249-25 1,0 25-16,-24-25 16,-1 0-1,-49 24 1,-25-24-16,0 25 16,-25-25-1,0 0 1,1 0-1,-1 0-15,25 25 16,-75-25 0,-24 0-16,25 0 31,-1 0 235,26-25-251,24 25 1,75-49-16,24 24 15,1-50 1,49 51 0,-50-1-1,0 25-15,-49 0 16,0 0 0,50 0 15,-100 0-31,0 0 15,-25 0-15,50 0 16,-24 25 0,-1-25-1,-25 0-15,1 24 16,-26-24 0,26 0-1,-26 0 1,1 0-1,49 0-15,-24 0 16,98 0 15,1 0-15,-100 0 0,-24 25-16,-25-25 15,-1 0 1,26 0-1,-25 25 17,25-25-32,-26 0 15,1 25 1,25-25 0,-1 0-1,26 0 1,-26 0 15,-24 0-31,0 0 16,0 0-16,24 0 15,-24 0 1,0 0 0,25 0-16,-1 0 15,1 0 1,-25 0-1,-1 0-15,26 0 16,-25 0 15,0 0-15,-1 0 15,1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5:07:20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18381 2952 0,'-100'49'281,"51"-24"-265,-26 50-16,-24-26 16,-25 26-1,-25 49 1,0-50-1,25 25-15,50 0 16,-25-49 0,24 49-1,26-49 1,-1 0-16,1 24 16,24-24-1,-50 24 1,51-24-16,-26 49 15,-24 0 1,49 0-16,-50 0 16,26 25-1,-1-24 1,0 49 0,50-50-16,0 50 15,-24-25 1,-1 49-1,25 1 1,-25-1-16,25 26 16,0-1-1,0-24 1,0-25-16,0-25 16,0-50-1,0-49 1,0 0 156,0 0-157,0 24 1,0 26 0,0-1-16,50 100 15,-1-25 1,249 446-1,-149-322 1,0-25 0,-1 25-16,51-50 15,-50 0 1,-25-74 0,-75-50-1,26 0 1,-50-74-1,24 25-15,-24-25 32,-25-1-17,50 1 173,24 0-173,0 0 1,75 49-16,0-24 16,49 24-1,596 75 1,-546-99 0,75 49-1,-26-49 1,-24-1-16,-49-24 15,-51 0 1,-24 0 0,-50-25-1,0 0 1,1 0-16,-76 0 234,26 0-234,24 0 16,274-75 0,-150 50-1,1-24 1,24 24-1,-25-25-15,26 1 16,-51-26 0,-24-24-1,0 25 1,-25 24-16,0-24 16,-50 74-1,25-75 1,-49 50-1,0 25 1,-25-49 718,24-1-718,1 1 0,-1-1-16,1-24 15,24 24 1,-49-24 0,50-75-1,-75 124 1,24-25-1,1-24 1,0 24-16,-25-49 16,25 0-1,0-25 1,-1 25 0,1 49-1,0-49 1,25-25-16,-50 74 15,24-24 1,-24 24 0,25 0-1,-25 1 1,25-26 0,-25-98-1,25 74 1,0-50 187,-1-25-187,26 1-16,0-1 15,-26 0 1,26-49-1,49-99 1,-74 98-16,25 26 16,-25-1-1,-1 51 1,1-1 0,-25-99-1,0 198 1,0-24-1,0-1-15,0 1 16,0 49 0,0 0-1,0 0 1,0 1-16,-49-125 219,24 74-204,-50-49-15,-24 0 16,25 50 0,-125-149-1,125 99 1,-25 49-1,24-49 1,26-25-16,24 50 16,-25 0-1,1 25 1,24 24 0,0 0-16,0 1 15,0 24 1,1-25-1,-1 26 1,-25-26-16,50 0 16,-49 1-1,-1 24 1,25-25 0,-25 25-16,-24-24 15,24 24 1,-49 25-1,-25-50-15,25 26 16,-25-1 0,0 0-1,-25 0-15,-25 0 16,-24 25 0,0-24-1,-75-1 1,25 0-16,-100 25 15,51-25 1,49 0 0,-50 1-1,-570-26 1,669 50-16,1 0 16,99 0-1,24 25 1,26 0-1,49 49 1,-50-49 187,1 24-187,-1-24-1,0 0 1,-24 0-16,0 24 16,24-24-1,-49 0 1,74-25 0,25 25-1,-50-25-15,50 25 16,-25-1-1,-24 1 17,49 0-1,-25 0-15,0-25 15,0 25-16,1 0 17,-1-25-32,0 24 15,25 1 1,-25 0 0,0 0-1,1-25-15,-1 49 16,-25-49-1,50 25 1,-25 0 0,1-25-16,24 25 15,-25-25 1,0 25 0,0-25-1</inkml:trace>
  <inkml:trace contextRef="#ctx0" brushRef="#br0" timeOffset="3416.01">18753 1538 0,'-100'74'156,"51"-49"-156,24 50 15,-49-1 1,49-24 0,0-1-1,25 1-15,-25-25 16,25-1 15,0 1-15,25 0 15,0 0-15,24-25-1,1 0 1,0 0-16,24 0 16,-24 0-1,-26 0 1,51 0-1,-50 0 1,0 0 0,-1-25-1,-24 0 32,0 0-31,0 1 15,0-1 0,0 0 16,0 0-31,0 0-1,0 1 17,-24 24-17,24-25 1,0 0 0,-25 0-1,0 0 32,25 1-16,-25-1-15,0 0 31,0 25-16,1 0 172,-1 0-172,0 0-15,0 0 15,0 0 344,1 0-359,-1 0 78,25 74 46,0-49-124,0 0 0,0 25-1,0-26-15,0 1 16,0 0-1,0 25 17,25-50-17,-25 24 1,24-24-16,-24 25 16,0 0-1,25-25 1,-25 25-1,0 0 17,25-25-1,-25 24-15,0 1-1,0 0 32,0 0-16,0 0 1,0-1-1,0 1-16,0 0 79</inkml:trace>
  <inkml:trace contextRef="#ctx0" brushRef="#br0" timeOffset="25155.15">17240 7069 0,'24'0'313,"1"0"-282,0 0-15,0 0-1,49 0 1,-49 0 0,0 0-16,0 0 15,-1 0 1,1 0-1,0 0 1,0 0 15,-25-24 1,25 24-17</inkml:trace>
  <inkml:trace contextRef="#ctx0" brushRef="#br0" timeOffset="27382.4">20018 3944 0,'25'0'203,"-1"0"-156,26-25-31,-25 25 15,0 0-15,-1 0-16,26 0 31,-25 0-15,0 0-1,-1-25 1,1 25 0,0 0 46,-25-24-31,25 24-15,0 0 46,-1 0-15</inkml:trace>
  <inkml:trace contextRef="#ctx0" brushRef="#br0" timeOffset="49415.11">20167 3150 0,'-50'25'234,"25"0"-62,0-25-156,25 25-1,-24-25 16,24 24 1,-25 1-32,0 0 31,0 25-15,0-26-16,1 26 15,-1-25 1,0 24-1,0-24-15,0-25 16,25 50 0,-25-25-1,1-1-15,24 26 16,-25-25 0,0 25-16,0 24 15,25-49 1,-49 49-1,24-24 1,25-1-16,-25 1 16,0 0-1,25-26 1,0 26-16,0-25 16,-25 24-1,25 1 1,-24 24-1,24 1-15,-25-26 16,25 1 0,0-25-1,-25 24-15,0 1 16,0 24 0,25-49 234,-49 0-235,-1 74 1,25-49-1,1 24 1,-1 1 0,0 24-1,0-25-15,25-24 16,-25 0 0,25 24-1,0-24-15,0-1 16,0-24-1,0 25-15,-24-1 16,24-24 15,0 0-15,0 0-16,0-1 16,0 26 15,0-25-31,0 0 15,0 0 1,0 24 0,0-24 15,0 0-15,0 0-16,0-1 15,0 26 1,0-25-1,0 0 1,0-1 0,0 1 31,0 0-47,0 0 15,0 0 16,24-25-31,-24 49 16,0-24 15,0 0-15,0 0 0,0-1-16,25 51 15,-25-50 220,0 24-235,25 1 15,0-1 1,0 26-1,-1-1-15,1 1 16,0-1 0,0 1-1,-25-1-15,25 0 16,-25 1 0,24-1-16,-24-24 15,0 24 1,0-24-1,0-1 1,0-24 0,0 0-16,0 0 15,0 0 1,0-1 31,0 76 203,0-76-235,0 26-15,0 0 16,0-1 0,0-24-1,0 25 1,0-1-16,-24 1 16,24-25 15,0 0-16,0-1 1,0 51 0,0-26-16,0-24 15,0 25 1,0-25 0,0 24-16,0 1 15,0-25 1,0 24-1,0-24-15,0 0 16,0 0 0,0-1 15,0 1 156,0 0-171,0 25 0,0-26-1,0 26 1,24 0 0,-24-1-16,25-24 15,0 25 1,-25 24-1,0-49 1,25 25-16,0-26 16,-25 1-1,0 0 1,0 0-16,0 0 31,0 24-15,0-24 15,0 0-15,24 0 15,-24-1-15,25 1-1,-25 0 1,0 0 15,25 0 16,-25-1 0,74 26 156,-24-25-187,-25 0-1,24-1-15,-24 1 16,25 0-1,0 0 1,-1 24 0,1-49-16,-1 50 15,1-25 1,0 0 0,-1-1-1,1 26-15,-1-25 16,-24 0-1,0 0 1,25-25 250,-1 0-251,26 0 1,49 24 0,24 1-16,76 25 15,98 49 1,1-25-1,49-24 1,99 49 0,-74 0-16,-75 1 15,-49-51 1,0 1-16,-75-25 16,1-1-1,-50 1 1,24 25-1,-73-25-15,24-1 16,-25-24 0,-50 25-1,26-25-15,-1 0 16,1 0 0,24 0-1,-25 50 1,1-25-16,-1-25 15</inkml:trace>
  <inkml:trace contextRef="#ctx0" brushRef="#br0" timeOffset="51923.62">20043 3274 0,'0'0'0,"24"0"16,-24-25-1,25 25 63,25 0 219,-1-24-281,26 24 0,-1-25-1,1 25 1,247-50-1,-123 25 1,-1 1-16,-24-1 16,-1 0-1,-24 0 1,-50 25 0,-24 0-16,-26 0 15,-24 0 1,25 0 265,24-49-265,1 49-16,49-50 15,99 0 1,50 1 0,74-1-16,-25 25 15,1 1 1,-1 24-1,-49 0-15,25 0 16,-75 0 0,50 0-1,-25 24 1,-50 1-16,-74 0 16,-49-25-1,-1 0 1,-49 0-1,-25-25 17</inkml:trace>
  <inkml:trace contextRef="#ctx0" brushRef="#br0" timeOffset="55542.44">19894 2629 0,'-25'0'94,"25"25"31,0 0-79,0 0-14,0 0-17,0 24 17,0-24-32,25-25 15,-25 25 1,0 0-1,25-1 1,-25 1 15,24 0-31,1 0 16,0-25 15,-25 25-31,25-25 16,0 24 15,-1-24-15,1 0 15,0 0-15,0 0-1,0-24-15,-1-1 16,26-25-1,-25 25 1,-25 1 31,0-1 15,0 0-30,0 0 46,0 0-47,0 1 0,0-1-15,-25 25-16,0-25 31,0 0 16,1 0-16,24 0-15,-25 25 15,0-24-15,0 24 78,0 0-48,1 0 17,-1 0-47,0 0 15,0 0 0,0 0 16,1 0-16,-1 0 47,25 24 63,0 1-79,25-25-15,-1 25-31,-24 25-16,50-50 16,-50 49-1,25-49 16,-25 25-15,25-25 0,-1 0-1,-24 25 1,25 0 15,0-25-15,0 25-1,0-25 1,-1 24 0,1 1-1,0-25 1,-25 25 0,25-25-1,0 0 32,-1 25-47,1-25 31,0 0 1,-25 25-17,25-1 16,0-24 48,-25 25-79</inkml:trace>
  <inkml:trace contextRef="#ctx0" brushRef="#br0" timeOffset="21674.41">19844 17338 0,'0'0'0,"0"-24"94,0-1 0,0 50 62,0-1-140,0 1 15,0 0-16,0 0 64,0 0-17,0-50 110,0 0-156,0 0-1,0 0 1,0 1-1,0-1 1,0 0-16,0-25 31,0 26-15,25 48 250,0-24-266,24 50 15,-24-25 1,0 0-16,25-1 15,-26-24 64,-24-24 155,0-1-218,0 0 15,0 0 0,0 0 32,0 1-32,0-1 16</inkml:trace>
  <inkml:trace contextRef="#ctx0" brushRef="#br0" timeOffset="22705.52">20216 17314 0,'0'49'188,"0"-24"-173,0 0 17</inkml:trace>
  <inkml:trace contextRef="#ctx0" brushRef="#br0" timeOffset="25340.31">20415 17066 0,'0'-25'16,"24"25"-1,-24 25 251,0-1-235,0 1 32,0 0-32,-24 0 16,24 0-47,-25-25 47,0 0 0,0 24-32,0-24 48,1 0-32,-1 0 47,25-24 16,0-1-94,0 0 109,25 25 48,-1 0-111,26 0-30,-25 0 15,24 0 1,-24 25-1,0-25 31,-25-25 173,0 0-188,0 0 31,0 1-47</inkml:trace>
  <inkml:trace contextRef="#ctx0" brushRef="#br0" timeOffset="31889.1">19398 17314 0,'24'24'265,"1"-24"-249,0 25 15,0 0 0,0 0-15,-25 0 47,24-25-48,-24 24 16,25-24-15,-25 25 15,0 0 126</inkml:trace>
  <inkml:trace contextRef="#ctx0" brushRef="#br0" timeOffset="33418.38">19571 17264 0,'-25'0'141,"25"25"-110,-24 24 1,-1-24-1,25 0 0,0 0-15,-25-25-16,25 25 31,0-1 188,-25-24-219,25 25 109,-25-25-109,25 25 31,-24-25 1,24 25 61</inkml:trace>
  <inkml:trace contextRef="#ctx0" brushRef="#br0" timeOffset="40045.95">20092 17562 0,'-25'0'640,"-24"25"-593,24-1-16,25 1 1,0 0-32,-25-25 15,25 25 16,25-25 235,0 0-250,0 0 15,-1 0 0,-24 25-15,25-25 93,0 0-78,-25 24 1,25-24-1,-25 25 78,0 0-31,-25-25-46,0 0-1,25 25-15,-25-25-1,1 0 1,-1 0-1,0 0 32</inkml:trace>
  <inkml:trace contextRef="#ctx0" brushRef="#br0" timeOffset="41596.28">20266 17760 0,'0'-25'62,"0"50"94,0 0-124,0 0 14,0 0 64</inkml:trace>
  <inkml:trace contextRef="#ctx0" brushRef="#br0" timeOffset="44220.91">20390 17487 0,'0'25'15,"0"0"17,0 0 30,25-25 344,-1 0-374,1 0 14,0 0-14,0 0-17,0 0 79,-1 0-47,-24 25 125,0-1-94,0 1-47,0 0 16,0 0 78,-24-25-47,-1 25-31,0-25-31,0 0 31,0 0-16,25 24 0</inkml:trace>
  <inkml:trace contextRef="#ctx0" brushRef="#br0" timeOffset="45711.27">20415 17487 0,'-25'0'31,"25"-25"-31,25 1 250,-1 24-219,1 0-15,0-25 0,0 25 15,0 0 16,-1 0 0,1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5:15:25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4788 3200 0,'0'25'47,"0"-1"-16,0 26-15,0 24-1,0 1-15,0-1 16,0-49 0,0 0-1,0 0 32,0-50 63,0 0-79,0 0 16,0 0 0,0 1-47,0-1 15,0 0 16,0 0-15,0 0 0,0 1-1,0-1 1,0 0 0,0 0 15,0 0 16,49 100 250,1-26-297,-50-24 15,49 0 1,-49 0-1,25-25 17,-25 25-17,25-25 17,-25-25 202,0 0-187,0 0-32,0 0-15,0 1 47,0-1 0,0 0-31,0 0 62,0 0 156</inkml:trace>
  <inkml:trace contextRef="#ctx0" brushRef="#br0" timeOffset="967.03">5110 3473 0,'0'24'156,"0"1"-140,-25 25-1,25-1 1,0-24 0,-24-25-1,24 25 1</inkml:trace>
  <inkml:trace contextRef="#ctx0" brushRef="#br0" timeOffset="3337.72">5309 3274 0,'0'50'125,"0"-25"-109,0-1-1,0 1 1,-25-25 15,0 0 94,0 0-62,25-25 62,0 1-94,0-1 0,25 25 188,0 0-172,24 0-47,-24 0 15,0 0 1,25 25 0,-26-25 15,-24 24-31,0-48 203,0-1-172,0 0 16,0 0 0,0 0-47,0 1 31,0-1 1,0 0 14,-24 25-14,24-25-1,-25 25 47,0 0-31,0 0-16,25 25 16,-25 0 0,25 0 0,0 49 109</inkml:trace>
  <inkml:trace contextRef="#ctx0" brushRef="#br0" timeOffset="4546.88">4366 3349 0,'25'0'187,"0"24"-140,-1 26-47,1-50 16,-25 25-1,0 0 17,25-25-17,-25 24 1,25-24-1,0 25 1,-25 0 15</inkml:trace>
  <inkml:trace contextRef="#ctx0" brushRef="#br0" timeOffset="5524">4540 3299 0,'-25'0'78,"25"25"-62,-25 24 15,25 1-15,-25-25-1,0 24 1,1 1 0,-26 0-16,50-26 15,-25 1 1,0-25-1</inkml:trace>
  <inkml:trace contextRef="#ctx0" brushRef="#br0" timeOffset="7754.15">4936 2654 0,'-24'0'63,"-1"0"-1,0 0-30,-25 0-17,26 25 1,-1-25 0,25 25-1,-25-25 1,25 25-16,0-1 109,25 1-78,0 0-15,-1 0 0,26 0-1,-25-25 32,-25 24 31,0 1-15,0 0-1,-25-25 95,-25 0-126,26 0-16,-1 0 32,0 0-31,0 0 62</inkml:trace>
  <inkml:trace contextRef="#ctx0" brushRef="#br0" timeOffset="9200.01">4986 2853 0,'25'0'93,"0"0"32,-25 24 63,0 1-172,0 0 46</inkml:trace>
  <inkml:trace contextRef="#ctx0" brushRef="#br0" timeOffset="10713.23">5185 2604 0,'0'25'94,"0"0"-79,0 0 16,0 25-15,0-26 0,0 1-1,0 0-15,0 0 16,0 0 0,0-1 15,0 1 234</inkml:trace>
  <inkml:trace contextRef="#ctx0" brushRef="#br0" timeOffset="13026.05">5383 2679 0,'0'-25'16,"0"50"249,-25 25-249,25-26 0,0 1 15,0 0 47,0 0-16,0 0-46,25-25 47,0 24-48,0-24 16,-1 0-31,1 0 32,-25-24 93,0-1-110,0 0 48,0 0 15,0 0 31,0 1-15,0-1-63,-25 25 1,1 0 14,24-25-14,-25 25-1,0 0 31,25-25-46,-25 25 31,0 0 31</inkml:trace>
  <inkml:trace contextRef="#ctx0" brushRef="#br0" timeOffset="14559.7">5011 2877 0,'0'25'79,"0"0"-33,0 0-30,0 0 15,0-1 1,0 1 46</inkml:trace>
  <inkml:trace contextRef="#ctx0" brushRef="#br0" timeOffset="19376.73">4292 2853 0,'0'24'360,"24"1"-345,26 25-15,-25-25 32,-25-1 46,25-24-63,-1 25 17,1-25 14,-25 25-46,25-25 63</inkml:trace>
  <inkml:trace contextRef="#ctx0" brushRef="#br0" timeOffset="20719.33">4465 2803 0,'-25'25'31,"25"24"-15,-49-24-16,49 25 15,-25-25 1,0-1-1,25 1 1,-25-25 140,25 25-109,-24-25-16,-1 0 48,25 25-33</inkml:trace>
  <inkml:trace contextRef="#ctx0" brushRef="#br0" timeOffset="26012.24">4713 2158 0,'0'25'219,"25"0"-172,0-1 78,0-24-63,-1 0-31,1 0 32,0 0-16,-25-24 125,0-1-47,0 0-94,0 0 31,0 0-30,0 50 374,0 0-344,0 0-62,0 0 47,0-1-31,0 1 31,0 0-32,0 0 17,0 0 14,0-1-14,0 1 15,0 0-1,-25-25-14,25 25-1,-25-25 16,1 0-32,-1 0 32,0 0-15,25 25-32,-25-25 31,0 0-16,1 0 48,24-25 78,0 0-79,0 0-15,24 0 94,1 25-141,0-24 15,0 24 1,0 0-1,-1 0 17,1-25-17,0 25 17,0 0-1,-25-25 78,25 25-31,-25-25-15,24 25-1</inkml:trace>
  <inkml:trace contextRef="#ctx0" brushRef="#br0" timeOffset="27368.29">5085 2257 0,'0'25'125,"0"0"-109,0 0 30,0-1-14,0 1-1,0 0-15,0 0 46</inkml:trace>
  <inkml:trace contextRef="#ctx0" brushRef="#br0" timeOffset="38358">5333 2059 0,'-24'0'266,"-1"0"-141,0 0-63,0 25-30,25-1-17,-25 1 63,25 0 1,25-25 186,0 0-249,0 0-1,0 25 17,-1-25-17,1 25 1,0-25 31,0 0 0,0 24-32,-1-24 32,-24 25-16,0 0 126,0 0-64,-24-25-14,-1 0-64,0 0 48,25 25-32,-25-25 0,0 0 16,1 0 16,24-25 108,0 0-124,0 0-15,0 0 14,0 1-14,0-1-1,0 0-15,0 0 15,0 0 0,24 1 0,-24-1-15,0 0 31,0 0 15,0 0-30,25 25-1</inkml:trace>
  <inkml:trace contextRef="#ctx0" brushRef="#br0" timeOffset="103629.01">9228 10368 0,'0'25'156,"0"0"-125,0 0-15,0 0-1,0 24-15,0-24 32,0 0 14,0-50 95,0 0-94,0 0-16,0 1-15,0-1-1,0 0 1,0 0 0,0 0-1,0 1 1,0-1 31,0 0-47,0 0 47,0 0 31,24 50 156,-24 0-203,25 0-31,0-25 32,-25 25-17,0-1 17,25-24-17,-25 25 16,0 0-31,25-25 16,-25 25 0,25-25 15,-25 25-15,24-1 15,-24 1 0,0-50 157,0 1-142,0-1-30,0-25 15,0 25-15,0 1 0,0-1-1,0 0 1,0 0 15,0 0 0,0 1-31,0-1 32,0 0-1</inkml:trace>
  <inkml:trace contextRef="#ctx0" brushRef="#br0" timeOffset="104815.76">9649 10492 0,'0'-24'94,"0"48"109,0 26-188,-24 0 1,-1-1 0,-25 1-16,50-1 15,-25-49 1,25 25-1</inkml:trace>
  <inkml:trace contextRef="#ctx0" brushRef="#br0" timeOffset="106632.14">10046 10120 0,'0'25'62,"0"0"-46,0 0-16,0 24 15,0-24 1,-25 0 0,1 25-1,24-26 1,-25-24 0,0 0-1,25 25 1,-25-25-1,0 0 17,1 0-17,-1 0 17,0 0-17,0 0 32,25-25 16,0 1-32,25 24 47,0 0-62,0-25-1,-1 25 1,1 0-16,0 0 15,0 0 17,0 0-32,-1 0 15,1 0 17,0 0-1,0 0 0,0 0 16,-1 0 0,-24-25 0,0-25 0,0 26-47,0-26 31,0 25-16,0 0 32,0 1 16</inkml:trace>
  <inkml:trace contextRef="#ctx0" brushRef="#br0" timeOffset="109172.05">8732 10393 0,'-25'0'32,"50"0"108,-25 25-124,49 25 0,1-1-16,24 50 15,1-24 1,-51-50-1,1-1-15,-25 1 16,0-50 218,0 1-187,0-26-31,0 25 15,0 0-15,0 1 15,0-1-31,0 0 16,0 0 15,0-24-15,0 24 30,0 0 48,-25 25 16,25-25-95,-24 25 110,-1 0-78,25 25-31,0 0 15,-25 0-15,25-1-1,-25 26 1,0-25-1,1 24 1,-1-49 0,25 50-1,0-25 1,-50 0-16,50-1 16,-25 1 15,25 0-31,-24-25 31,24 25-15,-25-25 15,25 25 0</inkml:trace>
  <inkml:trace contextRef="#ctx0" brushRef="#br0" timeOffset="114338.87">9352 11137 0,'25'0'141,"-1"25"-110,1 0-16,-25 0 1,25-25 0,0 0-16,-25 25 15,25-25 1,-1 0 0,1 0 15,0 0-16,0 0 17,-25-25 61,0 0-30,0 0-16,0 0 47,0 0 46,0 1 157,0-1-250,0 50 203,0-1-219,0 1 16,0 0-31,0 0-16,0 0 15,25 0 1,-1-1-16,-24 1 31,0 0 0,0 0 1,0 0 15,0-1-1,0 1 17,0 0-32,0 0 0,-24-25 1,-1 0-1,0 25-15,0-25-16,0 0 15,1 0 16,-1 0-15,0 0 15,25-25 79,0 0-48,25 25-46,-25-25-1,25 0 1,-1 1 15,1 24-15,0-25 0,25 0-1,-26 0 16,1 25-15,0-25 31,0 25 15,-25-24 17</inkml:trace>
  <inkml:trace contextRef="#ctx0" brushRef="#br0" timeOffset="115704.74">9823 11286 0,'0'25'375,"0"0"-328,0 0-31,0-1 62</inkml:trace>
  <inkml:trace contextRef="#ctx0" brushRef="#br0" timeOffset="120047.95">9972 11038 0,'0'-25'188,"0"0"-126,0 1-31,0-1 32,25 25-32,-25-25-15,24 25 15,1 0 0,0 0 94,0 0-62,0 0-32,-25 25 156,0 0-140,0-1-31,0 1 31,0 0 15,0 0 1,0 0-32,0-1 16,-25 1 62,25 0 1,-25-25-17,25 25-46,25-25 531,0 0-562,-1 0 31,1 0-31,0 0-1,0 0 1,24 0 15,-49-25-15,25 25-1,0 0 17,0 0-1,0 0 16</inkml:trace>
  <inkml:trace contextRef="#ctx0" brushRef="#br0" timeOffset="122671.79">10121 11088 0,'0'-25'46,"0"50"64,0-1-63,0 1 0,-25-25-47,25 25 15,0 0 1,-25-25-1,25 25 1,0 0 31,0-1 15,-25-24-46,25 25 109,0 0-62,-25-25-17,25 25-46</inkml:trace>
  <inkml:trace contextRef="#ctx0" brushRef="#br0" timeOffset="124375.73">10021 11212 0,'0'-25'15,"-24"25"32,24-25-31,-25 25 31,25-25-16,-25 25 0,25-25 32,25 25 234,0 0-282,-25 25 1,24-25 0,1 0-1,0 0 1,0 0-1,0 0 1,-1 0 15,-24 25 16,25-25-47,0 0 31,0 0 94</inkml:trace>
  <inkml:trace contextRef="#ctx0" brushRef="#br0" timeOffset="126867.27">9798 10964 0,'25'0'109,"0"0"-78,0 0-15,-1 0 0,1 0-16,0 0 31,0 0-16,0 0 1,-1 0 15,-24-25-15,25 25 31,0 0-32,0 0 95,-25 25 171,0-1-250,0 1-31,0 0 16,0 0 0,0 0 15,0-1 16,0 1-16,-25 0-15,25 0 46,0 0 1,0 0-32,0-1 16,-25 1-32,25 0 48,0 0-16,0 0 15,-25-25-46,25 24 15,0 1 32</inkml:trace>
  <inkml:trace contextRef="#ctx0" brushRef="#br0" timeOffset="-166874.2">19993 10269 0,'-25'0'250,"0"0"-219,100 0 16,148 0-31,-173 0-16,-1 0 15,1 0 1,-1 0 0,-24 0-1,0 0 1,0 0 15,-50 0 313,0 0-329,0 0 1,1 0 0,-1 0-1,0 0 1,0 0 0,0 0-1,1 0 1,-1 0-16,0 0 31,0 0-15,0 0-1,-24 0 1,24 0 0,0 0-1,0 0 1,1 0-1,-1 25-15,0-25 16,0 0 0,0 0-1,1 0 1,-1 0 46,25 25 79,-25-25-32,50 0 173,0 0-235,-1 0-47,1 0 31,25 0 0,-25 0-15,-1 0 31,1 0-16,0 0-16,0 0 64,0 0 46,-1 0-63,1 0-62,0 0 31,25 0-15,-26-25 0,1 25 15,0 0-31,0 0 15,0 0 17,-1 0-17,-24-25 1,25 25 140</inkml:trace>
  <inkml:trace contextRef="#ctx0" brushRef="#br0" timeOffset="-96889.64">19943 9327 0,'-24'24'15,"48"-24"157,1 0-172,0-24 16,0 24 0,0-25-1,49-25 1,-24 50-1,-1-25 17,-24 25-32,0 0 15,0-24 1,-1 24 31,-24-25-32,25 25 1,0 0 15,0 0 1,-50 0 186,0 0-186,-24 25-17,24-1 16,-25-24 1,50 25-17,-25-25 1,25 25 15,-24-25-31,-1 0 47,25 25-31,-25-25-1,0 25 32,0-25 16,25 24-1,-24-24-15,24 25 16,-25-25-32,0 25 31,0-25-15,25 25-31,25-25 234,-25-25-235,25 25 1,0 0-16,-25-25 16,0 0-1,24 25 1,1 0 15,0-24-15,0 24 31,0 0-32,-1-25 1,1 25 0,0 0 15,0-25 16,0 25 46</inkml:trace>
  <inkml:trace contextRef="#ctx0" brushRef="#br0" timeOffset="-94461.94">20712 6995 0,'0'0'0,"-25"0"16,50 0 187,25 0-187,-25-25-1,49 0-15,-24 1 16,-25 24 0,-1 0-1,1 0 16,-50 0 157,1 0-188,-1 0 16,0 0-1,0 24 1,-25 1-16,1 0 15,-1 0 1,25 0 0,1-25-1,-1 0 1,50 0 203,-1-25-219,-24 0 15,25 25 1,0-25-16,0 25 16,-25-25-1,25 25 1,-1 0-1,-24-24 1</inkml:trace>
  <inkml:trace contextRef="#ctx0" brushRef="#br0" timeOffset="-90391.5">20737 7069 0,'0'0'0,"0"25"63,-25 0-17,50-25 204,0-25-218,0 25 61,-1 0-30,-24-25-47,25 25-1,0 0 32,0-24 16,0 24-32,0-25 16,-1 25-16,-24-25-15,25 25-1,0 0 79,-25-25 0,25 25-79</inkml:trace>
  <inkml:trace contextRef="#ctx0" brushRef="#br0" timeOffset="-79465.72">19819 5159 0,'25'0'219,"25"0"-203,-25 0-1,24 0 1,-24 0 0,25 0-16,-26 0 15,1 0 1,25 0-1,-25 0 1,-1 0 0,1 0-1,0 0 1,0 0 15,0 0 0,-1 0-15,1 0 0,0 0 15,0 0 0,0 0 16,-50 0 172,0 0-204,0 0 1,0 0 0,1 0-1,-1 0 1,0 0 0,0 0-1,-24 0 1,24 0 15,0 25-15,0-25 31,0 0-16,1 0-16,-1 0 17,0 0-1,0 0 0,0 0-15,1 0 15,24 25-15,-25-25-1,0 0 32,0 0-47,0 0 31,0 0 1,1 0 15,48 0 234,1 0-219,25 0-15,-25 0-31,24 0-1,26 0 1,-50 0 0,-1 0-1,26 0 1,-25 0-16,0 0 16,-1 0-1,1 0 1,0 0 15,0 0-15,0 0-1,-1 0 17,1 0 30,0 0-46,0 0 77,0 0 17</inkml:trace>
  <inkml:trace contextRef="#ctx0" brushRef="#br0" timeOffset="-55526.26">20563 3225 0,'0'49'235,"0"1"-220,0-25-15,0-1 16,0 1 0,0 0-1,0 0-15,0 0 94,0-50 172,0 0-251,0 0 63,0 0 16,0 1-47,0-1-31,0 0 46,0 0 63,0 0-62,0 1 15,0-1-31,0 50 281,0-1-297,0 1 16,25-25-31,0 25-1,0 0 1,-25 0-1,25-25-15,-1 24 32,-24 1-1,25 0-15,-25-50 296,0 0-296,0 1 15,0-1 31,0 0-46,0 0 15,0 0 16,0 1 0,0-1 47</inkml:trace>
  <inkml:trace contextRef="#ctx0" brushRef="#br0" timeOffset="-54259.02">20886 3423 0,'0'25'203,"0"0"-187,0-1 0,0 1-1,0 0-15,-25 0 16,25 0 0</inkml:trace>
  <inkml:trace contextRef="#ctx0" brushRef="#br0" timeOffset="-50403.77">21184 3225 0,'0'49'250,"0"-24"-219,0 0-31,-25-25 16,25 25-1,-25-25 48,0 24-32,0-24 16,1 0-16,-1 0-15,0 0-1,0 0 32,25-24 203,25 24 0,0 0-234,0 0-1,-1 0 32,1 0-15,0 0-1,0 0 16,-25 24-16,25-24 31,-25 25-30,24-25-1,1 0 31,0 0-46,-25-25 359,0 1-312,0-1-48,0 0 16,0 0 63,0 0 156,0 1-125,0-1 125,-25 25-156,0 0 47</inkml:trace>
  <inkml:trace contextRef="#ctx0" brushRef="#br0" timeOffset="-46685.54">20043 3299 0,'0'25'235,"49"49"-220,-24-49 1,-25 0 15,25-25-15,0 25 62,-25-1-15,0 1-48,24-25 16,-24-25 407,0 1-360,0-1-15,0 0-17,0 0-14,0 0-1,0 1 16,0-1 172,-24 25 140,-1 0-328,25 25 0,-25-25-15,0 24 15,25 1-31,-25 0 16,1-25 15,24 25-15,-25-25 15,25 25-31,0-1 31,-25-24-15,25 25 78,-25-25-63,0 0 0,25 25-15</inkml:trace>
  <inkml:trace contextRef="#ctx0" brushRef="#br0" timeOffset="-28041.8">20439 2629 0,'0'25'219,"25"0"-188,-25 0-15,0 0-1,25-25 1,0 0-1,0 0 32,-1 0-31,-24-25 218,0 0-140,0 0-16,0 0 16,0 0 125,0 50 109,25 0-328,-25 0 15,25 0 1,-25 0 0,0-1 15,0 1 0,0 0 0,0 0 16,0 0-31,0-1 0,0 1 30,0 0-14,-25-25-1,25 25 0,-25-25 0,25 25-31,-24-25 32,24 24-17,-25-24 17,0 0-1,0 0 16,25-24 0,0-1-1,0 0-14,25 0 77,0 25-78,-25-25-15,25 25 15,-25-24-31,49 24 16,-24 0 15,0-25-31,0 25 16,-1 0 15,-24-25 0,25 25 0</inkml:trace>
  <inkml:trace contextRef="#ctx0" brushRef="#br0" timeOffset="-27127.39">20836 2877 0,'0'25'141,"0"0"-125,0 0-1,-25 0 1,25-1-1,-24-24 1,-1 50-16</inkml:trace>
  <inkml:trace contextRef="#ctx0" brushRef="#br0" timeOffset="-25534.8">20960 2654 0,'0'0'0,"0"-25"141,0 50 125,0 0-235,0 0 0,0 0-15,0 24-16,0-24 15,0 0 1,0 0 0,0-1-1,0 1 17,0 0 46</inkml:trace>
  <inkml:trace contextRef="#ctx0" brushRef="#br0" timeOffset="-22711.2">21159 2555 0,'0'-25'15,"0"0"17,0 50 108,0 0-109,0 0 1,0-1-1,0 1-31,0 0 16,0 0-1,0 0 16,0 0-15,0-1 15,0 1 32,49-25 93,-24 0-125,0 0-15,0 0 0,0 0-1,-25-25 1,0 1 109,0-1-16,0 0-78,0 0 94,0 0-15,0 75 140,0-25-188,0 0-30,0-1-17,0 1-15,0 0 16,0 0 15,0 0 16,0-1-47,0 1 31,0 0 47,0 0 125</inkml:trace>
  <inkml:trace contextRef="#ctx0" brushRef="#br0" timeOffset="-21326.75">19919 2704 0,'49'25'125,"-24"24"-109,25-24-1,-26 25 1,1-50 15,-25 24-15</inkml:trace>
  <inkml:trace contextRef="#ctx0" brushRef="#br0" timeOffset="-20296.55">20092 2729 0,'-25'0'31,"1"24"-15,24 1 0,-25-25-1,0 50 1,0-25-1,25-1-15,-25 1 32,1-25-17,24 25 1,0 0 15,-25-25 79</inkml:trace>
  <inkml:trace contextRef="#ctx0" brushRef="#br0" timeOffset="-16637.12">20439 2183 0,'0'-25'15,"0"0"16,0 0-31,0 1 32,25-1-1,-25 0-15,25 25-1,0-25 1,-25 0 15,0 50 188,0 0-188,0 0-15,-25-25-1,25 25 1,0-1 15,-25 1-15,25 0-1,0-50 501,0 0-469,0 1 47,25 24-79,0-25 1,0 25 0,24-50-1,-24 50 1,0 0 31,0 0-32,24 0 17,-24 0-17,-25 25 126,0 0-141,0 0 15,0-1 1,0 1 15,0 0 1,-50 0-1,26 0 0,24-1-15,-25 1-1,0-25 1,0 25 15,-24 25 0,24-26 1,25 1-1,-25 0-15,75-25 202,-26 0-202,1 0 0,25 0-1,-25 0 1,-1 0 15,1 0 0,0 0 63,-25-25-63</inkml:trace>
  <inkml:trace contextRef="#ctx0" brushRef="#br0" timeOffset="-14940.82">20613 2158 0,'25'0'219,"0"25"-204,-1 0 1,26-1 0,-25 1-1,0-25 1,-25 25 0,24-25-1</inkml:trace>
  <inkml:trace contextRef="#ctx0" brushRef="#br0" timeOffset="-13977.01">20985 2232 0,'0'50'125,"-25"-25"-78,25 0-16,-24-25-31,24 24 63,-25 1-48,25 0 32</inkml:trace>
  <inkml:trace contextRef="#ctx0" brushRef="#br0" timeOffset="-12770.99">21084 2009 0,'0'25'140,"0"0"-124,0 0-16,0 24 16,25-24-1,-25 25 1,0-26 0,25-24-16,-25 25 15</inkml:trace>
  <inkml:trace contextRef="#ctx0" brushRef="#br0" timeOffset="-6772.2">21283 1935 0,'0'25'687,"0"-1"-562,0-48 375,0-1-469,0 0 16,25 25-16,-1-25 1,1 25-17,0 0 1,0 0 78,0 0-79,-1 0 17,-24 25 30,0 0-15,0 0-16,25-25-15,-25 24 46,0 1-46,0 0 15,0 0 16,-25 0 0,1-25 15,-1 24-46,0-24 47,50 0 233,0 0-280,-1 0 0,1 0 15,0 0-15,0 0 15,0 0 47,-1 0 0,-24 25-31,0 0 0,0 0 0,0 0 0,0-1 93,-24-24-124,-1 0 31,25 25-16,-25-25-15,0 0-16,0 0 31,1 0 31,-1 0 16</inkml:trace>
  <inkml:trace contextRef="#ctx0" brushRef="#br0" timeOffset="-197880.62">19844 2183 0,'0'-25'16,"-25"25"-16,75 25 234,0 49-218,-26-49-16,51 25 16,-75-26-1,25-24 1,-25 25-16</inkml:trace>
  <inkml:trace contextRef="#ctx0" brushRef="#br0" timeOffset="-196584.62">20018 2183 0,'-25'0'109,"25"25"-93,-25-1-16,25 1 63,-25 0-32,25 0 16,-24-25-32,24 25 17,0-1-17,-25-24 32,25 25-31,-25-25 46,0 0 188</inkml:trace>
  <inkml:trace contextRef="#ctx0" brushRef="#br0" timeOffset="-192541.57">20439 1091 0,'0'50'219,"0"24"-204,0-24 1,0 0 0,0-26-1,0 26-15,0 0 31,0-26-15,0 1 31,0 0-16,0 0 0,0 0-31,25-25 94,0 0 0,0 0-47,0 0 0,-1 0 46</inkml:trace>
  <inkml:trace contextRef="#ctx0" brushRef="#br0" timeOffset="-191466.44">20315 1265 0,'25'0'156,"25"0"-140,-1 0 0,1 0-1,0 25 1,-26-25 0,1 0-16,25 0 15,-25 0 32</inkml:trace>
  <inkml:trace contextRef="#ctx0" brushRef="#br0" timeOffset="-190442.84">20762 1587 0,'25'0'15,"-25"-24"17,0 48 124,0 1-140,-25 0-1,25 25 1,-25-25-16,0-1 15</inkml:trace>
  <inkml:trace contextRef="#ctx0" brushRef="#br0" timeOffset="-187297.65">21208 1141 0,'0'25'47,"-24"0"-16,-1-1-15,25 1-1,-25-25 1,0 0 15,0 0-15,1 0 31,-1 0-1,0 0-14,0 0-17,25-25 1,-25 25 15,25-24 0,0-1 16,0 0 31,0 0-15,25 25-32,0 0 16,-25-25-16,25 25-15,0 0-16,-1 0 16,1 0-1,25-24 16,-25 24-15,-1 0 31,-24 24 78,25-24-109,-25 25 15,25-25-31,-25 25 31,0 0-15,0 0-1,0-1 17,0 1-17,0 0 1,0 0 15,0 0 0,0-1 1,0 1-32,0 0 31,0 0 0,-25 0 0,25-1-15,-25-24 15,25 25-15,-24-25 62,24 25 63,-25-25-95,0 0-14,25 25-17,0 0 17,-25-25-17,25 24 48</inkml:trace>
  <inkml:trace contextRef="#ctx0" brushRef="#br0" timeOffset="-100837.94">21704 8062 0,'-24'0'188,"-1"0"-172,-25 24-16,25 1 15,-49 25 1,49-25-1,0-1-15,-24 26 16,49-25 15,0 0-15,25-1 62,-1-24-62,51 25-1,-50 0 1,24-25 0,-24 25-16,25-25 15,-26 0 1,1 0-1,-25 25 95,0-1-63,-49 26 0,-26-25-32,26-25-15,-26 25 16,-74 24-1,125-49 1,-1 0 0,0 0-1,50 0 157,24 0-172</inkml:trace>
  <inkml:trace contextRef="#ctx0" brushRef="#br0" timeOffset="-98639.88">21878 8210 0,'0'25'203,"0"0"-188,0 25 1,0 24 0,25-49-16,-25 24 15,0-24 1,25 0-16,-25 0 15,0 0 1,0-1 109,0-48 16,0-1-110,0 0-31,0 0 31,0 0-15,-25 1-1,25-1-15,0-25 16,0 25 0,0 1-1,0-1 1,0-25 0,0 25-1,-25 25 1,25-49-16,0 24 31,0 0 0,0 0 1,0 1 14,25 24 64,0 0-95,-1 0 1,26 0-16,-25 0 31,-25 24-15,25 1 31,0 0-32,-25 0 32,0 0-31,0-1 15,0 1-15,0 0 15,0 0-15,0 0 31,-25-25-16,25 24-16,-25-24 1,0 0-16,0 0 16,0 0-1,1 0 1,-1 0-16</inkml:trace>
  <inkml:trace contextRef="#ctx0" brushRef="#br0" timeOffset="-96212.68">22349 7739 0,'0'25'172,"0"0"-141,0-1-31,-24 1 16,24 25 0,-25-50-1,25 25 1,0-1-1,0 1 17,0 0-17,-25-25 1,25 25-16,0 0 16,0 0 15,0-1-16,0 1 1,0 0 0,0 0-1,0 24-15,0-24 32,0 0 30,0 0-31,0 0-15,0-1 15,0 1-15,0 0 15,0 0-15,25-25 15,-25 25-15,25-25-16,-25 24 31,24-24-16,-24 25-15,0 0 16,25-25 0,0 25 15,0-25-15,0 0 15,-1 0 0,-24 25-15,25-25 46,0 0 1</inkml:trace>
  <inkml:trace contextRef="#ctx0" brushRef="#br0" timeOffset="-93119.48">22672 8062 0,'-25'0'219,"0"0"-141,0 0-31,1 0-16,24 24-15,-25-24-1,25 25-15,-25-25 31,25 25 1,0 0 46,25-25 156,0 0-218,-25 25-1,24-25 1,1 24 0,0-24-1,0 0 17,-25 25 46,0 0-31,25-25-32,-25 25 48,0 0-1,0-1-15,0 1-31,-25-25-1,0 0 17,0 0-17,0 25 16,1-25 1,-1 0-1,0 0-15,25-25 171</inkml:trace>
  <inkml:trace contextRef="#ctx0" brushRef="#br0" timeOffset="-90642.03">22945 8334 0,'-25'0'359,"25"25"-343,0 0 0,0 0-1,-25 24-15,25-24 16,-25 0 0,25 0-1,0 0 1,-25-25-1</inkml:trace>
  <inkml:trace contextRef="#ctx0" brushRef="#br0" timeOffset="-85755.93">23069 8062 0,'0'-25'31,"0"0"0,0 0-15,25 0-1,-1 0 1,26 25 0,-25 0-1,0 0 1,-25-24-1,0 48 298,0 1-297,0 0 15,-25-25 31,25 25-15,0 0 63,0 0-79,-25-25-31,25 24 47,0 1-32,-25-25 1,25 25 0,0 0-1,0 0 110,-25-25-125,25 24 78,0-48 141,0-1-188,25 0-15,0 0 0,0 0-1,0 1 1,-1-1-1,1 0 1,-25 0 0,25 25-1,-25-25 1,25 25 0,0-25-16,-1 1 46,-24-1-30,0 50 297,-49 24-313,24-24 31,25 0 16,0 0 15,0 0-46,0-1 15,0 1-15,0 25 46,0-25-31,0-1 1,25 1-17,0 0 17,-1-25-17,-24 25-15,25-25 16,0 0 31,0 0 0,0 0-1</inkml:trace>
  <inkml:trace contextRef="#ctx0" brushRef="#br0" timeOffset="-84169.59">23317 7665 0,'49'0'63,"1"24"-48,0 26 1,123 99-1,-123-100-15,-25-24 16,24 25 0,-49-25-1,0 0-15,50 24 16,-50 1 0,25-1-1,-25-24-15,0 25 16,0-1-1,0-24 1,0 0 0,0 0-1,0 0 1,0-1 0,0 26-1,-25-25-15,0 0 16,25-1-1,-25-24-15,25 25 16,-25 0 0,1-25 62</inkml:trace>
  <inkml:trace contextRef="#ctx0" brushRef="#br0" timeOffset="-81669.3">23962 7913 0</inkml:trace>
  <inkml:trace contextRef="#ctx0" brushRef="#br0" timeOffset="-80835.05">24011 8161 0</inkml:trace>
  <inkml:trace contextRef="#ctx0" brushRef="#br0" timeOffset="-77568.98">24706 9004 0,'25'0'250,"-1"0"-219,1 25-15,-25 0 15,25 0 32,-25-1-32,0 1-31,0 0 16,0 0 15,0 0-31,0-1 31,0 1-15,0 25 15,0-25-15,0-1 15,-25-24-15,0 0-1,25 25 1,0-50 203,0 1-188,0-1-16,25 0 1,-25 0 0,25 25-16,-25-25 15,25 25 1,-25-24 0,25 24-1,-25-25-15,0 0 47,24 25-16,-24-25 16,25 25-47,-25-25 16,25 1-1,0 24-15,-50 0 313,25 24-297,-25 1 15,25 0 31,0 0-46,0 0 31,0-1-16,0 1 32,0 0 30,0 0-77,25-25 46,0 0-15,-25 25-31,25-25-16,-1 0 47</inkml:trace>
  <inkml:trace contextRef="#ctx0" brushRef="#br0" timeOffset="-75639.49">24433 9376 0,'0'25'343,"25"0"-311,-25 0-17,0-1 1,0 1 15,0 0 16,0 0-31,-25 0-1,0-25-15,0 24 16,25 1 15,-24-25 32</inkml:trace>
  <inkml:trace contextRef="#ctx0" brushRef="#br0" timeOffset="-70555.42">20365 1935 0,'25'0'156,"0"0"-125,-1-25 0,1 25-15,0 0 0,0 0 30,0-25 1,-1 25-31,1 0 0,-50 0 155,25-25-171,-24 25 16,-1 0 0,0 0 15,-25-24-31,26 24 16,-1 0-1,0 0 1,25-25-16,-25 25 15,0 0 48,50 0 156,0 0-204,0 0 1,0 0 0,-1 0-16,-48 0 281,-1 0-266,0 0 32,25 25 31,25-25 110,0-25-172,-1 25-1,1 0 79,0 0-63,-25-25 32</inkml:trace>
  <inkml:trace contextRef="#ctx0" brushRef="#br0" timeOffset="-66996.81">24036 9004 0,'0'0'0,"0"25"281,0 0-250,0 0-15,0-1 46,0 1-46,0 0-16,0 0 15,0 0 1,0-1 15,0 1 1,0 0-1,0 0-16,0 0 1,0-1 47,25 1-48,-25 0 1,0 0 62,25-25 0,-25 25-62,25-25 15,-1 0-15,-24 24-1,25-24 48,0 0-16,0 0-1</inkml:trace>
  <inkml:trace contextRef="#ctx0" brushRef="#br0" timeOffset="-65608.74">23887 9277 0,'0'-25'31,"25"25"47,0 0-78,0-25 31,24 25-15,-24 0 0,0-24-1,0 24 1,0 0 0,-1 0 15,1 0 125</inkml:trace>
  <inkml:trace contextRef="#ctx0" brushRef="#br0" timeOffset="-64043.15">23887 9500 0,'0'-25'125,"0"50"63,0 0-173,0 0 1,0 24 0,0-24-1,0 0 1,0 0 46,-25-25 16,25 25-62,-24-25 15,24 24 126</inkml:trace>
  <inkml:trace contextRef="#ctx0" brushRef="#br0" timeOffset="-52088.32">4589 2580 0,'25'0'172,"0"0"-125,0 0-16,-1 0-15,1 0-1,0 0 1,0 0-16,0 0 15,-1 0 1,-24-25 0,50 25-1,-25 0-15,0 0 32,-1 0-17,1-25-15,25 25 31,-25 0 1,0 0-32,-1-25 15,1 25 1,0 0-16,0-25 16,0 25-1,-1 0 1,1 0-1,0 0 1,0 0 0,0 0-1,-1 0 1,1 0-16,0 0 16,0-24-1,0 24 16,-1 0-31,1 0 16,0 0 31,0 0 15,0 0-30</inkml:trace>
  <inkml:trace contextRef="#ctx0" brushRef="#br0" timeOffset="-46956.76">23342 9327 0,'0'0'0,"0"24"203,24-24-187,26 75-1,-25-50 1,0-1 0,-1-24-1,1 0 48,0 0-32,0 0-15,0 0-1,-1-24 1,1-1-16,0 0 16,0 25-1,-25-25 1,0 0 46,0 1 1,0-1 140,-25 25-187,0 0 109,25 25 171,0-1-249,0 1-47,0 0 16,25 0 0,-25 74-16,0-49 15,25-1 1,-25-24-1,25 0-15,-25 0 16,0-1 0,0 1 15,0 0 16,0 0 15,0 0-46,0-1 15,0 1 0,-25 0 1,0-25-17,25 25 1,-25-25 0,0 0 15,1 0 16,-1 0-32,25-25 63,-25 25-46,25-25 15,0 0-16,0 1 0,0-1 0,0 0 16,0 0-31,25 0-16,0 1 31,-25-1-15,49 0-16,-49-25 15,25 50 1,0-24 0,-25-1-1,25 25-15,-25-25 31,24 0 282,-24 0-126,25 25-171</inkml:trace>
  <inkml:trace contextRef="#ctx0" brushRef="#br0" timeOffset="-39607.69">23242 9674 0,'25'0'141,"-25"25"-126,0-1 1,25-24-1,-25 25-15,0 0 47,0 0 0,0 0-16,-25-25-15,25 24 0</inkml:trace>
  <inkml:trace contextRef="#ctx0" brushRef="#br0" timeOffset="-37028.79">22870 9475 0,'-25'0'266,"25"25"-251,-24 0 1,-1 0-1,25 0-15,0-1 47,25 1 94,-1-25-125,51 25-1,-50-25 16,-1 25 48,1-25-48,-25 25-16,0-1 32,0 1-15,0 0 14,0 0 17,-25 0-16,1-25-16,-1 0 0,0 0-15,0 0 0</inkml:trace>
  <inkml:trace contextRef="#ctx0" brushRef="#br0" timeOffset="-35104.42">22622 9351 0,'0'0'0,"0"25"141,0 0-110,0 0-15,-25-25-1,25 25 1,-24-1 0,-1 26-1,0-50 1,0 50-16,0-1 15,1 26 1,-26-26 0,25 1-1,0-1-15,1-24 16,-1 0 0,25 0 30,49-25 189,-24 0-220,0 0 1,25 0 0,98 25-1,-123-1-15,25-24 16,-25 25 0,-1-25-1,1 0 48</inkml:trace>
  <inkml:trace contextRef="#ctx0" brushRef="#br0" timeOffset="-32596.32">25003 8880 0,'25'0'141,"25"50"-79,-1-50-46,1 24-1,-25 1-15,25 0 16,-26 0 0,1-25-1,0 0 1,-25 25 15,0 0 188,0-1-110,-25 26-46,25 0-63,-49-50 15,49 49 1,-50-49 0,50 25-1,-50 25 1,25-50-1,25 24 1,-24 1-16,24 0 31,-25-25-15,0 25 0,0-25 30,25 25-46,0-1 16,-25-24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CB7A5-40AD-4813-A25A-401D9543BE53}" type="slidenum">
              <a:rPr lang="en-US"/>
              <a:pPr/>
              <a:t>16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8EAFC-C5DD-43F8-ADDA-EE91D18B685A}" type="slidenum">
              <a:rPr lang="en-US"/>
              <a:pPr/>
              <a:t>17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60885-B5A3-42F9-996D-8DC6D57249E4}" type="slidenum">
              <a:rPr lang="en-US"/>
              <a:pPr/>
              <a:t>18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F9F1A-1382-462D-999A-ABB9B6034C53}" type="slidenum">
              <a:rPr lang="en-US"/>
              <a:pPr/>
              <a:t>19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F9F1A-1382-462D-999A-ABB9B6034C53}" type="slidenum">
              <a:rPr lang="en-US"/>
              <a:pPr/>
              <a:t>20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36B-5FA2-4D1A-A17B-6F315CF42ADC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A361-DDEC-4399-9D8B-5B5A5C55F5FB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7053-B15B-4E4A-B9B4-152045037275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EC150310-FB7C-4E50-A190-AC132925E56F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FFA5-47F4-4993-AB6B-79358A03FBBB}" type="datetime1">
              <a:rPr lang="en-US" smtClean="0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94E-1094-4F91-AC53-F74C0DAF1943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A234-80E8-4692-A5CE-329C23053784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CCFA-16E2-48A1-B864-B698E8D304AC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C429-44A3-409E-8E73-8BD25ADC4124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D77-B442-40F5-8BE1-5CB582ADCD1A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4F8-4AFD-453F-9D54-4468A81A9311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3D32-C816-4A43-A804-ADF2BB9780A5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7CCB-D5AF-44B1-81C8-AC5B4171ED8C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23AE-5448-48C1-A236-C844FB6196F5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RELAX(u, v, w)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b="1"/>
              <a:t>if </a:t>
            </a:r>
            <a:r>
              <a:rPr lang="en-US" altLang="en-US">
                <a:latin typeface="Comic Sans MS" panose="030F0702030302020204" pitchFamily="66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/>
              <a:t>   then </a:t>
            </a:r>
            <a:r>
              <a:rPr lang="en-US" altLang="en-US">
                <a:latin typeface="Comic Sans MS" panose="030F0702030302020204" pitchFamily="66" charset="0"/>
              </a:rPr>
              <a:t>d[v] ←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     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</a:t>
            </a:r>
            <a:r>
              <a:rPr lang="en-US" altLang="en-US">
                <a:latin typeface="Comic Sans MS" panose="030F0702030302020204" pitchFamily="66" charset="0"/>
              </a:rPr>
              <a:t>[v] ← u</a:t>
            </a:r>
          </a:p>
          <a:p>
            <a:pPr marL="533400" indent="-533400" eaLnBrk="1" hangingPunct="1"/>
            <a:endParaRPr lang="en-US" altLang="en-US"/>
          </a:p>
          <a:p>
            <a:pPr marL="533400" indent="-533400" eaLnBrk="1" hangingPunct="1"/>
            <a:r>
              <a:rPr lang="en-US" altLang="en-US"/>
              <a:t>All the single-source shortest-paths algorithms </a:t>
            </a:r>
          </a:p>
          <a:p>
            <a:pPr marL="914400" lvl="1" indent="-457200" eaLnBrk="1" hangingPunct="1"/>
            <a:r>
              <a:rPr lang="en-US" altLang="en-US"/>
              <a:t>start by calling INIT-SINGLE-SOURCE</a:t>
            </a:r>
          </a:p>
          <a:p>
            <a:pPr marL="914400" lvl="1" indent="-457200" eaLnBrk="1" hangingPunct="1"/>
            <a:r>
              <a:rPr lang="en-US" altLang="en-US"/>
              <a:t>then relax edges</a:t>
            </a:r>
          </a:p>
          <a:p>
            <a:pPr marL="533400" indent="-533400" eaLnBrk="1" hangingPunct="1"/>
            <a:r>
              <a:rPr lang="en-US" altLang="en-US"/>
              <a:t>The algorithms differ in the order and how many times they relax each edge</a:t>
            </a:r>
          </a:p>
        </p:txBody>
      </p:sp>
    </p:spTree>
    <p:extLst>
      <p:ext uri="{BB962C8B-B14F-4D97-AF65-F5344CB8AC3E}">
        <p14:creationId xmlns:p14="http://schemas.microsoft.com/office/powerpoint/2010/main" val="257153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Dijkstra’s Algorithm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/>
              <a:t>Solves Single-source Shortest Path (SSSP) problem: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When there is no negative-weight edges</a:t>
            </a:r>
            <a:r>
              <a:rPr lang="en-US" altLang="en-US" dirty="0"/>
              <a:t>: w(u, v) &gt; 0 </a:t>
            </a:r>
            <a:r>
              <a:rPr lang="en-US" altLang="en-US" dirty="0">
                <a:sym typeface="Symbol" panose="05050102010706020507" pitchFamily="18" charset="2"/>
              </a:rPr>
              <a:t>(u, v)  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/>
              <a:t>Maintains two sets of vertices: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K = vertices whose final shortest-path weights have already been determined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Q = vertices in V – K (Q is a min-priority queue)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dirty="0"/>
              <a:t>Keys in Q are estimates of shortest-path weights (d[v])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/>
              <a:t>Repeatedly select a vertex u </a:t>
            </a:r>
            <a:r>
              <a:rPr lang="en-US" altLang="en-US" dirty="0">
                <a:sym typeface="Symbol" panose="05050102010706020507" pitchFamily="18" charset="2"/>
              </a:rPr>
              <a:t> V – K, with the minimum shortest-path estimate </a:t>
            </a:r>
            <a:r>
              <a:rPr lang="en-US" altLang="en-US" dirty="0"/>
              <a:t>d[v] and RELAXs its incident edges.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967" y="644566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Agency FB" pitchFamily="34" charset="0"/>
                <a:cs typeface="Times New Roman" pitchFamily="18" charset="0"/>
              </a:rPr>
              <a:t>(pronounced “DIKE-</a:t>
            </a:r>
            <a:r>
              <a:rPr lang="en-US" dirty="0" err="1">
                <a:latin typeface="Agency FB" pitchFamily="34" charset="0"/>
                <a:cs typeface="Times New Roman" pitchFamily="18" charset="0"/>
              </a:rPr>
              <a:t>stra</a:t>
            </a:r>
            <a:r>
              <a:rPr lang="en-US" dirty="0">
                <a:latin typeface="Agency FB" pitchFamily="34" charset="0"/>
                <a:cs typeface="Times New Roman" pitchFamily="18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663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Dijkstra (G, w, s)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INITIALIZE-SINGLE-SOURCE(</a:t>
            </a:r>
            <a:r>
              <a:rPr lang="en-US" altLang="en-US" dirty="0">
                <a:latin typeface="Comic Sans MS" panose="030F0702030302020204" pitchFamily="66" charset="0"/>
              </a:rPr>
              <a:t>V, s</a:t>
            </a:r>
            <a:r>
              <a:rPr lang="en-US" alt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while </a:t>
            </a: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endParaRPr lang="en-US" altLang="en-US" b="1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</a:t>
            </a:r>
            <a:r>
              <a:rPr lang="en-US" altLang="en-US" b="1" dirty="0"/>
              <a:t>do</a:t>
            </a:r>
            <a:r>
              <a:rPr lang="en-US" altLang="en-US" dirty="0"/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u</a:t>
            </a:r>
            <a:r>
              <a:rPr lang="en-US" altLang="en-US" dirty="0"/>
              <a:t> ← EXTRACT-MIN(Q)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 dirty="0"/>
              <a:t>		for </a:t>
            </a:r>
            <a:r>
              <a:rPr lang="en-US" altLang="en-US" dirty="0"/>
              <a:t>each vertex </a:t>
            </a:r>
            <a:r>
              <a:rPr lang="en-US" altLang="en-US" dirty="0">
                <a:latin typeface="Comic Sans MS" panose="030F0702030302020204" pitchFamily="66" charset="0"/>
              </a:rPr>
              <a:t>v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Adj</a:t>
            </a:r>
            <a:r>
              <a:rPr lang="en-US" altLang="en-US" dirty="0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      	</a:t>
            </a:r>
            <a:r>
              <a:rPr lang="en-US" altLang="en-US" b="1" dirty="0"/>
              <a:t>do </a:t>
            </a:r>
            <a:r>
              <a:rPr lang="en-US" altLang="en-US" dirty="0"/>
              <a:t>RELAX(</a:t>
            </a:r>
            <a:r>
              <a:rPr lang="en-US" altLang="en-US" dirty="0">
                <a:latin typeface="Comic Sans MS" panose="030F0702030302020204" pitchFamily="66" charset="0"/>
              </a:rPr>
              <a:t>u, v, w</a:t>
            </a:r>
            <a:r>
              <a:rPr lang="en-US" altLang="en-US" dirty="0"/>
              <a:t>)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6099175" y="1090613"/>
            <a:ext cx="2882900" cy="2528887"/>
            <a:chOff x="1370" y="1413"/>
            <a:chExt cx="1816" cy="1593"/>
          </a:xfrm>
        </p:grpSpPr>
        <p:sp>
          <p:nvSpPr>
            <p:cNvPr id="14379" name="Oval 5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80" name="Oval 6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81" name="Oval 7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82" name="Oval 8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83" name="Oval 9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84" name="Line 10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11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Text Box 12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87" name="Text Box 13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88" name="Text Box 14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89" name="Text Box 15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90" name="Text Box 16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391" name="Text Box 17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4392" name="Text Box 18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393" name="Text Box 19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394" name="Text Box 20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4395" name="Line 21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Line 22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Line 23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Text Box 24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99" name="Text Box 25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400" name="Text Box 26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401" name="Text Box 27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402" name="Freeform 28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29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Line 30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Text Box 31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406" name="Text Box 32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407" name="Freeform 33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34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099175" y="3576638"/>
            <a:ext cx="2882900" cy="2528887"/>
            <a:chOff x="1370" y="1413"/>
            <a:chExt cx="1816" cy="1593"/>
          </a:xfrm>
        </p:grpSpPr>
        <p:sp>
          <p:nvSpPr>
            <p:cNvPr id="14349" name="Oval 36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4350" name="Oval 37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51" name="Oval 38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52" name="Oval 39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3" name="Oval 40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4" name="Line 41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42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Text Box 43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57" name="Text Box 44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58" name="Text Box 45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59" name="Text Box 46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60" name="Text Box 47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361" name="Text Box 48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4362" name="Text Box 49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363" name="Text Box 50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364" name="Text Box 51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4365" name="Line 52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53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54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Text Box 55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69" name="Text Box 56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70" name="Text Box 57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371" name="Text Box 58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372" name="Freeform 59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Freeform 60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61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Text Box 62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376" name="Text Box 63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377" name="Freeform 64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65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699250" y="3962400"/>
            <a:ext cx="738188" cy="695325"/>
            <a:chOff x="4220" y="2496"/>
            <a:chExt cx="465" cy="438"/>
          </a:xfrm>
        </p:grpSpPr>
        <p:sp>
          <p:nvSpPr>
            <p:cNvPr id="14347" name="Line 67"/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Oval 68"/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727825" y="5010150"/>
            <a:ext cx="709613" cy="752475"/>
            <a:chOff x="4238" y="3156"/>
            <a:chExt cx="447" cy="474"/>
          </a:xfrm>
        </p:grpSpPr>
        <p:sp>
          <p:nvSpPr>
            <p:cNvPr id="14345" name="Line 70"/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Oval 71"/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56200" y="553680"/>
              <a:ext cx="3340080" cy="5867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6840" y="544320"/>
                <a:ext cx="3358800" cy="58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869950" y="1204913"/>
            <a:ext cx="2882900" cy="2528887"/>
            <a:chOff x="200" y="759"/>
            <a:chExt cx="1816" cy="1593"/>
          </a:xfrm>
        </p:grpSpPr>
        <p:sp>
          <p:nvSpPr>
            <p:cNvPr id="15493" name="Oval 4"/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5494" name="Oval 5"/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5495" name="Oval 6"/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5496" name="Oval 7"/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sym typeface="Symbol" panose="05050102010706020507" pitchFamily="18" charset="2"/>
                </a:rPr>
                <a:t>5</a:t>
              </a:r>
              <a:endParaRPr lang="en-US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5497" name="Oval 8"/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498" name="Line 9"/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9" name="Line 10"/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0" name="Text Box 11"/>
            <p:cNvSpPr txBox="1">
              <a:spLocks noChangeArrowheads="1"/>
            </p:cNvSpPr>
            <p:nvPr/>
          </p:nvSpPr>
          <p:spPr bwMode="auto">
            <a:xfrm>
              <a:off x="497" y="1165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501" name="Text Box 12"/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502" name="Text Box 13"/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503" name="Text Box 14"/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04" name="Text Box 15"/>
            <p:cNvSpPr txBox="1">
              <a:spLocks noChangeArrowheads="1"/>
            </p:cNvSpPr>
            <p:nvPr/>
          </p:nvSpPr>
          <p:spPr bwMode="auto">
            <a:xfrm>
              <a:off x="200" y="144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5505" name="Text Box 16"/>
            <p:cNvSpPr txBox="1">
              <a:spLocks noChangeArrowheads="1"/>
            </p:cNvSpPr>
            <p:nvPr/>
          </p:nvSpPr>
          <p:spPr bwMode="auto">
            <a:xfrm>
              <a:off x="861" y="75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5506" name="Text Box 17"/>
            <p:cNvSpPr txBox="1">
              <a:spLocks noChangeArrowheads="1"/>
            </p:cNvSpPr>
            <p:nvPr/>
          </p:nvSpPr>
          <p:spPr bwMode="auto">
            <a:xfrm>
              <a:off x="1683" y="7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507" name="Text Box 18"/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508" name="Text Box 19"/>
            <p:cNvSpPr txBox="1">
              <a:spLocks noChangeArrowheads="1"/>
            </p:cNvSpPr>
            <p:nvPr/>
          </p:nvSpPr>
          <p:spPr bwMode="auto">
            <a:xfrm>
              <a:off x="1699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5509" name="Line 20"/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0" name="Line 21"/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1" name="Line 22"/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2" name="Text Box 23"/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13" name="Text Box 24"/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514" name="Text Box 25"/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515" name="Text Box 26"/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516" name="Freeform 27"/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Freeform 28"/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Line 29"/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Text Box 30"/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520" name="Text Box 31"/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521" name="Freeform 32"/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2" name="Freeform 33"/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3" name="Line 34"/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23" name="Line 35"/>
          <p:cNvSpPr>
            <a:spLocks noChangeShapeType="1"/>
          </p:cNvSpPr>
          <p:nvPr/>
        </p:nvSpPr>
        <p:spPr bwMode="auto">
          <a:xfrm flipV="1">
            <a:off x="1470025" y="1885950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868488" y="1571625"/>
            <a:ext cx="349250" cy="1431925"/>
            <a:chOff x="829" y="1002"/>
            <a:chExt cx="220" cy="902"/>
          </a:xfrm>
        </p:grpSpPr>
        <p:sp>
          <p:nvSpPr>
            <p:cNvPr id="15491" name="Freeform 37"/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2" name="Oval 38"/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805927" name="Line 39"/>
          <p:cNvSpPr>
            <a:spLocks noChangeShapeType="1"/>
          </p:cNvSpPr>
          <p:nvPr/>
        </p:nvSpPr>
        <p:spPr bwMode="auto">
          <a:xfrm flipV="1">
            <a:off x="1454150" y="1893888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160588" y="1571625"/>
            <a:ext cx="1381125" cy="1419225"/>
            <a:chOff x="1013" y="1002"/>
            <a:chExt cx="870" cy="894"/>
          </a:xfrm>
        </p:grpSpPr>
        <p:sp>
          <p:nvSpPr>
            <p:cNvPr id="15489" name="Line 41"/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0" name="Oval 42"/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279650" y="3048000"/>
            <a:ext cx="1271588" cy="314325"/>
            <a:chOff x="1088" y="1932"/>
            <a:chExt cx="801" cy="198"/>
          </a:xfrm>
        </p:grpSpPr>
        <p:sp>
          <p:nvSpPr>
            <p:cNvPr id="15487" name="Line 44"/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88" name="Oval 45"/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805934" name="Line 46"/>
          <p:cNvSpPr>
            <a:spLocks noChangeShapeType="1"/>
          </p:cNvSpPr>
          <p:nvPr/>
        </p:nvSpPr>
        <p:spPr bwMode="auto">
          <a:xfrm flipV="1">
            <a:off x="6018213" y="1849438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727575" y="1195388"/>
            <a:ext cx="2882900" cy="2528887"/>
            <a:chOff x="2222" y="813"/>
            <a:chExt cx="1816" cy="1593"/>
          </a:xfrm>
        </p:grpSpPr>
        <p:grpSp>
          <p:nvGrpSpPr>
            <p:cNvPr id="15453" name="Group 48"/>
            <p:cNvGrpSpPr>
              <a:grpSpLocks/>
            </p:cNvGrpSpPr>
            <p:nvPr/>
          </p:nvGrpSpPr>
          <p:grpSpPr bwMode="auto"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15456" name="Oval 49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457" name="Oval 50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458" name="Oval 51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14</a:t>
                </a:r>
              </a:p>
            </p:txBody>
          </p:sp>
          <p:sp>
            <p:nvSpPr>
              <p:cNvPr id="15459" name="Oval 52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60" name="Oval 53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61" name="Line 54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2" name="Line 55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3" name="Text Box 56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464" name="Text Box 57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465" name="Text Box 58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66" name="Text Box 59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67" name="Text Box 60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468" name="Text Box 61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469" name="Text Box 62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470" name="Text Box 63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471" name="Text Box 64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72" name="Line 65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3" name="Line 66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4" name="Line 67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5" name="Text Box 68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76" name="Text Box 69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77" name="Text Box 70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78" name="Text Box 71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79" name="Freeform 72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0" name="Freeform 73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1" name="Line 74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2" name="Text Box 75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83" name="Text Box 76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84" name="Freeform 77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5" name="Freeform 78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6" name="Line 79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54" name="Freeform 80"/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5" name="Line 81"/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70" name="Line 82"/>
          <p:cNvSpPr>
            <a:spLocks noChangeShapeType="1"/>
          </p:cNvSpPr>
          <p:nvPr/>
        </p:nvSpPr>
        <p:spPr bwMode="auto">
          <a:xfrm flipV="1">
            <a:off x="6018213" y="1858963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7059613" y="1571625"/>
            <a:ext cx="349250" cy="1450975"/>
            <a:chOff x="3691" y="1050"/>
            <a:chExt cx="220" cy="914"/>
          </a:xfrm>
        </p:grpSpPr>
        <p:sp>
          <p:nvSpPr>
            <p:cNvPr id="15451" name="Freeform 84"/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Oval 85"/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860425" y="3919538"/>
            <a:ext cx="2882900" cy="2528887"/>
            <a:chOff x="224" y="2451"/>
            <a:chExt cx="1816" cy="1593"/>
          </a:xfrm>
        </p:grpSpPr>
        <p:grpSp>
          <p:nvGrpSpPr>
            <p:cNvPr id="15417" name="Group 87"/>
            <p:cNvGrpSpPr>
              <a:grpSpLocks/>
            </p:cNvGrpSpPr>
            <p:nvPr/>
          </p:nvGrpSpPr>
          <p:grpSpPr bwMode="auto"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15420" name="Oval 8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421" name="Oval 8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422" name="Oval 9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13</a:t>
                </a:r>
              </a:p>
            </p:txBody>
          </p:sp>
          <p:sp>
            <p:nvSpPr>
              <p:cNvPr id="15423" name="Oval 9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24" name="Oval 9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25" name="Line 9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9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7" name="Text Box 9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428" name="Text Box 9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429" name="Text Box 9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30" name="Text Box 9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31" name="Text Box 9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432" name="Text Box 10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433" name="Text Box 10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434" name="Text Box 10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435" name="Text Box 10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36" name="Line 10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7" name="Line 10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8" name="Line 10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9" name="Text Box 10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40" name="Text Box 10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41" name="Text Box 10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42" name="Text Box 11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43" name="Freeform 11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4" name="Freeform 11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5" name="Line 11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6" name="Text Box 11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47" name="Text Box 11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48" name="Freeform 11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9" name="Freeform 11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0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8" name="Freeform 119"/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120"/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6009" name="Freeform 121"/>
          <p:cNvSpPr>
            <a:spLocks/>
          </p:cNvSpPr>
          <p:nvPr/>
        </p:nvSpPr>
        <p:spPr bwMode="auto">
          <a:xfrm rot="5400000">
            <a:off x="2908301" y="5154612"/>
            <a:ext cx="1104900" cy="79375"/>
          </a:xfrm>
          <a:custGeom>
            <a:avLst/>
            <a:gdLst>
              <a:gd name="T0" fmla="*/ 54062263 w 582"/>
              <a:gd name="T1" fmla="*/ 126007813 h 50"/>
              <a:gd name="T2" fmla="*/ 169393320 w 582"/>
              <a:gd name="T3" fmla="*/ 93246575 h 50"/>
              <a:gd name="T4" fmla="*/ 1077634409 w 582"/>
              <a:gd name="T5" fmla="*/ 2520950 h 50"/>
              <a:gd name="T6" fmla="*/ 2097601392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10" name="Freeform 122"/>
          <p:cNvSpPr>
            <a:spLocks/>
          </p:cNvSpPr>
          <p:nvPr/>
        </p:nvSpPr>
        <p:spPr bwMode="auto">
          <a:xfrm rot="5400000">
            <a:off x="2908301" y="5126037"/>
            <a:ext cx="1104900" cy="79375"/>
          </a:xfrm>
          <a:custGeom>
            <a:avLst/>
            <a:gdLst>
              <a:gd name="T0" fmla="*/ 54062263 w 582"/>
              <a:gd name="T1" fmla="*/ 126007813 h 50"/>
              <a:gd name="T2" fmla="*/ 169393320 w 582"/>
              <a:gd name="T3" fmla="*/ 93246575 h 50"/>
              <a:gd name="T4" fmla="*/ 1077634409 w 582"/>
              <a:gd name="T5" fmla="*/ 2520950 h 50"/>
              <a:gd name="T6" fmla="*/ 2097601392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2260600" y="4305300"/>
            <a:ext cx="1262063" cy="314325"/>
            <a:chOff x="1106" y="2688"/>
            <a:chExt cx="795" cy="198"/>
          </a:xfrm>
        </p:grpSpPr>
        <p:sp>
          <p:nvSpPr>
            <p:cNvPr id="15415" name="Line 124"/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Oval 125"/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4765675" y="3833813"/>
            <a:ext cx="2882900" cy="2528887"/>
            <a:chOff x="3002" y="2415"/>
            <a:chExt cx="1816" cy="1593"/>
          </a:xfrm>
        </p:grpSpPr>
        <p:grpSp>
          <p:nvGrpSpPr>
            <p:cNvPr id="15379" name="Group 127"/>
            <p:cNvGrpSpPr>
              <a:grpSpLocks/>
            </p:cNvGrpSpPr>
            <p:nvPr/>
          </p:nvGrpSpPr>
          <p:grpSpPr bwMode="auto"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15384" name="Oval 12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85" name="Oval 12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386" name="Oval 13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9</a:t>
                </a:r>
              </a:p>
            </p:txBody>
          </p:sp>
          <p:sp>
            <p:nvSpPr>
              <p:cNvPr id="15387" name="Oval 13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88" name="Oval 13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89" name="Line 13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13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Text Box 13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392" name="Text Box 13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393" name="Text Box 13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394" name="Text Box 13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395" name="Text Box 13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396" name="Text Box 14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397" name="Text Box 14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398" name="Text Box 14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399" name="Text Box 14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00" name="Line 14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14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14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Text Box 14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04" name="Text Box 14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05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06" name="Text Box 15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07" name="Freeform 15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Freeform 15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Line 15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Text Box 15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11" name="Text Box 15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12" name="Freeform 15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Freeform 15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0" name="Group 159"/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15381" name="Freeform 160"/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161"/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162"/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36120" y="384120"/>
              <a:ext cx="7581600" cy="3750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760" y="374760"/>
                <a:ext cx="7600320" cy="37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4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805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0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0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23" grpId="0" animBg="1"/>
      <p:bldP spid="805927" grpId="0" animBg="1"/>
      <p:bldP spid="805934" grpId="0" animBg="1"/>
      <p:bldP spid="805934" grpId="1" animBg="1"/>
      <p:bldP spid="805970" grpId="0" animBg="1"/>
      <p:bldP spid="806009" grpId="0" animBg="1"/>
      <p:bldP spid="806009" grpId="1" animBg="1"/>
      <p:bldP spid="8060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Practice</a:t>
            </a:r>
          </a:p>
        </p:txBody>
      </p:sp>
      <p:pic>
        <p:nvPicPr>
          <p:cNvPr id="21506" name="Picture 2" descr="Image result for dijkstra algorit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90" y="1388700"/>
            <a:ext cx="7945488" cy="3310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42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Dijkstra</a:t>
            </a:r>
            <a:r>
              <a:rPr lang="en-US" altLang="en-US" dirty="0"/>
              <a:t> (G, w, s) – Time Complexity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174129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INITIALIZE-SINGLE-SOURCE(</a:t>
            </a:r>
            <a:r>
              <a:rPr lang="en-US" altLang="en-US" dirty="0">
                <a:latin typeface="Comic Sans MS" panose="030F0702030302020204" pitchFamily="66" charset="0"/>
              </a:rPr>
              <a:t>V, s</a:t>
            </a:r>
            <a:r>
              <a:rPr lang="en-US" alt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K ←  </a:t>
            </a:r>
            <a:r>
              <a:rPr lang="en-US" altLang="en-US" dirty="0">
                <a:sym typeface="Symbol" panose="05050102010706020507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while </a:t>
            </a: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endParaRPr lang="en-US" altLang="en-US" b="1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</a:t>
            </a:r>
            <a:r>
              <a:rPr lang="en-US" altLang="en-US" b="1" dirty="0"/>
              <a:t>do</a:t>
            </a:r>
            <a:r>
              <a:rPr lang="en-US" altLang="en-US" dirty="0"/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u</a:t>
            </a:r>
            <a:r>
              <a:rPr lang="en-US" altLang="en-US" dirty="0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K ← K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{</a:t>
            </a:r>
            <a:r>
              <a:rPr lang="en-US" altLang="en-US" dirty="0">
                <a:latin typeface="Comic Sans MS" panose="030F0702030302020204" pitchFamily="66" charset="0"/>
              </a:rPr>
              <a:t>u</a:t>
            </a:r>
            <a:r>
              <a:rPr lang="en-US" altLang="en-US" dirty="0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</a:t>
            </a:r>
            <a:r>
              <a:rPr lang="en-US" altLang="en-US" b="1" dirty="0"/>
              <a:t>for </a:t>
            </a:r>
            <a:r>
              <a:rPr lang="en-US" altLang="en-US" dirty="0"/>
              <a:t>each vertex </a:t>
            </a:r>
            <a:r>
              <a:rPr lang="en-US" altLang="en-US" dirty="0">
                <a:latin typeface="Comic Sans MS" panose="030F0702030302020204" pitchFamily="66" charset="0"/>
              </a:rPr>
              <a:t>v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Adj</a:t>
            </a:r>
            <a:r>
              <a:rPr lang="en-US" altLang="en-US" dirty="0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      </a:t>
            </a:r>
            <a:r>
              <a:rPr lang="en-US" altLang="en-US" b="1" dirty="0"/>
              <a:t>do </a:t>
            </a:r>
            <a:r>
              <a:rPr lang="en-US" altLang="en-US" dirty="0"/>
              <a:t>RELAX(</a:t>
            </a:r>
            <a:r>
              <a:rPr lang="en-US" altLang="en-US" dirty="0">
                <a:latin typeface="Comic Sans MS" panose="030F0702030302020204" pitchFamily="66" charset="0"/>
              </a:rPr>
              <a:t>u, v, w</a:t>
            </a:r>
            <a:r>
              <a:rPr lang="en-US" alt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Total running time: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V + V</a:t>
            </a:r>
            <a:r>
              <a:rPr lang="en-US" dirty="0">
                <a:sym typeface="Symbol" pitchFamily="18" charset="2"/>
              </a:rPr>
              <a:t>  T</a:t>
            </a:r>
            <a:r>
              <a:rPr lang="en-US" baseline="-25000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  T</a:t>
            </a:r>
            <a:r>
              <a:rPr lang="en-US" baseline="-25000" dirty="0">
                <a:sym typeface="Symbol" pitchFamily="18" charset="2"/>
              </a:rPr>
              <a:t>D </a:t>
            </a:r>
            <a:r>
              <a:rPr lang="en-US" dirty="0">
                <a:sym typeface="Symbol" pitchFamily="18" charset="2"/>
              </a:rPr>
              <a:t>)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5949950" y="990601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806917" name="Line 5"/>
          <p:cNvSpPr>
            <a:spLocks noChangeShapeType="1"/>
          </p:cNvSpPr>
          <p:nvPr/>
        </p:nvSpPr>
        <p:spPr bwMode="auto">
          <a:xfrm flipH="1">
            <a:off x="5476875" y="1220789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18" name="Text Box 6"/>
          <p:cNvSpPr txBox="1">
            <a:spLocks noChangeArrowheads="1"/>
          </p:cNvSpPr>
          <p:nvPr/>
        </p:nvSpPr>
        <p:spPr bwMode="auto">
          <a:xfrm>
            <a:off x="2889250" y="2124074"/>
            <a:ext cx="393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(V) time to build min-heap</a:t>
            </a:r>
          </a:p>
        </p:txBody>
      </p:sp>
      <p:sp>
        <p:nvSpPr>
          <p:cNvPr id="806919" name="Line 7"/>
          <p:cNvSpPr>
            <a:spLocks noChangeShapeType="1"/>
          </p:cNvSpPr>
          <p:nvPr/>
        </p:nvSpPr>
        <p:spPr bwMode="auto">
          <a:xfrm flipH="1">
            <a:off x="2416175" y="2349499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3257822" y="2673348"/>
            <a:ext cx="299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Executed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(V) times</a:t>
            </a:r>
          </a:p>
        </p:txBody>
      </p:sp>
      <p:sp>
        <p:nvSpPr>
          <p:cNvPr id="806921" name="Line 9"/>
          <p:cNvSpPr>
            <a:spLocks noChangeShapeType="1"/>
          </p:cNvSpPr>
          <p:nvPr/>
        </p:nvSpPr>
        <p:spPr bwMode="auto">
          <a:xfrm flipH="1">
            <a:off x="2784747" y="289877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2" name="Text Box 10"/>
          <p:cNvSpPr txBox="1">
            <a:spLocks noChangeArrowheads="1"/>
          </p:cNvSpPr>
          <p:nvPr/>
        </p:nvSpPr>
        <p:spPr bwMode="auto">
          <a:xfrm>
            <a:off x="5384006" y="3260932"/>
            <a:ext cx="35910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V times,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sz="2600" dirty="0">
                <a:solidFill>
                  <a:srgbClr val="0070C0"/>
                </a:solidFill>
                <a:latin typeface="Calibri"/>
                <a:sym typeface="Symbol" pitchFamily="18" charset="2"/>
              </a:rPr>
              <a:t>T</a:t>
            </a:r>
            <a:r>
              <a:rPr lang="en-US" sz="2600" baseline="-25000" dirty="0">
                <a:solidFill>
                  <a:srgbClr val="0070C0"/>
                </a:solidFill>
                <a:latin typeface="Calibri"/>
                <a:sym typeface="Symbol" pitchFamily="18" charset="2"/>
              </a:rPr>
              <a:t>E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) each time</a:t>
            </a:r>
          </a:p>
        </p:txBody>
      </p:sp>
      <p:sp>
        <p:nvSpPr>
          <p:cNvPr id="806923" name="Line 11"/>
          <p:cNvSpPr>
            <a:spLocks noChangeShapeType="1"/>
          </p:cNvSpPr>
          <p:nvPr/>
        </p:nvSpPr>
        <p:spPr bwMode="auto">
          <a:xfrm flipH="1">
            <a:off x="4910931" y="3486357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4" name="Text Box 12"/>
          <p:cNvSpPr txBox="1">
            <a:spLocks noChangeArrowheads="1"/>
          </p:cNvSpPr>
          <p:nvPr/>
        </p:nvSpPr>
        <p:spPr bwMode="auto">
          <a:xfrm>
            <a:off x="5098942" y="4943679"/>
            <a:ext cx="4001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(E) times,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T</a:t>
            </a:r>
            <a:r>
              <a:rPr lang="en-US" sz="2400" baseline="-25000" dirty="0">
                <a:solidFill>
                  <a:srgbClr val="0070C0"/>
                </a:solidFill>
                <a:sym typeface="Symbol" pitchFamily="18" charset="2"/>
              </a:rPr>
              <a:t>D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) each time</a:t>
            </a:r>
          </a:p>
        </p:txBody>
      </p:sp>
      <p:sp>
        <p:nvSpPr>
          <p:cNvPr id="806925" name="Line 13"/>
          <p:cNvSpPr>
            <a:spLocks noChangeShapeType="1"/>
          </p:cNvSpPr>
          <p:nvPr/>
        </p:nvSpPr>
        <p:spPr bwMode="auto">
          <a:xfrm flipH="1">
            <a:off x="4706892" y="5169104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16129" y="6068557"/>
            <a:ext cx="4492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E</a:t>
            </a:r>
            <a:r>
              <a:rPr lang="en-US" dirty="0">
                <a:solidFill>
                  <a:srgbClr val="0070C0"/>
                </a:solidFill>
              </a:rPr>
              <a:t> = time taken by an EXTRACT-MIN operation</a:t>
            </a:r>
          </a:p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 = time taken by a DECREASE-KEY operation</a:t>
            </a:r>
          </a:p>
        </p:txBody>
      </p:sp>
    </p:spTree>
    <p:extLst>
      <p:ext uri="{BB962C8B-B14F-4D97-AF65-F5344CB8AC3E}">
        <p14:creationId xmlns:p14="http://schemas.microsoft.com/office/powerpoint/2010/main" val="27049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  <p:bldP spid="806917" grpId="0" animBg="1"/>
      <p:bldP spid="806918" grpId="0"/>
      <p:bldP spid="806919" grpId="0" animBg="1"/>
      <p:bldP spid="806920" grpId="0"/>
      <p:bldP spid="806921" grpId="0" animBg="1"/>
      <p:bldP spid="806922" grpId="0"/>
      <p:bldP spid="806923" grpId="0" animBg="1"/>
      <p:bldP spid="806924" grpId="0"/>
      <p:bldP spid="8069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6-Graphs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 err="1"/>
              <a:t>Dijkstra’s</a:t>
            </a:r>
            <a:r>
              <a:rPr lang="en-US" dirty="0"/>
              <a:t> Time complexity (cont.)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  <a:noFill/>
          <a:ln/>
        </p:spPr>
        <p:txBody>
          <a:bodyPr/>
          <a:lstStyle/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/>
              <a:t>1. Priority queue is an array.</a:t>
            </a:r>
            <a:br>
              <a:rPr lang="en-US" sz="2400" dirty="0"/>
            </a:br>
            <a:r>
              <a:rPr lang="en-US" sz="2400" dirty="0"/>
              <a:t>EXTRACT-MIN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(V) time, DECREASE-KEY in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/>
              <a:t>(1)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V </a:t>
            </a:r>
            <a:r>
              <a:rPr lang="en-US" sz="2400" dirty="0">
                <a:sym typeface="Symbol" pitchFamily="18" charset="2"/>
              </a:rPr>
              <a:t>+ </a:t>
            </a:r>
            <a:r>
              <a:rPr lang="en-US" sz="2400" i="1" dirty="0">
                <a:sym typeface="Symbol" pitchFamily="18" charset="2"/>
              </a:rPr>
              <a:t>VV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i="1" dirty="0">
                <a:sym typeface="Symbol" pitchFamily="18" charset="2"/>
              </a:rPr>
              <a:t>E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/>
              <a:t>2. (“Modified </a:t>
            </a:r>
            <a:r>
              <a:rPr lang="en-US" sz="2400" dirty="0" err="1"/>
              <a:t>Dijkstra</a:t>
            </a:r>
            <a:r>
              <a:rPr lang="en-US" sz="2400" dirty="0"/>
              <a:t>”)</a:t>
            </a:r>
            <a:br>
              <a:rPr lang="en-US" sz="2400" dirty="0"/>
            </a:br>
            <a:r>
              <a:rPr lang="en-US" sz="2400" dirty="0"/>
              <a:t>Priority queue is a binary (standard) heap.</a:t>
            </a:r>
            <a:br>
              <a:rPr lang="en-US" sz="2400" dirty="0"/>
            </a:br>
            <a:r>
              <a:rPr lang="en-US" sz="2400" dirty="0"/>
              <a:t>EXTRACT-MIN and DECREASE-KEY takes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dirty="0" err="1"/>
              <a:t>lgV</a:t>
            </a:r>
            <a:r>
              <a:rPr lang="en-US" sz="2400" dirty="0"/>
              <a:t>) time each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i="1" dirty="0" err="1">
                <a:sym typeface="Symbol" pitchFamily="18" charset="2"/>
              </a:rPr>
              <a:t>E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 err="1">
                <a:sym typeface="Symbol" pitchFamily="18" charset="2"/>
              </a:rPr>
              <a:t>E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3. </a:t>
            </a:r>
            <a:r>
              <a:rPr lang="en-US" sz="2400" dirty="0"/>
              <a:t>Priority queue is Fibonacci heap. (Of theoretical interest only.)</a:t>
            </a:r>
            <a:br>
              <a:rPr lang="en-US" sz="2400" dirty="0"/>
            </a:br>
            <a:r>
              <a:rPr lang="en-US" sz="2400" dirty="0"/>
              <a:t>EXTRACT-MIN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dirty="0" err="1"/>
              <a:t>lg</a:t>
            </a:r>
            <a:r>
              <a:rPr lang="en-US" sz="2400" i="1" dirty="0" err="1"/>
              <a:t>V</a:t>
            </a:r>
            <a:r>
              <a:rPr lang="en-US" sz="2400" dirty="0"/>
              <a:t>),  </a:t>
            </a:r>
            <a:br>
              <a:rPr lang="en-US" sz="2400" dirty="0"/>
            </a:br>
            <a:r>
              <a:rPr lang="en-US" sz="2400" dirty="0"/>
              <a:t>DECREASE-KEY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(1) (amortized)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i="1" dirty="0" err="1"/>
              <a:t>V</a:t>
            </a:r>
            <a:r>
              <a:rPr lang="en-US" sz="2400" dirty="0" err="1"/>
              <a:t>lg</a:t>
            </a:r>
            <a:r>
              <a:rPr lang="en-US" sz="2400" i="1" dirty="0" err="1"/>
              <a:t>V</a:t>
            </a:r>
            <a:r>
              <a:rPr lang="en-US" sz="2400" dirty="0" err="1"/>
              <a:t>+</a:t>
            </a:r>
            <a:r>
              <a:rPr lang="en-US" sz="2400" i="1" dirty="0" err="1"/>
              <a:t>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596135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920750" y="4535488"/>
            <a:ext cx="4025900" cy="201136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7" name="Line 3"/>
          <p:cNvSpPr>
            <a:spLocks noChangeShapeType="1"/>
          </p:cNvSpPr>
          <p:nvPr/>
        </p:nvSpPr>
        <p:spPr bwMode="auto">
          <a:xfrm flipV="1">
            <a:off x="6389688" y="6232525"/>
            <a:ext cx="5318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6313488" y="6450013"/>
            <a:ext cx="760412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7316788" y="4267200"/>
            <a:ext cx="836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V="1">
            <a:off x="5487988" y="4116388"/>
            <a:ext cx="1598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1"/>
            <a:ext cx="8458200" cy="923365"/>
          </a:xfrm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Why Does </a:t>
            </a:r>
            <a:r>
              <a:rPr lang="en-US" dirty="0" err="1"/>
              <a:t>Dijkstra’s</a:t>
            </a:r>
            <a:r>
              <a:rPr lang="en-US" dirty="0"/>
              <a:t> Algorithm Work?</a:t>
            </a:r>
          </a:p>
        </p:txBody>
      </p:sp>
      <p:sp>
        <p:nvSpPr>
          <p:cNvPr id="1699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647700"/>
            <a:ext cx="7772400" cy="381000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lnSpc>
                <a:spcPct val="9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 It works when all edge weights are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0.</a:t>
            </a:r>
          </a:p>
          <a:p>
            <a:pPr eaLnBrk="0" hangingPunct="0">
              <a:lnSpc>
                <a:spcPct val="9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  <a:p>
            <a:pPr eaLnBrk="0" hangingPunct="0">
              <a:lnSpc>
                <a:spcPct val="9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dirty="0"/>
              <a:t> It maintains a set </a:t>
            </a:r>
            <a:r>
              <a:rPr lang="en-US" i="1" dirty="0"/>
              <a:t>K</a:t>
            </a:r>
            <a:r>
              <a:rPr lang="en-US" dirty="0"/>
              <a:t> containing all vertices whose shortest paths from the source vertex </a:t>
            </a:r>
            <a:r>
              <a:rPr lang="en-US" i="1" dirty="0"/>
              <a:t>s</a:t>
            </a:r>
            <a:r>
              <a:rPr lang="en-US" dirty="0"/>
              <a:t> are known </a:t>
            </a:r>
            <a:br>
              <a:rPr lang="en-US" dirty="0"/>
            </a:br>
            <a:r>
              <a:rPr lang="en-US" dirty="0"/>
              <a:t>(i.e. </a:t>
            </a:r>
            <a:r>
              <a:rPr lang="en-US" i="1" dirty="0"/>
              <a:t>d[u] = </a:t>
            </a:r>
            <a:r>
              <a:rPr lang="en-US" i="1" dirty="0">
                <a:latin typeface="Symbol" pitchFamily="18" charset="2"/>
              </a:rPr>
              <a:t>d</a:t>
            </a:r>
            <a:r>
              <a:rPr lang="en-US" i="1" dirty="0"/>
              <a:t>(</a:t>
            </a:r>
            <a:r>
              <a:rPr lang="en-US" i="1" dirty="0" err="1"/>
              <a:t>s,u</a:t>
            </a:r>
            <a:r>
              <a:rPr lang="en-US" i="1" dirty="0"/>
              <a:t>)</a:t>
            </a:r>
            <a:r>
              <a:rPr lang="en-US" dirty="0"/>
              <a:t> for all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K</a:t>
            </a:r>
            <a:r>
              <a:rPr lang="en-US" dirty="0"/>
              <a:t>).</a:t>
            </a:r>
          </a:p>
          <a:p>
            <a:pPr eaLnBrk="0" hangingPunct="0">
              <a:lnSpc>
                <a:spcPct val="95000"/>
              </a:lnSpc>
              <a:spcBef>
                <a:spcPct val="30000"/>
              </a:spcBef>
            </a:pPr>
            <a:r>
              <a:rPr lang="en-US" dirty="0"/>
              <a:t>Now look at the “frontier” </a:t>
            </a:r>
            <a:r>
              <a:rPr lang="en-US" i="1" dirty="0"/>
              <a:t>F</a:t>
            </a:r>
            <a:r>
              <a:rPr lang="en-US" dirty="0"/>
              <a:t> of </a:t>
            </a:r>
            <a:r>
              <a:rPr lang="en-US" i="1" dirty="0"/>
              <a:t>K — i.e., </a:t>
            </a:r>
            <a:r>
              <a:rPr lang="en-US" dirty="0"/>
              <a:t>all vertices adjacent to a vertex in </a:t>
            </a:r>
            <a:r>
              <a:rPr lang="en-US" i="1" dirty="0"/>
              <a:t>K</a:t>
            </a:r>
            <a:r>
              <a:rPr lang="en-US" dirty="0"/>
              <a:t>.</a:t>
            </a:r>
          </a:p>
        </p:txBody>
      </p:sp>
      <p:sp>
        <p:nvSpPr>
          <p:cNvPr id="169993" name="Oval 9"/>
          <p:cNvSpPr>
            <a:spLocks noChangeArrowheads="1"/>
          </p:cNvSpPr>
          <p:nvPr/>
        </p:nvSpPr>
        <p:spPr bwMode="auto">
          <a:xfrm>
            <a:off x="6940550" y="3968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Oval 10"/>
          <p:cNvSpPr>
            <a:spLocks noChangeArrowheads="1"/>
          </p:cNvSpPr>
          <p:nvPr/>
        </p:nvSpPr>
        <p:spPr bwMode="auto">
          <a:xfrm>
            <a:off x="5957047" y="6261100"/>
            <a:ext cx="431800" cy="431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7756525" y="4327525"/>
            <a:ext cx="1073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the rest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of  the 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graph</a:t>
            </a:r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7240588" y="4930775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6313488" y="5654675"/>
            <a:ext cx="760412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>
            <a:off x="6389688" y="5511800"/>
            <a:ext cx="684212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V="1">
            <a:off x="1677988" y="5003800"/>
            <a:ext cx="1065212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0" name="Line 16"/>
          <p:cNvSpPr>
            <a:spLocks noChangeShapeType="1"/>
          </p:cNvSpPr>
          <p:nvPr/>
        </p:nvSpPr>
        <p:spPr bwMode="auto">
          <a:xfrm>
            <a:off x="4268787" y="4787900"/>
            <a:ext cx="1226577" cy="709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1" name="Line 17"/>
          <p:cNvSpPr>
            <a:spLocks noChangeShapeType="1"/>
          </p:cNvSpPr>
          <p:nvPr/>
        </p:nvSpPr>
        <p:spPr bwMode="auto">
          <a:xfrm flipV="1">
            <a:off x="2897188" y="4786313"/>
            <a:ext cx="13700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>
            <a:off x="5411788" y="4859338"/>
            <a:ext cx="175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 flipH="1">
            <a:off x="4421188" y="5729288"/>
            <a:ext cx="22701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3963988" y="5365750"/>
            <a:ext cx="68421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>
            <a:off x="3963988" y="5365750"/>
            <a:ext cx="531812" cy="1011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V="1">
            <a:off x="2820988" y="5872163"/>
            <a:ext cx="60801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1677988" y="5729288"/>
            <a:ext cx="1217612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>
            <a:off x="2897188" y="5005388"/>
            <a:ext cx="531812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 bwMode="auto">
          <a:xfrm>
            <a:off x="1225550" y="5227638"/>
            <a:ext cx="673100" cy="636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i="1" dirty="0">
                <a:latin typeface="Times New Roman" pitchFamily="18" charset="0"/>
              </a:rPr>
              <a:t>s</a:t>
            </a:r>
          </a:p>
        </p:txBody>
      </p:sp>
      <p:sp>
        <p:nvSpPr>
          <p:cNvPr id="170010" name="Oval 26"/>
          <p:cNvSpPr>
            <a:spLocks noChangeArrowheads="1"/>
          </p:cNvSpPr>
          <p:nvPr/>
        </p:nvSpPr>
        <p:spPr bwMode="auto">
          <a:xfrm>
            <a:off x="2597150" y="47926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Oval 27"/>
          <p:cNvSpPr>
            <a:spLocks noChangeArrowheads="1"/>
          </p:cNvSpPr>
          <p:nvPr/>
        </p:nvSpPr>
        <p:spPr bwMode="auto">
          <a:xfrm>
            <a:off x="3968750" y="457676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Oval 28"/>
          <p:cNvSpPr>
            <a:spLocks noChangeArrowheads="1"/>
          </p:cNvSpPr>
          <p:nvPr/>
        </p:nvSpPr>
        <p:spPr bwMode="auto">
          <a:xfrm>
            <a:off x="3740150" y="51546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Oval 29"/>
          <p:cNvSpPr>
            <a:spLocks noChangeArrowheads="1"/>
          </p:cNvSpPr>
          <p:nvPr/>
        </p:nvSpPr>
        <p:spPr bwMode="auto">
          <a:xfrm>
            <a:off x="2597150" y="59483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Oval 30"/>
          <p:cNvSpPr>
            <a:spLocks noChangeArrowheads="1"/>
          </p:cNvSpPr>
          <p:nvPr/>
        </p:nvSpPr>
        <p:spPr bwMode="auto">
          <a:xfrm>
            <a:off x="6940550" y="4648200"/>
            <a:ext cx="444500" cy="4206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5" name="Oval 31"/>
          <p:cNvSpPr>
            <a:spLocks noChangeArrowheads="1"/>
          </p:cNvSpPr>
          <p:nvPr/>
        </p:nvSpPr>
        <p:spPr bwMode="auto">
          <a:xfrm>
            <a:off x="6019800" y="5376863"/>
            <a:ext cx="431800" cy="40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6" name="Oval 32"/>
          <p:cNvSpPr>
            <a:spLocks noChangeArrowheads="1"/>
          </p:cNvSpPr>
          <p:nvPr/>
        </p:nvSpPr>
        <p:spPr bwMode="auto">
          <a:xfrm>
            <a:off x="3206750" y="5659438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7" name="Oval 33"/>
          <p:cNvSpPr>
            <a:spLocks noChangeArrowheads="1"/>
          </p:cNvSpPr>
          <p:nvPr/>
        </p:nvSpPr>
        <p:spPr bwMode="auto">
          <a:xfrm>
            <a:off x="5494618" y="4637928"/>
            <a:ext cx="431800" cy="40798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8" name="Oval 34"/>
          <p:cNvSpPr>
            <a:spLocks noChangeArrowheads="1"/>
          </p:cNvSpPr>
          <p:nvPr/>
        </p:nvSpPr>
        <p:spPr bwMode="auto">
          <a:xfrm>
            <a:off x="4425950" y="537051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9" name="Oval 35"/>
          <p:cNvSpPr>
            <a:spLocks noChangeArrowheads="1"/>
          </p:cNvSpPr>
          <p:nvPr/>
        </p:nvSpPr>
        <p:spPr bwMode="auto">
          <a:xfrm>
            <a:off x="4197350" y="60944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20" name="Rectangle 36"/>
          <p:cNvSpPr>
            <a:spLocks noChangeArrowheads="1"/>
          </p:cNvSpPr>
          <p:nvPr/>
        </p:nvSpPr>
        <p:spPr bwMode="auto">
          <a:xfrm>
            <a:off x="974725" y="4581525"/>
            <a:ext cx="42479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i="1" dirty="0">
                <a:latin typeface="Times New Roman" pitchFamily="18" charset="0"/>
              </a:rPr>
              <a:t>K</a:t>
            </a:r>
          </a:p>
        </p:txBody>
      </p:sp>
      <p:cxnSp>
        <p:nvCxnSpPr>
          <p:cNvPr id="170021" name="AutoShape 37"/>
          <p:cNvCxnSpPr>
            <a:cxnSpLocks noChangeShapeType="1"/>
            <a:stCxn id="170016" idx="7"/>
            <a:endCxn id="170012" idx="3"/>
          </p:cNvCxnSpPr>
          <p:nvPr/>
        </p:nvCxnSpPr>
        <p:spPr bwMode="auto">
          <a:xfrm flipV="1">
            <a:off x="3586163" y="5513388"/>
            <a:ext cx="2190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2" name="AutoShape 38"/>
          <p:cNvCxnSpPr>
            <a:cxnSpLocks noChangeShapeType="1"/>
            <a:stCxn id="170018" idx="6"/>
            <a:endCxn id="170015" idx="2"/>
          </p:cNvCxnSpPr>
          <p:nvPr/>
        </p:nvCxnSpPr>
        <p:spPr bwMode="auto">
          <a:xfrm>
            <a:off x="4870450" y="5581650"/>
            <a:ext cx="1120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3" name="AutoShape 39"/>
          <p:cNvCxnSpPr>
            <a:cxnSpLocks noChangeShapeType="1"/>
            <a:stCxn id="170018" idx="6"/>
            <a:endCxn id="169994" idx="2"/>
          </p:cNvCxnSpPr>
          <p:nvPr/>
        </p:nvCxnSpPr>
        <p:spPr bwMode="auto">
          <a:xfrm>
            <a:off x="4870450" y="5581651"/>
            <a:ext cx="1086597" cy="89534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4" name="AutoShape 40"/>
          <p:cNvCxnSpPr>
            <a:cxnSpLocks noChangeShapeType="1"/>
            <a:stCxn id="170019" idx="6"/>
            <a:endCxn id="170015" idx="2"/>
          </p:cNvCxnSpPr>
          <p:nvPr/>
        </p:nvCxnSpPr>
        <p:spPr bwMode="auto">
          <a:xfrm flipV="1">
            <a:off x="4641850" y="5581650"/>
            <a:ext cx="1349375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5" name="AutoShape 41"/>
          <p:cNvCxnSpPr>
            <a:cxnSpLocks noChangeShapeType="1"/>
            <a:stCxn id="170019" idx="6"/>
            <a:endCxn id="169994" idx="2"/>
          </p:cNvCxnSpPr>
          <p:nvPr/>
        </p:nvCxnSpPr>
        <p:spPr bwMode="auto">
          <a:xfrm>
            <a:off x="4641850" y="6304757"/>
            <a:ext cx="1315197" cy="1722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3" name="Oval 42"/>
          <p:cNvSpPr/>
          <p:nvPr/>
        </p:nvSpPr>
        <p:spPr>
          <a:xfrm>
            <a:off x="5307108" y="4123763"/>
            <a:ext cx="1541929" cy="26894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995592" y="3701533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</a:rPr>
              <a:t>F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4278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Oval 2"/>
          <p:cNvSpPr>
            <a:spLocks noChangeArrowheads="1"/>
          </p:cNvSpPr>
          <p:nvPr/>
        </p:nvSpPr>
        <p:spPr bwMode="auto">
          <a:xfrm>
            <a:off x="4318000" y="1757363"/>
            <a:ext cx="2609850" cy="23495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5" name="Line 3"/>
          <p:cNvSpPr>
            <a:spLocks noChangeShapeType="1"/>
          </p:cNvSpPr>
          <p:nvPr/>
        </p:nvSpPr>
        <p:spPr bwMode="auto">
          <a:xfrm>
            <a:off x="6326188" y="2284413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26388" y="3352800"/>
            <a:ext cx="684212" cy="608013"/>
            <a:chOff x="2785" y="2113"/>
            <a:chExt cx="431" cy="383"/>
          </a:xfrm>
        </p:grpSpPr>
        <p:sp>
          <p:nvSpPr>
            <p:cNvPr id="172037" name="Line 5"/>
            <p:cNvSpPr>
              <a:spLocks noChangeShapeType="1"/>
            </p:cNvSpPr>
            <p:nvPr/>
          </p:nvSpPr>
          <p:spPr bwMode="auto">
            <a:xfrm>
              <a:off x="2785" y="2305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8" name="Line 6"/>
            <p:cNvSpPr>
              <a:spLocks noChangeShapeType="1"/>
            </p:cNvSpPr>
            <p:nvPr/>
          </p:nvSpPr>
          <p:spPr bwMode="auto">
            <a:xfrm>
              <a:off x="2833" y="2256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9" name="Line 7"/>
            <p:cNvSpPr>
              <a:spLocks noChangeShapeType="1"/>
            </p:cNvSpPr>
            <p:nvPr/>
          </p:nvSpPr>
          <p:spPr bwMode="auto">
            <a:xfrm flipV="1">
              <a:off x="2929" y="2113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926388" y="2133600"/>
            <a:ext cx="684212" cy="608013"/>
            <a:chOff x="2785" y="1345"/>
            <a:chExt cx="431" cy="383"/>
          </a:xfrm>
        </p:grpSpPr>
        <p:sp>
          <p:nvSpPr>
            <p:cNvPr id="172041" name="Line 9"/>
            <p:cNvSpPr>
              <a:spLocks noChangeShapeType="1"/>
            </p:cNvSpPr>
            <p:nvPr/>
          </p:nvSpPr>
          <p:spPr bwMode="auto">
            <a:xfrm>
              <a:off x="2785" y="1537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>
              <a:off x="2833" y="1488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 flipV="1">
              <a:off x="2929" y="1345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6097588" y="3579813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 flipV="1">
            <a:off x="6173788" y="2438400"/>
            <a:ext cx="1370012" cy="1065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6173788" y="2362200"/>
            <a:ext cx="1598612" cy="912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7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Theorem</a:t>
            </a:r>
          </a:p>
        </p:txBody>
      </p:sp>
      <p:sp>
        <p:nvSpPr>
          <p:cNvPr id="1720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06184" y="784404"/>
            <a:ext cx="4419604" cy="6073596"/>
          </a:xfrm>
        </p:spPr>
        <p:txBody>
          <a:bodyPr>
            <a:normAutofit fontScale="92500" lnSpcReduction="10000"/>
          </a:bodyPr>
          <a:lstStyle/>
          <a:p>
            <a:pPr eaLnBrk="0" hangingPunct="0"/>
            <a:r>
              <a:rPr lang="en-US" dirty="0"/>
              <a:t>After the end of each iteration of while loop in </a:t>
            </a:r>
            <a:r>
              <a:rPr lang="en-US" dirty="0" err="1"/>
              <a:t>Dijkstra’s</a:t>
            </a:r>
            <a:r>
              <a:rPr lang="en-US" dirty="0"/>
              <a:t> algorithm the following is true for each frontier vertex </a:t>
            </a:r>
            <a:r>
              <a:rPr lang="en-US" i="1" dirty="0"/>
              <a:t>u</a:t>
            </a:r>
            <a:r>
              <a:rPr lang="en-US" dirty="0"/>
              <a:t>: </a:t>
            </a:r>
            <a:r>
              <a:rPr lang="en-US" i="1" dirty="0"/>
              <a:t>d[u] </a:t>
            </a:r>
            <a:r>
              <a:rPr lang="en-US" dirty="0"/>
              <a:t>is the weight of the shortest path to </a:t>
            </a:r>
            <a:r>
              <a:rPr lang="en-US" i="1" dirty="0"/>
              <a:t>u</a:t>
            </a:r>
            <a:r>
              <a:rPr lang="en-US" dirty="0"/>
              <a:t> going through </a:t>
            </a:r>
            <a:r>
              <a:rPr lang="en-US" u="sng" dirty="0"/>
              <a:t>only</a:t>
            </a:r>
            <a:r>
              <a:rPr lang="en-US" dirty="0"/>
              <a:t> vertices in </a:t>
            </a:r>
            <a:r>
              <a:rPr lang="en-US" i="1" dirty="0"/>
              <a:t>K.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The algorithm picks the frontier vertex </a:t>
            </a:r>
            <a:r>
              <a:rPr lang="en-US" i="1" dirty="0"/>
              <a:t>u</a:t>
            </a:r>
            <a:r>
              <a:rPr lang="en-US" dirty="0"/>
              <a:t> with the smallest value of </a:t>
            </a:r>
            <a:r>
              <a:rPr lang="en-US" i="1" dirty="0"/>
              <a:t>d[u] </a:t>
            </a:r>
            <a:r>
              <a:rPr lang="en-US" dirty="0"/>
              <a:t>in the next iteration.</a:t>
            </a:r>
          </a:p>
          <a:p>
            <a:pPr eaLnBrk="0" hangingPunct="0"/>
            <a:endParaRPr lang="en-US" dirty="0">
              <a:solidFill>
                <a:srgbClr val="FF0000"/>
              </a:solidFill>
            </a:endParaRPr>
          </a:p>
          <a:p>
            <a:pPr eaLnBrk="0" hangingPunct="0"/>
            <a:r>
              <a:rPr lang="en-US" dirty="0">
                <a:solidFill>
                  <a:srgbClr val="FF0000"/>
                </a:solidFill>
              </a:rPr>
              <a:t>Claim</a:t>
            </a:r>
            <a:r>
              <a:rPr lang="en-US" dirty="0"/>
              <a:t>: If u is chosen (via the Extract-Min </a:t>
            </a:r>
            <a:r>
              <a:rPr lang="en-US" dirty="0" err="1"/>
              <a:t>opertaion</a:t>
            </a:r>
            <a:r>
              <a:rPr lang="en-US" dirty="0"/>
              <a:t> in line 5) in the beginning of an iteration then </a:t>
            </a:r>
            <a:r>
              <a:rPr lang="en-US" b="1" i="1" dirty="0"/>
              <a:t>d[u] = </a:t>
            </a:r>
            <a:r>
              <a:rPr lang="en-US" b="1" i="1" dirty="0">
                <a:latin typeface="Symbol" pitchFamily="18" charset="2"/>
              </a:rPr>
              <a:t>d</a:t>
            </a:r>
            <a:r>
              <a:rPr lang="en-US" b="1" i="1" dirty="0"/>
              <a:t>(</a:t>
            </a:r>
            <a:r>
              <a:rPr lang="en-US" b="1" i="1" dirty="0" err="1"/>
              <a:t>s,u</a:t>
            </a:r>
            <a:r>
              <a:rPr lang="en-US" b="1" i="1" dirty="0"/>
              <a:t>)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4425950" y="2519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s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5797550" y="19859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4</a:t>
            </a:r>
          </a:p>
        </p:txBody>
      </p:sp>
      <p:sp>
        <p:nvSpPr>
          <p:cNvPr id="172051" name="Oval 19"/>
          <p:cNvSpPr>
            <a:spLocks noChangeArrowheads="1"/>
          </p:cNvSpPr>
          <p:nvPr/>
        </p:nvSpPr>
        <p:spPr bwMode="auto">
          <a:xfrm>
            <a:off x="7550150" y="32813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9</a:t>
            </a:r>
          </a:p>
        </p:txBody>
      </p:sp>
      <p:sp>
        <p:nvSpPr>
          <p:cNvPr id="172052" name="Oval 20"/>
          <p:cNvSpPr>
            <a:spLocks noChangeArrowheads="1"/>
          </p:cNvSpPr>
          <p:nvPr/>
        </p:nvSpPr>
        <p:spPr bwMode="auto">
          <a:xfrm>
            <a:off x="7550150" y="19859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400" dirty="0">
                <a:latin typeface="Times New Roman" pitchFamily="18" charset="0"/>
              </a:rPr>
              <a:t>7</a:t>
            </a:r>
          </a:p>
        </p:txBody>
      </p:sp>
      <p:sp>
        <p:nvSpPr>
          <p:cNvPr id="172053" name="Oval 21"/>
          <p:cNvSpPr>
            <a:spLocks noChangeArrowheads="1"/>
          </p:cNvSpPr>
          <p:nvPr/>
        </p:nvSpPr>
        <p:spPr bwMode="auto">
          <a:xfrm>
            <a:off x="5721350" y="3281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6</a:t>
            </a:r>
          </a:p>
        </p:txBody>
      </p:sp>
      <p:sp>
        <p:nvSpPr>
          <p:cNvPr id="172054" name="Rectangle 22"/>
          <p:cNvSpPr>
            <a:spLocks noChangeArrowheads="1"/>
          </p:cNvSpPr>
          <p:nvPr/>
        </p:nvSpPr>
        <p:spPr bwMode="auto">
          <a:xfrm>
            <a:off x="6842125" y="18875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72055" name="Rectangle 23"/>
          <p:cNvSpPr>
            <a:spLocks noChangeArrowheads="1"/>
          </p:cNvSpPr>
          <p:nvPr/>
        </p:nvSpPr>
        <p:spPr bwMode="auto">
          <a:xfrm>
            <a:off x="6994525" y="2344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6895920" y="3487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Times New Roman" pitchFamily="18" charset="0"/>
              </a:rPr>
              <a:t>3</a:t>
            </a:r>
          </a:p>
        </p:txBody>
      </p:sp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7048313" y="285572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Times New Roman" pitchFamily="18" charset="0"/>
              </a:rPr>
              <a:t>8</a:t>
            </a: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7010400" y="1452563"/>
            <a:ext cx="18875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min(4+2, 6+1) = 6</a:t>
            </a:r>
          </a:p>
        </p:txBody>
      </p:sp>
      <p:sp>
        <p:nvSpPr>
          <p:cNvPr id="172059" name="Rectangle 27"/>
          <p:cNvSpPr>
            <a:spLocks noChangeArrowheads="1"/>
          </p:cNvSpPr>
          <p:nvPr/>
        </p:nvSpPr>
        <p:spPr bwMode="auto">
          <a:xfrm>
            <a:off x="7036828" y="4052328"/>
            <a:ext cx="188753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min(4+8, 6+3) = 9</a:t>
            </a:r>
          </a:p>
        </p:txBody>
      </p:sp>
      <p:cxnSp>
        <p:nvCxnSpPr>
          <p:cNvPr id="32" name="Shape 31"/>
          <p:cNvCxnSpPr>
            <a:stCxn id="172049" idx="6"/>
            <a:endCxn id="172050" idx="1"/>
          </p:cNvCxnSpPr>
          <p:nvPr/>
        </p:nvCxnSpPr>
        <p:spPr>
          <a:xfrm flipV="1">
            <a:off x="5022850" y="2073377"/>
            <a:ext cx="862114" cy="744436"/>
          </a:xfrm>
          <a:prstGeom prst="curvedConnector4">
            <a:avLst>
              <a:gd name="adj1" fmla="val 38691"/>
              <a:gd name="adj2" fmla="val 13281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72049" idx="6"/>
            <a:endCxn id="172053" idx="3"/>
          </p:cNvCxnSpPr>
          <p:nvPr/>
        </p:nvCxnSpPr>
        <p:spPr>
          <a:xfrm>
            <a:off x="5022850" y="2817813"/>
            <a:ext cx="785914" cy="973036"/>
          </a:xfrm>
          <a:prstGeom prst="curvedConnector4">
            <a:avLst>
              <a:gd name="adj1" fmla="val 44439"/>
              <a:gd name="adj2" fmla="val 12349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94683" y="1487251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K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647773" y="2528044"/>
            <a:ext cx="120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39332" y="2545972"/>
            <a:ext cx="120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7550145" y="1985958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12174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8" grpId="0" animBg="1"/>
      <p:bldP spid="172059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Proof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8430"/>
            <a:ext cx="8988425" cy="5237163"/>
          </a:xfrm>
        </p:spPr>
        <p:txBody>
          <a:bodyPr/>
          <a:lstStyle/>
          <a:p>
            <a:pPr eaLnBrk="0" hangingPunct="0"/>
            <a:r>
              <a:rPr lang="en-US" dirty="0"/>
              <a:t>By construction, d[</a:t>
            </a:r>
            <a:r>
              <a:rPr lang="en-US" i="1" dirty="0"/>
              <a:t>u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is the weight of the shortest path to </a:t>
            </a:r>
            <a:r>
              <a:rPr lang="en-US" i="1" dirty="0"/>
              <a:t>u</a:t>
            </a:r>
            <a:r>
              <a:rPr lang="en-US" dirty="0"/>
              <a:t> going through </a:t>
            </a:r>
            <a:r>
              <a:rPr lang="en-US" u="sng" dirty="0"/>
              <a:t>only</a:t>
            </a:r>
            <a:r>
              <a:rPr lang="en-US" dirty="0"/>
              <a:t> vertices in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 eaLnBrk="0" hangingPunct="0"/>
            <a:r>
              <a:rPr lang="en-US" dirty="0"/>
              <a:t>If there exist another path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that contains some vertices not in </a:t>
            </a:r>
            <a:r>
              <a:rPr lang="en-US" i="1" dirty="0"/>
              <a:t>K,</a:t>
            </a:r>
            <a:r>
              <a:rPr lang="en-US" dirty="0"/>
              <a:t> then that path must leave </a:t>
            </a:r>
            <a:r>
              <a:rPr lang="en-US" i="1" dirty="0"/>
              <a:t>K</a:t>
            </a:r>
            <a:r>
              <a:rPr lang="en-US" dirty="0"/>
              <a:t>, go to a node </a:t>
            </a:r>
            <a:r>
              <a:rPr lang="en-US" i="1" dirty="0"/>
              <a:t>v</a:t>
            </a:r>
            <a:r>
              <a:rPr lang="en-US" dirty="0"/>
              <a:t> on the frontier and then reach </a:t>
            </a:r>
            <a:r>
              <a:rPr lang="en-US" i="1" dirty="0"/>
              <a:t>u </a:t>
            </a:r>
            <a:r>
              <a:rPr lang="en-US" dirty="0"/>
              <a:t>from there (via a sub-path </a:t>
            </a:r>
            <a:r>
              <a:rPr lang="en-US" i="1" dirty="0" err="1"/>
              <a:t>p</a:t>
            </a:r>
            <a:r>
              <a:rPr lang="en-US" i="1" baseline="-25000" dirty="0" err="1"/>
              <a:t>vu</a:t>
            </a:r>
            <a:r>
              <a:rPr lang="en-US" dirty="0"/>
              <a:t>). </a:t>
            </a:r>
          </a:p>
          <a:p>
            <a:pPr eaLnBrk="0" hangingPunct="0"/>
            <a:endParaRPr lang="en-US" dirty="0">
              <a:sym typeface="Wingdings" pitchFamily="2" charset="2"/>
            </a:endParaRPr>
          </a:p>
        </p:txBody>
      </p:sp>
      <p:grpSp>
        <p:nvGrpSpPr>
          <p:cNvPr id="23" name="Group 21"/>
          <p:cNvGrpSpPr/>
          <p:nvPr/>
        </p:nvGrpSpPr>
        <p:grpSpPr>
          <a:xfrm>
            <a:off x="1021997" y="3554486"/>
            <a:ext cx="7066056" cy="2279650"/>
            <a:chOff x="950277" y="4433056"/>
            <a:chExt cx="7066056" cy="2279650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2039302" y="4820406"/>
              <a:ext cx="3568700" cy="1816100"/>
              <a:chOff x="724" y="532"/>
              <a:chExt cx="2248" cy="1144"/>
            </a:xfrm>
          </p:grpSpPr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960" y="823"/>
                <a:ext cx="694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24" y="173"/>
                  </a:cxn>
                  <a:cxn ang="0">
                    <a:pos x="53" y="144"/>
                  </a:cxn>
                  <a:cxn ang="0">
                    <a:pos x="96" y="108"/>
                  </a:cxn>
                  <a:cxn ang="0">
                    <a:pos x="125" y="86"/>
                  </a:cxn>
                  <a:cxn ang="0">
                    <a:pos x="161" y="58"/>
                  </a:cxn>
                  <a:cxn ang="0">
                    <a:pos x="189" y="43"/>
                  </a:cxn>
                  <a:cxn ang="0">
                    <a:pos x="211" y="36"/>
                  </a:cxn>
                  <a:cxn ang="0">
                    <a:pos x="233" y="43"/>
                  </a:cxn>
                  <a:cxn ang="0">
                    <a:pos x="261" y="58"/>
                  </a:cxn>
                  <a:cxn ang="0">
                    <a:pos x="290" y="72"/>
                  </a:cxn>
                  <a:cxn ang="0">
                    <a:pos x="312" y="79"/>
                  </a:cxn>
                  <a:cxn ang="0">
                    <a:pos x="348" y="86"/>
                  </a:cxn>
                  <a:cxn ang="0">
                    <a:pos x="377" y="101"/>
                  </a:cxn>
                  <a:cxn ang="0">
                    <a:pos x="405" y="101"/>
                  </a:cxn>
                  <a:cxn ang="0">
                    <a:pos x="427" y="101"/>
                  </a:cxn>
                  <a:cxn ang="0">
                    <a:pos x="449" y="101"/>
                  </a:cxn>
                  <a:cxn ang="0">
                    <a:pos x="485" y="101"/>
                  </a:cxn>
                  <a:cxn ang="0">
                    <a:pos x="521" y="86"/>
                  </a:cxn>
                  <a:cxn ang="0">
                    <a:pos x="564" y="65"/>
                  </a:cxn>
                  <a:cxn ang="0">
                    <a:pos x="593" y="50"/>
                  </a:cxn>
                  <a:cxn ang="0">
                    <a:pos x="621" y="36"/>
                  </a:cxn>
                  <a:cxn ang="0">
                    <a:pos x="643" y="22"/>
                  </a:cxn>
                  <a:cxn ang="0">
                    <a:pos x="665" y="14"/>
                  </a:cxn>
                  <a:cxn ang="0">
                    <a:pos x="693" y="0"/>
                  </a:cxn>
                </a:cxnLst>
                <a:rect l="0" t="0" r="r" b="b"/>
                <a:pathLst>
                  <a:path w="694" h="186">
                    <a:moveTo>
                      <a:pt x="0" y="185"/>
                    </a:moveTo>
                    <a:lnTo>
                      <a:pt x="24" y="173"/>
                    </a:lnTo>
                    <a:lnTo>
                      <a:pt x="53" y="144"/>
                    </a:lnTo>
                    <a:lnTo>
                      <a:pt x="96" y="108"/>
                    </a:lnTo>
                    <a:lnTo>
                      <a:pt x="125" y="86"/>
                    </a:lnTo>
                    <a:lnTo>
                      <a:pt x="161" y="58"/>
                    </a:lnTo>
                    <a:lnTo>
                      <a:pt x="189" y="43"/>
                    </a:lnTo>
                    <a:lnTo>
                      <a:pt x="211" y="36"/>
                    </a:lnTo>
                    <a:lnTo>
                      <a:pt x="233" y="43"/>
                    </a:lnTo>
                    <a:lnTo>
                      <a:pt x="261" y="58"/>
                    </a:lnTo>
                    <a:lnTo>
                      <a:pt x="290" y="72"/>
                    </a:lnTo>
                    <a:lnTo>
                      <a:pt x="312" y="79"/>
                    </a:lnTo>
                    <a:lnTo>
                      <a:pt x="348" y="86"/>
                    </a:lnTo>
                    <a:lnTo>
                      <a:pt x="377" y="101"/>
                    </a:lnTo>
                    <a:lnTo>
                      <a:pt x="405" y="101"/>
                    </a:lnTo>
                    <a:lnTo>
                      <a:pt x="427" y="101"/>
                    </a:lnTo>
                    <a:lnTo>
                      <a:pt x="449" y="101"/>
                    </a:lnTo>
                    <a:lnTo>
                      <a:pt x="485" y="101"/>
                    </a:lnTo>
                    <a:lnTo>
                      <a:pt x="521" y="86"/>
                    </a:lnTo>
                    <a:lnTo>
                      <a:pt x="564" y="65"/>
                    </a:lnTo>
                    <a:lnTo>
                      <a:pt x="593" y="50"/>
                    </a:lnTo>
                    <a:lnTo>
                      <a:pt x="621" y="36"/>
                    </a:lnTo>
                    <a:lnTo>
                      <a:pt x="643" y="22"/>
                    </a:lnTo>
                    <a:lnTo>
                      <a:pt x="665" y="14"/>
                    </a:lnTo>
                    <a:lnTo>
                      <a:pt x="693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1008" y="1125"/>
                <a:ext cx="625" cy="26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6" y="8"/>
                  </a:cxn>
                  <a:cxn ang="0">
                    <a:pos x="55" y="8"/>
                  </a:cxn>
                  <a:cxn ang="0">
                    <a:pos x="84" y="8"/>
                  </a:cxn>
                  <a:cxn ang="0">
                    <a:pos x="113" y="0"/>
                  </a:cxn>
                  <a:cxn ang="0">
                    <a:pos x="127" y="22"/>
                  </a:cxn>
                  <a:cxn ang="0">
                    <a:pos x="141" y="44"/>
                  </a:cxn>
                  <a:cxn ang="0">
                    <a:pos x="156" y="72"/>
                  </a:cxn>
                  <a:cxn ang="0">
                    <a:pos x="163" y="94"/>
                  </a:cxn>
                  <a:cxn ang="0">
                    <a:pos x="170" y="116"/>
                  </a:cxn>
                  <a:cxn ang="0">
                    <a:pos x="192" y="137"/>
                  </a:cxn>
                  <a:cxn ang="0">
                    <a:pos x="228" y="159"/>
                  </a:cxn>
                  <a:cxn ang="0">
                    <a:pos x="264" y="159"/>
                  </a:cxn>
                  <a:cxn ang="0">
                    <a:pos x="307" y="159"/>
                  </a:cxn>
                  <a:cxn ang="0">
                    <a:pos x="336" y="159"/>
                  </a:cxn>
                  <a:cxn ang="0">
                    <a:pos x="379" y="159"/>
                  </a:cxn>
                  <a:cxn ang="0">
                    <a:pos x="408" y="159"/>
                  </a:cxn>
                  <a:cxn ang="0">
                    <a:pos x="437" y="173"/>
                  </a:cxn>
                  <a:cxn ang="0">
                    <a:pos x="458" y="195"/>
                  </a:cxn>
                  <a:cxn ang="0">
                    <a:pos x="480" y="216"/>
                  </a:cxn>
                  <a:cxn ang="0">
                    <a:pos x="509" y="231"/>
                  </a:cxn>
                  <a:cxn ang="0">
                    <a:pos x="537" y="231"/>
                  </a:cxn>
                  <a:cxn ang="0">
                    <a:pos x="559" y="238"/>
                  </a:cxn>
                  <a:cxn ang="0">
                    <a:pos x="624" y="267"/>
                  </a:cxn>
                </a:cxnLst>
                <a:rect l="0" t="0" r="r" b="b"/>
                <a:pathLst>
                  <a:path w="625" h="268">
                    <a:moveTo>
                      <a:pt x="0" y="27"/>
                    </a:moveTo>
                    <a:lnTo>
                      <a:pt x="26" y="8"/>
                    </a:lnTo>
                    <a:lnTo>
                      <a:pt x="55" y="8"/>
                    </a:lnTo>
                    <a:lnTo>
                      <a:pt x="84" y="8"/>
                    </a:lnTo>
                    <a:lnTo>
                      <a:pt x="113" y="0"/>
                    </a:lnTo>
                    <a:lnTo>
                      <a:pt x="127" y="22"/>
                    </a:lnTo>
                    <a:lnTo>
                      <a:pt x="141" y="44"/>
                    </a:lnTo>
                    <a:lnTo>
                      <a:pt x="156" y="72"/>
                    </a:lnTo>
                    <a:lnTo>
                      <a:pt x="163" y="94"/>
                    </a:lnTo>
                    <a:lnTo>
                      <a:pt x="170" y="116"/>
                    </a:lnTo>
                    <a:lnTo>
                      <a:pt x="192" y="137"/>
                    </a:lnTo>
                    <a:lnTo>
                      <a:pt x="228" y="159"/>
                    </a:lnTo>
                    <a:lnTo>
                      <a:pt x="264" y="159"/>
                    </a:lnTo>
                    <a:lnTo>
                      <a:pt x="307" y="159"/>
                    </a:lnTo>
                    <a:lnTo>
                      <a:pt x="336" y="159"/>
                    </a:lnTo>
                    <a:lnTo>
                      <a:pt x="379" y="159"/>
                    </a:lnTo>
                    <a:lnTo>
                      <a:pt x="408" y="159"/>
                    </a:lnTo>
                    <a:lnTo>
                      <a:pt x="437" y="173"/>
                    </a:lnTo>
                    <a:lnTo>
                      <a:pt x="458" y="195"/>
                    </a:lnTo>
                    <a:lnTo>
                      <a:pt x="480" y="216"/>
                    </a:lnTo>
                    <a:lnTo>
                      <a:pt x="509" y="231"/>
                    </a:lnTo>
                    <a:lnTo>
                      <a:pt x="537" y="231"/>
                    </a:lnTo>
                    <a:lnTo>
                      <a:pt x="559" y="238"/>
                    </a:lnTo>
                    <a:lnTo>
                      <a:pt x="624" y="267"/>
                    </a:lnTo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1729" y="721"/>
                <a:ext cx="911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1729" y="1393"/>
                <a:ext cx="911" cy="95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724" y="916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400" i="1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1540" y="62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1540" y="1204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2644" y="532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2644" y="134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v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950277" y="5788781"/>
              <a:ext cx="39113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41077" y="4433056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latin typeface="Times New Roman" pitchFamily="18" charset="0"/>
                </a:rPr>
                <a:t>shortest path to </a:t>
              </a:r>
              <a:r>
                <a:rPr lang="en-US" sz="1800" i="1" dirty="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723983" y="6190138"/>
              <a:ext cx="229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another path to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u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, via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505902" y="4591806"/>
              <a:ext cx="2730500" cy="2120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236527" y="5345869"/>
              <a:ext cx="307975" cy="766762"/>
            </a:xfrm>
            <a:custGeom>
              <a:avLst/>
              <a:gdLst/>
              <a:ahLst/>
              <a:cxnLst>
                <a:cxn ang="0">
                  <a:pos x="94" y="482"/>
                </a:cxn>
                <a:cxn ang="0">
                  <a:pos x="136" y="445"/>
                </a:cxn>
                <a:cxn ang="0">
                  <a:pos x="169" y="409"/>
                </a:cxn>
                <a:cxn ang="0">
                  <a:pos x="183" y="392"/>
                </a:cxn>
                <a:cxn ang="0">
                  <a:pos x="188" y="374"/>
                </a:cxn>
                <a:cxn ang="0">
                  <a:pos x="193" y="355"/>
                </a:cxn>
                <a:cxn ang="0">
                  <a:pos x="188" y="338"/>
                </a:cxn>
                <a:cxn ang="0">
                  <a:pos x="174" y="318"/>
                </a:cxn>
                <a:cxn ang="0">
                  <a:pos x="155" y="301"/>
                </a:cxn>
                <a:cxn ang="0">
                  <a:pos x="122" y="284"/>
                </a:cxn>
                <a:cxn ang="0">
                  <a:pos x="89" y="265"/>
                </a:cxn>
                <a:cxn ang="0">
                  <a:pos x="56" y="247"/>
                </a:cxn>
                <a:cxn ang="0">
                  <a:pos x="28" y="230"/>
                </a:cxn>
                <a:cxn ang="0">
                  <a:pos x="9" y="211"/>
                </a:cxn>
                <a:cxn ang="0">
                  <a:pos x="0" y="194"/>
                </a:cxn>
                <a:cxn ang="0">
                  <a:pos x="4" y="174"/>
                </a:cxn>
                <a:cxn ang="0">
                  <a:pos x="14" y="155"/>
                </a:cxn>
                <a:cxn ang="0">
                  <a:pos x="37" y="136"/>
                </a:cxn>
                <a:cxn ang="0">
                  <a:pos x="61" y="116"/>
                </a:cxn>
                <a:cxn ang="0">
                  <a:pos x="89" y="97"/>
                </a:cxn>
                <a:cxn ang="0">
                  <a:pos x="113" y="80"/>
                </a:cxn>
                <a:cxn ang="0">
                  <a:pos x="132" y="62"/>
                </a:cxn>
                <a:cxn ang="0">
                  <a:pos x="141" y="49"/>
                </a:cxn>
                <a:cxn ang="0">
                  <a:pos x="146" y="39"/>
                </a:cxn>
                <a:cxn ang="0">
                  <a:pos x="141" y="30"/>
                </a:cxn>
                <a:cxn ang="0">
                  <a:pos x="127" y="15"/>
                </a:cxn>
                <a:cxn ang="0">
                  <a:pos x="103" y="6"/>
                </a:cxn>
                <a:cxn ang="0">
                  <a:pos x="99" y="4"/>
                </a:cxn>
                <a:cxn ang="0">
                  <a:pos x="94" y="0"/>
                </a:cxn>
              </a:cxnLst>
              <a:rect l="0" t="0" r="r" b="b"/>
              <a:pathLst>
                <a:path w="194" h="483">
                  <a:moveTo>
                    <a:pt x="94" y="482"/>
                  </a:moveTo>
                  <a:lnTo>
                    <a:pt x="136" y="445"/>
                  </a:lnTo>
                  <a:lnTo>
                    <a:pt x="169" y="409"/>
                  </a:lnTo>
                  <a:lnTo>
                    <a:pt x="183" y="392"/>
                  </a:lnTo>
                  <a:lnTo>
                    <a:pt x="188" y="374"/>
                  </a:lnTo>
                  <a:lnTo>
                    <a:pt x="193" y="355"/>
                  </a:lnTo>
                  <a:lnTo>
                    <a:pt x="188" y="338"/>
                  </a:lnTo>
                  <a:lnTo>
                    <a:pt x="174" y="318"/>
                  </a:lnTo>
                  <a:lnTo>
                    <a:pt x="155" y="301"/>
                  </a:lnTo>
                  <a:lnTo>
                    <a:pt x="122" y="284"/>
                  </a:lnTo>
                  <a:lnTo>
                    <a:pt x="89" y="265"/>
                  </a:lnTo>
                  <a:lnTo>
                    <a:pt x="56" y="247"/>
                  </a:lnTo>
                  <a:lnTo>
                    <a:pt x="28" y="230"/>
                  </a:lnTo>
                  <a:lnTo>
                    <a:pt x="9" y="211"/>
                  </a:lnTo>
                  <a:lnTo>
                    <a:pt x="0" y="194"/>
                  </a:lnTo>
                  <a:lnTo>
                    <a:pt x="4" y="174"/>
                  </a:lnTo>
                  <a:lnTo>
                    <a:pt x="14" y="155"/>
                  </a:lnTo>
                  <a:lnTo>
                    <a:pt x="37" y="136"/>
                  </a:lnTo>
                  <a:lnTo>
                    <a:pt x="61" y="116"/>
                  </a:lnTo>
                  <a:lnTo>
                    <a:pt x="89" y="97"/>
                  </a:lnTo>
                  <a:lnTo>
                    <a:pt x="113" y="80"/>
                  </a:lnTo>
                  <a:lnTo>
                    <a:pt x="132" y="62"/>
                  </a:lnTo>
                  <a:lnTo>
                    <a:pt x="141" y="49"/>
                  </a:lnTo>
                  <a:lnTo>
                    <a:pt x="146" y="39"/>
                  </a:lnTo>
                  <a:lnTo>
                    <a:pt x="141" y="30"/>
                  </a:lnTo>
                  <a:lnTo>
                    <a:pt x="127" y="15"/>
                  </a:lnTo>
                  <a:lnTo>
                    <a:pt x="103" y="6"/>
                  </a:lnTo>
                  <a:lnTo>
                    <a:pt x="99" y="4"/>
                  </a:lnTo>
                  <a:lnTo>
                    <a:pt x="94" y="0"/>
                  </a:lnTo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stealth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4012" y="5530343"/>
              <a:ext cx="449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p</a:t>
              </a:r>
              <a:r>
                <a:rPr lang="en-US" i="1" baseline="-25000" dirty="0" err="1"/>
                <a:t>vu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680306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/>
              <a:t>Modeling problems as graph problems: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Road map is a weighted graph: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vertices</a:t>
            </a:r>
            <a:r>
              <a:rPr lang="en-US" altLang="en-US" dirty="0"/>
              <a:t> =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8080"/>
                </a:solidFill>
                <a:latin typeface="Comic Sans MS" panose="030F0702030302020204" pitchFamily="66" charset="0"/>
              </a:rPr>
              <a:t>edges</a:t>
            </a:r>
            <a:r>
              <a:rPr lang="en-US" altLang="en-US" dirty="0"/>
              <a:t> = road segments between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6699"/>
                </a:solidFill>
                <a:latin typeface="Comic Sans MS" panose="030F0702030302020204" pitchFamily="66" charset="0"/>
              </a:rPr>
              <a:t>edge weights</a:t>
            </a:r>
            <a:r>
              <a:rPr lang="en-US" altLang="en-US" dirty="0"/>
              <a:t> = road distances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Goal: find a shortest path between two vertices (cities)</a:t>
            </a:r>
          </a:p>
        </p:txBody>
      </p:sp>
    </p:spTree>
    <p:extLst>
      <p:ext uri="{BB962C8B-B14F-4D97-AF65-F5344CB8AC3E}">
        <p14:creationId xmlns:p14="http://schemas.microsoft.com/office/powerpoint/2010/main" val="771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Proof (Contd.)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8430"/>
            <a:ext cx="8988425" cy="5237163"/>
          </a:xfrm>
        </p:spPr>
        <p:txBody>
          <a:bodyPr/>
          <a:lstStyle/>
          <a:p>
            <a:pPr eaLnBrk="0" hangingPunct="0"/>
            <a:r>
              <a:rPr lang="en-US" dirty="0"/>
              <a:t>The weight of this path, w(</a:t>
            </a:r>
            <a:r>
              <a:rPr lang="en-US" i="1" dirty="0"/>
              <a:t>p)</a:t>
            </a:r>
            <a:r>
              <a:rPr lang="en-US" dirty="0"/>
              <a:t> </a:t>
            </a:r>
            <a:r>
              <a:rPr lang="en-US" i="1" dirty="0"/>
              <a:t>= d[v]+w(</a:t>
            </a:r>
            <a:r>
              <a:rPr lang="en-US" i="1" dirty="0" err="1"/>
              <a:t>p</a:t>
            </a:r>
            <a:r>
              <a:rPr lang="en-US" i="1" baseline="-25000" dirty="0" err="1"/>
              <a:t>vu</a:t>
            </a:r>
            <a:r>
              <a:rPr lang="en-US" i="1" dirty="0"/>
              <a:t>)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d[v],</a:t>
            </a:r>
            <a:r>
              <a:rPr lang="en-US" dirty="0"/>
              <a:t> since </a:t>
            </a:r>
            <a:r>
              <a:rPr lang="en-US" i="1" dirty="0"/>
              <a:t>w(</a:t>
            </a:r>
            <a:r>
              <a:rPr lang="en-US" i="1" dirty="0" err="1"/>
              <a:t>p</a:t>
            </a:r>
            <a:r>
              <a:rPr lang="en-US" i="1" baseline="-25000" dirty="0" err="1"/>
              <a:t>vu</a:t>
            </a:r>
            <a:r>
              <a:rPr lang="en-US" i="1" dirty="0"/>
              <a:t>)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0 </a:t>
            </a:r>
            <a:r>
              <a:rPr lang="en-US" dirty="0"/>
              <a:t>(because edge weights are non-negative). </a:t>
            </a:r>
          </a:p>
          <a:p>
            <a:pPr eaLnBrk="0" hangingPunct="0"/>
            <a:endParaRPr lang="en-US" sz="1800" dirty="0"/>
          </a:p>
          <a:p>
            <a:pPr eaLnBrk="0" hangingPunct="0"/>
            <a:r>
              <a:rPr lang="en-US" dirty="0"/>
              <a:t>But </a:t>
            </a:r>
            <a:r>
              <a:rPr lang="en-US" i="1" dirty="0"/>
              <a:t>d[v]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d[u], </a:t>
            </a:r>
            <a:r>
              <a:rPr lang="en-US" dirty="0"/>
              <a:t>otherwise </a:t>
            </a:r>
            <a:r>
              <a:rPr lang="en-US" i="1" dirty="0"/>
              <a:t>u </a:t>
            </a:r>
            <a:r>
              <a:rPr lang="en-US" dirty="0"/>
              <a:t>wouldn’t be chosen in line 5. </a:t>
            </a:r>
          </a:p>
          <a:p>
            <a:pPr eaLnBrk="0" hangingPunct="0"/>
            <a:endParaRPr lang="en-US" sz="1600" i="1" dirty="0">
              <a:latin typeface="Symbol" pitchFamily="18" charset="2"/>
            </a:endParaRPr>
          </a:p>
          <a:p>
            <a:pPr eaLnBrk="0" hangingPunct="0">
              <a:buFont typeface="Symbol" pitchFamily="18" charset="2"/>
              <a:buChar char="\"/>
            </a:pPr>
            <a:r>
              <a:rPr lang="en-US" dirty="0"/>
              <a:t>w(</a:t>
            </a:r>
            <a:r>
              <a:rPr lang="en-US" i="1" dirty="0"/>
              <a:t>p)</a:t>
            </a:r>
            <a:r>
              <a:rPr lang="en-US" dirty="0"/>
              <a:t>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d[u]</a:t>
            </a:r>
            <a:r>
              <a:rPr lang="en-US" dirty="0"/>
              <a:t>. So there is no path to u which is shorter than </a:t>
            </a:r>
            <a:r>
              <a:rPr lang="en-US" i="1" dirty="0"/>
              <a:t>d[u],</a:t>
            </a:r>
            <a:r>
              <a:rPr lang="en-US" b="1" i="1" dirty="0"/>
              <a:t> </a:t>
            </a:r>
            <a:r>
              <a:rPr lang="en-US" i="1" dirty="0"/>
              <a:t>i.e., d[u]</a:t>
            </a:r>
            <a:r>
              <a:rPr lang="en-US" dirty="0"/>
              <a:t> is the shortest path distance of </a:t>
            </a:r>
            <a:r>
              <a:rPr lang="en-US" i="1" dirty="0"/>
              <a:t>u</a:t>
            </a:r>
            <a:r>
              <a:rPr lang="en-US" dirty="0"/>
              <a:t> from </a:t>
            </a:r>
            <a:r>
              <a:rPr lang="en-US" i="1" dirty="0"/>
              <a:t>s,</a:t>
            </a:r>
            <a:r>
              <a:rPr lang="en-US" dirty="0"/>
              <a:t> </a:t>
            </a:r>
            <a:r>
              <a:rPr lang="en-US" i="1" dirty="0"/>
              <a:t>i.e., </a:t>
            </a:r>
          </a:p>
          <a:p>
            <a:pPr algn="ctr" eaLnBrk="0" hangingPunct="0"/>
            <a:r>
              <a:rPr lang="en-US" i="1" dirty="0"/>
              <a:t>d[u]</a:t>
            </a:r>
            <a:r>
              <a:rPr lang="en-US" dirty="0"/>
              <a:t> = </a:t>
            </a:r>
            <a:r>
              <a:rPr lang="en-US" i="1" dirty="0">
                <a:latin typeface="Symbol" pitchFamily="18" charset="2"/>
              </a:rPr>
              <a:t>d</a:t>
            </a:r>
            <a:r>
              <a:rPr lang="en-US" i="1" dirty="0"/>
              <a:t>(</a:t>
            </a:r>
            <a:r>
              <a:rPr lang="en-US" i="1" dirty="0" err="1"/>
              <a:t>s,u</a:t>
            </a:r>
            <a:r>
              <a:rPr lang="en-US" i="1" dirty="0"/>
              <a:t>)</a:t>
            </a:r>
            <a:endParaRPr lang="en-US" dirty="0">
              <a:sym typeface="Wingdings" pitchFamily="2" charset="2"/>
            </a:endParaRPr>
          </a:p>
          <a:p>
            <a:pPr eaLnBrk="0" hangingPunct="0"/>
            <a:endParaRPr lang="en-US" dirty="0">
              <a:sym typeface="Wingdings" pitchFamily="2" charset="2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950277" y="4522706"/>
            <a:ext cx="7066056" cy="2279650"/>
            <a:chOff x="950277" y="4433056"/>
            <a:chExt cx="7066056" cy="227965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039302" y="4820406"/>
              <a:ext cx="3568700" cy="1816100"/>
              <a:chOff x="724" y="532"/>
              <a:chExt cx="2248" cy="1144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960" y="823"/>
                <a:ext cx="694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24" y="173"/>
                  </a:cxn>
                  <a:cxn ang="0">
                    <a:pos x="53" y="144"/>
                  </a:cxn>
                  <a:cxn ang="0">
                    <a:pos x="96" y="108"/>
                  </a:cxn>
                  <a:cxn ang="0">
                    <a:pos x="125" y="86"/>
                  </a:cxn>
                  <a:cxn ang="0">
                    <a:pos x="161" y="58"/>
                  </a:cxn>
                  <a:cxn ang="0">
                    <a:pos x="189" y="43"/>
                  </a:cxn>
                  <a:cxn ang="0">
                    <a:pos x="211" y="36"/>
                  </a:cxn>
                  <a:cxn ang="0">
                    <a:pos x="233" y="43"/>
                  </a:cxn>
                  <a:cxn ang="0">
                    <a:pos x="261" y="58"/>
                  </a:cxn>
                  <a:cxn ang="0">
                    <a:pos x="290" y="72"/>
                  </a:cxn>
                  <a:cxn ang="0">
                    <a:pos x="312" y="79"/>
                  </a:cxn>
                  <a:cxn ang="0">
                    <a:pos x="348" y="86"/>
                  </a:cxn>
                  <a:cxn ang="0">
                    <a:pos x="377" y="101"/>
                  </a:cxn>
                  <a:cxn ang="0">
                    <a:pos x="405" y="101"/>
                  </a:cxn>
                  <a:cxn ang="0">
                    <a:pos x="427" y="101"/>
                  </a:cxn>
                  <a:cxn ang="0">
                    <a:pos x="449" y="101"/>
                  </a:cxn>
                  <a:cxn ang="0">
                    <a:pos x="485" y="101"/>
                  </a:cxn>
                  <a:cxn ang="0">
                    <a:pos x="521" y="86"/>
                  </a:cxn>
                  <a:cxn ang="0">
                    <a:pos x="564" y="65"/>
                  </a:cxn>
                  <a:cxn ang="0">
                    <a:pos x="593" y="50"/>
                  </a:cxn>
                  <a:cxn ang="0">
                    <a:pos x="621" y="36"/>
                  </a:cxn>
                  <a:cxn ang="0">
                    <a:pos x="643" y="22"/>
                  </a:cxn>
                  <a:cxn ang="0">
                    <a:pos x="665" y="14"/>
                  </a:cxn>
                  <a:cxn ang="0">
                    <a:pos x="693" y="0"/>
                  </a:cxn>
                </a:cxnLst>
                <a:rect l="0" t="0" r="r" b="b"/>
                <a:pathLst>
                  <a:path w="694" h="186">
                    <a:moveTo>
                      <a:pt x="0" y="185"/>
                    </a:moveTo>
                    <a:lnTo>
                      <a:pt x="24" y="173"/>
                    </a:lnTo>
                    <a:lnTo>
                      <a:pt x="53" y="144"/>
                    </a:lnTo>
                    <a:lnTo>
                      <a:pt x="96" y="108"/>
                    </a:lnTo>
                    <a:lnTo>
                      <a:pt x="125" y="86"/>
                    </a:lnTo>
                    <a:lnTo>
                      <a:pt x="161" y="58"/>
                    </a:lnTo>
                    <a:lnTo>
                      <a:pt x="189" y="43"/>
                    </a:lnTo>
                    <a:lnTo>
                      <a:pt x="211" y="36"/>
                    </a:lnTo>
                    <a:lnTo>
                      <a:pt x="233" y="43"/>
                    </a:lnTo>
                    <a:lnTo>
                      <a:pt x="261" y="58"/>
                    </a:lnTo>
                    <a:lnTo>
                      <a:pt x="290" y="72"/>
                    </a:lnTo>
                    <a:lnTo>
                      <a:pt x="312" y="79"/>
                    </a:lnTo>
                    <a:lnTo>
                      <a:pt x="348" y="86"/>
                    </a:lnTo>
                    <a:lnTo>
                      <a:pt x="377" y="101"/>
                    </a:lnTo>
                    <a:lnTo>
                      <a:pt x="405" y="101"/>
                    </a:lnTo>
                    <a:lnTo>
                      <a:pt x="427" y="101"/>
                    </a:lnTo>
                    <a:lnTo>
                      <a:pt x="449" y="101"/>
                    </a:lnTo>
                    <a:lnTo>
                      <a:pt x="485" y="101"/>
                    </a:lnTo>
                    <a:lnTo>
                      <a:pt x="521" y="86"/>
                    </a:lnTo>
                    <a:lnTo>
                      <a:pt x="564" y="65"/>
                    </a:lnTo>
                    <a:lnTo>
                      <a:pt x="593" y="50"/>
                    </a:lnTo>
                    <a:lnTo>
                      <a:pt x="621" y="36"/>
                    </a:lnTo>
                    <a:lnTo>
                      <a:pt x="643" y="22"/>
                    </a:lnTo>
                    <a:lnTo>
                      <a:pt x="665" y="14"/>
                    </a:lnTo>
                    <a:lnTo>
                      <a:pt x="693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008" y="1125"/>
                <a:ext cx="625" cy="26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6" y="8"/>
                  </a:cxn>
                  <a:cxn ang="0">
                    <a:pos x="55" y="8"/>
                  </a:cxn>
                  <a:cxn ang="0">
                    <a:pos x="84" y="8"/>
                  </a:cxn>
                  <a:cxn ang="0">
                    <a:pos x="113" y="0"/>
                  </a:cxn>
                  <a:cxn ang="0">
                    <a:pos x="127" y="22"/>
                  </a:cxn>
                  <a:cxn ang="0">
                    <a:pos x="141" y="44"/>
                  </a:cxn>
                  <a:cxn ang="0">
                    <a:pos x="156" y="72"/>
                  </a:cxn>
                  <a:cxn ang="0">
                    <a:pos x="163" y="94"/>
                  </a:cxn>
                  <a:cxn ang="0">
                    <a:pos x="170" y="116"/>
                  </a:cxn>
                  <a:cxn ang="0">
                    <a:pos x="192" y="137"/>
                  </a:cxn>
                  <a:cxn ang="0">
                    <a:pos x="228" y="159"/>
                  </a:cxn>
                  <a:cxn ang="0">
                    <a:pos x="264" y="159"/>
                  </a:cxn>
                  <a:cxn ang="0">
                    <a:pos x="307" y="159"/>
                  </a:cxn>
                  <a:cxn ang="0">
                    <a:pos x="336" y="159"/>
                  </a:cxn>
                  <a:cxn ang="0">
                    <a:pos x="379" y="159"/>
                  </a:cxn>
                  <a:cxn ang="0">
                    <a:pos x="408" y="159"/>
                  </a:cxn>
                  <a:cxn ang="0">
                    <a:pos x="437" y="173"/>
                  </a:cxn>
                  <a:cxn ang="0">
                    <a:pos x="458" y="195"/>
                  </a:cxn>
                  <a:cxn ang="0">
                    <a:pos x="480" y="216"/>
                  </a:cxn>
                  <a:cxn ang="0">
                    <a:pos x="509" y="231"/>
                  </a:cxn>
                  <a:cxn ang="0">
                    <a:pos x="537" y="231"/>
                  </a:cxn>
                  <a:cxn ang="0">
                    <a:pos x="559" y="238"/>
                  </a:cxn>
                  <a:cxn ang="0">
                    <a:pos x="624" y="267"/>
                  </a:cxn>
                </a:cxnLst>
                <a:rect l="0" t="0" r="r" b="b"/>
                <a:pathLst>
                  <a:path w="625" h="268">
                    <a:moveTo>
                      <a:pt x="0" y="27"/>
                    </a:moveTo>
                    <a:lnTo>
                      <a:pt x="26" y="8"/>
                    </a:lnTo>
                    <a:lnTo>
                      <a:pt x="55" y="8"/>
                    </a:lnTo>
                    <a:lnTo>
                      <a:pt x="84" y="8"/>
                    </a:lnTo>
                    <a:lnTo>
                      <a:pt x="113" y="0"/>
                    </a:lnTo>
                    <a:lnTo>
                      <a:pt x="127" y="22"/>
                    </a:lnTo>
                    <a:lnTo>
                      <a:pt x="141" y="44"/>
                    </a:lnTo>
                    <a:lnTo>
                      <a:pt x="156" y="72"/>
                    </a:lnTo>
                    <a:lnTo>
                      <a:pt x="163" y="94"/>
                    </a:lnTo>
                    <a:lnTo>
                      <a:pt x="170" y="116"/>
                    </a:lnTo>
                    <a:lnTo>
                      <a:pt x="192" y="137"/>
                    </a:lnTo>
                    <a:lnTo>
                      <a:pt x="228" y="159"/>
                    </a:lnTo>
                    <a:lnTo>
                      <a:pt x="264" y="159"/>
                    </a:lnTo>
                    <a:lnTo>
                      <a:pt x="307" y="159"/>
                    </a:lnTo>
                    <a:lnTo>
                      <a:pt x="336" y="159"/>
                    </a:lnTo>
                    <a:lnTo>
                      <a:pt x="379" y="159"/>
                    </a:lnTo>
                    <a:lnTo>
                      <a:pt x="408" y="159"/>
                    </a:lnTo>
                    <a:lnTo>
                      <a:pt x="437" y="173"/>
                    </a:lnTo>
                    <a:lnTo>
                      <a:pt x="458" y="195"/>
                    </a:lnTo>
                    <a:lnTo>
                      <a:pt x="480" y="216"/>
                    </a:lnTo>
                    <a:lnTo>
                      <a:pt x="509" y="231"/>
                    </a:lnTo>
                    <a:lnTo>
                      <a:pt x="537" y="231"/>
                    </a:lnTo>
                    <a:lnTo>
                      <a:pt x="559" y="238"/>
                    </a:lnTo>
                    <a:lnTo>
                      <a:pt x="624" y="267"/>
                    </a:lnTo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V="1">
                <a:off x="1729" y="721"/>
                <a:ext cx="911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1729" y="1393"/>
                <a:ext cx="911" cy="95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724" y="916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400" i="1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540" y="62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540" y="1204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2644" y="532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2644" y="134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v</a:t>
                </a:r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131877" y="4874381"/>
              <a:ext cx="158697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Times New Roman" pitchFamily="18" charset="0"/>
                </a:rPr>
                <a:t>d[u] </a:t>
              </a:r>
              <a:r>
                <a:rPr lang="en-US" sz="2400" i="1" dirty="0">
                  <a:latin typeface="Symbol" pitchFamily="18" charset="2"/>
                </a:rPr>
                <a:t>£</a:t>
              </a:r>
              <a:r>
                <a:rPr lang="en-US" sz="2400" i="1" dirty="0">
                  <a:latin typeface="Times New Roman" pitchFamily="18" charset="0"/>
                </a:rPr>
                <a:t> d[v]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50277" y="5788781"/>
              <a:ext cx="39113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41077" y="4433056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latin typeface="Times New Roman" pitchFamily="18" charset="0"/>
                </a:rPr>
                <a:t>shortest path to </a:t>
              </a:r>
              <a:r>
                <a:rPr lang="en-US" sz="1800" i="1" dirty="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23983" y="6190138"/>
              <a:ext cx="229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another path to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u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, via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505902" y="4591806"/>
              <a:ext cx="2730500" cy="2120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236527" y="5345869"/>
              <a:ext cx="307975" cy="766762"/>
            </a:xfrm>
            <a:custGeom>
              <a:avLst/>
              <a:gdLst/>
              <a:ahLst/>
              <a:cxnLst>
                <a:cxn ang="0">
                  <a:pos x="94" y="482"/>
                </a:cxn>
                <a:cxn ang="0">
                  <a:pos x="136" y="445"/>
                </a:cxn>
                <a:cxn ang="0">
                  <a:pos x="169" y="409"/>
                </a:cxn>
                <a:cxn ang="0">
                  <a:pos x="183" y="392"/>
                </a:cxn>
                <a:cxn ang="0">
                  <a:pos x="188" y="374"/>
                </a:cxn>
                <a:cxn ang="0">
                  <a:pos x="193" y="355"/>
                </a:cxn>
                <a:cxn ang="0">
                  <a:pos x="188" y="338"/>
                </a:cxn>
                <a:cxn ang="0">
                  <a:pos x="174" y="318"/>
                </a:cxn>
                <a:cxn ang="0">
                  <a:pos x="155" y="301"/>
                </a:cxn>
                <a:cxn ang="0">
                  <a:pos x="122" y="284"/>
                </a:cxn>
                <a:cxn ang="0">
                  <a:pos x="89" y="265"/>
                </a:cxn>
                <a:cxn ang="0">
                  <a:pos x="56" y="247"/>
                </a:cxn>
                <a:cxn ang="0">
                  <a:pos x="28" y="230"/>
                </a:cxn>
                <a:cxn ang="0">
                  <a:pos x="9" y="211"/>
                </a:cxn>
                <a:cxn ang="0">
                  <a:pos x="0" y="194"/>
                </a:cxn>
                <a:cxn ang="0">
                  <a:pos x="4" y="174"/>
                </a:cxn>
                <a:cxn ang="0">
                  <a:pos x="14" y="155"/>
                </a:cxn>
                <a:cxn ang="0">
                  <a:pos x="37" y="136"/>
                </a:cxn>
                <a:cxn ang="0">
                  <a:pos x="61" y="116"/>
                </a:cxn>
                <a:cxn ang="0">
                  <a:pos x="89" y="97"/>
                </a:cxn>
                <a:cxn ang="0">
                  <a:pos x="113" y="80"/>
                </a:cxn>
                <a:cxn ang="0">
                  <a:pos x="132" y="62"/>
                </a:cxn>
                <a:cxn ang="0">
                  <a:pos x="141" y="49"/>
                </a:cxn>
                <a:cxn ang="0">
                  <a:pos x="146" y="39"/>
                </a:cxn>
                <a:cxn ang="0">
                  <a:pos x="141" y="30"/>
                </a:cxn>
                <a:cxn ang="0">
                  <a:pos x="127" y="15"/>
                </a:cxn>
                <a:cxn ang="0">
                  <a:pos x="103" y="6"/>
                </a:cxn>
                <a:cxn ang="0">
                  <a:pos x="99" y="4"/>
                </a:cxn>
                <a:cxn ang="0">
                  <a:pos x="94" y="0"/>
                </a:cxn>
              </a:cxnLst>
              <a:rect l="0" t="0" r="r" b="b"/>
              <a:pathLst>
                <a:path w="194" h="483">
                  <a:moveTo>
                    <a:pt x="94" y="482"/>
                  </a:moveTo>
                  <a:lnTo>
                    <a:pt x="136" y="445"/>
                  </a:lnTo>
                  <a:lnTo>
                    <a:pt x="169" y="409"/>
                  </a:lnTo>
                  <a:lnTo>
                    <a:pt x="183" y="392"/>
                  </a:lnTo>
                  <a:lnTo>
                    <a:pt x="188" y="374"/>
                  </a:lnTo>
                  <a:lnTo>
                    <a:pt x="193" y="355"/>
                  </a:lnTo>
                  <a:lnTo>
                    <a:pt x="188" y="338"/>
                  </a:lnTo>
                  <a:lnTo>
                    <a:pt x="174" y="318"/>
                  </a:lnTo>
                  <a:lnTo>
                    <a:pt x="155" y="301"/>
                  </a:lnTo>
                  <a:lnTo>
                    <a:pt x="122" y="284"/>
                  </a:lnTo>
                  <a:lnTo>
                    <a:pt x="89" y="265"/>
                  </a:lnTo>
                  <a:lnTo>
                    <a:pt x="56" y="247"/>
                  </a:lnTo>
                  <a:lnTo>
                    <a:pt x="28" y="230"/>
                  </a:lnTo>
                  <a:lnTo>
                    <a:pt x="9" y="211"/>
                  </a:lnTo>
                  <a:lnTo>
                    <a:pt x="0" y="194"/>
                  </a:lnTo>
                  <a:lnTo>
                    <a:pt x="4" y="174"/>
                  </a:lnTo>
                  <a:lnTo>
                    <a:pt x="14" y="155"/>
                  </a:lnTo>
                  <a:lnTo>
                    <a:pt x="37" y="136"/>
                  </a:lnTo>
                  <a:lnTo>
                    <a:pt x="61" y="116"/>
                  </a:lnTo>
                  <a:lnTo>
                    <a:pt x="89" y="97"/>
                  </a:lnTo>
                  <a:lnTo>
                    <a:pt x="113" y="80"/>
                  </a:lnTo>
                  <a:lnTo>
                    <a:pt x="132" y="62"/>
                  </a:lnTo>
                  <a:lnTo>
                    <a:pt x="141" y="49"/>
                  </a:lnTo>
                  <a:lnTo>
                    <a:pt x="146" y="39"/>
                  </a:lnTo>
                  <a:lnTo>
                    <a:pt x="141" y="30"/>
                  </a:lnTo>
                  <a:lnTo>
                    <a:pt x="127" y="15"/>
                  </a:lnTo>
                  <a:lnTo>
                    <a:pt x="103" y="6"/>
                  </a:lnTo>
                  <a:lnTo>
                    <a:pt x="99" y="4"/>
                  </a:lnTo>
                  <a:lnTo>
                    <a:pt x="94" y="0"/>
                  </a:lnTo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stealth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4012" y="5530343"/>
              <a:ext cx="449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p</a:t>
              </a:r>
              <a:r>
                <a:rPr lang="en-US" i="1" baseline="-25000" dirty="0" err="1"/>
                <a:t>vu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92742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b="1" dirty="0">
                <a:solidFill>
                  <a:schemeClr val="tx2"/>
                </a:solidFill>
              </a:rPr>
              <a:t> </a:t>
            </a:r>
            <a:r>
              <a:rPr lang="tr-TR" altLang="en-US" b="1" dirty="0">
                <a:solidFill>
                  <a:srgbClr val="FF3300"/>
                </a:solidFill>
              </a:rPr>
              <a:t>What is s</a:t>
            </a:r>
            <a:r>
              <a:rPr lang="en-US" altLang="en-US" b="1" dirty="0" err="1">
                <a:solidFill>
                  <a:srgbClr val="FF3300"/>
                </a:solidFill>
              </a:rPr>
              <a:t>hortest</a:t>
            </a:r>
            <a:r>
              <a:rPr lang="en-US" altLang="en-US" b="1" dirty="0">
                <a:solidFill>
                  <a:srgbClr val="FF3300"/>
                </a:solidFill>
              </a:rPr>
              <a:t> path </a:t>
            </a:r>
            <a:r>
              <a:rPr lang="tr-TR" altLang="en-US" b="1" dirty="0">
                <a:solidFill>
                  <a:srgbClr val="FF3300"/>
                </a:solidFill>
              </a:rPr>
              <a:t>?</a:t>
            </a:r>
            <a:endParaRPr lang="en-US" altLang="en-US" b="1" dirty="0">
              <a:solidFill>
                <a:srgbClr val="FF3300"/>
              </a:solidFill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chemeClr val="tx2"/>
                </a:solidFill>
              </a:rPr>
              <a:t>shortest </a:t>
            </a:r>
            <a:r>
              <a:rPr lang="en-US" altLang="en-US" u="sng" dirty="0">
                <a:solidFill>
                  <a:schemeClr val="tx2"/>
                </a:solidFill>
                <a:latin typeface="TimesNewRomanPSMT;TimesNewRoman"/>
              </a:rPr>
              <a:t>length </a:t>
            </a:r>
            <a:r>
              <a:rPr lang="en-US" altLang="en-US" u="sng" dirty="0">
                <a:solidFill>
                  <a:schemeClr val="tx2"/>
                </a:solidFill>
              </a:rPr>
              <a:t>between two vertices</a:t>
            </a:r>
            <a:r>
              <a:rPr lang="tr-TR" altLang="en-US" b="1" dirty="0">
                <a:solidFill>
                  <a:schemeClr val="tx2"/>
                </a:solidFill>
              </a:rPr>
              <a:t> </a:t>
            </a:r>
            <a:r>
              <a:rPr lang="tr-TR" altLang="en-US" dirty="0">
                <a:solidFill>
                  <a:schemeClr val="tx2"/>
                </a:solidFill>
              </a:rPr>
              <a:t>for </a:t>
            </a:r>
            <a:r>
              <a:rPr lang="en-US" altLang="en-US" dirty="0">
                <a:solidFill>
                  <a:schemeClr val="tx2"/>
                </a:solidFill>
              </a:rPr>
              <a:t>an </a:t>
            </a:r>
            <a:r>
              <a:rPr lang="en-US" altLang="en-US" dirty="0" err="1">
                <a:solidFill>
                  <a:schemeClr val="tx2"/>
                </a:solidFill>
              </a:rPr>
              <a:t>unweighted</a:t>
            </a:r>
            <a:r>
              <a:rPr lang="en-US" altLang="en-US" dirty="0">
                <a:solidFill>
                  <a:schemeClr val="tx2"/>
                </a:solidFill>
              </a:rPr>
              <a:t> graph: </a:t>
            </a: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chemeClr val="tx2"/>
                </a:solidFill>
              </a:rPr>
              <a:t>smallest </a:t>
            </a:r>
            <a:r>
              <a:rPr lang="en-US" altLang="en-US" b="1" u="sng" dirty="0">
                <a:solidFill>
                  <a:schemeClr val="tx2"/>
                </a:solidFill>
              </a:rPr>
              <a:t>cost</a:t>
            </a:r>
            <a:r>
              <a:rPr lang="en-US" altLang="en-US" u="sng" dirty="0">
                <a:solidFill>
                  <a:schemeClr val="tx2"/>
                </a:solidFill>
              </a:rPr>
              <a:t> between two vertices</a:t>
            </a:r>
            <a:r>
              <a:rPr lang="tr-TR" altLang="en-US" i="1" dirty="0">
                <a:solidFill>
                  <a:schemeClr val="tx2"/>
                </a:solidFill>
              </a:rPr>
              <a:t> for</a:t>
            </a:r>
            <a:r>
              <a:rPr lang="en-US" altLang="en-US" dirty="0">
                <a:solidFill>
                  <a:schemeClr val="tx2"/>
                </a:solidFill>
              </a:rPr>
              <a:t> a weighted graph: </a:t>
            </a:r>
            <a:endParaRPr lang="en-US" altLang="en-US" b="1" dirty="0">
              <a:solidFill>
                <a:schemeClr val="tx2"/>
              </a:solidFill>
            </a:endParaRPr>
          </a:p>
          <a:p>
            <a:pPr eaLnBrk="1" hangingPunct="1"/>
            <a:endParaRPr lang="tr-TR" altLang="en-US" b="1" dirty="0">
              <a:solidFill>
                <a:schemeClr val="tx2"/>
              </a:solidFill>
            </a:endParaRPr>
          </a:p>
        </p:txBody>
      </p:sp>
      <p:sp>
        <p:nvSpPr>
          <p:cNvPr id="4099" name="Oval 4"/>
          <p:cNvSpPr>
            <a:spLocks noChangeArrowheads="1"/>
          </p:cNvSpPr>
          <p:nvPr/>
        </p:nvSpPr>
        <p:spPr bwMode="auto">
          <a:xfrm>
            <a:off x="2877776" y="251128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0" name="Oval 5"/>
          <p:cNvSpPr>
            <a:spLocks noChangeArrowheads="1"/>
          </p:cNvSpPr>
          <p:nvPr/>
        </p:nvSpPr>
        <p:spPr bwMode="auto">
          <a:xfrm>
            <a:off x="2792051" y="52132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1725251" y="45274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1725251" y="32320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788626" y="546403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3058751" y="3016114"/>
            <a:ext cx="106362" cy="219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 flipV="1">
            <a:off x="2158638" y="2727189"/>
            <a:ext cx="719138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2177688" y="3676514"/>
            <a:ext cx="881063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 flipV="1">
            <a:off x="1982426" y="3755889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1222013" y="4994139"/>
            <a:ext cx="588963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2230076" y="4927464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32"/>
          <p:cNvSpPr>
            <a:spLocks noChangeArrowheads="1"/>
          </p:cNvSpPr>
          <p:nvPr/>
        </p:nvSpPr>
        <p:spPr bwMode="auto">
          <a:xfrm>
            <a:off x="6478226" y="251128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1" name="Oval 33"/>
          <p:cNvSpPr>
            <a:spLocks noChangeArrowheads="1"/>
          </p:cNvSpPr>
          <p:nvPr/>
        </p:nvSpPr>
        <p:spPr bwMode="auto">
          <a:xfrm>
            <a:off x="6365513" y="52322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2" name="Oval 34"/>
          <p:cNvSpPr>
            <a:spLocks noChangeArrowheads="1"/>
          </p:cNvSpPr>
          <p:nvPr/>
        </p:nvSpPr>
        <p:spPr bwMode="auto">
          <a:xfrm>
            <a:off x="5298713" y="45464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3" name="Oval 35"/>
          <p:cNvSpPr>
            <a:spLocks noChangeArrowheads="1"/>
          </p:cNvSpPr>
          <p:nvPr/>
        </p:nvSpPr>
        <p:spPr bwMode="auto">
          <a:xfrm>
            <a:off x="5298713" y="32510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4" name="Oval 36"/>
          <p:cNvSpPr>
            <a:spLocks noChangeArrowheads="1"/>
          </p:cNvSpPr>
          <p:nvPr/>
        </p:nvSpPr>
        <p:spPr bwMode="auto">
          <a:xfrm>
            <a:off x="4317638" y="5464039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5" name="Line 37"/>
          <p:cNvSpPr>
            <a:spLocks noChangeShapeType="1"/>
          </p:cNvSpPr>
          <p:nvPr/>
        </p:nvSpPr>
        <p:spPr bwMode="auto">
          <a:xfrm flipV="1">
            <a:off x="6632213" y="3016114"/>
            <a:ext cx="133350" cy="2212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38"/>
          <p:cNvSpPr>
            <a:spLocks noChangeShapeType="1"/>
          </p:cNvSpPr>
          <p:nvPr/>
        </p:nvSpPr>
        <p:spPr bwMode="auto">
          <a:xfrm flipV="1">
            <a:off x="5732101" y="2800214"/>
            <a:ext cx="746125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39"/>
          <p:cNvSpPr>
            <a:spLocks noChangeShapeType="1"/>
          </p:cNvSpPr>
          <p:nvPr/>
        </p:nvSpPr>
        <p:spPr bwMode="auto">
          <a:xfrm>
            <a:off x="5751151" y="3695564"/>
            <a:ext cx="881062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40"/>
          <p:cNvSpPr>
            <a:spLocks noChangeShapeType="1"/>
          </p:cNvSpPr>
          <p:nvPr/>
        </p:nvSpPr>
        <p:spPr bwMode="auto">
          <a:xfrm flipV="1">
            <a:off x="5555888" y="3774939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41"/>
          <p:cNvSpPr>
            <a:spLocks noChangeShapeType="1"/>
          </p:cNvSpPr>
          <p:nvPr/>
        </p:nvSpPr>
        <p:spPr bwMode="auto">
          <a:xfrm flipV="1">
            <a:off x="4749438" y="5013189"/>
            <a:ext cx="635000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42"/>
          <p:cNvSpPr>
            <a:spLocks noChangeShapeType="1"/>
          </p:cNvSpPr>
          <p:nvPr/>
        </p:nvSpPr>
        <p:spPr bwMode="auto">
          <a:xfrm>
            <a:off x="5803538" y="4946514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Text Box 43"/>
          <p:cNvSpPr txBox="1">
            <a:spLocks noChangeArrowheads="1"/>
          </p:cNvSpPr>
          <p:nvPr/>
        </p:nvSpPr>
        <p:spPr bwMode="auto">
          <a:xfrm>
            <a:off x="4606563" y="503223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200</a:t>
            </a:r>
          </a:p>
        </p:txBody>
      </p:sp>
      <p:sp>
        <p:nvSpPr>
          <p:cNvPr id="4122" name="Text Box 44"/>
          <p:cNvSpPr txBox="1">
            <a:spLocks noChangeArrowheads="1"/>
          </p:cNvSpPr>
          <p:nvPr/>
        </p:nvSpPr>
        <p:spPr bwMode="auto">
          <a:xfrm>
            <a:off x="5147901" y="4016239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4123" name="Text Box 45"/>
          <p:cNvSpPr txBox="1">
            <a:spLocks noChangeArrowheads="1"/>
          </p:cNvSpPr>
          <p:nvPr/>
        </p:nvSpPr>
        <p:spPr bwMode="auto">
          <a:xfrm>
            <a:off x="5665426" y="51020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130</a:t>
            </a:r>
          </a:p>
        </p:txBody>
      </p:sp>
      <p:sp>
        <p:nvSpPr>
          <p:cNvPr id="4124" name="Text Box 46"/>
          <p:cNvSpPr txBox="1">
            <a:spLocks noChangeArrowheads="1"/>
          </p:cNvSpPr>
          <p:nvPr/>
        </p:nvSpPr>
        <p:spPr bwMode="auto">
          <a:xfrm>
            <a:off x="5982926" y="39209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190</a:t>
            </a:r>
          </a:p>
        </p:txBody>
      </p:sp>
      <p:sp>
        <p:nvSpPr>
          <p:cNvPr id="4125" name="Text Box 47"/>
          <p:cNvSpPr txBox="1">
            <a:spLocks noChangeArrowheads="1"/>
          </p:cNvSpPr>
          <p:nvPr/>
        </p:nvSpPr>
        <p:spPr bwMode="auto">
          <a:xfrm>
            <a:off x="6706826" y="3638414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450</a:t>
            </a:r>
          </a:p>
        </p:txBody>
      </p:sp>
      <p:sp>
        <p:nvSpPr>
          <p:cNvPr id="4126" name="Text Box 48"/>
          <p:cNvSpPr txBox="1">
            <a:spLocks noChangeArrowheads="1"/>
          </p:cNvSpPr>
          <p:nvPr/>
        </p:nvSpPr>
        <p:spPr bwMode="auto">
          <a:xfrm>
            <a:off x="5771788" y="26509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210</a:t>
            </a:r>
          </a:p>
        </p:txBody>
      </p:sp>
      <p:sp>
        <p:nvSpPr>
          <p:cNvPr id="4127" name="Text Box 49"/>
          <p:cNvSpPr txBox="1">
            <a:spLocks noChangeArrowheads="1"/>
          </p:cNvSpPr>
          <p:nvPr/>
        </p:nvSpPr>
        <p:spPr bwMode="auto">
          <a:xfrm>
            <a:off x="6910026" y="4600439"/>
            <a:ext cx="1439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weighted </a:t>
            </a:r>
            <a:r>
              <a:rPr lang="tr-TR" altLang="en-US" sz="1800" b="1"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4128" name="Text Box 50"/>
          <p:cNvSpPr txBox="1">
            <a:spLocks noChangeArrowheads="1"/>
          </p:cNvSpPr>
          <p:nvPr/>
        </p:nvSpPr>
        <p:spPr bwMode="auto">
          <a:xfrm>
            <a:off x="3238138" y="4600439"/>
            <a:ext cx="151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en-US" sz="1800" b="1">
                <a:solidFill>
                  <a:schemeClr val="tx1"/>
                </a:solidFill>
              </a:rPr>
              <a:t>un</a:t>
            </a:r>
            <a:r>
              <a:rPr lang="en-US" altLang="en-US" sz="1800" b="1">
                <a:solidFill>
                  <a:schemeClr val="tx1"/>
                </a:solidFill>
              </a:rPr>
              <a:t>weighte</a:t>
            </a:r>
            <a:r>
              <a:rPr lang="tr-TR" altLang="en-US" sz="1800" b="1">
                <a:solidFill>
                  <a:schemeClr val="tx1"/>
                </a:solidFill>
              </a:rPr>
              <a:t>d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56280" y="2268000"/>
              <a:ext cx="2072160" cy="227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6920" y="2258640"/>
                <a:ext cx="2090880" cy="22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4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9913" y="1122363"/>
            <a:ext cx="8574087" cy="5505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Input: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Directed graph G = (V, 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Weight function w : E → </a:t>
            </a:r>
            <a:r>
              <a:rPr lang="en-US" altLang="en-US" sz="2000" b="1" dirty="0"/>
              <a:t>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Weight of path </a:t>
            </a:r>
            <a:r>
              <a:rPr lang="en-US" altLang="en-US" sz="2400" dirty="0"/>
              <a:t>p = </a:t>
            </a:r>
            <a:r>
              <a:rPr lang="en-US" altLang="en-US" sz="2400" dirty="0">
                <a:sym typeface="Symbol" panose="05050102010706020507" pitchFamily="18" charset="2"/>
              </a:rPr>
              <a:t></a:t>
            </a:r>
            <a:r>
              <a:rPr lang="en-US" altLang="en-US" sz="2400" dirty="0"/>
              <a:t>v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v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. . . ,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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Shortest-path weight </a:t>
            </a:r>
            <a:r>
              <a:rPr lang="en-US" altLang="en-US" sz="2400" dirty="0"/>
              <a:t>from </a:t>
            </a:r>
            <a:r>
              <a:rPr lang="en-US" altLang="en-US" sz="2400" dirty="0">
                <a:latin typeface="Comic Sans MS" panose="030F0702030302020204" pitchFamily="66" charset="0"/>
              </a:rPr>
              <a:t>u</a:t>
            </a:r>
            <a:r>
              <a:rPr lang="en-US" altLang="en-US" sz="2400" dirty="0"/>
              <a:t> to </a:t>
            </a:r>
            <a:r>
              <a:rPr lang="en-US" altLang="en-US" sz="2400" dirty="0">
                <a:latin typeface="Comic Sans MS" panose="030F0702030302020204" pitchFamily="66" charset="0"/>
              </a:rPr>
              <a:t>v</a:t>
            </a:r>
            <a:r>
              <a:rPr lang="en-US" altLang="en-US" sz="2400" dirty="0"/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mic Sans MS" panose="030F0702030302020204" pitchFamily="66" charset="0"/>
              </a:rPr>
              <a:t>δ(u, v)</a:t>
            </a:r>
            <a:r>
              <a:rPr lang="en-US" altLang="en-US" sz="2400" dirty="0"/>
              <a:t> = min  w(p) : </a:t>
            </a:r>
            <a:r>
              <a:rPr lang="en-US" altLang="en-US" sz="2400" dirty="0">
                <a:latin typeface="Comic Sans MS" panose="030F0702030302020204" pitchFamily="66" charset="0"/>
              </a:rPr>
              <a:t>u      v</a:t>
            </a:r>
            <a:r>
              <a:rPr lang="en-US" altLang="en-US" sz="2400" dirty="0"/>
              <a:t>  if there exists a path from </a:t>
            </a:r>
            <a:r>
              <a:rPr lang="en-US" altLang="en-US" sz="2400" dirty="0">
                <a:latin typeface="Comic Sans MS" panose="030F0702030302020204" pitchFamily="66" charset="0"/>
              </a:rPr>
              <a:t>u</a:t>
            </a:r>
            <a:r>
              <a:rPr lang="en-US" altLang="en-US" sz="2400" dirty="0"/>
              <a:t> to </a:t>
            </a:r>
            <a:r>
              <a:rPr lang="en-US" altLang="en-US" sz="2400" dirty="0">
                <a:latin typeface="Comic Sans MS" panose="030F0702030302020204" pitchFamily="66" charset="0"/>
              </a:rPr>
              <a:t>v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/>
              <a:t>			     ∞                   otherwise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  <p:graphicFrame>
        <p:nvGraphicFramePr>
          <p:cNvPr id="76800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745352"/>
              </p:ext>
            </p:extLst>
          </p:nvPr>
        </p:nvGraphicFramePr>
        <p:xfrm>
          <a:off x="3071020" y="3284538"/>
          <a:ext cx="2324100" cy="79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269449" imgH="431613" progId="Equation.3">
                  <p:embed/>
                </p:oleObj>
              </mc:Choice>
              <mc:Fallback>
                <p:oleObj name="Equation" r:id="rId3" imgW="1269449" imgH="431613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020" y="3284538"/>
                        <a:ext cx="2324100" cy="790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32108" y="4923064"/>
            <a:ext cx="1577975" cy="1081088"/>
            <a:chOff x="1606" y="2964"/>
            <a:chExt cx="994" cy="681"/>
          </a:xfrm>
        </p:grpSpPr>
        <p:sp>
          <p:nvSpPr>
            <p:cNvPr id="6187" name="Freeform 6"/>
            <p:cNvSpPr>
              <a:spLocks/>
            </p:cNvSpPr>
            <p:nvPr/>
          </p:nvSpPr>
          <p:spPr bwMode="auto">
            <a:xfrm>
              <a:off x="2371" y="315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Text Box 7"/>
            <p:cNvSpPr txBox="1">
              <a:spLocks noChangeArrowheads="1"/>
            </p:cNvSpPr>
            <p:nvPr/>
          </p:nvSpPr>
          <p:spPr bwMode="auto">
            <a:xfrm>
              <a:off x="2386" y="2964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6189" name="AutoShape 8"/>
            <p:cNvSpPr>
              <a:spLocks/>
            </p:cNvSpPr>
            <p:nvPr/>
          </p:nvSpPr>
          <p:spPr bwMode="auto">
            <a:xfrm>
              <a:off x="1606" y="3055"/>
              <a:ext cx="56" cy="590"/>
            </a:xfrm>
            <a:prstGeom prst="leftBrace">
              <a:avLst>
                <a:gd name="adj1" fmla="val 8779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96706" y="1697129"/>
            <a:ext cx="2998788" cy="2528888"/>
            <a:chOff x="5540375" y="1122363"/>
            <a:chExt cx="2998788" cy="2528888"/>
          </a:xfrm>
        </p:grpSpPr>
        <p:sp>
          <p:nvSpPr>
            <p:cNvPr id="6157" name="Oval 15"/>
            <p:cNvSpPr>
              <a:spLocks noChangeArrowheads="1"/>
            </p:cNvSpPr>
            <p:nvPr/>
          </p:nvSpPr>
          <p:spPr bwMode="auto">
            <a:xfrm>
              <a:off x="5821363" y="2187576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58" name="Oval 16"/>
            <p:cNvSpPr>
              <a:spLocks noChangeArrowheads="1"/>
            </p:cNvSpPr>
            <p:nvPr/>
          </p:nvSpPr>
          <p:spPr bwMode="auto">
            <a:xfrm>
              <a:off x="6502400" y="1449388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59" name="Oval 17"/>
            <p:cNvSpPr>
              <a:spLocks noChangeArrowheads="1"/>
            </p:cNvSpPr>
            <p:nvPr/>
          </p:nvSpPr>
          <p:spPr bwMode="auto">
            <a:xfrm>
              <a:off x="7823200" y="1449388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60" name="Oval 18"/>
            <p:cNvSpPr>
              <a:spLocks noChangeArrowheads="1"/>
            </p:cNvSpPr>
            <p:nvPr/>
          </p:nvSpPr>
          <p:spPr bwMode="auto">
            <a:xfrm>
              <a:off x="6502400" y="2927351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1" name="Oval 19"/>
            <p:cNvSpPr>
              <a:spLocks noChangeArrowheads="1"/>
            </p:cNvSpPr>
            <p:nvPr/>
          </p:nvSpPr>
          <p:spPr bwMode="auto">
            <a:xfrm>
              <a:off x="7823200" y="2927351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162" name="Line 20"/>
            <p:cNvSpPr>
              <a:spLocks noChangeShapeType="1"/>
            </p:cNvSpPr>
            <p:nvPr/>
          </p:nvSpPr>
          <p:spPr bwMode="auto">
            <a:xfrm>
              <a:off x="6921500" y="1647826"/>
              <a:ext cx="922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21"/>
            <p:cNvSpPr>
              <a:spLocks noChangeShapeType="1"/>
            </p:cNvSpPr>
            <p:nvPr/>
          </p:nvSpPr>
          <p:spPr bwMode="auto">
            <a:xfrm flipV="1">
              <a:off x="6149975" y="1809751"/>
              <a:ext cx="414338" cy="414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2"/>
            <p:cNvSpPr>
              <a:spLocks noChangeShapeType="1"/>
            </p:cNvSpPr>
            <p:nvPr/>
          </p:nvSpPr>
          <p:spPr bwMode="auto">
            <a:xfrm>
              <a:off x="6151563" y="2552701"/>
              <a:ext cx="406400" cy="428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>
              <a:off x="6116638" y="17573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66" name="Text Box 24"/>
            <p:cNvSpPr txBox="1">
              <a:spLocks noChangeArrowheads="1"/>
            </p:cNvSpPr>
            <p:nvPr/>
          </p:nvSpPr>
          <p:spPr bwMode="auto">
            <a:xfrm>
              <a:off x="7227888" y="133191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67" name="Text Box 25"/>
            <p:cNvSpPr txBox="1">
              <a:spLocks noChangeArrowheads="1"/>
            </p:cNvSpPr>
            <p:nvPr/>
          </p:nvSpPr>
          <p:spPr bwMode="auto">
            <a:xfrm>
              <a:off x="6134100" y="26590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8" name="Text Box 26"/>
            <p:cNvSpPr txBox="1">
              <a:spLocks noChangeArrowheads="1"/>
            </p:cNvSpPr>
            <p:nvPr/>
          </p:nvSpPr>
          <p:spPr bwMode="auto">
            <a:xfrm>
              <a:off x="8242300" y="23939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69" name="Text Box 27"/>
            <p:cNvSpPr txBox="1">
              <a:spLocks noChangeArrowheads="1"/>
            </p:cNvSpPr>
            <p:nvPr/>
          </p:nvSpPr>
          <p:spPr bwMode="auto">
            <a:xfrm>
              <a:off x="7237413" y="31035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0" name="Text Box 28"/>
            <p:cNvSpPr txBox="1">
              <a:spLocks noChangeArrowheads="1"/>
            </p:cNvSpPr>
            <p:nvPr/>
          </p:nvSpPr>
          <p:spPr bwMode="auto">
            <a:xfrm>
              <a:off x="5540375" y="2206626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171" name="Text Box 29"/>
            <p:cNvSpPr txBox="1">
              <a:spLocks noChangeArrowheads="1"/>
            </p:cNvSpPr>
            <p:nvPr/>
          </p:nvSpPr>
          <p:spPr bwMode="auto">
            <a:xfrm>
              <a:off x="6589713" y="1122363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72" name="Text Box 30"/>
            <p:cNvSpPr txBox="1">
              <a:spLocks noChangeArrowheads="1"/>
            </p:cNvSpPr>
            <p:nvPr/>
          </p:nvSpPr>
          <p:spPr bwMode="auto">
            <a:xfrm>
              <a:off x="7894638" y="11223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173" name="Text Box 31"/>
            <p:cNvSpPr txBox="1">
              <a:spLocks noChangeArrowheads="1"/>
            </p:cNvSpPr>
            <p:nvPr/>
          </p:nvSpPr>
          <p:spPr bwMode="auto">
            <a:xfrm>
              <a:off x="6564313" y="328453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174" name="Text Box 32"/>
            <p:cNvSpPr txBox="1">
              <a:spLocks noChangeArrowheads="1"/>
            </p:cNvSpPr>
            <p:nvPr/>
          </p:nvSpPr>
          <p:spPr bwMode="auto">
            <a:xfrm>
              <a:off x="7920038" y="328453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6175" name="Line 33"/>
            <p:cNvSpPr>
              <a:spLocks noChangeShapeType="1"/>
            </p:cNvSpPr>
            <p:nvPr/>
          </p:nvSpPr>
          <p:spPr bwMode="auto">
            <a:xfrm flipV="1">
              <a:off x="6931025" y="3151188"/>
              <a:ext cx="908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4"/>
            <p:cNvSpPr>
              <a:spLocks noChangeShapeType="1"/>
            </p:cNvSpPr>
            <p:nvPr/>
          </p:nvSpPr>
          <p:spPr bwMode="auto">
            <a:xfrm flipV="1">
              <a:off x="6821488" y="1795463"/>
              <a:ext cx="1063625" cy="1150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35"/>
            <p:cNvSpPr>
              <a:spLocks/>
            </p:cNvSpPr>
            <p:nvPr/>
          </p:nvSpPr>
          <p:spPr bwMode="auto">
            <a:xfrm>
              <a:off x="6513513" y="1846263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36"/>
            <p:cNvSpPr>
              <a:spLocks/>
            </p:cNvSpPr>
            <p:nvPr/>
          </p:nvSpPr>
          <p:spPr bwMode="auto">
            <a:xfrm>
              <a:off x="7808913" y="1863726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37"/>
            <p:cNvSpPr>
              <a:spLocks/>
            </p:cNvSpPr>
            <p:nvPr/>
          </p:nvSpPr>
          <p:spPr bwMode="auto">
            <a:xfrm rot="10800000">
              <a:off x="8118475" y="1844676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38"/>
            <p:cNvSpPr>
              <a:spLocks/>
            </p:cNvSpPr>
            <p:nvPr/>
          </p:nvSpPr>
          <p:spPr bwMode="auto">
            <a:xfrm rot="10800000">
              <a:off x="6778625" y="1839913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9"/>
            <p:cNvSpPr>
              <a:spLocks noChangeShapeType="1"/>
            </p:cNvSpPr>
            <p:nvPr/>
          </p:nvSpPr>
          <p:spPr bwMode="auto">
            <a:xfrm flipH="1" flipV="1">
              <a:off x="6221413" y="2474913"/>
              <a:ext cx="1636713" cy="577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Text Box 40"/>
            <p:cNvSpPr txBox="1">
              <a:spLocks noChangeArrowheads="1"/>
            </p:cNvSpPr>
            <p:nvPr/>
          </p:nvSpPr>
          <p:spPr bwMode="auto">
            <a:xfrm>
              <a:off x="7575550" y="2390776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83" name="Text Box 41"/>
            <p:cNvSpPr txBox="1">
              <a:spLocks noChangeArrowheads="1"/>
            </p:cNvSpPr>
            <p:nvPr/>
          </p:nvSpPr>
          <p:spPr bwMode="auto">
            <a:xfrm>
              <a:off x="6281738" y="21145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84" name="Text Box 42"/>
            <p:cNvSpPr txBox="1">
              <a:spLocks noChangeArrowheads="1"/>
            </p:cNvSpPr>
            <p:nvPr/>
          </p:nvSpPr>
          <p:spPr bwMode="auto">
            <a:xfrm>
              <a:off x="6831013" y="2103438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85" name="Text Box 43"/>
            <p:cNvSpPr txBox="1">
              <a:spLocks noChangeArrowheads="1"/>
            </p:cNvSpPr>
            <p:nvPr/>
          </p:nvSpPr>
          <p:spPr bwMode="auto">
            <a:xfrm>
              <a:off x="7278688" y="19621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86" name="Text Box 44"/>
            <p:cNvSpPr txBox="1">
              <a:spLocks noChangeArrowheads="1"/>
            </p:cNvSpPr>
            <p:nvPr/>
          </p:nvSpPr>
          <p:spPr bwMode="auto">
            <a:xfrm>
              <a:off x="7299325" y="26225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919800" y="5366880"/>
              <a:ext cx="3304440" cy="634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440" y="5357520"/>
                <a:ext cx="332316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56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Variants of Shortest Paths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dirty="0"/>
              <a:t>Single-source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Given G = (V, E), </a:t>
            </a:r>
            <a:r>
              <a:rPr lang="en-US" altLang="en-US" sz="2000" dirty="0">
                <a:sym typeface="Symbol" panose="05050102010706020507" pitchFamily="18" charset="2"/>
              </a:rPr>
              <a:t>find a shortest path from a given source vertex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 to each vertex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  V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Single-destination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Find a shortest path to a given destination vertex </a:t>
            </a:r>
            <a:r>
              <a:rPr lang="en-US" altLang="en-US" sz="2000" b="1" dirty="0"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from each vertex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Reverse the direction of each edge  single-source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Single-pair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Find a shortest path from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to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dirty="0">
                <a:sym typeface="Symbol" panose="05050102010706020507" pitchFamily="18" charset="2"/>
              </a:rPr>
              <a:t> for given vertices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and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Solve the single-source problem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All-pairs shortest-paths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Find a shortest path from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to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dirty="0">
                <a:sym typeface="Symbol" panose="05050102010706020507" pitchFamily="18" charset="2"/>
              </a:rPr>
              <a:t> for every pair of vertices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and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2840" y="1339560"/>
              <a:ext cx="3348720" cy="397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80" y="1330200"/>
                <a:ext cx="3367440" cy="39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750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Optimal Substructure of Shortest Paths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/>
              <a:t>Given: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A weighted, directed graph G = (V, E)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A weight function w: E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latin typeface="Arial Black" panose="020B0A040201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shortest path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p = 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k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>
                <a:sym typeface="Symbol" panose="05050102010706020507" pitchFamily="18" charset="2"/>
              </a:rPr>
              <a:t> from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to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endParaRPr lang="en-US" altLang="en-US" sz="2000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</a:t>
            </a:r>
            <a:r>
              <a:rPr lang="en-US" altLang="en-US" sz="2000" dirty="0" err="1">
                <a:sym typeface="Symbol" panose="05050102010706020507" pitchFamily="18" charset="2"/>
              </a:rPr>
              <a:t>subpath</a:t>
            </a:r>
            <a:r>
              <a:rPr lang="en-US" altLang="en-US" sz="2000" dirty="0">
                <a:sym typeface="Symbol" panose="05050102010706020507" pitchFamily="18" charset="2"/>
              </a:rPr>
              <a:t> of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= 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i+1</a:t>
            </a:r>
            <a:r>
              <a:rPr lang="en-US" altLang="en-US" sz="2000" dirty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j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>
                <a:sym typeface="Symbol" panose="05050102010706020507" pitchFamily="18" charset="2"/>
              </a:rPr>
              <a:t>, with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1 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 j  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Then: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a shortest path from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to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Proof</a:t>
            </a:r>
            <a:r>
              <a:rPr lang="en-US" altLang="en-US" sz="2400" dirty="0">
                <a:sym typeface="Symbol" panose="05050102010706020507" pitchFamily="18" charset="2"/>
              </a:rPr>
              <a:t>: Let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p = 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      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  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w(p) =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Assume 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’</a:t>
            </a:r>
            <a:r>
              <a:rPr lang="en-US" altLang="en-US" sz="2400" dirty="0">
                <a:sym typeface="Symbol" panose="05050102010706020507" pitchFamily="18" charset="2"/>
              </a:rPr>
              <a:t> from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to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with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’) &lt;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Adding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in both sides of this inequality: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  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w(p’) =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’)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&lt;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= w(p)</a:t>
            </a:r>
            <a:r>
              <a:rPr lang="en-US" altLang="en-US" sz="2400" dirty="0">
                <a:sym typeface="Symbol" panose="05050102010706020507" pitchFamily="18" charset="2"/>
              </a:rPr>
              <a:t> 	</a:t>
            </a:r>
          </a:p>
          <a:p>
            <a:pPr>
              <a:lnSpc>
                <a:spcPct val="130000"/>
              </a:lnSpc>
            </a:pP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So there is a path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p’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 from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i="1" baseline="-25000" dirty="0">
                <a:solidFill>
                  <a:srgbClr val="DD0111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to </a:t>
            </a:r>
            <a:r>
              <a:rPr lang="en-US" altLang="en-US" sz="2000" i="1" dirty="0" err="1">
                <a:solidFill>
                  <a:srgbClr val="DD0111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i="1" baseline="-25000" dirty="0" err="1">
                <a:solidFill>
                  <a:srgbClr val="DD0111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which is shorter than the shortest path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p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between them; but this contradicts our initial assumption that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p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is the shortest path.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51706" y="3283379"/>
            <a:ext cx="2263775" cy="495299"/>
            <a:chOff x="1377" y="2574"/>
            <a:chExt cx="1426" cy="312"/>
          </a:xfrm>
        </p:grpSpPr>
        <p:sp>
          <p:nvSpPr>
            <p:cNvPr id="8214" name="Freeform 5"/>
            <p:cNvSpPr>
              <a:spLocks/>
            </p:cNvSpPr>
            <p:nvPr/>
          </p:nvSpPr>
          <p:spPr bwMode="auto">
            <a:xfrm>
              <a:off x="1397" y="2814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Text Box 6"/>
            <p:cNvSpPr txBox="1">
              <a:spLocks noChangeArrowheads="1"/>
            </p:cNvSpPr>
            <p:nvPr/>
          </p:nvSpPr>
          <p:spPr bwMode="auto">
            <a:xfrm>
              <a:off x="1377" y="2574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1i</a:t>
              </a:r>
              <a:endPara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16" name="Freeform 7"/>
            <p:cNvSpPr>
              <a:spLocks/>
            </p:cNvSpPr>
            <p:nvPr/>
          </p:nvSpPr>
          <p:spPr bwMode="auto">
            <a:xfrm>
              <a:off x="1988" y="282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1968" y="2589"/>
              <a:ext cx="2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ij</a:t>
              </a:r>
              <a:endPara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18" name="Freeform 9"/>
            <p:cNvSpPr>
              <a:spLocks/>
            </p:cNvSpPr>
            <p:nvPr/>
          </p:nvSpPr>
          <p:spPr bwMode="auto">
            <a:xfrm>
              <a:off x="2539" y="2829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Text Box 10"/>
            <p:cNvSpPr txBox="1">
              <a:spLocks noChangeArrowheads="1"/>
            </p:cNvSpPr>
            <p:nvPr/>
          </p:nvSpPr>
          <p:spPr bwMode="auto">
            <a:xfrm>
              <a:off x="2519" y="2596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>
                  <a:solidFill>
                    <a:schemeClr val="tx1"/>
                  </a:solidFill>
                  <a:latin typeface="Comic Sans MS" panose="030F0702030302020204" pitchFamily="66" charset="0"/>
                </a:rPr>
                <a:t>jk</a:t>
              </a:r>
              <a:endParaRPr lang="en-US" altLang="en-US" sz="1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198" name="Oval 11"/>
          <p:cNvSpPr>
            <a:spLocks noChangeArrowheads="1"/>
          </p:cNvSpPr>
          <p:nvPr/>
        </p:nvSpPr>
        <p:spPr bwMode="auto">
          <a:xfrm>
            <a:off x="5929313" y="2179638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199" name="Oval 12"/>
          <p:cNvSpPr>
            <a:spLocks noChangeArrowheads="1"/>
          </p:cNvSpPr>
          <p:nvPr/>
        </p:nvSpPr>
        <p:spPr bwMode="auto">
          <a:xfrm>
            <a:off x="6824663" y="2444750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0" name="Oval 13"/>
          <p:cNvSpPr>
            <a:spLocks noChangeArrowheads="1"/>
          </p:cNvSpPr>
          <p:nvPr/>
        </p:nvSpPr>
        <p:spPr bwMode="auto">
          <a:xfrm>
            <a:off x="7518400" y="171767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1" name="Oval 14"/>
          <p:cNvSpPr>
            <a:spLocks noChangeArrowheads="1"/>
          </p:cNvSpPr>
          <p:nvPr/>
        </p:nvSpPr>
        <p:spPr bwMode="auto">
          <a:xfrm>
            <a:off x="8439150" y="205422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2" name="Freeform 15"/>
          <p:cNvSpPr>
            <a:spLocks/>
          </p:cNvSpPr>
          <p:nvPr/>
        </p:nvSpPr>
        <p:spPr bwMode="auto">
          <a:xfrm>
            <a:off x="6208713" y="2344738"/>
            <a:ext cx="649287" cy="163512"/>
          </a:xfrm>
          <a:custGeom>
            <a:avLst/>
            <a:gdLst>
              <a:gd name="T0" fmla="*/ 0 w 409"/>
              <a:gd name="T1" fmla="*/ 20161188 h 103"/>
              <a:gd name="T2" fmla="*/ 259575100 w 409"/>
              <a:gd name="T3" fmla="*/ 10080594 h 103"/>
              <a:gd name="T4" fmla="*/ 350300655 w 409"/>
              <a:gd name="T5" fmla="*/ 32761137 h 103"/>
              <a:gd name="T6" fmla="*/ 418345615 w 409"/>
              <a:gd name="T7" fmla="*/ 78123811 h 103"/>
              <a:gd name="T8" fmla="*/ 476308371 w 409"/>
              <a:gd name="T9" fmla="*/ 123486485 h 103"/>
              <a:gd name="T10" fmla="*/ 486388988 w 409"/>
              <a:gd name="T11" fmla="*/ 156249210 h 103"/>
              <a:gd name="T12" fmla="*/ 894653986 w 409"/>
              <a:gd name="T13" fmla="*/ 236893963 h 103"/>
              <a:gd name="T14" fmla="*/ 1030742319 w 409"/>
              <a:gd name="T15" fmla="*/ 259574506 h 1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9"/>
              <a:gd name="T25" fmla="*/ 0 h 103"/>
              <a:gd name="T26" fmla="*/ 409 w 409"/>
              <a:gd name="T27" fmla="*/ 103 h 1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9" h="103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6"/>
          <p:cNvSpPr>
            <a:spLocks/>
          </p:cNvSpPr>
          <p:nvPr/>
        </p:nvSpPr>
        <p:spPr bwMode="auto">
          <a:xfrm>
            <a:off x="6951663" y="1871663"/>
            <a:ext cx="557212" cy="565150"/>
          </a:xfrm>
          <a:custGeom>
            <a:avLst/>
            <a:gdLst>
              <a:gd name="T0" fmla="*/ 55443388 w 351"/>
              <a:gd name="T1" fmla="*/ 897175625 h 356"/>
              <a:gd name="T2" fmla="*/ 0 w 351"/>
              <a:gd name="T3" fmla="*/ 725805000 h 356"/>
              <a:gd name="T4" fmla="*/ 10080616 w 351"/>
              <a:gd name="T5" fmla="*/ 556953738 h 356"/>
              <a:gd name="T6" fmla="*/ 340219995 w 351"/>
              <a:gd name="T7" fmla="*/ 398184688 h 356"/>
              <a:gd name="T8" fmla="*/ 441026154 w 351"/>
              <a:gd name="T9" fmla="*/ 352821875 h 356"/>
              <a:gd name="T10" fmla="*/ 531751698 w 351"/>
              <a:gd name="T11" fmla="*/ 262096250 h 356"/>
              <a:gd name="T12" fmla="*/ 703122169 w 351"/>
              <a:gd name="T13" fmla="*/ 90725625 h 356"/>
              <a:gd name="T14" fmla="*/ 884573256 w 351"/>
              <a:gd name="T15" fmla="*/ 0 h 3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1"/>
              <a:gd name="T25" fmla="*/ 0 h 356"/>
              <a:gd name="T26" fmla="*/ 351 w 351"/>
              <a:gd name="T27" fmla="*/ 356 h 3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1" h="356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0065" name="Freeform 17"/>
          <p:cNvSpPr>
            <a:spLocks/>
          </p:cNvSpPr>
          <p:nvPr/>
        </p:nvSpPr>
        <p:spPr bwMode="auto">
          <a:xfrm>
            <a:off x="7108825" y="2022475"/>
            <a:ext cx="506413" cy="506413"/>
          </a:xfrm>
          <a:custGeom>
            <a:avLst/>
            <a:gdLst>
              <a:gd name="T0" fmla="*/ 0 w 319"/>
              <a:gd name="T1" fmla="*/ 803931431 h 319"/>
              <a:gd name="T2" fmla="*/ 249496509 w 319"/>
              <a:gd name="T3" fmla="*/ 748487939 h 319"/>
              <a:gd name="T4" fmla="*/ 317540001 w 319"/>
              <a:gd name="T5" fmla="*/ 680442859 h 319"/>
              <a:gd name="T6" fmla="*/ 362902858 w 319"/>
              <a:gd name="T7" fmla="*/ 612399367 h 319"/>
              <a:gd name="T8" fmla="*/ 463709208 w 319"/>
              <a:gd name="T9" fmla="*/ 418346351 h 319"/>
              <a:gd name="T10" fmla="*/ 567036510 w 319"/>
              <a:gd name="T11" fmla="*/ 362902858 h 319"/>
              <a:gd name="T12" fmla="*/ 667842859 w 319"/>
              <a:gd name="T13" fmla="*/ 304940001 h 319"/>
              <a:gd name="T14" fmla="*/ 713205717 w 319"/>
              <a:gd name="T15" fmla="*/ 249496509 h 319"/>
              <a:gd name="T16" fmla="*/ 771168574 w 319"/>
              <a:gd name="T17" fmla="*/ 113407937 h 319"/>
              <a:gd name="T18" fmla="*/ 803931431 w 319"/>
              <a:gd name="T19" fmla="*/ 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9"/>
              <a:gd name="T31" fmla="*/ 0 h 319"/>
              <a:gd name="T32" fmla="*/ 319 w 319"/>
              <a:gd name="T33" fmla="*/ 319 h 3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9" h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Freeform 18"/>
          <p:cNvSpPr>
            <a:spLocks/>
          </p:cNvSpPr>
          <p:nvPr/>
        </p:nvSpPr>
        <p:spPr bwMode="auto">
          <a:xfrm>
            <a:off x="7808913" y="1865313"/>
            <a:ext cx="652462" cy="252412"/>
          </a:xfrm>
          <a:custGeom>
            <a:avLst/>
            <a:gdLst>
              <a:gd name="T0" fmla="*/ 0 w 411"/>
              <a:gd name="T1" fmla="*/ 0 h 159"/>
              <a:gd name="T2" fmla="*/ 226813889 w 411"/>
              <a:gd name="T3" fmla="*/ 32761173 h 159"/>
              <a:gd name="T4" fmla="*/ 317539444 w 411"/>
              <a:gd name="T5" fmla="*/ 100806050 h 159"/>
              <a:gd name="T6" fmla="*/ 567033928 w 411"/>
              <a:gd name="T7" fmla="*/ 259574786 h 159"/>
              <a:gd name="T8" fmla="*/ 940016767 w 411"/>
              <a:gd name="T9" fmla="*/ 317539058 h 159"/>
              <a:gd name="T10" fmla="*/ 962698950 w 411"/>
              <a:gd name="T11" fmla="*/ 350300231 h 159"/>
              <a:gd name="T12" fmla="*/ 997981110 w 411"/>
              <a:gd name="T13" fmla="*/ 362901781 h 159"/>
              <a:gd name="T14" fmla="*/ 1020661705 w 411"/>
              <a:gd name="T15" fmla="*/ 395662954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1"/>
              <a:gd name="T25" fmla="*/ 0 h 159"/>
              <a:gd name="T26" fmla="*/ 411 w 411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1" h="159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9"/>
          <p:cNvSpPr txBox="1">
            <a:spLocks noChangeArrowheads="1"/>
          </p:cNvSpPr>
          <p:nvPr/>
        </p:nvSpPr>
        <p:spPr bwMode="auto">
          <a:xfrm>
            <a:off x="5880100" y="181927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6789738" y="2714625"/>
            <a:ext cx="331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7556500" y="1347788"/>
            <a:ext cx="331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209" name="Text Box 22"/>
          <p:cNvSpPr txBox="1">
            <a:spLocks noChangeArrowheads="1"/>
          </p:cNvSpPr>
          <p:nvPr/>
        </p:nvSpPr>
        <p:spPr bwMode="auto">
          <a:xfrm>
            <a:off x="8455025" y="232251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210" name="Text Box 23"/>
          <p:cNvSpPr txBox="1">
            <a:spLocks noChangeArrowheads="1"/>
          </p:cNvSpPr>
          <p:nvPr/>
        </p:nvSpPr>
        <p:spPr bwMode="auto">
          <a:xfrm>
            <a:off x="6300788" y="2028825"/>
            <a:ext cx="42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1i</a:t>
            </a:r>
          </a:p>
        </p:txBody>
      </p:sp>
      <p:sp>
        <p:nvSpPr>
          <p:cNvPr id="8211" name="Text Box 24"/>
          <p:cNvSpPr txBox="1">
            <a:spLocks noChangeArrowheads="1"/>
          </p:cNvSpPr>
          <p:nvPr/>
        </p:nvSpPr>
        <p:spPr bwMode="auto">
          <a:xfrm>
            <a:off x="6805613" y="176053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ij</a:t>
            </a:r>
          </a:p>
        </p:txBody>
      </p:sp>
      <p:sp>
        <p:nvSpPr>
          <p:cNvPr id="770073" name="Text Box 25"/>
          <p:cNvSpPr txBox="1">
            <a:spLocks noChangeArrowheads="1"/>
          </p:cNvSpPr>
          <p:nvPr/>
        </p:nvSpPr>
        <p:spPr bwMode="auto">
          <a:xfrm>
            <a:off x="7294563" y="2255838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ij</a:t>
            </a:r>
            <a:r>
              <a:rPr lang="en-US" altLang="en-US" sz="1800">
                <a:solidFill>
                  <a:schemeClr val="tx1"/>
                </a:solidFill>
              </a:rPr>
              <a:t>’</a:t>
            </a:r>
            <a:endParaRPr lang="en-US" altLang="en-US" sz="1800" baseline="-25000">
              <a:solidFill>
                <a:schemeClr val="tx1"/>
              </a:solidFill>
            </a:endParaRPr>
          </a:p>
        </p:txBody>
      </p:sp>
      <p:sp>
        <p:nvSpPr>
          <p:cNvPr id="8213" name="Text Box 26"/>
          <p:cNvSpPr txBox="1">
            <a:spLocks noChangeArrowheads="1"/>
          </p:cNvSpPr>
          <p:nvPr/>
        </p:nvSpPr>
        <p:spPr bwMode="auto">
          <a:xfrm>
            <a:off x="8001000" y="1647825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jk</a:t>
            </a:r>
          </a:p>
        </p:txBody>
      </p:sp>
    </p:spTree>
    <p:extLst>
      <p:ext uri="{BB962C8B-B14F-4D97-AF65-F5344CB8AC3E}">
        <p14:creationId xmlns:p14="http://schemas.microsoft.com/office/powerpoint/2010/main" val="15023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Shortest-Path Idea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5494" y="1030941"/>
            <a:ext cx="8655423" cy="4724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lvl="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/>
              <a:t> Recall: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u,v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weight/cost of the shortest path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SSSP algorithms maintain a field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for every vertex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will be an estimate 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As the algorithm progresses, we will refine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until, at termination, </a:t>
            </a:r>
          </a:p>
          <a:p>
            <a:pPr marL="0" marR="0" lvl="0" indent="0" algn="ctr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Whenever we discover a new shortest path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update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fact,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will always be 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overestimate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³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We’ll use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to point to the parent (or predecessor)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shortest path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We update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when we update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</a:p>
          <a:p>
            <a:pPr lvl="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/>
              <a:t> At the end, </a:t>
            </a:r>
            <a:r>
              <a:rPr lang="en-US" sz="2400" dirty="0">
                <a:latin typeface="Symbol" pitchFamily="18" charset="2"/>
              </a:rPr>
              <a:t>p </a:t>
            </a:r>
            <a:r>
              <a:rPr lang="en-US" sz="2400" dirty="0"/>
              <a:t>will induce a tree, called </a:t>
            </a:r>
            <a:r>
              <a:rPr lang="en-US" sz="2400" b="1" dirty="0"/>
              <a:t>shortest path tree</a:t>
            </a:r>
            <a:r>
              <a:rPr lang="en-US" sz="2400" dirty="0"/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7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Initialization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Alg.: </a:t>
            </a:r>
            <a:r>
              <a:rPr lang="en-US" altLang="en-US"/>
              <a:t>INITIALIZE-SINGLE-SOURCE(V, s)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b="1"/>
              <a:t> for </a:t>
            </a:r>
            <a:r>
              <a:rPr lang="en-US" altLang="en-US"/>
              <a:t>each v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b="1"/>
              <a:t>       do </a:t>
            </a:r>
            <a:r>
              <a:rPr lang="en-US" altLang="en-US"/>
              <a:t>d[v] ← </a:t>
            </a:r>
            <a:r>
              <a:rPr lang="en-US" altLang="en-US">
                <a:sym typeface="Symbol" panose="05050102010706020507" pitchFamily="18" charset="2"/>
              </a:rPr>
              <a:t>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             </a:t>
            </a:r>
            <a:r>
              <a:rPr lang="en-US" altLang="en-US"/>
              <a:t>[v]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d[s]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en-US"/>
              <a:t>All the shortest-paths algorithms start with INITIALIZE-SINGLE-SOURCE</a:t>
            </a:r>
          </a:p>
        </p:txBody>
      </p:sp>
    </p:spTree>
    <p:extLst>
      <p:ext uri="{BB962C8B-B14F-4D97-AF65-F5344CB8AC3E}">
        <p14:creationId xmlns:p14="http://schemas.microsoft.com/office/powerpoint/2010/main" val="377340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Relaxation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Relaxing </a:t>
            </a:r>
            <a:r>
              <a:rPr lang="en-US" altLang="en-US"/>
              <a:t>an edge (u, v) = testing whether we can improve the shortest path to v found so far by going through u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If </a:t>
            </a:r>
            <a:r>
              <a:rPr lang="en-US" altLang="en-US">
                <a:latin typeface="Comic Sans MS" panose="030F0702030302020204" pitchFamily="66" charset="0"/>
              </a:rPr>
              <a:t>d[v] &gt; d[u] + w(u, v)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	 we can improve the shortest path to v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	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update d[v] and </a:t>
            </a:r>
            <a:r>
              <a:rPr lang="en-US" altLang="en-US">
                <a:sym typeface="Symbol" panose="05050102010706020507" pitchFamily="18" charset="2"/>
              </a:rPr>
              <a:t></a:t>
            </a:r>
            <a:r>
              <a:rPr lang="en-US" altLang="en-US"/>
              <a:t>[v]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2627" y="3458913"/>
            <a:ext cx="1743075" cy="747712"/>
            <a:chOff x="717" y="2115"/>
            <a:chExt cx="1098" cy="471"/>
          </a:xfrm>
        </p:grpSpPr>
        <p:sp>
          <p:nvSpPr>
            <p:cNvPr id="11304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305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06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08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309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332627" y="4974975"/>
            <a:ext cx="1743075" cy="747713"/>
            <a:chOff x="717" y="2115"/>
            <a:chExt cx="1098" cy="471"/>
          </a:xfrm>
        </p:grpSpPr>
        <p:sp>
          <p:nvSpPr>
            <p:cNvPr id="11298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99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300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02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303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786450" name="AutoShape 18"/>
          <p:cNvSpPr>
            <a:spLocks noChangeArrowheads="1"/>
          </p:cNvSpPr>
          <p:nvPr/>
        </p:nvSpPr>
        <p:spPr bwMode="auto">
          <a:xfrm rot="5400000">
            <a:off x="2700134" y="4516981"/>
            <a:ext cx="979488" cy="263525"/>
          </a:xfrm>
          <a:custGeom>
            <a:avLst/>
            <a:gdLst>
              <a:gd name="T0" fmla="*/ 1510605664 w 21600"/>
              <a:gd name="T1" fmla="*/ 0 h 21600"/>
              <a:gd name="T2" fmla="*/ 0 w 21600"/>
              <a:gd name="T3" fmla="*/ 19612348 h 21600"/>
              <a:gd name="T4" fmla="*/ 1510605664 w 21600"/>
              <a:gd name="T5" fmla="*/ 39224549 h 21600"/>
              <a:gd name="T6" fmla="*/ 2014140719 w 21600"/>
              <a:gd name="T7" fmla="*/ 196123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51" name="Text Box 19"/>
          <p:cNvSpPr txBox="1">
            <a:spLocks noChangeArrowheads="1"/>
          </p:cNvSpPr>
          <p:nvPr/>
        </p:nvSpPr>
        <p:spPr bwMode="auto">
          <a:xfrm>
            <a:off x="3378790" y="4462213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RELAX(u, v, w)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436190" y="3468438"/>
            <a:ext cx="1743075" cy="747712"/>
            <a:chOff x="717" y="2115"/>
            <a:chExt cx="1098" cy="471"/>
          </a:xfrm>
        </p:grpSpPr>
        <p:sp>
          <p:nvSpPr>
            <p:cNvPr id="11292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93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94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96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297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436190" y="4984500"/>
            <a:ext cx="1743075" cy="747713"/>
            <a:chOff x="717" y="2115"/>
            <a:chExt cx="1098" cy="471"/>
          </a:xfrm>
        </p:grpSpPr>
        <p:sp>
          <p:nvSpPr>
            <p:cNvPr id="11286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87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88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90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291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786466" name="AutoShape 34"/>
          <p:cNvSpPr>
            <a:spLocks noChangeArrowheads="1"/>
          </p:cNvSpPr>
          <p:nvPr/>
        </p:nvSpPr>
        <p:spPr bwMode="auto">
          <a:xfrm rot="5400000">
            <a:off x="5803696" y="4526506"/>
            <a:ext cx="979488" cy="263525"/>
          </a:xfrm>
          <a:custGeom>
            <a:avLst/>
            <a:gdLst>
              <a:gd name="T0" fmla="*/ 1510605664 w 21600"/>
              <a:gd name="T1" fmla="*/ 0 h 21600"/>
              <a:gd name="T2" fmla="*/ 0 w 21600"/>
              <a:gd name="T3" fmla="*/ 19612348 h 21600"/>
              <a:gd name="T4" fmla="*/ 1510605664 w 21600"/>
              <a:gd name="T5" fmla="*/ 39224549 h 21600"/>
              <a:gd name="T6" fmla="*/ 2014140719 w 21600"/>
              <a:gd name="T7" fmla="*/ 196123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67" name="Text Box 35"/>
          <p:cNvSpPr txBox="1">
            <a:spLocks noChangeArrowheads="1"/>
          </p:cNvSpPr>
          <p:nvPr/>
        </p:nvSpPr>
        <p:spPr bwMode="auto">
          <a:xfrm>
            <a:off x="6482352" y="447173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RELAX(u, v, w)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1762714" y="6007505"/>
            <a:ext cx="58816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After relaxation: </a:t>
            </a:r>
            <a:r>
              <a:rPr lang="en-US" altLang="en-US" dirty="0">
                <a:latin typeface="Comic Sans MS" panose="030F0702030302020204" pitchFamily="66" charset="0"/>
              </a:rPr>
              <a:t>d[v]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Comic Sans MS" panose="030F0702030302020204" pitchFamily="66" charset="0"/>
              </a:rPr>
              <a:t> d[u] + w(u, v)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861140" y="3136650"/>
            <a:ext cx="1908175" cy="684213"/>
            <a:chOff x="163" y="2242"/>
            <a:chExt cx="1202" cy="431"/>
          </a:xfrm>
        </p:grpSpPr>
        <p:sp>
          <p:nvSpPr>
            <p:cNvPr id="11283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284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953590" y="3136650"/>
            <a:ext cx="1908175" cy="684213"/>
            <a:chOff x="163" y="2242"/>
            <a:chExt cx="1202" cy="431"/>
          </a:xfrm>
        </p:grpSpPr>
        <p:sp>
          <p:nvSpPr>
            <p:cNvPr id="11280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281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1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50" grpId="0" animBg="1"/>
      <p:bldP spid="786451" grpId="0"/>
      <p:bldP spid="786466" grpId="0" animBg="1"/>
      <p:bldP spid="786467" grpId="0"/>
      <p:bldP spid="78646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3980</TotalTime>
  <Words>2005</Words>
  <Application>Microsoft Office PowerPoint</Application>
  <PresentationFormat>On-screen Show (4:3)</PresentationFormat>
  <Paragraphs>383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Agency FB</vt:lpstr>
      <vt:lpstr>Arial</vt:lpstr>
      <vt:lpstr>Arial Black</vt:lpstr>
      <vt:lpstr>Britannic Bold</vt:lpstr>
      <vt:lpstr>Calibri</vt:lpstr>
      <vt:lpstr>Calibri Light</vt:lpstr>
      <vt:lpstr>Comic Sans MS</vt:lpstr>
      <vt:lpstr>Impact</vt:lpstr>
      <vt:lpstr>Monotype Corsiva</vt:lpstr>
      <vt:lpstr>Symbol</vt:lpstr>
      <vt:lpstr>Times New Roman</vt:lpstr>
      <vt:lpstr>TimesNewRomanPSMT;TimesNewRoman</vt:lpstr>
      <vt:lpstr>Wingdings</vt:lpstr>
      <vt:lpstr>Office Theme</vt:lpstr>
      <vt:lpstr>Equation</vt:lpstr>
      <vt:lpstr> Graph-Based Algorithms</vt:lpstr>
      <vt:lpstr>Shortest Path Problems</vt:lpstr>
      <vt:lpstr>Shortest Path Problems</vt:lpstr>
      <vt:lpstr>Shortest Path Problems</vt:lpstr>
      <vt:lpstr>Variants of Shortest Paths</vt:lpstr>
      <vt:lpstr>Optimal Substructure of Shortest Paths</vt:lpstr>
      <vt:lpstr>Shortest-Path Idea</vt:lpstr>
      <vt:lpstr>Initialization</vt:lpstr>
      <vt:lpstr>Relaxation</vt:lpstr>
      <vt:lpstr>RELAX(u, v, w)</vt:lpstr>
      <vt:lpstr>Dijkstra’s Algorithm</vt:lpstr>
      <vt:lpstr>Dijkstra (G, w, s)</vt:lpstr>
      <vt:lpstr>Example</vt:lpstr>
      <vt:lpstr>Practice</vt:lpstr>
      <vt:lpstr>Dijkstra (G, w, s) – Time Complexity</vt:lpstr>
      <vt:lpstr>Dijkstra’s Time complexity (cont.)</vt:lpstr>
      <vt:lpstr>Why Does Dijkstra’s Algorithm Work?</vt:lpstr>
      <vt:lpstr>Dijkstra’s: Theorem</vt:lpstr>
      <vt:lpstr>Dijkstra’s: Proof</vt:lpstr>
      <vt:lpstr>Dijkstra’s: Proof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sumon.ahmed4 sumon.ahmed4</cp:lastModifiedBy>
  <cp:revision>189</cp:revision>
  <dcterms:created xsi:type="dcterms:W3CDTF">2014-09-11T18:03:18Z</dcterms:created>
  <dcterms:modified xsi:type="dcterms:W3CDTF">2022-02-21T05:26:07Z</dcterms:modified>
</cp:coreProperties>
</file>