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8" r:id="rId3"/>
    <p:sldId id="289" r:id="rId4"/>
    <p:sldId id="290" r:id="rId5"/>
    <p:sldId id="261" r:id="rId6"/>
    <p:sldId id="262" r:id="rId7"/>
    <p:sldId id="272" r:id="rId8"/>
    <p:sldId id="274" r:id="rId9"/>
    <p:sldId id="276" r:id="rId10"/>
    <p:sldId id="277" r:id="rId11"/>
    <p:sldId id="278" r:id="rId12"/>
    <p:sldId id="279" r:id="rId13"/>
    <p:sldId id="280" r:id="rId14"/>
    <p:sldId id="281" r:id="rId15"/>
    <p:sldId id="282" r:id="rId16"/>
    <p:sldId id="283" r:id="rId17"/>
    <p:sldId id="292" r:id="rId18"/>
    <p:sldId id="293" r:id="rId19"/>
    <p:sldId id="294" r:id="rId20"/>
    <p:sldId id="295" r:id="rId21"/>
    <p:sldId id="291" r:id="rId22"/>
    <p:sldId id="296" r:id="rId23"/>
    <p:sldId id="284" r:id="rId24"/>
    <p:sldId id="285" r:id="rId25"/>
    <p:sldId id="286" r:id="rId26"/>
    <p:sldId id="287" r:id="rId27"/>
    <p:sldId id="297" r:id="rId28"/>
    <p:sldId id="298" r:id="rId29"/>
    <p:sldId id="299" r:id="rId30"/>
    <p:sldId id="300" r:id="rId31"/>
    <p:sldId id="301" r:id="rId32"/>
    <p:sldId id="302" r:id="rId33"/>
    <p:sldId id="303" r:id="rId34"/>
    <p:sldId id="304" r:id="rId35"/>
    <p:sldId id="305" r:id="rId36"/>
    <p:sldId id="308" r:id="rId37"/>
    <p:sldId id="306" r:id="rId38"/>
    <p:sldId id="307" r:id="rId39"/>
    <p:sldId id="310" r:id="rId40"/>
    <p:sldId id="30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2" autoAdjust="0"/>
    <p:restoredTop sz="94707" autoAdjust="0"/>
  </p:normalViewPr>
  <p:slideViewPr>
    <p:cSldViewPr snapToGrid="0">
      <p:cViewPr varScale="1">
        <p:scale>
          <a:sx n="64" d="100"/>
          <a:sy n="64" d="100"/>
        </p:scale>
        <p:origin x="1758" y="78"/>
      </p:cViewPr>
      <p:guideLst>
        <p:guide orient="horz" pos="2160"/>
        <p:guide pos="2880"/>
      </p:guideLst>
    </p:cSldViewPr>
  </p:slideViewPr>
  <p:outlineViewPr>
    <p:cViewPr>
      <p:scale>
        <a:sx n="33" d="100"/>
        <a:sy n="33" d="100"/>
      </p:scale>
      <p:origin x="0" y="-7716"/>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15.xml"/><Relationship Id="rId1"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2/21/2022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AB8CC4-4FEA-4EA6-ABD9-8BBAA4783363}" type="slidenum">
              <a:rPr lang="en-US" altLang="en-US"/>
              <a:pPr eaLnBrk="1" hangingPunct="1">
                <a:spcBef>
                  <a:spcPct val="0"/>
                </a:spcBef>
              </a:pPr>
              <a:t>11</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35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DD1455-6DA7-4EF8-AB4B-2528AA9E42E3}" type="slidenum">
              <a:rPr lang="en-US" altLang="en-US"/>
              <a:pPr eaLnBrk="1" hangingPunct="1">
                <a:spcBef>
                  <a:spcPct val="0"/>
                </a:spcBef>
              </a:pPr>
              <a:t>12</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5805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89D2F33-B8A8-45D9-AEF8-3816E658F619}" type="slidenum">
              <a:rPr lang="en-US" altLang="en-US"/>
              <a:pPr eaLnBrk="1" hangingPunct="1">
                <a:spcBef>
                  <a:spcPct val="0"/>
                </a:spcBef>
              </a:pPr>
              <a:t>13</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7883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16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17</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18</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19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20</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21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6AECD1D-26D2-4B3A-9F01-9523078C3F80}" type="slidenum">
              <a:rPr lang="en-US" altLang="en-US"/>
              <a:pPr eaLnBrk="1" hangingPunct="1">
                <a:spcBef>
                  <a:spcPct val="0"/>
                </a:spcBef>
              </a:pPr>
              <a:t>22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120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8C3105D-211B-4A2C-A194-2CDDB52BE47E}" type="slidenum">
              <a:rPr lang="en-US" altLang="en-US"/>
              <a:pPr eaLnBrk="1" hangingPunct="1">
                <a:spcBef>
                  <a:spcPct val="0"/>
                </a:spcBef>
              </a:pPr>
              <a:t>2</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082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64D6E97-89BA-41B5-B56B-D8C9803A98D1}" type="slidenum">
              <a:rPr lang="en-US" altLang="en-US"/>
              <a:pPr eaLnBrk="1" hangingPunct="1">
                <a:spcBef>
                  <a:spcPct val="0"/>
                </a:spcBef>
              </a:pPr>
              <a:t>23</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64600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25</a:t>
            </a:fld>
            <a:endParaRPr lang="en-US"/>
          </a:p>
        </p:txBody>
      </p:sp>
    </p:spTree>
    <p:extLst>
      <p:ext uri="{BB962C8B-B14F-4D97-AF65-F5344CB8AC3E}">
        <p14:creationId xmlns:p14="http://schemas.microsoft.com/office/powerpoint/2010/main" val="23121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3</a:t>
            </a:fld>
            <a:endParaRPr lang="en-US"/>
          </a:p>
        </p:txBody>
      </p:sp>
    </p:spTree>
    <p:extLst>
      <p:ext uri="{BB962C8B-B14F-4D97-AF65-F5344CB8AC3E}">
        <p14:creationId xmlns:p14="http://schemas.microsoft.com/office/powerpoint/2010/main" val="4180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11CA2F-A9D3-4D22-8CB0-72F83AEE9069}" type="slidenum">
              <a:rPr lang="en-US" altLang="en-US"/>
              <a:pPr eaLnBrk="1" hangingPunct="1">
                <a:spcBef>
                  <a:spcPct val="0"/>
                </a:spcBef>
              </a:pPr>
              <a:t>5</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382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71D62C-4235-4838-AC24-D3B5592551B3}" type="slidenum">
              <a:rPr lang="en-US" altLang="en-US"/>
              <a:pPr eaLnBrk="1" hangingPunct="1">
                <a:spcBef>
                  <a:spcPct val="0"/>
                </a:spcBef>
              </a:pPr>
              <a:t>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6065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0E81AC-C54E-4112-BFFA-F6F28D9C4BF9}" type="slidenum">
              <a:rPr lang="en-US" altLang="en-US"/>
              <a:pPr eaLnBrk="1" hangingPunct="1">
                <a:spcBef>
                  <a:spcPct val="0"/>
                </a:spcBef>
              </a:pPr>
              <a:t>7</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5463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A4A56CF-D7B4-400C-9759-5254F7C751C8}" type="slidenum">
              <a:rPr lang="en-US" altLang="en-US"/>
              <a:pPr eaLnBrk="1" hangingPunct="1">
                <a:spcBef>
                  <a:spcPct val="0"/>
                </a:spcBef>
              </a:pPr>
              <a:t>8</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9093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36419D9-0BA1-46D6-8754-3353ACF834F5}" type="slidenum">
              <a:rPr lang="en-US" altLang="en-US"/>
              <a:pPr eaLnBrk="1" hangingPunct="1">
                <a:spcBef>
                  <a:spcPct val="0"/>
                </a:spcBef>
              </a:pPr>
              <a:t>9</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1495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spcBef>
                <a:spcPct val="30000"/>
              </a:spcBef>
              <a:defRPr sz="1200">
                <a:solidFill>
                  <a:schemeClr val="tx1"/>
                </a:solidFill>
                <a:latin typeface="Arial" panose="020B0604020202020204" pitchFamily="34" charset="0"/>
              </a:defRPr>
            </a:lvl1pPr>
            <a:lvl2pPr marL="742950" indent="-285750" defTabSz="933450" eaLnBrk="0" hangingPunct="0">
              <a:spcBef>
                <a:spcPct val="30000"/>
              </a:spcBef>
              <a:defRPr sz="1200">
                <a:solidFill>
                  <a:schemeClr val="tx1"/>
                </a:solidFill>
                <a:latin typeface="Arial" panose="020B0604020202020204" pitchFamily="34" charset="0"/>
              </a:defRPr>
            </a:lvl2pPr>
            <a:lvl3pPr marL="1143000" indent="-228600" defTabSz="933450" eaLnBrk="0" hangingPunct="0">
              <a:spcBef>
                <a:spcPct val="30000"/>
              </a:spcBef>
              <a:defRPr sz="1200">
                <a:solidFill>
                  <a:schemeClr val="tx1"/>
                </a:solidFill>
                <a:latin typeface="Arial" panose="020B0604020202020204" pitchFamily="34" charset="0"/>
              </a:defRPr>
            </a:lvl3pPr>
            <a:lvl4pPr marL="1600200" indent="-228600" defTabSz="933450" eaLnBrk="0" hangingPunct="0">
              <a:spcBef>
                <a:spcPct val="30000"/>
              </a:spcBef>
              <a:defRPr sz="1200">
                <a:solidFill>
                  <a:schemeClr val="tx1"/>
                </a:solidFill>
                <a:latin typeface="Arial" panose="020B0604020202020204" pitchFamily="34" charset="0"/>
              </a:defRPr>
            </a:lvl4pPr>
            <a:lvl5pPr marL="2057400" indent="-228600" defTabSz="933450" eaLnBrk="0" hangingPunct="0">
              <a:spcBef>
                <a:spcPct val="30000"/>
              </a:spcBef>
              <a:defRPr sz="1200">
                <a:solidFill>
                  <a:schemeClr val="tx1"/>
                </a:solidFill>
                <a:latin typeface="Arial" panose="020B0604020202020204" pitchFamily="34" charset="0"/>
              </a:defRPr>
            </a:lvl5pPr>
            <a:lvl6pPr marL="2514600" indent="-228600" defTabSz="9334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34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34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345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66B643B-1D7D-4CFF-B14F-CBD0283297EF}" type="slidenum">
              <a:rPr lang="en-US" altLang="en-US"/>
              <a:pPr eaLnBrk="1" hangingPunct="1">
                <a:spcBef>
                  <a:spcPct val="0"/>
                </a:spcBef>
              </a:pPr>
              <a:t>10</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1752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123D3E62-B57A-437F-BC7D-ED435EE86800}" type="datetime1">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71F14-1296-48CC-BD66-1AB2E21FD9EC}" type="datetime1">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91C80-7BD3-4430-BBA8-FB54A6B24BA7}" type="datetime1">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FBB6E39E-BC30-4553-9065-923580E82214}" type="datetime1">
              <a:rPr lang="en-US" smtClean="0"/>
              <a:pPr/>
              <a:t>2/21/2022</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val="421461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able Placeholder 2"/>
          <p:cNvSpPr>
            <a:spLocks noGrp="1"/>
          </p:cNvSpPr>
          <p:nvPr>
            <p:ph type="tbl" idx="1"/>
          </p:nvPr>
        </p:nvSpPr>
        <p:spPr>
          <a:xfrm>
            <a:off x="350838" y="1214438"/>
            <a:ext cx="8229600" cy="50768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1A10E64B-6112-45A3-A85F-7FB15D80BEE6}" type="datetime1">
              <a:rPr lang="en-US" smtClean="0"/>
              <a:pPr>
                <a:defRPr/>
              </a:pPr>
              <a:t>2/21/2022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ECF016DD-A2D6-41A3-94D4-B9B173881CA1}" type="slidenum">
              <a:rPr lang="en-US" altLang="en-US"/>
              <a:pPr/>
              <a:t>‹#›</a:t>
            </a:fld>
            <a:endParaRPr lang="en-US" altLang="en-US"/>
          </a:p>
        </p:txBody>
      </p:sp>
    </p:spTree>
    <p:extLst>
      <p:ext uri="{BB962C8B-B14F-4D97-AF65-F5344CB8AC3E}">
        <p14:creationId xmlns:p14="http://schemas.microsoft.com/office/powerpoint/2010/main" val="67176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548443-A83B-4C70-AA65-55939803D3F0}" type="datetime1">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4A44D-2E5F-4A5E-B509-5F16E67B6E02}" type="datetime1">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9D243-E896-4135-AB3C-7AF38ACE00AA}" type="datetime1">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4564A-6FF1-4A45-AB6B-C0721F09B0CA}" type="datetime1">
              <a:rPr lang="en-US" smtClean="0"/>
              <a:pPr/>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D9B84-CB20-460D-A88A-D963BBA393F9}" type="datetime1">
              <a:rPr lang="en-US" smtClean="0"/>
              <a:pPr/>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46707-8279-4DB3-A465-9D1C04F348BF}" type="datetime1">
              <a:rPr lang="en-US" smtClean="0"/>
              <a:pPr/>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FE739-ACE3-4B5F-B4F2-FF9354D11D1A}" type="datetime1">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C1FF6-FAF7-430D-BA0A-04581E522F12}" type="datetime1">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363B-15EA-47E9-B2F0-6BA98B3D350A}" type="datetime1">
              <a:rPr lang="en-US" smtClean="0"/>
              <a:pPr/>
              <a:t>2/21/2022</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Graph-Based Algorithms</a:t>
            </a:r>
            <a:endParaRPr lang="en-US" sz="8000" dirty="0"/>
          </a:p>
        </p:txBody>
      </p:sp>
      <p:sp>
        <p:nvSpPr>
          <p:cNvPr id="3" name="Subtitle 2"/>
          <p:cNvSpPr>
            <a:spLocks noGrp="1"/>
          </p:cNvSpPr>
          <p:nvPr>
            <p:ph type="subTitle" idx="1"/>
          </p:nvPr>
        </p:nvSpPr>
        <p:spPr>
          <a:xfrm>
            <a:off x="155574" y="5443538"/>
            <a:ext cx="5008609" cy="411162"/>
          </a:xfrm>
        </p:spPr>
        <p:txBody>
          <a:bodyPr>
            <a:normAutofit fontScale="92500"/>
          </a:bodyPr>
          <a:lstStyle/>
          <a:p>
            <a:r>
              <a:rPr lang="en-US"/>
              <a:t>CSE 301: Combinatorial Optimization</a:t>
            </a:r>
            <a:endParaRPr lang="en-US" dirty="0"/>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pPr eaLnBrk="1" hangingPunct="1"/>
            <a:r>
              <a:rPr lang="en-US" altLang="en-US"/>
              <a:t>A Recursive Solution (cont.)</a:t>
            </a:r>
          </a:p>
        </p:txBody>
      </p:sp>
      <p:sp>
        <p:nvSpPr>
          <p:cNvPr id="23556" name="Rectangle 3"/>
          <p:cNvSpPr>
            <a:spLocks noGrp="1" noChangeArrowheads="1"/>
          </p:cNvSpPr>
          <p:nvPr>
            <p:ph idx="1"/>
          </p:nvPr>
        </p:nvSpPr>
        <p:spPr/>
        <p:txBody>
          <a:bodyPr/>
          <a:lstStyle/>
          <a:p>
            <a:pPr>
              <a:lnSpc>
                <a:spcPct val="130000"/>
              </a:lnSpc>
            </a:pPr>
            <a:r>
              <a:rPr lang="en-US" altLang="en-US" dirty="0" err="1">
                <a:solidFill>
                  <a:srgbClr val="336699"/>
                </a:solidFill>
                <a:latin typeface="Comic Sans MS" panose="030F0702030302020204" pitchFamily="66" charset="0"/>
              </a:rPr>
              <a:t>d</a:t>
            </a:r>
            <a:r>
              <a:rPr lang="en-US" altLang="en-US" baseline="-25000" dirty="0" err="1">
                <a:solidFill>
                  <a:srgbClr val="336699"/>
                </a:solidFill>
                <a:latin typeface="Comic Sans MS" panose="030F0702030302020204" pitchFamily="66" charset="0"/>
              </a:rPr>
              <a:t>ij</a:t>
            </a:r>
            <a:r>
              <a:rPr lang="en-US" altLang="en-US" baseline="30000" dirty="0">
                <a:solidFill>
                  <a:srgbClr val="336699"/>
                </a:solidFill>
                <a:latin typeface="Comic Sans MS" panose="030F0702030302020204" pitchFamily="66" charset="0"/>
              </a:rPr>
              <a:t>(k)</a:t>
            </a:r>
            <a:r>
              <a:rPr lang="en-US" altLang="en-US" dirty="0">
                <a:solidFill>
                  <a:srgbClr val="336699"/>
                </a:solidFill>
              </a:rPr>
              <a:t> = the weight of a shortest path from vertex </a:t>
            </a:r>
            <a:r>
              <a:rPr lang="en-US" altLang="en-US" dirty="0" err="1">
                <a:solidFill>
                  <a:srgbClr val="336699"/>
                </a:solidFill>
              </a:rPr>
              <a:t>i</a:t>
            </a:r>
            <a:r>
              <a:rPr lang="en-US" altLang="en-US" dirty="0">
                <a:solidFill>
                  <a:srgbClr val="336699"/>
                </a:solidFill>
              </a:rPr>
              <a:t> to vertex j with all intermediary vertices drawn from   </a:t>
            </a:r>
            <a:r>
              <a:rPr lang="en-US" altLang="en-US" dirty="0">
                <a:solidFill>
                  <a:srgbClr val="336699"/>
                </a:solidFill>
                <a:latin typeface="Comic Sans MS" panose="030F0702030302020204" pitchFamily="66" charset="0"/>
              </a:rPr>
              <a:t>{1, 2, …, k}</a:t>
            </a:r>
          </a:p>
          <a:p>
            <a:pPr eaLnBrk="1" hangingPunct="1">
              <a:lnSpc>
                <a:spcPct val="130000"/>
              </a:lnSpc>
            </a:pPr>
            <a:r>
              <a:rPr lang="en-US" altLang="en-US" dirty="0"/>
              <a:t>For k </a:t>
            </a:r>
            <a:r>
              <a:rPr lang="en-US" altLang="en-US" dirty="0">
                <a:sym typeface="Symbol" panose="05050102010706020507" pitchFamily="18" charset="2"/>
              </a:rPr>
              <a:t>= 0 (no intermediate vertex is present in SP):</a:t>
            </a:r>
            <a:endParaRPr lang="en-US" altLang="en-US" dirty="0"/>
          </a:p>
          <a:p>
            <a:pPr>
              <a:lnSpc>
                <a:spcPct val="130000"/>
              </a:lnSpc>
            </a:pP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baseline="30000" dirty="0">
                <a:latin typeface="Comic Sans MS" panose="030F0702030302020204" pitchFamily="66" charset="0"/>
              </a:rPr>
              <a:t>(k)</a:t>
            </a:r>
            <a:r>
              <a:rPr lang="en-US" altLang="en-US" dirty="0"/>
              <a:t> = </a:t>
            </a:r>
            <a:r>
              <a:rPr lang="en-US" altLang="en-US" dirty="0" err="1">
                <a:latin typeface="Comic Sans MS" panose="030F0702030302020204" pitchFamily="66" charset="0"/>
              </a:rPr>
              <a:t>w</a:t>
            </a:r>
            <a:r>
              <a:rPr lang="en-US" altLang="en-US" baseline="-25000" dirty="0" err="1">
                <a:latin typeface="Comic Sans MS" panose="030F0702030302020204" pitchFamily="66" charset="0"/>
              </a:rPr>
              <a:t>ij</a:t>
            </a:r>
            <a:endParaRPr lang="en-US" altLang="en-US" baseline="30000" dirty="0">
              <a:latin typeface="Comic Sans MS" panose="030F0702030302020204" pitchFamily="66" charset="0"/>
            </a:endParaRPr>
          </a:p>
        </p:txBody>
      </p:sp>
    </p:spTree>
    <p:extLst>
      <p:ext uri="{BB962C8B-B14F-4D97-AF65-F5344CB8AC3E}">
        <p14:creationId xmlns:p14="http://schemas.microsoft.com/office/powerpoint/2010/main" val="207440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pPr eaLnBrk="1" hangingPunct="1"/>
            <a:r>
              <a:rPr lang="en-US" altLang="en-US"/>
              <a:t>A Recursive Solution (cont.)</a:t>
            </a:r>
          </a:p>
        </p:txBody>
      </p:sp>
      <p:sp>
        <p:nvSpPr>
          <p:cNvPr id="24580" name="Rectangle 3"/>
          <p:cNvSpPr>
            <a:spLocks noGrp="1" noChangeArrowheads="1"/>
          </p:cNvSpPr>
          <p:nvPr>
            <p:ph idx="1"/>
          </p:nvPr>
        </p:nvSpPr>
        <p:spPr>
          <a:xfrm>
            <a:off x="155575" y="939800"/>
            <a:ext cx="8988425" cy="5237163"/>
          </a:xfrm>
        </p:spPr>
        <p:txBody>
          <a:bodyPr/>
          <a:lstStyle/>
          <a:p>
            <a:pPr>
              <a:lnSpc>
                <a:spcPct val="130000"/>
              </a:lnSpc>
            </a:pPr>
            <a:r>
              <a:rPr lang="en-US" altLang="en-US" dirty="0" err="1">
                <a:solidFill>
                  <a:srgbClr val="336699"/>
                </a:solidFill>
                <a:latin typeface="Comic Sans MS" panose="030F0702030302020204" pitchFamily="66" charset="0"/>
              </a:rPr>
              <a:t>d</a:t>
            </a:r>
            <a:r>
              <a:rPr lang="en-US" altLang="en-US" baseline="-25000" dirty="0" err="1">
                <a:solidFill>
                  <a:srgbClr val="336699"/>
                </a:solidFill>
                <a:latin typeface="Comic Sans MS" panose="030F0702030302020204" pitchFamily="66" charset="0"/>
              </a:rPr>
              <a:t>ij</a:t>
            </a:r>
            <a:r>
              <a:rPr lang="en-US" altLang="en-US" baseline="30000" dirty="0">
                <a:solidFill>
                  <a:srgbClr val="336699"/>
                </a:solidFill>
                <a:latin typeface="Comic Sans MS" panose="030F0702030302020204" pitchFamily="66" charset="0"/>
              </a:rPr>
              <a:t>(k)</a:t>
            </a:r>
            <a:r>
              <a:rPr lang="en-US" altLang="en-US" dirty="0">
                <a:solidFill>
                  <a:srgbClr val="336699"/>
                </a:solidFill>
              </a:rPr>
              <a:t> = the weight of a shortest path from vertex </a:t>
            </a:r>
            <a:r>
              <a:rPr lang="en-US" altLang="en-US" dirty="0" err="1">
                <a:solidFill>
                  <a:srgbClr val="336699"/>
                </a:solidFill>
              </a:rPr>
              <a:t>i</a:t>
            </a:r>
            <a:r>
              <a:rPr lang="en-US" altLang="en-US" dirty="0">
                <a:solidFill>
                  <a:srgbClr val="336699"/>
                </a:solidFill>
              </a:rPr>
              <a:t> to vertex j with all intermediary vertices drawn from   </a:t>
            </a:r>
            <a:r>
              <a:rPr lang="en-US" altLang="en-US" dirty="0">
                <a:solidFill>
                  <a:srgbClr val="336699"/>
                </a:solidFill>
                <a:latin typeface="Comic Sans MS" panose="030F0702030302020204" pitchFamily="66" charset="0"/>
              </a:rPr>
              <a:t>{1, 2, …, k}</a:t>
            </a:r>
          </a:p>
          <a:p>
            <a:pPr eaLnBrk="1" hangingPunct="1">
              <a:lnSpc>
                <a:spcPct val="130000"/>
              </a:lnSpc>
            </a:pPr>
            <a:r>
              <a:rPr lang="en-US" altLang="en-US" dirty="0"/>
              <a:t>For k </a:t>
            </a:r>
            <a:r>
              <a:rPr lang="en-US" altLang="en-US" dirty="0">
                <a:sym typeface="Symbol" panose="05050102010706020507" pitchFamily="18" charset="2"/>
              </a:rPr>
              <a:t> 1 (One or more intermediate vertex is present in SP):</a:t>
            </a:r>
            <a:endParaRPr lang="en-US" altLang="en-US" dirty="0"/>
          </a:p>
          <a:p>
            <a:pPr eaLnBrk="1" hangingPunct="1">
              <a:lnSpc>
                <a:spcPct val="130000"/>
              </a:lnSpc>
            </a:pPr>
            <a:r>
              <a:rPr lang="en-US" altLang="en-US" b="1" dirty="0"/>
              <a:t>Case 1:</a:t>
            </a:r>
            <a:r>
              <a:rPr lang="en-US" altLang="en-US" dirty="0"/>
              <a:t> k is not an intermediate vertex of path p</a:t>
            </a:r>
          </a:p>
          <a:p>
            <a:pPr>
              <a:lnSpc>
                <a:spcPct val="130000"/>
              </a:lnSpc>
            </a:pP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baseline="30000" dirty="0">
                <a:latin typeface="Comic Sans MS" panose="030F0702030302020204" pitchFamily="66" charset="0"/>
              </a:rPr>
              <a:t>(k)</a:t>
            </a:r>
            <a:r>
              <a:rPr lang="en-US" altLang="en-US" dirty="0"/>
              <a:t> =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baseline="30000" dirty="0">
                <a:latin typeface="Comic Sans MS" panose="030F0702030302020204" pitchFamily="66" charset="0"/>
              </a:rPr>
              <a:t>(k-1)</a:t>
            </a:r>
          </a:p>
        </p:txBody>
      </p:sp>
      <p:sp>
        <p:nvSpPr>
          <p:cNvPr id="24581" name="Oval 4"/>
          <p:cNvSpPr>
            <a:spLocks noChangeArrowheads="1"/>
          </p:cNvSpPr>
          <p:nvPr/>
        </p:nvSpPr>
        <p:spPr bwMode="auto">
          <a:xfrm>
            <a:off x="2956479" y="4864101"/>
            <a:ext cx="422275" cy="4206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i</a:t>
            </a:r>
          </a:p>
        </p:txBody>
      </p:sp>
      <p:sp>
        <p:nvSpPr>
          <p:cNvPr id="24582" name="Oval 5"/>
          <p:cNvSpPr>
            <a:spLocks noChangeArrowheads="1"/>
          </p:cNvSpPr>
          <p:nvPr/>
        </p:nvSpPr>
        <p:spPr bwMode="auto">
          <a:xfrm>
            <a:off x="5294867" y="4818064"/>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j</a:t>
            </a:r>
          </a:p>
        </p:txBody>
      </p:sp>
      <p:sp>
        <p:nvSpPr>
          <p:cNvPr id="24583" name="Oval 6"/>
          <p:cNvSpPr>
            <a:spLocks noChangeArrowheads="1"/>
          </p:cNvSpPr>
          <p:nvPr/>
        </p:nvSpPr>
        <p:spPr bwMode="auto">
          <a:xfrm>
            <a:off x="4155042" y="4411664"/>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k</a:t>
            </a:r>
          </a:p>
        </p:txBody>
      </p:sp>
      <p:sp>
        <p:nvSpPr>
          <p:cNvPr id="24584" name="Freeform 7"/>
          <p:cNvSpPr>
            <a:spLocks/>
          </p:cNvSpPr>
          <p:nvPr/>
        </p:nvSpPr>
        <p:spPr bwMode="auto">
          <a:xfrm>
            <a:off x="3380342" y="4810126"/>
            <a:ext cx="1905000" cy="838200"/>
          </a:xfrm>
          <a:custGeom>
            <a:avLst/>
            <a:gdLst>
              <a:gd name="T0" fmla="*/ 0 w 1200"/>
              <a:gd name="T1" fmla="*/ 2147483647 h 528"/>
              <a:gd name="T2" fmla="*/ 2147483647 w 1200"/>
              <a:gd name="T3" fmla="*/ 2147483647 h 528"/>
              <a:gd name="T4" fmla="*/ 2147483647 w 1200"/>
              <a:gd name="T5" fmla="*/ 0 h 528"/>
              <a:gd name="T6" fmla="*/ 2147483647 w 1200"/>
              <a:gd name="T7" fmla="*/ 2147483647 h 528"/>
              <a:gd name="T8" fmla="*/ 2147483647 w 1200"/>
              <a:gd name="T9" fmla="*/ 2147483647 h 528"/>
              <a:gd name="T10" fmla="*/ 2147483647 w 1200"/>
              <a:gd name="T11" fmla="*/ 2147483647 h 528"/>
              <a:gd name="T12" fmla="*/ 2147483647 w 1200"/>
              <a:gd name="T13" fmla="*/ 2147483647 h 528"/>
              <a:gd name="T14" fmla="*/ 2147483647 w 1200"/>
              <a:gd name="T15" fmla="*/ 2147483647 h 528"/>
              <a:gd name="T16" fmla="*/ 2147483647 w 1200"/>
              <a:gd name="T17" fmla="*/ 2147483647 h 528"/>
              <a:gd name="T18" fmla="*/ 2147483647 w 1200"/>
              <a:gd name="T19" fmla="*/ 2147483647 h 528"/>
              <a:gd name="T20" fmla="*/ 2147483647 w 1200"/>
              <a:gd name="T21" fmla="*/ 2147483647 h 528"/>
              <a:gd name="T22" fmla="*/ 2147483647 w 1200"/>
              <a:gd name="T23" fmla="*/ 2147483647 h 528"/>
              <a:gd name="T24" fmla="*/ 2147483647 w 1200"/>
              <a:gd name="T25" fmla="*/ 2147483647 h 528"/>
              <a:gd name="T26" fmla="*/ 2147483647 w 1200"/>
              <a:gd name="T27" fmla="*/ 2147483647 h 528"/>
              <a:gd name="T28" fmla="*/ 2147483647 w 1200"/>
              <a:gd name="T29" fmla="*/ 2147483647 h 528"/>
              <a:gd name="T30" fmla="*/ 2147483647 w 1200"/>
              <a:gd name="T31" fmla="*/ 2147483647 h 528"/>
              <a:gd name="T32" fmla="*/ 2147483647 w 1200"/>
              <a:gd name="T33" fmla="*/ 2147483647 h 528"/>
              <a:gd name="T34" fmla="*/ 2147483647 w 1200"/>
              <a:gd name="T35" fmla="*/ 2147483647 h 528"/>
              <a:gd name="T36" fmla="*/ 2147483647 w 1200"/>
              <a:gd name="T37" fmla="*/ 2147483647 h 5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0"/>
              <a:gd name="T58" fmla="*/ 0 h 528"/>
              <a:gd name="T59" fmla="*/ 1200 w 1200"/>
              <a:gd name="T60" fmla="*/ 528 h 5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0" h="528">
                <a:moveTo>
                  <a:pt x="0" y="144"/>
                </a:moveTo>
                <a:cubicBezTo>
                  <a:pt x="9" y="119"/>
                  <a:pt x="15" y="93"/>
                  <a:pt x="24" y="67"/>
                </a:cubicBezTo>
                <a:cubicBezTo>
                  <a:pt x="39" y="22"/>
                  <a:pt x="99" y="6"/>
                  <a:pt x="139" y="0"/>
                </a:cubicBezTo>
                <a:cubicBezTo>
                  <a:pt x="204" y="4"/>
                  <a:pt x="224" y="0"/>
                  <a:pt x="259" y="48"/>
                </a:cubicBezTo>
                <a:cubicBezTo>
                  <a:pt x="272" y="97"/>
                  <a:pt x="285" y="186"/>
                  <a:pt x="331" y="216"/>
                </a:cubicBezTo>
                <a:cubicBezTo>
                  <a:pt x="344" y="236"/>
                  <a:pt x="366" y="242"/>
                  <a:pt x="389" y="250"/>
                </a:cubicBezTo>
                <a:cubicBezTo>
                  <a:pt x="444" y="238"/>
                  <a:pt x="481" y="195"/>
                  <a:pt x="537" y="183"/>
                </a:cubicBezTo>
                <a:cubicBezTo>
                  <a:pt x="565" y="187"/>
                  <a:pt x="586" y="196"/>
                  <a:pt x="609" y="211"/>
                </a:cubicBezTo>
                <a:cubicBezTo>
                  <a:pt x="614" y="218"/>
                  <a:pt x="618" y="225"/>
                  <a:pt x="624" y="231"/>
                </a:cubicBezTo>
                <a:cubicBezTo>
                  <a:pt x="628" y="235"/>
                  <a:pt x="635" y="236"/>
                  <a:pt x="638" y="240"/>
                </a:cubicBezTo>
                <a:cubicBezTo>
                  <a:pt x="640" y="243"/>
                  <a:pt x="647" y="272"/>
                  <a:pt x="648" y="274"/>
                </a:cubicBezTo>
                <a:cubicBezTo>
                  <a:pt x="664" y="317"/>
                  <a:pt x="686" y="376"/>
                  <a:pt x="720" y="408"/>
                </a:cubicBezTo>
                <a:cubicBezTo>
                  <a:pt x="738" y="463"/>
                  <a:pt x="802" y="509"/>
                  <a:pt x="854" y="528"/>
                </a:cubicBezTo>
                <a:cubicBezTo>
                  <a:pt x="864" y="526"/>
                  <a:pt x="874" y="527"/>
                  <a:pt x="883" y="523"/>
                </a:cubicBezTo>
                <a:cubicBezTo>
                  <a:pt x="892" y="519"/>
                  <a:pt x="914" y="452"/>
                  <a:pt x="917" y="442"/>
                </a:cubicBezTo>
                <a:cubicBezTo>
                  <a:pt x="913" y="380"/>
                  <a:pt x="910" y="339"/>
                  <a:pt x="893" y="283"/>
                </a:cubicBezTo>
                <a:cubicBezTo>
                  <a:pt x="888" y="247"/>
                  <a:pt x="880" y="197"/>
                  <a:pt x="897" y="163"/>
                </a:cubicBezTo>
                <a:cubicBezTo>
                  <a:pt x="908" y="142"/>
                  <a:pt x="989" y="107"/>
                  <a:pt x="1013" y="101"/>
                </a:cubicBezTo>
                <a:cubicBezTo>
                  <a:pt x="1060" y="67"/>
                  <a:pt x="1146" y="125"/>
                  <a:pt x="1200" y="12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84299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pPr eaLnBrk="1" hangingPunct="1"/>
            <a:r>
              <a:rPr lang="en-US" altLang="en-US"/>
              <a:t>A Recursive Solution (cont.)</a:t>
            </a:r>
          </a:p>
        </p:txBody>
      </p:sp>
      <p:sp>
        <p:nvSpPr>
          <p:cNvPr id="829443" name="Rectangle 3"/>
          <p:cNvSpPr>
            <a:spLocks noGrp="1" noChangeArrowheads="1"/>
          </p:cNvSpPr>
          <p:nvPr>
            <p:ph idx="1"/>
          </p:nvPr>
        </p:nvSpPr>
        <p:spPr/>
        <p:txBody>
          <a:bodyPr/>
          <a:lstStyle/>
          <a:p>
            <a:pPr>
              <a:lnSpc>
                <a:spcPct val="130000"/>
              </a:lnSpc>
            </a:pPr>
            <a:r>
              <a:rPr lang="en-US" altLang="en-US" dirty="0" err="1">
                <a:solidFill>
                  <a:srgbClr val="336699"/>
                </a:solidFill>
                <a:latin typeface="Comic Sans MS" panose="030F0702030302020204" pitchFamily="66" charset="0"/>
              </a:rPr>
              <a:t>d</a:t>
            </a:r>
            <a:r>
              <a:rPr lang="en-US" altLang="en-US" baseline="-25000" dirty="0" err="1">
                <a:solidFill>
                  <a:srgbClr val="336699"/>
                </a:solidFill>
                <a:latin typeface="Comic Sans MS" panose="030F0702030302020204" pitchFamily="66" charset="0"/>
              </a:rPr>
              <a:t>ij</a:t>
            </a:r>
            <a:r>
              <a:rPr lang="en-US" altLang="en-US" baseline="30000" dirty="0">
                <a:solidFill>
                  <a:srgbClr val="336699"/>
                </a:solidFill>
                <a:latin typeface="Comic Sans MS" panose="030F0702030302020204" pitchFamily="66" charset="0"/>
              </a:rPr>
              <a:t>(k)</a:t>
            </a:r>
            <a:r>
              <a:rPr lang="en-US" altLang="en-US" dirty="0">
                <a:solidFill>
                  <a:srgbClr val="336699"/>
                </a:solidFill>
              </a:rPr>
              <a:t> = the weight of a shortest path from vertex </a:t>
            </a:r>
            <a:r>
              <a:rPr lang="en-US" altLang="en-US" dirty="0" err="1">
                <a:solidFill>
                  <a:srgbClr val="336699"/>
                </a:solidFill>
              </a:rPr>
              <a:t>i</a:t>
            </a:r>
            <a:r>
              <a:rPr lang="en-US" altLang="en-US" dirty="0">
                <a:solidFill>
                  <a:srgbClr val="336699"/>
                </a:solidFill>
              </a:rPr>
              <a:t> to vertex j with all intermediary vertices drawn from   </a:t>
            </a:r>
            <a:r>
              <a:rPr lang="en-US" altLang="en-US" dirty="0">
                <a:solidFill>
                  <a:srgbClr val="336699"/>
                </a:solidFill>
                <a:latin typeface="Comic Sans MS" panose="030F0702030302020204" pitchFamily="66" charset="0"/>
              </a:rPr>
              <a:t>{1, 2, …, k}</a:t>
            </a:r>
          </a:p>
          <a:p>
            <a:pPr>
              <a:lnSpc>
                <a:spcPct val="130000"/>
              </a:lnSpc>
            </a:pPr>
            <a:r>
              <a:rPr lang="en-US" altLang="en-US" dirty="0"/>
              <a:t>k </a:t>
            </a:r>
            <a:r>
              <a:rPr lang="en-US" altLang="en-US" dirty="0">
                <a:sym typeface="Symbol" panose="05050102010706020507" pitchFamily="18" charset="2"/>
              </a:rPr>
              <a:t> 1 (One or more intermediate vertex is present in SP):</a:t>
            </a:r>
            <a:endParaRPr lang="en-US" altLang="en-US" dirty="0"/>
          </a:p>
          <a:p>
            <a:pPr eaLnBrk="1" hangingPunct="1">
              <a:lnSpc>
                <a:spcPct val="130000"/>
              </a:lnSpc>
            </a:pPr>
            <a:r>
              <a:rPr lang="en-US" altLang="en-US" b="1" dirty="0"/>
              <a:t>Case 2:</a:t>
            </a:r>
            <a:r>
              <a:rPr lang="en-US" altLang="en-US" dirty="0"/>
              <a:t> k is an intermediate vertex of path p</a:t>
            </a:r>
          </a:p>
          <a:p>
            <a:pPr>
              <a:lnSpc>
                <a:spcPct val="130000"/>
              </a:lnSpc>
            </a:pPr>
            <a:r>
              <a:rPr lang="en-US" altLang="en-US" dirty="0" err="1">
                <a:latin typeface="Comic Sans MS" panose="030F0702030302020204" pitchFamily="66" charset="0"/>
              </a:rPr>
              <a:t>d</a:t>
            </a:r>
            <a:r>
              <a:rPr lang="en-US" altLang="en-US" sz="2000" baseline="-25000" dirty="0" err="1">
                <a:latin typeface="Comic Sans MS" panose="030F0702030302020204" pitchFamily="66" charset="0"/>
              </a:rPr>
              <a:t>ij</a:t>
            </a:r>
            <a:r>
              <a:rPr lang="en-US" altLang="en-US" baseline="30000" dirty="0">
                <a:latin typeface="Comic Sans MS" panose="030F0702030302020204" pitchFamily="66" charset="0"/>
              </a:rPr>
              <a:t>(k)</a:t>
            </a:r>
            <a:r>
              <a:rPr lang="en-US" altLang="en-US" dirty="0"/>
              <a:t> =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ik</a:t>
            </a:r>
            <a:r>
              <a:rPr lang="en-US" altLang="en-US" baseline="30000" dirty="0">
                <a:latin typeface="Comic Sans MS" panose="030F0702030302020204" pitchFamily="66" charset="0"/>
              </a:rPr>
              <a:t>(k-1)</a:t>
            </a:r>
            <a:r>
              <a:rPr lang="en-US" altLang="en-US" dirty="0">
                <a:latin typeface="Comic Sans MS" panose="030F0702030302020204" pitchFamily="66" charset="0"/>
              </a:rPr>
              <a:t> +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kj</a:t>
            </a:r>
            <a:r>
              <a:rPr lang="en-US" altLang="en-US" baseline="30000" dirty="0">
                <a:latin typeface="Comic Sans MS" panose="030F0702030302020204" pitchFamily="66" charset="0"/>
              </a:rPr>
              <a:t>(k-1)</a:t>
            </a:r>
            <a:r>
              <a:rPr lang="en-US" altLang="en-US" dirty="0">
                <a:latin typeface="Comic Sans MS" panose="030F0702030302020204" pitchFamily="66" charset="0"/>
              </a:rPr>
              <a:t> </a:t>
            </a:r>
          </a:p>
        </p:txBody>
      </p:sp>
      <p:sp>
        <p:nvSpPr>
          <p:cNvPr id="25606" name="Oval 5"/>
          <p:cNvSpPr>
            <a:spLocks noChangeArrowheads="1"/>
          </p:cNvSpPr>
          <p:nvPr/>
        </p:nvSpPr>
        <p:spPr bwMode="auto">
          <a:xfrm>
            <a:off x="2676925" y="5069843"/>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i</a:t>
            </a:r>
          </a:p>
        </p:txBody>
      </p:sp>
      <p:sp>
        <p:nvSpPr>
          <p:cNvPr id="25607" name="Oval 6"/>
          <p:cNvSpPr>
            <a:spLocks noChangeArrowheads="1"/>
          </p:cNvSpPr>
          <p:nvPr/>
        </p:nvSpPr>
        <p:spPr bwMode="auto">
          <a:xfrm>
            <a:off x="4212038" y="4569780"/>
            <a:ext cx="422275" cy="4206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a:t>
            </a:r>
          </a:p>
        </p:txBody>
      </p:sp>
      <p:sp>
        <p:nvSpPr>
          <p:cNvPr id="25608" name="Oval 7"/>
          <p:cNvSpPr>
            <a:spLocks noChangeArrowheads="1"/>
          </p:cNvSpPr>
          <p:nvPr/>
        </p:nvSpPr>
        <p:spPr bwMode="auto">
          <a:xfrm>
            <a:off x="4248550" y="4612643"/>
            <a:ext cx="363538" cy="3365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k</a:t>
            </a:r>
          </a:p>
        </p:txBody>
      </p:sp>
      <p:sp>
        <p:nvSpPr>
          <p:cNvPr id="25609" name="Oval 8"/>
          <p:cNvSpPr>
            <a:spLocks noChangeArrowheads="1"/>
          </p:cNvSpPr>
          <p:nvPr/>
        </p:nvSpPr>
        <p:spPr bwMode="auto">
          <a:xfrm>
            <a:off x="5777313" y="4847593"/>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j</a:t>
            </a:r>
          </a:p>
        </p:txBody>
      </p:sp>
      <p:sp>
        <p:nvSpPr>
          <p:cNvPr id="25610" name="Freeform 9"/>
          <p:cNvSpPr>
            <a:spLocks/>
          </p:cNvSpPr>
          <p:nvPr/>
        </p:nvSpPr>
        <p:spPr bwMode="auto">
          <a:xfrm>
            <a:off x="3056338" y="4695193"/>
            <a:ext cx="1187450" cy="441325"/>
          </a:xfrm>
          <a:custGeom>
            <a:avLst/>
            <a:gdLst>
              <a:gd name="T0" fmla="*/ 0 w 748"/>
              <a:gd name="T1" fmla="*/ 2147483647 h 278"/>
              <a:gd name="T2" fmla="*/ 2147483647 w 748"/>
              <a:gd name="T3" fmla="*/ 2147483647 h 278"/>
              <a:gd name="T4" fmla="*/ 2147483647 w 748"/>
              <a:gd name="T5" fmla="*/ 2147483647 h 278"/>
              <a:gd name="T6" fmla="*/ 2147483647 w 748"/>
              <a:gd name="T7" fmla="*/ 2147483647 h 278"/>
              <a:gd name="T8" fmla="*/ 2147483647 w 748"/>
              <a:gd name="T9" fmla="*/ 2147483647 h 278"/>
              <a:gd name="T10" fmla="*/ 2147483647 w 748"/>
              <a:gd name="T11" fmla="*/ 2147483647 h 278"/>
              <a:gd name="T12" fmla="*/ 2147483647 w 748"/>
              <a:gd name="T13" fmla="*/ 0 h 278"/>
              <a:gd name="T14" fmla="*/ 0 60000 65536"/>
              <a:gd name="T15" fmla="*/ 0 60000 65536"/>
              <a:gd name="T16" fmla="*/ 0 60000 65536"/>
              <a:gd name="T17" fmla="*/ 0 60000 65536"/>
              <a:gd name="T18" fmla="*/ 0 60000 65536"/>
              <a:gd name="T19" fmla="*/ 0 60000 65536"/>
              <a:gd name="T20" fmla="*/ 0 60000 65536"/>
              <a:gd name="T21" fmla="*/ 0 w 748"/>
              <a:gd name="T22" fmla="*/ 0 h 278"/>
              <a:gd name="T23" fmla="*/ 748 w 748"/>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278">
                <a:moveTo>
                  <a:pt x="0" y="278"/>
                </a:moveTo>
                <a:cubicBezTo>
                  <a:pt x="32" y="240"/>
                  <a:pt x="61" y="199"/>
                  <a:pt x="96" y="163"/>
                </a:cubicBezTo>
                <a:cubicBezTo>
                  <a:pt x="97" y="161"/>
                  <a:pt x="132" y="154"/>
                  <a:pt x="134" y="154"/>
                </a:cubicBezTo>
                <a:cubicBezTo>
                  <a:pt x="185" y="147"/>
                  <a:pt x="237" y="140"/>
                  <a:pt x="288" y="134"/>
                </a:cubicBezTo>
                <a:cubicBezTo>
                  <a:pt x="347" y="139"/>
                  <a:pt x="391" y="143"/>
                  <a:pt x="451" y="139"/>
                </a:cubicBezTo>
                <a:cubicBezTo>
                  <a:pt x="479" y="121"/>
                  <a:pt x="487" y="86"/>
                  <a:pt x="513" y="67"/>
                </a:cubicBezTo>
                <a:cubicBezTo>
                  <a:pt x="575" y="22"/>
                  <a:pt x="672" y="0"/>
                  <a:pt x="748"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1" name="Freeform 10"/>
          <p:cNvSpPr>
            <a:spLocks/>
          </p:cNvSpPr>
          <p:nvPr/>
        </p:nvSpPr>
        <p:spPr bwMode="auto">
          <a:xfrm>
            <a:off x="4624788" y="4771393"/>
            <a:ext cx="1158875" cy="236537"/>
          </a:xfrm>
          <a:custGeom>
            <a:avLst/>
            <a:gdLst>
              <a:gd name="T0" fmla="*/ 0 w 730"/>
              <a:gd name="T1" fmla="*/ 2147483647 h 149"/>
              <a:gd name="T2" fmla="*/ 2147483647 w 730"/>
              <a:gd name="T3" fmla="*/ 0 h 149"/>
              <a:gd name="T4" fmla="*/ 2147483647 w 730"/>
              <a:gd name="T5" fmla="*/ 2147483647 h 149"/>
              <a:gd name="T6" fmla="*/ 2147483647 w 730"/>
              <a:gd name="T7" fmla="*/ 2147483647 h 149"/>
              <a:gd name="T8" fmla="*/ 2147483647 w 730"/>
              <a:gd name="T9" fmla="*/ 2147483647 h 149"/>
              <a:gd name="T10" fmla="*/ 2147483647 w 730"/>
              <a:gd name="T11" fmla="*/ 2147483647 h 149"/>
              <a:gd name="T12" fmla="*/ 2147483647 w 730"/>
              <a:gd name="T13" fmla="*/ 2147483647 h 149"/>
              <a:gd name="T14" fmla="*/ 0 60000 65536"/>
              <a:gd name="T15" fmla="*/ 0 60000 65536"/>
              <a:gd name="T16" fmla="*/ 0 60000 65536"/>
              <a:gd name="T17" fmla="*/ 0 60000 65536"/>
              <a:gd name="T18" fmla="*/ 0 60000 65536"/>
              <a:gd name="T19" fmla="*/ 0 60000 65536"/>
              <a:gd name="T20" fmla="*/ 0 60000 65536"/>
              <a:gd name="T21" fmla="*/ 0 w 730"/>
              <a:gd name="T22" fmla="*/ 0 h 149"/>
              <a:gd name="T23" fmla="*/ 730 w 730"/>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149">
                <a:moveTo>
                  <a:pt x="0" y="14"/>
                </a:moveTo>
                <a:cubicBezTo>
                  <a:pt x="58" y="4"/>
                  <a:pt x="36" y="11"/>
                  <a:pt x="68" y="0"/>
                </a:cubicBezTo>
                <a:cubicBezTo>
                  <a:pt x="144" y="5"/>
                  <a:pt x="207" y="19"/>
                  <a:pt x="279" y="43"/>
                </a:cubicBezTo>
                <a:cubicBezTo>
                  <a:pt x="294" y="59"/>
                  <a:pt x="306" y="70"/>
                  <a:pt x="327" y="77"/>
                </a:cubicBezTo>
                <a:cubicBezTo>
                  <a:pt x="367" y="106"/>
                  <a:pt x="394" y="114"/>
                  <a:pt x="442" y="120"/>
                </a:cubicBezTo>
                <a:cubicBezTo>
                  <a:pt x="532" y="116"/>
                  <a:pt x="559" y="111"/>
                  <a:pt x="639" y="120"/>
                </a:cubicBezTo>
                <a:cubicBezTo>
                  <a:pt x="670" y="124"/>
                  <a:pt x="697" y="149"/>
                  <a:pt x="730" y="149"/>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63736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en-US" sz="3600"/>
              <a:t>Computing the Shortest Path Weights</a:t>
            </a:r>
          </a:p>
        </p:txBody>
      </p:sp>
      <p:sp>
        <p:nvSpPr>
          <p:cNvPr id="830467" name="Rectangle 3"/>
          <p:cNvSpPr>
            <a:spLocks noGrp="1" noChangeArrowheads="1"/>
          </p:cNvSpPr>
          <p:nvPr>
            <p:ph idx="1"/>
          </p:nvPr>
        </p:nvSpPr>
        <p:spPr/>
        <p:txBody>
          <a:bodyPr>
            <a:normAutofit/>
          </a:bodyPr>
          <a:lstStyle/>
          <a:p>
            <a:pPr eaLnBrk="1" hangingPunct="1">
              <a:lnSpc>
                <a:spcPct val="120000"/>
              </a:lnSpc>
            </a:pPr>
            <a:r>
              <a:rPr lang="en-US" altLang="en-US" dirty="0" err="1">
                <a:solidFill>
                  <a:srgbClr val="DD0111"/>
                </a:solidFill>
                <a:latin typeface="Comic Sans MS" panose="030F0702030302020204" pitchFamily="66" charset="0"/>
              </a:rPr>
              <a:t>d</a:t>
            </a:r>
            <a:r>
              <a:rPr lang="en-US" altLang="en-US" baseline="-25000" dirty="0" err="1">
                <a:solidFill>
                  <a:srgbClr val="DD0111"/>
                </a:solidFill>
                <a:latin typeface="Comic Sans MS" panose="030F0702030302020204" pitchFamily="66" charset="0"/>
              </a:rPr>
              <a:t>ij</a:t>
            </a:r>
            <a:r>
              <a:rPr lang="en-US" altLang="en-US" baseline="30000" dirty="0">
                <a:solidFill>
                  <a:srgbClr val="DD0111"/>
                </a:solidFill>
                <a:latin typeface="Comic Sans MS" panose="030F0702030302020204" pitchFamily="66" charset="0"/>
              </a:rPr>
              <a:t>(k)</a:t>
            </a:r>
            <a:r>
              <a:rPr lang="en-US" altLang="en-US" dirty="0">
                <a:solidFill>
                  <a:srgbClr val="DD0111"/>
                </a:solidFill>
              </a:rPr>
              <a:t> = 	</a:t>
            </a:r>
            <a:r>
              <a:rPr lang="en-US" altLang="en-US" dirty="0" err="1">
                <a:solidFill>
                  <a:srgbClr val="DD0111"/>
                </a:solidFill>
                <a:latin typeface="Comic Sans MS" panose="030F0702030302020204" pitchFamily="66" charset="0"/>
              </a:rPr>
              <a:t>w</a:t>
            </a:r>
            <a:r>
              <a:rPr lang="en-US" altLang="en-US" baseline="-25000" dirty="0" err="1">
                <a:solidFill>
                  <a:srgbClr val="DD0111"/>
                </a:solidFill>
                <a:latin typeface="Comic Sans MS" panose="030F0702030302020204" pitchFamily="66" charset="0"/>
              </a:rPr>
              <a:t>ij</a:t>
            </a:r>
            <a:r>
              <a:rPr lang="en-US" altLang="en-US" dirty="0">
                <a:solidFill>
                  <a:srgbClr val="DD0111"/>
                </a:solidFill>
              </a:rPr>
              <a:t>					if </a:t>
            </a:r>
            <a:r>
              <a:rPr lang="en-US" altLang="en-US" dirty="0">
                <a:solidFill>
                  <a:srgbClr val="DD0111"/>
                </a:solidFill>
                <a:latin typeface="Comic Sans MS" panose="030F0702030302020204" pitchFamily="66" charset="0"/>
              </a:rPr>
              <a:t>k = 0</a:t>
            </a:r>
          </a:p>
          <a:p>
            <a:pPr eaLnBrk="1" hangingPunct="1">
              <a:lnSpc>
                <a:spcPct val="120000"/>
              </a:lnSpc>
              <a:buFontTx/>
              <a:buNone/>
            </a:pPr>
            <a:r>
              <a:rPr lang="en-US" altLang="en-US" dirty="0">
                <a:solidFill>
                  <a:srgbClr val="DD0111"/>
                </a:solidFill>
                <a:latin typeface="Comic Sans MS" panose="030F0702030302020204" pitchFamily="66" charset="0"/>
              </a:rPr>
              <a:t>		min {</a:t>
            </a:r>
            <a:r>
              <a:rPr lang="en-US" altLang="en-US" dirty="0" err="1">
                <a:solidFill>
                  <a:srgbClr val="DD0111"/>
                </a:solidFill>
                <a:latin typeface="Comic Sans MS" panose="030F0702030302020204" pitchFamily="66" charset="0"/>
              </a:rPr>
              <a:t>d</a:t>
            </a:r>
            <a:r>
              <a:rPr lang="en-US" altLang="en-US" baseline="-25000" dirty="0" err="1">
                <a:solidFill>
                  <a:srgbClr val="DD0111"/>
                </a:solidFill>
                <a:latin typeface="Comic Sans MS" panose="030F0702030302020204" pitchFamily="66" charset="0"/>
              </a:rPr>
              <a:t>ij</a:t>
            </a:r>
            <a:r>
              <a:rPr lang="en-US" altLang="en-US" baseline="30000" dirty="0">
                <a:solidFill>
                  <a:srgbClr val="DD0111"/>
                </a:solidFill>
                <a:latin typeface="Comic Sans MS" panose="030F0702030302020204" pitchFamily="66" charset="0"/>
              </a:rPr>
              <a:t>(k-1) </a:t>
            </a:r>
            <a:r>
              <a:rPr lang="en-US" altLang="en-US" dirty="0">
                <a:solidFill>
                  <a:srgbClr val="DD0111"/>
                </a:solidFill>
                <a:latin typeface="Comic Sans MS" panose="030F0702030302020204" pitchFamily="66" charset="0"/>
              </a:rPr>
              <a:t>, </a:t>
            </a:r>
            <a:r>
              <a:rPr lang="en-US" altLang="en-US" dirty="0" err="1">
                <a:solidFill>
                  <a:srgbClr val="DD0111"/>
                </a:solidFill>
                <a:latin typeface="Comic Sans MS" panose="030F0702030302020204" pitchFamily="66" charset="0"/>
              </a:rPr>
              <a:t>d</a:t>
            </a:r>
            <a:r>
              <a:rPr lang="en-US" altLang="en-US" baseline="-25000" dirty="0" err="1">
                <a:solidFill>
                  <a:srgbClr val="DD0111"/>
                </a:solidFill>
                <a:latin typeface="Comic Sans MS" panose="030F0702030302020204" pitchFamily="66" charset="0"/>
              </a:rPr>
              <a:t>ik</a:t>
            </a:r>
            <a:r>
              <a:rPr lang="en-US" altLang="en-US" baseline="30000" dirty="0">
                <a:solidFill>
                  <a:srgbClr val="DD0111"/>
                </a:solidFill>
                <a:latin typeface="Comic Sans MS" panose="030F0702030302020204" pitchFamily="66" charset="0"/>
              </a:rPr>
              <a:t>(k-1)</a:t>
            </a:r>
            <a:r>
              <a:rPr lang="en-US" altLang="en-US" dirty="0">
                <a:solidFill>
                  <a:srgbClr val="DD0111"/>
                </a:solidFill>
                <a:latin typeface="Comic Sans MS" panose="030F0702030302020204" pitchFamily="66" charset="0"/>
              </a:rPr>
              <a:t> + </a:t>
            </a:r>
            <a:r>
              <a:rPr lang="en-US" altLang="en-US" dirty="0" err="1">
                <a:solidFill>
                  <a:srgbClr val="DD0111"/>
                </a:solidFill>
                <a:latin typeface="Comic Sans MS" panose="030F0702030302020204" pitchFamily="66" charset="0"/>
              </a:rPr>
              <a:t>d</a:t>
            </a:r>
            <a:r>
              <a:rPr lang="en-US" altLang="en-US" baseline="-25000" dirty="0" err="1">
                <a:solidFill>
                  <a:srgbClr val="DD0111"/>
                </a:solidFill>
                <a:latin typeface="Comic Sans MS" panose="030F0702030302020204" pitchFamily="66" charset="0"/>
              </a:rPr>
              <a:t>kj</a:t>
            </a:r>
            <a:r>
              <a:rPr lang="en-US" altLang="en-US" baseline="30000" dirty="0">
                <a:solidFill>
                  <a:srgbClr val="DD0111"/>
                </a:solidFill>
                <a:latin typeface="Comic Sans MS" panose="030F0702030302020204" pitchFamily="66" charset="0"/>
              </a:rPr>
              <a:t>(k-1) </a:t>
            </a:r>
            <a:r>
              <a:rPr lang="en-US" altLang="en-US" dirty="0">
                <a:solidFill>
                  <a:srgbClr val="DD0111"/>
                </a:solidFill>
                <a:latin typeface="Comic Sans MS" panose="030F0702030302020204" pitchFamily="66" charset="0"/>
              </a:rPr>
              <a:t>}	</a:t>
            </a:r>
            <a:r>
              <a:rPr lang="en-US" altLang="en-US" dirty="0">
                <a:solidFill>
                  <a:srgbClr val="DD0111"/>
                </a:solidFill>
              </a:rPr>
              <a:t>if</a:t>
            </a:r>
            <a:r>
              <a:rPr lang="en-US" altLang="en-US" dirty="0">
                <a:solidFill>
                  <a:srgbClr val="DD0111"/>
                </a:solidFill>
                <a:latin typeface="Comic Sans MS" panose="030F0702030302020204" pitchFamily="66" charset="0"/>
              </a:rPr>
              <a:t> k </a:t>
            </a:r>
            <a:r>
              <a:rPr lang="en-US" altLang="en-US" dirty="0">
                <a:solidFill>
                  <a:srgbClr val="DD0111"/>
                </a:solidFill>
                <a:latin typeface="Comic Sans MS" panose="030F0702030302020204" pitchFamily="66" charset="0"/>
                <a:sym typeface="Symbol" panose="05050102010706020507" pitchFamily="18" charset="2"/>
              </a:rPr>
              <a:t> 1</a:t>
            </a:r>
            <a:endParaRPr lang="en-US" altLang="en-US" sz="1600" dirty="0">
              <a:solidFill>
                <a:srgbClr val="DD0111"/>
              </a:solidFill>
              <a:latin typeface="Comic Sans MS" panose="030F0702030302020204" pitchFamily="66" charset="0"/>
              <a:sym typeface="Symbol" panose="05050102010706020507" pitchFamily="18" charset="2"/>
            </a:endParaRPr>
          </a:p>
          <a:p>
            <a:pPr eaLnBrk="1" hangingPunct="1">
              <a:lnSpc>
                <a:spcPct val="120000"/>
              </a:lnSpc>
            </a:pPr>
            <a:r>
              <a:rPr lang="en-US" altLang="en-US" dirty="0"/>
              <a:t> The final solution: </a:t>
            </a:r>
            <a:r>
              <a:rPr lang="en-US" altLang="en-US" dirty="0">
                <a:latin typeface="Comic Sans MS" panose="030F0702030302020204" pitchFamily="66" charset="0"/>
              </a:rPr>
              <a:t>D</a:t>
            </a:r>
            <a:r>
              <a:rPr lang="en-US" altLang="en-US" baseline="30000" dirty="0">
                <a:latin typeface="Comic Sans MS" panose="030F0702030302020204" pitchFamily="66" charset="0"/>
              </a:rPr>
              <a:t>(n)</a:t>
            </a:r>
            <a:r>
              <a:rPr lang="en-US" altLang="en-US" dirty="0"/>
              <a:t> =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baseline="30000" dirty="0">
                <a:latin typeface="Comic Sans MS" panose="030F0702030302020204" pitchFamily="66" charset="0"/>
              </a:rPr>
              <a:t>(n)</a:t>
            </a:r>
            <a:r>
              <a:rPr lang="en-US" altLang="en-US" dirty="0"/>
              <a:t>): </a:t>
            </a:r>
          </a:p>
          <a:p>
            <a:pPr eaLnBrk="1" hangingPunct="1">
              <a:buFontTx/>
              <a:buNone/>
            </a:pPr>
            <a:r>
              <a:rPr lang="en-US" altLang="en-US" dirty="0"/>
              <a:t>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baseline="30000" dirty="0">
                <a:latin typeface="Comic Sans MS" panose="030F0702030302020204" pitchFamily="66" charset="0"/>
              </a:rPr>
              <a:t>(n) </a:t>
            </a:r>
            <a:r>
              <a:rPr lang="en-US" altLang="en-US" dirty="0">
                <a:latin typeface="Comic Sans MS" panose="030F0702030302020204" pitchFamily="66" charset="0"/>
              </a:rPr>
              <a:t>= </a:t>
            </a:r>
            <a:r>
              <a:rPr lang="en-US" altLang="en-US" dirty="0">
                <a:latin typeface="Comic Sans MS" panose="030F0702030302020204" pitchFamily="66" charset="0"/>
                <a:sym typeface="Symbol" panose="05050102010706020507" pitchFamily="18" charset="2"/>
              </a:rPr>
              <a:t>(</a:t>
            </a:r>
            <a:r>
              <a:rPr lang="en-US" altLang="en-US" dirty="0" err="1">
                <a:latin typeface="Comic Sans MS" panose="030F0702030302020204" pitchFamily="66" charset="0"/>
                <a:sym typeface="Symbol" panose="05050102010706020507" pitchFamily="18" charset="2"/>
              </a:rPr>
              <a:t>i</a:t>
            </a:r>
            <a:r>
              <a:rPr lang="en-US" altLang="en-US" dirty="0">
                <a:latin typeface="Comic Sans MS" panose="030F0702030302020204" pitchFamily="66" charset="0"/>
                <a:sym typeface="Symbol" panose="05050102010706020507" pitchFamily="18" charset="2"/>
              </a:rPr>
              <a:t>, j)  </a:t>
            </a:r>
            <a:r>
              <a:rPr lang="en-US" altLang="en-US" dirty="0" err="1">
                <a:latin typeface="Comic Sans MS" panose="030F0702030302020204" pitchFamily="66" charset="0"/>
                <a:sym typeface="Symbol" panose="05050102010706020507" pitchFamily="18" charset="2"/>
              </a:rPr>
              <a:t>i</a:t>
            </a:r>
            <a:r>
              <a:rPr lang="en-US" altLang="en-US" dirty="0">
                <a:latin typeface="Comic Sans MS" panose="030F0702030302020204" pitchFamily="66" charset="0"/>
                <a:sym typeface="Symbol" panose="05050102010706020507" pitchFamily="18" charset="2"/>
              </a:rPr>
              <a:t>, j  V</a:t>
            </a:r>
            <a:endParaRPr lang="en-US" altLang="en-US" baseline="30000" dirty="0">
              <a:latin typeface="Comic Sans MS" panose="030F0702030302020204" pitchFamily="66" charset="0"/>
              <a:sym typeface="Symbol" panose="05050102010706020507" pitchFamily="18" charset="2"/>
            </a:endParaRPr>
          </a:p>
        </p:txBody>
      </p:sp>
      <p:sp>
        <p:nvSpPr>
          <p:cNvPr id="26629" name="Rectangle 4"/>
          <p:cNvSpPr>
            <a:spLocks noChangeArrowheads="1"/>
          </p:cNvSpPr>
          <p:nvPr/>
        </p:nvSpPr>
        <p:spPr bwMode="auto">
          <a:xfrm rot="5400000">
            <a:off x="6394451" y="4235455"/>
            <a:ext cx="260350" cy="1660525"/>
          </a:xfrm>
          <a:prstGeom prst="rect">
            <a:avLst/>
          </a:prstGeom>
          <a:solidFill>
            <a:srgbClr val="EAEAEA"/>
          </a:solidFill>
          <a:ln w="9525">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30" name="Rectangle 5"/>
          <p:cNvSpPr>
            <a:spLocks noChangeArrowheads="1"/>
          </p:cNvSpPr>
          <p:nvPr/>
        </p:nvSpPr>
        <p:spPr bwMode="auto">
          <a:xfrm>
            <a:off x="6378575" y="4249743"/>
            <a:ext cx="260350" cy="1657350"/>
          </a:xfrm>
          <a:prstGeom prst="rect">
            <a:avLst/>
          </a:prstGeom>
          <a:solidFill>
            <a:srgbClr val="EAEAEA"/>
          </a:solidFill>
          <a:ln w="9525">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31" name="Rectangle 6"/>
          <p:cNvSpPr>
            <a:spLocks noChangeArrowheads="1"/>
          </p:cNvSpPr>
          <p:nvPr/>
        </p:nvSpPr>
        <p:spPr bwMode="auto">
          <a:xfrm>
            <a:off x="2532063" y="4232280"/>
            <a:ext cx="1663700" cy="1666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32" name="Rectangle 7"/>
          <p:cNvSpPr>
            <a:spLocks noChangeArrowheads="1"/>
          </p:cNvSpPr>
          <p:nvPr/>
        </p:nvSpPr>
        <p:spPr bwMode="auto">
          <a:xfrm>
            <a:off x="5691188" y="4249743"/>
            <a:ext cx="1663700" cy="1666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33" name="Rectangle 8"/>
          <p:cNvSpPr>
            <a:spLocks noChangeArrowheads="1"/>
          </p:cNvSpPr>
          <p:nvPr/>
        </p:nvSpPr>
        <p:spPr bwMode="auto">
          <a:xfrm>
            <a:off x="6367463" y="4937130"/>
            <a:ext cx="285750" cy="252413"/>
          </a:xfrm>
          <a:prstGeom prst="rect">
            <a:avLst/>
          </a:prstGeom>
          <a:solidFill>
            <a:schemeClr val="accent1"/>
          </a:solidFill>
          <a:ln w="25400">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34" name="Text Box 9"/>
          <p:cNvSpPr txBox="1">
            <a:spLocks noChangeArrowheads="1"/>
          </p:cNvSpPr>
          <p:nvPr/>
        </p:nvSpPr>
        <p:spPr bwMode="auto">
          <a:xfrm>
            <a:off x="6362700" y="3883030"/>
            <a:ext cx="276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j</a:t>
            </a:r>
          </a:p>
        </p:txBody>
      </p:sp>
      <p:sp>
        <p:nvSpPr>
          <p:cNvPr id="26635" name="Text Box 10"/>
          <p:cNvSpPr txBox="1">
            <a:spLocks noChangeArrowheads="1"/>
          </p:cNvSpPr>
          <p:nvPr/>
        </p:nvSpPr>
        <p:spPr bwMode="auto">
          <a:xfrm>
            <a:off x="5413375" y="489109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i</a:t>
            </a:r>
          </a:p>
        </p:txBody>
      </p:sp>
      <p:sp>
        <p:nvSpPr>
          <p:cNvPr id="26636" name="Text Box 11"/>
          <p:cNvSpPr txBox="1">
            <a:spLocks noChangeArrowheads="1"/>
          </p:cNvSpPr>
          <p:nvPr/>
        </p:nvSpPr>
        <p:spPr bwMode="auto">
          <a:xfrm>
            <a:off x="1862138" y="5535618"/>
            <a:ext cx="674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(k-1)</a:t>
            </a:r>
          </a:p>
        </p:txBody>
      </p:sp>
      <p:grpSp>
        <p:nvGrpSpPr>
          <p:cNvPr id="2" name="Group 12"/>
          <p:cNvGrpSpPr>
            <a:grpSpLocks/>
          </p:cNvGrpSpPr>
          <p:nvPr/>
        </p:nvGrpSpPr>
        <p:grpSpPr bwMode="auto">
          <a:xfrm>
            <a:off x="2227263" y="3770318"/>
            <a:ext cx="1952625" cy="2128837"/>
            <a:chOff x="1133" y="1967"/>
            <a:chExt cx="1230" cy="1341"/>
          </a:xfrm>
        </p:grpSpPr>
        <p:grpSp>
          <p:nvGrpSpPr>
            <p:cNvPr id="26649" name="Group 13"/>
            <p:cNvGrpSpPr>
              <a:grpSpLocks/>
            </p:cNvGrpSpPr>
            <p:nvPr/>
          </p:nvGrpSpPr>
          <p:grpSpPr bwMode="auto">
            <a:xfrm>
              <a:off x="1133" y="2645"/>
              <a:ext cx="1230" cy="231"/>
              <a:chOff x="648" y="1930"/>
              <a:chExt cx="1230" cy="231"/>
            </a:xfrm>
          </p:grpSpPr>
          <p:sp>
            <p:nvSpPr>
              <p:cNvPr id="26652" name="Rectangle 14"/>
              <p:cNvSpPr>
                <a:spLocks noChangeArrowheads="1"/>
              </p:cNvSpPr>
              <p:nvPr/>
            </p:nvSpPr>
            <p:spPr bwMode="auto">
              <a:xfrm rot="5400000">
                <a:off x="1278" y="1539"/>
                <a:ext cx="164" cy="1036"/>
              </a:xfrm>
              <a:prstGeom prst="rect">
                <a:avLst/>
              </a:prstGeom>
              <a:solidFill>
                <a:srgbClr val="EAEAEA"/>
              </a:solidFill>
              <a:ln w="9525">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53" name="Text Box 15"/>
              <p:cNvSpPr txBox="1">
                <a:spLocks noChangeArrowheads="1"/>
              </p:cNvSpPr>
              <p:nvPr/>
            </p:nvSpPr>
            <p:spPr bwMode="auto">
              <a:xfrm>
                <a:off x="648" y="1930"/>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i</a:t>
                </a:r>
              </a:p>
            </p:txBody>
          </p:sp>
        </p:grpSp>
        <p:sp>
          <p:nvSpPr>
            <p:cNvPr id="26650" name="Rectangle 16"/>
            <p:cNvSpPr>
              <a:spLocks noChangeArrowheads="1"/>
            </p:cNvSpPr>
            <p:nvPr/>
          </p:nvSpPr>
          <p:spPr bwMode="auto">
            <a:xfrm>
              <a:off x="1734" y="2259"/>
              <a:ext cx="164" cy="1049"/>
            </a:xfrm>
            <a:prstGeom prst="rect">
              <a:avLst/>
            </a:prstGeom>
            <a:solidFill>
              <a:srgbClr val="EAEAEA"/>
            </a:solidFill>
            <a:ln w="9525">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51" name="Text Box 17"/>
            <p:cNvSpPr txBox="1">
              <a:spLocks noChangeArrowheads="1"/>
            </p:cNvSpPr>
            <p:nvPr/>
          </p:nvSpPr>
          <p:spPr bwMode="auto">
            <a:xfrm>
              <a:off x="1739" y="1967"/>
              <a:ext cx="1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j</a:t>
              </a:r>
            </a:p>
          </p:txBody>
        </p:sp>
      </p:grpSp>
      <p:sp>
        <p:nvSpPr>
          <p:cNvPr id="26638" name="Text Box 18"/>
          <p:cNvSpPr txBox="1">
            <a:spLocks noChangeArrowheads="1"/>
          </p:cNvSpPr>
          <p:nvPr/>
        </p:nvSpPr>
        <p:spPr bwMode="auto">
          <a:xfrm>
            <a:off x="5116513" y="5553080"/>
            <a:ext cx="54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(k)</a:t>
            </a:r>
          </a:p>
        </p:txBody>
      </p:sp>
      <p:sp>
        <p:nvSpPr>
          <p:cNvPr id="830483" name="Rectangle 19"/>
          <p:cNvSpPr>
            <a:spLocks noChangeArrowheads="1"/>
          </p:cNvSpPr>
          <p:nvPr/>
        </p:nvSpPr>
        <p:spPr bwMode="auto">
          <a:xfrm>
            <a:off x="2733675" y="4919668"/>
            <a:ext cx="285750" cy="252412"/>
          </a:xfrm>
          <a:prstGeom prst="rect">
            <a:avLst/>
          </a:prstGeom>
          <a:solidFill>
            <a:schemeClr val="accent1"/>
          </a:solidFill>
          <a:ln w="25400">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830484" name="Rectangle 20"/>
          <p:cNvSpPr>
            <a:spLocks noChangeArrowheads="1"/>
          </p:cNvSpPr>
          <p:nvPr/>
        </p:nvSpPr>
        <p:spPr bwMode="auto">
          <a:xfrm>
            <a:off x="3175000" y="4400555"/>
            <a:ext cx="285750" cy="252413"/>
          </a:xfrm>
          <a:prstGeom prst="rect">
            <a:avLst/>
          </a:prstGeom>
          <a:solidFill>
            <a:schemeClr val="accent1"/>
          </a:solidFill>
          <a:ln w="25400">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830485" name="Rectangle 21"/>
          <p:cNvSpPr>
            <a:spLocks noChangeArrowheads="1"/>
          </p:cNvSpPr>
          <p:nvPr/>
        </p:nvSpPr>
        <p:spPr bwMode="auto">
          <a:xfrm>
            <a:off x="3167063" y="4919668"/>
            <a:ext cx="285750" cy="252412"/>
          </a:xfrm>
          <a:prstGeom prst="rect">
            <a:avLst/>
          </a:prstGeom>
          <a:solidFill>
            <a:schemeClr val="accent1"/>
          </a:solidFill>
          <a:ln w="25400">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26642" name="AutoShape 22"/>
          <p:cNvSpPr>
            <a:spLocks noChangeArrowheads="1"/>
          </p:cNvSpPr>
          <p:nvPr/>
        </p:nvSpPr>
        <p:spPr bwMode="auto">
          <a:xfrm>
            <a:off x="4614863" y="4800605"/>
            <a:ext cx="503237" cy="449263"/>
          </a:xfrm>
          <a:prstGeom prst="rightArrow">
            <a:avLst>
              <a:gd name="adj1" fmla="val 50000"/>
              <a:gd name="adj2" fmla="val 28003"/>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grpSp>
        <p:nvGrpSpPr>
          <p:cNvPr id="4" name="Group 23"/>
          <p:cNvGrpSpPr>
            <a:grpSpLocks/>
          </p:cNvGrpSpPr>
          <p:nvPr/>
        </p:nvGrpSpPr>
        <p:grpSpPr bwMode="auto">
          <a:xfrm>
            <a:off x="2717800" y="4379918"/>
            <a:ext cx="444500" cy="458787"/>
            <a:chOff x="1442" y="2351"/>
            <a:chExt cx="280" cy="289"/>
          </a:xfrm>
        </p:grpSpPr>
        <p:sp>
          <p:nvSpPr>
            <p:cNvPr id="26647" name="Freeform 24"/>
            <p:cNvSpPr>
              <a:spLocks/>
            </p:cNvSpPr>
            <p:nvPr/>
          </p:nvSpPr>
          <p:spPr bwMode="auto">
            <a:xfrm>
              <a:off x="1542" y="2448"/>
              <a:ext cx="180" cy="192"/>
            </a:xfrm>
            <a:custGeom>
              <a:avLst/>
              <a:gdLst>
                <a:gd name="T0" fmla="*/ 0 w 180"/>
                <a:gd name="T1" fmla="*/ 192 h 192"/>
                <a:gd name="T2" fmla="*/ 24 w 180"/>
                <a:gd name="T3" fmla="*/ 78 h 192"/>
                <a:gd name="T4" fmla="*/ 78 w 180"/>
                <a:gd name="T5" fmla="*/ 24 h 192"/>
                <a:gd name="T6" fmla="*/ 180 w 180"/>
                <a:gd name="T7" fmla="*/ 0 h 192"/>
                <a:gd name="T8" fmla="*/ 0 60000 65536"/>
                <a:gd name="T9" fmla="*/ 0 60000 65536"/>
                <a:gd name="T10" fmla="*/ 0 60000 65536"/>
                <a:gd name="T11" fmla="*/ 0 60000 65536"/>
                <a:gd name="T12" fmla="*/ 0 w 180"/>
                <a:gd name="T13" fmla="*/ 0 h 192"/>
                <a:gd name="T14" fmla="*/ 180 w 180"/>
                <a:gd name="T15" fmla="*/ 192 h 192"/>
              </a:gdLst>
              <a:ahLst/>
              <a:cxnLst>
                <a:cxn ang="T8">
                  <a:pos x="T0" y="T1"/>
                </a:cxn>
                <a:cxn ang="T9">
                  <a:pos x="T2" y="T3"/>
                </a:cxn>
                <a:cxn ang="T10">
                  <a:pos x="T4" y="T5"/>
                </a:cxn>
                <a:cxn ang="T11">
                  <a:pos x="T6" y="T7"/>
                </a:cxn>
              </a:cxnLst>
              <a:rect l="T12" t="T13" r="T14" b="T15"/>
              <a:pathLst>
                <a:path w="180" h="192">
                  <a:moveTo>
                    <a:pt x="0" y="192"/>
                  </a:moveTo>
                  <a:cubicBezTo>
                    <a:pt x="5" y="149"/>
                    <a:pt x="11" y="106"/>
                    <a:pt x="24" y="78"/>
                  </a:cubicBezTo>
                  <a:cubicBezTo>
                    <a:pt x="37" y="50"/>
                    <a:pt x="52" y="37"/>
                    <a:pt x="78" y="24"/>
                  </a:cubicBezTo>
                  <a:cubicBezTo>
                    <a:pt x="104" y="11"/>
                    <a:pt x="164" y="4"/>
                    <a:pt x="180"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8" name="Text Box 25"/>
            <p:cNvSpPr txBox="1">
              <a:spLocks noChangeArrowheads="1"/>
            </p:cNvSpPr>
            <p:nvPr/>
          </p:nvSpPr>
          <p:spPr bwMode="auto">
            <a:xfrm>
              <a:off x="1442" y="2351"/>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a:t>
              </a:r>
            </a:p>
          </p:txBody>
        </p:sp>
      </p:grpSp>
      <p:sp>
        <p:nvSpPr>
          <p:cNvPr id="26644" name="AutoShape 26"/>
          <p:cNvSpPr>
            <a:spLocks/>
          </p:cNvSpPr>
          <p:nvPr/>
        </p:nvSpPr>
        <p:spPr bwMode="auto">
          <a:xfrm>
            <a:off x="1730391" y="1010020"/>
            <a:ext cx="88900" cy="1085850"/>
          </a:xfrm>
          <a:prstGeom prst="leftBrace">
            <a:avLst>
              <a:gd name="adj1" fmla="val 10178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830491" name="Text Box 27"/>
          <p:cNvSpPr txBox="1">
            <a:spLocks noChangeArrowheads="1"/>
          </p:cNvSpPr>
          <p:nvPr/>
        </p:nvSpPr>
        <p:spPr bwMode="auto">
          <a:xfrm>
            <a:off x="2536825" y="5165730"/>
            <a:ext cx="671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(i, k)</a:t>
            </a:r>
          </a:p>
        </p:txBody>
      </p:sp>
      <p:sp>
        <p:nvSpPr>
          <p:cNvPr id="830492" name="Text Box 28"/>
          <p:cNvSpPr txBox="1">
            <a:spLocks noChangeArrowheads="1"/>
          </p:cNvSpPr>
          <p:nvPr/>
        </p:nvSpPr>
        <p:spPr bwMode="auto">
          <a:xfrm>
            <a:off x="3470275" y="4337055"/>
            <a:ext cx="700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(k, j)</a:t>
            </a:r>
          </a:p>
        </p:txBody>
      </p:sp>
    </p:spTree>
    <p:extLst>
      <p:ext uri="{BB962C8B-B14F-4D97-AF65-F5344CB8AC3E}">
        <p14:creationId xmlns:p14="http://schemas.microsoft.com/office/powerpoint/2010/main" val="3156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04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046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04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04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04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83" grpId="0" animBg="1"/>
      <p:bldP spid="830484" grpId="0" animBg="1"/>
      <p:bldP spid="830485" grpId="0" animBg="1"/>
      <p:bldP spid="830491" grpId="0"/>
      <p:bldP spid="83049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altLang="en-US"/>
              <a:t>The Floyd-Warshall algorithm</a:t>
            </a:r>
          </a:p>
        </p:txBody>
      </p:sp>
      <p:sp>
        <p:nvSpPr>
          <p:cNvPr id="2" name="Content Placeholder 1"/>
          <p:cNvSpPr>
            <a:spLocks noGrp="1"/>
          </p:cNvSpPr>
          <p:nvPr>
            <p:ph idx="1"/>
          </p:nvPr>
        </p:nvSpPr>
        <p:spPr/>
        <p:txBody>
          <a:bodyPr/>
          <a:lstStyle/>
          <a:p>
            <a:endParaRPr lang="en-US"/>
          </a:p>
        </p:txBody>
      </p:sp>
      <p:sp>
        <p:nvSpPr>
          <p:cNvPr id="27652" name="Rectangle 3"/>
          <p:cNvSpPr>
            <a:spLocks noChangeArrowheads="1"/>
          </p:cNvSpPr>
          <p:nvPr/>
        </p:nvSpPr>
        <p:spPr bwMode="auto">
          <a:xfrm>
            <a:off x="685800" y="2057400"/>
            <a:ext cx="83375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800">
                <a:solidFill>
                  <a:schemeClr val="accent2"/>
                </a:solidFill>
                <a:latin typeface="Arial" panose="020B0604020202020204" pitchFamily="34" charset="0"/>
              </a:defRPr>
            </a:lvl1pPr>
            <a:lvl2pPr marL="742950" indent="-28575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400">
                <a:solidFill>
                  <a:schemeClr val="tx1"/>
                </a:solidFill>
                <a:latin typeface="Arial" panose="020B0604020202020204" pitchFamily="34" charset="0"/>
              </a:defRPr>
            </a:lvl2pPr>
            <a:lvl3pPr marL="11430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accent2"/>
                </a:solidFill>
                <a:latin typeface="Arial" panose="020B0604020202020204" pitchFamily="34" charset="0"/>
              </a:defRPr>
            </a:lvl3pPr>
            <a:lvl4pPr marL="16002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tx1"/>
                </a:solidFill>
                <a:latin typeface="Arial" panose="020B0604020202020204" pitchFamily="34" charset="0"/>
              </a:defRPr>
            </a:lvl4pPr>
            <a:lvl5pPr marL="20574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9pPr>
          </a:lstStyle>
          <a:p>
            <a:pPr algn="just">
              <a:spcBef>
                <a:spcPct val="0"/>
              </a:spcBef>
              <a:buFontTx/>
              <a:buNone/>
            </a:pPr>
            <a:r>
              <a:rPr lang="da-DK" altLang="en-US" sz="2000" b="1">
                <a:solidFill>
                  <a:schemeClr val="tx1"/>
                </a:solidFill>
                <a:latin typeface="Courier New" panose="02070309020205020404" pitchFamily="49" charset="0"/>
                <a:cs typeface="Times New Roman" panose="02020603050405020304" pitchFamily="18" charset="0"/>
              </a:rPr>
              <a:t>Floyd-Warshall</a:t>
            </a:r>
            <a:r>
              <a:rPr lang="en-US" altLang="en-US" sz="2000">
                <a:solidFill>
                  <a:schemeClr val="tx1"/>
                </a:solidFill>
                <a:latin typeface="Courier New" panose="02070309020205020404" pitchFamily="49" charset="0"/>
                <a:cs typeface="Times New Roman" panose="02020603050405020304" pitchFamily="18" charset="0"/>
              </a:rPr>
              <a:t>(W[1..n][1..n]) </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01 D </a:t>
            </a:r>
            <a:r>
              <a:rPr lang="en-US" altLang="en-US" sz="1800">
                <a:solidFill>
                  <a:schemeClr val="tx1"/>
                </a:solidFill>
                <a:latin typeface="Symbol" panose="05050102010706020507" pitchFamily="18" charset="2"/>
                <a:cs typeface="Times New Roman" panose="02020603050405020304" pitchFamily="18" charset="0"/>
              </a:rPr>
              <a:t>¬  </a:t>
            </a:r>
            <a:r>
              <a:rPr lang="en-US" altLang="en-US" sz="1800">
                <a:solidFill>
                  <a:schemeClr val="tx1"/>
                </a:solidFill>
                <a:latin typeface="Courier New" panose="02070309020205020404" pitchFamily="49" charset="0"/>
                <a:cs typeface="Times New Roman" panose="02020603050405020304" pitchFamily="18" charset="0"/>
              </a:rPr>
              <a:t>W    // D</a:t>
            </a:r>
            <a:r>
              <a:rPr lang="en-US" altLang="en-US" sz="1800" baseline="30000">
                <a:solidFill>
                  <a:schemeClr val="tx1"/>
                </a:solidFill>
                <a:latin typeface="Courier New" panose="02070309020205020404" pitchFamily="49" charset="0"/>
                <a:cs typeface="Times New Roman" panose="02020603050405020304" pitchFamily="18" charset="0"/>
              </a:rPr>
              <a:t>(0)</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02 </a:t>
            </a:r>
            <a:r>
              <a:rPr lang="en-US" altLang="en-US" sz="1800" b="1">
                <a:solidFill>
                  <a:schemeClr val="tx1"/>
                </a:solidFill>
                <a:latin typeface="Courier New" panose="02070309020205020404" pitchFamily="49" charset="0"/>
                <a:cs typeface="Times New Roman" panose="02020603050405020304" pitchFamily="18" charset="0"/>
              </a:rPr>
              <a:t>for</a:t>
            </a:r>
            <a:r>
              <a:rPr lang="en-US" altLang="en-US" sz="1800">
                <a:solidFill>
                  <a:schemeClr val="tx1"/>
                </a:solidFill>
                <a:latin typeface="Courier New" panose="02070309020205020404" pitchFamily="49" charset="0"/>
                <a:cs typeface="Times New Roman" panose="02020603050405020304" pitchFamily="18" charset="0"/>
              </a:rPr>
              <a:t> k </a:t>
            </a:r>
            <a:r>
              <a:rPr lang="en-US" altLang="en-US" sz="1800">
                <a:solidFill>
                  <a:schemeClr val="tx1"/>
                </a:solidFill>
                <a:latin typeface="Symbol" panose="05050102010706020507" pitchFamily="18" charset="2"/>
                <a:cs typeface="Times New Roman" panose="02020603050405020304" pitchFamily="18" charset="0"/>
              </a:rPr>
              <a:t>¬ </a:t>
            </a:r>
            <a:r>
              <a:rPr lang="en-US" altLang="en-US" sz="1800">
                <a:solidFill>
                  <a:schemeClr val="tx1"/>
                </a:solidFill>
                <a:latin typeface="Courier New" panose="02070309020205020404" pitchFamily="49" charset="0"/>
                <a:cs typeface="Times New Roman" panose="02020603050405020304" pitchFamily="18" charset="0"/>
              </a:rPr>
              <a:t>1 </a:t>
            </a:r>
            <a:r>
              <a:rPr lang="en-US" altLang="en-US" sz="1800" b="1">
                <a:solidFill>
                  <a:schemeClr val="tx1"/>
                </a:solidFill>
                <a:latin typeface="Courier New" panose="02070309020205020404" pitchFamily="49" charset="0"/>
                <a:cs typeface="Times New Roman" panose="02020603050405020304" pitchFamily="18" charset="0"/>
              </a:rPr>
              <a:t>to</a:t>
            </a:r>
            <a:r>
              <a:rPr lang="en-US" altLang="en-US" sz="1800">
                <a:solidFill>
                  <a:schemeClr val="tx1"/>
                </a:solidFill>
                <a:latin typeface="Courier New" panose="02070309020205020404" pitchFamily="49" charset="0"/>
                <a:cs typeface="Times New Roman" panose="02020603050405020304" pitchFamily="18" charset="0"/>
              </a:rPr>
              <a:t> n </a:t>
            </a:r>
            <a:r>
              <a:rPr lang="en-US" altLang="en-US" sz="1800" b="1">
                <a:solidFill>
                  <a:schemeClr val="tx1"/>
                </a:solidFill>
                <a:latin typeface="Courier New" panose="02070309020205020404" pitchFamily="49" charset="0"/>
                <a:cs typeface="Times New Roman" panose="02020603050405020304" pitchFamily="18" charset="0"/>
              </a:rPr>
              <a:t>do </a:t>
            </a:r>
            <a:r>
              <a:rPr lang="en-US" altLang="en-US" sz="1800">
                <a:solidFill>
                  <a:schemeClr val="tx1"/>
                </a:solidFill>
                <a:latin typeface="Courier New" panose="02070309020205020404" pitchFamily="49" charset="0"/>
                <a:cs typeface="Times New Roman" panose="02020603050405020304" pitchFamily="18" charset="0"/>
              </a:rPr>
              <a:t>// compute D</a:t>
            </a:r>
            <a:r>
              <a:rPr lang="en-US" altLang="en-US" sz="1800" baseline="30000">
                <a:solidFill>
                  <a:schemeClr val="tx1"/>
                </a:solidFill>
                <a:latin typeface="Courier New" panose="02070309020205020404" pitchFamily="49" charset="0"/>
                <a:cs typeface="Times New Roman" panose="02020603050405020304" pitchFamily="18" charset="0"/>
              </a:rPr>
              <a:t>(k)</a:t>
            </a:r>
            <a:endParaRPr lang="en-US" altLang="en-US" sz="1800" b="1">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03    </a:t>
            </a:r>
            <a:r>
              <a:rPr lang="en-US" altLang="en-US" sz="1800" b="1">
                <a:solidFill>
                  <a:schemeClr val="tx1"/>
                </a:solidFill>
                <a:latin typeface="Courier New" panose="02070309020205020404" pitchFamily="49" charset="0"/>
                <a:cs typeface="Times New Roman" panose="02020603050405020304" pitchFamily="18" charset="0"/>
              </a:rPr>
              <a:t>for</a:t>
            </a:r>
            <a:r>
              <a:rPr lang="en-US" altLang="en-US" sz="1800">
                <a:solidFill>
                  <a:schemeClr val="tx1"/>
                </a:solidFill>
                <a:latin typeface="Courier New" panose="02070309020205020404" pitchFamily="49" charset="0"/>
                <a:cs typeface="Times New Roman" panose="02020603050405020304" pitchFamily="18" charset="0"/>
              </a:rPr>
              <a:t> i </a:t>
            </a:r>
            <a:r>
              <a:rPr lang="en-US" altLang="en-US" sz="1800">
                <a:solidFill>
                  <a:schemeClr val="tx1"/>
                </a:solidFill>
                <a:latin typeface="Symbol" panose="05050102010706020507" pitchFamily="18" charset="2"/>
                <a:cs typeface="Times New Roman" panose="02020603050405020304" pitchFamily="18" charset="0"/>
              </a:rPr>
              <a:t>¬</a:t>
            </a:r>
            <a:r>
              <a:rPr lang="en-US" altLang="en-US" sz="1800">
                <a:solidFill>
                  <a:schemeClr val="tx1"/>
                </a:solidFill>
                <a:latin typeface="Courier New" panose="02070309020205020404" pitchFamily="49" charset="0"/>
                <a:cs typeface="Times New Roman" panose="02020603050405020304" pitchFamily="18" charset="0"/>
              </a:rPr>
              <a:t>1 </a:t>
            </a:r>
            <a:r>
              <a:rPr lang="en-US" altLang="en-US" sz="1800" b="1">
                <a:solidFill>
                  <a:schemeClr val="tx1"/>
                </a:solidFill>
                <a:latin typeface="Courier New" panose="02070309020205020404" pitchFamily="49" charset="0"/>
                <a:cs typeface="Times New Roman" panose="02020603050405020304" pitchFamily="18" charset="0"/>
              </a:rPr>
              <a:t>to</a:t>
            </a:r>
            <a:r>
              <a:rPr lang="en-US" altLang="en-US" sz="1800">
                <a:solidFill>
                  <a:schemeClr val="tx1"/>
                </a:solidFill>
                <a:latin typeface="Courier New" panose="02070309020205020404" pitchFamily="49" charset="0"/>
                <a:cs typeface="Times New Roman" panose="02020603050405020304" pitchFamily="18" charset="0"/>
              </a:rPr>
              <a:t> n </a:t>
            </a:r>
            <a:r>
              <a:rPr lang="en-US" altLang="en-US" sz="1800" b="1">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04</a:t>
            </a:r>
            <a:r>
              <a:rPr lang="en-US" altLang="en-US" sz="1800" b="1">
                <a:solidFill>
                  <a:schemeClr val="tx1"/>
                </a:solidFill>
                <a:latin typeface="Courier New" panose="02070309020205020404" pitchFamily="49" charset="0"/>
                <a:cs typeface="Times New Roman" panose="02020603050405020304" pitchFamily="18" charset="0"/>
              </a:rPr>
              <a:t>       for</a:t>
            </a:r>
            <a:r>
              <a:rPr lang="en-US" altLang="en-US" sz="1800">
                <a:solidFill>
                  <a:schemeClr val="tx1"/>
                </a:solidFill>
                <a:latin typeface="Courier New" panose="02070309020205020404" pitchFamily="49" charset="0"/>
                <a:cs typeface="Times New Roman" panose="02020603050405020304" pitchFamily="18" charset="0"/>
              </a:rPr>
              <a:t> j </a:t>
            </a:r>
            <a:r>
              <a:rPr lang="en-US" altLang="en-US" sz="1800">
                <a:solidFill>
                  <a:schemeClr val="tx1"/>
                </a:solidFill>
                <a:latin typeface="Symbol" panose="05050102010706020507" pitchFamily="18" charset="2"/>
                <a:cs typeface="Times New Roman" panose="02020603050405020304" pitchFamily="18" charset="0"/>
              </a:rPr>
              <a:t>¬</a:t>
            </a:r>
            <a:r>
              <a:rPr lang="en-US" altLang="en-US" sz="1800">
                <a:solidFill>
                  <a:schemeClr val="tx1"/>
                </a:solidFill>
                <a:latin typeface="Courier New" panose="02070309020205020404" pitchFamily="49" charset="0"/>
                <a:cs typeface="Times New Roman" panose="02020603050405020304" pitchFamily="18" charset="0"/>
              </a:rPr>
              <a:t>1 </a:t>
            </a:r>
            <a:r>
              <a:rPr lang="en-US" altLang="en-US" sz="1800" b="1">
                <a:solidFill>
                  <a:schemeClr val="tx1"/>
                </a:solidFill>
                <a:latin typeface="Courier New" panose="02070309020205020404" pitchFamily="49" charset="0"/>
                <a:cs typeface="Times New Roman" panose="02020603050405020304" pitchFamily="18" charset="0"/>
              </a:rPr>
              <a:t>to</a:t>
            </a:r>
            <a:r>
              <a:rPr lang="en-US" altLang="en-US" sz="1800">
                <a:solidFill>
                  <a:schemeClr val="tx1"/>
                </a:solidFill>
                <a:latin typeface="Courier New" panose="02070309020205020404" pitchFamily="49" charset="0"/>
                <a:cs typeface="Times New Roman" panose="02020603050405020304" pitchFamily="18" charset="0"/>
              </a:rPr>
              <a:t> n </a:t>
            </a:r>
            <a:r>
              <a:rPr lang="en-US" altLang="en-US" sz="1800" b="1">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05         </a:t>
            </a:r>
            <a:r>
              <a:rPr lang="en-US" altLang="en-US" sz="1800" b="1">
                <a:solidFill>
                  <a:schemeClr val="tx1"/>
                </a:solidFill>
                <a:latin typeface="Courier New" panose="02070309020205020404" pitchFamily="49" charset="0"/>
                <a:cs typeface="Times New Roman" panose="02020603050405020304" pitchFamily="18" charset="0"/>
              </a:rPr>
              <a:t>if</a:t>
            </a:r>
            <a:r>
              <a:rPr lang="en-US" altLang="en-US" sz="1800">
                <a:solidFill>
                  <a:schemeClr val="tx1"/>
                </a:solidFill>
                <a:latin typeface="Courier New" panose="02070309020205020404" pitchFamily="49" charset="0"/>
                <a:cs typeface="Times New Roman" panose="02020603050405020304" pitchFamily="18" charset="0"/>
              </a:rPr>
              <a:t> D[i][k] + D[k][j] </a:t>
            </a:r>
            <a:r>
              <a:rPr lang="en-US" altLang="en-US" sz="1800">
                <a:solidFill>
                  <a:schemeClr val="tx1"/>
                </a:solidFill>
                <a:latin typeface="Symbol" panose="05050102010706020507" pitchFamily="18" charset="2"/>
                <a:cs typeface="Times New Roman" panose="02020603050405020304" pitchFamily="18" charset="0"/>
              </a:rPr>
              <a:t>&lt;</a:t>
            </a:r>
            <a:r>
              <a:rPr lang="en-US" altLang="en-US" sz="1800">
                <a:solidFill>
                  <a:schemeClr val="tx1"/>
                </a:solidFill>
                <a:latin typeface="Courier New" panose="02070309020205020404" pitchFamily="49" charset="0"/>
                <a:cs typeface="Times New Roman" panose="02020603050405020304" pitchFamily="18" charset="0"/>
              </a:rPr>
              <a:t> D[i][j] </a:t>
            </a:r>
            <a:r>
              <a:rPr lang="en-US" altLang="en-US" sz="1800" b="1">
                <a:solidFill>
                  <a:schemeClr val="tx1"/>
                </a:solidFill>
                <a:latin typeface="Courier New" panose="02070309020205020404" pitchFamily="49" charset="0"/>
                <a:cs typeface="Times New Roman" panose="02020603050405020304" pitchFamily="18" charset="0"/>
              </a:rPr>
              <a:t>then</a:t>
            </a:r>
            <a:r>
              <a:rPr lang="en-US" altLang="en-US" sz="1800">
                <a:solidFill>
                  <a:schemeClr val="tx1"/>
                </a:solidFill>
                <a:latin typeface="Courier New" panose="02070309020205020404" pitchFamily="49" charset="0"/>
                <a:cs typeface="Times New Roman" panose="02020603050405020304" pitchFamily="18" charset="0"/>
              </a:rPr>
              <a:t> </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06            D[i][j] </a:t>
            </a:r>
            <a:r>
              <a:rPr lang="en-US" altLang="en-US" sz="1800">
                <a:solidFill>
                  <a:schemeClr val="tx1"/>
                </a:solidFill>
                <a:latin typeface="Symbol" panose="05050102010706020507" pitchFamily="18" charset="2"/>
                <a:cs typeface="Times New Roman" panose="02020603050405020304" pitchFamily="18" charset="0"/>
              </a:rPr>
              <a:t>¬ </a:t>
            </a:r>
            <a:r>
              <a:rPr lang="en-US" altLang="en-US" sz="1800">
                <a:solidFill>
                  <a:schemeClr val="tx1"/>
                </a:solidFill>
                <a:latin typeface="Courier New" panose="02070309020205020404" pitchFamily="49" charset="0"/>
                <a:cs typeface="Times New Roman" panose="02020603050405020304" pitchFamily="18" charset="0"/>
              </a:rPr>
              <a:t>D[i][k] + D[k][j] </a:t>
            </a:r>
          </a:p>
          <a:p>
            <a:pPr algn="just">
              <a:spcBef>
                <a:spcPct val="0"/>
              </a:spcBef>
              <a:buFontTx/>
              <a:buNone/>
            </a:pPr>
            <a:r>
              <a:rPr lang="en-US" altLang="en-US" sz="1800">
                <a:solidFill>
                  <a:schemeClr val="tx1"/>
                </a:solidFill>
                <a:latin typeface="Courier New" panose="02070309020205020404" pitchFamily="49" charset="0"/>
                <a:cs typeface="Times New Roman" panose="02020603050405020304" pitchFamily="18" charset="0"/>
              </a:rPr>
              <a:t>07 </a:t>
            </a:r>
            <a:r>
              <a:rPr lang="en-US" altLang="en-US" sz="1800" b="1">
                <a:solidFill>
                  <a:schemeClr val="tx1"/>
                </a:solidFill>
                <a:latin typeface="Courier New" panose="02070309020205020404" pitchFamily="49" charset="0"/>
                <a:cs typeface="Times New Roman" panose="02020603050405020304" pitchFamily="18" charset="0"/>
              </a:rPr>
              <a:t>return </a:t>
            </a:r>
            <a:r>
              <a:rPr lang="en-US" altLang="en-US" sz="1800">
                <a:solidFill>
                  <a:schemeClr val="tx1"/>
                </a:solidFill>
                <a:latin typeface="Courier New" panose="02070309020205020404" pitchFamily="49" charset="0"/>
                <a:cs typeface="Times New Roman" panose="02020603050405020304" pitchFamily="18" charset="0"/>
              </a:rPr>
              <a:t>D</a:t>
            </a:r>
          </a:p>
          <a:p>
            <a:pPr algn="just">
              <a:spcBef>
                <a:spcPct val="0"/>
              </a:spcBef>
              <a:buFontTx/>
              <a:buNone/>
            </a:pPr>
            <a:endParaRPr lang="en-US" altLang="en-US" sz="180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endParaRPr lang="en-US" altLang="en-US" sz="180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endParaRPr lang="en-US" altLang="en-US" sz="180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r>
              <a:rPr lang="en-US" altLang="en-US" sz="3200" b="1">
                <a:solidFill>
                  <a:schemeClr val="tx1"/>
                </a:solidFill>
                <a:latin typeface="Courier New" panose="02070309020205020404" pitchFamily="49" charset="0"/>
                <a:cs typeface="Times New Roman" panose="02020603050405020304" pitchFamily="18" charset="0"/>
              </a:rPr>
              <a:t>Running Time: O(n</a:t>
            </a:r>
            <a:r>
              <a:rPr lang="en-US" altLang="en-US" sz="3200" b="1" baseline="30000">
                <a:solidFill>
                  <a:schemeClr val="tx1"/>
                </a:solidFill>
                <a:latin typeface="Courier New" panose="02070309020205020404" pitchFamily="49" charset="0"/>
                <a:cs typeface="Times New Roman" panose="02020603050405020304" pitchFamily="18" charset="0"/>
              </a:rPr>
              <a:t>3</a:t>
            </a:r>
            <a:r>
              <a:rPr lang="en-US" altLang="en-US" sz="3200" b="1">
                <a:solidFill>
                  <a:schemeClr val="tx1"/>
                </a:solidFill>
                <a:latin typeface="Courier New" panose="02070309020205020404" pitchFamily="49" charset="0"/>
                <a:cs typeface="Times New Roman" panose="02020603050405020304" pitchFamily="18" charset="0"/>
              </a:rPr>
              <a:t>)</a:t>
            </a:r>
            <a:endParaRPr lang="en-US" altLang="en-US" sz="3200" b="1" baseline="30000">
              <a:solidFill>
                <a:schemeClr val="tx1"/>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345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pPr eaLnBrk="1" hangingPunct="1"/>
            <a:r>
              <a:rPr lang="en-US" altLang="en-US"/>
              <a:t>Computing predecessor matrix </a:t>
            </a:r>
          </a:p>
        </p:txBody>
      </p:sp>
      <p:sp>
        <p:nvSpPr>
          <p:cNvPr id="870403" name="Rectangle 3"/>
          <p:cNvSpPr>
            <a:spLocks noGrp="1" noChangeArrowheads="1"/>
          </p:cNvSpPr>
          <p:nvPr>
            <p:ph idx="1"/>
          </p:nvPr>
        </p:nvSpPr>
        <p:spPr/>
        <p:txBody>
          <a:bodyPr/>
          <a:lstStyle/>
          <a:p>
            <a:pPr>
              <a:buClr>
                <a:schemeClr val="folHlink"/>
              </a:buClr>
              <a:buSzPct val="75000"/>
              <a:buFont typeface="Wingdings" panose="05000000000000000000" pitchFamily="2" charset="2"/>
              <a:buChar char="n"/>
            </a:pPr>
            <a:r>
              <a:rPr lang="en-US" altLang="en-US" i="1" dirty="0">
                <a:latin typeface="Verdana" panose="020B0604030504040204" pitchFamily="34" charset="0"/>
              </a:rPr>
              <a:t>How do we compute the predecessor matrix?</a:t>
            </a:r>
          </a:p>
          <a:p>
            <a:pPr lvl="1">
              <a:buClr>
                <a:schemeClr val="folHlink"/>
              </a:buClr>
              <a:buSzPct val="75000"/>
              <a:buFont typeface="Wingdings" panose="05000000000000000000" pitchFamily="2" charset="2"/>
              <a:buChar char="n"/>
            </a:pPr>
            <a:r>
              <a:rPr lang="en-US" altLang="en-US" dirty="0">
                <a:latin typeface="Verdana" panose="020B0604030504040204" pitchFamily="34" charset="0"/>
              </a:rPr>
              <a:t>Initialization:</a:t>
            </a:r>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Updating:    </a:t>
            </a:r>
            <a:r>
              <a:rPr lang="en-US" altLang="en-US" sz="2000" i="1" dirty="0"/>
              <a:t>p</a:t>
            </a:r>
            <a:r>
              <a:rPr lang="en-US" altLang="en-US" sz="2000" i="1" baseline="30000" dirty="0"/>
              <a:t>(k)</a:t>
            </a:r>
            <a:r>
              <a:rPr lang="en-US" altLang="en-US" sz="2000" i="1" dirty="0"/>
              <a:t>(</a:t>
            </a:r>
            <a:r>
              <a:rPr lang="en-US" altLang="en-US" sz="2000" i="1" dirty="0" err="1"/>
              <a:t>i,j</a:t>
            </a:r>
            <a:r>
              <a:rPr lang="en-US" altLang="en-US" sz="2000" i="1" dirty="0"/>
              <a:t>) = </a:t>
            </a:r>
            <a:r>
              <a:rPr lang="en-US" altLang="en-US" sz="2000" b="1" i="1" dirty="0">
                <a:solidFill>
                  <a:srgbClr val="FF0000"/>
                </a:solidFill>
              </a:rPr>
              <a:t>p</a:t>
            </a:r>
            <a:r>
              <a:rPr lang="en-US" altLang="en-US" sz="2000" b="1" i="1" baseline="30000" dirty="0">
                <a:solidFill>
                  <a:srgbClr val="FF0000"/>
                </a:solidFill>
              </a:rPr>
              <a:t>(k-1)</a:t>
            </a:r>
            <a:r>
              <a:rPr lang="en-US" altLang="en-US" sz="2000" b="1" i="1" dirty="0">
                <a:solidFill>
                  <a:srgbClr val="FF0000"/>
                </a:solidFill>
              </a:rPr>
              <a:t>(</a:t>
            </a:r>
            <a:r>
              <a:rPr lang="en-US" altLang="en-US" sz="2000" b="1" i="1" dirty="0" err="1">
                <a:solidFill>
                  <a:srgbClr val="FF0000"/>
                </a:solidFill>
              </a:rPr>
              <a:t>i,j</a:t>
            </a:r>
            <a:r>
              <a:rPr lang="en-US" altLang="en-US" sz="2000" b="1" i="1" dirty="0">
                <a:solidFill>
                  <a:srgbClr val="FF0000"/>
                </a:solidFill>
              </a:rPr>
              <a:t>)</a:t>
            </a:r>
            <a:r>
              <a:rPr lang="en-US" altLang="en-US" sz="2000" i="1" dirty="0"/>
              <a:t> if(d</a:t>
            </a:r>
            <a:r>
              <a:rPr lang="en-US" altLang="en-US" sz="2000" i="1" baseline="30000" dirty="0"/>
              <a:t>(k-1)</a:t>
            </a:r>
            <a:r>
              <a:rPr lang="en-US" altLang="en-US" sz="2000" i="1" dirty="0"/>
              <a:t>(</a:t>
            </a:r>
            <a:r>
              <a:rPr lang="en-US" altLang="en-US" sz="2000" i="1" dirty="0" err="1"/>
              <a:t>i,j</a:t>
            </a:r>
            <a:r>
              <a:rPr lang="en-US" altLang="en-US" sz="2000" i="1" dirty="0"/>
              <a:t>) ≤ d</a:t>
            </a:r>
            <a:r>
              <a:rPr lang="en-US" altLang="en-US" sz="2000" i="1" baseline="30000" dirty="0"/>
              <a:t>(k-1)</a:t>
            </a:r>
            <a:r>
              <a:rPr lang="en-US" altLang="en-US" sz="2000" i="1" dirty="0"/>
              <a:t>(</a:t>
            </a:r>
            <a:r>
              <a:rPr lang="en-US" altLang="en-US" sz="2000" i="1" dirty="0" err="1"/>
              <a:t>i,k</a:t>
            </a:r>
            <a:r>
              <a:rPr lang="en-US" altLang="en-US" sz="2000" i="1" dirty="0"/>
              <a:t>)+(d</a:t>
            </a:r>
            <a:r>
              <a:rPr lang="en-US" altLang="en-US" sz="2000" i="1" baseline="30000" dirty="0"/>
              <a:t>(k-1)</a:t>
            </a:r>
            <a:r>
              <a:rPr lang="en-US" altLang="en-US" sz="2000" i="1" dirty="0"/>
              <a:t>(</a:t>
            </a:r>
            <a:r>
              <a:rPr lang="en-US" altLang="en-US" sz="2000" i="1" dirty="0" err="1"/>
              <a:t>k,j</a:t>
            </a:r>
            <a:r>
              <a:rPr lang="en-US" altLang="en-US" sz="2000" i="1" dirty="0"/>
              <a:t>)</a:t>
            </a:r>
          </a:p>
          <a:p>
            <a:pPr lvl="1" eaLnBrk="1" hangingPunct="1"/>
            <a:r>
              <a:rPr lang="en-US" altLang="en-US" i="1" dirty="0"/>
              <a:t>			 </a:t>
            </a:r>
            <a:r>
              <a:rPr lang="en-US" altLang="en-US" sz="2000" b="1" i="1" dirty="0">
                <a:solidFill>
                  <a:srgbClr val="FF0000"/>
                </a:solidFill>
              </a:rPr>
              <a:t>p</a:t>
            </a:r>
            <a:r>
              <a:rPr lang="en-US" altLang="en-US" sz="2000" b="1" i="1" baseline="30000" dirty="0">
                <a:solidFill>
                  <a:srgbClr val="FF0000"/>
                </a:solidFill>
              </a:rPr>
              <a:t>(k-1)</a:t>
            </a:r>
            <a:r>
              <a:rPr lang="en-US" altLang="en-US" sz="2000" b="1" i="1" dirty="0">
                <a:solidFill>
                  <a:srgbClr val="FF0000"/>
                </a:solidFill>
              </a:rPr>
              <a:t>(</a:t>
            </a:r>
            <a:r>
              <a:rPr lang="en-US" altLang="en-US" sz="2000" b="1" i="1" dirty="0" err="1">
                <a:solidFill>
                  <a:srgbClr val="FF0000"/>
                </a:solidFill>
              </a:rPr>
              <a:t>k,j</a:t>
            </a:r>
            <a:r>
              <a:rPr lang="en-US" altLang="en-US" sz="2000" b="1" i="1" dirty="0">
                <a:solidFill>
                  <a:srgbClr val="FF0000"/>
                </a:solidFill>
              </a:rPr>
              <a:t>)</a:t>
            </a:r>
            <a:r>
              <a:rPr lang="en-US" altLang="en-US" sz="2000" i="1" dirty="0"/>
              <a:t> if(d</a:t>
            </a:r>
            <a:r>
              <a:rPr lang="en-US" altLang="en-US" sz="2000" i="1" baseline="30000" dirty="0"/>
              <a:t>(k-1)</a:t>
            </a:r>
            <a:r>
              <a:rPr lang="en-US" altLang="en-US" sz="2000" i="1" dirty="0"/>
              <a:t>(</a:t>
            </a:r>
            <a:r>
              <a:rPr lang="en-US" altLang="en-US" sz="2000" i="1" dirty="0" err="1"/>
              <a:t>i,j</a:t>
            </a:r>
            <a:r>
              <a:rPr lang="en-US" altLang="en-US" sz="2000" i="1" dirty="0"/>
              <a:t>) &gt; d</a:t>
            </a:r>
            <a:r>
              <a:rPr lang="en-US" altLang="en-US" sz="2000" i="1" baseline="30000" dirty="0"/>
              <a:t>(k-1)</a:t>
            </a:r>
            <a:r>
              <a:rPr lang="en-US" altLang="en-US" sz="2000" i="1" dirty="0"/>
              <a:t>(</a:t>
            </a:r>
            <a:r>
              <a:rPr lang="en-US" altLang="en-US" sz="2000" i="1" dirty="0" err="1"/>
              <a:t>i,k</a:t>
            </a:r>
            <a:r>
              <a:rPr lang="en-US" altLang="en-US" sz="2000" i="1" dirty="0"/>
              <a:t>)+(d</a:t>
            </a:r>
            <a:r>
              <a:rPr lang="en-US" altLang="en-US" sz="2000" i="1" baseline="30000" dirty="0"/>
              <a:t>(k-1)</a:t>
            </a:r>
            <a:r>
              <a:rPr lang="en-US" altLang="en-US" sz="2000" i="1" dirty="0"/>
              <a:t>(</a:t>
            </a:r>
            <a:r>
              <a:rPr lang="en-US" altLang="en-US" sz="2000" i="1" dirty="0" err="1"/>
              <a:t>k,j</a:t>
            </a:r>
            <a:r>
              <a:rPr lang="en-US" altLang="en-US" sz="2000" i="1" dirty="0"/>
              <a:t>)</a:t>
            </a:r>
            <a:endParaRPr lang="en-US" altLang="en-US" i="1" dirty="0"/>
          </a:p>
        </p:txBody>
      </p:sp>
      <p:graphicFrame>
        <p:nvGraphicFramePr>
          <p:cNvPr id="870405" name="Object 5"/>
          <p:cNvGraphicFramePr>
            <a:graphicFrameLocks noChangeAspect="1"/>
          </p:cNvGraphicFramePr>
          <p:nvPr>
            <p:extLst>
              <p:ext uri="{D42A27DB-BD31-4B8C-83A1-F6EECF244321}">
                <p14:modId xmlns:p14="http://schemas.microsoft.com/office/powerpoint/2010/main" val="3793425157"/>
              </p:ext>
            </p:extLst>
          </p:nvPr>
        </p:nvGraphicFramePr>
        <p:xfrm>
          <a:off x="2144697" y="1784196"/>
          <a:ext cx="4572000" cy="993775"/>
        </p:xfrm>
        <a:graphic>
          <a:graphicData uri="http://schemas.openxmlformats.org/presentationml/2006/ole">
            <mc:AlternateContent xmlns:mc="http://schemas.openxmlformats.org/markup-compatibility/2006">
              <mc:Choice xmlns:v="urn:schemas-microsoft-com:vml" Requires="v">
                <p:oleObj spid="_x0000_s2060" name="Equation" r:id="rId3" imgW="2235200" imgH="482600" progId="">
                  <p:embed/>
                </p:oleObj>
              </mc:Choice>
              <mc:Fallback>
                <p:oleObj name="Equation" r:id="rId3" imgW="2235200" imgH="48260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697" y="1784196"/>
                        <a:ext cx="45720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06" name="Rectangle 6"/>
          <p:cNvSpPr>
            <a:spLocks noChangeArrowheads="1"/>
          </p:cNvSpPr>
          <p:nvPr/>
        </p:nvSpPr>
        <p:spPr bwMode="auto">
          <a:xfrm>
            <a:off x="1187450" y="3810000"/>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800">
                <a:solidFill>
                  <a:schemeClr val="accent2"/>
                </a:solidFill>
                <a:latin typeface="Arial" panose="020B0604020202020204" pitchFamily="34" charset="0"/>
              </a:defRPr>
            </a:lvl1pPr>
            <a:lvl2pPr marL="742950" indent="-28575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400">
                <a:solidFill>
                  <a:schemeClr val="tx1"/>
                </a:solidFill>
                <a:latin typeface="Arial" panose="020B0604020202020204" pitchFamily="34" charset="0"/>
              </a:defRPr>
            </a:lvl2pPr>
            <a:lvl3pPr marL="11430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accent2"/>
                </a:solidFill>
                <a:latin typeface="Arial" panose="020B0604020202020204" pitchFamily="34" charset="0"/>
              </a:defRPr>
            </a:lvl3pPr>
            <a:lvl4pPr marL="16002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tx1"/>
                </a:solidFill>
                <a:latin typeface="Arial" panose="020B0604020202020204" pitchFamily="34" charset="0"/>
              </a:defRPr>
            </a:lvl4pPr>
            <a:lvl5pPr marL="20574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9pPr>
          </a:lstStyle>
          <a:p>
            <a:pPr algn="just">
              <a:spcBef>
                <a:spcPct val="0"/>
              </a:spcBef>
              <a:buFontTx/>
              <a:buNone/>
            </a:pPr>
            <a:r>
              <a:rPr lang="da-DK" altLang="en-US" sz="2000" b="1" dirty="0">
                <a:solidFill>
                  <a:schemeClr val="tx1"/>
                </a:solidFill>
                <a:latin typeface="Courier New" panose="02070309020205020404" pitchFamily="49" charset="0"/>
                <a:cs typeface="Times New Roman" panose="02020603050405020304" pitchFamily="18" charset="0"/>
              </a:rPr>
              <a:t>Floyd-Warshall</a:t>
            </a:r>
            <a:r>
              <a:rPr lang="en-US" altLang="en-US" sz="2000" dirty="0">
                <a:solidFill>
                  <a:schemeClr val="tx1"/>
                </a:solidFill>
                <a:latin typeface="Courier New" panose="02070309020205020404" pitchFamily="49" charset="0"/>
                <a:cs typeface="Times New Roman" panose="02020603050405020304" pitchFamily="18" charset="0"/>
              </a:rPr>
              <a:t>(W[1..n][1..n]) </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01 …</a:t>
            </a:r>
            <a:endParaRPr lang="en-US" altLang="en-US" sz="1800" baseline="30000" dirty="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02 </a:t>
            </a:r>
            <a:r>
              <a:rPr lang="en-US" altLang="en-US" sz="1800" b="1" dirty="0">
                <a:solidFill>
                  <a:schemeClr val="tx1"/>
                </a:solidFill>
                <a:latin typeface="Courier New" panose="02070309020205020404" pitchFamily="49" charset="0"/>
                <a:cs typeface="Times New Roman" panose="02020603050405020304" pitchFamily="18" charset="0"/>
              </a:rPr>
              <a:t>for</a:t>
            </a:r>
            <a:r>
              <a:rPr lang="en-US" altLang="en-US" sz="1800" dirty="0">
                <a:solidFill>
                  <a:schemeClr val="tx1"/>
                </a:solidFill>
                <a:latin typeface="Courier New" panose="02070309020205020404" pitchFamily="49" charset="0"/>
                <a:cs typeface="Times New Roman" panose="02020603050405020304" pitchFamily="18" charset="0"/>
              </a:rPr>
              <a:t> k </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 </a:t>
            </a:r>
            <a:r>
              <a:rPr lang="en-US" altLang="en-US" sz="1800" dirty="0">
                <a:solidFill>
                  <a:schemeClr val="tx1"/>
                </a:solidFill>
                <a:latin typeface="Courier New" panose="02070309020205020404" pitchFamily="49" charset="0"/>
                <a:cs typeface="Times New Roman" panose="02020603050405020304" pitchFamily="18" charset="0"/>
              </a:rPr>
              <a:t>// compute D</a:t>
            </a:r>
            <a:r>
              <a:rPr lang="en-US" altLang="en-US" sz="1800" baseline="30000" dirty="0">
                <a:solidFill>
                  <a:schemeClr val="tx1"/>
                </a:solidFill>
                <a:latin typeface="Courier New" panose="02070309020205020404" pitchFamily="49" charset="0"/>
                <a:cs typeface="Times New Roman" panose="02020603050405020304" pitchFamily="18" charset="0"/>
              </a:rPr>
              <a:t>(k)</a:t>
            </a:r>
            <a:endParaRPr lang="en-US" altLang="en-US" sz="1800" b="1" dirty="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03    </a:t>
            </a:r>
            <a:r>
              <a:rPr lang="en-US" altLang="en-US" sz="1800" b="1" dirty="0">
                <a:solidFill>
                  <a:schemeClr val="tx1"/>
                </a:solidFill>
                <a:latin typeface="Courier New" panose="02070309020205020404" pitchFamily="49" charset="0"/>
                <a:cs typeface="Times New Roman" panose="02020603050405020304" pitchFamily="18" charset="0"/>
              </a:rPr>
              <a:t>for</a:t>
            </a:r>
            <a:r>
              <a:rPr lang="en-US" altLang="en-US" sz="1800" dirty="0">
                <a:solidFill>
                  <a:schemeClr val="tx1"/>
                </a:solidFill>
                <a:latin typeface="Courier New" panose="02070309020205020404" pitchFamily="49" charset="0"/>
                <a:cs typeface="Times New Roman" panose="02020603050405020304" pitchFamily="18" charset="0"/>
              </a:rPr>
              <a:t> </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 </a:t>
            </a:r>
            <a:r>
              <a:rPr lang="en-US" altLang="en-US" sz="1800" dirty="0">
                <a:solidFill>
                  <a:schemeClr val="tx1"/>
                </a:solidFill>
                <a:latin typeface="Symbol" panose="05050102010706020507" pitchFamily="18" charset="2"/>
                <a:cs typeface="Times New Roman" panose="02020603050405020304" pitchFamily="18" charset="0"/>
              </a:rPr>
              <a:t>¬</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04</a:t>
            </a:r>
            <a:r>
              <a:rPr lang="en-US" altLang="en-US" sz="1800" b="1" dirty="0">
                <a:solidFill>
                  <a:schemeClr val="tx1"/>
                </a:solidFill>
                <a:latin typeface="Courier New" panose="02070309020205020404" pitchFamily="49" charset="0"/>
                <a:cs typeface="Times New Roman" panose="02020603050405020304" pitchFamily="18" charset="0"/>
              </a:rPr>
              <a:t>       for</a:t>
            </a:r>
            <a:r>
              <a:rPr lang="en-US" altLang="en-US" sz="1800" dirty="0">
                <a:solidFill>
                  <a:schemeClr val="tx1"/>
                </a:solidFill>
                <a:latin typeface="Courier New" panose="02070309020205020404" pitchFamily="49" charset="0"/>
                <a:cs typeface="Times New Roman" panose="02020603050405020304" pitchFamily="18" charset="0"/>
              </a:rPr>
              <a:t> j </a:t>
            </a:r>
            <a:r>
              <a:rPr lang="en-US" altLang="en-US" sz="1800" dirty="0">
                <a:solidFill>
                  <a:schemeClr val="tx1"/>
                </a:solidFill>
                <a:latin typeface="Symbol" panose="05050102010706020507" pitchFamily="18" charset="2"/>
                <a:cs typeface="Times New Roman" panose="02020603050405020304" pitchFamily="18" charset="0"/>
              </a:rPr>
              <a:t>¬</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05         </a:t>
            </a:r>
            <a:r>
              <a:rPr lang="en-US" altLang="en-US" sz="1800" b="1" dirty="0">
                <a:solidFill>
                  <a:schemeClr val="tx1"/>
                </a:solidFill>
                <a:latin typeface="Courier New" panose="02070309020205020404" pitchFamily="49" charset="0"/>
                <a:cs typeface="Times New Roman" panose="02020603050405020304" pitchFamily="18" charset="0"/>
              </a:rPr>
              <a:t>if</a:t>
            </a:r>
            <a:r>
              <a:rPr lang="en-US" altLang="en-US" sz="1800" dirty="0">
                <a:solidFill>
                  <a:schemeClr val="tx1"/>
                </a:solidFill>
                <a:latin typeface="Courier New" panose="02070309020205020404" pitchFamily="49" charset="0"/>
                <a:cs typeface="Times New Roman" panose="02020603050405020304" pitchFamily="18" charset="0"/>
              </a:rPr>
              <a:t> D[</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][k] + D[k][j] </a:t>
            </a:r>
            <a:r>
              <a:rPr lang="en-US" altLang="en-US" sz="1800" dirty="0">
                <a:solidFill>
                  <a:schemeClr val="tx1"/>
                </a:solidFill>
                <a:latin typeface="Symbol" panose="05050102010706020507" pitchFamily="18" charset="2"/>
                <a:cs typeface="Times New Roman" panose="02020603050405020304" pitchFamily="18" charset="0"/>
              </a:rPr>
              <a:t>&lt;</a:t>
            </a:r>
            <a:r>
              <a:rPr lang="en-US" altLang="en-US" sz="1800" dirty="0">
                <a:solidFill>
                  <a:schemeClr val="tx1"/>
                </a:solidFill>
                <a:latin typeface="Courier New" panose="02070309020205020404" pitchFamily="49" charset="0"/>
                <a:cs typeface="Times New Roman" panose="02020603050405020304" pitchFamily="18" charset="0"/>
              </a:rPr>
              <a:t> D[</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][j] </a:t>
            </a:r>
            <a:r>
              <a:rPr lang="en-US" altLang="en-US" sz="1800" b="1" dirty="0">
                <a:solidFill>
                  <a:schemeClr val="tx1"/>
                </a:solidFill>
                <a:latin typeface="Courier New" panose="02070309020205020404" pitchFamily="49" charset="0"/>
                <a:cs typeface="Times New Roman" panose="02020603050405020304" pitchFamily="18" charset="0"/>
              </a:rPr>
              <a:t>then</a:t>
            </a:r>
            <a:r>
              <a:rPr lang="en-US" altLang="en-US" sz="1800" dirty="0">
                <a:solidFill>
                  <a:schemeClr val="tx1"/>
                </a:solidFill>
                <a:latin typeface="Courier New" panose="02070309020205020404" pitchFamily="49" charset="0"/>
                <a:cs typeface="Times New Roman" panose="02020603050405020304" pitchFamily="18" charset="0"/>
              </a:rPr>
              <a:t> </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06            D[</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][j] </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D[</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][k] + D[k][j] </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07            </a:t>
            </a:r>
            <a:r>
              <a:rPr lang="en-US" altLang="en-US" sz="1800" dirty="0">
                <a:solidFill>
                  <a:srgbClr val="0000CC"/>
                </a:solidFill>
                <a:latin typeface="Courier New" panose="02070309020205020404" pitchFamily="49" charset="0"/>
                <a:cs typeface="Times New Roman" panose="02020603050405020304" pitchFamily="18" charset="0"/>
              </a:rPr>
              <a:t>P[</a:t>
            </a:r>
            <a:r>
              <a:rPr lang="en-US" altLang="en-US" sz="1800" dirty="0" err="1">
                <a:solidFill>
                  <a:srgbClr val="0000CC"/>
                </a:solidFill>
                <a:latin typeface="Courier New" panose="02070309020205020404" pitchFamily="49" charset="0"/>
                <a:cs typeface="Times New Roman" panose="02020603050405020304" pitchFamily="18" charset="0"/>
              </a:rPr>
              <a:t>i</a:t>
            </a:r>
            <a:r>
              <a:rPr lang="en-US" altLang="en-US" sz="1800" dirty="0">
                <a:solidFill>
                  <a:srgbClr val="0000CC"/>
                </a:solidFill>
                <a:latin typeface="Courier New" panose="02070309020205020404" pitchFamily="49" charset="0"/>
                <a:cs typeface="Times New Roman" panose="02020603050405020304" pitchFamily="18" charset="0"/>
              </a:rPr>
              <a:t>][j] </a:t>
            </a:r>
            <a:r>
              <a:rPr lang="en-US" altLang="en-US" sz="1800" dirty="0">
                <a:solidFill>
                  <a:srgbClr val="0000CC"/>
                </a:solidFill>
                <a:latin typeface="Symbol" panose="05050102010706020507" pitchFamily="18" charset="2"/>
                <a:cs typeface="Times New Roman" panose="02020603050405020304" pitchFamily="18" charset="0"/>
              </a:rPr>
              <a:t>¬ </a:t>
            </a:r>
            <a:r>
              <a:rPr lang="en-US" altLang="en-US" sz="1800" dirty="0">
                <a:solidFill>
                  <a:srgbClr val="0000CC"/>
                </a:solidFill>
                <a:latin typeface="Courier New" panose="02070309020205020404" pitchFamily="49" charset="0"/>
                <a:cs typeface="Times New Roman" panose="02020603050405020304" pitchFamily="18" charset="0"/>
              </a:rPr>
              <a:t>P[k][j]</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08 </a:t>
            </a:r>
            <a:r>
              <a:rPr lang="en-US" altLang="en-US" sz="1800" b="1" dirty="0">
                <a:solidFill>
                  <a:schemeClr val="tx1"/>
                </a:solidFill>
                <a:latin typeface="Courier New" panose="02070309020205020404" pitchFamily="49" charset="0"/>
                <a:cs typeface="Times New Roman" panose="02020603050405020304" pitchFamily="18" charset="0"/>
              </a:rPr>
              <a:t>return </a:t>
            </a:r>
            <a:r>
              <a:rPr lang="en-US" altLang="en-US" sz="1800" dirty="0">
                <a:solidFill>
                  <a:schemeClr val="tx1"/>
                </a:solidFill>
                <a:latin typeface="Courier New" panose="02070309020205020404" pitchFamily="49" charset="0"/>
                <a:cs typeface="Times New Roman" panose="02020603050405020304" pitchFamily="18" charset="0"/>
              </a:rPr>
              <a:t>D</a:t>
            </a:r>
          </a:p>
        </p:txBody>
      </p:sp>
    </p:spTree>
    <p:extLst>
      <p:ext uri="{BB962C8B-B14F-4D97-AF65-F5344CB8AC3E}">
        <p14:creationId xmlns:p14="http://schemas.microsoft.com/office/powerpoint/2010/main" val="233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29700"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012" name="Text Box 109"/>
          <p:cNvSpPr txBox="1">
            <a:spLocks noChangeArrowheads="1"/>
          </p:cNvSpPr>
          <p:nvPr/>
        </p:nvSpPr>
        <p:spPr bwMode="auto">
          <a:xfrm>
            <a:off x="6719888"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716915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762000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8069263" y="172243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8443913" y="165258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6729413"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2" name="Text Box 119"/>
          <p:cNvSpPr txBox="1">
            <a:spLocks noChangeArrowheads="1"/>
          </p:cNvSpPr>
          <p:nvPr/>
        </p:nvSpPr>
        <p:spPr bwMode="auto">
          <a:xfrm>
            <a:off x="67294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673893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9" name="Text Box 126"/>
          <p:cNvSpPr txBox="1">
            <a:spLocks noChangeArrowheads="1"/>
          </p:cNvSpPr>
          <p:nvPr/>
        </p:nvSpPr>
        <p:spPr bwMode="auto">
          <a:xfrm>
            <a:off x="6729413"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54" name="Rectangle 261"/>
          <p:cNvSpPr>
            <a:spLocks noChangeArrowheads="1"/>
          </p:cNvSpPr>
          <p:nvPr/>
        </p:nvSpPr>
        <p:spPr bwMode="auto">
          <a:xfrm>
            <a:off x="1083973" y="4058770"/>
            <a:ext cx="7388695"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i</a:t>
            </a:r>
            <a:r>
              <a:rPr lang="en-US" altLang="en-US" dirty="0">
                <a:solidFill>
                  <a:schemeClr val="tx1"/>
                </a:solidFill>
                <a:latin typeface="Comic Sans MS" panose="030F0702030302020204" pitchFamily="66" charset="0"/>
              </a:rPr>
              <a:t>=1, k=1 </a:t>
            </a:r>
            <a:r>
              <a:rPr lang="en-US" altLang="en-US" b="1" dirty="0">
                <a:solidFill>
                  <a:schemeClr val="tx1"/>
                </a:solidFill>
                <a:latin typeface="Times New Roman" pitchFamily="18" charset="0"/>
                <a:cs typeface="Times New Roman" pitchFamily="18" charset="0"/>
              </a:rPr>
              <a:t>=&gt;</a:t>
            </a:r>
            <a:r>
              <a:rPr lang="en-US" altLang="en-US" dirty="0">
                <a:solidFill>
                  <a:schemeClr val="tx1"/>
                </a:solidFill>
                <a:latin typeface="Times New Roman" pitchFamily="18" charset="0"/>
                <a:cs typeface="Times New Roman" pitchFamily="18" charset="0"/>
              </a:rPr>
              <a:t>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11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a:t>
            </a:r>
          </a:p>
          <a:p>
            <a:pPr eaLnBrk="1" hangingPunct="1">
              <a:lnSpc>
                <a:spcPct val="120000"/>
              </a:lnSpc>
              <a:buNone/>
            </a:pPr>
            <a:r>
              <a:rPr lang="en-US" altLang="en-US" dirty="0">
                <a:solidFill>
                  <a:schemeClr val="tx1"/>
                </a:solidFill>
                <a:latin typeface="Comic Sans MS" panose="030F0702030302020204" pitchFamily="66" charset="0"/>
              </a:rPr>
              <a:t>But d</a:t>
            </a:r>
            <a:r>
              <a:rPr lang="en-US" altLang="en-US" baseline="-25000" dirty="0">
                <a:solidFill>
                  <a:schemeClr val="tx1"/>
                </a:solidFill>
                <a:latin typeface="Comic Sans MS" panose="030F0702030302020204" pitchFamily="66" charset="0"/>
              </a:rPr>
              <a:t>11</a:t>
            </a:r>
            <a:r>
              <a:rPr lang="en-US" altLang="en-US" baseline="30000" dirty="0">
                <a:solidFill>
                  <a:schemeClr val="tx1"/>
                </a:solidFill>
                <a:latin typeface="Comic Sans MS" panose="030F0702030302020204" pitchFamily="66" charset="0"/>
              </a:rPr>
              <a:t>(0)</a:t>
            </a:r>
            <a:r>
              <a:rPr lang="en-US" altLang="en-US" dirty="0">
                <a:solidFill>
                  <a:schemeClr val="tx1"/>
                </a:solidFill>
              </a:rPr>
              <a:t> = 0</a:t>
            </a:r>
            <a:r>
              <a:rPr lang="en-US" altLang="en-US" b="1" dirty="0">
                <a:solidFill>
                  <a:schemeClr val="tx1"/>
                </a:solidFill>
                <a:sym typeface="Symbol" panose="05050102010706020507" pitchFamily="18" charset="2"/>
              </a:rPr>
              <a:t>; so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for all j</a:t>
            </a:r>
            <a:endParaRPr lang="en-US" altLang="en-US" baseline="30000" dirty="0">
              <a:solidFill>
                <a:schemeClr val="tx1"/>
              </a:solidFill>
              <a:latin typeface="Comic Sans MS" panose="030F0702030302020204" pitchFamily="66" charset="0"/>
            </a:endParaRPr>
          </a:p>
          <a:p>
            <a:pPr eaLnBrk="1" hangingPunct="1">
              <a:lnSpc>
                <a:spcPct val="120000"/>
              </a:lnSpc>
              <a:buNone/>
            </a:pPr>
            <a:r>
              <a:rPr lang="en-US" altLang="en-US" dirty="0">
                <a:solidFill>
                  <a:schemeClr val="tx1"/>
                </a:solidFill>
                <a:latin typeface="Comic Sans MS" panose="030F0702030302020204" pitchFamily="66" charset="0"/>
              </a:rPr>
              <a:t>Similarly,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11</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a:t>
            </a:r>
          </a:p>
          <a:p>
            <a:pPr eaLnBrk="1" hangingPunct="1">
              <a:lnSpc>
                <a:spcPct val="120000"/>
              </a:lnSpc>
              <a:buNone/>
            </a:pP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+ 0</a:t>
            </a:r>
            <a:r>
              <a:rPr lang="en-US" altLang="en-US" baseline="30000" dirty="0">
                <a:solidFill>
                  <a:schemeClr val="tx1"/>
                </a:solidFill>
                <a:latin typeface="Comic Sans MS" panose="030F0702030302020204" pitchFamily="66" charset="0"/>
              </a:rPr>
              <a:t> </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a:t>
            </a:r>
            <a:endParaRPr lang="en-US" altLang="en-US" b="1" dirty="0">
              <a:solidFill>
                <a:schemeClr val="tx1"/>
              </a:solidFill>
              <a:latin typeface="Comic Sans MS" panose="030F0702030302020204" pitchFamily="66" charset="0"/>
              <a:sym typeface="Symbol" panose="05050102010706020507" pitchFamily="18" charset="2"/>
            </a:endParaRPr>
          </a:p>
        </p:txBody>
      </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2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2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2000"/>
                                        <p:tgtEl>
                                          <p:spTgt spid="2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4">
                                            <p:txEl>
                                              <p:pRg st="3" end="3"/>
                                            </p:txEl>
                                          </p:spTgt>
                                        </p:tgtEl>
                                        <p:attrNameLst>
                                          <p:attrName>style.visibility</p:attrName>
                                        </p:attrNameLst>
                                      </p:cBhvr>
                                      <p:to>
                                        <p:strVal val="visible"/>
                                      </p:to>
                                    </p:set>
                                    <p:animEffect transition="in" filter="fade">
                                      <p:cBhvr>
                                        <p:cTn id="22" dur="2000"/>
                                        <p:tgtEl>
                                          <p:spTgt spid="2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012" name="Text Box 109"/>
          <p:cNvSpPr txBox="1">
            <a:spLocks noChangeArrowheads="1"/>
          </p:cNvSpPr>
          <p:nvPr/>
        </p:nvSpPr>
        <p:spPr bwMode="auto">
          <a:xfrm>
            <a:off x="6719888"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716915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762000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8069263" y="172243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8443913" y="165258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6729413"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grpSp>
        <p:nvGrpSpPr>
          <p:cNvPr id="80" name="Group 79"/>
          <p:cNvGrpSpPr/>
          <p:nvPr/>
        </p:nvGrpSpPr>
        <p:grpSpPr>
          <a:xfrm>
            <a:off x="7178675" y="2081213"/>
            <a:ext cx="1704975" cy="457200"/>
            <a:chOff x="7178675" y="2081213"/>
            <a:chExt cx="1704975" cy="457200"/>
          </a:xfrm>
        </p:grpSpPr>
        <p:sp>
          <p:nvSpPr>
            <p:cNvPr id="30018" name="Text Box 115"/>
            <p:cNvSpPr txBox="1">
              <a:spLocks noChangeArrowheads="1"/>
            </p:cNvSpPr>
            <p:nvPr/>
          </p:nvSpPr>
          <p:spPr bwMode="auto">
            <a:xfrm>
              <a:off x="7178675"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7553325"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807878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852963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grpSp>
      <p:sp>
        <p:nvSpPr>
          <p:cNvPr id="30022" name="Text Box 119"/>
          <p:cNvSpPr txBox="1">
            <a:spLocks noChangeArrowheads="1"/>
          </p:cNvSpPr>
          <p:nvPr/>
        </p:nvSpPr>
        <p:spPr bwMode="auto">
          <a:xfrm>
            <a:off x="67294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673893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9" name="Text Box 126"/>
          <p:cNvSpPr txBox="1">
            <a:spLocks noChangeArrowheads="1"/>
          </p:cNvSpPr>
          <p:nvPr/>
        </p:nvSpPr>
        <p:spPr bwMode="auto">
          <a:xfrm>
            <a:off x="6729413"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54" name="Rectangle 261"/>
          <p:cNvSpPr>
            <a:spLocks noChangeArrowheads="1"/>
          </p:cNvSpPr>
          <p:nvPr/>
        </p:nvSpPr>
        <p:spPr bwMode="auto">
          <a:xfrm>
            <a:off x="2102573" y="4232395"/>
            <a:ext cx="659026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a:solidFill>
                  <a:schemeClr val="tx1"/>
                </a:solidFill>
                <a:latin typeface="Comic Sans MS" panose="030F0702030302020204" pitchFamily="66" charset="0"/>
              </a:rPr>
              <a:t>Setting, </a:t>
            </a:r>
            <a:r>
              <a:rPr lang="en-US" altLang="en-US" dirty="0" err="1">
                <a:solidFill>
                  <a:schemeClr val="tx1"/>
                </a:solidFill>
                <a:latin typeface="Comic Sans MS" panose="030F0702030302020204" pitchFamily="66" charset="0"/>
              </a:rPr>
              <a:t>i</a:t>
            </a:r>
            <a:r>
              <a:rPr lang="en-US" altLang="en-US" dirty="0">
                <a:solidFill>
                  <a:schemeClr val="tx1"/>
                </a:solidFill>
                <a:latin typeface="Comic Sans MS" panose="030F0702030302020204" pitchFamily="66" charset="0"/>
              </a:rPr>
              <a:t>=2, k=1:</a:t>
            </a:r>
            <a:endParaRPr lang="en-US" altLang="en-US" dirty="0">
              <a:solidFill>
                <a:schemeClr val="tx1"/>
              </a:solidFill>
              <a:latin typeface="Times New Roman"/>
              <a:cs typeface="Times New Roman"/>
            </a:endParaRPr>
          </a:p>
          <a:p>
            <a:pPr eaLnBrk="1" hangingPunct="1">
              <a:lnSpc>
                <a:spcPct val="120000"/>
              </a:lnSpc>
              <a:buFontTx/>
              <a:buNone/>
            </a:pP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2j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2j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21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a:t>
            </a:r>
          </a:p>
          <a:p>
            <a:pPr eaLnBrk="1" hangingPunct="1">
              <a:lnSpc>
                <a:spcPct val="120000"/>
              </a:lnSpc>
              <a:buNone/>
            </a:pPr>
            <a:r>
              <a:rPr lang="en-US" altLang="en-US" dirty="0">
                <a:solidFill>
                  <a:schemeClr val="tx1"/>
                </a:solidFill>
                <a:latin typeface="Comic Sans MS" panose="030F0702030302020204" pitchFamily="66" charset="0"/>
              </a:rPr>
              <a:t>But </a:t>
            </a:r>
            <a:r>
              <a:rPr lang="en-US" altLang="en-US" dirty="0">
                <a:solidFill>
                  <a:srgbClr val="FF0000"/>
                </a:solidFill>
                <a:latin typeface="Comic Sans MS" panose="030F0702030302020204" pitchFamily="66" charset="0"/>
              </a:rPr>
              <a:t>d</a:t>
            </a:r>
            <a:r>
              <a:rPr lang="en-US" altLang="en-US" baseline="-25000" dirty="0">
                <a:solidFill>
                  <a:srgbClr val="FF0000"/>
                </a:solidFill>
                <a:latin typeface="Comic Sans MS" panose="030F0702030302020204" pitchFamily="66" charset="0"/>
              </a:rPr>
              <a:t>21</a:t>
            </a:r>
            <a:r>
              <a:rPr lang="en-US" altLang="en-US" baseline="30000" dirty="0">
                <a:solidFill>
                  <a:srgbClr val="FF0000"/>
                </a:solidFill>
                <a:latin typeface="Comic Sans MS" panose="030F0702030302020204" pitchFamily="66" charset="0"/>
              </a:rPr>
              <a:t>(0)</a:t>
            </a:r>
            <a:r>
              <a:rPr lang="en-US" altLang="en-US" dirty="0">
                <a:solidFill>
                  <a:srgbClr val="FF0000"/>
                </a:solidFill>
              </a:rPr>
              <a:t> = </a:t>
            </a:r>
            <a:r>
              <a:rPr lang="en-US" altLang="en-US" b="1" dirty="0">
                <a:solidFill>
                  <a:srgbClr val="FF0000"/>
                </a:solidFill>
                <a:sym typeface="Symbol" panose="05050102010706020507" pitchFamily="18" charset="2"/>
              </a:rPr>
              <a:t></a:t>
            </a:r>
            <a:r>
              <a:rPr lang="en-US" altLang="en-US" b="1" dirty="0">
                <a:solidFill>
                  <a:schemeClr val="tx1"/>
                </a:solidFill>
                <a:sym typeface="Symbol" panose="05050102010706020507" pitchFamily="18" charset="2"/>
              </a:rPr>
              <a:t>; so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2j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2j</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for all j</a:t>
            </a:r>
            <a:endParaRPr lang="en-US" altLang="en-US" dirty="0">
              <a:solidFill>
                <a:schemeClr val="tx1"/>
              </a:solidFill>
              <a:latin typeface="Comic Sans MS" panose="030F0702030302020204" pitchFamily="66" charset="0"/>
              <a:sym typeface="Symbol" panose="05050102010706020507" pitchFamily="18" charset="2"/>
            </a:endParaRPr>
          </a:p>
        </p:txBody>
      </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2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2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2000"/>
                                        <p:tgtEl>
                                          <p:spTgt spid="2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checkerboard(across)">
                                      <p:cBhvr>
                                        <p:cTn id="2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accent2"/>
                          </a:solidFill>
                          <a:effectLst/>
                          <a:latin typeface="Arial" charset="0"/>
                          <a:ea typeface="+mn-ea"/>
                          <a:cs typeface="+mn-cs"/>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012" name="Text Box 109"/>
          <p:cNvSpPr txBox="1">
            <a:spLocks noChangeArrowheads="1"/>
          </p:cNvSpPr>
          <p:nvPr/>
        </p:nvSpPr>
        <p:spPr bwMode="auto">
          <a:xfrm>
            <a:off x="6719888"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716915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762000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8069263" y="172243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8443913" y="165258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6729413"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grpSp>
        <p:nvGrpSpPr>
          <p:cNvPr id="4" name="Group 79"/>
          <p:cNvGrpSpPr/>
          <p:nvPr/>
        </p:nvGrpSpPr>
        <p:grpSpPr>
          <a:xfrm>
            <a:off x="7178675" y="2081213"/>
            <a:ext cx="1704975" cy="457200"/>
            <a:chOff x="7178675" y="2081213"/>
            <a:chExt cx="1704975" cy="457200"/>
          </a:xfrm>
        </p:grpSpPr>
        <p:sp>
          <p:nvSpPr>
            <p:cNvPr id="30018" name="Text Box 115"/>
            <p:cNvSpPr txBox="1">
              <a:spLocks noChangeArrowheads="1"/>
            </p:cNvSpPr>
            <p:nvPr/>
          </p:nvSpPr>
          <p:spPr bwMode="auto">
            <a:xfrm>
              <a:off x="7178675"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7553325"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807878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852963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grpSp>
      <p:sp>
        <p:nvSpPr>
          <p:cNvPr id="30022" name="Text Box 119"/>
          <p:cNvSpPr txBox="1">
            <a:spLocks noChangeArrowheads="1"/>
          </p:cNvSpPr>
          <p:nvPr/>
        </p:nvSpPr>
        <p:spPr bwMode="auto">
          <a:xfrm>
            <a:off x="67294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673893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9" name="Text Box 126"/>
          <p:cNvSpPr txBox="1">
            <a:spLocks noChangeArrowheads="1"/>
          </p:cNvSpPr>
          <p:nvPr/>
        </p:nvSpPr>
        <p:spPr bwMode="auto">
          <a:xfrm>
            <a:off x="6729413"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54" name="Rectangle 261"/>
          <p:cNvSpPr>
            <a:spLocks noChangeArrowheads="1"/>
          </p:cNvSpPr>
          <p:nvPr/>
        </p:nvSpPr>
        <p:spPr bwMode="auto">
          <a:xfrm>
            <a:off x="2102573" y="4232395"/>
            <a:ext cx="659026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a:solidFill>
                  <a:schemeClr val="tx1"/>
                </a:solidFill>
                <a:latin typeface="Comic Sans MS" panose="030F0702030302020204" pitchFamily="66" charset="0"/>
              </a:rPr>
              <a:t>Setting, </a:t>
            </a:r>
            <a:r>
              <a:rPr lang="en-US" altLang="en-US" dirty="0" err="1">
                <a:solidFill>
                  <a:schemeClr val="tx1"/>
                </a:solidFill>
                <a:latin typeface="Comic Sans MS" panose="030F0702030302020204" pitchFamily="66" charset="0"/>
              </a:rPr>
              <a:t>i</a:t>
            </a:r>
            <a:r>
              <a:rPr lang="en-US" altLang="en-US" dirty="0">
                <a:solidFill>
                  <a:schemeClr val="tx1"/>
                </a:solidFill>
                <a:latin typeface="Comic Sans MS" panose="030F0702030302020204" pitchFamily="66" charset="0"/>
              </a:rPr>
              <a:t>=3, k=1:</a:t>
            </a:r>
            <a:endParaRPr lang="en-US" altLang="en-US" dirty="0">
              <a:solidFill>
                <a:schemeClr val="tx1"/>
              </a:solidFill>
              <a:latin typeface="Times New Roman"/>
              <a:cs typeface="Times New Roman"/>
            </a:endParaRPr>
          </a:p>
          <a:p>
            <a:pPr eaLnBrk="1" hangingPunct="1">
              <a:lnSpc>
                <a:spcPct val="120000"/>
              </a:lnSpc>
              <a:buFontTx/>
              <a:buNone/>
            </a:pP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3j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3j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31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1j</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a:t>
            </a:r>
          </a:p>
          <a:p>
            <a:pPr eaLnBrk="1" hangingPunct="1">
              <a:lnSpc>
                <a:spcPct val="120000"/>
              </a:lnSpc>
              <a:buNone/>
            </a:pPr>
            <a:r>
              <a:rPr lang="en-US" altLang="en-US" dirty="0">
                <a:solidFill>
                  <a:schemeClr val="tx1"/>
                </a:solidFill>
                <a:latin typeface="Comic Sans MS" panose="030F0702030302020204" pitchFamily="66" charset="0"/>
              </a:rPr>
              <a:t>But </a:t>
            </a:r>
            <a:r>
              <a:rPr lang="en-US" altLang="en-US" dirty="0">
                <a:solidFill>
                  <a:srgbClr val="FF0000"/>
                </a:solidFill>
                <a:latin typeface="Comic Sans MS" panose="030F0702030302020204" pitchFamily="66" charset="0"/>
              </a:rPr>
              <a:t>d</a:t>
            </a:r>
            <a:r>
              <a:rPr lang="en-US" altLang="en-US" baseline="-25000" dirty="0">
                <a:solidFill>
                  <a:srgbClr val="FF0000"/>
                </a:solidFill>
                <a:latin typeface="Comic Sans MS" panose="030F0702030302020204" pitchFamily="66" charset="0"/>
              </a:rPr>
              <a:t>31</a:t>
            </a:r>
            <a:r>
              <a:rPr lang="en-US" altLang="en-US" baseline="30000" dirty="0">
                <a:solidFill>
                  <a:srgbClr val="FF0000"/>
                </a:solidFill>
                <a:latin typeface="Comic Sans MS" panose="030F0702030302020204" pitchFamily="66" charset="0"/>
              </a:rPr>
              <a:t>(0)</a:t>
            </a:r>
            <a:r>
              <a:rPr lang="en-US" altLang="en-US" dirty="0">
                <a:solidFill>
                  <a:srgbClr val="FF0000"/>
                </a:solidFill>
              </a:rPr>
              <a:t> = </a:t>
            </a:r>
            <a:r>
              <a:rPr lang="en-US" altLang="en-US" b="1" dirty="0">
                <a:solidFill>
                  <a:srgbClr val="FF0000"/>
                </a:solidFill>
                <a:sym typeface="Symbol" panose="05050102010706020507" pitchFamily="18" charset="2"/>
              </a:rPr>
              <a:t></a:t>
            </a:r>
            <a:r>
              <a:rPr lang="en-US" altLang="en-US" b="1" dirty="0">
                <a:solidFill>
                  <a:schemeClr val="tx1"/>
                </a:solidFill>
                <a:sym typeface="Symbol" panose="05050102010706020507" pitchFamily="18" charset="2"/>
              </a:rPr>
              <a:t>; so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3j</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3j</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for all j</a:t>
            </a:r>
            <a:endParaRPr lang="en-US" altLang="en-US" dirty="0">
              <a:solidFill>
                <a:schemeClr val="tx1"/>
              </a:solidFill>
              <a:latin typeface="Comic Sans MS" panose="030F0702030302020204" pitchFamily="66" charset="0"/>
              <a:sym typeface="Symbol" panose="05050102010706020507" pitchFamily="18" charset="2"/>
            </a:endParaRPr>
          </a:p>
        </p:txBody>
      </p:sp>
      <p:grpSp>
        <p:nvGrpSpPr>
          <p:cNvPr id="72" name="Group 71"/>
          <p:cNvGrpSpPr/>
          <p:nvPr/>
        </p:nvGrpSpPr>
        <p:grpSpPr>
          <a:xfrm>
            <a:off x="7178675" y="2547938"/>
            <a:ext cx="1701800" cy="457200"/>
            <a:chOff x="7178675" y="2547938"/>
            <a:chExt cx="1701800" cy="457200"/>
          </a:xfrm>
        </p:grpSpPr>
        <p:sp>
          <p:nvSpPr>
            <p:cNvPr id="68" name="Text Box 120"/>
            <p:cNvSpPr txBox="1">
              <a:spLocks noChangeArrowheads="1"/>
            </p:cNvSpPr>
            <p:nvPr/>
          </p:nvSpPr>
          <p:spPr bwMode="auto">
            <a:xfrm>
              <a:off x="717867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69" name="Text Box 121"/>
            <p:cNvSpPr txBox="1">
              <a:spLocks noChangeArrowheads="1"/>
            </p:cNvSpPr>
            <p:nvPr/>
          </p:nvSpPr>
          <p:spPr bwMode="auto">
            <a:xfrm>
              <a:off x="762952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70" name="Text Box 122"/>
            <p:cNvSpPr txBox="1">
              <a:spLocks noChangeArrowheads="1"/>
            </p:cNvSpPr>
            <p:nvPr/>
          </p:nvSpPr>
          <p:spPr bwMode="auto">
            <a:xfrm>
              <a:off x="8078788"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71" name="Text Box 123"/>
            <p:cNvSpPr txBox="1">
              <a:spLocks noChangeArrowheads="1"/>
            </p:cNvSpPr>
            <p:nvPr/>
          </p:nvSpPr>
          <p:spPr bwMode="auto">
            <a:xfrm>
              <a:off x="85328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gr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animEffect transition="in" filter="fade">
                                      <p:cBhvr>
                                        <p:cTn id="7" dur="2000"/>
                                        <p:tgtEl>
                                          <p:spTgt spid="2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4">
                                            <p:txEl>
                                              <p:pRg st="1" end="1"/>
                                            </p:txEl>
                                          </p:spTgt>
                                        </p:tgtEl>
                                        <p:attrNameLst>
                                          <p:attrName>style.visibility</p:attrName>
                                        </p:attrNameLst>
                                      </p:cBhvr>
                                      <p:to>
                                        <p:strVal val="visible"/>
                                      </p:to>
                                    </p:set>
                                    <p:animEffect transition="in" filter="fade">
                                      <p:cBhvr>
                                        <p:cTn id="12" dur="2000"/>
                                        <p:tgtEl>
                                          <p:spTgt spid="2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4">
                                            <p:txEl>
                                              <p:pRg st="2" end="2"/>
                                            </p:txEl>
                                          </p:spTgt>
                                        </p:tgtEl>
                                        <p:attrNameLst>
                                          <p:attrName>style.visibility</p:attrName>
                                        </p:attrNameLst>
                                      </p:cBhvr>
                                      <p:to>
                                        <p:strVal val="visible"/>
                                      </p:to>
                                    </p:set>
                                    <p:animEffect transition="in" filter="fade">
                                      <p:cBhvr>
                                        <p:cTn id="17" dur="2000"/>
                                        <p:tgtEl>
                                          <p:spTgt spid="2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checkerboard(across)">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accent2"/>
                          </a:solidFill>
                          <a:effectLst/>
                          <a:latin typeface="Arial" charset="0"/>
                          <a:ea typeface="+mn-ea"/>
                          <a:cs typeface="+mn-cs"/>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accent2"/>
                          </a:solidFill>
                          <a:effectLst/>
                          <a:latin typeface="Arial" charset="0"/>
                          <a:ea typeface="+mn-ea"/>
                          <a:cs typeface="+mn-cs"/>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012" name="Text Box 109"/>
          <p:cNvSpPr txBox="1">
            <a:spLocks noChangeArrowheads="1"/>
          </p:cNvSpPr>
          <p:nvPr/>
        </p:nvSpPr>
        <p:spPr bwMode="auto">
          <a:xfrm>
            <a:off x="6719888"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716915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762000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8069263" y="172243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8443913" y="165258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6729413"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grpSp>
        <p:nvGrpSpPr>
          <p:cNvPr id="4" name="Group 79"/>
          <p:cNvGrpSpPr/>
          <p:nvPr/>
        </p:nvGrpSpPr>
        <p:grpSpPr>
          <a:xfrm>
            <a:off x="7178675" y="2081213"/>
            <a:ext cx="1704975" cy="457200"/>
            <a:chOff x="7178675" y="2081213"/>
            <a:chExt cx="1704975" cy="457200"/>
          </a:xfrm>
        </p:grpSpPr>
        <p:sp>
          <p:nvSpPr>
            <p:cNvPr id="30018" name="Text Box 115"/>
            <p:cNvSpPr txBox="1">
              <a:spLocks noChangeArrowheads="1"/>
            </p:cNvSpPr>
            <p:nvPr/>
          </p:nvSpPr>
          <p:spPr bwMode="auto">
            <a:xfrm>
              <a:off x="7178675"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7553325"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807878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852963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grpSp>
      <p:sp>
        <p:nvSpPr>
          <p:cNvPr id="30022" name="Text Box 119"/>
          <p:cNvSpPr txBox="1">
            <a:spLocks noChangeArrowheads="1"/>
          </p:cNvSpPr>
          <p:nvPr/>
        </p:nvSpPr>
        <p:spPr bwMode="auto">
          <a:xfrm>
            <a:off x="67294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673893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9" name="Text Box 126"/>
          <p:cNvSpPr txBox="1">
            <a:spLocks noChangeArrowheads="1"/>
          </p:cNvSpPr>
          <p:nvPr/>
        </p:nvSpPr>
        <p:spPr bwMode="auto">
          <a:xfrm>
            <a:off x="6729413"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nvGrpSpPr>
          <p:cNvPr id="5" name="Group 71"/>
          <p:cNvGrpSpPr/>
          <p:nvPr/>
        </p:nvGrpSpPr>
        <p:grpSpPr>
          <a:xfrm>
            <a:off x="7178675" y="2547938"/>
            <a:ext cx="1701800" cy="457200"/>
            <a:chOff x="7178675" y="2547938"/>
            <a:chExt cx="1701800" cy="457200"/>
          </a:xfrm>
        </p:grpSpPr>
        <p:sp>
          <p:nvSpPr>
            <p:cNvPr id="68" name="Text Box 120"/>
            <p:cNvSpPr txBox="1">
              <a:spLocks noChangeArrowheads="1"/>
            </p:cNvSpPr>
            <p:nvPr/>
          </p:nvSpPr>
          <p:spPr bwMode="auto">
            <a:xfrm>
              <a:off x="717867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69" name="Text Box 121"/>
            <p:cNvSpPr txBox="1">
              <a:spLocks noChangeArrowheads="1"/>
            </p:cNvSpPr>
            <p:nvPr/>
          </p:nvSpPr>
          <p:spPr bwMode="auto">
            <a:xfrm>
              <a:off x="762952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70" name="Text Box 122"/>
            <p:cNvSpPr txBox="1">
              <a:spLocks noChangeArrowheads="1"/>
            </p:cNvSpPr>
            <p:nvPr/>
          </p:nvSpPr>
          <p:spPr bwMode="auto">
            <a:xfrm>
              <a:off x="8078788"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71" name="Text Box 123"/>
            <p:cNvSpPr txBox="1">
              <a:spLocks noChangeArrowheads="1"/>
            </p:cNvSpPr>
            <p:nvPr/>
          </p:nvSpPr>
          <p:spPr bwMode="auto">
            <a:xfrm>
              <a:off x="85328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grpSp>
      <p:grpSp>
        <p:nvGrpSpPr>
          <p:cNvPr id="77" name="Group 76"/>
          <p:cNvGrpSpPr/>
          <p:nvPr/>
        </p:nvGrpSpPr>
        <p:grpSpPr>
          <a:xfrm>
            <a:off x="7178675" y="3462338"/>
            <a:ext cx="1704975" cy="457200"/>
            <a:chOff x="7178675" y="3462338"/>
            <a:chExt cx="1704975" cy="457200"/>
          </a:xfrm>
        </p:grpSpPr>
        <p:sp>
          <p:nvSpPr>
            <p:cNvPr id="73" name="Text Box 127"/>
            <p:cNvSpPr txBox="1">
              <a:spLocks noChangeArrowheads="1"/>
            </p:cNvSpPr>
            <p:nvPr/>
          </p:nvSpPr>
          <p:spPr bwMode="auto">
            <a:xfrm>
              <a:off x="7178675"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74" name="Text Box 128"/>
            <p:cNvSpPr txBox="1">
              <a:spLocks noChangeArrowheads="1"/>
            </p:cNvSpPr>
            <p:nvPr/>
          </p:nvSpPr>
          <p:spPr bwMode="auto">
            <a:xfrm>
              <a:off x="7629525"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75" name="Text Box 129"/>
            <p:cNvSpPr txBox="1">
              <a:spLocks noChangeArrowheads="1"/>
            </p:cNvSpPr>
            <p:nvPr/>
          </p:nvSpPr>
          <p:spPr bwMode="auto">
            <a:xfrm>
              <a:off x="8078788" y="3462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76" name="Text Box 130"/>
            <p:cNvSpPr txBox="1">
              <a:spLocks noChangeArrowheads="1"/>
            </p:cNvSpPr>
            <p:nvPr/>
          </p:nvSpPr>
          <p:spPr bwMode="auto">
            <a:xfrm>
              <a:off x="8529638" y="3462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grpSp>
    </p:spTree>
    <p:extLst>
      <p:ext uri="{BB962C8B-B14F-4D97-AF65-F5344CB8AC3E}">
        <p14:creationId xmlns:p14="http://schemas.microsoft.com/office/powerpoint/2010/main" val="10105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fontScale="90000"/>
          </a:bodyPr>
          <a:lstStyle/>
          <a:p>
            <a:pPr eaLnBrk="1" hangingPunct="1"/>
            <a:r>
              <a:rPr lang="en-US" altLang="en-US"/>
              <a:t>All-Pairs Shortest Paths</a:t>
            </a:r>
          </a:p>
        </p:txBody>
      </p:sp>
      <p:sp>
        <p:nvSpPr>
          <p:cNvPr id="802819" name="Rectangle 3"/>
          <p:cNvSpPr>
            <a:spLocks noGrp="1" noChangeArrowheads="1"/>
          </p:cNvSpPr>
          <p:nvPr>
            <p:ph idx="1"/>
          </p:nvPr>
        </p:nvSpPr>
        <p:spPr/>
        <p:txBody>
          <a:bodyPr/>
          <a:lstStyle/>
          <a:p>
            <a:pPr eaLnBrk="1" hangingPunct="1">
              <a:lnSpc>
                <a:spcPct val="120000"/>
              </a:lnSpc>
            </a:pPr>
            <a:r>
              <a:rPr lang="en-US" altLang="en-US" b="1" dirty="0"/>
              <a:t>Given:</a:t>
            </a:r>
          </a:p>
          <a:p>
            <a:pPr lvl="1" eaLnBrk="1" hangingPunct="1">
              <a:lnSpc>
                <a:spcPct val="120000"/>
              </a:lnSpc>
            </a:pPr>
            <a:r>
              <a:rPr lang="en-US" altLang="en-US" dirty="0"/>
              <a:t>Directed graph G = (V, E)</a:t>
            </a:r>
          </a:p>
          <a:p>
            <a:pPr lvl="1" eaLnBrk="1" hangingPunct="1">
              <a:lnSpc>
                <a:spcPct val="120000"/>
              </a:lnSpc>
            </a:pPr>
            <a:r>
              <a:rPr lang="en-US" altLang="en-US" dirty="0"/>
              <a:t>Weight function w : E → </a:t>
            </a:r>
            <a:r>
              <a:rPr lang="en-US" altLang="en-US" b="1" dirty="0"/>
              <a:t>R</a:t>
            </a:r>
          </a:p>
          <a:p>
            <a:pPr eaLnBrk="1" hangingPunct="1">
              <a:lnSpc>
                <a:spcPct val="120000"/>
              </a:lnSpc>
            </a:pPr>
            <a:r>
              <a:rPr lang="en-US" altLang="en-US" b="1" dirty="0"/>
              <a:t>Compute:</a:t>
            </a:r>
            <a:r>
              <a:rPr lang="en-US" altLang="en-US" dirty="0"/>
              <a:t> </a:t>
            </a:r>
          </a:p>
          <a:p>
            <a:pPr lvl="1" eaLnBrk="1" hangingPunct="1">
              <a:lnSpc>
                <a:spcPct val="120000"/>
              </a:lnSpc>
            </a:pPr>
            <a:r>
              <a:rPr lang="en-US" altLang="en-US" dirty="0"/>
              <a:t>The shortest paths between all pairs of vertices in a graph</a:t>
            </a:r>
          </a:p>
          <a:p>
            <a:pPr lvl="1" eaLnBrk="1" hangingPunct="1">
              <a:lnSpc>
                <a:spcPct val="120000"/>
              </a:lnSpc>
            </a:pPr>
            <a:r>
              <a:rPr lang="en-US" altLang="en-US" dirty="0"/>
              <a:t>Representation of the result: an n × n matrix of shortest-path distances δ(u, v)</a:t>
            </a:r>
          </a:p>
        </p:txBody>
      </p:sp>
      <p:grpSp>
        <p:nvGrpSpPr>
          <p:cNvPr id="4101" name="Group 4"/>
          <p:cNvGrpSpPr>
            <a:grpSpLocks/>
          </p:cNvGrpSpPr>
          <p:nvPr/>
        </p:nvGrpSpPr>
        <p:grpSpPr bwMode="auto">
          <a:xfrm>
            <a:off x="5691732" y="760413"/>
            <a:ext cx="2986087" cy="2419350"/>
            <a:chOff x="297" y="778"/>
            <a:chExt cx="1881" cy="1524"/>
          </a:xfrm>
        </p:grpSpPr>
        <p:sp>
          <p:nvSpPr>
            <p:cNvPr id="4102" name="Oval 5"/>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4103" name="Oval 6"/>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4104" name="Oval 7"/>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4105" name="Oval 8"/>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4106" name="Oval 9"/>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4107" name="Line 10"/>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8" name="Line 11"/>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9" name="Text Box 12"/>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4110" name="Text Box 13"/>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4111" name="Text Box 14"/>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4112" name="Text Box 15"/>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4113" name="Line 16"/>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4" name="Line 17"/>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5" name="Line 18"/>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6" name="Text Box 19"/>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4117" name="Text Box 20"/>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4118" name="Line 21"/>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9" name="Line 22"/>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0" name="Line 23"/>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1" name="Line 24"/>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22" name="Text Box 25"/>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4123" name="Text Box 26"/>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4124" name="Text Box 27"/>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spTree>
    <p:extLst>
      <p:ext uri="{BB962C8B-B14F-4D97-AF65-F5344CB8AC3E}">
        <p14:creationId xmlns:p14="http://schemas.microsoft.com/office/powerpoint/2010/main" val="213988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FF0000"/>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accent2"/>
                          </a:solidFill>
                          <a:effectLst/>
                          <a:latin typeface="Arial" charset="0"/>
                          <a:ea typeface="+mn-ea"/>
                          <a:cs typeface="+mn-cs"/>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kern="1200" cap="none" normalizeH="0" baseline="0" dirty="0">
                          <a:ln>
                            <a:noFill/>
                          </a:ln>
                          <a:solidFill>
                            <a:schemeClr val="accent2"/>
                          </a:solidFill>
                          <a:effectLst/>
                          <a:latin typeface="Arial" charset="0"/>
                          <a:ea typeface="+mn-ea"/>
                          <a:cs typeface="+mn-cs"/>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FF0000"/>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012" name="Text Box 109"/>
          <p:cNvSpPr txBox="1">
            <a:spLocks noChangeArrowheads="1"/>
          </p:cNvSpPr>
          <p:nvPr/>
        </p:nvSpPr>
        <p:spPr bwMode="auto">
          <a:xfrm>
            <a:off x="6719888"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716915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7620000" y="1652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8069263" y="172243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8443913" y="165258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6729413"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grpSp>
        <p:nvGrpSpPr>
          <p:cNvPr id="4" name="Group 79"/>
          <p:cNvGrpSpPr/>
          <p:nvPr/>
        </p:nvGrpSpPr>
        <p:grpSpPr>
          <a:xfrm>
            <a:off x="7178675" y="2081213"/>
            <a:ext cx="1704975" cy="457200"/>
            <a:chOff x="7178675" y="2081213"/>
            <a:chExt cx="1704975" cy="457200"/>
          </a:xfrm>
        </p:grpSpPr>
        <p:sp>
          <p:nvSpPr>
            <p:cNvPr id="30018" name="Text Box 115"/>
            <p:cNvSpPr txBox="1">
              <a:spLocks noChangeArrowheads="1"/>
            </p:cNvSpPr>
            <p:nvPr/>
          </p:nvSpPr>
          <p:spPr bwMode="auto">
            <a:xfrm>
              <a:off x="7178675"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7553325" y="2151063"/>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807878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8529638" y="20812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grpSp>
      <p:sp>
        <p:nvSpPr>
          <p:cNvPr id="30022" name="Text Box 119"/>
          <p:cNvSpPr txBox="1">
            <a:spLocks noChangeArrowheads="1"/>
          </p:cNvSpPr>
          <p:nvPr/>
        </p:nvSpPr>
        <p:spPr bwMode="auto">
          <a:xfrm>
            <a:off x="67294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673893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9" name="Text Box 126"/>
          <p:cNvSpPr txBox="1">
            <a:spLocks noChangeArrowheads="1"/>
          </p:cNvSpPr>
          <p:nvPr/>
        </p:nvSpPr>
        <p:spPr bwMode="auto">
          <a:xfrm>
            <a:off x="6729413"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nvGrpSpPr>
          <p:cNvPr id="5" name="Group 71"/>
          <p:cNvGrpSpPr/>
          <p:nvPr/>
        </p:nvGrpSpPr>
        <p:grpSpPr>
          <a:xfrm>
            <a:off x="7178675" y="2547938"/>
            <a:ext cx="1701800" cy="457200"/>
            <a:chOff x="7178675" y="2547938"/>
            <a:chExt cx="1701800" cy="457200"/>
          </a:xfrm>
        </p:grpSpPr>
        <p:sp>
          <p:nvSpPr>
            <p:cNvPr id="68" name="Text Box 120"/>
            <p:cNvSpPr txBox="1">
              <a:spLocks noChangeArrowheads="1"/>
            </p:cNvSpPr>
            <p:nvPr/>
          </p:nvSpPr>
          <p:spPr bwMode="auto">
            <a:xfrm>
              <a:off x="717867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69" name="Text Box 121"/>
            <p:cNvSpPr txBox="1">
              <a:spLocks noChangeArrowheads="1"/>
            </p:cNvSpPr>
            <p:nvPr/>
          </p:nvSpPr>
          <p:spPr bwMode="auto">
            <a:xfrm>
              <a:off x="7629525" y="2547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70" name="Text Box 122"/>
            <p:cNvSpPr txBox="1">
              <a:spLocks noChangeArrowheads="1"/>
            </p:cNvSpPr>
            <p:nvPr/>
          </p:nvSpPr>
          <p:spPr bwMode="auto">
            <a:xfrm>
              <a:off x="8078788"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71" name="Text Box 123"/>
            <p:cNvSpPr txBox="1">
              <a:spLocks noChangeArrowheads="1"/>
            </p:cNvSpPr>
            <p:nvPr/>
          </p:nvSpPr>
          <p:spPr bwMode="auto">
            <a:xfrm>
              <a:off x="8532813" y="26177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grpSp>
      <p:grpSp>
        <p:nvGrpSpPr>
          <p:cNvPr id="6" name="Group 76"/>
          <p:cNvGrpSpPr/>
          <p:nvPr/>
        </p:nvGrpSpPr>
        <p:grpSpPr>
          <a:xfrm>
            <a:off x="7178675" y="3462338"/>
            <a:ext cx="1704975" cy="457200"/>
            <a:chOff x="7178675" y="3462338"/>
            <a:chExt cx="1704975" cy="457200"/>
          </a:xfrm>
        </p:grpSpPr>
        <p:sp>
          <p:nvSpPr>
            <p:cNvPr id="73" name="Text Box 127"/>
            <p:cNvSpPr txBox="1">
              <a:spLocks noChangeArrowheads="1"/>
            </p:cNvSpPr>
            <p:nvPr/>
          </p:nvSpPr>
          <p:spPr bwMode="auto">
            <a:xfrm>
              <a:off x="7178675"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74" name="Text Box 128"/>
            <p:cNvSpPr txBox="1">
              <a:spLocks noChangeArrowheads="1"/>
            </p:cNvSpPr>
            <p:nvPr/>
          </p:nvSpPr>
          <p:spPr bwMode="auto">
            <a:xfrm>
              <a:off x="7629525" y="3532188"/>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75" name="Text Box 129"/>
            <p:cNvSpPr txBox="1">
              <a:spLocks noChangeArrowheads="1"/>
            </p:cNvSpPr>
            <p:nvPr/>
          </p:nvSpPr>
          <p:spPr bwMode="auto">
            <a:xfrm>
              <a:off x="8078788" y="3462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76" name="Text Box 130"/>
            <p:cNvSpPr txBox="1">
              <a:spLocks noChangeArrowheads="1"/>
            </p:cNvSpPr>
            <p:nvPr/>
          </p:nvSpPr>
          <p:spPr bwMode="auto">
            <a:xfrm>
              <a:off x="8529638" y="34623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grpSp>
      <p:sp>
        <p:nvSpPr>
          <p:cNvPr id="78" name="Rectangle 261"/>
          <p:cNvSpPr>
            <a:spLocks noChangeArrowheads="1"/>
          </p:cNvSpPr>
          <p:nvPr/>
        </p:nvSpPr>
        <p:spPr bwMode="auto">
          <a:xfrm>
            <a:off x="1847923" y="4232395"/>
            <a:ext cx="637866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a:solidFill>
                  <a:schemeClr val="tx1"/>
                </a:solidFill>
                <a:latin typeface="Comic Sans MS" panose="030F0702030302020204" pitchFamily="66" charset="0"/>
              </a:rPr>
              <a:t>Setting, j=4, k=1:</a:t>
            </a:r>
            <a:endParaRPr lang="en-US" altLang="en-US" dirty="0">
              <a:solidFill>
                <a:schemeClr val="tx1"/>
              </a:solidFill>
              <a:latin typeface="Times New Roman"/>
              <a:cs typeface="Times New Roman"/>
            </a:endParaRPr>
          </a:p>
          <a:p>
            <a:pPr eaLnBrk="1" hangingPunct="1">
              <a:lnSpc>
                <a:spcPct val="120000"/>
              </a:lnSpc>
              <a:buFontTx/>
              <a:buNone/>
            </a:pP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i4</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min {d</a:t>
            </a:r>
            <a:r>
              <a:rPr lang="en-US" altLang="en-US" baseline="-25000" dirty="0">
                <a:solidFill>
                  <a:schemeClr val="tx1"/>
                </a:solidFill>
                <a:latin typeface="Comic Sans MS" panose="030F0702030302020204" pitchFamily="66" charset="0"/>
              </a:rPr>
              <a:t>i4</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 d</a:t>
            </a:r>
            <a:r>
              <a:rPr lang="en-US" altLang="en-US" baseline="-25000" dirty="0">
                <a:solidFill>
                  <a:schemeClr val="tx1"/>
                </a:solidFill>
                <a:latin typeface="Comic Sans MS" panose="030F0702030302020204" pitchFamily="66" charset="0"/>
              </a:rPr>
              <a:t>i1</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 d</a:t>
            </a:r>
            <a:r>
              <a:rPr lang="en-US" altLang="en-US" baseline="-25000" dirty="0">
                <a:solidFill>
                  <a:schemeClr val="tx1"/>
                </a:solidFill>
                <a:latin typeface="Comic Sans MS" panose="030F0702030302020204" pitchFamily="66" charset="0"/>
              </a:rPr>
              <a:t>14</a:t>
            </a:r>
            <a:r>
              <a:rPr lang="en-US" altLang="en-US" baseline="30000" dirty="0">
                <a:solidFill>
                  <a:schemeClr val="tx1"/>
                </a:solidFill>
                <a:latin typeface="Comic Sans MS" panose="030F0702030302020204" pitchFamily="66" charset="0"/>
              </a:rPr>
              <a:t>(0) </a:t>
            </a:r>
            <a:r>
              <a:rPr lang="en-US" altLang="en-US" dirty="0">
                <a:solidFill>
                  <a:schemeClr val="tx1"/>
                </a:solidFill>
                <a:latin typeface="Comic Sans MS" panose="030F0702030302020204" pitchFamily="66" charset="0"/>
              </a:rPr>
              <a:t>}</a:t>
            </a:r>
          </a:p>
          <a:p>
            <a:pPr eaLnBrk="1" hangingPunct="1">
              <a:lnSpc>
                <a:spcPct val="120000"/>
              </a:lnSpc>
              <a:buNone/>
            </a:pPr>
            <a:r>
              <a:rPr lang="en-US" altLang="en-US" dirty="0">
                <a:solidFill>
                  <a:schemeClr val="tx1"/>
                </a:solidFill>
                <a:latin typeface="Comic Sans MS" panose="030F0702030302020204" pitchFamily="66" charset="0"/>
              </a:rPr>
              <a:t>But </a:t>
            </a:r>
            <a:r>
              <a:rPr lang="en-US" altLang="en-US" dirty="0">
                <a:solidFill>
                  <a:srgbClr val="FF0000"/>
                </a:solidFill>
                <a:latin typeface="Comic Sans MS" panose="030F0702030302020204" pitchFamily="66" charset="0"/>
              </a:rPr>
              <a:t>d</a:t>
            </a:r>
            <a:r>
              <a:rPr lang="en-US" altLang="en-US" baseline="-25000" dirty="0">
                <a:solidFill>
                  <a:srgbClr val="FF0000"/>
                </a:solidFill>
                <a:latin typeface="Comic Sans MS" panose="030F0702030302020204" pitchFamily="66" charset="0"/>
              </a:rPr>
              <a:t>14</a:t>
            </a:r>
            <a:r>
              <a:rPr lang="en-US" altLang="en-US" baseline="30000" dirty="0">
                <a:solidFill>
                  <a:srgbClr val="FF0000"/>
                </a:solidFill>
                <a:latin typeface="Comic Sans MS" panose="030F0702030302020204" pitchFamily="66" charset="0"/>
              </a:rPr>
              <a:t>(0)</a:t>
            </a:r>
            <a:r>
              <a:rPr lang="en-US" altLang="en-US" dirty="0">
                <a:solidFill>
                  <a:srgbClr val="FF0000"/>
                </a:solidFill>
              </a:rPr>
              <a:t> = </a:t>
            </a:r>
            <a:r>
              <a:rPr lang="en-US" altLang="en-US" b="1" dirty="0">
                <a:solidFill>
                  <a:srgbClr val="FF0000"/>
                </a:solidFill>
                <a:sym typeface="Symbol" panose="05050102010706020507" pitchFamily="18" charset="2"/>
              </a:rPr>
              <a:t></a:t>
            </a:r>
            <a:r>
              <a:rPr lang="en-US" altLang="en-US" b="1" dirty="0">
                <a:solidFill>
                  <a:schemeClr val="tx1"/>
                </a:solidFill>
                <a:sym typeface="Symbol" panose="05050102010706020507" pitchFamily="18" charset="2"/>
              </a:rPr>
              <a:t>; so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i4</a:t>
            </a:r>
            <a:r>
              <a:rPr lang="en-US" altLang="en-US" baseline="30000" dirty="0">
                <a:solidFill>
                  <a:schemeClr val="tx1"/>
                </a:solidFill>
                <a:latin typeface="Comic Sans MS" panose="030F0702030302020204" pitchFamily="66" charset="0"/>
              </a:rPr>
              <a:t>(1)</a:t>
            </a:r>
            <a:r>
              <a:rPr lang="en-US" altLang="en-US" dirty="0">
                <a:solidFill>
                  <a:schemeClr val="tx1"/>
                </a:solidFill>
              </a:rPr>
              <a:t> = </a:t>
            </a:r>
            <a:r>
              <a:rPr lang="en-US" altLang="en-US" dirty="0">
                <a:solidFill>
                  <a:schemeClr val="tx1"/>
                </a:solidFill>
                <a:latin typeface="Comic Sans MS" panose="030F0702030302020204" pitchFamily="66" charset="0"/>
              </a:rPr>
              <a:t>d</a:t>
            </a:r>
            <a:r>
              <a:rPr lang="en-US" altLang="en-US" baseline="-25000" dirty="0">
                <a:solidFill>
                  <a:schemeClr val="tx1"/>
                </a:solidFill>
                <a:latin typeface="Comic Sans MS" panose="030F0702030302020204" pitchFamily="66" charset="0"/>
              </a:rPr>
              <a:t>i4</a:t>
            </a:r>
            <a:r>
              <a:rPr lang="en-US" altLang="en-US" baseline="30000" dirty="0">
                <a:solidFill>
                  <a:schemeClr val="tx1"/>
                </a:solidFill>
                <a:latin typeface="Comic Sans MS" panose="030F0702030302020204" pitchFamily="66" charset="0"/>
              </a:rPr>
              <a:t>(0)</a:t>
            </a:r>
            <a:r>
              <a:rPr lang="en-US" altLang="en-US" dirty="0">
                <a:solidFill>
                  <a:schemeClr val="tx1"/>
                </a:solidFill>
                <a:latin typeface="Comic Sans MS" panose="030F0702030302020204" pitchFamily="66" charset="0"/>
              </a:rPr>
              <a:t> for all </a:t>
            </a:r>
            <a:r>
              <a:rPr lang="en-US" altLang="en-US" dirty="0" err="1">
                <a:solidFill>
                  <a:schemeClr val="tx1"/>
                </a:solidFill>
                <a:latin typeface="Comic Sans MS" panose="030F0702030302020204" pitchFamily="66" charset="0"/>
              </a:rPr>
              <a:t>i</a:t>
            </a:r>
            <a:endParaRPr lang="en-US" altLang="en-US" dirty="0">
              <a:solidFill>
                <a:schemeClr val="tx1"/>
              </a:solidFill>
              <a:latin typeface="Comic Sans MS" panose="030F0702030302020204" pitchFamily="66" charset="0"/>
              <a:sym typeface="Symbol" panose="05050102010706020507" pitchFamily="18" charset="2"/>
            </a:endParaRPr>
          </a:p>
        </p:txBody>
      </p:sp>
      <p:sp>
        <p:nvSpPr>
          <p:cNvPr id="79" name="Text Box 130"/>
          <p:cNvSpPr txBox="1">
            <a:spLocks noChangeArrowheads="1"/>
          </p:cNvSpPr>
          <p:nvPr/>
        </p:nvSpPr>
        <p:spPr bwMode="auto">
          <a:xfrm>
            <a:off x="8080138" y="30244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2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20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2000"/>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checkerboard(across)">
                                      <p:cBhvr>
                                        <p:cTn id="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2617" name="Text Box 105"/>
          <p:cNvSpPr txBox="1">
            <a:spLocks noChangeArrowheads="1"/>
          </p:cNvSpPr>
          <p:nvPr/>
        </p:nvSpPr>
        <p:spPr bwMode="auto">
          <a:xfrm>
            <a:off x="715168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5</a:t>
            </a:r>
          </a:p>
        </p:txBody>
      </p:sp>
      <p:sp>
        <p:nvSpPr>
          <p:cNvPr id="832619" name="Text Box 107"/>
          <p:cNvSpPr txBox="1">
            <a:spLocks noChangeArrowheads="1"/>
          </p:cNvSpPr>
          <p:nvPr/>
        </p:nvSpPr>
        <p:spPr bwMode="auto">
          <a:xfrm>
            <a:off x="8491538" y="300513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grpSp>
        <p:nvGrpSpPr>
          <p:cNvPr id="4" name="Group 108"/>
          <p:cNvGrpSpPr>
            <a:grpSpLocks/>
          </p:cNvGrpSpPr>
          <p:nvPr/>
        </p:nvGrpSpPr>
        <p:grpSpPr bwMode="auto">
          <a:xfrm>
            <a:off x="6719888" y="1652588"/>
            <a:ext cx="2179637" cy="2266950"/>
            <a:chOff x="4125" y="1041"/>
            <a:chExt cx="1373" cy="1428"/>
          </a:xfrm>
        </p:grpSpPr>
        <p:sp>
          <p:nvSpPr>
            <p:cNvPr id="30012" name="Text Box 109"/>
            <p:cNvSpPr txBox="1">
              <a:spLocks noChangeArrowheads="1"/>
            </p:cNvSpPr>
            <p:nvPr/>
          </p:nvSpPr>
          <p:spPr bwMode="auto">
            <a:xfrm>
              <a:off x="4125"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4408"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4692"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4975" y="108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5211" y="104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4131" y="135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8" name="Text Box 115"/>
            <p:cNvSpPr txBox="1">
              <a:spLocks noChangeArrowheads="1"/>
            </p:cNvSpPr>
            <p:nvPr/>
          </p:nvSpPr>
          <p:spPr bwMode="auto">
            <a:xfrm>
              <a:off x="4414"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4650" y="135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4981"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5265"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sp>
          <p:nvSpPr>
            <p:cNvPr id="30022" name="Text Box 119"/>
            <p:cNvSpPr txBox="1">
              <a:spLocks noChangeArrowheads="1"/>
            </p:cNvSpPr>
            <p:nvPr/>
          </p:nvSpPr>
          <p:spPr bwMode="auto">
            <a:xfrm>
              <a:off x="4131"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3" name="Text Box 120"/>
            <p:cNvSpPr txBox="1">
              <a:spLocks noChangeArrowheads="1"/>
            </p:cNvSpPr>
            <p:nvPr/>
          </p:nvSpPr>
          <p:spPr bwMode="auto">
            <a:xfrm>
              <a:off x="4414" y="16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30024" name="Text Box 121"/>
            <p:cNvSpPr txBox="1">
              <a:spLocks noChangeArrowheads="1"/>
            </p:cNvSpPr>
            <p:nvPr/>
          </p:nvSpPr>
          <p:spPr bwMode="auto">
            <a:xfrm>
              <a:off x="4698" y="16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25" name="Text Box 122"/>
            <p:cNvSpPr txBox="1">
              <a:spLocks noChangeArrowheads="1"/>
            </p:cNvSpPr>
            <p:nvPr/>
          </p:nvSpPr>
          <p:spPr bwMode="auto">
            <a:xfrm>
              <a:off x="4981"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6" name="Text Box 123"/>
            <p:cNvSpPr txBox="1">
              <a:spLocks noChangeArrowheads="1"/>
            </p:cNvSpPr>
            <p:nvPr/>
          </p:nvSpPr>
          <p:spPr bwMode="auto">
            <a:xfrm>
              <a:off x="5267"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4137" y="189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8" name="Text Box 125"/>
            <p:cNvSpPr txBox="1">
              <a:spLocks noChangeArrowheads="1"/>
            </p:cNvSpPr>
            <p:nvPr/>
          </p:nvSpPr>
          <p:spPr bwMode="auto">
            <a:xfrm>
              <a:off x="4987" y="189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
          <p:nvSpPr>
            <p:cNvPr id="30029" name="Text Box 126"/>
            <p:cNvSpPr txBox="1">
              <a:spLocks noChangeArrowheads="1"/>
            </p:cNvSpPr>
            <p:nvPr/>
          </p:nvSpPr>
          <p:spPr bwMode="auto">
            <a:xfrm>
              <a:off x="4131"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30" name="Text Box 127"/>
            <p:cNvSpPr txBox="1">
              <a:spLocks noChangeArrowheads="1"/>
            </p:cNvSpPr>
            <p:nvPr/>
          </p:nvSpPr>
          <p:spPr bwMode="auto">
            <a:xfrm>
              <a:off x="4414"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31" name="Text Box 128"/>
            <p:cNvSpPr txBox="1">
              <a:spLocks noChangeArrowheads="1"/>
            </p:cNvSpPr>
            <p:nvPr/>
          </p:nvSpPr>
          <p:spPr bwMode="auto">
            <a:xfrm>
              <a:off x="4698"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32" name="Text Box 129"/>
            <p:cNvSpPr txBox="1">
              <a:spLocks noChangeArrowheads="1"/>
            </p:cNvSpPr>
            <p:nvPr/>
          </p:nvSpPr>
          <p:spPr bwMode="auto">
            <a:xfrm>
              <a:off x="4981" y="218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30033" name="Text Box 130"/>
            <p:cNvSpPr txBox="1">
              <a:spLocks noChangeArrowheads="1"/>
            </p:cNvSpPr>
            <p:nvPr/>
          </p:nvSpPr>
          <p:spPr bwMode="auto">
            <a:xfrm>
              <a:off x="5265" y="218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grpSp>
      <p:sp>
        <p:nvSpPr>
          <p:cNvPr id="832643" name="Text Box 131"/>
          <p:cNvSpPr txBox="1">
            <a:spLocks noChangeArrowheads="1"/>
          </p:cNvSpPr>
          <p:nvPr/>
        </p:nvSpPr>
        <p:spPr bwMode="auto">
          <a:xfrm>
            <a:off x="266700" y="3625850"/>
            <a:ext cx="554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(2)</a:t>
            </a:r>
          </a:p>
        </p:txBody>
      </p:sp>
      <p:graphicFrame>
        <p:nvGraphicFramePr>
          <p:cNvPr id="832644" name="Group 132"/>
          <p:cNvGraphicFramePr>
            <a:graphicFrameLocks noGrp="1"/>
          </p:cNvGraphicFramePr>
          <p:nvPr/>
        </p:nvGraphicFramePr>
        <p:xfrm>
          <a:off x="574675" y="4308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2682" name="Text Box 170"/>
          <p:cNvSpPr txBox="1">
            <a:spLocks noChangeArrowheads="1"/>
          </p:cNvSpPr>
          <p:nvPr/>
        </p:nvSpPr>
        <p:spPr bwMode="auto">
          <a:xfrm>
            <a:off x="1995488" y="4319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4</a:t>
            </a:r>
          </a:p>
        </p:txBody>
      </p:sp>
      <p:sp>
        <p:nvSpPr>
          <p:cNvPr id="832683" name="Text Box 171"/>
          <p:cNvSpPr txBox="1">
            <a:spLocks noChangeArrowheads="1"/>
          </p:cNvSpPr>
          <p:nvPr/>
        </p:nvSpPr>
        <p:spPr bwMode="auto">
          <a:xfrm>
            <a:off x="2005013" y="5214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5</a:t>
            </a:r>
          </a:p>
        </p:txBody>
      </p:sp>
      <p:sp>
        <p:nvSpPr>
          <p:cNvPr id="832684" name="Text Box 172"/>
          <p:cNvSpPr txBox="1">
            <a:spLocks noChangeArrowheads="1"/>
          </p:cNvSpPr>
          <p:nvPr/>
        </p:nvSpPr>
        <p:spPr bwMode="auto">
          <a:xfrm>
            <a:off x="2371725" y="5214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11</a:t>
            </a:r>
          </a:p>
        </p:txBody>
      </p:sp>
      <p:grpSp>
        <p:nvGrpSpPr>
          <p:cNvPr id="5" name="Group 173"/>
          <p:cNvGrpSpPr>
            <a:grpSpLocks/>
          </p:cNvGrpSpPr>
          <p:nvPr/>
        </p:nvGrpSpPr>
        <p:grpSpPr bwMode="auto">
          <a:xfrm>
            <a:off x="646113" y="4319588"/>
            <a:ext cx="2163759" cy="2266950"/>
            <a:chOff x="407" y="2721"/>
            <a:chExt cx="1363" cy="1428"/>
          </a:xfrm>
        </p:grpSpPr>
        <p:sp>
          <p:nvSpPr>
            <p:cNvPr id="29990" name="Text Box 174"/>
            <p:cNvSpPr txBox="1">
              <a:spLocks noChangeArrowheads="1"/>
            </p:cNvSpPr>
            <p:nvPr/>
          </p:nvSpPr>
          <p:spPr bwMode="auto">
            <a:xfrm>
              <a:off x="407"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0</a:t>
              </a:r>
            </a:p>
          </p:txBody>
        </p:sp>
        <p:sp>
          <p:nvSpPr>
            <p:cNvPr id="29991" name="Text Box 175"/>
            <p:cNvSpPr txBox="1">
              <a:spLocks noChangeArrowheads="1"/>
            </p:cNvSpPr>
            <p:nvPr/>
          </p:nvSpPr>
          <p:spPr bwMode="auto">
            <a:xfrm>
              <a:off x="690"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3</a:t>
              </a:r>
            </a:p>
          </p:txBody>
        </p:sp>
        <p:sp>
          <p:nvSpPr>
            <p:cNvPr id="29992" name="Text Box 176"/>
            <p:cNvSpPr txBox="1">
              <a:spLocks noChangeArrowheads="1"/>
            </p:cNvSpPr>
            <p:nvPr/>
          </p:nvSpPr>
          <p:spPr bwMode="auto">
            <a:xfrm>
              <a:off x="974"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8</a:t>
              </a:r>
            </a:p>
          </p:txBody>
        </p:sp>
        <p:sp>
          <p:nvSpPr>
            <p:cNvPr id="29994" name="Text Box 178"/>
            <p:cNvSpPr txBox="1">
              <a:spLocks noChangeArrowheads="1"/>
            </p:cNvSpPr>
            <p:nvPr/>
          </p:nvSpPr>
          <p:spPr bwMode="auto">
            <a:xfrm>
              <a:off x="413" y="303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FF0000"/>
                  </a:solidFill>
                  <a:sym typeface="Symbol" panose="05050102010706020507" pitchFamily="18" charset="2"/>
                </a:rPr>
                <a:t></a:t>
              </a:r>
            </a:p>
          </p:txBody>
        </p:sp>
        <p:sp>
          <p:nvSpPr>
            <p:cNvPr id="29995" name="Text Box 179"/>
            <p:cNvSpPr txBox="1">
              <a:spLocks noChangeArrowheads="1"/>
            </p:cNvSpPr>
            <p:nvPr/>
          </p:nvSpPr>
          <p:spPr bwMode="auto">
            <a:xfrm>
              <a:off x="696"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96" name="Text Box 180"/>
            <p:cNvSpPr txBox="1">
              <a:spLocks noChangeArrowheads="1"/>
            </p:cNvSpPr>
            <p:nvPr/>
          </p:nvSpPr>
          <p:spPr bwMode="auto">
            <a:xfrm>
              <a:off x="932" y="303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FF0000"/>
                  </a:solidFill>
                  <a:sym typeface="Symbol" panose="05050102010706020507" pitchFamily="18" charset="2"/>
                </a:rPr>
                <a:t></a:t>
              </a:r>
            </a:p>
          </p:txBody>
        </p:sp>
        <p:sp>
          <p:nvSpPr>
            <p:cNvPr id="29997" name="Text Box 181"/>
            <p:cNvSpPr txBox="1">
              <a:spLocks noChangeArrowheads="1"/>
            </p:cNvSpPr>
            <p:nvPr/>
          </p:nvSpPr>
          <p:spPr bwMode="auto">
            <a:xfrm>
              <a:off x="1263"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29998" name="Text Box 182"/>
            <p:cNvSpPr txBox="1">
              <a:spLocks noChangeArrowheads="1"/>
            </p:cNvSpPr>
            <p:nvPr/>
          </p:nvSpPr>
          <p:spPr bwMode="auto">
            <a:xfrm>
              <a:off x="1547"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sp>
          <p:nvSpPr>
            <p:cNvPr id="29999" name="Text Box 183"/>
            <p:cNvSpPr txBox="1">
              <a:spLocks noChangeArrowheads="1"/>
            </p:cNvSpPr>
            <p:nvPr/>
          </p:nvSpPr>
          <p:spPr bwMode="auto">
            <a:xfrm>
              <a:off x="413" y="332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70C0"/>
                  </a:solidFill>
                  <a:sym typeface="Symbol" panose="05050102010706020507" pitchFamily="18" charset="2"/>
                </a:rPr>
                <a:t></a:t>
              </a:r>
            </a:p>
          </p:txBody>
        </p:sp>
        <p:sp>
          <p:nvSpPr>
            <p:cNvPr id="30000" name="Text Box 184"/>
            <p:cNvSpPr txBox="1">
              <a:spLocks noChangeArrowheads="1"/>
            </p:cNvSpPr>
            <p:nvPr/>
          </p:nvSpPr>
          <p:spPr bwMode="auto">
            <a:xfrm>
              <a:off x="696" y="32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01" name="Text Box 185"/>
            <p:cNvSpPr txBox="1">
              <a:spLocks noChangeArrowheads="1"/>
            </p:cNvSpPr>
            <p:nvPr/>
          </p:nvSpPr>
          <p:spPr bwMode="auto">
            <a:xfrm>
              <a:off x="980" y="32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0</a:t>
              </a:r>
            </a:p>
          </p:txBody>
        </p:sp>
        <p:sp>
          <p:nvSpPr>
            <p:cNvPr id="30002" name="Text Box 186"/>
            <p:cNvSpPr txBox="1">
              <a:spLocks noChangeArrowheads="1"/>
            </p:cNvSpPr>
            <p:nvPr/>
          </p:nvSpPr>
          <p:spPr bwMode="auto">
            <a:xfrm>
              <a:off x="419" y="35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2</a:t>
              </a:r>
            </a:p>
          </p:txBody>
        </p:sp>
        <p:sp>
          <p:nvSpPr>
            <p:cNvPr id="30003" name="Text Box 187"/>
            <p:cNvSpPr txBox="1">
              <a:spLocks noChangeArrowheads="1"/>
            </p:cNvSpPr>
            <p:nvPr/>
          </p:nvSpPr>
          <p:spPr bwMode="auto">
            <a:xfrm>
              <a:off x="679" y="35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5</a:t>
              </a:r>
            </a:p>
          </p:txBody>
        </p:sp>
        <p:sp>
          <p:nvSpPr>
            <p:cNvPr id="30004" name="Text Box 188"/>
            <p:cNvSpPr txBox="1">
              <a:spLocks noChangeArrowheads="1"/>
            </p:cNvSpPr>
            <p:nvPr/>
          </p:nvSpPr>
          <p:spPr bwMode="auto">
            <a:xfrm>
              <a:off x="938" y="357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-5</a:t>
              </a:r>
            </a:p>
          </p:txBody>
        </p:sp>
        <p:sp>
          <p:nvSpPr>
            <p:cNvPr id="30007" name="Text Box 191"/>
            <p:cNvSpPr txBox="1">
              <a:spLocks noChangeArrowheads="1"/>
            </p:cNvSpPr>
            <p:nvPr/>
          </p:nvSpPr>
          <p:spPr bwMode="auto">
            <a:xfrm>
              <a:off x="413"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7030A0"/>
                  </a:solidFill>
                  <a:sym typeface="Symbol" panose="05050102010706020507" pitchFamily="18" charset="2"/>
                </a:rPr>
                <a:t></a:t>
              </a:r>
            </a:p>
          </p:txBody>
        </p:sp>
        <p:sp>
          <p:nvSpPr>
            <p:cNvPr id="30008" name="Text Box 192"/>
            <p:cNvSpPr txBox="1">
              <a:spLocks noChangeArrowheads="1"/>
            </p:cNvSpPr>
            <p:nvPr/>
          </p:nvSpPr>
          <p:spPr bwMode="auto">
            <a:xfrm>
              <a:off x="696"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FF0000"/>
                  </a:solidFill>
                  <a:sym typeface="Symbol" panose="05050102010706020507" pitchFamily="18" charset="2"/>
                </a:rPr>
                <a:t></a:t>
              </a:r>
            </a:p>
          </p:txBody>
        </p:sp>
        <p:sp>
          <p:nvSpPr>
            <p:cNvPr id="30009" name="Text Box 193"/>
            <p:cNvSpPr txBox="1">
              <a:spLocks noChangeArrowheads="1"/>
            </p:cNvSpPr>
            <p:nvPr/>
          </p:nvSpPr>
          <p:spPr bwMode="auto">
            <a:xfrm>
              <a:off x="980"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7030A0"/>
                  </a:solidFill>
                  <a:sym typeface="Symbol" panose="05050102010706020507" pitchFamily="18" charset="2"/>
                </a:rPr>
                <a:t></a:t>
              </a:r>
            </a:p>
          </p:txBody>
        </p:sp>
        <p:sp>
          <p:nvSpPr>
            <p:cNvPr id="30010" name="Text Box 194"/>
            <p:cNvSpPr txBox="1">
              <a:spLocks noChangeArrowheads="1"/>
            </p:cNvSpPr>
            <p:nvPr/>
          </p:nvSpPr>
          <p:spPr bwMode="auto">
            <a:xfrm>
              <a:off x="1263" y="38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6</a:t>
              </a:r>
            </a:p>
          </p:txBody>
        </p:sp>
        <p:sp>
          <p:nvSpPr>
            <p:cNvPr id="30011" name="Text Box 195"/>
            <p:cNvSpPr txBox="1">
              <a:spLocks noChangeArrowheads="1"/>
            </p:cNvSpPr>
            <p:nvPr/>
          </p:nvSpPr>
          <p:spPr bwMode="auto">
            <a:xfrm>
              <a:off x="1547" y="38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0</a:t>
              </a:r>
            </a:p>
          </p:txBody>
        </p:sp>
      </p:gr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nvGrpSpPr>
          <p:cNvPr id="8" name="Group 282"/>
          <p:cNvGrpSpPr>
            <a:grpSpLocks/>
          </p:cNvGrpSpPr>
          <p:nvPr/>
        </p:nvGrpSpPr>
        <p:grpSpPr bwMode="auto">
          <a:xfrm>
            <a:off x="188913" y="3913188"/>
            <a:ext cx="2625725" cy="2681287"/>
            <a:chOff x="119" y="2465"/>
            <a:chExt cx="1654" cy="1689"/>
          </a:xfrm>
        </p:grpSpPr>
        <p:sp>
          <p:nvSpPr>
            <p:cNvPr id="29926" name="Text Box 283"/>
            <p:cNvSpPr txBox="1">
              <a:spLocks noChangeArrowheads="1"/>
            </p:cNvSpPr>
            <p:nvPr/>
          </p:nvSpPr>
          <p:spPr bwMode="auto">
            <a:xfrm>
              <a:off x="119" y="273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927" name="Text Box 284"/>
            <p:cNvSpPr txBox="1">
              <a:spLocks noChangeArrowheads="1"/>
            </p:cNvSpPr>
            <p:nvPr/>
          </p:nvSpPr>
          <p:spPr bwMode="auto">
            <a:xfrm>
              <a:off x="119" y="304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u="sng" dirty="0">
                  <a:solidFill>
                    <a:schemeClr val="tx1"/>
                  </a:solidFill>
                </a:rPr>
                <a:t>2</a:t>
              </a:r>
            </a:p>
          </p:txBody>
        </p:sp>
        <p:sp>
          <p:nvSpPr>
            <p:cNvPr id="29928" name="Text Box 285"/>
            <p:cNvSpPr txBox="1">
              <a:spLocks noChangeArrowheads="1"/>
            </p:cNvSpPr>
            <p:nvPr/>
          </p:nvSpPr>
          <p:spPr bwMode="auto">
            <a:xfrm>
              <a:off x="119" y="3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929" name="Text Box 286"/>
            <p:cNvSpPr txBox="1">
              <a:spLocks noChangeArrowheads="1"/>
            </p:cNvSpPr>
            <p:nvPr/>
          </p:nvSpPr>
          <p:spPr bwMode="auto">
            <a:xfrm>
              <a:off x="119" y="36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930" name="Text Box 287"/>
            <p:cNvSpPr txBox="1">
              <a:spLocks noChangeArrowheads="1"/>
            </p:cNvSpPr>
            <p:nvPr/>
          </p:nvSpPr>
          <p:spPr bwMode="auto">
            <a:xfrm>
              <a:off x="119" y="392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rPr>
                <a:t>5</a:t>
              </a:r>
            </a:p>
          </p:txBody>
        </p:sp>
        <p:sp>
          <p:nvSpPr>
            <p:cNvPr id="29931" name="Text Box 288"/>
            <p:cNvSpPr txBox="1">
              <a:spLocks noChangeArrowheads="1"/>
            </p:cNvSpPr>
            <p:nvPr/>
          </p:nvSpPr>
          <p:spPr bwMode="auto">
            <a:xfrm>
              <a:off x="431"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932" name="Text Box 289"/>
            <p:cNvSpPr txBox="1">
              <a:spLocks noChangeArrowheads="1"/>
            </p:cNvSpPr>
            <p:nvPr/>
          </p:nvSpPr>
          <p:spPr bwMode="auto">
            <a:xfrm>
              <a:off x="717"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u="sng" dirty="0">
                  <a:solidFill>
                    <a:schemeClr val="tx1"/>
                  </a:solidFill>
                </a:rPr>
                <a:t>2</a:t>
              </a:r>
            </a:p>
          </p:txBody>
        </p:sp>
        <p:sp>
          <p:nvSpPr>
            <p:cNvPr id="29933" name="Text Box 290"/>
            <p:cNvSpPr txBox="1">
              <a:spLocks noChangeArrowheads="1"/>
            </p:cNvSpPr>
            <p:nvPr/>
          </p:nvSpPr>
          <p:spPr bwMode="auto">
            <a:xfrm>
              <a:off x="1004"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934" name="Text Box 291"/>
            <p:cNvSpPr txBox="1">
              <a:spLocks noChangeArrowheads="1"/>
            </p:cNvSpPr>
            <p:nvPr/>
          </p:nvSpPr>
          <p:spPr bwMode="auto">
            <a:xfrm>
              <a:off x="1290"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935" name="Text Box 292"/>
            <p:cNvSpPr txBox="1">
              <a:spLocks noChangeArrowheads="1"/>
            </p:cNvSpPr>
            <p:nvPr/>
          </p:nvSpPr>
          <p:spPr bwMode="auto">
            <a:xfrm>
              <a:off x="1577"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sp>
        <p:nvSpPr>
          <p:cNvPr id="250" name="Rectangle 249"/>
          <p:cNvSpPr/>
          <p:nvPr/>
        </p:nvSpPr>
        <p:spPr>
          <a:xfrm>
            <a:off x="7551122" y="3009873"/>
            <a:ext cx="458780" cy="461665"/>
          </a:xfrm>
          <a:prstGeom prst="rect">
            <a:avLst/>
          </a:prstGeom>
        </p:spPr>
        <p:txBody>
          <a:bodyPr wrap="none">
            <a:spAutoFit/>
          </a:bodyPr>
          <a:lstStyle/>
          <a:p>
            <a:pPr>
              <a:spcBef>
                <a:spcPct val="0"/>
              </a:spcBef>
            </a:pPr>
            <a:r>
              <a:rPr lang="en-US" altLang="en-US" sz="2400" dirty="0">
                <a:latin typeface="Arial" panose="020B0604020202020204" pitchFamily="34" charset="0"/>
              </a:rPr>
              <a:t>-5</a:t>
            </a:r>
          </a:p>
        </p:txBody>
      </p:sp>
      <p:sp>
        <p:nvSpPr>
          <p:cNvPr id="251" name="Rectangle 250"/>
          <p:cNvSpPr/>
          <p:nvPr/>
        </p:nvSpPr>
        <p:spPr>
          <a:xfrm>
            <a:off x="2416415" y="4311135"/>
            <a:ext cx="458780" cy="461665"/>
          </a:xfrm>
          <a:prstGeom prst="rect">
            <a:avLst/>
          </a:prstGeom>
        </p:spPr>
        <p:txBody>
          <a:bodyPr wrap="none">
            <a:spAutoFit/>
          </a:bodyPr>
          <a:lstStyle/>
          <a:p>
            <a:pPr>
              <a:spcBef>
                <a:spcPct val="0"/>
              </a:spcBef>
            </a:pPr>
            <a:r>
              <a:rPr lang="en-US" altLang="en-US" sz="2400" dirty="0">
                <a:latin typeface="Arial" panose="020B0604020202020204" pitchFamily="34" charset="0"/>
                <a:sym typeface="Symbol" panose="05050102010706020507" pitchFamily="18" charset="2"/>
              </a:rPr>
              <a:t>-4</a:t>
            </a:r>
          </a:p>
        </p:txBody>
      </p:sp>
      <p:sp>
        <p:nvSpPr>
          <p:cNvPr id="116" name="Text Box 171"/>
          <p:cNvSpPr txBox="1">
            <a:spLocks noChangeArrowheads="1"/>
          </p:cNvSpPr>
          <p:nvPr/>
        </p:nvSpPr>
        <p:spPr bwMode="auto">
          <a:xfrm>
            <a:off x="2005008" y="567214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0</a:t>
            </a:r>
          </a:p>
        </p:txBody>
      </p:sp>
      <p:sp>
        <p:nvSpPr>
          <p:cNvPr id="117" name="Text Box 171"/>
          <p:cNvSpPr txBox="1">
            <a:spLocks noChangeArrowheads="1"/>
          </p:cNvSpPr>
          <p:nvPr/>
        </p:nvSpPr>
        <p:spPr bwMode="auto">
          <a:xfrm>
            <a:off x="2408428" y="568110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-2</a:t>
            </a:r>
          </a:p>
        </p:txBody>
      </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50"/>
                                        </p:tgtEl>
                                        <p:attrNameLst>
                                          <p:attrName>style.visibility</p:attrName>
                                        </p:attrNameLst>
                                      </p:cBhvr>
                                      <p:to>
                                        <p:strVal val="visible"/>
                                      </p:to>
                                    </p:set>
                                    <p:animEffect transition="in" filter="blinds(horizontal)">
                                      <p:cBhvr>
                                        <p:cTn id="11" dur="500"/>
                                        <p:tgtEl>
                                          <p:spTgt spid="2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261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3264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3264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3268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51"/>
                                        </p:tgtEl>
                                        <p:attrNameLst>
                                          <p:attrName>style.visibility</p:attrName>
                                        </p:attrNameLst>
                                      </p:cBhvr>
                                      <p:to>
                                        <p:strVal val="visible"/>
                                      </p:to>
                                    </p:set>
                                    <p:animEffect transition="in" filter="blinds(horizontal)">
                                      <p:cBhvr>
                                        <p:cTn id="36" dur="500"/>
                                        <p:tgtEl>
                                          <p:spTgt spid="25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3268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26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box(in)">
                                      <p:cBhvr>
                                        <p:cTn id="49" dur="500"/>
                                        <p:tgtEl>
                                          <p:spTgt spid="116"/>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box(in)">
                                      <p:cBhvr>
                                        <p:cTn id="5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617" grpId="0"/>
      <p:bldP spid="832619" grpId="0"/>
      <p:bldP spid="832643" grpId="0"/>
      <p:bldP spid="832682" grpId="0"/>
      <p:bldP spid="832683" grpId="0"/>
      <p:bldP spid="832684" grpId="0"/>
      <p:bldP spid="250" grpId="0"/>
      <p:bldP spid="251" grpId="0"/>
      <p:bldP spid="116" grpId="0"/>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dirty="0"/>
          </a:p>
        </p:txBody>
      </p:sp>
      <p:grpSp>
        <p:nvGrpSpPr>
          <p:cNvPr id="3" name="Group 3"/>
          <p:cNvGrpSpPr>
            <a:grpSpLocks/>
          </p:cNvGrpSpPr>
          <p:nvPr/>
        </p:nvGrpSpPr>
        <p:grpSpPr bwMode="auto">
          <a:xfrm>
            <a:off x="471488" y="1235075"/>
            <a:ext cx="2986087" cy="2419350"/>
            <a:chOff x="297" y="778"/>
            <a:chExt cx="1881" cy="1524"/>
          </a:xfrm>
        </p:grpSpPr>
        <p:sp>
          <p:nvSpPr>
            <p:cNvPr id="30034"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035"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036"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037"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038"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039"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0"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1"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042"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43"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044"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045"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6"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7"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48"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049"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050"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1"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2"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3"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054"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055"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056"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sym typeface="Symbol" pitchFamily="18" charset="2"/>
                        </a:rPr>
                        <a:t>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9739" name="Text Box 65"/>
          <p:cNvSpPr txBox="1">
            <a:spLocks noChangeArrowheads="1"/>
          </p:cNvSpPr>
          <p:nvPr/>
        </p:nvSpPr>
        <p:spPr bwMode="auto">
          <a:xfrm>
            <a:off x="2997200" y="1095375"/>
            <a:ext cx="104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(0)</a:t>
            </a:r>
            <a:r>
              <a:rPr lang="en-US" altLang="en-US" sz="1800">
                <a:solidFill>
                  <a:schemeClr val="tx1"/>
                </a:solidFill>
                <a:latin typeface="Comic Sans MS" panose="030F0702030302020204" pitchFamily="66" charset="0"/>
              </a:rPr>
              <a:t> = W</a:t>
            </a:r>
            <a:endParaRPr lang="en-US" altLang="en-US" sz="1800" baseline="30000">
              <a:solidFill>
                <a:schemeClr val="tx1"/>
              </a:solidFill>
              <a:latin typeface="Comic Sans MS" panose="030F0702030302020204" pitchFamily="66" charset="0"/>
            </a:endParaRPr>
          </a:p>
        </p:txBody>
      </p:sp>
      <p:sp>
        <p:nvSpPr>
          <p:cNvPr id="29740" name="Text Box 66"/>
          <p:cNvSpPr txBox="1">
            <a:spLocks noChangeArrowheads="1"/>
          </p:cNvSpPr>
          <p:nvPr/>
        </p:nvSpPr>
        <p:spPr bwMode="auto">
          <a:xfrm>
            <a:off x="6359525" y="1085850"/>
            <a:ext cx="528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(1)</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2617" name="Text Box 105"/>
          <p:cNvSpPr txBox="1">
            <a:spLocks noChangeArrowheads="1"/>
          </p:cNvSpPr>
          <p:nvPr/>
        </p:nvSpPr>
        <p:spPr bwMode="auto">
          <a:xfrm>
            <a:off x="715168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5</a:t>
            </a:r>
          </a:p>
        </p:txBody>
      </p:sp>
      <p:sp>
        <p:nvSpPr>
          <p:cNvPr id="832619" name="Text Box 107"/>
          <p:cNvSpPr txBox="1">
            <a:spLocks noChangeArrowheads="1"/>
          </p:cNvSpPr>
          <p:nvPr/>
        </p:nvSpPr>
        <p:spPr bwMode="auto">
          <a:xfrm>
            <a:off x="8491538" y="300513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grpSp>
        <p:nvGrpSpPr>
          <p:cNvPr id="4" name="Group 108"/>
          <p:cNvGrpSpPr>
            <a:grpSpLocks/>
          </p:cNvGrpSpPr>
          <p:nvPr/>
        </p:nvGrpSpPr>
        <p:grpSpPr bwMode="auto">
          <a:xfrm>
            <a:off x="6719888" y="1652588"/>
            <a:ext cx="2179637" cy="2266950"/>
            <a:chOff x="4125" y="1041"/>
            <a:chExt cx="1373" cy="1428"/>
          </a:xfrm>
        </p:grpSpPr>
        <p:sp>
          <p:nvSpPr>
            <p:cNvPr id="30012" name="Text Box 109"/>
            <p:cNvSpPr txBox="1">
              <a:spLocks noChangeArrowheads="1"/>
            </p:cNvSpPr>
            <p:nvPr/>
          </p:nvSpPr>
          <p:spPr bwMode="auto">
            <a:xfrm>
              <a:off x="4125"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3" name="Text Box 110"/>
            <p:cNvSpPr txBox="1">
              <a:spLocks noChangeArrowheads="1"/>
            </p:cNvSpPr>
            <p:nvPr/>
          </p:nvSpPr>
          <p:spPr bwMode="auto">
            <a:xfrm>
              <a:off x="4408"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014" name="Text Box 111"/>
            <p:cNvSpPr txBox="1">
              <a:spLocks noChangeArrowheads="1"/>
            </p:cNvSpPr>
            <p:nvPr/>
          </p:nvSpPr>
          <p:spPr bwMode="auto">
            <a:xfrm>
              <a:off x="4692"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30015" name="Text Box 112"/>
            <p:cNvSpPr txBox="1">
              <a:spLocks noChangeArrowheads="1"/>
            </p:cNvSpPr>
            <p:nvPr/>
          </p:nvSpPr>
          <p:spPr bwMode="auto">
            <a:xfrm>
              <a:off x="4975" y="108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6" name="Text Box 113"/>
            <p:cNvSpPr txBox="1">
              <a:spLocks noChangeArrowheads="1"/>
            </p:cNvSpPr>
            <p:nvPr/>
          </p:nvSpPr>
          <p:spPr bwMode="auto">
            <a:xfrm>
              <a:off x="5211" y="104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17" name="Text Box 114"/>
            <p:cNvSpPr txBox="1">
              <a:spLocks noChangeArrowheads="1"/>
            </p:cNvSpPr>
            <p:nvPr/>
          </p:nvSpPr>
          <p:spPr bwMode="auto">
            <a:xfrm>
              <a:off x="4131" y="135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8" name="Text Box 115"/>
            <p:cNvSpPr txBox="1">
              <a:spLocks noChangeArrowheads="1"/>
            </p:cNvSpPr>
            <p:nvPr/>
          </p:nvSpPr>
          <p:spPr bwMode="auto">
            <a:xfrm>
              <a:off x="4414"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19" name="Text Box 116"/>
            <p:cNvSpPr txBox="1">
              <a:spLocks noChangeArrowheads="1"/>
            </p:cNvSpPr>
            <p:nvPr/>
          </p:nvSpPr>
          <p:spPr bwMode="auto">
            <a:xfrm>
              <a:off x="4650" y="135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0" name="Text Box 117"/>
            <p:cNvSpPr txBox="1">
              <a:spLocks noChangeArrowheads="1"/>
            </p:cNvSpPr>
            <p:nvPr/>
          </p:nvSpPr>
          <p:spPr bwMode="auto">
            <a:xfrm>
              <a:off x="4981"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30021" name="Text Box 118"/>
            <p:cNvSpPr txBox="1">
              <a:spLocks noChangeArrowheads="1"/>
            </p:cNvSpPr>
            <p:nvPr/>
          </p:nvSpPr>
          <p:spPr bwMode="auto">
            <a:xfrm>
              <a:off x="5265"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sp>
          <p:nvSpPr>
            <p:cNvPr id="30022" name="Text Box 119"/>
            <p:cNvSpPr txBox="1">
              <a:spLocks noChangeArrowheads="1"/>
            </p:cNvSpPr>
            <p:nvPr/>
          </p:nvSpPr>
          <p:spPr bwMode="auto">
            <a:xfrm>
              <a:off x="4131"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3" name="Text Box 120"/>
            <p:cNvSpPr txBox="1">
              <a:spLocks noChangeArrowheads="1"/>
            </p:cNvSpPr>
            <p:nvPr/>
          </p:nvSpPr>
          <p:spPr bwMode="auto">
            <a:xfrm>
              <a:off x="4414" y="16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30024" name="Text Box 121"/>
            <p:cNvSpPr txBox="1">
              <a:spLocks noChangeArrowheads="1"/>
            </p:cNvSpPr>
            <p:nvPr/>
          </p:nvSpPr>
          <p:spPr bwMode="auto">
            <a:xfrm>
              <a:off x="4698" y="16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25" name="Text Box 122"/>
            <p:cNvSpPr txBox="1">
              <a:spLocks noChangeArrowheads="1"/>
            </p:cNvSpPr>
            <p:nvPr/>
          </p:nvSpPr>
          <p:spPr bwMode="auto">
            <a:xfrm>
              <a:off x="4981"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26" name="Text Box 123"/>
            <p:cNvSpPr txBox="1">
              <a:spLocks noChangeArrowheads="1"/>
            </p:cNvSpPr>
            <p:nvPr/>
          </p:nvSpPr>
          <p:spPr bwMode="auto">
            <a:xfrm>
              <a:off x="5267" y="164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27" name="Text Box 124"/>
            <p:cNvSpPr txBox="1">
              <a:spLocks noChangeArrowheads="1"/>
            </p:cNvSpPr>
            <p:nvPr/>
          </p:nvSpPr>
          <p:spPr bwMode="auto">
            <a:xfrm>
              <a:off x="4137" y="189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28" name="Text Box 125"/>
            <p:cNvSpPr txBox="1">
              <a:spLocks noChangeArrowheads="1"/>
            </p:cNvSpPr>
            <p:nvPr/>
          </p:nvSpPr>
          <p:spPr bwMode="auto">
            <a:xfrm>
              <a:off x="4987" y="189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
          <p:nvSpPr>
            <p:cNvPr id="30029" name="Text Box 126"/>
            <p:cNvSpPr txBox="1">
              <a:spLocks noChangeArrowheads="1"/>
            </p:cNvSpPr>
            <p:nvPr/>
          </p:nvSpPr>
          <p:spPr bwMode="auto">
            <a:xfrm>
              <a:off x="4131"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30" name="Text Box 127"/>
            <p:cNvSpPr txBox="1">
              <a:spLocks noChangeArrowheads="1"/>
            </p:cNvSpPr>
            <p:nvPr/>
          </p:nvSpPr>
          <p:spPr bwMode="auto">
            <a:xfrm>
              <a:off x="4414"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sym typeface="Symbol" panose="05050102010706020507" pitchFamily="18" charset="2"/>
                </a:rPr>
                <a:t></a:t>
              </a:r>
            </a:p>
          </p:txBody>
        </p:sp>
        <p:sp>
          <p:nvSpPr>
            <p:cNvPr id="30031" name="Text Box 128"/>
            <p:cNvSpPr txBox="1">
              <a:spLocks noChangeArrowheads="1"/>
            </p:cNvSpPr>
            <p:nvPr/>
          </p:nvSpPr>
          <p:spPr bwMode="auto">
            <a:xfrm>
              <a:off x="4698" y="222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32" name="Text Box 129"/>
            <p:cNvSpPr txBox="1">
              <a:spLocks noChangeArrowheads="1"/>
            </p:cNvSpPr>
            <p:nvPr/>
          </p:nvSpPr>
          <p:spPr bwMode="auto">
            <a:xfrm>
              <a:off x="4981" y="218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30033" name="Text Box 130"/>
            <p:cNvSpPr txBox="1">
              <a:spLocks noChangeArrowheads="1"/>
            </p:cNvSpPr>
            <p:nvPr/>
          </p:nvSpPr>
          <p:spPr bwMode="auto">
            <a:xfrm>
              <a:off x="5265" y="218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grpSp>
      <p:sp>
        <p:nvSpPr>
          <p:cNvPr id="832643" name="Text Box 131"/>
          <p:cNvSpPr txBox="1">
            <a:spLocks noChangeArrowheads="1"/>
          </p:cNvSpPr>
          <p:nvPr/>
        </p:nvSpPr>
        <p:spPr bwMode="auto">
          <a:xfrm>
            <a:off x="266700" y="3625850"/>
            <a:ext cx="554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(2)</a:t>
            </a:r>
          </a:p>
        </p:txBody>
      </p:sp>
      <p:graphicFrame>
        <p:nvGraphicFramePr>
          <p:cNvPr id="832644" name="Group 132"/>
          <p:cNvGraphicFramePr>
            <a:graphicFrameLocks noGrp="1"/>
          </p:cNvGraphicFramePr>
          <p:nvPr/>
        </p:nvGraphicFramePr>
        <p:xfrm>
          <a:off x="574675" y="4308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2400" kern="1200" dirty="0">
                        <a:solidFill>
                          <a:schemeClr val="tx1"/>
                        </a:solidFill>
                        <a:latin typeface="Arial" panose="020B0604020202020204" pitchFamily="34" charset="0"/>
                        <a:ea typeface="+mn-ea"/>
                        <a:cs typeface="+mn-cs"/>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2682" name="Text Box 170"/>
          <p:cNvSpPr txBox="1">
            <a:spLocks noChangeArrowheads="1"/>
          </p:cNvSpPr>
          <p:nvPr/>
        </p:nvSpPr>
        <p:spPr bwMode="auto">
          <a:xfrm>
            <a:off x="1995488" y="43195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4</a:t>
            </a:r>
          </a:p>
        </p:txBody>
      </p:sp>
      <p:sp>
        <p:nvSpPr>
          <p:cNvPr id="832683" name="Text Box 171"/>
          <p:cNvSpPr txBox="1">
            <a:spLocks noChangeArrowheads="1"/>
          </p:cNvSpPr>
          <p:nvPr/>
        </p:nvSpPr>
        <p:spPr bwMode="auto">
          <a:xfrm>
            <a:off x="2005013" y="52149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5</a:t>
            </a:r>
          </a:p>
        </p:txBody>
      </p:sp>
      <p:sp>
        <p:nvSpPr>
          <p:cNvPr id="832684" name="Text Box 172"/>
          <p:cNvSpPr txBox="1">
            <a:spLocks noChangeArrowheads="1"/>
          </p:cNvSpPr>
          <p:nvPr/>
        </p:nvSpPr>
        <p:spPr bwMode="auto">
          <a:xfrm>
            <a:off x="2371725" y="52149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11</a:t>
            </a:r>
          </a:p>
        </p:txBody>
      </p:sp>
      <p:grpSp>
        <p:nvGrpSpPr>
          <p:cNvPr id="5" name="Group 173"/>
          <p:cNvGrpSpPr>
            <a:grpSpLocks/>
          </p:cNvGrpSpPr>
          <p:nvPr/>
        </p:nvGrpSpPr>
        <p:grpSpPr bwMode="auto">
          <a:xfrm>
            <a:off x="646113" y="4319588"/>
            <a:ext cx="2227262" cy="2266950"/>
            <a:chOff x="407" y="2721"/>
            <a:chExt cx="1403" cy="1428"/>
          </a:xfrm>
        </p:grpSpPr>
        <p:sp>
          <p:nvSpPr>
            <p:cNvPr id="29990" name="Text Box 174"/>
            <p:cNvSpPr txBox="1">
              <a:spLocks noChangeArrowheads="1"/>
            </p:cNvSpPr>
            <p:nvPr/>
          </p:nvSpPr>
          <p:spPr bwMode="auto">
            <a:xfrm>
              <a:off x="407"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91" name="Text Box 175"/>
            <p:cNvSpPr txBox="1">
              <a:spLocks noChangeArrowheads="1"/>
            </p:cNvSpPr>
            <p:nvPr/>
          </p:nvSpPr>
          <p:spPr bwMode="auto">
            <a:xfrm>
              <a:off x="690"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29992" name="Text Box 176"/>
            <p:cNvSpPr txBox="1">
              <a:spLocks noChangeArrowheads="1"/>
            </p:cNvSpPr>
            <p:nvPr/>
          </p:nvSpPr>
          <p:spPr bwMode="auto">
            <a:xfrm>
              <a:off x="974" y="272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8</a:t>
              </a:r>
            </a:p>
          </p:txBody>
        </p:sp>
        <p:sp>
          <p:nvSpPr>
            <p:cNvPr id="29994" name="Text Box 178"/>
            <p:cNvSpPr txBox="1">
              <a:spLocks noChangeArrowheads="1"/>
            </p:cNvSpPr>
            <p:nvPr/>
          </p:nvSpPr>
          <p:spPr bwMode="auto">
            <a:xfrm>
              <a:off x="413" y="303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995" name="Text Box 179"/>
            <p:cNvSpPr txBox="1">
              <a:spLocks noChangeArrowheads="1"/>
            </p:cNvSpPr>
            <p:nvPr/>
          </p:nvSpPr>
          <p:spPr bwMode="auto">
            <a:xfrm>
              <a:off x="696"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96" name="Text Box 180"/>
            <p:cNvSpPr txBox="1">
              <a:spLocks noChangeArrowheads="1"/>
            </p:cNvSpPr>
            <p:nvPr/>
          </p:nvSpPr>
          <p:spPr bwMode="auto">
            <a:xfrm>
              <a:off x="932" y="303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29997" name="Text Box 181"/>
            <p:cNvSpPr txBox="1">
              <a:spLocks noChangeArrowheads="1"/>
            </p:cNvSpPr>
            <p:nvPr/>
          </p:nvSpPr>
          <p:spPr bwMode="auto">
            <a:xfrm>
              <a:off x="1263"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29998" name="Text Box 182"/>
            <p:cNvSpPr txBox="1">
              <a:spLocks noChangeArrowheads="1"/>
            </p:cNvSpPr>
            <p:nvPr/>
          </p:nvSpPr>
          <p:spPr bwMode="auto">
            <a:xfrm>
              <a:off x="1547" y="299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7</a:t>
              </a:r>
            </a:p>
          </p:txBody>
        </p:sp>
        <p:sp>
          <p:nvSpPr>
            <p:cNvPr id="29999" name="Text Box 183"/>
            <p:cNvSpPr txBox="1">
              <a:spLocks noChangeArrowheads="1"/>
            </p:cNvSpPr>
            <p:nvPr/>
          </p:nvSpPr>
          <p:spPr bwMode="auto">
            <a:xfrm>
              <a:off x="413" y="3329"/>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00" name="Text Box 184"/>
            <p:cNvSpPr txBox="1">
              <a:spLocks noChangeArrowheads="1"/>
            </p:cNvSpPr>
            <p:nvPr/>
          </p:nvSpPr>
          <p:spPr bwMode="auto">
            <a:xfrm>
              <a:off x="696" y="32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001" name="Text Box 185"/>
            <p:cNvSpPr txBox="1">
              <a:spLocks noChangeArrowheads="1"/>
            </p:cNvSpPr>
            <p:nvPr/>
          </p:nvSpPr>
          <p:spPr bwMode="auto">
            <a:xfrm>
              <a:off x="980" y="32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02" name="Text Box 186"/>
            <p:cNvSpPr txBox="1">
              <a:spLocks noChangeArrowheads="1"/>
            </p:cNvSpPr>
            <p:nvPr/>
          </p:nvSpPr>
          <p:spPr bwMode="auto">
            <a:xfrm>
              <a:off x="419" y="35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03" name="Text Box 187"/>
            <p:cNvSpPr txBox="1">
              <a:spLocks noChangeArrowheads="1"/>
            </p:cNvSpPr>
            <p:nvPr/>
          </p:nvSpPr>
          <p:spPr bwMode="auto">
            <a:xfrm>
              <a:off x="679" y="35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5</a:t>
              </a:r>
            </a:p>
          </p:txBody>
        </p:sp>
        <p:sp>
          <p:nvSpPr>
            <p:cNvPr id="30004" name="Text Box 188"/>
            <p:cNvSpPr txBox="1">
              <a:spLocks noChangeArrowheads="1"/>
            </p:cNvSpPr>
            <p:nvPr/>
          </p:nvSpPr>
          <p:spPr bwMode="auto">
            <a:xfrm>
              <a:off x="938" y="357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-5</a:t>
              </a:r>
            </a:p>
          </p:txBody>
        </p:sp>
        <p:sp>
          <p:nvSpPr>
            <p:cNvPr id="30005" name="Text Box 189"/>
            <p:cNvSpPr txBox="1">
              <a:spLocks noChangeArrowheads="1"/>
            </p:cNvSpPr>
            <p:nvPr/>
          </p:nvSpPr>
          <p:spPr bwMode="auto">
            <a:xfrm>
              <a:off x="1269" y="357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30006" name="Text Box 190"/>
            <p:cNvSpPr txBox="1">
              <a:spLocks noChangeArrowheads="1"/>
            </p:cNvSpPr>
            <p:nvPr/>
          </p:nvSpPr>
          <p:spPr bwMode="auto">
            <a:xfrm>
              <a:off x="1523" y="357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007" name="Text Box 191"/>
            <p:cNvSpPr txBox="1">
              <a:spLocks noChangeArrowheads="1"/>
            </p:cNvSpPr>
            <p:nvPr/>
          </p:nvSpPr>
          <p:spPr bwMode="auto">
            <a:xfrm>
              <a:off x="413"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08" name="Text Box 192"/>
            <p:cNvSpPr txBox="1">
              <a:spLocks noChangeArrowheads="1"/>
            </p:cNvSpPr>
            <p:nvPr/>
          </p:nvSpPr>
          <p:spPr bwMode="auto">
            <a:xfrm>
              <a:off x="696"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09" name="Text Box 193"/>
            <p:cNvSpPr txBox="1">
              <a:spLocks noChangeArrowheads="1"/>
            </p:cNvSpPr>
            <p:nvPr/>
          </p:nvSpPr>
          <p:spPr bwMode="auto">
            <a:xfrm>
              <a:off x="980" y="3905"/>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sym typeface="Symbol" panose="05050102010706020507" pitchFamily="18" charset="2"/>
                </a:rPr>
                <a:t></a:t>
              </a:r>
            </a:p>
          </p:txBody>
        </p:sp>
        <p:sp>
          <p:nvSpPr>
            <p:cNvPr id="30010" name="Text Box 194"/>
            <p:cNvSpPr txBox="1">
              <a:spLocks noChangeArrowheads="1"/>
            </p:cNvSpPr>
            <p:nvPr/>
          </p:nvSpPr>
          <p:spPr bwMode="auto">
            <a:xfrm>
              <a:off x="1263" y="38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30011" name="Text Box 195"/>
            <p:cNvSpPr txBox="1">
              <a:spLocks noChangeArrowheads="1"/>
            </p:cNvSpPr>
            <p:nvPr/>
          </p:nvSpPr>
          <p:spPr bwMode="auto">
            <a:xfrm>
              <a:off x="1547" y="386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grpSp>
      <p:grpSp>
        <p:nvGrpSpPr>
          <p:cNvPr id="6" name="Group 196"/>
          <p:cNvGrpSpPr>
            <a:grpSpLocks/>
          </p:cNvGrpSpPr>
          <p:nvPr/>
        </p:nvGrpSpPr>
        <p:grpSpPr bwMode="auto">
          <a:xfrm>
            <a:off x="6126163" y="3929063"/>
            <a:ext cx="2295525" cy="2665412"/>
            <a:chOff x="2089" y="2475"/>
            <a:chExt cx="1446" cy="1679"/>
          </a:xfrm>
        </p:grpSpPr>
        <p:sp>
          <p:nvSpPr>
            <p:cNvPr id="29952" name="Text Box 197"/>
            <p:cNvSpPr txBox="1">
              <a:spLocks noChangeArrowheads="1"/>
            </p:cNvSpPr>
            <p:nvPr/>
          </p:nvSpPr>
          <p:spPr bwMode="auto">
            <a:xfrm>
              <a:off x="2369" y="2475"/>
              <a:ext cx="3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(4)</a:t>
              </a:r>
            </a:p>
          </p:txBody>
        </p:sp>
        <p:sp>
          <p:nvSpPr>
            <p:cNvPr id="29953" name="Rectangle 198"/>
            <p:cNvSpPr>
              <a:spLocks noChangeArrowheads="1"/>
            </p:cNvSpPr>
            <p:nvPr/>
          </p:nvSpPr>
          <p:spPr bwMode="auto">
            <a:xfrm>
              <a:off x="3246" y="3867"/>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4" name="Rectangle 199"/>
            <p:cNvSpPr>
              <a:spLocks noChangeArrowheads="1"/>
            </p:cNvSpPr>
            <p:nvPr/>
          </p:nvSpPr>
          <p:spPr bwMode="auto">
            <a:xfrm>
              <a:off x="2956" y="3867"/>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5" name="Rectangle 200"/>
            <p:cNvSpPr>
              <a:spLocks noChangeArrowheads="1"/>
            </p:cNvSpPr>
            <p:nvPr/>
          </p:nvSpPr>
          <p:spPr bwMode="auto">
            <a:xfrm>
              <a:off x="2668" y="3867"/>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6" name="Rectangle 201"/>
            <p:cNvSpPr>
              <a:spLocks noChangeArrowheads="1"/>
            </p:cNvSpPr>
            <p:nvPr/>
          </p:nvSpPr>
          <p:spPr bwMode="auto">
            <a:xfrm>
              <a:off x="2378" y="3867"/>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7" name="Rectangle 202"/>
            <p:cNvSpPr>
              <a:spLocks noChangeArrowheads="1"/>
            </p:cNvSpPr>
            <p:nvPr/>
          </p:nvSpPr>
          <p:spPr bwMode="auto">
            <a:xfrm>
              <a:off x="2089" y="3867"/>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8" name="Rectangle 203"/>
            <p:cNvSpPr>
              <a:spLocks noChangeArrowheads="1"/>
            </p:cNvSpPr>
            <p:nvPr/>
          </p:nvSpPr>
          <p:spPr bwMode="auto">
            <a:xfrm>
              <a:off x="3246" y="3580"/>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59" name="Rectangle 204"/>
            <p:cNvSpPr>
              <a:spLocks noChangeArrowheads="1"/>
            </p:cNvSpPr>
            <p:nvPr/>
          </p:nvSpPr>
          <p:spPr bwMode="auto">
            <a:xfrm>
              <a:off x="2956" y="3580"/>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0" name="Rectangle 205"/>
            <p:cNvSpPr>
              <a:spLocks noChangeArrowheads="1"/>
            </p:cNvSpPr>
            <p:nvPr/>
          </p:nvSpPr>
          <p:spPr bwMode="auto">
            <a:xfrm>
              <a:off x="2668" y="3580"/>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1" name="Rectangle 206"/>
            <p:cNvSpPr>
              <a:spLocks noChangeArrowheads="1"/>
            </p:cNvSpPr>
            <p:nvPr/>
          </p:nvSpPr>
          <p:spPr bwMode="auto">
            <a:xfrm>
              <a:off x="2378" y="3580"/>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2" name="Rectangle 207"/>
            <p:cNvSpPr>
              <a:spLocks noChangeArrowheads="1"/>
            </p:cNvSpPr>
            <p:nvPr/>
          </p:nvSpPr>
          <p:spPr bwMode="auto">
            <a:xfrm>
              <a:off x="2089" y="3580"/>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3" name="Rectangle 208"/>
            <p:cNvSpPr>
              <a:spLocks noChangeArrowheads="1"/>
            </p:cNvSpPr>
            <p:nvPr/>
          </p:nvSpPr>
          <p:spPr bwMode="auto">
            <a:xfrm>
              <a:off x="3246" y="3293"/>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4" name="Rectangle 209"/>
            <p:cNvSpPr>
              <a:spLocks noChangeArrowheads="1"/>
            </p:cNvSpPr>
            <p:nvPr/>
          </p:nvSpPr>
          <p:spPr bwMode="auto">
            <a:xfrm>
              <a:off x="2956" y="3293"/>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5" name="Rectangle 210"/>
            <p:cNvSpPr>
              <a:spLocks noChangeArrowheads="1"/>
            </p:cNvSpPr>
            <p:nvPr/>
          </p:nvSpPr>
          <p:spPr bwMode="auto">
            <a:xfrm>
              <a:off x="2668" y="3293"/>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6" name="Rectangle 211"/>
            <p:cNvSpPr>
              <a:spLocks noChangeArrowheads="1"/>
            </p:cNvSpPr>
            <p:nvPr/>
          </p:nvSpPr>
          <p:spPr bwMode="auto">
            <a:xfrm>
              <a:off x="2378" y="3293"/>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7" name="Rectangle 212"/>
            <p:cNvSpPr>
              <a:spLocks noChangeArrowheads="1"/>
            </p:cNvSpPr>
            <p:nvPr/>
          </p:nvSpPr>
          <p:spPr bwMode="auto">
            <a:xfrm>
              <a:off x="2089" y="3293"/>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8" name="Rectangle 213"/>
            <p:cNvSpPr>
              <a:spLocks noChangeArrowheads="1"/>
            </p:cNvSpPr>
            <p:nvPr/>
          </p:nvSpPr>
          <p:spPr bwMode="auto">
            <a:xfrm>
              <a:off x="3246" y="3006"/>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69" name="Rectangle 214"/>
            <p:cNvSpPr>
              <a:spLocks noChangeArrowheads="1"/>
            </p:cNvSpPr>
            <p:nvPr/>
          </p:nvSpPr>
          <p:spPr bwMode="auto">
            <a:xfrm>
              <a:off x="2956" y="3006"/>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0" name="Rectangle 215"/>
            <p:cNvSpPr>
              <a:spLocks noChangeArrowheads="1"/>
            </p:cNvSpPr>
            <p:nvPr/>
          </p:nvSpPr>
          <p:spPr bwMode="auto">
            <a:xfrm>
              <a:off x="2668" y="3006"/>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1" name="Rectangle 216"/>
            <p:cNvSpPr>
              <a:spLocks noChangeArrowheads="1"/>
            </p:cNvSpPr>
            <p:nvPr/>
          </p:nvSpPr>
          <p:spPr bwMode="auto">
            <a:xfrm>
              <a:off x="2378" y="3006"/>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2" name="Rectangle 217"/>
            <p:cNvSpPr>
              <a:spLocks noChangeArrowheads="1"/>
            </p:cNvSpPr>
            <p:nvPr/>
          </p:nvSpPr>
          <p:spPr bwMode="auto">
            <a:xfrm>
              <a:off x="2089" y="3006"/>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3" name="Rectangle 218"/>
            <p:cNvSpPr>
              <a:spLocks noChangeArrowheads="1"/>
            </p:cNvSpPr>
            <p:nvPr/>
          </p:nvSpPr>
          <p:spPr bwMode="auto">
            <a:xfrm>
              <a:off x="3246" y="2719"/>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4" name="Rectangle 219"/>
            <p:cNvSpPr>
              <a:spLocks noChangeArrowheads="1"/>
            </p:cNvSpPr>
            <p:nvPr/>
          </p:nvSpPr>
          <p:spPr bwMode="auto">
            <a:xfrm>
              <a:off x="2956" y="2719"/>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5" name="Rectangle 220"/>
            <p:cNvSpPr>
              <a:spLocks noChangeArrowheads="1"/>
            </p:cNvSpPr>
            <p:nvPr/>
          </p:nvSpPr>
          <p:spPr bwMode="auto">
            <a:xfrm>
              <a:off x="2668" y="2719"/>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6" name="Rectangle 221"/>
            <p:cNvSpPr>
              <a:spLocks noChangeArrowheads="1"/>
            </p:cNvSpPr>
            <p:nvPr/>
          </p:nvSpPr>
          <p:spPr bwMode="auto">
            <a:xfrm>
              <a:off x="2378" y="2719"/>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7" name="Rectangle 222"/>
            <p:cNvSpPr>
              <a:spLocks noChangeArrowheads="1"/>
            </p:cNvSpPr>
            <p:nvPr/>
          </p:nvSpPr>
          <p:spPr bwMode="auto">
            <a:xfrm>
              <a:off x="2089" y="2719"/>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78" name="Line 223"/>
            <p:cNvSpPr>
              <a:spLocks noChangeShapeType="1"/>
            </p:cNvSpPr>
            <p:nvPr/>
          </p:nvSpPr>
          <p:spPr bwMode="auto">
            <a:xfrm>
              <a:off x="2089" y="2719"/>
              <a:ext cx="144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79" name="Line 224"/>
            <p:cNvSpPr>
              <a:spLocks noChangeShapeType="1"/>
            </p:cNvSpPr>
            <p:nvPr/>
          </p:nvSpPr>
          <p:spPr bwMode="auto">
            <a:xfrm>
              <a:off x="2089" y="3006"/>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0" name="Line 225"/>
            <p:cNvSpPr>
              <a:spLocks noChangeShapeType="1"/>
            </p:cNvSpPr>
            <p:nvPr/>
          </p:nvSpPr>
          <p:spPr bwMode="auto">
            <a:xfrm>
              <a:off x="2089" y="3293"/>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1" name="Line 226"/>
            <p:cNvSpPr>
              <a:spLocks noChangeShapeType="1"/>
            </p:cNvSpPr>
            <p:nvPr/>
          </p:nvSpPr>
          <p:spPr bwMode="auto">
            <a:xfrm>
              <a:off x="2089" y="3580"/>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2" name="Line 227"/>
            <p:cNvSpPr>
              <a:spLocks noChangeShapeType="1"/>
            </p:cNvSpPr>
            <p:nvPr/>
          </p:nvSpPr>
          <p:spPr bwMode="auto">
            <a:xfrm>
              <a:off x="2089" y="3867"/>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3" name="Line 228"/>
            <p:cNvSpPr>
              <a:spLocks noChangeShapeType="1"/>
            </p:cNvSpPr>
            <p:nvPr/>
          </p:nvSpPr>
          <p:spPr bwMode="auto">
            <a:xfrm>
              <a:off x="2089" y="4154"/>
              <a:ext cx="144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4" name="Line 229"/>
            <p:cNvSpPr>
              <a:spLocks noChangeShapeType="1"/>
            </p:cNvSpPr>
            <p:nvPr/>
          </p:nvSpPr>
          <p:spPr bwMode="auto">
            <a:xfrm>
              <a:off x="2089" y="2719"/>
              <a:ext cx="0" cy="143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5" name="Line 230"/>
            <p:cNvSpPr>
              <a:spLocks noChangeShapeType="1"/>
            </p:cNvSpPr>
            <p:nvPr/>
          </p:nvSpPr>
          <p:spPr bwMode="auto">
            <a:xfrm>
              <a:off x="2378"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6" name="Line 231"/>
            <p:cNvSpPr>
              <a:spLocks noChangeShapeType="1"/>
            </p:cNvSpPr>
            <p:nvPr/>
          </p:nvSpPr>
          <p:spPr bwMode="auto">
            <a:xfrm>
              <a:off x="2668"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7" name="Line 232"/>
            <p:cNvSpPr>
              <a:spLocks noChangeShapeType="1"/>
            </p:cNvSpPr>
            <p:nvPr/>
          </p:nvSpPr>
          <p:spPr bwMode="auto">
            <a:xfrm>
              <a:off x="2956"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8" name="Line 233"/>
            <p:cNvSpPr>
              <a:spLocks noChangeShapeType="1"/>
            </p:cNvSpPr>
            <p:nvPr/>
          </p:nvSpPr>
          <p:spPr bwMode="auto">
            <a:xfrm>
              <a:off x="3246"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89" name="Line 234"/>
            <p:cNvSpPr>
              <a:spLocks noChangeShapeType="1"/>
            </p:cNvSpPr>
            <p:nvPr/>
          </p:nvSpPr>
          <p:spPr bwMode="auto">
            <a:xfrm>
              <a:off x="3535" y="2719"/>
              <a:ext cx="0" cy="143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32747" name="Text Box 235"/>
          <p:cNvSpPr txBox="1">
            <a:spLocks noChangeArrowheads="1"/>
          </p:cNvSpPr>
          <p:nvPr/>
        </p:nvSpPr>
        <p:spPr bwMode="auto">
          <a:xfrm>
            <a:off x="7097713" y="432752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832748" name="Text Box 236"/>
          <p:cNvSpPr txBox="1">
            <a:spLocks noChangeArrowheads="1"/>
          </p:cNvSpPr>
          <p:nvPr/>
        </p:nvSpPr>
        <p:spPr bwMode="auto">
          <a:xfrm>
            <a:off x="6207125" y="47561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3</a:t>
            </a:r>
          </a:p>
        </p:txBody>
      </p:sp>
      <p:sp>
        <p:nvSpPr>
          <p:cNvPr id="832749" name="Text Box 237"/>
          <p:cNvSpPr txBox="1">
            <a:spLocks noChangeArrowheads="1"/>
          </p:cNvSpPr>
          <p:nvPr/>
        </p:nvSpPr>
        <p:spPr bwMode="auto">
          <a:xfrm>
            <a:off x="7031038" y="475615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p>
        </p:txBody>
      </p:sp>
      <p:sp>
        <p:nvSpPr>
          <p:cNvPr id="832750" name="Text Box 238"/>
          <p:cNvSpPr txBox="1">
            <a:spLocks noChangeArrowheads="1"/>
          </p:cNvSpPr>
          <p:nvPr/>
        </p:nvSpPr>
        <p:spPr bwMode="auto">
          <a:xfrm>
            <a:off x="8007350" y="475615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832751" name="Text Box 239"/>
          <p:cNvSpPr txBox="1">
            <a:spLocks noChangeArrowheads="1"/>
          </p:cNvSpPr>
          <p:nvPr/>
        </p:nvSpPr>
        <p:spPr bwMode="auto">
          <a:xfrm>
            <a:off x="6207125" y="52228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7</a:t>
            </a:r>
          </a:p>
        </p:txBody>
      </p:sp>
      <p:sp>
        <p:nvSpPr>
          <p:cNvPr id="832752" name="Text Box 240"/>
          <p:cNvSpPr txBox="1">
            <a:spLocks noChangeArrowheads="1"/>
          </p:cNvSpPr>
          <p:nvPr/>
        </p:nvSpPr>
        <p:spPr bwMode="auto">
          <a:xfrm>
            <a:off x="8002588" y="52228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3</a:t>
            </a:r>
          </a:p>
        </p:txBody>
      </p:sp>
      <p:sp>
        <p:nvSpPr>
          <p:cNvPr id="832753" name="Text Box 241"/>
          <p:cNvSpPr txBox="1">
            <a:spLocks noChangeArrowheads="1"/>
          </p:cNvSpPr>
          <p:nvPr/>
        </p:nvSpPr>
        <p:spPr bwMode="auto">
          <a:xfrm>
            <a:off x="6207125" y="61372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8</a:t>
            </a:r>
          </a:p>
        </p:txBody>
      </p:sp>
      <p:sp>
        <p:nvSpPr>
          <p:cNvPr id="832754" name="Text Box 242"/>
          <p:cNvSpPr txBox="1">
            <a:spLocks noChangeArrowheads="1"/>
          </p:cNvSpPr>
          <p:nvPr/>
        </p:nvSpPr>
        <p:spPr bwMode="auto">
          <a:xfrm>
            <a:off x="6656388" y="61372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5</a:t>
            </a:r>
          </a:p>
        </p:txBody>
      </p:sp>
      <p:sp>
        <p:nvSpPr>
          <p:cNvPr id="832755" name="Text Box 243"/>
          <p:cNvSpPr txBox="1">
            <a:spLocks noChangeArrowheads="1"/>
          </p:cNvSpPr>
          <p:nvPr/>
        </p:nvSpPr>
        <p:spPr bwMode="auto">
          <a:xfrm>
            <a:off x="7107238" y="61372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a:t>
            </a:r>
          </a:p>
        </p:txBody>
      </p:sp>
      <p:grpSp>
        <p:nvGrpSpPr>
          <p:cNvPr id="7" name="Group 244"/>
          <p:cNvGrpSpPr>
            <a:grpSpLocks/>
          </p:cNvGrpSpPr>
          <p:nvPr/>
        </p:nvGrpSpPr>
        <p:grpSpPr bwMode="auto">
          <a:xfrm>
            <a:off x="6197600" y="4327525"/>
            <a:ext cx="2227263" cy="2266950"/>
            <a:chOff x="3904" y="2726"/>
            <a:chExt cx="1403" cy="1428"/>
          </a:xfrm>
        </p:grpSpPr>
        <p:sp>
          <p:nvSpPr>
            <p:cNvPr id="29936" name="Text Box 245"/>
            <p:cNvSpPr txBox="1">
              <a:spLocks noChangeArrowheads="1"/>
            </p:cNvSpPr>
            <p:nvPr/>
          </p:nvSpPr>
          <p:spPr bwMode="auto">
            <a:xfrm>
              <a:off x="3904" y="27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37" name="Text Box 246"/>
            <p:cNvSpPr txBox="1">
              <a:spLocks noChangeArrowheads="1"/>
            </p:cNvSpPr>
            <p:nvPr/>
          </p:nvSpPr>
          <p:spPr bwMode="auto">
            <a:xfrm>
              <a:off x="4187" y="27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29938" name="Text Box 247"/>
            <p:cNvSpPr txBox="1">
              <a:spLocks noChangeArrowheads="1"/>
            </p:cNvSpPr>
            <p:nvPr/>
          </p:nvSpPr>
          <p:spPr bwMode="auto">
            <a:xfrm>
              <a:off x="4754" y="27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p>
          </p:txBody>
        </p:sp>
        <p:sp>
          <p:nvSpPr>
            <p:cNvPr id="29939" name="Text Box 248"/>
            <p:cNvSpPr txBox="1">
              <a:spLocks noChangeArrowheads="1"/>
            </p:cNvSpPr>
            <p:nvPr/>
          </p:nvSpPr>
          <p:spPr bwMode="auto">
            <a:xfrm>
              <a:off x="4990" y="272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29940" name="Text Box 249"/>
            <p:cNvSpPr txBox="1">
              <a:spLocks noChangeArrowheads="1"/>
            </p:cNvSpPr>
            <p:nvPr/>
          </p:nvSpPr>
          <p:spPr bwMode="auto">
            <a:xfrm>
              <a:off x="4193" y="29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41" name="Text Box 250"/>
            <p:cNvSpPr txBox="1">
              <a:spLocks noChangeArrowheads="1"/>
            </p:cNvSpPr>
            <p:nvPr/>
          </p:nvSpPr>
          <p:spPr bwMode="auto">
            <a:xfrm>
              <a:off x="4760" y="29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29942" name="Text Box 251"/>
            <p:cNvSpPr txBox="1">
              <a:spLocks noChangeArrowheads="1"/>
            </p:cNvSpPr>
            <p:nvPr/>
          </p:nvSpPr>
          <p:spPr bwMode="auto">
            <a:xfrm>
              <a:off x="4193" y="32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29943" name="Text Box 252"/>
            <p:cNvSpPr txBox="1">
              <a:spLocks noChangeArrowheads="1"/>
            </p:cNvSpPr>
            <p:nvPr/>
          </p:nvSpPr>
          <p:spPr bwMode="auto">
            <a:xfrm>
              <a:off x="4477" y="32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44" name="Text Box 253"/>
            <p:cNvSpPr txBox="1">
              <a:spLocks noChangeArrowheads="1"/>
            </p:cNvSpPr>
            <p:nvPr/>
          </p:nvSpPr>
          <p:spPr bwMode="auto">
            <a:xfrm>
              <a:off x="4760" y="32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5</a:t>
              </a:r>
            </a:p>
          </p:txBody>
        </p:sp>
        <p:sp>
          <p:nvSpPr>
            <p:cNvPr id="29945" name="Text Box 254"/>
            <p:cNvSpPr txBox="1">
              <a:spLocks noChangeArrowheads="1"/>
            </p:cNvSpPr>
            <p:nvPr/>
          </p:nvSpPr>
          <p:spPr bwMode="auto">
            <a:xfrm>
              <a:off x="3916" y="357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29946" name="Text Box 255"/>
            <p:cNvSpPr txBox="1">
              <a:spLocks noChangeArrowheads="1"/>
            </p:cNvSpPr>
            <p:nvPr/>
          </p:nvSpPr>
          <p:spPr bwMode="auto">
            <a:xfrm>
              <a:off x="4176" y="357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sp>
          <p:nvSpPr>
            <p:cNvPr id="29947" name="Text Box 256"/>
            <p:cNvSpPr txBox="1">
              <a:spLocks noChangeArrowheads="1"/>
            </p:cNvSpPr>
            <p:nvPr/>
          </p:nvSpPr>
          <p:spPr bwMode="auto">
            <a:xfrm>
              <a:off x="4435" y="357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-5</a:t>
              </a:r>
            </a:p>
          </p:txBody>
        </p:sp>
        <p:sp>
          <p:nvSpPr>
            <p:cNvPr id="29948" name="Text Box 257"/>
            <p:cNvSpPr txBox="1">
              <a:spLocks noChangeArrowheads="1"/>
            </p:cNvSpPr>
            <p:nvPr/>
          </p:nvSpPr>
          <p:spPr bwMode="auto">
            <a:xfrm>
              <a:off x="4766" y="357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sp>
          <p:nvSpPr>
            <p:cNvPr id="29949" name="Text Box 258"/>
            <p:cNvSpPr txBox="1">
              <a:spLocks noChangeArrowheads="1"/>
            </p:cNvSpPr>
            <p:nvPr/>
          </p:nvSpPr>
          <p:spPr bwMode="auto">
            <a:xfrm>
              <a:off x="5020" y="357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29950" name="Text Box 259"/>
            <p:cNvSpPr txBox="1">
              <a:spLocks noChangeArrowheads="1"/>
            </p:cNvSpPr>
            <p:nvPr/>
          </p:nvSpPr>
          <p:spPr bwMode="auto">
            <a:xfrm>
              <a:off x="4760" y="386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6</a:t>
              </a:r>
            </a:p>
          </p:txBody>
        </p:sp>
        <p:sp>
          <p:nvSpPr>
            <p:cNvPr id="29951" name="Text Box 260"/>
            <p:cNvSpPr txBox="1">
              <a:spLocks noChangeArrowheads="1"/>
            </p:cNvSpPr>
            <p:nvPr/>
          </p:nvSpPr>
          <p:spPr bwMode="auto">
            <a:xfrm>
              <a:off x="5044" y="386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0</a:t>
              </a:r>
            </a:p>
          </p:txBody>
        </p:sp>
      </p:grpSp>
      <p:sp>
        <p:nvSpPr>
          <p:cNvPr id="29837"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a:t>
            </a:r>
            <a:r>
              <a:rPr lang="en-US" altLang="en-US" dirty="0">
                <a:solidFill>
                  <a:schemeClr val="tx1"/>
                </a:solidFill>
              </a:rPr>
              <a:t> = </a:t>
            </a:r>
            <a:r>
              <a:rPr lang="en-US" altLang="en-US" dirty="0">
                <a:solidFill>
                  <a:schemeClr val="tx1"/>
                </a:solidFill>
                <a:latin typeface="Comic Sans MS" panose="030F0702030302020204" pitchFamily="66" charset="0"/>
              </a:rPr>
              <a:t>min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ik</a:t>
            </a:r>
            <a:r>
              <a:rPr lang="en-US" altLang="en-US" baseline="30000" dirty="0">
                <a:solidFill>
                  <a:schemeClr val="tx1"/>
                </a:solidFill>
                <a:latin typeface="Comic Sans MS" panose="030F0702030302020204" pitchFamily="66" charset="0"/>
              </a:rPr>
              <a:t>(k-1)</a:t>
            </a:r>
            <a:r>
              <a:rPr lang="en-US" altLang="en-US" dirty="0">
                <a:solidFill>
                  <a:schemeClr val="tx1"/>
                </a:solidFill>
                <a:latin typeface="Comic Sans MS" panose="030F0702030302020204" pitchFamily="66" charset="0"/>
              </a:rPr>
              <a:t> + </a:t>
            </a:r>
            <a:r>
              <a:rPr lang="en-US" altLang="en-US" dirty="0" err="1">
                <a:solidFill>
                  <a:schemeClr val="tx1"/>
                </a:solidFill>
                <a:latin typeface="Comic Sans MS" panose="030F0702030302020204" pitchFamily="66" charset="0"/>
              </a:rPr>
              <a:t>d</a:t>
            </a:r>
            <a:r>
              <a:rPr lang="en-US" altLang="en-US" baseline="-25000" dirty="0" err="1">
                <a:solidFill>
                  <a:schemeClr val="tx1"/>
                </a:solidFill>
                <a:latin typeface="Comic Sans MS" panose="030F0702030302020204" pitchFamily="66" charset="0"/>
              </a:rPr>
              <a:t>kj</a:t>
            </a:r>
            <a:r>
              <a:rPr lang="en-US" altLang="en-US" baseline="30000" dirty="0">
                <a:solidFill>
                  <a:schemeClr val="tx1"/>
                </a:solidFill>
                <a:latin typeface="Comic Sans MS" panose="030F0702030302020204" pitchFamily="66" charset="0"/>
              </a:rPr>
              <a:t>(k-1) </a:t>
            </a:r>
            <a:r>
              <a:rPr lang="en-US" altLang="en-US" dirty="0">
                <a:solidFill>
                  <a:schemeClr val="tx1"/>
                </a:solidFill>
                <a:latin typeface="Comic Sans MS" panose="030F0702030302020204" pitchFamily="66" charset="0"/>
              </a:rPr>
              <a:t>}</a:t>
            </a:r>
          </a:p>
        </p:txBody>
      </p:sp>
      <p:sp>
        <p:nvSpPr>
          <p:cNvPr id="29838"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39"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0"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1"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2"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3"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4"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45"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46"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47"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48"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49"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0"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1"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2"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853"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854"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855"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856"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857"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nvGrpSpPr>
          <p:cNvPr id="8" name="Group 282"/>
          <p:cNvGrpSpPr>
            <a:grpSpLocks/>
          </p:cNvGrpSpPr>
          <p:nvPr/>
        </p:nvGrpSpPr>
        <p:grpSpPr bwMode="auto">
          <a:xfrm>
            <a:off x="188913" y="3913188"/>
            <a:ext cx="2625725" cy="2681287"/>
            <a:chOff x="119" y="2465"/>
            <a:chExt cx="1654" cy="1689"/>
          </a:xfrm>
        </p:grpSpPr>
        <p:sp>
          <p:nvSpPr>
            <p:cNvPr id="29926" name="Text Box 283"/>
            <p:cNvSpPr txBox="1">
              <a:spLocks noChangeArrowheads="1"/>
            </p:cNvSpPr>
            <p:nvPr/>
          </p:nvSpPr>
          <p:spPr bwMode="auto">
            <a:xfrm>
              <a:off x="119" y="273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927" name="Text Box 284"/>
            <p:cNvSpPr txBox="1">
              <a:spLocks noChangeArrowheads="1"/>
            </p:cNvSpPr>
            <p:nvPr/>
          </p:nvSpPr>
          <p:spPr bwMode="auto">
            <a:xfrm>
              <a:off x="119" y="304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928" name="Text Box 285"/>
            <p:cNvSpPr txBox="1">
              <a:spLocks noChangeArrowheads="1"/>
            </p:cNvSpPr>
            <p:nvPr/>
          </p:nvSpPr>
          <p:spPr bwMode="auto">
            <a:xfrm>
              <a:off x="119" y="3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929" name="Text Box 286"/>
            <p:cNvSpPr txBox="1">
              <a:spLocks noChangeArrowheads="1"/>
            </p:cNvSpPr>
            <p:nvPr/>
          </p:nvSpPr>
          <p:spPr bwMode="auto">
            <a:xfrm>
              <a:off x="119" y="365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930" name="Text Box 287"/>
            <p:cNvSpPr txBox="1">
              <a:spLocks noChangeArrowheads="1"/>
            </p:cNvSpPr>
            <p:nvPr/>
          </p:nvSpPr>
          <p:spPr bwMode="auto">
            <a:xfrm>
              <a:off x="119" y="392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9931" name="Text Box 288"/>
            <p:cNvSpPr txBox="1">
              <a:spLocks noChangeArrowheads="1"/>
            </p:cNvSpPr>
            <p:nvPr/>
          </p:nvSpPr>
          <p:spPr bwMode="auto">
            <a:xfrm>
              <a:off x="431"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29932" name="Text Box 289"/>
            <p:cNvSpPr txBox="1">
              <a:spLocks noChangeArrowheads="1"/>
            </p:cNvSpPr>
            <p:nvPr/>
          </p:nvSpPr>
          <p:spPr bwMode="auto">
            <a:xfrm>
              <a:off x="717"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29933" name="Text Box 290"/>
            <p:cNvSpPr txBox="1">
              <a:spLocks noChangeArrowheads="1"/>
            </p:cNvSpPr>
            <p:nvPr/>
          </p:nvSpPr>
          <p:spPr bwMode="auto">
            <a:xfrm>
              <a:off x="1004"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29934" name="Text Box 291"/>
            <p:cNvSpPr txBox="1">
              <a:spLocks noChangeArrowheads="1"/>
            </p:cNvSpPr>
            <p:nvPr/>
          </p:nvSpPr>
          <p:spPr bwMode="auto">
            <a:xfrm>
              <a:off x="1290"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29935" name="Text Box 292"/>
            <p:cNvSpPr txBox="1">
              <a:spLocks noChangeArrowheads="1"/>
            </p:cNvSpPr>
            <p:nvPr/>
          </p:nvSpPr>
          <p:spPr bwMode="auto">
            <a:xfrm>
              <a:off x="1577" y="246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grpSp>
      <p:sp>
        <p:nvSpPr>
          <p:cNvPr id="29859" name="Rectangle 293"/>
          <p:cNvSpPr>
            <a:spLocks noChangeArrowheads="1"/>
          </p:cNvSpPr>
          <p:nvPr/>
        </p:nvSpPr>
        <p:spPr bwMode="auto">
          <a:xfrm>
            <a:off x="3613150" y="6467475"/>
            <a:ext cx="210343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832845" name="Text Box 333"/>
          <p:cNvSpPr txBox="1">
            <a:spLocks noChangeArrowheads="1"/>
          </p:cNvSpPr>
          <p:nvPr/>
        </p:nvSpPr>
        <p:spPr bwMode="auto">
          <a:xfrm>
            <a:off x="3867150" y="567055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-1</a:t>
            </a:r>
          </a:p>
        </p:txBody>
      </p:sp>
      <p:sp>
        <p:nvSpPr>
          <p:cNvPr id="29867" name="Text Box 338"/>
          <p:cNvSpPr txBox="1">
            <a:spLocks noChangeArrowheads="1"/>
          </p:cNvSpPr>
          <p:nvPr/>
        </p:nvSpPr>
        <p:spPr bwMode="auto">
          <a:xfrm>
            <a:off x="4784725" y="4318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4</a:t>
            </a:r>
          </a:p>
        </p:txBody>
      </p:sp>
      <p:sp>
        <p:nvSpPr>
          <p:cNvPr id="29868" name="Text Box 339"/>
          <p:cNvSpPr txBox="1">
            <a:spLocks noChangeArrowheads="1"/>
          </p:cNvSpPr>
          <p:nvPr/>
        </p:nvSpPr>
        <p:spPr bwMode="auto">
          <a:xfrm>
            <a:off x="5197475" y="4318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29881" name="Text Box 352"/>
          <p:cNvSpPr txBox="1">
            <a:spLocks noChangeArrowheads="1"/>
          </p:cNvSpPr>
          <p:nvPr/>
        </p:nvSpPr>
        <p:spPr bwMode="auto">
          <a:xfrm>
            <a:off x="4803775" y="56705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
        <p:nvSpPr>
          <p:cNvPr id="29882" name="Text Box 353"/>
          <p:cNvSpPr txBox="1">
            <a:spLocks noChangeArrowheads="1"/>
          </p:cNvSpPr>
          <p:nvPr/>
        </p:nvSpPr>
        <p:spPr bwMode="auto">
          <a:xfrm>
            <a:off x="5207000" y="567055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-2</a:t>
            </a:r>
          </a:p>
        </p:txBody>
      </p:sp>
      <p:sp>
        <p:nvSpPr>
          <p:cNvPr id="29884" name="Text Box 355"/>
          <p:cNvSpPr txBox="1">
            <a:spLocks noChangeArrowheads="1"/>
          </p:cNvSpPr>
          <p:nvPr/>
        </p:nvSpPr>
        <p:spPr bwMode="auto">
          <a:xfrm>
            <a:off x="3894138" y="6197600"/>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7030A0"/>
                </a:solidFill>
                <a:sym typeface="Symbol" panose="05050102010706020507" pitchFamily="18" charset="2"/>
              </a:rPr>
              <a:t></a:t>
            </a:r>
          </a:p>
        </p:txBody>
      </p:sp>
      <p:grpSp>
        <p:nvGrpSpPr>
          <p:cNvPr id="253" name="Group 252"/>
          <p:cNvGrpSpPr/>
          <p:nvPr/>
        </p:nvGrpSpPr>
        <p:grpSpPr>
          <a:xfrm>
            <a:off x="3363913" y="3919538"/>
            <a:ext cx="2324100" cy="2665412"/>
            <a:chOff x="3363913" y="3919538"/>
            <a:chExt cx="2324100" cy="2665412"/>
          </a:xfrm>
        </p:grpSpPr>
        <p:grpSp>
          <p:nvGrpSpPr>
            <p:cNvPr id="9" name="Group 294"/>
            <p:cNvGrpSpPr>
              <a:grpSpLocks/>
            </p:cNvGrpSpPr>
            <p:nvPr/>
          </p:nvGrpSpPr>
          <p:grpSpPr bwMode="auto">
            <a:xfrm>
              <a:off x="3363913" y="3919538"/>
              <a:ext cx="2295525" cy="2665412"/>
              <a:chOff x="2089" y="2475"/>
              <a:chExt cx="1446" cy="1679"/>
            </a:xfrm>
          </p:grpSpPr>
          <p:sp>
            <p:nvSpPr>
              <p:cNvPr id="29888" name="Text Box 295"/>
              <p:cNvSpPr txBox="1">
                <a:spLocks noChangeArrowheads="1"/>
              </p:cNvSpPr>
              <p:nvPr/>
            </p:nvSpPr>
            <p:spPr bwMode="auto">
              <a:xfrm>
                <a:off x="2369" y="2475"/>
                <a:ext cx="3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(3)</a:t>
                </a:r>
              </a:p>
            </p:txBody>
          </p:sp>
          <p:sp>
            <p:nvSpPr>
              <p:cNvPr id="29889" name="Rectangle 296"/>
              <p:cNvSpPr>
                <a:spLocks noChangeArrowheads="1"/>
              </p:cNvSpPr>
              <p:nvPr/>
            </p:nvSpPr>
            <p:spPr bwMode="auto">
              <a:xfrm>
                <a:off x="3246" y="3867"/>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0" name="Rectangle 297"/>
              <p:cNvSpPr>
                <a:spLocks noChangeArrowheads="1"/>
              </p:cNvSpPr>
              <p:nvPr/>
            </p:nvSpPr>
            <p:spPr bwMode="auto">
              <a:xfrm>
                <a:off x="2956" y="3867"/>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1" name="Rectangle 298"/>
              <p:cNvSpPr>
                <a:spLocks noChangeArrowheads="1"/>
              </p:cNvSpPr>
              <p:nvPr/>
            </p:nvSpPr>
            <p:spPr bwMode="auto">
              <a:xfrm>
                <a:off x="2668" y="3867"/>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2" name="Rectangle 299"/>
              <p:cNvSpPr>
                <a:spLocks noChangeArrowheads="1"/>
              </p:cNvSpPr>
              <p:nvPr/>
            </p:nvSpPr>
            <p:spPr bwMode="auto">
              <a:xfrm>
                <a:off x="2378" y="3867"/>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3" name="Rectangle 300"/>
              <p:cNvSpPr>
                <a:spLocks noChangeArrowheads="1"/>
              </p:cNvSpPr>
              <p:nvPr/>
            </p:nvSpPr>
            <p:spPr bwMode="auto">
              <a:xfrm>
                <a:off x="2089" y="3867"/>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4" name="Rectangle 301"/>
              <p:cNvSpPr>
                <a:spLocks noChangeArrowheads="1"/>
              </p:cNvSpPr>
              <p:nvPr/>
            </p:nvSpPr>
            <p:spPr bwMode="auto">
              <a:xfrm>
                <a:off x="3246" y="3580"/>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5" name="Rectangle 302"/>
              <p:cNvSpPr>
                <a:spLocks noChangeArrowheads="1"/>
              </p:cNvSpPr>
              <p:nvPr/>
            </p:nvSpPr>
            <p:spPr bwMode="auto">
              <a:xfrm>
                <a:off x="2956" y="3580"/>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6" name="Rectangle 303"/>
              <p:cNvSpPr>
                <a:spLocks noChangeArrowheads="1"/>
              </p:cNvSpPr>
              <p:nvPr/>
            </p:nvSpPr>
            <p:spPr bwMode="auto">
              <a:xfrm>
                <a:off x="2668" y="3580"/>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7" name="Rectangle 304"/>
              <p:cNvSpPr>
                <a:spLocks noChangeArrowheads="1"/>
              </p:cNvSpPr>
              <p:nvPr/>
            </p:nvSpPr>
            <p:spPr bwMode="auto">
              <a:xfrm>
                <a:off x="2378" y="3580"/>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8" name="Rectangle 305"/>
              <p:cNvSpPr>
                <a:spLocks noChangeArrowheads="1"/>
              </p:cNvSpPr>
              <p:nvPr/>
            </p:nvSpPr>
            <p:spPr bwMode="auto">
              <a:xfrm>
                <a:off x="2089" y="3580"/>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899" name="Rectangle 306"/>
              <p:cNvSpPr>
                <a:spLocks noChangeArrowheads="1"/>
              </p:cNvSpPr>
              <p:nvPr/>
            </p:nvSpPr>
            <p:spPr bwMode="auto">
              <a:xfrm>
                <a:off x="3246" y="3293"/>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0" name="Rectangle 307"/>
              <p:cNvSpPr>
                <a:spLocks noChangeArrowheads="1"/>
              </p:cNvSpPr>
              <p:nvPr/>
            </p:nvSpPr>
            <p:spPr bwMode="auto">
              <a:xfrm>
                <a:off x="2956" y="3293"/>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1" name="Rectangle 308"/>
              <p:cNvSpPr>
                <a:spLocks noChangeArrowheads="1"/>
              </p:cNvSpPr>
              <p:nvPr/>
            </p:nvSpPr>
            <p:spPr bwMode="auto">
              <a:xfrm>
                <a:off x="2668" y="3293"/>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2" name="Rectangle 309"/>
              <p:cNvSpPr>
                <a:spLocks noChangeArrowheads="1"/>
              </p:cNvSpPr>
              <p:nvPr/>
            </p:nvSpPr>
            <p:spPr bwMode="auto">
              <a:xfrm>
                <a:off x="2378" y="3293"/>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3" name="Rectangle 310"/>
              <p:cNvSpPr>
                <a:spLocks noChangeArrowheads="1"/>
              </p:cNvSpPr>
              <p:nvPr/>
            </p:nvSpPr>
            <p:spPr bwMode="auto">
              <a:xfrm>
                <a:off x="2089" y="3293"/>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4" name="Rectangle 311"/>
              <p:cNvSpPr>
                <a:spLocks noChangeArrowheads="1"/>
              </p:cNvSpPr>
              <p:nvPr/>
            </p:nvSpPr>
            <p:spPr bwMode="auto">
              <a:xfrm>
                <a:off x="3246" y="3006"/>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5" name="Rectangle 312"/>
              <p:cNvSpPr>
                <a:spLocks noChangeArrowheads="1"/>
              </p:cNvSpPr>
              <p:nvPr/>
            </p:nvSpPr>
            <p:spPr bwMode="auto">
              <a:xfrm>
                <a:off x="2956" y="3006"/>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6" name="Rectangle 313"/>
              <p:cNvSpPr>
                <a:spLocks noChangeArrowheads="1"/>
              </p:cNvSpPr>
              <p:nvPr/>
            </p:nvSpPr>
            <p:spPr bwMode="auto">
              <a:xfrm>
                <a:off x="2668" y="3006"/>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7" name="Rectangle 314"/>
              <p:cNvSpPr>
                <a:spLocks noChangeArrowheads="1"/>
              </p:cNvSpPr>
              <p:nvPr/>
            </p:nvSpPr>
            <p:spPr bwMode="auto">
              <a:xfrm>
                <a:off x="2378" y="3006"/>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8" name="Rectangle 315"/>
              <p:cNvSpPr>
                <a:spLocks noChangeArrowheads="1"/>
              </p:cNvSpPr>
              <p:nvPr/>
            </p:nvSpPr>
            <p:spPr bwMode="auto">
              <a:xfrm>
                <a:off x="2089" y="3006"/>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09" name="Rectangle 316"/>
              <p:cNvSpPr>
                <a:spLocks noChangeArrowheads="1"/>
              </p:cNvSpPr>
              <p:nvPr/>
            </p:nvSpPr>
            <p:spPr bwMode="auto">
              <a:xfrm>
                <a:off x="3246" y="2719"/>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10" name="Rectangle 317"/>
              <p:cNvSpPr>
                <a:spLocks noChangeArrowheads="1"/>
              </p:cNvSpPr>
              <p:nvPr/>
            </p:nvSpPr>
            <p:spPr bwMode="auto">
              <a:xfrm>
                <a:off x="2956" y="2719"/>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11" name="Rectangle 318"/>
              <p:cNvSpPr>
                <a:spLocks noChangeArrowheads="1"/>
              </p:cNvSpPr>
              <p:nvPr/>
            </p:nvSpPr>
            <p:spPr bwMode="auto">
              <a:xfrm>
                <a:off x="2668" y="2719"/>
                <a:ext cx="28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12" name="Rectangle 319"/>
              <p:cNvSpPr>
                <a:spLocks noChangeArrowheads="1"/>
              </p:cNvSpPr>
              <p:nvPr/>
            </p:nvSpPr>
            <p:spPr bwMode="auto">
              <a:xfrm>
                <a:off x="2378" y="2719"/>
                <a:ext cx="29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13" name="Rectangle 320"/>
              <p:cNvSpPr>
                <a:spLocks noChangeArrowheads="1"/>
              </p:cNvSpPr>
              <p:nvPr/>
            </p:nvSpPr>
            <p:spPr bwMode="auto">
              <a:xfrm>
                <a:off x="2089" y="2719"/>
                <a:ext cx="28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endParaRPr lang="en-US" altLang="en-US" sz="2400"/>
              </a:p>
            </p:txBody>
          </p:sp>
          <p:sp>
            <p:nvSpPr>
              <p:cNvPr id="29914" name="Line 321"/>
              <p:cNvSpPr>
                <a:spLocks noChangeShapeType="1"/>
              </p:cNvSpPr>
              <p:nvPr/>
            </p:nvSpPr>
            <p:spPr bwMode="auto">
              <a:xfrm>
                <a:off x="2089" y="2719"/>
                <a:ext cx="144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5" name="Line 322"/>
              <p:cNvSpPr>
                <a:spLocks noChangeShapeType="1"/>
              </p:cNvSpPr>
              <p:nvPr/>
            </p:nvSpPr>
            <p:spPr bwMode="auto">
              <a:xfrm>
                <a:off x="2089" y="3006"/>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6" name="Line 323"/>
              <p:cNvSpPr>
                <a:spLocks noChangeShapeType="1"/>
              </p:cNvSpPr>
              <p:nvPr/>
            </p:nvSpPr>
            <p:spPr bwMode="auto">
              <a:xfrm>
                <a:off x="2089" y="3293"/>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7" name="Line 324"/>
              <p:cNvSpPr>
                <a:spLocks noChangeShapeType="1"/>
              </p:cNvSpPr>
              <p:nvPr/>
            </p:nvSpPr>
            <p:spPr bwMode="auto">
              <a:xfrm>
                <a:off x="2089" y="3580"/>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8" name="Line 325"/>
              <p:cNvSpPr>
                <a:spLocks noChangeShapeType="1"/>
              </p:cNvSpPr>
              <p:nvPr/>
            </p:nvSpPr>
            <p:spPr bwMode="auto">
              <a:xfrm>
                <a:off x="2089" y="3867"/>
                <a:ext cx="1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19" name="Line 326"/>
              <p:cNvSpPr>
                <a:spLocks noChangeShapeType="1"/>
              </p:cNvSpPr>
              <p:nvPr/>
            </p:nvSpPr>
            <p:spPr bwMode="auto">
              <a:xfrm>
                <a:off x="2089" y="4154"/>
                <a:ext cx="144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0" name="Line 327"/>
              <p:cNvSpPr>
                <a:spLocks noChangeShapeType="1"/>
              </p:cNvSpPr>
              <p:nvPr/>
            </p:nvSpPr>
            <p:spPr bwMode="auto">
              <a:xfrm>
                <a:off x="2089" y="2719"/>
                <a:ext cx="0" cy="143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1" name="Line 328"/>
              <p:cNvSpPr>
                <a:spLocks noChangeShapeType="1"/>
              </p:cNvSpPr>
              <p:nvPr/>
            </p:nvSpPr>
            <p:spPr bwMode="auto">
              <a:xfrm>
                <a:off x="2378"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2" name="Line 329"/>
              <p:cNvSpPr>
                <a:spLocks noChangeShapeType="1"/>
              </p:cNvSpPr>
              <p:nvPr/>
            </p:nvSpPr>
            <p:spPr bwMode="auto">
              <a:xfrm>
                <a:off x="2668"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3" name="Line 330"/>
              <p:cNvSpPr>
                <a:spLocks noChangeShapeType="1"/>
              </p:cNvSpPr>
              <p:nvPr/>
            </p:nvSpPr>
            <p:spPr bwMode="auto">
              <a:xfrm>
                <a:off x="2956"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4" name="Line 331"/>
              <p:cNvSpPr>
                <a:spLocks noChangeShapeType="1"/>
              </p:cNvSpPr>
              <p:nvPr/>
            </p:nvSpPr>
            <p:spPr bwMode="auto">
              <a:xfrm>
                <a:off x="3246" y="2719"/>
                <a:ext cx="0" cy="14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25" name="Line 332"/>
              <p:cNvSpPr>
                <a:spLocks noChangeShapeType="1"/>
              </p:cNvSpPr>
              <p:nvPr/>
            </p:nvSpPr>
            <p:spPr bwMode="auto">
              <a:xfrm>
                <a:off x="3535" y="2719"/>
                <a:ext cx="0" cy="143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864" name="Text Box 335"/>
            <p:cNvSpPr txBox="1">
              <a:spLocks noChangeArrowheads="1"/>
            </p:cNvSpPr>
            <p:nvPr/>
          </p:nvSpPr>
          <p:spPr bwMode="auto">
            <a:xfrm>
              <a:off x="3435350" y="4318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0</a:t>
              </a:r>
            </a:p>
          </p:txBody>
        </p:sp>
        <p:sp>
          <p:nvSpPr>
            <p:cNvPr id="29866" name="Text Box 337"/>
            <p:cNvSpPr txBox="1">
              <a:spLocks noChangeArrowheads="1"/>
            </p:cNvSpPr>
            <p:nvPr/>
          </p:nvSpPr>
          <p:spPr bwMode="auto">
            <a:xfrm>
              <a:off x="4335463" y="4318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8</a:t>
              </a:r>
            </a:p>
          </p:txBody>
        </p:sp>
        <p:sp>
          <p:nvSpPr>
            <p:cNvPr id="29869" name="Text Box 340"/>
            <p:cNvSpPr txBox="1">
              <a:spLocks noChangeArrowheads="1"/>
            </p:cNvSpPr>
            <p:nvPr/>
          </p:nvSpPr>
          <p:spPr bwMode="auto">
            <a:xfrm>
              <a:off x="3444875" y="4816475"/>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70C0"/>
                  </a:solidFill>
                  <a:sym typeface="Symbol" panose="05050102010706020507" pitchFamily="18" charset="2"/>
                </a:rPr>
                <a:t></a:t>
              </a:r>
            </a:p>
          </p:txBody>
        </p:sp>
        <p:sp>
          <p:nvSpPr>
            <p:cNvPr id="29870" name="Text Box 341"/>
            <p:cNvSpPr txBox="1">
              <a:spLocks noChangeArrowheads="1"/>
            </p:cNvSpPr>
            <p:nvPr/>
          </p:nvSpPr>
          <p:spPr bwMode="auto">
            <a:xfrm>
              <a:off x="3894138" y="4746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0</a:t>
              </a:r>
            </a:p>
          </p:txBody>
        </p:sp>
        <p:sp>
          <p:nvSpPr>
            <p:cNvPr id="29871" name="Text Box 342"/>
            <p:cNvSpPr txBox="1">
              <a:spLocks noChangeArrowheads="1"/>
            </p:cNvSpPr>
            <p:nvPr/>
          </p:nvSpPr>
          <p:spPr bwMode="auto">
            <a:xfrm>
              <a:off x="4268788" y="4816475"/>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sym typeface="Symbol" panose="05050102010706020507" pitchFamily="18" charset="2"/>
                </a:rPr>
                <a:t></a:t>
              </a:r>
            </a:p>
          </p:txBody>
        </p:sp>
        <p:sp>
          <p:nvSpPr>
            <p:cNvPr id="29872" name="Text Box 343"/>
            <p:cNvSpPr txBox="1">
              <a:spLocks noChangeArrowheads="1"/>
            </p:cNvSpPr>
            <p:nvPr/>
          </p:nvSpPr>
          <p:spPr bwMode="auto">
            <a:xfrm>
              <a:off x="4794250" y="4746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1</a:t>
              </a:r>
            </a:p>
          </p:txBody>
        </p:sp>
        <p:sp>
          <p:nvSpPr>
            <p:cNvPr id="29873" name="Text Box 344"/>
            <p:cNvSpPr txBox="1">
              <a:spLocks noChangeArrowheads="1"/>
            </p:cNvSpPr>
            <p:nvPr/>
          </p:nvSpPr>
          <p:spPr bwMode="auto">
            <a:xfrm>
              <a:off x="5245100" y="47466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7</a:t>
              </a:r>
            </a:p>
          </p:txBody>
        </p:sp>
        <p:sp>
          <p:nvSpPr>
            <p:cNvPr id="29874" name="Text Box 345"/>
            <p:cNvSpPr txBox="1">
              <a:spLocks noChangeArrowheads="1"/>
            </p:cNvSpPr>
            <p:nvPr/>
          </p:nvSpPr>
          <p:spPr bwMode="auto">
            <a:xfrm>
              <a:off x="3444875" y="5283200"/>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sym typeface="Symbol" panose="05050102010706020507" pitchFamily="18" charset="2"/>
                </a:rPr>
                <a:t></a:t>
              </a:r>
            </a:p>
          </p:txBody>
        </p:sp>
        <p:sp>
          <p:nvSpPr>
            <p:cNvPr id="29875" name="Text Box 346"/>
            <p:cNvSpPr txBox="1">
              <a:spLocks noChangeArrowheads="1"/>
            </p:cNvSpPr>
            <p:nvPr/>
          </p:nvSpPr>
          <p:spPr bwMode="auto">
            <a:xfrm>
              <a:off x="3894138" y="52133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4</a:t>
              </a:r>
            </a:p>
          </p:txBody>
        </p:sp>
        <p:sp>
          <p:nvSpPr>
            <p:cNvPr id="29876" name="Text Box 347"/>
            <p:cNvSpPr txBox="1">
              <a:spLocks noChangeArrowheads="1"/>
            </p:cNvSpPr>
            <p:nvPr/>
          </p:nvSpPr>
          <p:spPr bwMode="auto">
            <a:xfrm>
              <a:off x="4344988" y="52133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
          <p:nvSpPr>
            <p:cNvPr id="29877" name="Text Box 348"/>
            <p:cNvSpPr txBox="1">
              <a:spLocks noChangeArrowheads="1"/>
            </p:cNvSpPr>
            <p:nvPr/>
          </p:nvSpPr>
          <p:spPr bwMode="auto">
            <a:xfrm>
              <a:off x="4794250" y="52133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5</a:t>
              </a:r>
            </a:p>
          </p:txBody>
        </p:sp>
        <p:sp>
          <p:nvSpPr>
            <p:cNvPr id="29878" name="Text Box 349"/>
            <p:cNvSpPr txBox="1">
              <a:spLocks noChangeArrowheads="1"/>
            </p:cNvSpPr>
            <p:nvPr/>
          </p:nvSpPr>
          <p:spPr bwMode="auto">
            <a:xfrm>
              <a:off x="5164138" y="52133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11</a:t>
              </a:r>
            </a:p>
          </p:txBody>
        </p:sp>
        <p:sp>
          <p:nvSpPr>
            <p:cNvPr id="29879" name="Text Box 350"/>
            <p:cNvSpPr txBox="1">
              <a:spLocks noChangeArrowheads="1"/>
            </p:cNvSpPr>
            <p:nvPr/>
          </p:nvSpPr>
          <p:spPr bwMode="auto">
            <a:xfrm>
              <a:off x="3454400" y="56705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0070C0"/>
                  </a:solidFill>
                </a:rPr>
                <a:t>2</a:t>
              </a:r>
            </a:p>
          </p:txBody>
        </p:sp>
        <p:sp>
          <p:nvSpPr>
            <p:cNvPr id="29880" name="Text Box 351"/>
            <p:cNvSpPr txBox="1">
              <a:spLocks noChangeArrowheads="1"/>
            </p:cNvSpPr>
            <p:nvPr/>
          </p:nvSpPr>
          <p:spPr bwMode="auto">
            <a:xfrm>
              <a:off x="4278313" y="567055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-5</a:t>
              </a:r>
            </a:p>
          </p:txBody>
        </p:sp>
        <p:sp>
          <p:nvSpPr>
            <p:cNvPr id="29883" name="Text Box 354"/>
            <p:cNvSpPr txBox="1">
              <a:spLocks noChangeArrowheads="1"/>
            </p:cNvSpPr>
            <p:nvPr/>
          </p:nvSpPr>
          <p:spPr bwMode="auto">
            <a:xfrm>
              <a:off x="3444875" y="6197600"/>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70C0"/>
                  </a:solidFill>
                  <a:sym typeface="Symbol" panose="05050102010706020507" pitchFamily="18" charset="2"/>
                </a:rPr>
                <a:t></a:t>
              </a:r>
            </a:p>
          </p:txBody>
        </p:sp>
        <p:sp>
          <p:nvSpPr>
            <p:cNvPr id="29885" name="Text Box 356"/>
            <p:cNvSpPr txBox="1">
              <a:spLocks noChangeArrowheads="1"/>
            </p:cNvSpPr>
            <p:nvPr/>
          </p:nvSpPr>
          <p:spPr bwMode="auto">
            <a:xfrm>
              <a:off x="4344988" y="6197600"/>
              <a:ext cx="34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FF0000"/>
                  </a:solidFill>
                  <a:sym typeface="Symbol" panose="05050102010706020507" pitchFamily="18" charset="2"/>
                </a:rPr>
                <a:t></a:t>
              </a:r>
            </a:p>
          </p:txBody>
        </p:sp>
      </p:grpSp>
      <p:sp>
        <p:nvSpPr>
          <p:cNvPr id="29886" name="Text Box 357"/>
          <p:cNvSpPr txBox="1">
            <a:spLocks noChangeArrowheads="1"/>
          </p:cNvSpPr>
          <p:nvPr/>
        </p:nvSpPr>
        <p:spPr bwMode="auto">
          <a:xfrm>
            <a:off x="4794250" y="6127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6</a:t>
            </a:r>
          </a:p>
        </p:txBody>
      </p:sp>
      <p:sp>
        <p:nvSpPr>
          <p:cNvPr id="29887" name="Text Box 358"/>
          <p:cNvSpPr txBox="1">
            <a:spLocks noChangeArrowheads="1"/>
          </p:cNvSpPr>
          <p:nvPr/>
        </p:nvSpPr>
        <p:spPr bwMode="auto">
          <a:xfrm>
            <a:off x="5245100" y="61277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rgbClr val="7030A0"/>
                </a:solidFill>
              </a:rPr>
              <a:t>0</a:t>
            </a:r>
          </a:p>
        </p:txBody>
      </p:sp>
      <p:sp>
        <p:nvSpPr>
          <p:cNvPr id="832871" name="Line 359"/>
          <p:cNvSpPr>
            <a:spLocks noChangeShapeType="1"/>
          </p:cNvSpPr>
          <p:nvPr/>
        </p:nvSpPr>
        <p:spPr bwMode="auto">
          <a:xfrm>
            <a:off x="8534400" y="5505450"/>
            <a:ext cx="3619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0" name="Rectangle 249"/>
          <p:cNvSpPr/>
          <p:nvPr/>
        </p:nvSpPr>
        <p:spPr>
          <a:xfrm>
            <a:off x="7551122" y="3009873"/>
            <a:ext cx="458780" cy="461665"/>
          </a:xfrm>
          <a:prstGeom prst="rect">
            <a:avLst/>
          </a:prstGeom>
        </p:spPr>
        <p:txBody>
          <a:bodyPr wrap="none">
            <a:spAutoFit/>
          </a:bodyPr>
          <a:lstStyle/>
          <a:p>
            <a:pPr>
              <a:spcBef>
                <a:spcPct val="0"/>
              </a:spcBef>
            </a:pPr>
            <a:r>
              <a:rPr lang="en-US" altLang="en-US" sz="2400" dirty="0">
                <a:latin typeface="Arial" panose="020B0604020202020204" pitchFamily="34" charset="0"/>
              </a:rPr>
              <a:t>-5</a:t>
            </a:r>
          </a:p>
        </p:txBody>
      </p:sp>
      <p:sp>
        <p:nvSpPr>
          <p:cNvPr id="251" name="Rectangle 250"/>
          <p:cNvSpPr/>
          <p:nvPr/>
        </p:nvSpPr>
        <p:spPr>
          <a:xfrm>
            <a:off x="2416415" y="4311135"/>
            <a:ext cx="458780" cy="461665"/>
          </a:xfrm>
          <a:prstGeom prst="rect">
            <a:avLst/>
          </a:prstGeom>
        </p:spPr>
        <p:txBody>
          <a:bodyPr wrap="none">
            <a:spAutoFit/>
          </a:bodyPr>
          <a:lstStyle/>
          <a:p>
            <a:pPr>
              <a:spcBef>
                <a:spcPct val="0"/>
              </a:spcBef>
            </a:pPr>
            <a:r>
              <a:rPr lang="en-US" altLang="en-US" sz="2400" dirty="0">
                <a:latin typeface="Arial" panose="020B0604020202020204" pitchFamily="34" charset="0"/>
                <a:sym typeface="Symbol" panose="05050102010706020507" pitchFamily="18" charset="2"/>
              </a:rPr>
              <a:t>-4</a:t>
            </a:r>
          </a:p>
        </p:txBody>
      </p:sp>
      <p:sp>
        <p:nvSpPr>
          <p:cNvPr id="252" name="Text Box 336"/>
          <p:cNvSpPr txBox="1">
            <a:spLocks noChangeArrowheads="1"/>
          </p:cNvSpPr>
          <p:nvPr/>
        </p:nvSpPr>
        <p:spPr bwMode="auto">
          <a:xfrm>
            <a:off x="3872890" y="4318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3</a:t>
            </a:r>
          </a:p>
        </p:txBody>
      </p:sp>
    </p:spTree>
    <p:extLst>
      <p:ext uri="{BB962C8B-B14F-4D97-AF65-F5344CB8AC3E}">
        <p14:creationId xmlns:p14="http://schemas.microsoft.com/office/powerpoint/2010/main" val="101053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832845"/>
                                        </p:tgtEl>
                                        <p:attrNameLst>
                                          <p:attrName>style.visibility</p:attrName>
                                        </p:attrNameLst>
                                      </p:cBhvr>
                                      <p:to>
                                        <p:strVal val="visible"/>
                                      </p:to>
                                    </p:set>
                                    <p:animEffect transition="in" filter="blinds(horizontal)">
                                      <p:cBhvr>
                                        <p:cTn id="7" dur="500"/>
                                        <p:tgtEl>
                                          <p:spTgt spid="8328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box(in)">
                                      <p:cBhvr>
                                        <p:cTn id="12" dur="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9867"/>
                                        </p:tgtEl>
                                        <p:attrNameLst>
                                          <p:attrName>style.visibility</p:attrName>
                                        </p:attrNameLst>
                                      </p:cBhvr>
                                      <p:to>
                                        <p:strVal val="visible"/>
                                      </p:to>
                                    </p:set>
                                    <p:animEffect transition="in" filter="box(in)">
                                      <p:cBhvr>
                                        <p:cTn id="17" dur="500"/>
                                        <p:tgtEl>
                                          <p:spTgt spid="2986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868"/>
                                        </p:tgtEl>
                                        <p:attrNameLst>
                                          <p:attrName>style.visibility</p:attrName>
                                        </p:attrNameLst>
                                      </p:cBhvr>
                                      <p:to>
                                        <p:strVal val="visible"/>
                                      </p:to>
                                    </p:set>
                                    <p:animEffect transition="in" filter="box(in)">
                                      <p:cBhvr>
                                        <p:cTn id="22" dur="500"/>
                                        <p:tgtEl>
                                          <p:spTgt spid="2986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9881"/>
                                        </p:tgtEl>
                                        <p:attrNameLst>
                                          <p:attrName>style.visibility</p:attrName>
                                        </p:attrNameLst>
                                      </p:cBhvr>
                                      <p:to>
                                        <p:strVal val="visible"/>
                                      </p:to>
                                    </p:set>
                                    <p:animEffect transition="in" filter="box(in)">
                                      <p:cBhvr>
                                        <p:cTn id="27" dur="500"/>
                                        <p:tgtEl>
                                          <p:spTgt spid="2988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882"/>
                                        </p:tgtEl>
                                        <p:attrNameLst>
                                          <p:attrName>style.visibility</p:attrName>
                                        </p:attrNameLst>
                                      </p:cBhvr>
                                      <p:to>
                                        <p:strVal val="visible"/>
                                      </p:to>
                                    </p:set>
                                    <p:animEffect transition="in" filter="box(in)">
                                      <p:cBhvr>
                                        <p:cTn id="32" dur="500"/>
                                        <p:tgtEl>
                                          <p:spTgt spid="2988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274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3274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275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3275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3275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3275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3275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3275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32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747" grpId="0"/>
      <p:bldP spid="832749" grpId="0"/>
      <p:bldP spid="832750" grpId="0"/>
      <p:bldP spid="832751" grpId="0"/>
      <p:bldP spid="832752" grpId="0"/>
      <p:bldP spid="832753" grpId="0"/>
      <p:bldP spid="832754" grpId="0"/>
      <p:bldP spid="832755" grpId="0"/>
      <p:bldP spid="832845" grpId="1"/>
      <p:bldP spid="29867" grpId="0"/>
      <p:bldP spid="29868" grpId="0"/>
      <p:bldP spid="29881" grpId="0"/>
      <p:bldP spid="29882" grpId="0"/>
      <p:bldP spid="832871" grpId="0" animBg="1"/>
      <p:bldP spid="25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algn="l" eaLnBrk="1" hangingPunct="1"/>
            <a:r>
              <a:rPr lang="en-US" altLang="en-US"/>
              <a:t>Example</a:t>
            </a:r>
          </a:p>
        </p:txBody>
      </p:sp>
      <p:sp>
        <p:nvSpPr>
          <p:cNvPr id="2" name="Content Placeholder 1"/>
          <p:cNvSpPr>
            <a:spLocks noGrp="1"/>
          </p:cNvSpPr>
          <p:nvPr>
            <p:ph idx="1"/>
          </p:nvPr>
        </p:nvSpPr>
        <p:spPr/>
        <p:txBody>
          <a:bodyPr/>
          <a:lstStyle/>
          <a:p>
            <a:endParaRPr lang="en-US"/>
          </a:p>
        </p:txBody>
      </p:sp>
      <p:grpSp>
        <p:nvGrpSpPr>
          <p:cNvPr id="30723" name="Group 3"/>
          <p:cNvGrpSpPr>
            <a:grpSpLocks/>
          </p:cNvGrpSpPr>
          <p:nvPr/>
        </p:nvGrpSpPr>
        <p:grpSpPr bwMode="auto">
          <a:xfrm>
            <a:off x="471488" y="1235075"/>
            <a:ext cx="2986087" cy="2419350"/>
            <a:chOff x="297" y="778"/>
            <a:chExt cx="1881" cy="1524"/>
          </a:xfrm>
        </p:grpSpPr>
        <p:sp>
          <p:nvSpPr>
            <p:cNvPr id="30851" name="Oval 4"/>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30852" name="Oval 5"/>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30853" name="Oval 6"/>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30854" name="Oval 7"/>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30855" name="Oval 8"/>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30856" name="Line 9"/>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57" name="Line 10"/>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58" name="Text Box 11"/>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30859" name="Text Box 12"/>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860" name="Text Box 13"/>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30861" name="Text Box 14"/>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30862" name="Line 15"/>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3" name="Line 16"/>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4" name="Line 17"/>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5" name="Text Box 18"/>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30866" name="Text Box 19"/>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30867" name="Line 20"/>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8" name="Line 21"/>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69" name="Line 22"/>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70" name="Line 23"/>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871" name="Text Box 24"/>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30872" name="Text Box 25"/>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30873" name="Text Box 26"/>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graphicFrame>
        <p:nvGraphicFramePr>
          <p:cNvPr id="832539" name="Group 27"/>
          <p:cNvGraphicFramePr>
            <a:graphicFrameLocks noGrp="1"/>
          </p:cNvGraphicFramePr>
          <p:nvPr/>
        </p:nvGraphicFramePr>
        <p:xfrm>
          <a:off x="3827463" y="1647825"/>
          <a:ext cx="2295525" cy="2286000"/>
        </p:xfrm>
        <a:graphic>
          <a:graphicData uri="http://schemas.openxmlformats.org/drawingml/2006/table">
            <a:tbl>
              <a:tblPr/>
              <a:tblGrid>
                <a:gridCol w="458787">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8">
                  <a:extLst>
                    <a:ext uri="{9D8B030D-6E8A-4147-A177-3AD203B41FA5}">
                      <a16:colId xmlns:a16="http://schemas.microsoft.com/office/drawing/2014/main"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7</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8</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sym typeface="Symbol" pitchFamily="18" charset="2"/>
                        </a:rPr>
                        <a:t>1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62" name="Text Box 65"/>
          <p:cNvSpPr txBox="1">
            <a:spLocks noChangeArrowheads="1"/>
          </p:cNvSpPr>
          <p:nvPr/>
        </p:nvSpPr>
        <p:spPr bwMode="auto">
          <a:xfrm>
            <a:off x="2997200" y="1095375"/>
            <a:ext cx="55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D</a:t>
            </a:r>
            <a:r>
              <a:rPr lang="en-US" altLang="en-US" sz="1800" baseline="30000">
                <a:solidFill>
                  <a:schemeClr val="tx1"/>
                </a:solidFill>
                <a:latin typeface="Comic Sans MS" panose="030F0702030302020204" pitchFamily="66" charset="0"/>
              </a:rPr>
              <a:t>(5)</a:t>
            </a:r>
          </a:p>
        </p:txBody>
      </p:sp>
      <p:sp>
        <p:nvSpPr>
          <p:cNvPr id="30763" name="Text Box 66"/>
          <p:cNvSpPr txBox="1">
            <a:spLocks noChangeArrowheads="1"/>
          </p:cNvSpPr>
          <p:nvPr/>
        </p:nvSpPr>
        <p:spPr bwMode="auto">
          <a:xfrm>
            <a:off x="6359525" y="1085850"/>
            <a:ext cx="511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latin typeface="Comic Sans MS" panose="030F0702030302020204" pitchFamily="66" charset="0"/>
              </a:rPr>
              <a:t>P</a:t>
            </a:r>
            <a:r>
              <a:rPr lang="en-US" altLang="en-US" sz="1800" baseline="30000">
                <a:solidFill>
                  <a:schemeClr val="tx1"/>
                </a:solidFill>
                <a:latin typeface="Comic Sans MS" panose="030F0702030302020204" pitchFamily="66" charset="0"/>
              </a:rPr>
              <a:t>(5)</a:t>
            </a:r>
          </a:p>
        </p:txBody>
      </p:sp>
      <p:graphicFrame>
        <p:nvGraphicFramePr>
          <p:cNvPr id="832579" name="Group 67"/>
          <p:cNvGraphicFramePr>
            <a:graphicFrameLocks noGrp="1"/>
          </p:cNvGraphicFramePr>
          <p:nvPr/>
        </p:nvGraphicFramePr>
        <p:xfrm>
          <a:off x="6648450" y="1641475"/>
          <a:ext cx="2295525" cy="2286000"/>
        </p:xfrm>
        <a:graphic>
          <a:graphicData uri="http://schemas.openxmlformats.org/drawingml/2006/table">
            <a:tbl>
              <a:tblPr/>
              <a:tblGrid>
                <a:gridCol w="45878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58787">
                  <a:extLst>
                    <a:ext uri="{9D8B030D-6E8A-4147-A177-3AD203B41FA5}">
                      <a16:colId xmlns:a16="http://schemas.microsoft.com/office/drawing/2014/main" val="20004"/>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802" name="Text Box 105"/>
          <p:cNvSpPr txBox="1">
            <a:spLocks noChangeArrowheads="1"/>
          </p:cNvSpPr>
          <p:nvPr/>
        </p:nvSpPr>
        <p:spPr bwMode="auto">
          <a:xfrm>
            <a:off x="7151688" y="3005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803" name="Text Box 106"/>
          <p:cNvSpPr txBox="1">
            <a:spLocks noChangeArrowheads="1"/>
          </p:cNvSpPr>
          <p:nvPr/>
        </p:nvSpPr>
        <p:spPr bwMode="auto">
          <a:xfrm>
            <a:off x="7562850" y="3005138"/>
            <a:ext cx="488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tx1"/>
                </a:solidFill>
                <a:sym typeface="Symbol" panose="05050102010706020507" pitchFamily="18" charset="2"/>
              </a:rPr>
              <a:t>4</a:t>
            </a:r>
            <a:endParaRPr lang="en-US" altLang="en-US" sz="2400">
              <a:solidFill>
                <a:schemeClr val="tx1"/>
              </a:solidFill>
            </a:endParaRPr>
          </a:p>
        </p:txBody>
      </p:sp>
      <p:sp>
        <p:nvSpPr>
          <p:cNvPr id="30804" name="Text Box 107"/>
          <p:cNvSpPr txBox="1">
            <a:spLocks noChangeArrowheads="1"/>
          </p:cNvSpPr>
          <p:nvPr/>
        </p:nvSpPr>
        <p:spPr bwMode="auto">
          <a:xfrm>
            <a:off x="8491538" y="30051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1</a:t>
            </a:r>
          </a:p>
        </p:txBody>
      </p:sp>
      <p:grpSp>
        <p:nvGrpSpPr>
          <p:cNvPr id="30805" name="Group 108"/>
          <p:cNvGrpSpPr>
            <a:grpSpLocks/>
          </p:cNvGrpSpPr>
          <p:nvPr/>
        </p:nvGrpSpPr>
        <p:grpSpPr bwMode="auto">
          <a:xfrm>
            <a:off x="6719888" y="1624013"/>
            <a:ext cx="2205037" cy="2370137"/>
            <a:chOff x="4125" y="1023"/>
            <a:chExt cx="1389" cy="1493"/>
          </a:xfrm>
        </p:grpSpPr>
        <p:sp>
          <p:nvSpPr>
            <p:cNvPr id="30829" name="Text Box 109"/>
            <p:cNvSpPr txBox="1">
              <a:spLocks noChangeArrowheads="1"/>
            </p:cNvSpPr>
            <p:nvPr/>
          </p:nvSpPr>
          <p:spPr bwMode="auto">
            <a:xfrm>
              <a:off x="4125" y="1041"/>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a:t>
              </a:r>
            </a:p>
          </p:txBody>
        </p:sp>
        <p:sp>
          <p:nvSpPr>
            <p:cNvPr id="30830" name="Text Box 110"/>
            <p:cNvSpPr txBox="1">
              <a:spLocks noChangeArrowheads="1"/>
            </p:cNvSpPr>
            <p:nvPr/>
          </p:nvSpPr>
          <p:spPr bwMode="auto">
            <a:xfrm>
              <a:off x="4408"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831" name="Text Box 111"/>
            <p:cNvSpPr txBox="1">
              <a:spLocks noChangeArrowheads="1"/>
            </p:cNvSpPr>
            <p:nvPr/>
          </p:nvSpPr>
          <p:spPr bwMode="auto">
            <a:xfrm>
              <a:off x="4692" y="10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endParaRPr lang="en-US" altLang="en-US" sz="2400">
                <a:solidFill>
                  <a:schemeClr val="tx1"/>
                </a:solidFill>
              </a:endParaRPr>
            </a:p>
          </p:txBody>
        </p:sp>
        <p:sp>
          <p:nvSpPr>
            <p:cNvPr id="30832" name="Text Box 112"/>
            <p:cNvSpPr txBox="1">
              <a:spLocks noChangeArrowheads="1"/>
            </p:cNvSpPr>
            <p:nvPr/>
          </p:nvSpPr>
          <p:spPr bwMode="auto">
            <a:xfrm>
              <a:off x="4975" y="102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tx1"/>
                  </a:solidFill>
                  <a:sym typeface="Symbol" panose="05050102010706020507" pitchFamily="18" charset="2"/>
                </a:rPr>
                <a:t>5</a:t>
              </a:r>
              <a:endParaRPr lang="en-US" altLang="en-US" sz="1800">
                <a:solidFill>
                  <a:schemeClr val="tx1"/>
                </a:solidFill>
                <a:sym typeface="Symbol" panose="05050102010706020507" pitchFamily="18" charset="2"/>
              </a:endParaRPr>
            </a:p>
          </p:txBody>
        </p:sp>
        <p:sp>
          <p:nvSpPr>
            <p:cNvPr id="30833" name="Text Box 113"/>
            <p:cNvSpPr txBox="1">
              <a:spLocks noChangeArrowheads="1"/>
            </p:cNvSpPr>
            <p:nvPr/>
          </p:nvSpPr>
          <p:spPr bwMode="auto">
            <a:xfrm>
              <a:off x="5211" y="1041"/>
              <a:ext cx="3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tx1"/>
                  </a:solidFill>
                  <a:sym typeface="Symbol" panose="05050102010706020507" pitchFamily="18" charset="2"/>
                </a:rPr>
                <a:t>1</a:t>
              </a:r>
              <a:endParaRPr lang="en-US" altLang="en-US" sz="2400">
                <a:solidFill>
                  <a:schemeClr val="tx1"/>
                </a:solidFill>
              </a:endParaRPr>
            </a:p>
          </p:txBody>
        </p:sp>
        <p:sp>
          <p:nvSpPr>
            <p:cNvPr id="30834" name="Text Box 114"/>
            <p:cNvSpPr txBox="1">
              <a:spLocks noChangeArrowheads="1"/>
            </p:cNvSpPr>
            <p:nvPr/>
          </p:nvSpPr>
          <p:spPr bwMode="auto">
            <a:xfrm>
              <a:off x="4131" y="135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endParaRPr lang="en-US" altLang="en-US" sz="1800">
                <a:solidFill>
                  <a:schemeClr val="tx1"/>
                </a:solidFill>
                <a:sym typeface="Symbol" panose="05050102010706020507" pitchFamily="18" charset="2"/>
              </a:endParaRPr>
            </a:p>
          </p:txBody>
        </p:sp>
        <p:sp>
          <p:nvSpPr>
            <p:cNvPr id="30835" name="Text Box 115"/>
            <p:cNvSpPr txBox="1">
              <a:spLocks noChangeArrowheads="1"/>
            </p:cNvSpPr>
            <p:nvPr/>
          </p:nvSpPr>
          <p:spPr bwMode="auto">
            <a:xfrm>
              <a:off x="4414" y="1311"/>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a:t>
              </a:r>
            </a:p>
          </p:txBody>
        </p:sp>
        <p:sp>
          <p:nvSpPr>
            <p:cNvPr id="30836" name="Text Box 116"/>
            <p:cNvSpPr txBox="1">
              <a:spLocks noChangeArrowheads="1"/>
            </p:cNvSpPr>
            <p:nvPr/>
          </p:nvSpPr>
          <p:spPr bwMode="auto">
            <a:xfrm>
              <a:off x="4650" y="1355"/>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tx1"/>
                  </a:solidFill>
                  <a:sym typeface="Symbol" panose="05050102010706020507" pitchFamily="18" charset="2"/>
                </a:rPr>
                <a:t>4</a:t>
              </a:r>
            </a:p>
          </p:txBody>
        </p:sp>
        <p:sp>
          <p:nvSpPr>
            <p:cNvPr id="30837" name="Text Box 117"/>
            <p:cNvSpPr txBox="1">
              <a:spLocks noChangeArrowheads="1"/>
            </p:cNvSpPr>
            <p:nvPr/>
          </p:nvSpPr>
          <p:spPr bwMode="auto">
            <a:xfrm>
              <a:off x="4981"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2</a:t>
              </a:r>
            </a:p>
          </p:txBody>
        </p:sp>
        <p:sp>
          <p:nvSpPr>
            <p:cNvPr id="30838" name="Text Box 118"/>
            <p:cNvSpPr txBox="1">
              <a:spLocks noChangeArrowheads="1"/>
            </p:cNvSpPr>
            <p:nvPr/>
          </p:nvSpPr>
          <p:spPr bwMode="auto">
            <a:xfrm>
              <a:off x="5265" y="131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a:t>
              </a:r>
              <a:endParaRPr lang="en-US" altLang="en-US" sz="2400">
                <a:solidFill>
                  <a:schemeClr val="tx1"/>
                </a:solidFill>
              </a:endParaRPr>
            </a:p>
          </p:txBody>
        </p:sp>
        <p:sp>
          <p:nvSpPr>
            <p:cNvPr id="30839" name="Text Box 119"/>
            <p:cNvSpPr txBox="1">
              <a:spLocks noChangeArrowheads="1"/>
            </p:cNvSpPr>
            <p:nvPr/>
          </p:nvSpPr>
          <p:spPr bwMode="auto">
            <a:xfrm>
              <a:off x="4131" y="164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endParaRPr lang="en-US" altLang="en-US" sz="1800">
                <a:solidFill>
                  <a:schemeClr val="tx1"/>
                </a:solidFill>
                <a:sym typeface="Symbol" panose="05050102010706020507" pitchFamily="18" charset="2"/>
              </a:endParaRPr>
            </a:p>
          </p:txBody>
        </p:sp>
        <p:sp>
          <p:nvSpPr>
            <p:cNvPr id="30840" name="Text Box 120"/>
            <p:cNvSpPr txBox="1">
              <a:spLocks noChangeArrowheads="1"/>
            </p:cNvSpPr>
            <p:nvPr/>
          </p:nvSpPr>
          <p:spPr bwMode="auto">
            <a:xfrm>
              <a:off x="4414" y="16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p>
          </p:txBody>
        </p:sp>
        <p:sp>
          <p:nvSpPr>
            <p:cNvPr id="30841" name="Text Box 121"/>
            <p:cNvSpPr txBox="1">
              <a:spLocks noChangeArrowheads="1"/>
            </p:cNvSpPr>
            <p:nvPr/>
          </p:nvSpPr>
          <p:spPr bwMode="auto">
            <a:xfrm>
              <a:off x="4698" y="1605"/>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a:t>
              </a:r>
            </a:p>
          </p:txBody>
        </p:sp>
        <p:sp>
          <p:nvSpPr>
            <p:cNvPr id="30842" name="Text Box 122"/>
            <p:cNvSpPr txBox="1">
              <a:spLocks noChangeArrowheads="1"/>
            </p:cNvSpPr>
            <p:nvPr/>
          </p:nvSpPr>
          <p:spPr bwMode="auto">
            <a:xfrm>
              <a:off x="4981" y="164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2</a:t>
              </a:r>
              <a:endParaRPr lang="en-US" altLang="en-US" sz="1800">
                <a:solidFill>
                  <a:schemeClr val="tx1"/>
                </a:solidFill>
                <a:sym typeface="Symbol" panose="05050102010706020507" pitchFamily="18" charset="2"/>
              </a:endParaRPr>
            </a:p>
          </p:txBody>
        </p:sp>
        <p:sp>
          <p:nvSpPr>
            <p:cNvPr id="30843" name="Text Box 123"/>
            <p:cNvSpPr txBox="1">
              <a:spLocks noChangeArrowheads="1"/>
            </p:cNvSpPr>
            <p:nvPr/>
          </p:nvSpPr>
          <p:spPr bwMode="auto">
            <a:xfrm>
              <a:off x="5267" y="164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1</a:t>
              </a:r>
              <a:endParaRPr lang="en-US" altLang="en-US" sz="1800">
                <a:solidFill>
                  <a:schemeClr val="tx1"/>
                </a:solidFill>
                <a:sym typeface="Symbol" panose="05050102010706020507" pitchFamily="18" charset="2"/>
              </a:endParaRPr>
            </a:p>
          </p:txBody>
        </p:sp>
        <p:sp>
          <p:nvSpPr>
            <p:cNvPr id="30844" name="Text Box 124"/>
            <p:cNvSpPr txBox="1">
              <a:spLocks noChangeArrowheads="1"/>
            </p:cNvSpPr>
            <p:nvPr/>
          </p:nvSpPr>
          <p:spPr bwMode="auto">
            <a:xfrm>
              <a:off x="4137" y="189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4</a:t>
              </a:r>
            </a:p>
          </p:txBody>
        </p:sp>
        <p:sp>
          <p:nvSpPr>
            <p:cNvPr id="30845" name="Text Box 125"/>
            <p:cNvSpPr txBox="1">
              <a:spLocks noChangeArrowheads="1"/>
            </p:cNvSpPr>
            <p:nvPr/>
          </p:nvSpPr>
          <p:spPr bwMode="auto">
            <a:xfrm>
              <a:off x="4987" y="1893"/>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a:t>
              </a:r>
            </a:p>
          </p:txBody>
        </p:sp>
        <p:sp>
          <p:nvSpPr>
            <p:cNvPr id="30846" name="Text Box 126"/>
            <p:cNvSpPr txBox="1">
              <a:spLocks noChangeArrowheads="1"/>
            </p:cNvSpPr>
            <p:nvPr/>
          </p:nvSpPr>
          <p:spPr bwMode="auto">
            <a:xfrm>
              <a:off x="4131" y="222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endParaRPr lang="en-US" altLang="en-US" sz="1800">
                <a:solidFill>
                  <a:schemeClr val="tx1"/>
                </a:solidFill>
                <a:sym typeface="Symbol" panose="05050102010706020507" pitchFamily="18" charset="2"/>
              </a:endParaRPr>
            </a:p>
          </p:txBody>
        </p:sp>
        <p:sp>
          <p:nvSpPr>
            <p:cNvPr id="30847" name="Text Box 127"/>
            <p:cNvSpPr txBox="1">
              <a:spLocks noChangeArrowheads="1"/>
            </p:cNvSpPr>
            <p:nvPr/>
          </p:nvSpPr>
          <p:spPr bwMode="auto">
            <a:xfrm>
              <a:off x="4414" y="222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3</a:t>
              </a:r>
              <a:endParaRPr lang="en-US" altLang="en-US" sz="1800">
                <a:solidFill>
                  <a:schemeClr val="tx1"/>
                </a:solidFill>
                <a:sym typeface="Symbol" panose="05050102010706020507" pitchFamily="18" charset="2"/>
              </a:endParaRPr>
            </a:p>
          </p:txBody>
        </p:sp>
        <p:sp>
          <p:nvSpPr>
            <p:cNvPr id="30848" name="Text Box 128"/>
            <p:cNvSpPr txBox="1">
              <a:spLocks noChangeArrowheads="1"/>
            </p:cNvSpPr>
            <p:nvPr/>
          </p:nvSpPr>
          <p:spPr bwMode="auto">
            <a:xfrm>
              <a:off x="4698" y="2225"/>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4</a:t>
              </a:r>
              <a:endParaRPr lang="en-US" altLang="en-US" sz="1800">
                <a:solidFill>
                  <a:schemeClr val="tx1"/>
                </a:solidFill>
                <a:sym typeface="Symbol" panose="05050102010706020507" pitchFamily="18" charset="2"/>
              </a:endParaRPr>
            </a:p>
          </p:txBody>
        </p:sp>
        <p:sp>
          <p:nvSpPr>
            <p:cNvPr id="30849" name="Text Box 129"/>
            <p:cNvSpPr txBox="1">
              <a:spLocks noChangeArrowheads="1"/>
            </p:cNvSpPr>
            <p:nvPr/>
          </p:nvSpPr>
          <p:spPr bwMode="auto">
            <a:xfrm>
              <a:off x="4981" y="218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5</a:t>
              </a:r>
            </a:p>
          </p:txBody>
        </p:sp>
        <p:sp>
          <p:nvSpPr>
            <p:cNvPr id="30850" name="Text Box 130"/>
            <p:cNvSpPr txBox="1">
              <a:spLocks noChangeArrowheads="1"/>
            </p:cNvSpPr>
            <p:nvPr/>
          </p:nvSpPr>
          <p:spPr bwMode="auto">
            <a:xfrm>
              <a:off x="5265" y="2181"/>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a:t>
              </a:r>
            </a:p>
          </p:txBody>
        </p:sp>
      </p:grpSp>
      <p:sp>
        <p:nvSpPr>
          <p:cNvPr id="30806" name="Rectangle 261"/>
          <p:cNvSpPr>
            <a:spLocks noChangeArrowheads="1"/>
          </p:cNvSpPr>
          <p:nvPr/>
        </p:nvSpPr>
        <p:spPr bwMode="auto">
          <a:xfrm>
            <a:off x="2806700" y="260350"/>
            <a:ext cx="56991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120000"/>
              </a:lnSpc>
              <a:buFontTx/>
              <a:buNone/>
            </a:pPr>
            <a:r>
              <a:rPr lang="en-US" altLang="en-US">
                <a:solidFill>
                  <a:schemeClr val="tx1"/>
                </a:solidFill>
                <a:latin typeface="Comic Sans MS" panose="030F0702030302020204" pitchFamily="66" charset="0"/>
              </a:rPr>
              <a:t>d</a:t>
            </a:r>
            <a:r>
              <a:rPr lang="en-US" altLang="en-US" baseline="-25000">
                <a:solidFill>
                  <a:schemeClr val="tx1"/>
                </a:solidFill>
                <a:latin typeface="Comic Sans MS" panose="030F0702030302020204" pitchFamily="66" charset="0"/>
              </a:rPr>
              <a:t>ij</a:t>
            </a:r>
            <a:r>
              <a:rPr lang="en-US" altLang="en-US" baseline="30000">
                <a:solidFill>
                  <a:schemeClr val="tx1"/>
                </a:solidFill>
                <a:latin typeface="Comic Sans MS" panose="030F0702030302020204" pitchFamily="66" charset="0"/>
              </a:rPr>
              <a:t>(k)</a:t>
            </a:r>
            <a:r>
              <a:rPr lang="en-US" altLang="en-US">
                <a:solidFill>
                  <a:schemeClr val="tx1"/>
                </a:solidFill>
              </a:rPr>
              <a:t> = </a:t>
            </a:r>
            <a:r>
              <a:rPr lang="en-US" altLang="en-US">
                <a:solidFill>
                  <a:schemeClr val="tx1"/>
                </a:solidFill>
                <a:latin typeface="Comic Sans MS" panose="030F0702030302020204" pitchFamily="66" charset="0"/>
              </a:rPr>
              <a:t>min {d</a:t>
            </a:r>
            <a:r>
              <a:rPr lang="en-US" altLang="en-US" baseline="-25000">
                <a:solidFill>
                  <a:schemeClr val="tx1"/>
                </a:solidFill>
                <a:latin typeface="Comic Sans MS" panose="030F0702030302020204" pitchFamily="66" charset="0"/>
              </a:rPr>
              <a:t>ij</a:t>
            </a:r>
            <a:r>
              <a:rPr lang="en-US" altLang="en-US" baseline="30000">
                <a:solidFill>
                  <a:schemeClr val="tx1"/>
                </a:solidFill>
                <a:latin typeface="Comic Sans MS" panose="030F0702030302020204" pitchFamily="66" charset="0"/>
              </a:rPr>
              <a:t>(k-1) </a:t>
            </a:r>
            <a:r>
              <a:rPr lang="en-US" altLang="en-US">
                <a:solidFill>
                  <a:schemeClr val="tx1"/>
                </a:solidFill>
                <a:latin typeface="Comic Sans MS" panose="030F0702030302020204" pitchFamily="66" charset="0"/>
              </a:rPr>
              <a:t>, d</a:t>
            </a:r>
            <a:r>
              <a:rPr lang="en-US" altLang="en-US" baseline="-25000">
                <a:solidFill>
                  <a:schemeClr val="tx1"/>
                </a:solidFill>
                <a:latin typeface="Comic Sans MS" panose="030F0702030302020204" pitchFamily="66" charset="0"/>
              </a:rPr>
              <a:t>ik</a:t>
            </a:r>
            <a:r>
              <a:rPr lang="en-US" altLang="en-US" baseline="30000">
                <a:solidFill>
                  <a:schemeClr val="tx1"/>
                </a:solidFill>
                <a:latin typeface="Comic Sans MS" panose="030F0702030302020204" pitchFamily="66" charset="0"/>
              </a:rPr>
              <a:t>(k-1)</a:t>
            </a:r>
            <a:r>
              <a:rPr lang="en-US" altLang="en-US">
                <a:solidFill>
                  <a:schemeClr val="tx1"/>
                </a:solidFill>
                <a:latin typeface="Comic Sans MS" panose="030F0702030302020204" pitchFamily="66" charset="0"/>
              </a:rPr>
              <a:t> + d</a:t>
            </a:r>
            <a:r>
              <a:rPr lang="en-US" altLang="en-US" baseline="-25000">
                <a:solidFill>
                  <a:schemeClr val="tx1"/>
                </a:solidFill>
                <a:latin typeface="Comic Sans MS" panose="030F0702030302020204" pitchFamily="66" charset="0"/>
              </a:rPr>
              <a:t>kj</a:t>
            </a:r>
            <a:r>
              <a:rPr lang="en-US" altLang="en-US" baseline="30000">
                <a:solidFill>
                  <a:schemeClr val="tx1"/>
                </a:solidFill>
                <a:latin typeface="Comic Sans MS" panose="030F0702030302020204" pitchFamily="66" charset="0"/>
              </a:rPr>
              <a:t>(k-1) </a:t>
            </a:r>
            <a:r>
              <a:rPr lang="en-US" altLang="en-US">
                <a:solidFill>
                  <a:schemeClr val="tx1"/>
                </a:solidFill>
                <a:latin typeface="Comic Sans MS" panose="030F0702030302020204" pitchFamily="66" charset="0"/>
              </a:rPr>
              <a:t>}</a:t>
            </a:r>
          </a:p>
        </p:txBody>
      </p:sp>
      <p:sp>
        <p:nvSpPr>
          <p:cNvPr id="30807" name="Text Box 262"/>
          <p:cNvSpPr txBox="1">
            <a:spLocks noChangeArrowheads="1"/>
          </p:cNvSpPr>
          <p:nvPr/>
        </p:nvSpPr>
        <p:spPr bwMode="auto">
          <a:xfrm>
            <a:off x="3494088"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30808" name="Text Box 263"/>
          <p:cNvSpPr txBox="1">
            <a:spLocks noChangeArrowheads="1"/>
          </p:cNvSpPr>
          <p:nvPr/>
        </p:nvSpPr>
        <p:spPr bwMode="auto">
          <a:xfrm>
            <a:off x="3494088"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30809" name="Text Box 264"/>
          <p:cNvSpPr txBox="1">
            <a:spLocks noChangeArrowheads="1"/>
          </p:cNvSpPr>
          <p:nvPr/>
        </p:nvSpPr>
        <p:spPr bwMode="auto">
          <a:xfrm>
            <a:off x="3494088"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30810" name="Text Box 265"/>
          <p:cNvSpPr txBox="1">
            <a:spLocks noChangeArrowheads="1"/>
          </p:cNvSpPr>
          <p:nvPr/>
        </p:nvSpPr>
        <p:spPr bwMode="auto">
          <a:xfrm>
            <a:off x="3494088"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30811" name="Text Box 266"/>
          <p:cNvSpPr txBox="1">
            <a:spLocks noChangeArrowheads="1"/>
          </p:cNvSpPr>
          <p:nvPr/>
        </p:nvSpPr>
        <p:spPr bwMode="auto">
          <a:xfrm>
            <a:off x="3494088"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30812" name="Text Box 267"/>
          <p:cNvSpPr txBox="1">
            <a:spLocks noChangeArrowheads="1"/>
          </p:cNvSpPr>
          <p:nvPr/>
        </p:nvSpPr>
        <p:spPr bwMode="auto">
          <a:xfrm>
            <a:off x="3922713"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30813" name="Text Box 268"/>
          <p:cNvSpPr txBox="1">
            <a:spLocks noChangeArrowheads="1"/>
          </p:cNvSpPr>
          <p:nvPr/>
        </p:nvSpPr>
        <p:spPr bwMode="auto">
          <a:xfrm>
            <a:off x="437673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30814" name="Text Box 269"/>
          <p:cNvSpPr txBox="1">
            <a:spLocks noChangeArrowheads="1"/>
          </p:cNvSpPr>
          <p:nvPr/>
        </p:nvSpPr>
        <p:spPr bwMode="auto">
          <a:xfrm>
            <a:off x="4832350"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30815" name="Text Box 270"/>
          <p:cNvSpPr txBox="1">
            <a:spLocks noChangeArrowheads="1"/>
          </p:cNvSpPr>
          <p:nvPr/>
        </p:nvSpPr>
        <p:spPr bwMode="auto">
          <a:xfrm>
            <a:off x="5286375"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30816" name="Text Box 271"/>
          <p:cNvSpPr txBox="1">
            <a:spLocks noChangeArrowheads="1"/>
          </p:cNvSpPr>
          <p:nvPr/>
        </p:nvSpPr>
        <p:spPr bwMode="auto">
          <a:xfrm>
            <a:off x="5741988" y="13223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30817" name="Text Box 272"/>
          <p:cNvSpPr txBox="1">
            <a:spLocks noChangeArrowheads="1"/>
          </p:cNvSpPr>
          <p:nvPr/>
        </p:nvSpPr>
        <p:spPr bwMode="auto">
          <a:xfrm>
            <a:off x="6751638"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30818" name="Text Box 273"/>
          <p:cNvSpPr txBox="1">
            <a:spLocks noChangeArrowheads="1"/>
          </p:cNvSpPr>
          <p:nvPr/>
        </p:nvSpPr>
        <p:spPr bwMode="auto">
          <a:xfrm>
            <a:off x="720566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30819" name="Text Box 274"/>
          <p:cNvSpPr txBox="1">
            <a:spLocks noChangeArrowheads="1"/>
          </p:cNvSpPr>
          <p:nvPr/>
        </p:nvSpPr>
        <p:spPr bwMode="auto">
          <a:xfrm>
            <a:off x="7661275"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30820" name="Text Box 275"/>
          <p:cNvSpPr txBox="1">
            <a:spLocks noChangeArrowheads="1"/>
          </p:cNvSpPr>
          <p:nvPr/>
        </p:nvSpPr>
        <p:spPr bwMode="auto">
          <a:xfrm>
            <a:off x="8115300"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30821" name="Text Box 276"/>
          <p:cNvSpPr txBox="1">
            <a:spLocks noChangeArrowheads="1"/>
          </p:cNvSpPr>
          <p:nvPr/>
        </p:nvSpPr>
        <p:spPr bwMode="auto">
          <a:xfrm>
            <a:off x="8570913" y="1236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30822" name="Text Box 277"/>
          <p:cNvSpPr txBox="1">
            <a:spLocks noChangeArrowheads="1"/>
          </p:cNvSpPr>
          <p:nvPr/>
        </p:nvSpPr>
        <p:spPr bwMode="auto">
          <a:xfrm>
            <a:off x="6342063"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1</a:t>
            </a:r>
          </a:p>
        </p:txBody>
      </p:sp>
      <p:sp>
        <p:nvSpPr>
          <p:cNvPr id="30823" name="Text Box 278"/>
          <p:cNvSpPr txBox="1">
            <a:spLocks noChangeArrowheads="1"/>
          </p:cNvSpPr>
          <p:nvPr/>
        </p:nvSpPr>
        <p:spPr bwMode="auto">
          <a:xfrm>
            <a:off x="6342063" y="21510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2</a:t>
            </a:r>
          </a:p>
        </p:txBody>
      </p:sp>
      <p:sp>
        <p:nvSpPr>
          <p:cNvPr id="30824" name="Text Box 279"/>
          <p:cNvSpPr txBox="1">
            <a:spLocks noChangeArrowheads="1"/>
          </p:cNvSpPr>
          <p:nvPr/>
        </p:nvSpPr>
        <p:spPr bwMode="auto">
          <a:xfrm>
            <a:off x="6342063" y="26177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3</a:t>
            </a:r>
          </a:p>
        </p:txBody>
      </p:sp>
      <p:sp>
        <p:nvSpPr>
          <p:cNvPr id="30825" name="Text Box 280"/>
          <p:cNvSpPr txBox="1">
            <a:spLocks noChangeArrowheads="1"/>
          </p:cNvSpPr>
          <p:nvPr/>
        </p:nvSpPr>
        <p:spPr bwMode="auto">
          <a:xfrm>
            <a:off x="6342063" y="3113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4</a:t>
            </a:r>
          </a:p>
        </p:txBody>
      </p:sp>
      <p:sp>
        <p:nvSpPr>
          <p:cNvPr id="30826" name="Text Box 281"/>
          <p:cNvSpPr txBox="1">
            <a:spLocks noChangeArrowheads="1"/>
          </p:cNvSpPr>
          <p:nvPr/>
        </p:nvSpPr>
        <p:spPr bwMode="auto">
          <a:xfrm>
            <a:off x="6342063" y="3541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5</a:t>
            </a:r>
          </a:p>
        </p:txBody>
      </p:sp>
      <p:sp>
        <p:nvSpPr>
          <p:cNvPr id="250" name="Text Box 126"/>
          <p:cNvSpPr txBox="1">
            <a:spLocks noChangeArrowheads="1"/>
          </p:cNvSpPr>
          <p:nvPr/>
        </p:nvSpPr>
        <p:spPr bwMode="auto">
          <a:xfrm>
            <a:off x="214313" y="4303713"/>
            <a:ext cx="65944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B050"/>
                </a:solidFill>
                <a:sym typeface="Symbol" panose="05050102010706020507" pitchFamily="18" charset="2"/>
              </a:rPr>
              <a:t>Source</a:t>
            </a:r>
            <a:r>
              <a:rPr lang="en-US" altLang="en-US" sz="2000" dirty="0">
                <a:solidFill>
                  <a:schemeClr val="tx1"/>
                </a:solidFill>
                <a:sym typeface="Symbol" panose="05050102010706020507" pitchFamily="18" charset="2"/>
              </a:rPr>
              <a:t>: </a:t>
            </a:r>
            <a:r>
              <a:rPr lang="en-US" altLang="en-US" sz="2000" dirty="0">
                <a:solidFill>
                  <a:srgbClr val="FF0000"/>
                </a:solidFill>
                <a:sym typeface="Symbol" panose="05050102010706020507" pitchFamily="18" charset="2"/>
              </a:rPr>
              <a:t>5</a:t>
            </a:r>
            <a:r>
              <a:rPr lang="en-US" altLang="en-US" sz="2000" dirty="0">
                <a:solidFill>
                  <a:schemeClr val="tx1"/>
                </a:solidFill>
                <a:sym typeface="Symbol" panose="05050102010706020507" pitchFamily="18" charset="2"/>
              </a:rPr>
              <a:t>, </a:t>
            </a:r>
            <a:r>
              <a:rPr lang="en-US" altLang="en-US" sz="2000" dirty="0">
                <a:solidFill>
                  <a:srgbClr val="0000FF"/>
                </a:solidFill>
                <a:sym typeface="Symbol" panose="05050102010706020507" pitchFamily="18" charset="2"/>
              </a:rPr>
              <a:t>Destination:</a:t>
            </a:r>
            <a:r>
              <a:rPr lang="en-US" altLang="en-US" sz="2000" dirty="0">
                <a:solidFill>
                  <a:schemeClr val="tx1"/>
                </a:solidFill>
                <a:sym typeface="Symbol" panose="05050102010706020507" pitchFamily="18" charset="2"/>
              </a:rPr>
              <a:t> </a:t>
            </a:r>
            <a:r>
              <a:rPr lang="en-US" altLang="en-US" sz="2000" dirty="0">
                <a:solidFill>
                  <a:srgbClr val="FF0000"/>
                </a:solidFill>
                <a:sym typeface="Symbol" panose="05050102010706020507" pitchFamily="18" charset="2"/>
              </a:rPr>
              <a:t>1</a:t>
            </a:r>
          </a:p>
          <a:p>
            <a:pPr eaLnBrk="1" hangingPunct="1">
              <a:spcBef>
                <a:spcPct val="0"/>
              </a:spcBef>
              <a:buFontTx/>
              <a:buNone/>
            </a:pPr>
            <a:r>
              <a:rPr lang="en-US" altLang="en-US" sz="2000" dirty="0">
                <a:solidFill>
                  <a:schemeClr val="tx1"/>
                </a:solidFill>
                <a:sym typeface="Symbol" panose="05050102010706020507" pitchFamily="18" charset="2"/>
              </a:rPr>
              <a:t>Shortest path: </a:t>
            </a:r>
            <a:r>
              <a:rPr lang="en-US" altLang="en-US" sz="2000" dirty="0">
                <a:solidFill>
                  <a:srgbClr val="FF0000"/>
                </a:solidFill>
                <a:sym typeface="Symbol" panose="05050102010706020507" pitchFamily="18" charset="2"/>
              </a:rPr>
              <a:t>8</a:t>
            </a:r>
          </a:p>
          <a:p>
            <a:pPr eaLnBrk="1" hangingPunct="1">
              <a:spcBef>
                <a:spcPct val="0"/>
              </a:spcBef>
              <a:buFontTx/>
              <a:buNone/>
            </a:pPr>
            <a:r>
              <a:rPr lang="en-US" altLang="en-US" sz="2000" dirty="0">
                <a:solidFill>
                  <a:schemeClr val="tx1"/>
                </a:solidFill>
                <a:sym typeface="Symbol" panose="05050102010706020507" pitchFamily="18" charset="2"/>
              </a:rPr>
              <a:t>Path: 5 …1 : 5…4…1: 5-&gt;4…1: </a:t>
            </a:r>
            <a:r>
              <a:rPr lang="en-US" altLang="en-US" sz="2000" dirty="0">
                <a:solidFill>
                  <a:srgbClr val="FF0000"/>
                </a:solidFill>
                <a:sym typeface="Symbol" panose="05050102010706020507" pitchFamily="18" charset="2"/>
              </a:rPr>
              <a:t>5-&gt;4-&gt;1</a:t>
            </a:r>
            <a:endParaRPr lang="en-US" altLang="en-US" sz="1600" dirty="0">
              <a:solidFill>
                <a:srgbClr val="FF0000"/>
              </a:solidFill>
              <a:sym typeface="Symbol" panose="05050102010706020507" pitchFamily="18" charset="2"/>
            </a:endParaRPr>
          </a:p>
        </p:txBody>
      </p:sp>
      <p:sp>
        <p:nvSpPr>
          <p:cNvPr id="252" name="Text Box 126"/>
          <p:cNvSpPr txBox="1">
            <a:spLocks noChangeArrowheads="1"/>
          </p:cNvSpPr>
          <p:nvPr/>
        </p:nvSpPr>
        <p:spPr bwMode="auto">
          <a:xfrm>
            <a:off x="200025" y="5657850"/>
            <a:ext cx="71993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B050"/>
                </a:solidFill>
                <a:sym typeface="Symbol" panose="05050102010706020507" pitchFamily="18" charset="2"/>
              </a:rPr>
              <a:t>Source</a:t>
            </a:r>
            <a:r>
              <a:rPr lang="en-US" altLang="en-US" sz="2000" dirty="0">
                <a:solidFill>
                  <a:schemeClr val="tx1"/>
                </a:solidFill>
                <a:sym typeface="Symbol" panose="05050102010706020507" pitchFamily="18" charset="2"/>
              </a:rPr>
              <a:t>: </a:t>
            </a:r>
            <a:r>
              <a:rPr lang="en-US" altLang="en-US" sz="2000" dirty="0">
                <a:solidFill>
                  <a:srgbClr val="FF0000"/>
                </a:solidFill>
                <a:sym typeface="Symbol" panose="05050102010706020507" pitchFamily="18" charset="2"/>
              </a:rPr>
              <a:t>1</a:t>
            </a:r>
            <a:r>
              <a:rPr lang="en-US" altLang="en-US" sz="2000" dirty="0">
                <a:solidFill>
                  <a:schemeClr val="tx1"/>
                </a:solidFill>
                <a:sym typeface="Symbol" panose="05050102010706020507" pitchFamily="18" charset="2"/>
              </a:rPr>
              <a:t>, </a:t>
            </a:r>
            <a:r>
              <a:rPr lang="en-US" altLang="en-US" sz="2000" dirty="0">
                <a:solidFill>
                  <a:srgbClr val="0000FF"/>
                </a:solidFill>
                <a:sym typeface="Symbol" panose="05050102010706020507" pitchFamily="18" charset="2"/>
              </a:rPr>
              <a:t>Destination:</a:t>
            </a:r>
            <a:r>
              <a:rPr lang="en-US" altLang="en-US" sz="2000" dirty="0">
                <a:solidFill>
                  <a:schemeClr val="tx1"/>
                </a:solidFill>
                <a:sym typeface="Symbol" panose="05050102010706020507" pitchFamily="18" charset="2"/>
              </a:rPr>
              <a:t> </a:t>
            </a:r>
            <a:r>
              <a:rPr lang="en-US" altLang="en-US" sz="2000" dirty="0">
                <a:solidFill>
                  <a:srgbClr val="FF0000"/>
                </a:solidFill>
                <a:sym typeface="Symbol" panose="05050102010706020507" pitchFamily="18" charset="2"/>
              </a:rPr>
              <a:t>3</a:t>
            </a:r>
          </a:p>
          <a:p>
            <a:pPr eaLnBrk="1" hangingPunct="1">
              <a:spcBef>
                <a:spcPct val="0"/>
              </a:spcBef>
              <a:buFontTx/>
              <a:buNone/>
            </a:pPr>
            <a:r>
              <a:rPr lang="en-US" altLang="en-US" sz="2000" dirty="0">
                <a:solidFill>
                  <a:schemeClr val="tx1"/>
                </a:solidFill>
                <a:sym typeface="Symbol" panose="05050102010706020507" pitchFamily="18" charset="2"/>
              </a:rPr>
              <a:t>Shortest path: </a:t>
            </a:r>
            <a:r>
              <a:rPr lang="en-US" altLang="en-US" sz="2000" dirty="0">
                <a:solidFill>
                  <a:srgbClr val="FF0000"/>
                </a:solidFill>
                <a:sym typeface="Symbol" panose="05050102010706020507" pitchFamily="18" charset="2"/>
              </a:rPr>
              <a:t>-3</a:t>
            </a:r>
          </a:p>
          <a:p>
            <a:pPr eaLnBrk="1" hangingPunct="1">
              <a:spcBef>
                <a:spcPct val="0"/>
              </a:spcBef>
              <a:buFontTx/>
              <a:buNone/>
            </a:pPr>
            <a:r>
              <a:rPr lang="en-US" altLang="en-US" sz="2000" dirty="0">
                <a:solidFill>
                  <a:schemeClr val="tx1"/>
                </a:solidFill>
                <a:sym typeface="Symbol" panose="05050102010706020507" pitchFamily="18" charset="2"/>
              </a:rPr>
              <a:t>Path: 1 …3 : 1…4…3: 1…5…4…3: </a:t>
            </a:r>
            <a:r>
              <a:rPr lang="en-US" altLang="en-US" sz="2000" dirty="0">
                <a:solidFill>
                  <a:srgbClr val="FF0000"/>
                </a:solidFill>
                <a:sym typeface="Symbol" panose="05050102010706020507" pitchFamily="18" charset="2"/>
              </a:rPr>
              <a:t>1-&gt;5-&gt;4-&gt;3</a:t>
            </a:r>
            <a:endParaRPr lang="en-US" altLang="en-US" sz="1600" dirty="0">
              <a:solidFill>
                <a:srgbClr val="FF0000"/>
              </a:solidFill>
              <a:sym typeface="Symbol" panose="05050102010706020507" pitchFamily="18" charset="2"/>
            </a:endParaRPr>
          </a:p>
        </p:txBody>
      </p:sp>
    </p:spTree>
    <p:extLst>
      <p:ext uri="{BB962C8B-B14F-4D97-AF65-F5344CB8AC3E}">
        <p14:creationId xmlns:p14="http://schemas.microsoft.com/office/powerpoint/2010/main" val="2402643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pPr eaLnBrk="1" hangingPunct="1"/>
            <a:r>
              <a:rPr lang="en-US" altLang="en-US"/>
              <a:t>PrintPath for Warshall’s Algorithm</a:t>
            </a:r>
          </a:p>
        </p:txBody>
      </p:sp>
      <p:sp>
        <p:nvSpPr>
          <p:cNvPr id="3" name="Content Placeholder 2"/>
          <p:cNvSpPr>
            <a:spLocks noGrp="1"/>
          </p:cNvSpPr>
          <p:nvPr>
            <p:ph idx="1"/>
          </p:nvPr>
        </p:nvSpPr>
        <p:spPr/>
        <p:txBody>
          <a:bodyPr/>
          <a:lstStyle/>
          <a:p>
            <a:pPr eaLnBrk="1" hangingPunct="1">
              <a:buFontTx/>
              <a:buNone/>
            </a:pPr>
            <a:r>
              <a:rPr lang="en-US" altLang="en-US" sz="2000" b="1">
                <a:latin typeface="Courier New" panose="02070309020205020404" pitchFamily="49" charset="0"/>
                <a:cs typeface="Courier New" panose="02070309020205020404" pitchFamily="49" charset="0"/>
              </a:rPr>
              <a:t>PrintPath(s, t)</a:t>
            </a:r>
          </a:p>
          <a:p>
            <a:pPr eaLnBrk="1" hangingPunct="1">
              <a:buFontTx/>
              <a:buNone/>
            </a:pPr>
            <a:r>
              <a:rPr lang="en-US" altLang="en-US" sz="2000">
                <a:latin typeface="Courier New" panose="02070309020205020404" pitchFamily="49" charset="0"/>
                <a:cs typeface="Courier New" panose="02070309020205020404" pitchFamily="49" charset="0"/>
              </a:rPr>
              <a:t>{</a:t>
            </a:r>
          </a:p>
          <a:p>
            <a:pPr eaLnBrk="1" hangingPunct="1">
              <a:buFontTx/>
              <a:buNone/>
            </a:pPr>
            <a:r>
              <a:rPr lang="en-US" altLang="en-US" sz="2000">
                <a:latin typeface="Courier New" panose="02070309020205020404" pitchFamily="49" charset="0"/>
                <a:cs typeface="Courier New" panose="02070309020205020404" pitchFamily="49" charset="0"/>
              </a:rPr>
              <a:t>	if(P[s][t]==nil) {print(“No path”);return;}</a:t>
            </a:r>
          </a:p>
          <a:p>
            <a:pPr eaLnBrk="1" hangingPunct="1">
              <a:buFontTx/>
              <a:buNone/>
            </a:pPr>
            <a:r>
              <a:rPr lang="en-US" altLang="en-US" sz="2000">
                <a:latin typeface="Courier New" panose="02070309020205020404" pitchFamily="49" charset="0"/>
                <a:cs typeface="Courier New" panose="02070309020205020404" pitchFamily="49" charset="0"/>
              </a:rPr>
              <a:t>	else if (P[s][t]==s){</a:t>
            </a:r>
          </a:p>
          <a:p>
            <a:pPr eaLnBrk="1" hangingPunct="1">
              <a:buFontTx/>
              <a:buNone/>
            </a:pPr>
            <a:r>
              <a:rPr lang="en-US" altLang="en-US" sz="2000">
                <a:latin typeface="Courier New" panose="02070309020205020404" pitchFamily="49" charset="0"/>
                <a:cs typeface="Courier New" panose="02070309020205020404" pitchFamily="49" charset="0"/>
              </a:rPr>
              <a:t>		</a:t>
            </a:r>
            <a:r>
              <a:rPr lang="en-US" altLang="en-US" sz="2000" b="1">
                <a:latin typeface="Courier New" panose="02070309020205020404" pitchFamily="49" charset="0"/>
                <a:cs typeface="Courier New" panose="02070309020205020404" pitchFamily="49" charset="0"/>
              </a:rPr>
              <a:t>print(s);</a:t>
            </a:r>
          </a:p>
          <a:p>
            <a:pPr eaLnBrk="1" hangingPunct="1">
              <a:buFontTx/>
              <a:buNone/>
            </a:pPr>
            <a:r>
              <a:rPr lang="en-US" altLang="en-US" sz="2000">
                <a:latin typeface="Courier New" panose="02070309020205020404" pitchFamily="49" charset="0"/>
                <a:cs typeface="Courier New" panose="02070309020205020404" pitchFamily="49" charset="0"/>
              </a:rPr>
              <a:t>	}</a:t>
            </a:r>
          </a:p>
          <a:p>
            <a:pPr eaLnBrk="1" hangingPunct="1">
              <a:buFontTx/>
              <a:buNone/>
            </a:pPr>
            <a:r>
              <a:rPr lang="en-US" altLang="en-US" sz="2000">
                <a:latin typeface="Courier New" panose="02070309020205020404" pitchFamily="49" charset="0"/>
                <a:cs typeface="Courier New" panose="02070309020205020404" pitchFamily="49" charset="0"/>
              </a:rPr>
              <a:t>	else{</a:t>
            </a:r>
          </a:p>
          <a:p>
            <a:pPr eaLnBrk="1" hangingPunct="1">
              <a:buFontTx/>
              <a:buNone/>
            </a:pPr>
            <a:r>
              <a:rPr lang="en-US" altLang="en-US" sz="2000">
                <a:latin typeface="Courier New" panose="02070309020205020404" pitchFamily="49" charset="0"/>
                <a:cs typeface="Courier New" panose="02070309020205020404" pitchFamily="49" charset="0"/>
              </a:rPr>
              <a:t>		print_path(s,P[s][t]);</a:t>
            </a:r>
          </a:p>
          <a:p>
            <a:pPr eaLnBrk="1" hangingPunct="1">
              <a:buFontTx/>
              <a:buNone/>
            </a:pPr>
            <a:r>
              <a:rPr lang="en-US" altLang="en-US" sz="2000">
                <a:latin typeface="Courier New" panose="02070309020205020404" pitchFamily="49" charset="0"/>
                <a:cs typeface="Courier New" panose="02070309020205020404" pitchFamily="49" charset="0"/>
              </a:rPr>
              <a:t>		print_path(P[s][t], t);</a:t>
            </a:r>
          </a:p>
          <a:p>
            <a:pPr eaLnBrk="1" hangingPunct="1">
              <a:buFontTx/>
              <a:buNone/>
            </a:pPr>
            <a:r>
              <a:rPr lang="en-US" altLang="en-US" sz="2000">
                <a:latin typeface="Courier New" panose="02070309020205020404" pitchFamily="49" charset="0"/>
                <a:cs typeface="Courier New" panose="02070309020205020404" pitchFamily="49" charset="0"/>
              </a:rPr>
              <a:t>	}</a:t>
            </a:r>
          </a:p>
          <a:p>
            <a:pPr eaLnBrk="1" hangingPunct="1">
              <a:buFontTx/>
              <a:buNone/>
            </a:pPr>
            <a:r>
              <a:rPr lang="en-US" altLang="en-US" sz="2000">
                <a:latin typeface="Courier New" panose="02070309020205020404" pitchFamily="49" charset="0"/>
                <a:cs typeface="Courier New" panose="02070309020205020404" pitchFamily="49" charset="0"/>
              </a:rPr>
              <a:t>}</a:t>
            </a:r>
          </a:p>
          <a:p>
            <a:pPr eaLnBrk="1" hangingPunct="1">
              <a:buFontTx/>
              <a:buNone/>
            </a:pPr>
            <a:r>
              <a:rPr lang="en-US" altLang="en-US" sz="2000" b="1">
                <a:latin typeface="Courier New" panose="02070309020205020404" pitchFamily="49" charset="0"/>
                <a:cs typeface="Courier New" panose="02070309020205020404" pitchFamily="49" charset="0"/>
              </a:rPr>
              <a:t>Print (t)</a:t>
            </a:r>
            <a:r>
              <a:rPr lang="en-US" altLang="en-US" sz="2000">
                <a:latin typeface="Courier New" panose="02070309020205020404" pitchFamily="49" charset="0"/>
                <a:cs typeface="Courier New" panose="02070309020205020404" pitchFamily="49" charset="0"/>
              </a:rPr>
              <a:t> at the end of the PrintPath(s,t)</a:t>
            </a:r>
          </a:p>
          <a:p>
            <a:pPr eaLnBrk="1" hangingPunct="1">
              <a:buFontTx/>
              <a:buNone/>
            </a:pPr>
            <a:endParaRPr lang="en-US" altLang="en-U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223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pPr eaLnBrk="1" hangingPunct="1"/>
            <a:r>
              <a:rPr lang="en-US" altLang="en-US" dirty="0"/>
              <a:t>Transitive Closure of Directed Un-weighted Graph</a:t>
            </a:r>
          </a:p>
        </p:txBody>
      </p:sp>
      <p:sp>
        <p:nvSpPr>
          <p:cNvPr id="871427" name="Rectangle 3"/>
          <p:cNvSpPr>
            <a:spLocks noGrp="1" noChangeArrowheads="1"/>
          </p:cNvSpPr>
          <p:nvPr>
            <p:ph idx="1"/>
          </p:nvPr>
        </p:nvSpPr>
        <p:spPr>
          <a:xfrm>
            <a:off x="155575" y="1397015"/>
            <a:ext cx="8797925" cy="5237163"/>
          </a:xfrm>
        </p:spPr>
        <p:txBody>
          <a:bodyPr/>
          <a:lstStyle/>
          <a:p>
            <a:pPr eaLnBrk="1" hangingPunct="1"/>
            <a:r>
              <a:rPr lang="en-US" altLang="en-US" dirty="0"/>
              <a:t>Input:</a:t>
            </a:r>
          </a:p>
          <a:p>
            <a:pPr lvl="1" eaLnBrk="1" hangingPunct="1"/>
            <a:r>
              <a:rPr lang="en-US" altLang="en-US" dirty="0"/>
              <a:t>Un-weighted graph </a:t>
            </a:r>
            <a:r>
              <a:rPr lang="en-US" altLang="en-US" i="1" dirty="0"/>
              <a:t>G</a:t>
            </a:r>
            <a:r>
              <a:rPr lang="en-US" altLang="en-US" dirty="0"/>
              <a:t>: </a:t>
            </a:r>
            <a:r>
              <a:rPr lang="en-US" altLang="en-US" i="1" dirty="0"/>
              <a:t>W</a:t>
            </a:r>
            <a:r>
              <a:rPr lang="en-US" altLang="en-US" dirty="0"/>
              <a:t>[</a:t>
            </a:r>
            <a:r>
              <a:rPr lang="en-US" altLang="en-US" i="1" dirty="0" err="1"/>
              <a:t>i</a:t>
            </a:r>
            <a:r>
              <a:rPr lang="en-US" altLang="en-US" dirty="0"/>
              <a:t>][</a:t>
            </a:r>
            <a:r>
              <a:rPr lang="en-US" altLang="en-US" i="1" dirty="0"/>
              <a:t>j</a:t>
            </a:r>
            <a:r>
              <a:rPr lang="en-US" altLang="en-US" dirty="0"/>
              <a:t>] = 1, if (</a:t>
            </a:r>
            <a:r>
              <a:rPr lang="en-US" altLang="en-US" i="1" dirty="0" err="1"/>
              <a:t>i,j</a:t>
            </a:r>
            <a:r>
              <a:rPr lang="en-US" altLang="en-US" dirty="0"/>
              <a:t>)</a:t>
            </a:r>
            <a:r>
              <a:rPr lang="en-US" altLang="en-US" b="1" dirty="0">
                <a:latin typeface="Symbol" panose="05050102010706020507" pitchFamily="18" charset="2"/>
              </a:rPr>
              <a:t>Î</a:t>
            </a:r>
            <a:r>
              <a:rPr lang="en-US" altLang="en-US" i="1" dirty="0"/>
              <a:t>E, W</a:t>
            </a:r>
            <a:r>
              <a:rPr lang="en-US" altLang="en-US" dirty="0"/>
              <a:t>[</a:t>
            </a:r>
            <a:r>
              <a:rPr lang="en-US" altLang="en-US" i="1" dirty="0" err="1"/>
              <a:t>i</a:t>
            </a:r>
            <a:r>
              <a:rPr lang="en-US" altLang="en-US" dirty="0"/>
              <a:t>][</a:t>
            </a:r>
            <a:r>
              <a:rPr lang="en-US" altLang="en-US" i="1" dirty="0"/>
              <a:t>j</a:t>
            </a:r>
            <a:r>
              <a:rPr lang="en-US" altLang="en-US" dirty="0"/>
              <a:t>] = 0 otherwise.</a:t>
            </a:r>
          </a:p>
          <a:p>
            <a:pPr eaLnBrk="1" hangingPunct="1"/>
            <a:r>
              <a:rPr lang="en-US" altLang="en-US" dirty="0"/>
              <a:t>Output:</a:t>
            </a:r>
          </a:p>
          <a:p>
            <a:pPr lvl="1" eaLnBrk="1" hangingPunct="1"/>
            <a:r>
              <a:rPr lang="en-US" altLang="en-US" i="1" dirty="0"/>
              <a:t>T</a:t>
            </a:r>
            <a:r>
              <a:rPr lang="en-US" altLang="en-US" dirty="0"/>
              <a:t>[</a:t>
            </a:r>
            <a:r>
              <a:rPr lang="en-US" altLang="en-US" i="1" dirty="0" err="1"/>
              <a:t>i</a:t>
            </a:r>
            <a:r>
              <a:rPr lang="en-US" altLang="en-US" dirty="0"/>
              <a:t>][</a:t>
            </a:r>
            <a:r>
              <a:rPr lang="en-US" altLang="en-US" i="1" dirty="0"/>
              <a:t>j</a:t>
            </a:r>
            <a:r>
              <a:rPr lang="en-US" altLang="en-US" dirty="0"/>
              <a:t>] = 1, if there is a path from </a:t>
            </a:r>
            <a:r>
              <a:rPr lang="en-US" altLang="en-US" i="1" dirty="0" err="1"/>
              <a:t>i</a:t>
            </a:r>
            <a:r>
              <a:rPr lang="en-US" altLang="en-US" dirty="0"/>
              <a:t> to </a:t>
            </a:r>
            <a:r>
              <a:rPr lang="en-US" altLang="en-US" i="1" dirty="0"/>
              <a:t>j </a:t>
            </a:r>
            <a:r>
              <a:rPr lang="en-US" altLang="en-US" dirty="0"/>
              <a:t>in </a:t>
            </a:r>
            <a:r>
              <a:rPr lang="en-US" altLang="en-US" i="1" dirty="0"/>
              <a:t>G, T</a:t>
            </a:r>
            <a:r>
              <a:rPr lang="en-US" altLang="en-US" dirty="0"/>
              <a:t>[</a:t>
            </a:r>
            <a:r>
              <a:rPr lang="en-US" altLang="en-US" i="1" dirty="0" err="1"/>
              <a:t>i</a:t>
            </a:r>
            <a:r>
              <a:rPr lang="en-US" altLang="en-US" dirty="0"/>
              <a:t>][</a:t>
            </a:r>
            <a:r>
              <a:rPr lang="en-US" altLang="en-US" i="1" dirty="0"/>
              <a:t>j</a:t>
            </a:r>
            <a:r>
              <a:rPr lang="en-US" altLang="en-US" dirty="0"/>
              <a:t>] = 0 otherwise.</a:t>
            </a:r>
          </a:p>
          <a:p>
            <a:pPr eaLnBrk="1" hangingPunct="1"/>
            <a:r>
              <a:rPr lang="en-US" altLang="en-US" dirty="0"/>
              <a:t>Algorithm:</a:t>
            </a:r>
          </a:p>
          <a:p>
            <a:pPr lvl="1" eaLnBrk="1" hangingPunct="1"/>
            <a:r>
              <a:rPr lang="en-US" altLang="en-US" dirty="0"/>
              <a:t>Just run Floyd-</a:t>
            </a:r>
            <a:r>
              <a:rPr lang="en-US" altLang="en-US" dirty="0" err="1"/>
              <a:t>Warshall</a:t>
            </a:r>
            <a:r>
              <a:rPr lang="en-US" altLang="en-US" dirty="0"/>
              <a:t> with weights 1, and make </a:t>
            </a:r>
            <a:r>
              <a:rPr lang="en-US" altLang="en-US" i="1" dirty="0"/>
              <a:t>T</a:t>
            </a:r>
            <a:r>
              <a:rPr lang="en-US" altLang="en-US" dirty="0"/>
              <a:t>[</a:t>
            </a:r>
            <a:r>
              <a:rPr lang="en-US" altLang="en-US" i="1" dirty="0" err="1"/>
              <a:t>i</a:t>
            </a:r>
            <a:r>
              <a:rPr lang="en-US" altLang="en-US" dirty="0"/>
              <a:t>][</a:t>
            </a:r>
            <a:r>
              <a:rPr lang="en-US" altLang="en-US" i="1" dirty="0"/>
              <a:t>j</a:t>
            </a:r>
            <a:r>
              <a:rPr lang="en-US" altLang="en-US" dirty="0"/>
              <a:t>] = 1, whenever </a:t>
            </a:r>
            <a:r>
              <a:rPr lang="en-US" altLang="en-US" i="1" dirty="0"/>
              <a:t>D</a:t>
            </a:r>
            <a:r>
              <a:rPr lang="en-US" altLang="en-US" dirty="0"/>
              <a:t>[</a:t>
            </a:r>
            <a:r>
              <a:rPr lang="en-US" altLang="en-US" i="1" dirty="0" err="1"/>
              <a:t>i</a:t>
            </a:r>
            <a:r>
              <a:rPr lang="en-US" altLang="en-US" dirty="0"/>
              <a:t>][</a:t>
            </a:r>
            <a:r>
              <a:rPr lang="en-US" altLang="en-US" i="1" dirty="0"/>
              <a:t>j</a:t>
            </a:r>
            <a:r>
              <a:rPr lang="en-US" altLang="en-US" dirty="0"/>
              <a:t>] &lt; </a:t>
            </a:r>
            <a:r>
              <a:rPr lang="en-US" altLang="en-US" b="1" dirty="0">
                <a:latin typeface="Symbol" panose="05050102010706020507" pitchFamily="18" charset="2"/>
              </a:rPr>
              <a:t>¥.</a:t>
            </a:r>
          </a:p>
          <a:p>
            <a:pPr lvl="1" eaLnBrk="1" hangingPunct="1"/>
            <a:r>
              <a:rPr lang="en-US" altLang="en-US" dirty="0"/>
              <a:t>More efficient: use only Boolean operators  </a:t>
            </a:r>
          </a:p>
        </p:txBody>
      </p:sp>
    </p:spTree>
    <p:extLst>
      <p:ext uri="{BB962C8B-B14F-4D97-AF65-F5344CB8AC3E}">
        <p14:creationId xmlns:p14="http://schemas.microsoft.com/office/powerpoint/2010/main" val="279223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fontScale="90000"/>
          </a:bodyPr>
          <a:lstStyle/>
          <a:p>
            <a:pPr eaLnBrk="1" hangingPunct="1"/>
            <a:r>
              <a:rPr lang="en-US" altLang="en-US"/>
              <a:t>Transitive closure algorithm</a:t>
            </a:r>
          </a:p>
        </p:txBody>
      </p:sp>
      <p:sp>
        <p:nvSpPr>
          <p:cNvPr id="2" name="Content Placeholder 1"/>
          <p:cNvSpPr>
            <a:spLocks noGrp="1"/>
          </p:cNvSpPr>
          <p:nvPr>
            <p:ph idx="1"/>
          </p:nvPr>
        </p:nvSpPr>
        <p:spPr/>
        <p:txBody>
          <a:bodyPr/>
          <a:lstStyle/>
          <a:p>
            <a:endParaRPr lang="en-US"/>
          </a:p>
        </p:txBody>
      </p:sp>
      <p:sp>
        <p:nvSpPr>
          <p:cNvPr id="33796" name="Rectangle 3"/>
          <p:cNvSpPr>
            <a:spLocks noChangeArrowheads="1"/>
          </p:cNvSpPr>
          <p:nvPr/>
        </p:nvSpPr>
        <p:spPr bwMode="auto">
          <a:xfrm>
            <a:off x="685800" y="1752600"/>
            <a:ext cx="83375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800">
                <a:solidFill>
                  <a:schemeClr val="accent2"/>
                </a:solidFill>
                <a:latin typeface="Arial" panose="020B0604020202020204" pitchFamily="34" charset="0"/>
              </a:defRPr>
            </a:lvl1pPr>
            <a:lvl2pPr marL="742950" indent="-28575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400">
                <a:solidFill>
                  <a:schemeClr val="tx1"/>
                </a:solidFill>
                <a:latin typeface="Arial" panose="020B0604020202020204" pitchFamily="34" charset="0"/>
              </a:defRPr>
            </a:lvl2pPr>
            <a:lvl3pPr marL="11430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accent2"/>
                </a:solidFill>
                <a:latin typeface="Arial" panose="020B0604020202020204" pitchFamily="34" charset="0"/>
              </a:defRPr>
            </a:lvl3pPr>
            <a:lvl4pPr marL="16002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2000">
                <a:solidFill>
                  <a:schemeClr val="tx1"/>
                </a:solidFill>
                <a:latin typeface="Arial" panose="020B0604020202020204" pitchFamily="34" charset="0"/>
              </a:defRPr>
            </a:lvl4pPr>
            <a:lvl5pPr marL="2057400" indent="-228600" eaLnBrk="0" hangingPunct="0">
              <a:spcBef>
                <a:spcPct val="20000"/>
              </a:spcBef>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28600" algn="l"/>
                <a:tab pos="431800" algn="l"/>
                <a:tab pos="647700" algn="l"/>
                <a:tab pos="863600" algn="l"/>
                <a:tab pos="1079500" algn="l"/>
                <a:tab pos="1295400" algn="l"/>
                <a:tab pos="1511300" algn="l"/>
                <a:tab pos="1728788" algn="l"/>
                <a:tab pos="1944688" algn="l"/>
                <a:tab pos="2160588" algn="l"/>
                <a:tab pos="2376488" algn="l"/>
              </a:tabLst>
              <a:defRPr sz="1600">
                <a:solidFill>
                  <a:schemeClr val="tx1"/>
                </a:solidFill>
                <a:latin typeface="Arial" panose="020B0604020202020204" pitchFamily="34" charset="0"/>
              </a:defRPr>
            </a:lvl9pPr>
          </a:lstStyle>
          <a:p>
            <a:pPr algn="just">
              <a:spcBef>
                <a:spcPct val="0"/>
              </a:spcBef>
              <a:buFontTx/>
              <a:buNone/>
            </a:pPr>
            <a:r>
              <a:rPr lang="da-DK" altLang="en-US" sz="2000" b="1" dirty="0">
                <a:solidFill>
                  <a:schemeClr val="tx1"/>
                </a:solidFill>
                <a:latin typeface="Courier New" panose="02070309020205020404" pitchFamily="49" charset="0"/>
                <a:cs typeface="Times New Roman" panose="02020603050405020304" pitchFamily="18" charset="0"/>
              </a:rPr>
              <a:t>Transitive-Closure</a:t>
            </a:r>
            <a:r>
              <a:rPr lang="en-US" altLang="en-US" sz="2000" dirty="0">
                <a:solidFill>
                  <a:schemeClr val="tx1"/>
                </a:solidFill>
                <a:latin typeface="Courier New" panose="02070309020205020404" pitchFamily="49" charset="0"/>
                <a:cs typeface="Times New Roman" panose="02020603050405020304" pitchFamily="18" charset="0"/>
              </a:rPr>
              <a:t>(W[1..n][1..n]) </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01 T </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W    // T</a:t>
            </a:r>
            <a:r>
              <a:rPr lang="en-US" altLang="en-US" sz="1800" baseline="30000" dirty="0">
                <a:solidFill>
                  <a:schemeClr val="tx1"/>
                </a:solidFill>
                <a:latin typeface="Courier New" panose="02070309020205020404" pitchFamily="49" charset="0"/>
                <a:cs typeface="Times New Roman" panose="02020603050405020304" pitchFamily="18" charset="0"/>
              </a:rPr>
              <a:t>(0)</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02 </a:t>
            </a:r>
            <a:r>
              <a:rPr lang="en-US" altLang="en-US" sz="1800" b="1" dirty="0">
                <a:solidFill>
                  <a:schemeClr val="tx1"/>
                </a:solidFill>
                <a:latin typeface="Courier New" panose="02070309020205020404" pitchFamily="49" charset="0"/>
                <a:cs typeface="Times New Roman" panose="02020603050405020304" pitchFamily="18" charset="0"/>
              </a:rPr>
              <a:t>for</a:t>
            </a:r>
            <a:r>
              <a:rPr lang="en-US" altLang="en-US" sz="1800" dirty="0">
                <a:solidFill>
                  <a:schemeClr val="tx1"/>
                </a:solidFill>
                <a:latin typeface="Courier New" panose="02070309020205020404" pitchFamily="49" charset="0"/>
                <a:cs typeface="Times New Roman" panose="02020603050405020304" pitchFamily="18" charset="0"/>
              </a:rPr>
              <a:t> k </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 </a:t>
            </a:r>
            <a:r>
              <a:rPr lang="en-US" altLang="en-US" sz="1800" dirty="0">
                <a:solidFill>
                  <a:schemeClr val="tx1"/>
                </a:solidFill>
                <a:latin typeface="Courier New" panose="02070309020205020404" pitchFamily="49" charset="0"/>
                <a:cs typeface="Times New Roman" panose="02020603050405020304" pitchFamily="18" charset="0"/>
              </a:rPr>
              <a:t>// compute T</a:t>
            </a:r>
            <a:r>
              <a:rPr lang="en-US" altLang="en-US" sz="1800" baseline="30000" dirty="0">
                <a:solidFill>
                  <a:schemeClr val="tx1"/>
                </a:solidFill>
                <a:latin typeface="Courier New" panose="02070309020205020404" pitchFamily="49" charset="0"/>
                <a:cs typeface="Times New Roman" panose="02020603050405020304" pitchFamily="18" charset="0"/>
              </a:rPr>
              <a:t>(k)</a:t>
            </a:r>
            <a:endParaRPr lang="en-US" altLang="en-US" sz="1800" b="1" dirty="0">
              <a:solidFill>
                <a:schemeClr val="tx1"/>
              </a:solidFill>
              <a:latin typeface="Courier New" panose="02070309020205020404" pitchFamily="49" charset="0"/>
              <a:cs typeface="Times New Roman" panose="02020603050405020304" pitchFamily="18" charset="0"/>
            </a:endParaRP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03    </a:t>
            </a:r>
            <a:r>
              <a:rPr lang="en-US" altLang="en-US" sz="1800" b="1" dirty="0">
                <a:solidFill>
                  <a:schemeClr val="tx1"/>
                </a:solidFill>
                <a:latin typeface="Courier New" panose="02070309020205020404" pitchFamily="49" charset="0"/>
                <a:cs typeface="Times New Roman" panose="02020603050405020304" pitchFamily="18" charset="0"/>
              </a:rPr>
              <a:t>for</a:t>
            </a:r>
            <a:r>
              <a:rPr lang="en-US" altLang="en-US" sz="1800" dirty="0">
                <a:solidFill>
                  <a:schemeClr val="tx1"/>
                </a:solidFill>
                <a:latin typeface="Courier New" panose="02070309020205020404" pitchFamily="49" charset="0"/>
                <a:cs typeface="Times New Roman" panose="02020603050405020304" pitchFamily="18" charset="0"/>
              </a:rPr>
              <a:t> </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 </a:t>
            </a:r>
            <a:r>
              <a:rPr lang="en-US" altLang="en-US" sz="1800" dirty="0">
                <a:solidFill>
                  <a:schemeClr val="tx1"/>
                </a:solidFill>
                <a:latin typeface="Symbol" panose="05050102010706020507" pitchFamily="18" charset="2"/>
                <a:cs typeface="Times New Roman" panose="02020603050405020304" pitchFamily="18" charset="0"/>
              </a:rPr>
              <a:t>¬</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04</a:t>
            </a:r>
            <a:r>
              <a:rPr lang="en-US" altLang="en-US" sz="1800" b="1" dirty="0">
                <a:solidFill>
                  <a:schemeClr val="tx1"/>
                </a:solidFill>
                <a:latin typeface="Courier New" panose="02070309020205020404" pitchFamily="49" charset="0"/>
                <a:cs typeface="Times New Roman" panose="02020603050405020304" pitchFamily="18" charset="0"/>
              </a:rPr>
              <a:t>       for</a:t>
            </a:r>
            <a:r>
              <a:rPr lang="en-US" altLang="en-US" sz="1800" dirty="0">
                <a:solidFill>
                  <a:schemeClr val="tx1"/>
                </a:solidFill>
                <a:latin typeface="Courier New" panose="02070309020205020404" pitchFamily="49" charset="0"/>
                <a:cs typeface="Times New Roman" panose="02020603050405020304" pitchFamily="18" charset="0"/>
              </a:rPr>
              <a:t> j </a:t>
            </a:r>
            <a:r>
              <a:rPr lang="en-US" altLang="en-US" sz="1800" dirty="0">
                <a:solidFill>
                  <a:schemeClr val="tx1"/>
                </a:solidFill>
                <a:latin typeface="Symbol" panose="05050102010706020507" pitchFamily="18" charset="2"/>
                <a:cs typeface="Times New Roman" panose="02020603050405020304" pitchFamily="18" charset="0"/>
              </a:rPr>
              <a:t>¬</a:t>
            </a:r>
            <a:r>
              <a:rPr lang="en-US" altLang="en-US" sz="1800" dirty="0">
                <a:solidFill>
                  <a:schemeClr val="tx1"/>
                </a:solidFill>
                <a:latin typeface="Courier New" panose="02070309020205020404" pitchFamily="49" charset="0"/>
                <a:cs typeface="Times New Roman" panose="02020603050405020304" pitchFamily="18" charset="0"/>
              </a:rPr>
              <a:t>1 </a:t>
            </a:r>
            <a:r>
              <a:rPr lang="en-US" altLang="en-US" sz="1800" b="1" dirty="0">
                <a:solidFill>
                  <a:schemeClr val="tx1"/>
                </a:solidFill>
                <a:latin typeface="Courier New" panose="02070309020205020404" pitchFamily="49" charset="0"/>
                <a:cs typeface="Times New Roman" panose="02020603050405020304" pitchFamily="18" charset="0"/>
              </a:rPr>
              <a:t>to</a:t>
            </a:r>
            <a:r>
              <a:rPr lang="en-US" altLang="en-US" sz="1800" dirty="0">
                <a:solidFill>
                  <a:schemeClr val="tx1"/>
                </a:solidFill>
                <a:latin typeface="Courier New" panose="02070309020205020404" pitchFamily="49" charset="0"/>
                <a:cs typeface="Times New Roman" panose="02020603050405020304" pitchFamily="18" charset="0"/>
              </a:rPr>
              <a:t> n </a:t>
            </a:r>
            <a:r>
              <a:rPr lang="en-US" altLang="en-US" sz="1800" b="1" dirty="0">
                <a:solidFill>
                  <a:schemeClr val="tx1"/>
                </a:solidFill>
                <a:latin typeface="Courier New" panose="02070309020205020404" pitchFamily="49" charset="0"/>
                <a:cs typeface="Times New Roman" panose="02020603050405020304" pitchFamily="18" charset="0"/>
              </a:rPr>
              <a:t>do</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05          T[</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][j] </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T[</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][j] </a:t>
            </a:r>
            <a:r>
              <a:rPr lang="en-US" altLang="en-US" sz="1800" b="1" dirty="0">
                <a:solidFill>
                  <a:schemeClr val="tx1"/>
                </a:solidFill>
                <a:latin typeface="Symbol" panose="05050102010706020507" pitchFamily="18" charset="2"/>
                <a:cs typeface="Times New Roman" panose="02020603050405020304" pitchFamily="18" charset="0"/>
              </a:rPr>
              <a:t>Ú</a:t>
            </a:r>
            <a:r>
              <a:rPr lang="en-US" altLang="en-US" sz="1800" dirty="0">
                <a:solidFill>
                  <a:schemeClr val="tx1"/>
                </a:solidFill>
                <a:latin typeface="Symbol" panose="05050102010706020507" pitchFamily="18" charset="2"/>
                <a:cs typeface="Times New Roman" panose="02020603050405020304" pitchFamily="18" charset="0"/>
              </a:rPr>
              <a:t>  </a:t>
            </a:r>
            <a:r>
              <a:rPr lang="en-US" altLang="en-US" sz="1800" dirty="0">
                <a:solidFill>
                  <a:schemeClr val="tx1"/>
                </a:solidFill>
                <a:latin typeface="Courier New" panose="02070309020205020404" pitchFamily="49" charset="0"/>
                <a:cs typeface="Times New Roman" panose="02020603050405020304" pitchFamily="18" charset="0"/>
              </a:rPr>
              <a:t>(T[</a:t>
            </a:r>
            <a:r>
              <a:rPr lang="en-US" altLang="en-US" sz="1800" dirty="0" err="1">
                <a:solidFill>
                  <a:schemeClr val="tx1"/>
                </a:solidFill>
                <a:latin typeface="Courier New" panose="02070309020205020404" pitchFamily="49" charset="0"/>
                <a:cs typeface="Times New Roman" panose="02020603050405020304" pitchFamily="18" charset="0"/>
              </a:rPr>
              <a:t>i</a:t>
            </a:r>
            <a:r>
              <a:rPr lang="en-US" altLang="en-US" sz="1800" dirty="0">
                <a:solidFill>
                  <a:schemeClr val="tx1"/>
                </a:solidFill>
                <a:latin typeface="Courier New" panose="02070309020205020404" pitchFamily="49" charset="0"/>
                <a:cs typeface="Times New Roman" panose="02020603050405020304" pitchFamily="18" charset="0"/>
              </a:rPr>
              <a:t>][k] </a:t>
            </a:r>
            <a:r>
              <a:rPr lang="en-US" altLang="en-US" sz="1800" b="1" dirty="0">
                <a:solidFill>
                  <a:schemeClr val="tx1"/>
                </a:solidFill>
                <a:latin typeface="Symbol" panose="05050102010706020507" pitchFamily="18" charset="2"/>
                <a:cs typeface="Times New Roman" panose="02020603050405020304" pitchFamily="18" charset="0"/>
              </a:rPr>
              <a:t>Ù</a:t>
            </a:r>
            <a:r>
              <a:rPr lang="en-US" altLang="en-US" sz="1800" dirty="0">
                <a:solidFill>
                  <a:schemeClr val="tx1"/>
                </a:solidFill>
                <a:latin typeface="Courier New" panose="02070309020205020404" pitchFamily="49" charset="0"/>
                <a:cs typeface="Times New Roman" panose="02020603050405020304" pitchFamily="18" charset="0"/>
              </a:rPr>
              <a:t> T[k][j]) </a:t>
            </a:r>
          </a:p>
          <a:p>
            <a:pPr algn="just">
              <a:spcBef>
                <a:spcPct val="0"/>
              </a:spcBef>
              <a:buFontTx/>
              <a:buNone/>
            </a:pPr>
            <a:r>
              <a:rPr lang="en-US" altLang="en-US" sz="1800" dirty="0">
                <a:solidFill>
                  <a:schemeClr val="tx1"/>
                </a:solidFill>
                <a:latin typeface="Courier New" panose="02070309020205020404" pitchFamily="49" charset="0"/>
                <a:cs typeface="Times New Roman" panose="02020603050405020304" pitchFamily="18" charset="0"/>
              </a:rPr>
              <a:t>06 </a:t>
            </a:r>
            <a:r>
              <a:rPr lang="en-US" altLang="en-US" sz="1800" b="1" dirty="0">
                <a:solidFill>
                  <a:schemeClr val="tx1"/>
                </a:solidFill>
                <a:latin typeface="Courier New" panose="02070309020205020404" pitchFamily="49" charset="0"/>
                <a:cs typeface="Times New Roman" panose="02020603050405020304" pitchFamily="18" charset="0"/>
              </a:rPr>
              <a:t>return </a:t>
            </a:r>
            <a:r>
              <a:rPr lang="en-US" altLang="en-US" sz="1800" dirty="0">
                <a:solidFill>
                  <a:schemeClr val="tx1"/>
                </a:solidFill>
                <a:latin typeface="Courier New" panose="02070309020205020404" pitchFamily="49" charset="0"/>
                <a:cs typeface="Times New Roman" panose="02020603050405020304" pitchFamily="18" charset="0"/>
              </a:rPr>
              <a:t>T</a:t>
            </a:r>
          </a:p>
        </p:txBody>
      </p:sp>
    </p:spTree>
    <p:extLst>
      <p:ext uri="{BB962C8B-B14F-4D97-AF65-F5344CB8AC3E}">
        <p14:creationId xmlns:p14="http://schemas.microsoft.com/office/powerpoint/2010/main" val="275653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fontScale="90000"/>
          </a:bodyPr>
          <a:lstStyle/>
          <a:p>
            <a:r>
              <a:rPr lang="en-US" dirty="0"/>
              <a:t>Johnson’s Algorithm for computing APSP</a:t>
            </a:r>
          </a:p>
        </p:txBody>
      </p:sp>
      <p:sp>
        <p:nvSpPr>
          <p:cNvPr id="227331" name="Rectangle 3"/>
          <p:cNvSpPr>
            <a:spLocks noGrp="1" noChangeArrowheads="1"/>
          </p:cNvSpPr>
          <p:nvPr>
            <p:ph type="body" idx="1"/>
          </p:nvPr>
        </p:nvSpPr>
        <p:spPr>
          <a:xfrm>
            <a:off x="685800" y="1371600"/>
            <a:ext cx="7772400" cy="5029200"/>
          </a:xfrm>
        </p:spPr>
        <p:txBody>
          <a:bodyPr/>
          <a:lstStyle/>
          <a:p>
            <a:r>
              <a:rPr lang="en-US" dirty="0"/>
              <a:t>Makes clever use of Bellman-Ford and </a:t>
            </a:r>
            <a:r>
              <a:rPr lang="en-US" dirty="0" err="1"/>
              <a:t>Dijkstra</a:t>
            </a:r>
            <a:r>
              <a:rPr lang="en-US" dirty="0"/>
              <a:t> to do All-Pairs-Shortest-Paths efficiently on sparse graphs.</a:t>
            </a:r>
          </a:p>
          <a:p>
            <a:r>
              <a:rPr lang="en-US" b="1" dirty="0"/>
              <a:t>Motivation</a:t>
            </a:r>
            <a:r>
              <a:rPr lang="en-US" dirty="0"/>
              <a:t>:</a:t>
            </a:r>
            <a:r>
              <a:rPr lang="en-US" b="1" i="1" dirty="0"/>
              <a:t> </a:t>
            </a:r>
            <a:r>
              <a:rPr lang="en-US" dirty="0"/>
              <a:t>By running </a:t>
            </a:r>
            <a:r>
              <a:rPr lang="en-US" dirty="0" err="1"/>
              <a:t>Dijkstra</a:t>
            </a:r>
            <a:r>
              <a:rPr lang="en-US" dirty="0"/>
              <a:t> |</a:t>
            </a:r>
            <a:r>
              <a:rPr lang="en-US" i="1" dirty="0"/>
              <a:t>V</a:t>
            </a:r>
            <a:r>
              <a:rPr lang="en-US" dirty="0"/>
              <a:t>| times, we could do APSP in time </a:t>
            </a:r>
            <a:r>
              <a:rPr lang="en-US" dirty="0">
                <a:latin typeface="Symbol" pitchFamily="18" charset="2"/>
                <a:sym typeface="Symbol" pitchFamily="18" charset="2"/>
              </a:rPr>
              <a:t></a:t>
            </a:r>
            <a:r>
              <a:rPr lang="en-US" dirty="0"/>
              <a:t>(</a:t>
            </a:r>
            <a:r>
              <a:rPr lang="en-US" i="1" dirty="0" err="1"/>
              <a:t>VE</a:t>
            </a:r>
            <a:r>
              <a:rPr lang="en-US" dirty="0" err="1"/>
              <a:t>lg</a:t>
            </a:r>
            <a:r>
              <a:rPr lang="en-US" i="1" dirty="0" err="1"/>
              <a:t>V</a:t>
            </a:r>
            <a:r>
              <a:rPr lang="en-US" dirty="0"/>
              <a:t>) (Modified </a:t>
            </a:r>
            <a:r>
              <a:rPr lang="en-US" dirty="0" err="1"/>
              <a:t>Dijkstra</a:t>
            </a:r>
            <a:r>
              <a:rPr lang="en-US" dirty="0"/>
              <a:t>), or </a:t>
            </a:r>
            <a:r>
              <a:rPr lang="en-US" dirty="0">
                <a:latin typeface="Symbol" pitchFamily="18" charset="2"/>
                <a:sym typeface="Symbol" pitchFamily="18" charset="2"/>
              </a:rPr>
              <a:t></a:t>
            </a:r>
            <a:r>
              <a:rPr lang="en-US" dirty="0"/>
              <a:t>(</a:t>
            </a:r>
            <a:r>
              <a:rPr lang="en-US" i="1" dirty="0"/>
              <a:t>V</a:t>
            </a:r>
            <a:r>
              <a:rPr lang="en-US" baseline="30000" dirty="0">
                <a:sym typeface="Symbol" pitchFamily="18" charset="2"/>
              </a:rPr>
              <a:t>2</a:t>
            </a:r>
            <a:r>
              <a:rPr lang="en-US" dirty="0"/>
              <a:t>lg</a:t>
            </a:r>
            <a:r>
              <a:rPr lang="en-US" i="1" dirty="0"/>
              <a:t>V </a:t>
            </a:r>
            <a:r>
              <a:rPr lang="en-US" dirty="0"/>
              <a:t>+</a:t>
            </a:r>
            <a:r>
              <a:rPr lang="en-US" i="1" dirty="0"/>
              <a:t>VE</a:t>
            </a:r>
            <a:r>
              <a:rPr lang="en-US" dirty="0"/>
              <a:t>) (Fibonacci </a:t>
            </a:r>
            <a:r>
              <a:rPr lang="en-US" dirty="0" err="1"/>
              <a:t>Dijkstra</a:t>
            </a:r>
            <a:r>
              <a:rPr lang="en-US" dirty="0"/>
              <a:t>). This beats </a:t>
            </a:r>
            <a:r>
              <a:rPr lang="en-US" dirty="0">
                <a:latin typeface="Symbol" pitchFamily="18" charset="2"/>
                <a:sym typeface="Symbol" pitchFamily="18" charset="2"/>
              </a:rPr>
              <a:t></a:t>
            </a:r>
            <a:r>
              <a:rPr lang="en-US" dirty="0">
                <a:sym typeface="Symbol" pitchFamily="18" charset="2"/>
              </a:rPr>
              <a:t>(</a:t>
            </a:r>
            <a:r>
              <a:rPr lang="en-US" i="1" dirty="0">
                <a:sym typeface="Symbol" pitchFamily="18" charset="2"/>
              </a:rPr>
              <a:t>V</a:t>
            </a:r>
            <a:r>
              <a:rPr lang="en-US" baseline="30000" dirty="0">
                <a:sym typeface="Symbol" pitchFamily="18" charset="2"/>
              </a:rPr>
              <a:t>3</a:t>
            </a:r>
            <a:r>
              <a:rPr lang="en-US" dirty="0">
                <a:sym typeface="Symbol" pitchFamily="18" charset="2"/>
              </a:rPr>
              <a:t>)</a:t>
            </a:r>
            <a:r>
              <a:rPr lang="en-US" dirty="0"/>
              <a:t> (Floyd-</a:t>
            </a:r>
            <a:r>
              <a:rPr lang="en-US" dirty="0" err="1"/>
              <a:t>Warshall</a:t>
            </a:r>
            <a:r>
              <a:rPr lang="en-US" dirty="0"/>
              <a:t>) when the graph is sparse.</a:t>
            </a:r>
          </a:p>
          <a:p>
            <a:r>
              <a:rPr lang="en-US" dirty="0"/>
              <a:t>Problem: </a:t>
            </a:r>
            <a:r>
              <a:rPr lang="en-US" dirty="0" err="1"/>
              <a:t>Dijkstra</a:t>
            </a:r>
            <a:r>
              <a:rPr lang="en-US" dirty="0"/>
              <a:t> doesn’t work when negative edge weights are present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fontScale="90000"/>
          </a:bodyPr>
          <a:lstStyle/>
          <a:p>
            <a:r>
              <a:rPr lang="en-US"/>
              <a:t>The Basic Idea</a:t>
            </a:r>
          </a:p>
        </p:txBody>
      </p:sp>
      <p:sp>
        <p:nvSpPr>
          <p:cNvPr id="228355" name="Rectangle 3"/>
          <p:cNvSpPr>
            <a:spLocks noGrp="1" noChangeArrowheads="1"/>
          </p:cNvSpPr>
          <p:nvPr>
            <p:ph type="body" idx="1"/>
          </p:nvPr>
        </p:nvSpPr>
        <p:spPr>
          <a:xfrm>
            <a:off x="685800" y="1143000"/>
            <a:ext cx="7772400" cy="5257800"/>
          </a:xfrm>
        </p:spPr>
        <p:txBody>
          <a:bodyPr/>
          <a:lstStyle/>
          <a:p>
            <a:pPr>
              <a:lnSpc>
                <a:spcPct val="90000"/>
              </a:lnSpc>
            </a:pPr>
            <a:r>
              <a:rPr lang="en-US"/>
              <a:t>Reweight the edges so that:</a:t>
            </a:r>
          </a:p>
          <a:p>
            <a:pPr marL="1104900" lvl="1" indent="-533400">
              <a:lnSpc>
                <a:spcPct val="90000"/>
              </a:lnSpc>
              <a:buFontTx/>
              <a:buAutoNum type="arabicPeriod"/>
            </a:pPr>
            <a:r>
              <a:rPr lang="en-US"/>
              <a:t>No edge weight is negative.</a:t>
            </a:r>
          </a:p>
          <a:p>
            <a:pPr marL="1104900" lvl="1" indent="-533400">
              <a:lnSpc>
                <a:spcPct val="90000"/>
              </a:lnSpc>
              <a:buFontTx/>
              <a:buAutoNum type="arabicPeriod"/>
            </a:pPr>
            <a:r>
              <a:rPr lang="en-US"/>
              <a:t>Shortest paths are preserved. (A shortest path in the original graph is still one in the new, reweighted graph.)</a:t>
            </a:r>
          </a:p>
          <a:p>
            <a:pPr>
              <a:lnSpc>
                <a:spcPct val="90000"/>
              </a:lnSpc>
            </a:pPr>
            <a:r>
              <a:rPr lang="en-US"/>
              <a:t>An obvious attempt: subtract the minimum weight from all the edge weights. E.g. if the minimum weight is -2:</a:t>
            </a:r>
          </a:p>
          <a:p>
            <a:pPr>
              <a:lnSpc>
                <a:spcPct val="90000"/>
              </a:lnSpc>
              <a:spcBef>
                <a:spcPct val="40000"/>
              </a:spcBef>
            </a:pPr>
            <a:r>
              <a:rPr lang="en-US"/>
              <a:t>	-2  -  -2 = 0</a:t>
            </a:r>
          </a:p>
          <a:p>
            <a:pPr>
              <a:lnSpc>
                <a:spcPct val="90000"/>
              </a:lnSpc>
              <a:spcBef>
                <a:spcPct val="0"/>
              </a:spcBef>
            </a:pPr>
            <a:r>
              <a:rPr lang="en-US"/>
              <a:t>	 3  -  -2 = 5</a:t>
            </a:r>
          </a:p>
          <a:p>
            <a:pPr>
              <a:lnSpc>
                <a:spcPct val="90000"/>
              </a:lnSpc>
              <a:spcBef>
                <a:spcPct val="40000"/>
              </a:spcBef>
            </a:pPr>
            <a:r>
              <a:rPr lang="en-US"/>
              <a:t>etc.</a:t>
            </a:r>
            <a:r>
              <a:rPr lang="en-US">
                <a:sym typeface="Symbol" pitchFamily="18" charset="2"/>
              </a:rPr>
              <a: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normAutofit fontScale="90000"/>
          </a:bodyPr>
          <a:lstStyle/>
          <a:p>
            <a:r>
              <a:rPr lang="en-US"/>
              <a:t>Counterexample</a:t>
            </a:r>
          </a:p>
        </p:txBody>
      </p:sp>
      <p:sp>
        <p:nvSpPr>
          <p:cNvPr id="229379" name="Rectangle 3"/>
          <p:cNvSpPr>
            <a:spLocks noGrp="1" noChangeArrowheads="1"/>
          </p:cNvSpPr>
          <p:nvPr>
            <p:ph type="body" idx="1"/>
          </p:nvPr>
        </p:nvSpPr>
        <p:spPr>
          <a:xfrm>
            <a:off x="685800" y="990600"/>
            <a:ext cx="7772400" cy="4529138"/>
          </a:xfrm>
        </p:spPr>
        <p:txBody>
          <a:bodyPr>
            <a:normAutofit fontScale="85000" lnSpcReduction="20000"/>
          </a:bodyPr>
          <a:lstStyle/>
          <a:p>
            <a:r>
              <a:rPr lang="en-US" dirty="0"/>
              <a:t>Subtracting the minimum weight from every weight doesn’t work.</a:t>
            </a:r>
          </a:p>
          <a:p>
            <a:r>
              <a:rPr lang="en-US" dirty="0"/>
              <a:t>Consider:</a:t>
            </a:r>
          </a:p>
          <a:p>
            <a:pPr>
              <a:spcBef>
                <a:spcPct val="400000"/>
              </a:spcBef>
            </a:pPr>
            <a:endParaRPr lang="en-US" dirty="0"/>
          </a:p>
          <a:p>
            <a:pPr>
              <a:spcBef>
                <a:spcPct val="400000"/>
              </a:spcBef>
            </a:pPr>
            <a:r>
              <a:rPr lang="en-US" dirty="0"/>
              <a:t>Paths with more edges are unfairly penalized.</a:t>
            </a:r>
          </a:p>
        </p:txBody>
      </p:sp>
      <p:sp>
        <p:nvSpPr>
          <p:cNvPr id="229380" name="Oval 4"/>
          <p:cNvSpPr>
            <a:spLocks noChangeArrowheads="1"/>
          </p:cNvSpPr>
          <p:nvPr/>
        </p:nvSpPr>
        <p:spPr bwMode="auto">
          <a:xfrm>
            <a:off x="1295400" y="3795713"/>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29381" name="Oval 5"/>
          <p:cNvSpPr>
            <a:spLocks noChangeArrowheads="1"/>
          </p:cNvSpPr>
          <p:nvPr/>
        </p:nvSpPr>
        <p:spPr bwMode="auto">
          <a:xfrm>
            <a:off x="2286000" y="3795713"/>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29382" name="Oval 6"/>
          <p:cNvSpPr>
            <a:spLocks noChangeArrowheads="1"/>
          </p:cNvSpPr>
          <p:nvPr/>
        </p:nvSpPr>
        <p:spPr bwMode="auto">
          <a:xfrm>
            <a:off x="3276600" y="3795713"/>
            <a:ext cx="304800" cy="304800"/>
          </a:xfrm>
          <a:prstGeom prst="ellipse">
            <a:avLst/>
          </a:prstGeom>
          <a:noFill/>
          <a:ln w="9525">
            <a:solidFill>
              <a:schemeClr val="tx1"/>
            </a:solidFill>
            <a:miter lim="800000"/>
            <a:headEnd/>
            <a:tailEnd/>
          </a:ln>
          <a:effectLst/>
        </p:spPr>
        <p:txBody>
          <a:bodyPr wrap="none" anchor="ctr"/>
          <a:lstStyle/>
          <a:p>
            <a:endParaRPr lang="en-US"/>
          </a:p>
        </p:txBody>
      </p:sp>
      <p:cxnSp>
        <p:nvCxnSpPr>
          <p:cNvPr id="229383" name="AutoShape 7"/>
          <p:cNvCxnSpPr>
            <a:cxnSpLocks noChangeShapeType="1"/>
            <a:stCxn id="229380" idx="6"/>
            <a:endCxn id="229381" idx="2"/>
          </p:cNvCxnSpPr>
          <p:nvPr/>
        </p:nvCxnSpPr>
        <p:spPr bwMode="auto">
          <a:xfrm>
            <a:off x="1600200" y="3948113"/>
            <a:ext cx="685800" cy="0"/>
          </a:xfrm>
          <a:prstGeom prst="straightConnector1">
            <a:avLst/>
          </a:prstGeom>
          <a:noFill/>
          <a:ln w="9525">
            <a:solidFill>
              <a:schemeClr val="tx1"/>
            </a:solidFill>
            <a:miter lim="800000"/>
            <a:headEnd/>
            <a:tailEnd type="triangle" w="med" len="med"/>
          </a:ln>
          <a:effectLst/>
        </p:spPr>
      </p:cxnSp>
      <p:cxnSp>
        <p:nvCxnSpPr>
          <p:cNvPr id="229384" name="AutoShape 8"/>
          <p:cNvCxnSpPr>
            <a:cxnSpLocks noChangeShapeType="1"/>
            <a:stCxn id="229381" idx="6"/>
            <a:endCxn id="229382" idx="2"/>
          </p:cNvCxnSpPr>
          <p:nvPr/>
        </p:nvCxnSpPr>
        <p:spPr bwMode="auto">
          <a:xfrm>
            <a:off x="2590800" y="3948113"/>
            <a:ext cx="685800" cy="0"/>
          </a:xfrm>
          <a:prstGeom prst="straightConnector1">
            <a:avLst/>
          </a:prstGeom>
          <a:noFill/>
          <a:ln w="9525">
            <a:solidFill>
              <a:schemeClr val="tx1"/>
            </a:solidFill>
            <a:miter lim="800000"/>
            <a:headEnd/>
            <a:tailEnd type="triangle" w="med" len="med"/>
          </a:ln>
          <a:effectLst/>
        </p:spPr>
      </p:cxnSp>
      <p:cxnSp>
        <p:nvCxnSpPr>
          <p:cNvPr id="229385" name="AutoShape 9"/>
          <p:cNvCxnSpPr>
            <a:cxnSpLocks noChangeShapeType="1"/>
            <a:stCxn id="229380" idx="0"/>
            <a:endCxn id="229382" idx="1"/>
          </p:cNvCxnSpPr>
          <p:nvPr/>
        </p:nvCxnSpPr>
        <p:spPr bwMode="auto">
          <a:xfrm rot="5400000" flipV="1">
            <a:off x="2362200" y="2881313"/>
            <a:ext cx="44450" cy="1873250"/>
          </a:xfrm>
          <a:prstGeom prst="curvedConnector3">
            <a:avLst>
              <a:gd name="adj1" fmla="val -514287"/>
            </a:avLst>
          </a:prstGeom>
          <a:noFill/>
          <a:ln w="9525">
            <a:solidFill>
              <a:schemeClr val="tx1"/>
            </a:solidFill>
            <a:miter lim="800000"/>
            <a:headEnd/>
            <a:tailEnd type="triangle" w="med" len="med"/>
          </a:ln>
          <a:effectLst/>
        </p:spPr>
      </p:cxnSp>
      <p:sp>
        <p:nvSpPr>
          <p:cNvPr id="229386" name="Text Box 10"/>
          <p:cNvSpPr txBox="1">
            <a:spLocks noChangeArrowheads="1"/>
          </p:cNvSpPr>
          <p:nvPr/>
        </p:nvSpPr>
        <p:spPr bwMode="auto">
          <a:xfrm>
            <a:off x="1746250" y="4024313"/>
            <a:ext cx="387350" cy="366712"/>
          </a:xfrm>
          <a:prstGeom prst="rect">
            <a:avLst/>
          </a:prstGeom>
          <a:noFill/>
          <a:ln w="9525">
            <a:noFill/>
            <a:miter lim="800000"/>
            <a:headEnd/>
            <a:tailEnd/>
          </a:ln>
          <a:effectLst/>
        </p:spPr>
        <p:txBody>
          <a:bodyPr wrap="none">
            <a:spAutoFit/>
          </a:bodyPr>
          <a:lstStyle/>
          <a:p>
            <a:r>
              <a:rPr lang="en-US" sz="1800"/>
              <a:t>-2</a:t>
            </a:r>
          </a:p>
        </p:txBody>
      </p:sp>
      <p:sp>
        <p:nvSpPr>
          <p:cNvPr id="229387" name="Text Box 11"/>
          <p:cNvSpPr txBox="1">
            <a:spLocks noChangeArrowheads="1"/>
          </p:cNvSpPr>
          <p:nvPr/>
        </p:nvSpPr>
        <p:spPr bwMode="auto">
          <a:xfrm>
            <a:off x="2736850" y="4038600"/>
            <a:ext cx="387350" cy="366713"/>
          </a:xfrm>
          <a:prstGeom prst="rect">
            <a:avLst/>
          </a:prstGeom>
          <a:noFill/>
          <a:ln w="9525">
            <a:noFill/>
            <a:miter lim="800000"/>
            <a:headEnd/>
            <a:tailEnd/>
          </a:ln>
          <a:effectLst/>
        </p:spPr>
        <p:txBody>
          <a:bodyPr wrap="none">
            <a:spAutoFit/>
          </a:bodyPr>
          <a:lstStyle/>
          <a:p>
            <a:r>
              <a:rPr lang="en-US" sz="1800"/>
              <a:t>-1</a:t>
            </a:r>
          </a:p>
        </p:txBody>
      </p:sp>
      <p:sp>
        <p:nvSpPr>
          <p:cNvPr id="229388" name="Text Box 12"/>
          <p:cNvSpPr txBox="1">
            <a:spLocks noChangeArrowheads="1"/>
          </p:cNvSpPr>
          <p:nvPr/>
        </p:nvSpPr>
        <p:spPr bwMode="auto">
          <a:xfrm>
            <a:off x="2209800" y="3200400"/>
            <a:ext cx="387350" cy="366713"/>
          </a:xfrm>
          <a:prstGeom prst="rect">
            <a:avLst/>
          </a:prstGeom>
          <a:noFill/>
          <a:ln w="9525">
            <a:noFill/>
            <a:miter lim="800000"/>
            <a:headEnd/>
            <a:tailEnd/>
          </a:ln>
          <a:effectLst/>
        </p:spPr>
        <p:txBody>
          <a:bodyPr wrap="none">
            <a:spAutoFit/>
          </a:bodyPr>
          <a:lstStyle/>
          <a:p>
            <a:r>
              <a:rPr lang="en-US" sz="1800"/>
              <a:t>-2</a:t>
            </a:r>
          </a:p>
        </p:txBody>
      </p:sp>
      <p:sp>
        <p:nvSpPr>
          <p:cNvPr id="229389" name="Oval 13"/>
          <p:cNvSpPr>
            <a:spLocks noChangeArrowheads="1"/>
          </p:cNvSpPr>
          <p:nvPr/>
        </p:nvSpPr>
        <p:spPr bwMode="auto">
          <a:xfrm>
            <a:off x="5257800" y="3795713"/>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29390" name="Oval 14"/>
          <p:cNvSpPr>
            <a:spLocks noChangeArrowheads="1"/>
          </p:cNvSpPr>
          <p:nvPr/>
        </p:nvSpPr>
        <p:spPr bwMode="auto">
          <a:xfrm>
            <a:off x="6248400" y="3795713"/>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29391" name="Oval 15"/>
          <p:cNvSpPr>
            <a:spLocks noChangeArrowheads="1"/>
          </p:cNvSpPr>
          <p:nvPr/>
        </p:nvSpPr>
        <p:spPr bwMode="auto">
          <a:xfrm>
            <a:off x="7239000" y="3795713"/>
            <a:ext cx="304800" cy="304800"/>
          </a:xfrm>
          <a:prstGeom prst="ellipse">
            <a:avLst/>
          </a:prstGeom>
          <a:noFill/>
          <a:ln w="9525">
            <a:solidFill>
              <a:schemeClr val="tx1"/>
            </a:solidFill>
            <a:miter lim="800000"/>
            <a:headEnd/>
            <a:tailEnd/>
          </a:ln>
          <a:effectLst/>
        </p:spPr>
        <p:txBody>
          <a:bodyPr wrap="none" anchor="ctr"/>
          <a:lstStyle/>
          <a:p>
            <a:endParaRPr lang="en-US"/>
          </a:p>
        </p:txBody>
      </p:sp>
      <p:cxnSp>
        <p:nvCxnSpPr>
          <p:cNvPr id="229392" name="AutoShape 16"/>
          <p:cNvCxnSpPr>
            <a:cxnSpLocks noChangeShapeType="1"/>
            <a:stCxn id="229389" idx="6"/>
            <a:endCxn id="229390" idx="2"/>
          </p:cNvCxnSpPr>
          <p:nvPr/>
        </p:nvCxnSpPr>
        <p:spPr bwMode="auto">
          <a:xfrm>
            <a:off x="5562600" y="3948113"/>
            <a:ext cx="685800" cy="0"/>
          </a:xfrm>
          <a:prstGeom prst="straightConnector1">
            <a:avLst/>
          </a:prstGeom>
          <a:noFill/>
          <a:ln w="9525">
            <a:solidFill>
              <a:schemeClr val="tx1"/>
            </a:solidFill>
            <a:miter lim="800000"/>
            <a:headEnd/>
            <a:tailEnd type="triangle" w="med" len="med"/>
          </a:ln>
          <a:effectLst/>
        </p:spPr>
      </p:cxnSp>
      <p:cxnSp>
        <p:nvCxnSpPr>
          <p:cNvPr id="229393" name="AutoShape 17"/>
          <p:cNvCxnSpPr>
            <a:cxnSpLocks noChangeShapeType="1"/>
            <a:stCxn id="229390" idx="6"/>
            <a:endCxn id="229391" idx="2"/>
          </p:cNvCxnSpPr>
          <p:nvPr/>
        </p:nvCxnSpPr>
        <p:spPr bwMode="auto">
          <a:xfrm>
            <a:off x="6553200" y="3948113"/>
            <a:ext cx="685800" cy="0"/>
          </a:xfrm>
          <a:prstGeom prst="straightConnector1">
            <a:avLst/>
          </a:prstGeom>
          <a:noFill/>
          <a:ln w="9525">
            <a:solidFill>
              <a:schemeClr val="tx1"/>
            </a:solidFill>
            <a:miter lim="800000"/>
            <a:headEnd/>
            <a:tailEnd type="triangle" w="med" len="med"/>
          </a:ln>
          <a:effectLst/>
        </p:spPr>
      </p:cxnSp>
      <p:cxnSp>
        <p:nvCxnSpPr>
          <p:cNvPr id="229394" name="AutoShape 18"/>
          <p:cNvCxnSpPr>
            <a:cxnSpLocks noChangeShapeType="1"/>
            <a:stCxn id="229389" idx="0"/>
            <a:endCxn id="229391" idx="1"/>
          </p:cNvCxnSpPr>
          <p:nvPr/>
        </p:nvCxnSpPr>
        <p:spPr bwMode="auto">
          <a:xfrm rot="5400000" flipV="1">
            <a:off x="6324600" y="2881313"/>
            <a:ext cx="44450" cy="1873250"/>
          </a:xfrm>
          <a:prstGeom prst="curvedConnector3">
            <a:avLst>
              <a:gd name="adj1" fmla="val -514287"/>
            </a:avLst>
          </a:prstGeom>
          <a:noFill/>
          <a:ln w="9525">
            <a:solidFill>
              <a:schemeClr val="tx1"/>
            </a:solidFill>
            <a:miter lim="800000"/>
            <a:headEnd/>
            <a:tailEnd type="triangle" w="med" len="med"/>
          </a:ln>
          <a:effectLst/>
        </p:spPr>
      </p:cxnSp>
      <p:sp>
        <p:nvSpPr>
          <p:cNvPr id="229395" name="Text Box 19"/>
          <p:cNvSpPr txBox="1">
            <a:spLocks noChangeArrowheads="1"/>
          </p:cNvSpPr>
          <p:nvPr/>
        </p:nvSpPr>
        <p:spPr bwMode="auto">
          <a:xfrm>
            <a:off x="5746750" y="4024313"/>
            <a:ext cx="311150" cy="366712"/>
          </a:xfrm>
          <a:prstGeom prst="rect">
            <a:avLst/>
          </a:prstGeom>
          <a:noFill/>
          <a:ln w="9525">
            <a:noFill/>
            <a:miter lim="800000"/>
            <a:headEnd/>
            <a:tailEnd/>
          </a:ln>
          <a:effectLst/>
        </p:spPr>
        <p:txBody>
          <a:bodyPr wrap="none">
            <a:spAutoFit/>
          </a:bodyPr>
          <a:lstStyle/>
          <a:p>
            <a:r>
              <a:rPr lang="en-US" sz="1800"/>
              <a:t>0</a:t>
            </a:r>
          </a:p>
        </p:txBody>
      </p:sp>
      <p:sp>
        <p:nvSpPr>
          <p:cNvPr id="229396" name="Text Box 20"/>
          <p:cNvSpPr txBox="1">
            <a:spLocks noChangeArrowheads="1"/>
          </p:cNvSpPr>
          <p:nvPr/>
        </p:nvSpPr>
        <p:spPr bwMode="auto">
          <a:xfrm>
            <a:off x="6737350" y="4038600"/>
            <a:ext cx="311150" cy="366713"/>
          </a:xfrm>
          <a:prstGeom prst="rect">
            <a:avLst/>
          </a:prstGeom>
          <a:noFill/>
          <a:ln w="9525">
            <a:noFill/>
            <a:miter lim="800000"/>
            <a:headEnd/>
            <a:tailEnd/>
          </a:ln>
          <a:effectLst/>
        </p:spPr>
        <p:txBody>
          <a:bodyPr wrap="none">
            <a:spAutoFit/>
          </a:bodyPr>
          <a:lstStyle/>
          <a:p>
            <a:r>
              <a:rPr lang="en-US" sz="1800"/>
              <a:t>1</a:t>
            </a:r>
          </a:p>
        </p:txBody>
      </p:sp>
      <p:sp>
        <p:nvSpPr>
          <p:cNvPr id="229397" name="Text Box 21"/>
          <p:cNvSpPr txBox="1">
            <a:spLocks noChangeArrowheads="1"/>
          </p:cNvSpPr>
          <p:nvPr/>
        </p:nvSpPr>
        <p:spPr bwMode="auto">
          <a:xfrm>
            <a:off x="6210300" y="3200400"/>
            <a:ext cx="311150" cy="366713"/>
          </a:xfrm>
          <a:prstGeom prst="rect">
            <a:avLst/>
          </a:prstGeom>
          <a:noFill/>
          <a:ln w="9525">
            <a:noFill/>
            <a:miter lim="800000"/>
            <a:headEnd/>
            <a:tailEnd/>
          </a:ln>
          <a:effectLst/>
        </p:spPr>
        <p:txBody>
          <a:bodyPr wrap="none">
            <a:spAutoFit/>
          </a:bodyPr>
          <a:lstStyle/>
          <a:p>
            <a:r>
              <a:rPr lang="en-US" sz="1800"/>
              <a:t>0</a:t>
            </a:r>
          </a:p>
        </p:txBody>
      </p:sp>
      <p:sp>
        <p:nvSpPr>
          <p:cNvPr id="229398" name="AutoShape 22"/>
          <p:cNvSpPr>
            <a:spLocks noChangeArrowheads="1"/>
          </p:cNvSpPr>
          <p:nvPr/>
        </p:nvSpPr>
        <p:spPr bwMode="auto">
          <a:xfrm>
            <a:off x="4114800" y="3784600"/>
            <a:ext cx="533400" cy="304800"/>
          </a:xfrm>
          <a:prstGeom prst="rightArrow">
            <a:avLst>
              <a:gd name="adj1" fmla="val 50000"/>
              <a:gd name="adj2" fmla="val 4375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pPr eaLnBrk="1" hangingPunct="1"/>
            <a:r>
              <a:rPr lang="en-US" altLang="en-US"/>
              <a:t>Dijkstra (G, w, s)</a:t>
            </a:r>
          </a:p>
        </p:txBody>
      </p:sp>
      <p:sp>
        <p:nvSpPr>
          <p:cNvPr id="806915" name="Rectangle 3"/>
          <p:cNvSpPr>
            <a:spLocks noGrp="1" noChangeArrowheads="1"/>
          </p:cNvSpPr>
          <p:nvPr>
            <p:ph idx="1"/>
          </p:nvPr>
        </p:nvSpPr>
        <p:spPr/>
        <p:txBody>
          <a:bodyPr>
            <a:normAutofit fontScale="92500" lnSpcReduction="10000"/>
          </a:bodyPr>
          <a:lstStyle/>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INITIALIZE-SINGLE-SOURCE(V, s)</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S ←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Q ← V[G]</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while </a:t>
            </a:r>
            <a:r>
              <a:rPr lang="en-US" altLang="en-US" dirty="0">
                <a:latin typeface="Times New Roman" panose="02020603050405020304" pitchFamily="18" charset="0"/>
                <a:cs typeface="Times New Roman" panose="02020603050405020304" pitchFamily="18" charset="0"/>
              </a:rPr>
              <a:t>Q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b="1" dirty="0">
              <a:latin typeface="Times New Roman" panose="02020603050405020304" pitchFamily="18" charset="0"/>
              <a:cs typeface="Times New Roman" panose="02020603050405020304" pitchFamily="18" charset="0"/>
            </a:endParaRP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do</a:t>
            </a:r>
            <a:r>
              <a:rPr lang="en-US" altLang="en-US" dirty="0">
                <a:latin typeface="Times New Roman" panose="02020603050405020304" pitchFamily="18" charset="0"/>
                <a:cs typeface="Times New Roman" panose="02020603050405020304" pitchFamily="18" charset="0"/>
              </a:rPr>
              <a:t> u ← EXTRACT-MIN(Q)</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S ← S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{u} </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for </a:t>
            </a:r>
            <a:r>
              <a:rPr lang="en-US" altLang="en-US" dirty="0">
                <a:latin typeface="Times New Roman" panose="02020603050405020304" pitchFamily="18" charset="0"/>
                <a:cs typeface="Times New Roman" panose="02020603050405020304" pitchFamily="18" charset="0"/>
              </a:rPr>
              <a:t>each vertex v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Adj</a:t>
            </a:r>
            <a:r>
              <a:rPr lang="en-US" altLang="en-US" dirty="0">
                <a:latin typeface="Times New Roman" panose="02020603050405020304" pitchFamily="18" charset="0"/>
                <a:cs typeface="Times New Roman" panose="02020603050405020304" pitchFamily="18" charset="0"/>
              </a:rPr>
              <a:t>[u]</a:t>
            </a:r>
          </a:p>
          <a:p>
            <a:pPr marL="533400" indent="-533400" eaLnBrk="1" hangingPunct="1">
              <a:lnSpc>
                <a:spcPct val="120000"/>
              </a:lnSpc>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do </a:t>
            </a:r>
            <a:r>
              <a:rPr lang="en-US" altLang="en-US" dirty="0">
                <a:latin typeface="Times New Roman" panose="02020603050405020304" pitchFamily="18" charset="0"/>
                <a:cs typeface="Times New Roman" panose="02020603050405020304" pitchFamily="18" charset="0"/>
              </a:rPr>
              <a:t>RELAX(u, v, w)</a:t>
            </a:r>
          </a:p>
          <a:p>
            <a:pPr marL="533400" indent="-533400" eaLnBrk="1" hangingPunct="1">
              <a:lnSpc>
                <a:spcPct val="120000"/>
              </a:lnSpc>
              <a:buFontTx/>
              <a:buNone/>
            </a:pPr>
            <a:r>
              <a:rPr lang="en-US" altLang="en-US" dirty="0">
                <a:latin typeface="Times New Roman" panose="02020603050405020304" pitchFamily="18" charset="0"/>
                <a:cs typeface="Times New Roman" panose="02020603050405020304" pitchFamily="18" charset="0"/>
              </a:rPr>
              <a:t>	Running time: O(</a:t>
            </a:r>
            <a:r>
              <a:rPr lang="en-US" altLang="en-US" dirty="0" err="1">
                <a:latin typeface="Times New Roman" panose="02020603050405020304" pitchFamily="18" charset="0"/>
                <a:cs typeface="Times New Roman" panose="02020603050405020304" pitchFamily="18" charset="0"/>
              </a:rPr>
              <a:t>VlgV</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ElgV</a:t>
            </a:r>
            <a:r>
              <a:rPr lang="en-US" altLang="en-US" dirty="0">
                <a:latin typeface="Times New Roman" panose="02020603050405020304" pitchFamily="18" charset="0"/>
                <a:cs typeface="Times New Roman" panose="02020603050405020304" pitchFamily="18" charset="0"/>
              </a:rPr>
              <a:t>) = O(</a:t>
            </a:r>
            <a:r>
              <a:rPr lang="en-US" altLang="en-US" dirty="0" err="1">
                <a:latin typeface="Times New Roman" panose="02020603050405020304" pitchFamily="18" charset="0"/>
                <a:cs typeface="Times New Roman" panose="02020603050405020304" pitchFamily="18" charset="0"/>
              </a:rPr>
              <a:t>ElgV</a:t>
            </a:r>
            <a:r>
              <a:rPr lang="en-US" altLang="en-US" dirty="0">
                <a:latin typeface="Times New Roman" panose="02020603050405020304" pitchFamily="18" charset="0"/>
                <a:cs typeface="Times New Roman" panose="02020603050405020304" pitchFamily="18" charset="0"/>
              </a:rPr>
              <a:t>)</a:t>
            </a:r>
          </a:p>
        </p:txBody>
      </p:sp>
      <p:sp>
        <p:nvSpPr>
          <p:cNvPr id="806916" name="Text Box 4"/>
          <p:cNvSpPr txBox="1">
            <a:spLocks noChangeArrowheads="1"/>
          </p:cNvSpPr>
          <p:nvPr/>
        </p:nvSpPr>
        <p:spPr bwMode="auto">
          <a:xfrm>
            <a:off x="6599953" y="990601"/>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(V)</a:t>
            </a:r>
          </a:p>
        </p:txBody>
      </p:sp>
      <p:sp>
        <p:nvSpPr>
          <p:cNvPr id="806917" name="Line 5"/>
          <p:cNvSpPr>
            <a:spLocks noChangeShapeType="1"/>
          </p:cNvSpPr>
          <p:nvPr/>
        </p:nvSpPr>
        <p:spPr bwMode="auto">
          <a:xfrm flipH="1">
            <a:off x="6126878" y="1220789"/>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18" name="Text Box 6"/>
          <p:cNvSpPr txBox="1">
            <a:spLocks noChangeArrowheads="1"/>
          </p:cNvSpPr>
          <p:nvPr/>
        </p:nvSpPr>
        <p:spPr bwMode="auto">
          <a:xfrm>
            <a:off x="2889250" y="2124074"/>
            <a:ext cx="291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O(V) build min-heap</a:t>
            </a:r>
          </a:p>
        </p:txBody>
      </p:sp>
      <p:sp>
        <p:nvSpPr>
          <p:cNvPr id="806919" name="Line 7"/>
          <p:cNvSpPr>
            <a:spLocks noChangeShapeType="1"/>
          </p:cNvSpPr>
          <p:nvPr/>
        </p:nvSpPr>
        <p:spPr bwMode="auto">
          <a:xfrm flipH="1">
            <a:off x="2416175" y="2349499"/>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20" name="Text Box 8"/>
          <p:cNvSpPr txBox="1">
            <a:spLocks noChangeArrowheads="1"/>
          </p:cNvSpPr>
          <p:nvPr/>
        </p:nvSpPr>
        <p:spPr bwMode="auto">
          <a:xfrm>
            <a:off x="3257822" y="2673348"/>
            <a:ext cx="299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Executed O(V) times</a:t>
            </a:r>
          </a:p>
        </p:txBody>
      </p:sp>
      <p:sp>
        <p:nvSpPr>
          <p:cNvPr id="806921" name="Line 9"/>
          <p:cNvSpPr>
            <a:spLocks noChangeShapeType="1"/>
          </p:cNvSpPr>
          <p:nvPr/>
        </p:nvSpPr>
        <p:spPr bwMode="auto">
          <a:xfrm flipH="1">
            <a:off x="2784747" y="2898773"/>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22" name="Text Box 10"/>
          <p:cNvSpPr txBox="1">
            <a:spLocks noChangeArrowheads="1"/>
          </p:cNvSpPr>
          <p:nvPr/>
        </p:nvSpPr>
        <p:spPr bwMode="auto">
          <a:xfrm>
            <a:off x="5723647" y="3260932"/>
            <a:ext cx="106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O(lgV)</a:t>
            </a:r>
          </a:p>
        </p:txBody>
      </p:sp>
      <p:sp>
        <p:nvSpPr>
          <p:cNvPr id="806923" name="Line 11"/>
          <p:cNvSpPr>
            <a:spLocks noChangeShapeType="1"/>
          </p:cNvSpPr>
          <p:nvPr/>
        </p:nvSpPr>
        <p:spPr bwMode="auto">
          <a:xfrm flipH="1">
            <a:off x="5250572" y="3486357"/>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6924" name="Text Box 12"/>
          <p:cNvSpPr txBox="1">
            <a:spLocks noChangeArrowheads="1"/>
          </p:cNvSpPr>
          <p:nvPr/>
        </p:nvSpPr>
        <p:spPr bwMode="auto">
          <a:xfrm>
            <a:off x="5449934" y="4943679"/>
            <a:ext cx="268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O(E) times; O(</a:t>
            </a:r>
            <a:r>
              <a:rPr lang="en-US" altLang="en-US" sz="2400" dirty="0" err="1">
                <a:solidFill>
                  <a:schemeClr val="tx1"/>
                </a:solidFill>
                <a:sym typeface="Symbol" panose="05050102010706020507" pitchFamily="18" charset="2"/>
              </a:rPr>
              <a:t>lgV</a:t>
            </a:r>
            <a:r>
              <a:rPr lang="en-US" altLang="en-US" sz="2400" dirty="0">
                <a:solidFill>
                  <a:schemeClr val="tx1"/>
                </a:solidFill>
                <a:sym typeface="Symbol" panose="05050102010706020507" pitchFamily="18" charset="2"/>
              </a:rPr>
              <a:t>)</a:t>
            </a:r>
          </a:p>
        </p:txBody>
      </p:sp>
      <p:sp>
        <p:nvSpPr>
          <p:cNvPr id="806925" name="Line 13"/>
          <p:cNvSpPr>
            <a:spLocks noChangeShapeType="1"/>
          </p:cNvSpPr>
          <p:nvPr/>
        </p:nvSpPr>
        <p:spPr bwMode="auto">
          <a:xfrm flipH="1">
            <a:off x="4976859" y="5169104"/>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83409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fontScale="90000"/>
          </a:bodyPr>
          <a:lstStyle/>
          <a:p>
            <a:r>
              <a:rPr lang="en-US"/>
              <a:t>Johnson’s Insight</a:t>
            </a:r>
          </a:p>
        </p:txBody>
      </p:sp>
      <p:sp>
        <p:nvSpPr>
          <p:cNvPr id="230403" name="Rectangle 3"/>
          <p:cNvSpPr>
            <a:spLocks noGrp="1" noChangeArrowheads="1"/>
          </p:cNvSpPr>
          <p:nvPr>
            <p:ph type="body" idx="1"/>
          </p:nvPr>
        </p:nvSpPr>
        <p:spPr/>
        <p:txBody>
          <a:bodyPr/>
          <a:lstStyle/>
          <a:p>
            <a:r>
              <a:rPr lang="en-US"/>
              <a:t>Add a vertex </a:t>
            </a:r>
            <a:r>
              <a:rPr lang="en-US" i="1"/>
              <a:t>s</a:t>
            </a:r>
            <a:r>
              <a:rPr lang="en-US"/>
              <a:t> to the original graph G, with edges of weight 0 to each vertex in G:</a:t>
            </a:r>
          </a:p>
          <a:p>
            <a:pPr>
              <a:spcBef>
                <a:spcPct val="400000"/>
              </a:spcBef>
            </a:pPr>
            <a:r>
              <a:rPr lang="en-US"/>
              <a:t>Assign new weights </a:t>
            </a:r>
            <a:r>
              <a:rPr lang="en-US">
                <a:cs typeface="Arial" charset="0"/>
              </a:rPr>
              <a:t>ŵ to each edge as follows:</a:t>
            </a:r>
          </a:p>
          <a:p>
            <a:r>
              <a:rPr lang="en-US">
                <a:cs typeface="Arial" charset="0"/>
              </a:rPr>
              <a:t>	 ŵ(u, v) = w(u, v) + </a:t>
            </a:r>
            <a:r>
              <a:rPr lang="en-US">
                <a:latin typeface="Symbol" pitchFamily="18" charset="2"/>
                <a:cs typeface="Arial" charset="0"/>
              </a:rPr>
              <a:t>d</a:t>
            </a:r>
            <a:r>
              <a:rPr lang="en-US">
                <a:cs typeface="Arial" charset="0"/>
              </a:rPr>
              <a:t>(s, u) - </a:t>
            </a:r>
            <a:r>
              <a:rPr lang="en-US">
                <a:latin typeface="Symbol" pitchFamily="18" charset="2"/>
                <a:cs typeface="Arial" charset="0"/>
              </a:rPr>
              <a:t>d</a:t>
            </a:r>
            <a:r>
              <a:rPr lang="en-US">
                <a:cs typeface="Arial" charset="0"/>
              </a:rPr>
              <a:t>(s, v)</a:t>
            </a:r>
          </a:p>
        </p:txBody>
      </p:sp>
      <p:sp>
        <p:nvSpPr>
          <p:cNvPr id="230404" name="Oval 4"/>
          <p:cNvSpPr>
            <a:spLocks noChangeArrowheads="1"/>
          </p:cNvSpPr>
          <p:nvPr/>
        </p:nvSpPr>
        <p:spPr bwMode="auto">
          <a:xfrm>
            <a:off x="3352800" y="2433905"/>
            <a:ext cx="304800" cy="304800"/>
          </a:xfrm>
          <a:prstGeom prst="ellipse">
            <a:avLst/>
          </a:prstGeom>
          <a:noFill/>
          <a:ln w="9525">
            <a:solidFill>
              <a:schemeClr val="tx1"/>
            </a:solidFill>
            <a:miter lim="800000"/>
            <a:headEnd/>
            <a:tailEnd/>
          </a:ln>
          <a:effectLst/>
        </p:spPr>
        <p:txBody>
          <a:bodyPr wrap="none" anchor="ctr"/>
          <a:lstStyle/>
          <a:p>
            <a:r>
              <a:rPr lang="en-US" dirty="0"/>
              <a:t>s</a:t>
            </a:r>
          </a:p>
        </p:txBody>
      </p:sp>
      <p:sp>
        <p:nvSpPr>
          <p:cNvPr id="230405" name="Oval 5"/>
          <p:cNvSpPr>
            <a:spLocks noChangeArrowheads="1"/>
          </p:cNvSpPr>
          <p:nvPr/>
        </p:nvSpPr>
        <p:spPr bwMode="auto">
          <a:xfrm>
            <a:off x="4724400" y="2433905"/>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30406" name="Oval 6"/>
          <p:cNvSpPr>
            <a:spLocks noChangeArrowheads="1"/>
          </p:cNvSpPr>
          <p:nvPr/>
        </p:nvSpPr>
        <p:spPr bwMode="auto">
          <a:xfrm>
            <a:off x="5181600" y="2052905"/>
            <a:ext cx="304800" cy="304800"/>
          </a:xfrm>
          <a:prstGeom prst="ellipse">
            <a:avLst/>
          </a:prstGeom>
          <a:noFill/>
          <a:ln w="9525">
            <a:solidFill>
              <a:schemeClr val="tx1"/>
            </a:solidFill>
            <a:miter lim="800000"/>
            <a:headEnd/>
            <a:tailEnd/>
          </a:ln>
          <a:effectLst/>
        </p:spPr>
        <p:txBody>
          <a:bodyPr wrap="none" anchor="ctr"/>
          <a:lstStyle/>
          <a:p>
            <a:endParaRPr lang="en-US"/>
          </a:p>
        </p:txBody>
      </p:sp>
      <p:sp>
        <p:nvSpPr>
          <p:cNvPr id="230407" name="Oval 7"/>
          <p:cNvSpPr>
            <a:spLocks noChangeArrowheads="1"/>
          </p:cNvSpPr>
          <p:nvPr/>
        </p:nvSpPr>
        <p:spPr bwMode="auto">
          <a:xfrm>
            <a:off x="5181600" y="2814905"/>
            <a:ext cx="304800" cy="304800"/>
          </a:xfrm>
          <a:prstGeom prst="ellipse">
            <a:avLst/>
          </a:prstGeom>
          <a:noFill/>
          <a:ln w="9525">
            <a:solidFill>
              <a:schemeClr val="tx1"/>
            </a:solidFill>
            <a:miter lim="800000"/>
            <a:headEnd/>
            <a:tailEnd/>
          </a:ln>
          <a:effectLst/>
        </p:spPr>
        <p:txBody>
          <a:bodyPr wrap="none" anchor="ctr"/>
          <a:lstStyle/>
          <a:p>
            <a:endParaRPr lang="en-US"/>
          </a:p>
        </p:txBody>
      </p:sp>
      <p:cxnSp>
        <p:nvCxnSpPr>
          <p:cNvPr id="230408" name="AutoShape 8"/>
          <p:cNvCxnSpPr>
            <a:cxnSpLocks noChangeShapeType="1"/>
            <a:stCxn id="230404" idx="6"/>
            <a:endCxn id="230405" idx="2"/>
          </p:cNvCxnSpPr>
          <p:nvPr/>
        </p:nvCxnSpPr>
        <p:spPr bwMode="auto">
          <a:xfrm>
            <a:off x="3657600" y="2586305"/>
            <a:ext cx="1066800" cy="0"/>
          </a:xfrm>
          <a:prstGeom prst="straightConnector1">
            <a:avLst/>
          </a:prstGeom>
          <a:noFill/>
          <a:ln w="9525">
            <a:solidFill>
              <a:schemeClr val="tx1"/>
            </a:solidFill>
            <a:miter lim="800000"/>
            <a:headEnd/>
            <a:tailEnd type="triangle" w="med" len="med"/>
          </a:ln>
          <a:effectLst/>
        </p:spPr>
      </p:cxnSp>
      <p:cxnSp>
        <p:nvCxnSpPr>
          <p:cNvPr id="230409" name="AutoShape 9"/>
          <p:cNvCxnSpPr>
            <a:cxnSpLocks noChangeShapeType="1"/>
            <a:stCxn id="230404" idx="7"/>
            <a:endCxn id="230406" idx="2"/>
          </p:cNvCxnSpPr>
          <p:nvPr/>
        </p:nvCxnSpPr>
        <p:spPr bwMode="auto">
          <a:xfrm rot="16200000">
            <a:off x="4260850" y="1557605"/>
            <a:ext cx="273050" cy="1568450"/>
          </a:xfrm>
          <a:prstGeom prst="curvedConnector2">
            <a:avLst/>
          </a:prstGeom>
          <a:noFill/>
          <a:ln w="9525">
            <a:solidFill>
              <a:schemeClr val="tx1"/>
            </a:solidFill>
            <a:miter lim="800000"/>
            <a:headEnd/>
            <a:tailEnd type="triangle" w="med" len="med"/>
          </a:ln>
          <a:effectLst/>
        </p:spPr>
      </p:cxnSp>
      <p:cxnSp>
        <p:nvCxnSpPr>
          <p:cNvPr id="230410" name="AutoShape 10"/>
          <p:cNvCxnSpPr>
            <a:cxnSpLocks noChangeShapeType="1"/>
            <a:stCxn id="230404" idx="5"/>
            <a:endCxn id="230407" idx="2"/>
          </p:cNvCxnSpPr>
          <p:nvPr/>
        </p:nvCxnSpPr>
        <p:spPr bwMode="auto">
          <a:xfrm rot="16200000" flipH="1">
            <a:off x="4260850" y="2046555"/>
            <a:ext cx="273050" cy="1568450"/>
          </a:xfrm>
          <a:prstGeom prst="curvedConnector2">
            <a:avLst/>
          </a:prstGeom>
          <a:noFill/>
          <a:ln w="9525">
            <a:solidFill>
              <a:schemeClr val="tx1"/>
            </a:solidFill>
            <a:miter lim="800000"/>
            <a:headEnd/>
            <a:tailEnd type="triangle" w="med" len="med"/>
          </a:ln>
          <a:effectLst/>
        </p:spPr>
      </p:cxnSp>
      <p:sp>
        <p:nvSpPr>
          <p:cNvPr id="230411" name="Text Box 11"/>
          <p:cNvSpPr txBox="1">
            <a:spLocks noChangeArrowheads="1"/>
          </p:cNvSpPr>
          <p:nvPr/>
        </p:nvSpPr>
        <p:spPr bwMode="auto">
          <a:xfrm>
            <a:off x="4114800" y="2281505"/>
            <a:ext cx="311150" cy="366713"/>
          </a:xfrm>
          <a:prstGeom prst="rect">
            <a:avLst/>
          </a:prstGeom>
          <a:noFill/>
          <a:ln w="9525">
            <a:noFill/>
            <a:miter lim="800000"/>
            <a:headEnd/>
            <a:tailEnd/>
          </a:ln>
          <a:effectLst/>
        </p:spPr>
        <p:txBody>
          <a:bodyPr wrap="none">
            <a:spAutoFit/>
          </a:bodyPr>
          <a:lstStyle/>
          <a:p>
            <a:r>
              <a:rPr lang="en-US" sz="1800"/>
              <a:t>0</a:t>
            </a:r>
          </a:p>
        </p:txBody>
      </p:sp>
      <p:sp>
        <p:nvSpPr>
          <p:cNvPr id="230412" name="Text Box 12"/>
          <p:cNvSpPr txBox="1">
            <a:spLocks noChangeArrowheads="1"/>
          </p:cNvSpPr>
          <p:nvPr/>
        </p:nvSpPr>
        <p:spPr bwMode="auto">
          <a:xfrm>
            <a:off x="4121150" y="1900505"/>
            <a:ext cx="311150" cy="366713"/>
          </a:xfrm>
          <a:prstGeom prst="rect">
            <a:avLst/>
          </a:prstGeom>
          <a:noFill/>
          <a:ln w="9525">
            <a:noFill/>
            <a:miter lim="800000"/>
            <a:headEnd/>
            <a:tailEnd/>
          </a:ln>
          <a:effectLst/>
        </p:spPr>
        <p:txBody>
          <a:bodyPr wrap="none">
            <a:spAutoFit/>
          </a:bodyPr>
          <a:lstStyle/>
          <a:p>
            <a:r>
              <a:rPr lang="en-US" sz="1800"/>
              <a:t>0</a:t>
            </a:r>
          </a:p>
        </p:txBody>
      </p:sp>
      <p:sp>
        <p:nvSpPr>
          <p:cNvPr id="230413" name="Text Box 13"/>
          <p:cNvSpPr txBox="1">
            <a:spLocks noChangeArrowheads="1"/>
          </p:cNvSpPr>
          <p:nvPr/>
        </p:nvSpPr>
        <p:spPr bwMode="auto">
          <a:xfrm>
            <a:off x="4114800" y="2600593"/>
            <a:ext cx="311150" cy="366712"/>
          </a:xfrm>
          <a:prstGeom prst="rect">
            <a:avLst/>
          </a:prstGeom>
          <a:noFill/>
          <a:ln w="9525">
            <a:noFill/>
            <a:miter lim="800000"/>
            <a:headEnd/>
            <a:tailEnd/>
          </a:ln>
          <a:effectLst/>
        </p:spPr>
        <p:txBody>
          <a:bodyPr wrap="none">
            <a:spAutoFit/>
          </a:bodyPr>
          <a:lstStyle/>
          <a:p>
            <a:r>
              <a:rPr lang="en-US" sz="1800"/>
              <a:t>0</a:t>
            </a:r>
          </a:p>
        </p:txBody>
      </p:sp>
      <p:cxnSp>
        <p:nvCxnSpPr>
          <p:cNvPr id="230414" name="AutoShape 14"/>
          <p:cNvCxnSpPr>
            <a:cxnSpLocks noChangeShapeType="1"/>
            <a:stCxn id="230405" idx="7"/>
            <a:endCxn id="230406" idx="3"/>
          </p:cNvCxnSpPr>
          <p:nvPr/>
        </p:nvCxnSpPr>
        <p:spPr bwMode="auto">
          <a:xfrm flipV="1">
            <a:off x="4984750" y="2313255"/>
            <a:ext cx="241300" cy="165100"/>
          </a:xfrm>
          <a:prstGeom prst="straightConnector1">
            <a:avLst/>
          </a:prstGeom>
          <a:noFill/>
          <a:ln w="9525">
            <a:solidFill>
              <a:schemeClr val="tx1"/>
            </a:solidFill>
            <a:miter lim="800000"/>
            <a:headEnd/>
            <a:tailEnd type="triangle" w="med" len="med"/>
          </a:ln>
          <a:effectLst/>
        </p:spPr>
      </p:cxnSp>
      <p:cxnSp>
        <p:nvCxnSpPr>
          <p:cNvPr id="230415" name="AutoShape 15"/>
          <p:cNvCxnSpPr>
            <a:cxnSpLocks noChangeShapeType="1"/>
            <a:stCxn id="230405" idx="5"/>
            <a:endCxn id="230407" idx="1"/>
          </p:cNvCxnSpPr>
          <p:nvPr/>
        </p:nvCxnSpPr>
        <p:spPr bwMode="auto">
          <a:xfrm>
            <a:off x="4984750" y="2694255"/>
            <a:ext cx="241300" cy="165100"/>
          </a:xfrm>
          <a:prstGeom prst="straightConnector1">
            <a:avLst/>
          </a:prstGeom>
          <a:noFill/>
          <a:ln w="9525">
            <a:solidFill>
              <a:schemeClr val="tx1"/>
            </a:solidFill>
            <a:miter lim="800000"/>
            <a:headEnd/>
            <a:tailEnd type="triangle" w="med" len="med"/>
          </a:ln>
          <a:effectLst/>
        </p:spPr>
      </p:cxnSp>
      <p:cxnSp>
        <p:nvCxnSpPr>
          <p:cNvPr id="230416" name="AutoShape 16"/>
          <p:cNvCxnSpPr>
            <a:cxnSpLocks noChangeShapeType="1"/>
            <a:stCxn id="230407" idx="0"/>
            <a:endCxn id="230406" idx="4"/>
          </p:cNvCxnSpPr>
          <p:nvPr/>
        </p:nvCxnSpPr>
        <p:spPr bwMode="auto">
          <a:xfrm flipV="1">
            <a:off x="5334000" y="2357705"/>
            <a:ext cx="0" cy="457200"/>
          </a:xfrm>
          <a:prstGeom prst="straightConnector1">
            <a:avLst/>
          </a:prstGeom>
          <a:noFill/>
          <a:ln w="9525">
            <a:solidFill>
              <a:schemeClr val="tx1"/>
            </a:solidFill>
            <a:miter lim="800000"/>
            <a:headEnd/>
            <a:tailEnd type="triangl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fontScale="90000"/>
          </a:bodyPr>
          <a:lstStyle/>
          <a:p>
            <a:r>
              <a:rPr lang="en-US"/>
              <a:t>Question 1</a:t>
            </a:r>
          </a:p>
        </p:txBody>
      </p:sp>
      <p:sp>
        <p:nvSpPr>
          <p:cNvPr id="231427" name="Rectangle 3"/>
          <p:cNvSpPr>
            <a:spLocks noGrp="1" noChangeArrowheads="1"/>
          </p:cNvSpPr>
          <p:nvPr>
            <p:ph type="body" idx="1"/>
          </p:nvPr>
        </p:nvSpPr>
        <p:spPr>
          <a:xfrm>
            <a:off x="551329" y="999565"/>
            <a:ext cx="7772400" cy="1447800"/>
          </a:xfrm>
        </p:spPr>
        <p:txBody>
          <a:bodyPr>
            <a:noAutofit/>
          </a:bodyPr>
          <a:lstStyle/>
          <a:p>
            <a:pPr>
              <a:lnSpc>
                <a:spcPct val="90000"/>
              </a:lnSpc>
            </a:pPr>
            <a:r>
              <a:rPr lang="en-US" sz="2400" dirty="0"/>
              <a:t>Are all the </a:t>
            </a:r>
            <a:r>
              <a:rPr lang="en-US" sz="2400" dirty="0" err="1">
                <a:cs typeface="Arial" charset="0"/>
              </a:rPr>
              <a:t>ŵ</a:t>
            </a:r>
            <a:r>
              <a:rPr lang="en-US" sz="2400" dirty="0" err="1"/>
              <a:t>’s</a:t>
            </a:r>
            <a:r>
              <a:rPr lang="en-US" sz="2400" dirty="0"/>
              <a:t> non-negative? Yes:</a:t>
            </a:r>
          </a:p>
          <a:p>
            <a:pPr>
              <a:lnSpc>
                <a:spcPct val="90000"/>
              </a:lnSpc>
            </a:pPr>
            <a:endParaRPr lang="en-US" sz="2400" dirty="0"/>
          </a:p>
          <a:p>
            <a:pPr>
              <a:lnSpc>
                <a:spcPct val="90000"/>
              </a:lnSpc>
            </a:pPr>
            <a:r>
              <a:rPr lang="en-US" sz="2400" dirty="0"/>
              <a:t>Otherwise, s </a:t>
            </a:r>
            <a:r>
              <a:rPr lang="en-US" sz="2400" dirty="0">
                <a:sym typeface="Symbol" pitchFamily="18" charset="2"/>
              </a:rPr>
              <a:t></a:t>
            </a:r>
            <a:r>
              <a:rPr lang="en-US" sz="2400" dirty="0"/>
              <a:t> u </a:t>
            </a:r>
            <a:r>
              <a:rPr lang="en-US" sz="2400" dirty="0">
                <a:sym typeface="Symbol" pitchFamily="18" charset="2"/>
              </a:rPr>
              <a:t></a:t>
            </a:r>
            <a:r>
              <a:rPr lang="en-US" sz="2400" dirty="0"/>
              <a:t> v would be </a:t>
            </a:r>
            <a:br>
              <a:rPr lang="en-US" sz="2400" dirty="0"/>
            </a:br>
            <a:r>
              <a:rPr lang="en-US" sz="2400" dirty="0"/>
              <a:t>shorter than the shortest path </a:t>
            </a:r>
            <a:br>
              <a:rPr lang="en-US" sz="2400" dirty="0"/>
            </a:br>
            <a:r>
              <a:rPr lang="en-US" sz="2400" dirty="0"/>
              <a:t>from s to v. So,</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p:txBody>
      </p:sp>
      <p:sp>
        <p:nvSpPr>
          <p:cNvPr id="231428" name="Oval 4"/>
          <p:cNvSpPr>
            <a:spLocks noChangeArrowheads="1"/>
          </p:cNvSpPr>
          <p:nvPr/>
        </p:nvSpPr>
        <p:spPr bwMode="auto">
          <a:xfrm>
            <a:off x="5849938" y="2057400"/>
            <a:ext cx="304800" cy="304800"/>
          </a:xfrm>
          <a:prstGeom prst="ellipse">
            <a:avLst/>
          </a:prstGeom>
          <a:noFill/>
          <a:ln w="9525">
            <a:solidFill>
              <a:schemeClr val="tx1"/>
            </a:solidFill>
            <a:miter lim="800000"/>
            <a:headEnd/>
            <a:tailEnd/>
          </a:ln>
          <a:effectLst/>
        </p:spPr>
        <p:txBody>
          <a:bodyPr wrap="none" anchor="ctr"/>
          <a:lstStyle/>
          <a:p>
            <a:r>
              <a:rPr lang="en-US"/>
              <a:t>s</a:t>
            </a:r>
          </a:p>
        </p:txBody>
      </p:sp>
      <p:sp>
        <p:nvSpPr>
          <p:cNvPr id="231429" name="Oval 5"/>
          <p:cNvSpPr>
            <a:spLocks noChangeArrowheads="1"/>
          </p:cNvSpPr>
          <p:nvPr/>
        </p:nvSpPr>
        <p:spPr bwMode="auto">
          <a:xfrm>
            <a:off x="7145338" y="1676400"/>
            <a:ext cx="304800" cy="304800"/>
          </a:xfrm>
          <a:prstGeom prst="ellipse">
            <a:avLst/>
          </a:prstGeom>
          <a:noFill/>
          <a:ln w="9525">
            <a:solidFill>
              <a:schemeClr val="tx1"/>
            </a:solidFill>
            <a:miter lim="800000"/>
            <a:headEnd/>
            <a:tailEnd/>
          </a:ln>
          <a:effectLst/>
        </p:spPr>
        <p:txBody>
          <a:bodyPr wrap="none" anchor="ctr"/>
          <a:lstStyle/>
          <a:p>
            <a:r>
              <a:rPr lang="en-US"/>
              <a:t>u</a:t>
            </a:r>
          </a:p>
        </p:txBody>
      </p:sp>
      <p:sp>
        <p:nvSpPr>
          <p:cNvPr id="231430" name="Oval 6"/>
          <p:cNvSpPr>
            <a:spLocks noChangeArrowheads="1"/>
          </p:cNvSpPr>
          <p:nvPr/>
        </p:nvSpPr>
        <p:spPr bwMode="auto">
          <a:xfrm>
            <a:off x="7145338" y="2438400"/>
            <a:ext cx="304800" cy="304800"/>
          </a:xfrm>
          <a:prstGeom prst="ellipse">
            <a:avLst/>
          </a:prstGeom>
          <a:noFill/>
          <a:ln w="9525">
            <a:solidFill>
              <a:schemeClr val="tx1"/>
            </a:solidFill>
            <a:miter lim="800000"/>
            <a:headEnd/>
            <a:tailEnd/>
          </a:ln>
          <a:effectLst/>
        </p:spPr>
        <p:txBody>
          <a:bodyPr wrap="none" anchor="ctr"/>
          <a:lstStyle/>
          <a:p>
            <a:r>
              <a:rPr lang="en-US"/>
              <a:t>v</a:t>
            </a:r>
          </a:p>
        </p:txBody>
      </p:sp>
      <p:cxnSp>
        <p:nvCxnSpPr>
          <p:cNvPr id="231431" name="AutoShape 7"/>
          <p:cNvCxnSpPr>
            <a:cxnSpLocks noChangeShapeType="1"/>
            <a:stCxn id="231429" idx="6"/>
            <a:endCxn id="231430" idx="6"/>
          </p:cNvCxnSpPr>
          <p:nvPr/>
        </p:nvCxnSpPr>
        <p:spPr bwMode="auto">
          <a:xfrm>
            <a:off x="7450138" y="1828800"/>
            <a:ext cx="1587" cy="762000"/>
          </a:xfrm>
          <a:prstGeom prst="curvedConnector3">
            <a:avLst>
              <a:gd name="adj1" fmla="val 14400000"/>
            </a:avLst>
          </a:prstGeom>
          <a:noFill/>
          <a:ln w="9525">
            <a:solidFill>
              <a:schemeClr val="tx1"/>
            </a:solidFill>
            <a:miter lim="800000"/>
            <a:headEnd/>
            <a:tailEnd type="triangle" w="med" len="med"/>
          </a:ln>
          <a:effectLst/>
        </p:spPr>
      </p:cxnSp>
      <p:sp>
        <p:nvSpPr>
          <p:cNvPr id="231432" name="Text Box 8"/>
          <p:cNvSpPr txBox="1">
            <a:spLocks noChangeArrowheads="1"/>
          </p:cNvSpPr>
          <p:nvPr/>
        </p:nvSpPr>
        <p:spPr bwMode="auto">
          <a:xfrm>
            <a:off x="7666038" y="1992313"/>
            <a:ext cx="944562" cy="396875"/>
          </a:xfrm>
          <a:prstGeom prst="rect">
            <a:avLst/>
          </a:prstGeom>
          <a:noFill/>
          <a:ln w="9525">
            <a:noFill/>
            <a:miter lim="800000"/>
            <a:headEnd/>
            <a:tailEnd/>
          </a:ln>
          <a:effectLst/>
        </p:spPr>
        <p:txBody>
          <a:bodyPr wrap="none">
            <a:spAutoFit/>
          </a:bodyPr>
          <a:lstStyle/>
          <a:p>
            <a:r>
              <a:rPr lang="en-US"/>
              <a:t>w(u, v)</a:t>
            </a:r>
          </a:p>
        </p:txBody>
      </p:sp>
      <p:cxnSp>
        <p:nvCxnSpPr>
          <p:cNvPr id="231433" name="AutoShape 9"/>
          <p:cNvCxnSpPr>
            <a:cxnSpLocks noChangeShapeType="1"/>
            <a:stCxn id="231428" idx="6"/>
            <a:endCxn id="231429" idx="2"/>
          </p:cNvCxnSpPr>
          <p:nvPr/>
        </p:nvCxnSpPr>
        <p:spPr bwMode="auto">
          <a:xfrm flipV="1">
            <a:off x="6154738" y="1828800"/>
            <a:ext cx="990600" cy="381000"/>
          </a:xfrm>
          <a:prstGeom prst="straightConnector1">
            <a:avLst/>
          </a:prstGeom>
          <a:noFill/>
          <a:ln w="9525">
            <a:solidFill>
              <a:schemeClr val="tx1"/>
            </a:solidFill>
            <a:prstDash val="sysDot"/>
            <a:miter lim="800000"/>
            <a:headEnd/>
            <a:tailEnd type="triangle" w="med" len="med"/>
          </a:ln>
          <a:effectLst/>
        </p:spPr>
      </p:cxnSp>
      <p:cxnSp>
        <p:nvCxnSpPr>
          <p:cNvPr id="231434" name="AutoShape 10"/>
          <p:cNvCxnSpPr>
            <a:cxnSpLocks noChangeShapeType="1"/>
            <a:stCxn id="231428" idx="6"/>
            <a:endCxn id="231430" idx="2"/>
          </p:cNvCxnSpPr>
          <p:nvPr/>
        </p:nvCxnSpPr>
        <p:spPr bwMode="auto">
          <a:xfrm>
            <a:off x="6154738" y="2209800"/>
            <a:ext cx="990600" cy="381000"/>
          </a:xfrm>
          <a:prstGeom prst="straightConnector1">
            <a:avLst/>
          </a:prstGeom>
          <a:noFill/>
          <a:ln w="9525">
            <a:solidFill>
              <a:schemeClr val="tx1"/>
            </a:solidFill>
            <a:prstDash val="sysDot"/>
            <a:miter lim="800000"/>
            <a:headEnd/>
            <a:tailEnd type="triangle" w="med" len="med"/>
          </a:ln>
          <a:effectLst/>
        </p:spPr>
      </p:cxnSp>
      <p:sp>
        <p:nvSpPr>
          <p:cNvPr id="231435" name="Text Box 11"/>
          <p:cNvSpPr txBox="1">
            <a:spLocks noChangeArrowheads="1"/>
          </p:cNvSpPr>
          <p:nvPr/>
        </p:nvSpPr>
        <p:spPr bwMode="auto">
          <a:xfrm rot="-1251975">
            <a:off x="6124575" y="1584325"/>
            <a:ext cx="885825" cy="396875"/>
          </a:xfrm>
          <a:prstGeom prst="rect">
            <a:avLst/>
          </a:prstGeom>
          <a:noFill/>
          <a:ln w="9525">
            <a:noFill/>
            <a:miter lim="800000"/>
            <a:headEnd/>
            <a:tailEnd/>
          </a:ln>
          <a:effectLst/>
        </p:spPr>
        <p:txBody>
          <a:bodyPr wrap="none">
            <a:spAutoFit/>
          </a:bodyPr>
          <a:lstStyle/>
          <a:p>
            <a:r>
              <a:rPr lang="en-US">
                <a:latin typeface="Symbol" pitchFamily="18" charset="2"/>
              </a:rPr>
              <a:t>d</a:t>
            </a:r>
            <a:r>
              <a:rPr lang="en-US"/>
              <a:t>(s, u)</a:t>
            </a:r>
          </a:p>
        </p:txBody>
      </p:sp>
      <p:sp>
        <p:nvSpPr>
          <p:cNvPr id="231436" name="Text Box 12"/>
          <p:cNvSpPr txBox="1">
            <a:spLocks noChangeArrowheads="1"/>
          </p:cNvSpPr>
          <p:nvPr/>
        </p:nvSpPr>
        <p:spPr bwMode="auto">
          <a:xfrm rot="1265219">
            <a:off x="6172200" y="2413000"/>
            <a:ext cx="871538" cy="396875"/>
          </a:xfrm>
          <a:prstGeom prst="rect">
            <a:avLst/>
          </a:prstGeom>
          <a:noFill/>
          <a:ln w="9525">
            <a:noFill/>
            <a:miter lim="800000"/>
            <a:headEnd/>
            <a:tailEnd/>
          </a:ln>
          <a:effectLst/>
        </p:spPr>
        <p:txBody>
          <a:bodyPr wrap="none">
            <a:spAutoFit/>
          </a:bodyPr>
          <a:lstStyle/>
          <a:p>
            <a:r>
              <a:rPr lang="en-US">
                <a:latin typeface="Symbol" pitchFamily="18" charset="2"/>
              </a:rPr>
              <a:t>d</a:t>
            </a:r>
            <a:r>
              <a:rPr lang="en-US"/>
              <a:t>(s, v)</a:t>
            </a:r>
          </a:p>
        </p:txBody>
      </p:sp>
      <p:graphicFrame>
        <p:nvGraphicFramePr>
          <p:cNvPr id="231437" name="Object 13"/>
          <p:cNvGraphicFramePr>
            <a:graphicFrameLocks noChangeAspect="1"/>
          </p:cNvGraphicFramePr>
          <p:nvPr/>
        </p:nvGraphicFramePr>
        <p:xfrm>
          <a:off x="1295400" y="3790590"/>
          <a:ext cx="3733800" cy="1422400"/>
        </p:xfrm>
        <a:graphic>
          <a:graphicData uri="http://schemas.openxmlformats.org/presentationml/2006/ole">
            <mc:AlternateContent xmlns:mc="http://schemas.openxmlformats.org/markup-compatibility/2006">
              <mc:Choice xmlns:v="urn:schemas-microsoft-com:vml" Requires="v">
                <p:oleObj spid="_x0000_s45064" name="Equation" r:id="rId3" imgW="1600200" imgH="609480" progId="Equation.3">
                  <p:embed/>
                </p:oleObj>
              </mc:Choice>
              <mc:Fallback>
                <p:oleObj name="Equation" r:id="rId3" imgW="1600200" imgH="609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790590"/>
                        <a:ext cx="37338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8" name="AutoShape 14"/>
          <p:cNvSpPr>
            <a:spLocks/>
          </p:cNvSpPr>
          <p:nvPr/>
        </p:nvSpPr>
        <p:spPr bwMode="auto">
          <a:xfrm rot="-5400000">
            <a:off x="2819400" y="3917590"/>
            <a:ext cx="228600" cy="2971800"/>
          </a:xfrm>
          <a:prstGeom prst="leftBrace">
            <a:avLst>
              <a:gd name="adj1" fmla="val 108333"/>
              <a:gd name="adj2" fmla="val 50000"/>
            </a:avLst>
          </a:prstGeom>
          <a:noFill/>
          <a:ln w="9525">
            <a:solidFill>
              <a:schemeClr val="tx1"/>
            </a:solidFill>
            <a:miter lim="800000"/>
            <a:headEnd/>
            <a:tailEnd/>
          </a:ln>
          <a:effectLst/>
        </p:spPr>
        <p:txBody>
          <a:bodyPr wrap="none" anchor="ctr"/>
          <a:lstStyle/>
          <a:p>
            <a:endParaRPr lang="en-US"/>
          </a:p>
        </p:txBody>
      </p:sp>
      <p:graphicFrame>
        <p:nvGraphicFramePr>
          <p:cNvPr id="231439" name="Object 15"/>
          <p:cNvGraphicFramePr>
            <a:graphicFrameLocks noChangeAspect="1"/>
          </p:cNvGraphicFramePr>
          <p:nvPr/>
        </p:nvGraphicFramePr>
        <p:xfrm>
          <a:off x="2514600" y="5541603"/>
          <a:ext cx="895350" cy="433387"/>
        </p:xfrm>
        <a:graphic>
          <a:graphicData uri="http://schemas.openxmlformats.org/presentationml/2006/ole">
            <mc:AlternateContent xmlns:mc="http://schemas.openxmlformats.org/markup-compatibility/2006">
              <mc:Choice xmlns:v="urn:schemas-microsoft-com:vml" Requires="v">
                <p:oleObj spid="_x0000_s45065" name="Equation" r:id="rId5" imgW="419040" imgH="203040" progId="Equation.3">
                  <p:embed/>
                </p:oleObj>
              </mc:Choice>
              <mc:Fallback>
                <p:oleObj name="Equation" r:id="rId5" imgW="4190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541603"/>
                        <a:ext cx="8953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40" name="Object 16"/>
          <p:cNvGraphicFramePr>
            <a:graphicFrameLocks noChangeAspect="1"/>
          </p:cNvGraphicFramePr>
          <p:nvPr/>
        </p:nvGraphicFramePr>
        <p:xfrm>
          <a:off x="609600" y="1465730"/>
          <a:ext cx="4394200" cy="433388"/>
        </p:xfrm>
        <a:graphic>
          <a:graphicData uri="http://schemas.openxmlformats.org/presentationml/2006/ole">
            <mc:AlternateContent xmlns:mc="http://schemas.openxmlformats.org/markup-compatibility/2006">
              <mc:Choice xmlns:v="urn:schemas-microsoft-com:vml" Requires="v">
                <p:oleObj spid="_x0000_s45066" name="Equation" r:id="rId7" imgW="1930320" imgH="190440" progId="Equation.3">
                  <p:embed/>
                </p:oleObj>
              </mc:Choice>
              <mc:Fallback>
                <p:oleObj name="Equation" r:id="rId7" imgW="1930320" imgH="1904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465730"/>
                        <a:ext cx="43942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fontScale="90000"/>
          </a:bodyPr>
          <a:lstStyle/>
          <a:p>
            <a:r>
              <a:rPr lang="en-US"/>
              <a:t>Question 2</a:t>
            </a:r>
          </a:p>
        </p:txBody>
      </p:sp>
      <p:sp>
        <p:nvSpPr>
          <p:cNvPr id="232451" name="Rectangle 3"/>
          <p:cNvSpPr>
            <a:spLocks noGrp="1" noChangeArrowheads="1"/>
          </p:cNvSpPr>
          <p:nvPr>
            <p:ph type="body" idx="1"/>
          </p:nvPr>
        </p:nvSpPr>
        <p:spPr>
          <a:xfrm>
            <a:off x="685800" y="990600"/>
            <a:ext cx="7772400" cy="863600"/>
          </a:xfrm>
        </p:spPr>
        <p:txBody>
          <a:bodyPr/>
          <a:lstStyle/>
          <a:p>
            <a:r>
              <a:rPr lang="en-US" sz="2000" dirty="0"/>
              <a:t>Does the reweighting preserve shortest paths? Yes: Consider any path </a:t>
            </a:r>
            <a:r>
              <a:rPr lang="en-US" sz="2000" i="1" dirty="0">
                <a:latin typeface="Times New Roman" pitchFamily="18" charset="0"/>
                <a:cs typeface="Times New Roman" pitchFamily="18" charset="0"/>
              </a:rPr>
              <a:t>p = v</a:t>
            </a:r>
            <a:r>
              <a:rPr lang="en-US" sz="2000" i="1"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 v</a:t>
            </a:r>
            <a:r>
              <a:rPr lang="en-US" sz="2000" i="1"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 …, </a:t>
            </a:r>
            <a:r>
              <a:rPr lang="en-US" sz="2000" i="1" dirty="0" err="1">
                <a:latin typeface="Times New Roman" pitchFamily="18" charset="0"/>
                <a:cs typeface="Times New Roman" pitchFamily="18" charset="0"/>
              </a:rPr>
              <a:t>v</a:t>
            </a:r>
            <a:r>
              <a:rPr lang="en-US" sz="2000" i="1" baseline="-25000" dirty="0" err="1">
                <a:latin typeface="Times New Roman" pitchFamily="18" charset="0"/>
                <a:cs typeface="Times New Roman" pitchFamily="18" charset="0"/>
              </a:rPr>
              <a:t>k</a:t>
            </a:r>
            <a:r>
              <a:rPr lang="en-US" sz="2000" dirty="0">
                <a:latin typeface="Times New Roman" pitchFamily="18" charset="0"/>
                <a:cs typeface="Times New Roman" pitchFamily="18" charset="0"/>
              </a:rPr>
              <a:t> </a:t>
            </a:r>
          </a:p>
          <a:p>
            <a:endParaRPr lang="en-US" sz="2000" dirty="0"/>
          </a:p>
        </p:txBody>
      </p:sp>
      <p:graphicFrame>
        <p:nvGraphicFramePr>
          <p:cNvPr id="232453" name="Object 5"/>
          <p:cNvGraphicFramePr>
            <a:graphicFrameLocks noChangeAspect="1"/>
          </p:cNvGraphicFramePr>
          <p:nvPr/>
        </p:nvGraphicFramePr>
        <p:xfrm>
          <a:off x="1066800" y="1882775"/>
          <a:ext cx="7391400" cy="2917825"/>
        </p:xfrm>
        <a:graphic>
          <a:graphicData uri="http://schemas.openxmlformats.org/presentationml/2006/ole">
            <mc:AlternateContent xmlns:mc="http://schemas.openxmlformats.org/markup-compatibility/2006">
              <mc:Choice xmlns:v="urn:schemas-microsoft-com:vml" Requires="v">
                <p:oleObj spid="_x0000_s46084" name="Equation" r:id="rId3" imgW="3860640" imgH="1523880" progId="Equation.3">
                  <p:embed/>
                </p:oleObj>
              </mc:Choice>
              <mc:Fallback>
                <p:oleObj name="Equation" r:id="rId3" imgW="3860640" imgH="1523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82775"/>
                        <a:ext cx="7391400" cy="291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
          <p:cNvGrpSpPr/>
          <p:nvPr/>
        </p:nvGrpSpPr>
        <p:grpSpPr>
          <a:xfrm>
            <a:off x="396875" y="4724400"/>
            <a:ext cx="8366125" cy="1544856"/>
            <a:chOff x="396875" y="4724400"/>
            <a:chExt cx="8366125" cy="1544856"/>
          </a:xfrm>
        </p:grpSpPr>
        <p:sp>
          <p:nvSpPr>
            <p:cNvPr id="232455" name="AutoShape 7"/>
            <p:cNvSpPr>
              <a:spLocks/>
            </p:cNvSpPr>
            <p:nvPr/>
          </p:nvSpPr>
          <p:spPr bwMode="auto">
            <a:xfrm rot="16200000">
              <a:off x="3505200" y="3886200"/>
              <a:ext cx="228600" cy="1905000"/>
            </a:xfrm>
            <a:prstGeom prst="leftBrace">
              <a:avLst>
                <a:gd name="adj1" fmla="val 69444"/>
                <a:gd name="adj2" fmla="val 49940"/>
              </a:avLst>
            </a:prstGeom>
            <a:noFill/>
            <a:ln w="9525">
              <a:solidFill>
                <a:schemeClr val="tx1"/>
              </a:solidFill>
              <a:miter lim="800000"/>
              <a:headEnd/>
              <a:tailEnd/>
            </a:ln>
            <a:effectLst/>
          </p:spPr>
          <p:txBody>
            <a:bodyPr wrap="none" anchor="ctr"/>
            <a:lstStyle/>
            <a:p>
              <a:endParaRPr lang="en-US"/>
            </a:p>
          </p:txBody>
        </p:sp>
        <p:sp>
          <p:nvSpPr>
            <p:cNvPr id="232456" name="Text Box 8"/>
            <p:cNvSpPr txBox="1">
              <a:spLocks noChangeArrowheads="1"/>
            </p:cNvSpPr>
            <p:nvPr/>
          </p:nvSpPr>
          <p:spPr bwMode="auto">
            <a:xfrm>
              <a:off x="2133600" y="4921250"/>
              <a:ext cx="3352800" cy="641350"/>
            </a:xfrm>
            <a:prstGeom prst="rect">
              <a:avLst/>
            </a:prstGeom>
            <a:noFill/>
            <a:ln w="9525">
              <a:noFill/>
              <a:miter lim="800000"/>
              <a:headEnd/>
              <a:tailEnd/>
            </a:ln>
            <a:effectLst/>
          </p:spPr>
          <p:txBody>
            <a:bodyPr>
              <a:spAutoFit/>
            </a:bodyPr>
            <a:lstStyle/>
            <a:p>
              <a:pPr algn="l"/>
              <a:r>
                <a:rPr lang="en-US" sz="1800" dirty="0"/>
                <a:t>A value that depends only on the endpoints, not on the path.</a:t>
              </a:r>
            </a:p>
          </p:txBody>
        </p:sp>
        <p:sp>
          <p:nvSpPr>
            <p:cNvPr id="232457" name="Text Box 9"/>
            <p:cNvSpPr txBox="1">
              <a:spLocks noChangeArrowheads="1"/>
            </p:cNvSpPr>
            <p:nvPr/>
          </p:nvSpPr>
          <p:spPr bwMode="auto">
            <a:xfrm>
              <a:off x="396875" y="5622925"/>
              <a:ext cx="8366125" cy="646331"/>
            </a:xfrm>
            <a:prstGeom prst="rect">
              <a:avLst/>
            </a:prstGeom>
            <a:noFill/>
            <a:ln w="9525">
              <a:noFill/>
              <a:miter lim="800000"/>
              <a:headEnd/>
              <a:tailEnd/>
            </a:ln>
            <a:effectLst/>
          </p:spPr>
          <p:txBody>
            <a:bodyPr>
              <a:spAutoFit/>
            </a:bodyPr>
            <a:lstStyle/>
            <a:p>
              <a:pPr algn="l"/>
              <a:r>
                <a:rPr lang="en-US" dirty="0"/>
                <a:t>In other words, we have adjusted the lengths of all paths by the same amount. So this will not affect the relative ordering of the paths— i.e., shortest paths will be preserved.</a:t>
              </a:r>
            </a:p>
          </p:txBody>
        </p:sp>
      </p:grpSp>
      <p:sp>
        <p:nvSpPr>
          <p:cNvPr id="11" name="TextBox 10"/>
          <p:cNvSpPr txBox="1"/>
          <p:nvPr/>
        </p:nvSpPr>
        <p:spPr>
          <a:xfrm>
            <a:off x="3048000" y="3505200"/>
            <a:ext cx="1828800" cy="400110"/>
          </a:xfrm>
          <a:prstGeom prst="rect">
            <a:avLst/>
          </a:prstGeom>
          <a:solidFill>
            <a:schemeClr val="bg1"/>
          </a:solidFill>
        </p:spPr>
        <p:txBody>
          <a:bodyPr wrap="square" rtlCol="0">
            <a:spAutoFit/>
          </a:bodyPr>
          <a:lstStyle/>
          <a:p>
            <a:r>
              <a:rPr lang="en-US" dirty="0"/>
              <a:t>…………</a:t>
            </a:r>
          </a:p>
        </p:txBody>
      </p:sp>
      <p:grpSp>
        <p:nvGrpSpPr>
          <p:cNvPr id="3" name="Group 15"/>
          <p:cNvGrpSpPr/>
          <p:nvPr/>
        </p:nvGrpSpPr>
        <p:grpSpPr>
          <a:xfrm>
            <a:off x="3926545" y="2615625"/>
            <a:ext cx="3039035" cy="1823975"/>
            <a:chOff x="3926545" y="2615625"/>
            <a:chExt cx="3039035" cy="1823975"/>
          </a:xfrm>
        </p:grpSpPr>
        <p:sp>
          <p:nvSpPr>
            <p:cNvPr id="12" name="TextBox 11"/>
            <p:cNvSpPr txBox="1"/>
            <p:nvPr/>
          </p:nvSpPr>
          <p:spPr>
            <a:xfrm>
              <a:off x="3926545" y="2615625"/>
              <a:ext cx="685800" cy="584775"/>
            </a:xfrm>
            <a:prstGeom prst="rect">
              <a:avLst/>
            </a:prstGeom>
            <a:noFill/>
          </p:spPr>
          <p:txBody>
            <a:bodyPr wrap="square" rtlCol="0">
              <a:spAutoFit/>
            </a:bodyPr>
            <a:lstStyle/>
            <a:p>
              <a:r>
                <a:rPr lang="en-US" sz="3200" dirty="0">
                  <a:solidFill>
                    <a:srgbClr val="FF0000"/>
                  </a:solidFill>
                  <a:latin typeface="Arial Narrow" pitchFamily="34" charset="0"/>
                </a:rPr>
                <a:t>X</a:t>
              </a:r>
              <a:endParaRPr lang="en-US" sz="4000" dirty="0">
                <a:solidFill>
                  <a:srgbClr val="FF0000"/>
                </a:solidFill>
                <a:latin typeface="Arial Narrow" pitchFamily="34" charset="0"/>
              </a:endParaRPr>
            </a:p>
          </p:txBody>
        </p:sp>
        <p:sp>
          <p:nvSpPr>
            <p:cNvPr id="14" name="TextBox 13"/>
            <p:cNvSpPr txBox="1"/>
            <p:nvPr/>
          </p:nvSpPr>
          <p:spPr>
            <a:xfrm>
              <a:off x="4036613" y="3026008"/>
              <a:ext cx="685800" cy="584775"/>
            </a:xfrm>
            <a:prstGeom prst="rect">
              <a:avLst/>
            </a:prstGeom>
            <a:noFill/>
          </p:spPr>
          <p:txBody>
            <a:bodyPr wrap="square" rtlCol="0">
              <a:spAutoFit/>
            </a:bodyPr>
            <a:lstStyle/>
            <a:p>
              <a:r>
                <a:rPr lang="en-US" sz="3200" dirty="0">
                  <a:solidFill>
                    <a:srgbClr val="FF0000"/>
                  </a:solidFill>
                  <a:latin typeface="Arial Narrow" pitchFamily="34" charset="0"/>
                </a:rPr>
                <a:t>X</a:t>
              </a:r>
              <a:endParaRPr lang="en-US" sz="4000" dirty="0">
                <a:solidFill>
                  <a:srgbClr val="FF0000"/>
                </a:solidFill>
                <a:latin typeface="Arial Narrow" pitchFamily="34" charset="0"/>
              </a:endParaRPr>
            </a:p>
          </p:txBody>
        </p:sp>
        <p:sp>
          <p:nvSpPr>
            <p:cNvPr id="15" name="TextBox 14"/>
            <p:cNvSpPr txBox="1"/>
            <p:nvPr/>
          </p:nvSpPr>
          <p:spPr>
            <a:xfrm>
              <a:off x="6279780" y="3854825"/>
              <a:ext cx="685800" cy="584775"/>
            </a:xfrm>
            <a:prstGeom prst="rect">
              <a:avLst/>
            </a:prstGeom>
            <a:noFill/>
          </p:spPr>
          <p:txBody>
            <a:bodyPr wrap="square" rtlCol="0">
              <a:spAutoFit/>
            </a:bodyPr>
            <a:lstStyle/>
            <a:p>
              <a:r>
                <a:rPr lang="en-US" sz="3200" dirty="0">
                  <a:solidFill>
                    <a:srgbClr val="FF0000"/>
                  </a:solidFill>
                  <a:latin typeface="Arial Narrow" pitchFamily="34" charset="0"/>
                </a:rPr>
                <a:t>X</a:t>
              </a:r>
              <a:endParaRPr lang="en-US" sz="4000" dirty="0">
                <a:solidFill>
                  <a:srgbClr val="FF0000"/>
                </a:solidFill>
                <a:latin typeface="Arial Narrow" pitchFamily="34" charset="0"/>
              </a:endParaRPr>
            </a:p>
          </p:txBody>
        </p:sp>
      </p:grpSp>
      <p:grpSp>
        <p:nvGrpSpPr>
          <p:cNvPr id="4" name="Group 17"/>
          <p:cNvGrpSpPr/>
          <p:nvPr/>
        </p:nvGrpSpPr>
        <p:grpSpPr>
          <a:xfrm>
            <a:off x="152400" y="2819400"/>
            <a:ext cx="1447800" cy="1447800"/>
            <a:chOff x="152400" y="2819400"/>
            <a:chExt cx="1447800" cy="1447800"/>
          </a:xfrm>
        </p:grpSpPr>
        <p:sp>
          <p:nvSpPr>
            <p:cNvPr id="232454" name="Text Box 6"/>
            <p:cNvSpPr txBox="1">
              <a:spLocks noChangeArrowheads="1"/>
            </p:cNvSpPr>
            <p:nvPr/>
          </p:nvSpPr>
          <p:spPr bwMode="auto">
            <a:xfrm>
              <a:off x="152400" y="3276600"/>
              <a:ext cx="1276350" cy="641350"/>
            </a:xfrm>
            <a:prstGeom prst="rect">
              <a:avLst/>
            </a:prstGeom>
            <a:noFill/>
            <a:ln w="9525">
              <a:noFill/>
              <a:miter lim="800000"/>
              <a:headEnd/>
              <a:tailEnd/>
            </a:ln>
            <a:effectLst/>
          </p:spPr>
          <p:txBody>
            <a:bodyPr wrap="none">
              <a:spAutoFit/>
            </a:bodyPr>
            <a:lstStyle/>
            <a:p>
              <a:r>
                <a:rPr lang="en-US" sz="1800" dirty="0"/>
                <a:t>The sum</a:t>
              </a:r>
              <a:br>
                <a:rPr lang="en-US" sz="1800" dirty="0"/>
              </a:br>
              <a:r>
                <a:rPr lang="en-US" sz="1800" dirty="0"/>
                <a:t>telescopes</a:t>
              </a:r>
            </a:p>
          </p:txBody>
        </p:sp>
        <p:sp>
          <p:nvSpPr>
            <p:cNvPr id="17" name="AutoShape 7"/>
            <p:cNvSpPr>
              <a:spLocks/>
            </p:cNvSpPr>
            <p:nvPr/>
          </p:nvSpPr>
          <p:spPr bwMode="auto">
            <a:xfrm>
              <a:off x="1371600" y="2819400"/>
              <a:ext cx="228600" cy="1447800"/>
            </a:xfrm>
            <a:prstGeom prst="leftBrace">
              <a:avLst>
                <a:gd name="adj1" fmla="val 69444"/>
                <a:gd name="adj2" fmla="val 49940"/>
              </a:avLst>
            </a:prstGeom>
            <a:no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t>Question 3</a:t>
            </a:r>
          </a:p>
        </p:txBody>
      </p:sp>
      <p:sp>
        <p:nvSpPr>
          <p:cNvPr id="233475" name="Rectangle 3"/>
          <p:cNvSpPr>
            <a:spLocks noGrp="1" noChangeArrowheads="1"/>
          </p:cNvSpPr>
          <p:nvPr>
            <p:ph type="body" idx="1"/>
          </p:nvPr>
        </p:nvSpPr>
        <p:spPr/>
        <p:txBody>
          <a:bodyPr/>
          <a:lstStyle/>
          <a:p>
            <a:r>
              <a:rPr lang="en-US"/>
              <a:t>How do we compute the </a:t>
            </a:r>
            <a:r>
              <a:rPr lang="en-US">
                <a:latin typeface="Symbol" pitchFamily="18" charset="2"/>
              </a:rPr>
              <a:t>d</a:t>
            </a:r>
            <a:r>
              <a:rPr lang="en-US"/>
              <a:t>(s, v)’s?</a:t>
            </a:r>
          </a:p>
          <a:p>
            <a:r>
              <a:rPr lang="en-US"/>
              <a:t>Use Bellman-Ford.</a:t>
            </a:r>
          </a:p>
          <a:p>
            <a:r>
              <a:rPr lang="en-US"/>
              <a:t>This also tells us if we have a negative-weight cycle.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r>
              <a:rPr lang="en-US"/>
              <a:t>Johnson’s: Algorithm</a:t>
            </a:r>
          </a:p>
        </p:txBody>
      </p:sp>
      <p:sp>
        <p:nvSpPr>
          <p:cNvPr id="234499" name="Rectangle 3"/>
          <p:cNvSpPr>
            <a:spLocks noGrp="1" noChangeArrowheads="1"/>
          </p:cNvSpPr>
          <p:nvPr>
            <p:ph type="body" idx="1"/>
          </p:nvPr>
        </p:nvSpPr>
        <p:spPr/>
        <p:txBody>
          <a:bodyPr/>
          <a:lstStyle/>
          <a:p>
            <a:pPr marL="533400" indent="-533400">
              <a:buFontTx/>
              <a:buAutoNum type="arabicPeriod"/>
            </a:pPr>
            <a:r>
              <a:rPr lang="en-US"/>
              <a:t>Compute G’, which consists of G augmented with s and a zero-weight edge from s to every vertex in G.</a:t>
            </a:r>
          </a:p>
          <a:p>
            <a:pPr marL="533400" indent="-533400">
              <a:buFontTx/>
              <a:buAutoNum type="arabicPeriod"/>
            </a:pPr>
            <a:r>
              <a:rPr lang="en-US"/>
              <a:t>Run Bellman-Ford(G’, w, s) to obtain the </a:t>
            </a:r>
            <a:r>
              <a:rPr lang="en-US">
                <a:latin typeface="Symbol" pitchFamily="18" charset="2"/>
              </a:rPr>
              <a:t>d</a:t>
            </a:r>
            <a:r>
              <a:rPr lang="en-US"/>
              <a:t>(s,v)’s</a:t>
            </a:r>
          </a:p>
          <a:p>
            <a:pPr marL="533400" indent="-533400">
              <a:buFontTx/>
              <a:buAutoNum type="arabicPeriod"/>
            </a:pPr>
            <a:r>
              <a:rPr lang="en-US"/>
              <a:t>Reweight by computing </a:t>
            </a:r>
            <a:r>
              <a:rPr lang="en-US">
                <a:cs typeface="Arial" charset="0"/>
              </a:rPr>
              <a:t>ŵ for each edge</a:t>
            </a:r>
          </a:p>
          <a:p>
            <a:pPr marL="533400" indent="-533400">
              <a:buFontTx/>
              <a:buAutoNum type="arabicPeriod"/>
            </a:pPr>
            <a:r>
              <a:rPr lang="en-US">
                <a:cs typeface="Arial" charset="0"/>
              </a:rPr>
              <a:t>Run Dijkstra on each vertex to compute </a:t>
            </a:r>
          </a:p>
          <a:p>
            <a:pPr marL="533400" indent="-533400">
              <a:buFontTx/>
              <a:buAutoNum type="arabicPeriod"/>
            </a:pPr>
            <a:r>
              <a:rPr lang="en-US">
                <a:cs typeface="Arial" charset="0"/>
              </a:rPr>
              <a:t>Undo reweighting factors to compute </a:t>
            </a:r>
            <a:r>
              <a:rPr lang="en-US">
                <a:latin typeface="Symbol" pitchFamily="18" charset="2"/>
              </a:rPr>
              <a:t>d</a:t>
            </a:r>
          </a:p>
        </p:txBody>
      </p:sp>
      <p:graphicFrame>
        <p:nvGraphicFramePr>
          <p:cNvPr id="234500" name="Object 4"/>
          <p:cNvGraphicFramePr>
            <a:graphicFrameLocks noChangeAspect="1"/>
          </p:cNvGraphicFramePr>
          <p:nvPr/>
        </p:nvGraphicFramePr>
        <p:xfrm>
          <a:off x="6547318" y="2819399"/>
          <a:ext cx="265112" cy="471488"/>
        </p:xfrm>
        <a:graphic>
          <a:graphicData uri="http://schemas.openxmlformats.org/presentationml/2006/ole">
            <mc:AlternateContent xmlns:mc="http://schemas.openxmlformats.org/markup-compatibility/2006">
              <mc:Choice xmlns:v="urn:schemas-microsoft-com:vml" Requires="v">
                <p:oleObj spid="_x0000_s47108" name="Equation" r:id="rId3" imgW="114120" imgH="203040" progId="Equation.3">
                  <p:embed/>
                </p:oleObj>
              </mc:Choice>
              <mc:Fallback>
                <p:oleObj name="Equation" r:id="rId3" imgW="11412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318" y="2819399"/>
                        <a:ext cx="265112"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fontScale="90000"/>
          </a:bodyPr>
          <a:lstStyle/>
          <a:p>
            <a:r>
              <a:rPr lang="en-US"/>
              <a:t>Johnson’s: CLRS</a:t>
            </a:r>
          </a:p>
        </p:txBody>
      </p:sp>
      <p:pic>
        <p:nvPicPr>
          <p:cNvPr id="235523" name="Picture 3" descr="johnson_code"/>
          <p:cNvPicPr>
            <a:picLocks noGrp="1" noChangeAspect="1" noChangeArrowheads="1"/>
          </p:cNvPicPr>
          <p:nvPr>
            <p:ph idx="1"/>
          </p:nvPr>
        </p:nvPicPr>
        <p:blipFill>
          <a:blip r:embed="rId2" cstate="print"/>
          <a:srcRect/>
          <a:stretch>
            <a:fillRect/>
          </a:stretch>
        </p:blipFill>
        <p:spPr>
          <a:xfrm>
            <a:off x="685800" y="1157288"/>
            <a:ext cx="7772400" cy="4772025"/>
          </a:xfrm>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normAutofit fontScale="90000"/>
          </a:bodyPr>
          <a:lstStyle/>
          <a:p>
            <a:r>
              <a:rPr lang="en-US"/>
              <a:t>Johnson’s: Running Time</a:t>
            </a:r>
          </a:p>
        </p:txBody>
      </p:sp>
      <p:sp>
        <p:nvSpPr>
          <p:cNvPr id="238595" name="Rectangle 3"/>
          <p:cNvSpPr>
            <a:spLocks noGrp="1" noChangeArrowheads="1"/>
          </p:cNvSpPr>
          <p:nvPr>
            <p:ph type="body" idx="1"/>
          </p:nvPr>
        </p:nvSpPr>
        <p:spPr>
          <a:xfrm>
            <a:off x="685800" y="1143000"/>
            <a:ext cx="7924800" cy="4953000"/>
          </a:xfrm>
        </p:spPr>
        <p:txBody>
          <a:bodyPr/>
          <a:lstStyle/>
          <a:p>
            <a:pPr marL="533400" indent="-533400">
              <a:buFontTx/>
              <a:buAutoNum type="arabicPeriod"/>
            </a:pPr>
            <a:r>
              <a:rPr lang="en-US" dirty="0"/>
              <a:t>Computing G’: </a:t>
            </a:r>
            <a:r>
              <a:rPr lang="en-US" dirty="0">
                <a:latin typeface="Symbol" pitchFamily="18" charset="2"/>
              </a:rPr>
              <a:t>Q</a:t>
            </a:r>
            <a:r>
              <a:rPr lang="en-US" dirty="0"/>
              <a:t>(</a:t>
            </a:r>
            <a:r>
              <a:rPr lang="en-US" i="1" dirty="0"/>
              <a:t>V</a:t>
            </a:r>
            <a:r>
              <a:rPr lang="en-US" dirty="0"/>
              <a:t>)</a:t>
            </a:r>
          </a:p>
          <a:p>
            <a:pPr marL="533400" indent="-533400">
              <a:buFontTx/>
              <a:buAutoNum type="arabicPeriod"/>
            </a:pPr>
            <a:r>
              <a:rPr lang="en-US" dirty="0"/>
              <a:t>Bellman-Ford: </a:t>
            </a:r>
            <a:r>
              <a:rPr lang="en-US" dirty="0">
                <a:latin typeface="Symbol" pitchFamily="18" charset="2"/>
              </a:rPr>
              <a:t>Q</a:t>
            </a:r>
            <a:r>
              <a:rPr lang="en-US" dirty="0"/>
              <a:t>(</a:t>
            </a:r>
            <a:r>
              <a:rPr lang="en-US" i="1" dirty="0"/>
              <a:t>VE</a:t>
            </a:r>
            <a:r>
              <a:rPr lang="en-US" dirty="0"/>
              <a:t>)</a:t>
            </a:r>
          </a:p>
          <a:p>
            <a:pPr marL="533400" indent="-533400">
              <a:buFontTx/>
              <a:buAutoNum type="arabicPeriod"/>
            </a:pPr>
            <a:r>
              <a:rPr lang="en-US" dirty="0"/>
              <a:t>Reweighting: </a:t>
            </a:r>
            <a:r>
              <a:rPr lang="en-US" dirty="0">
                <a:latin typeface="Symbol" pitchFamily="18" charset="2"/>
              </a:rPr>
              <a:t>Q</a:t>
            </a:r>
            <a:r>
              <a:rPr lang="en-US" dirty="0"/>
              <a:t>(</a:t>
            </a:r>
            <a:r>
              <a:rPr lang="en-US" i="1" dirty="0"/>
              <a:t>E</a:t>
            </a:r>
            <a:r>
              <a:rPr lang="en-US" dirty="0"/>
              <a:t>)</a:t>
            </a:r>
          </a:p>
          <a:p>
            <a:pPr marL="533400" indent="-533400">
              <a:buFontTx/>
              <a:buAutoNum type="arabicPeriod"/>
            </a:pPr>
            <a:r>
              <a:rPr lang="en-US" dirty="0"/>
              <a:t>Running (Modified) </a:t>
            </a:r>
            <a:r>
              <a:rPr lang="en-US" dirty="0" err="1"/>
              <a:t>Dijkstra</a:t>
            </a:r>
            <a:r>
              <a:rPr lang="en-US" dirty="0"/>
              <a:t>: </a:t>
            </a:r>
            <a:r>
              <a:rPr lang="en-US" dirty="0">
                <a:latin typeface="Symbol" pitchFamily="18" charset="2"/>
                <a:sym typeface="Symbol" pitchFamily="18" charset="2"/>
              </a:rPr>
              <a:t></a:t>
            </a:r>
            <a:r>
              <a:rPr lang="en-US" dirty="0"/>
              <a:t>(</a:t>
            </a:r>
            <a:r>
              <a:rPr lang="en-US" i="1" dirty="0" err="1"/>
              <a:t>VE</a:t>
            </a:r>
            <a:r>
              <a:rPr lang="en-US" dirty="0" err="1"/>
              <a:t>lg</a:t>
            </a:r>
            <a:r>
              <a:rPr lang="en-US" i="1" dirty="0" err="1"/>
              <a:t>V</a:t>
            </a:r>
            <a:r>
              <a:rPr lang="en-US" dirty="0"/>
              <a:t>) </a:t>
            </a:r>
          </a:p>
          <a:p>
            <a:pPr marL="533400" indent="-533400">
              <a:buFontTx/>
              <a:buAutoNum type="arabicPeriod"/>
            </a:pPr>
            <a:r>
              <a:rPr lang="en-US" dirty="0"/>
              <a:t>Adjusting distances: </a:t>
            </a:r>
            <a:r>
              <a:rPr lang="en-US" dirty="0">
                <a:latin typeface="Symbol" pitchFamily="18" charset="2"/>
              </a:rPr>
              <a:t>Q</a:t>
            </a:r>
            <a:r>
              <a:rPr lang="en-US" dirty="0"/>
              <a:t>(</a:t>
            </a:r>
            <a:r>
              <a:rPr lang="en-US" i="1" dirty="0"/>
              <a:t>V</a:t>
            </a:r>
            <a:r>
              <a:rPr lang="en-US" baseline="30000" dirty="0">
                <a:sym typeface="Symbol" pitchFamily="18" charset="2"/>
              </a:rPr>
              <a:t>2</a:t>
            </a:r>
            <a:r>
              <a:rPr lang="en-US" dirty="0"/>
              <a:t>)</a:t>
            </a:r>
          </a:p>
          <a:p>
            <a:pPr marL="533400" indent="-533400">
              <a:spcBef>
                <a:spcPct val="0"/>
              </a:spcBef>
            </a:pPr>
            <a:r>
              <a:rPr lang="en-US" dirty="0"/>
              <a:t>—————————————————————</a:t>
            </a:r>
          </a:p>
          <a:p>
            <a:pPr marL="533400" indent="-533400">
              <a:spcBef>
                <a:spcPct val="10000"/>
              </a:spcBef>
            </a:pPr>
            <a:r>
              <a:rPr lang="en-US" dirty="0"/>
              <a:t>Total Time: </a:t>
            </a:r>
            <a:r>
              <a:rPr lang="en-US" dirty="0">
                <a:latin typeface="Symbol" pitchFamily="18" charset="2"/>
                <a:sym typeface="Symbol" pitchFamily="18" charset="2"/>
              </a:rPr>
              <a:t></a:t>
            </a:r>
            <a:r>
              <a:rPr lang="en-US" dirty="0"/>
              <a:t>(</a:t>
            </a:r>
            <a:r>
              <a:rPr lang="en-US" i="1" dirty="0"/>
              <a:t>V</a:t>
            </a:r>
            <a:r>
              <a:rPr lang="en-US" baseline="30000" dirty="0">
                <a:sym typeface="Symbol" pitchFamily="18" charset="2"/>
              </a:rPr>
              <a:t>2</a:t>
            </a:r>
            <a:r>
              <a:rPr lang="en-US" i="1" dirty="0"/>
              <a:t> </a:t>
            </a:r>
            <a:r>
              <a:rPr lang="en-US" dirty="0"/>
              <a:t>+</a:t>
            </a:r>
            <a:r>
              <a:rPr lang="en-US" i="1" dirty="0" err="1"/>
              <a:t>VE</a:t>
            </a:r>
            <a:r>
              <a:rPr lang="en-US" dirty="0" err="1"/>
              <a:t>lg</a:t>
            </a:r>
            <a:r>
              <a:rPr lang="en-US" i="1" dirty="0" err="1"/>
              <a:t>V</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fontScale="90000"/>
          </a:bodyPr>
          <a:lstStyle/>
          <a:p>
            <a:r>
              <a:rPr lang="en-US"/>
              <a:t>Johnson: reweighting</a:t>
            </a:r>
          </a:p>
        </p:txBody>
      </p:sp>
      <p:pic>
        <p:nvPicPr>
          <p:cNvPr id="236547" name="Picture 3" descr="johnson_fig"/>
          <p:cNvPicPr>
            <a:picLocks noGrp="1" noChangeAspect="1" noChangeArrowheads="1"/>
          </p:cNvPicPr>
          <p:nvPr>
            <p:ph idx="1"/>
          </p:nvPr>
        </p:nvPicPr>
        <p:blipFill>
          <a:blip r:embed="rId2" cstate="print"/>
          <a:srcRect/>
          <a:stretch>
            <a:fillRect/>
          </a:stretch>
        </p:blipFill>
        <p:spPr>
          <a:xfrm>
            <a:off x="609600" y="1524000"/>
            <a:ext cx="7772400" cy="3271838"/>
          </a:xfrm>
          <a:noFill/>
          <a:ln/>
        </p:spPr>
      </p:pic>
      <p:sp>
        <p:nvSpPr>
          <p:cNvPr id="236548" name="Text Box 4"/>
          <p:cNvSpPr txBox="1">
            <a:spLocks noChangeArrowheads="1"/>
          </p:cNvSpPr>
          <p:nvPr/>
        </p:nvSpPr>
        <p:spPr bwMode="auto">
          <a:xfrm>
            <a:off x="762000" y="4953000"/>
            <a:ext cx="7391400" cy="519113"/>
          </a:xfrm>
          <a:prstGeom prst="rect">
            <a:avLst/>
          </a:prstGeom>
          <a:noFill/>
          <a:ln w="9525">
            <a:noFill/>
            <a:miter lim="800000"/>
            <a:headEnd/>
            <a:tailEnd/>
          </a:ln>
          <a:effectLst/>
        </p:spPr>
        <p:txBody>
          <a:bodyPr>
            <a:spAutoFit/>
          </a:bodyPr>
          <a:lstStyle/>
          <a:p>
            <a:pPr algn="l">
              <a:spcBef>
                <a:spcPct val="50000"/>
              </a:spcBef>
              <a:tabLst>
                <a:tab pos="461963" algn="l"/>
                <a:tab pos="908050" algn="l"/>
                <a:tab pos="1370013" algn="l"/>
                <a:tab pos="1830388" algn="l"/>
              </a:tabLst>
            </a:pPr>
            <a:r>
              <a:rPr lang="en-US" sz="2800"/>
              <a:t>ŵ(u, v) = w(u, v) + d(s, u) - d(s, v)</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a:t>Johnson using Dijkstra</a:t>
            </a:r>
          </a:p>
        </p:txBody>
      </p:sp>
      <p:sp>
        <p:nvSpPr>
          <p:cNvPr id="5" name="Content Placeholder 4"/>
          <p:cNvSpPr>
            <a:spLocks noGrp="1"/>
          </p:cNvSpPr>
          <p:nvPr>
            <p:ph idx="1"/>
          </p:nvPr>
        </p:nvSpPr>
        <p:spPr/>
        <p:txBody>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143435" y="2170315"/>
            <a:ext cx="4222377" cy="4082666"/>
          </a:xfrm>
          <a:prstGeom prst="rect">
            <a:avLst/>
          </a:prstGeom>
          <a:noFill/>
          <a:ln w="9525">
            <a:noFill/>
            <a:miter lim="800000"/>
            <a:headEnd/>
            <a:tailEnd/>
          </a:ln>
        </p:spPr>
      </p:pic>
      <p:pic>
        <p:nvPicPr>
          <p:cNvPr id="48131" name="Picture 3"/>
          <p:cNvPicPr>
            <a:picLocks noChangeAspect="1" noChangeArrowheads="1"/>
          </p:cNvPicPr>
          <p:nvPr/>
        </p:nvPicPr>
        <p:blipFill>
          <a:blip r:embed="rId3" cstate="print"/>
          <a:srcRect/>
          <a:stretch>
            <a:fillRect/>
          </a:stretch>
        </p:blipFill>
        <p:spPr bwMode="auto">
          <a:xfrm>
            <a:off x="4455459" y="2059941"/>
            <a:ext cx="4518211" cy="431590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a:t>Johnson using Dijkstra</a:t>
            </a:r>
          </a:p>
        </p:txBody>
      </p:sp>
      <p:sp>
        <p:nvSpPr>
          <p:cNvPr id="5" name="Content Placeholder 4"/>
          <p:cNvSpPr>
            <a:spLocks noGrp="1"/>
          </p:cNvSpPr>
          <p:nvPr>
            <p:ph idx="1"/>
          </p:nvPr>
        </p:nvSpPr>
        <p:spPr/>
        <p:txBody>
          <a:bodyPr/>
          <a:lstStyle/>
          <a:p>
            <a:endParaRPr lang="en-US"/>
          </a:p>
        </p:txBody>
      </p:sp>
      <p:pic>
        <p:nvPicPr>
          <p:cNvPr id="49154" name="Picture 2"/>
          <p:cNvPicPr>
            <a:picLocks noChangeAspect="1" noChangeArrowheads="1"/>
          </p:cNvPicPr>
          <p:nvPr/>
        </p:nvPicPr>
        <p:blipFill>
          <a:blip r:embed="rId2" cstate="print"/>
          <a:srcRect/>
          <a:stretch>
            <a:fillRect/>
          </a:stretch>
        </p:blipFill>
        <p:spPr bwMode="auto">
          <a:xfrm>
            <a:off x="0" y="2025272"/>
            <a:ext cx="4061012" cy="3779409"/>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4913501" y="2133322"/>
            <a:ext cx="3737441" cy="35707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en-US" altLang="en-US"/>
              <a:t>BELLMAN-FORD(</a:t>
            </a:r>
            <a:r>
              <a:rPr lang="en-US" altLang="en-US">
                <a:latin typeface="Comic Sans MS" panose="030F0702030302020204" pitchFamily="66" charset="0"/>
              </a:rPr>
              <a:t>V, E, w, s</a:t>
            </a:r>
            <a:r>
              <a:rPr lang="en-US" altLang="en-US"/>
              <a:t>)</a:t>
            </a:r>
          </a:p>
        </p:txBody>
      </p:sp>
      <p:sp>
        <p:nvSpPr>
          <p:cNvPr id="792579" name="Rectangle 3"/>
          <p:cNvSpPr>
            <a:spLocks noGrp="1" noChangeArrowheads="1"/>
          </p:cNvSpPr>
          <p:nvPr>
            <p:ph idx="1"/>
          </p:nvPr>
        </p:nvSpPr>
        <p:spPr/>
        <p:txBody>
          <a:bodyPr/>
          <a:lstStyle/>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INITIALIZE-SINGLE-SOURCE(V, s)</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for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 1 to |V| - 1</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do for </a:t>
            </a:r>
            <a:r>
              <a:rPr lang="en-US" altLang="en-US" dirty="0">
                <a:latin typeface="Times New Roman" panose="02020603050405020304" pitchFamily="18" charset="0"/>
                <a:cs typeface="Times New Roman" panose="02020603050405020304" pitchFamily="18" charset="0"/>
              </a:rPr>
              <a:t>each edge (u, v)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E</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do </a:t>
            </a:r>
            <a:r>
              <a:rPr lang="en-US" altLang="en-US" dirty="0">
                <a:latin typeface="Times New Roman" panose="02020603050405020304" pitchFamily="18" charset="0"/>
                <a:cs typeface="Times New Roman" panose="02020603050405020304" pitchFamily="18" charset="0"/>
              </a:rPr>
              <a:t>RELAX(u, v, w)</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for </a:t>
            </a:r>
            <a:r>
              <a:rPr lang="en-US" altLang="en-US" dirty="0">
                <a:latin typeface="Times New Roman" panose="02020603050405020304" pitchFamily="18" charset="0"/>
                <a:cs typeface="Times New Roman" panose="02020603050405020304" pitchFamily="18" charset="0"/>
              </a:rPr>
              <a:t>each edge (u, v) </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E</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do if </a:t>
            </a:r>
            <a:r>
              <a:rPr lang="en-US" altLang="en-US" dirty="0">
                <a:latin typeface="Times New Roman" panose="02020603050405020304" pitchFamily="18" charset="0"/>
                <a:cs typeface="Times New Roman" panose="02020603050405020304" pitchFamily="18" charset="0"/>
              </a:rPr>
              <a:t>d[v] &gt; d[u] + w(u, v)</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then return </a:t>
            </a:r>
            <a:r>
              <a:rPr lang="en-US" altLang="en-US" dirty="0">
                <a:latin typeface="Times New Roman" panose="02020603050405020304" pitchFamily="18" charset="0"/>
                <a:cs typeface="Times New Roman" panose="02020603050405020304" pitchFamily="18" charset="0"/>
              </a:rPr>
              <a:t>FALSE</a:t>
            </a:r>
          </a:p>
          <a:p>
            <a:pPr marL="533400" indent="-533400" eaLnBrk="1" hangingPunct="1">
              <a:buFontTx/>
              <a:buAutoNum type="arabicPeriod"/>
            </a:pP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return </a:t>
            </a:r>
            <a:r>
              <a:rPr lang="en-US" altLang="en-US" dirty="0">
                <a:latin typeface="Times New Roman" panose="02020603050405020304" pitchFamily="18" charset="0"/>
                <a:cs typeface="Times New Roman" panose="02020603050405020304" pitchFamily="18" charset="0"/>
              </a:rPr>
              <a:t>TRUE</a:t>
            </a:r>
          </a:p>
          <a:p>
            <a:pPr marL="533400" indent="-533400" eaLnBrk="1" hangingPunct="1">
              <a:buFontTx/>
              <a:buNone/>
            </a:pPr>
            <a:endParaRPr lang="en-US" altLang="en-US" dirty="0"/>
          </a:p>
          <a:p>
            <a:pPr marL="533400" indent="-533400" eaLnBrk="1" hangingPunct="1">
              <a:buFontTx/>
              <a:buNone/>
            </a:pPr>
            <a:r>
              <a:rPr lang="en-US" altLang="en-US" dirty="0"/>
              <a:t>Running time: O(VE)</a:t>
            </a:r>
          </a:p>
        </p:txBody>
      </p:sp>
      <p:sp>
        <p:nvSpPr>
          <p:cNvPr id="792580" name="Text Box 4"/>
          <p:cNvSpPr txBox="1">
            <a:spLocks noChangeArrowheads="1"/>
          </p:cNvSpPr>
          <p:nvPr/>
        </p:nvSpPr>
        <p:spPr bwMode="auto">
          <a:xfrm>
            <a:off x="7099391" y="939800"/>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sym typeface="Symbol" panose="05050102010706020507" pitchFamily="18" charset="2"/>
              </a:rPr>
              <a:t>(V)</a:t>
            </a:r>
          </a:p>
        </p:txBody>
      </p:sp>
      <p:sp>
        <p:nvSpPr>
          <p:cNvPr id="792581" name="Line 5"/>
          <p:cNvSpPr>
            <a:spLocks noChangeShapeType="1"/>
          </p:cNvSpPr>
          <p:nvPr/>
        </p:nvSpPr>
        <p:spPr bwMode="auto">
          <a:xfrm flipH="1">
            <a:off x="6626316" y="1169988"/>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82" name="Text Box 6"/>
          <p:cNvSpPr txBox="1">
            <a:spLocks noChangeArrowheads="1"/>
          </p:cNvSpPr>
          <p:nvPr/>
        </p:nvSpPr>
        <p:spPr bwMode="auto">
          <a:xfrm>
            <a:off x="7099391" y="1411288"/>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O(V)</a:t>
            </a:r>
          </a:p>
        </p:txBody>
      </p:sp>
      <p:sp>
        <p:nvSpPr>
          <p:cNvPr id="792583" name="Line 7"/>
          <p:cNvSpPr>
            <a:spLocks noChangeShapeType="1"/>
          </p:cNvSpPr>
          <p:nvPr/>
        </p:nvSpPr>
        <p:spPr bwMode="auto">
          <a:xfrm flipH="1">
            <a:off x="6626316" y="1636713"/>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84" name="Text Box 8"/>
          <p:cNvSpPr txBox="1">
            <a:spLocks noChangeArrowheads="1"/>
          </p:cNvSpPr>
          <p:nvPr/>
        </p:nvSpPr>
        <p:spPr bwMode="auto">
          <a:xfrm>
            <a:off x="7080341" y="1954213"/>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O(E)</a:t>
            </a:r>
          </a:p>
        </p:txBody>
      </p:sp>
      <p:sp>
        <p:nvSpPr>
          <p:cNvPr id="792585" name="Line 9"/>
          <p:cNvSpPr>
            <a:spLocks noChangeShapeType="1"/>
          </p:cNvSpPr>
          <p:nvPr/>
        </p:nvSpPr>
        <p:spPr bwMode="auto">
          <a:xfrm flipH="1">
            <a:off x="6607266" y="2179638"/>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2586" name="Text Box 10"/>
          <p:cNvSpPr txBox="1">
            <a:spLocks noChangeArrowheads="1"/>
          </p:cNvSpPr>
          <p:nvPr/>
        </p:nvSpPr>
        <p:spPr bwMode="auto">
          <a:xfrm>
            <a:off x="7099391" y="2973388"/>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sym typeface="Symbol" panose="05050102010706020507" pitchFamily="18" charset="2"/>
              </a:rPr>
              <a:t>O(E)</a:t>
            </a:r>
          </a:p>
        </p:txBody>
      </p:sp>
      <p:sp>
        <p:nvSpPr>
          <p:cNvPr id="792587" name="Line 11"/>
          <p:cNvSpPr>
            <a:spLocks noChangeShapeType="1"/>
          </p:cNvSpPr>
          <p:nvPr/>
        </p:nvSpPr>
        <p:spPr bwMode="auto">
          <a:xfrm flipH="1">
            <a:off x="6626316" y="3198813"/>
            <a:ext cx="43973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AutoShape 12"/>
          <p:cNvSpPr>
            <a:spLocks/>
          </p:cNvSpPr>
          <p:nvPr/>
        </p:nvSpPr>
        <p:spPr bwMode="auto">
          <a:xfrm>
            <a:off x="7857422" y="1468436"/>
            <a:ext cx="239713" cy="1431517"/>
          </a:xfrm>
          <a:prstGeom prst="rightBrace">
            <a:avLst>
              <a:gd name="adj1" fmla="val 3912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792589" name="Text Box 13"/>
          <p:cNvSpPr txBox="1">
            <a:spLocks noChangeArrowheads="1"/>
          </p:cNvSpPr>
          <p:nvPr/>
        </p:nvSpPr>
        <p:spPr bwMode="auto">
          <a:xfrm>
            <a:off x="8097135" y="2027238"/>
            <a:ext cx="72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400" b="1" dirty="0">
                <a:solidFill>
                  <a:schemeClr val="tx1"/>
                </a:solidFill>
                <a:sym typeface="Symbol" panose="05050102010706020507" pitchFamily="18" charset="2"/>
              </a:rPr>
              <a:t>O(VE)</a:t>
            </a:r>
          </a:p>
        </p:txBody>
      </p:sp>
    </p:spTree>
    <p:extLst>
      <p:ext uri="{BB962C8B-B14F-4D97-AF65-F5344CB8AC3E}">
        <p14:creationId xmlns:p14="http://schemas.microsoft.com/office/powerpoint/2010/main" val="1920457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a:t>Johnson using Dijkstra</a:t>
            </a:r>
          </a:p>
        </p:txBody>
      </p:sp>
      <p:sp>
        <p:nvSpPr>
          <p:cNvPr id="4" name="Content Placeholder 3"/>
          <p:cNvSpPr>
            <a:spLocks noGrp="1"/>
          </p:cNvSpPr>
          <p:nvPr>
            <p:ph idx="1"/>
          </p:nvPr>
        </p:nvSpPr>
        <p:spPr/>
        <p:txBody>
          <a:bodyPr/>
          <a:lstStyle/>
          <a:p>
            <a:endParaRPr lang="en-US"/>
          </a:p>
        </p:txBody>
      </p:sp>
      <p:pic>
        <p:nvPicPr>
          <p:cNvPr id="50178" name="Picture 2"/>
          <p:cNvPicPr>
            <a:picLocks noChangeAspect="1" noChangeArrowheads="1"/>
          </p:cNvPicPr>
          <p:nvPr/>
        </p:nvPicPr>
        <p:blipFill>
          <a:blip r:embed="rId2" cstate="print"/>
          <a:srcRect/>
          <a:stretch>
            <a:fillRect/>
          </a:stretch>
        </p:blipFill>
        <p:spPr bwMode="auto">
          <a:xfrm>
            <a:off x="2529448" y="2069448"/>
            <a:ext cx="4050646" cy="395962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fontScale="90000"/>
          </a:bodyPr>
          <a:lstStyle/>
          <a:p>
            <a:pPr eaLnBrk="1" hangingPunct="1"/>
            <a:r>
              <a:rPr lang="en-US" altLang="en-US"/>
              <a:t>All-Pairs Shortest Paths - Solutions</a:t>
            </a:r>
          </a:p>
        </p:txBody>
      </p:sp>
      <p:sp>
        <p:nvSpPr>
          <p:cNvPr id="803843" name="Rectangle 3"/>
          <p:cNvSpPr>
            <a:spLocks noGrp="1" noChangeArrowheads="1"/>
          </p:cNvSpPr>
          <p:nvPr>
            <p:ph idx="1"/>
          </p:nvPr>
        </p:nvSpPr>
        <p:spPr>
          <a:xfrm>
            <a:off x="1" y="939800"/>
            <a:ext cx="9144000" cy="5237163"/>
          </a:xfrm>
        </p:spPr>
        <p:txBody>
          <a:bodyPr/>
          <a:lstStyle/>
          <a:p>
            <a:pPr eaLnBrk="1" hangingPunct="1">
              <a:lnSpc>
                <a:spcPct val="130000"/>
              </a:lnSpc>
            </a:pPr>
            <a:r>
              <a:rPr lang="en-US" altLang="en-US" dirty="0"/>
              <a:t>Run </a:t>
            </a:r>
            <a:r>
              <a:rPr lang="en-US" altLang="en-US" b="1" dirty="0"/>
              <a:t>BELLMAN-FORD</a:t>
            </a:r>
            <a:r>
              <a:rPr lang="en-US" altLang="en-US" dirty="0"/>
              <a:t> once from each vertex:</a:t>
            </a:r>
          </a:p>
          <a:p>
            <a:pPr lvl="1" eaLnBrk="1" hangingPunct="1">
              <a:lnSpc>
                <a:spcPct val="130000"/>
              </a:lnSpc>
            </a:pPr>
            <a:r>
              <a:rPr lang="en-US" altLang="en-US" dirty="0">
                <a:latin typeface="Comic Sans MS" panose="030F0702030302020204" pitchFamily="66" charset="0"/>
              </a:rPr>
              <a:t>O(V</a:t>
            </a:r>
            <a:r>
              <a:rPr lang="en-US" altLang="en-US" baseline="30000" dirty="0">
                <a:latin typeface="Comic Sans MS" panose="030F0702030302020204" pitchFamily="66" charset="0"/>
              </a:rPr>
              <a:t>2</a:t>
            </a:r>
            <a:r>
              <a:rPr lang="en-US" altLang="en-US" dirty="0">
                <a:latin typeface="Comic Sans MS" panose="030F0702030302020204" pitchFamily="66" charset="0"/>
              </a:rPr>
              <a:t>E),</a:t>
            </a:r>
            <a:r>
              <a:rPr lang="en-US" altLang="en-US" dirty="0"/>
              <a:t> which is </a:t>
            </a:r>
            <a:r>
              <a:rPr lang="en-US" altLang="en-US" dirty="0">
                <a:latin typeface="Comic Sans MS" panose="030F0702030302020204" pitchFamily="66" charset="0"/>
              </a:rPr>
              <a:t>O(V</a:t>
            </a:r>
            <a:r>
              <a:rPr lang="en-US" altLang="en-US" baseline="30000" dirty="0">
                <a:latin typeface="Comic Sans MS" panose="030F0702030302020204" pitchFamily="66" charset="0"/>
              </a:rPr>
              <a:t>4</a:t>
            </a:r>
            <a:r>
              <a:rPr lang="en-US" altLang="en-US" dirty="0">
                <a:latin typeface="Comic Sans MS" panose="030F0702030302020204" pitchFamily="66" charset="0"/>
              </a:rPr>
              <a:t>)</a:t>
            </a:r>
            <a:r>
              <a:rPr lang="en-US" altLang="en-US" dirty="0"/>
              <a:t> if the graph is dense</a:t>
            </a:r>
            <a:r>
              <a:rPr lang="en-US" altLang="en-US" b="1" dirty="0"/>
              <a:t>             </a:t>
            </a:r>
            <a:r>
              <a:rPr lang="en-US" altLang="en-US" dirty="0"/>
              <a:t>(</a:t>
            </a:r>
            <a:r>
              <a:rPr lang="en-US" altLang="en-US" dirty="0">
                <a:latin typeface="Comic Sans MS" panose="030F0702030302020204" pitchFamily="66" charset="0"/>
              </a:rPr>
              <a:t>E = </a:t>
            </a:r>
            <a:r>
              <a:rPr lang="en-US" altLang="en-US" dirty="0">
                <a:latin typeface="Comic Sans MS" panose="030F0702030302020204" pitchFamily="66" charset="0"/>
                <a:sym typeface="Symbol" panose="05050102010706020507" pitchFamily="18" charset="2"/>
              </a:rPr>
              <a:t></a:t>
            </a:r>
            <a:r>
              <a:rPr lang="en-US" altLang="en-US" dirty="0">
                <a:latin typeface="Comic Sans MS" panose="030F0702030302020204" pitchFamily="66" charset="0"/>
              </a:rPr>
              <a:t>(V</a:t>
            </a:r>
            <a:r>
              <a:rPr lang="en-US" altLang="en-US" baseline="30000" dirty="0">
                <a:latin typeface="Comic Sans MS" panose="030F0702030302020204" pitchFamily="66" charset="0"/>
              </a:rPr>
              <a:t>2</a:t>
            </a:r>
            <a:r>
              <a:rPr lang="en-US" altLang="en-US" dirty="0">
                <a:latin typeface="Comic Sans MS" panose="030F0702030302020204" pitchFamily="66" charset="0"/>
              </a:rPr>
              <a:t>)</a:t>
            </a:r>
            <a:r>
              <a:rPr lang="en-US" altLang="en-US" dirty="0"/>
              <a:t>)</a:t>
            </a:r>
          </a:p>
          <a:p>
            <a:pPr eaLnBrk="1" hangingPunct="1">
              <a:lnSpc>
                <a:spcPct val="130000"/>
              </a:lnSpc>
            </a:pPr>
            <a:r>
              <a:rPr lang="en-US" altLang="en-US" dirty="0"/>
              <a:t>If no negative-weight edges are present, we can run </a:t>
            </a:r>
            <a:r>
              <a:rPr lang="en-US" altLang="en-US" b="1" dirty="0" err="1"/>
              <a:t>Dijkstra’s</a:t>
            </a:r>
            <a:r>
              <a:rPr lang="en-US" altLang="en-US" dirty="0"/>
              <a:t> algorithm once from each vertex:</a:t>
            </a:r>
          </a:p>
          <a:p>
            <a:pPr lvl="1" eaLnBrk="1" hangingPunct="1">
              <a:lnSpc>
                <a:spcPct val="130000"/>
              </a:lnSpc>
            </a:pPr>
            <a:r>
              <a:rPr lang="en-US" altLang="en-US" dirty="0">
                <a:latin typeface="Comic Sans MS" panose="030F0702030302020204" pitchFamily="66" charset="0"/>
              </a:rPr>
              <a:t>O(</a:t>
            </a:r>
            <a:r>
              <a:rPr lang="en-US" altLang="en-US" dirty="0" err="1">
                <a:latin typeface="Comic Sans MS" panose="030F0702030302020204" pitchFamily="66" charset="0"/>
              </a:rPr>
              <a:t>VElgV</a:t>
            </a:r>
            <a:r>
              <a:rPr lang="en-US" altLang="en-US" dirty="0">
                <a:latin typeface="Comic Sans MS" panose="030F0702030302020204" pitchFamily="66" charset="0"/>
              </a:rPr>
              <a:t>)</a:t>
            </a:r>
            <a:r>
              <a:rPr lang="en-US" altLang="en-US" dirty="0"/>
              <a:t> with binary heap, which is </a:t>
            </a:r>
            <a:r>
              <a:rPr lang="en-US" altLang="en-US" dirty="0">
                <a:latin typeface="Comic Sans MS" panose="030F0702030302020204" pitchFamily="66" charset="0"/>
              </a:rPr>
              <a:t>O(V</a:t>
            </a:r>
            <a:r>
              <a:rPr lang="en-US" altLang="en-US" baseline="30000" dirty="0">
                <a:latin typeface="Comic Sans MS" panose="030F0702030302020204" pitchFamily="66" charset="0"/>
              </a:rPr>
              <a:t>3</a:t>
            </a:r>
            <a:r>
              <a:rPr lang="en-US" altLang="en-US" dirty="0">
                <a:latin typeface="Comic Sans MS" panose="030F0702030302020204" pitchFamily="66" charset="0"/>
              </a:rPr>
              <a:t>lgV)</a:t>
            </a:r>
            <a:r>
              <a:rPr lang="en-US" altLang="en-US" dirty="0"/>
              <a:t> if the graph is dense</a:t>
            </a:r>
          </a:p>
          <a:p>
            <a:pPr eaLnBrk="1" hangingPunct="1">
              <a:lnSpc>
                <a:spcPct val="130000"/>
              </a:lnSpc>
            </a:pPr>
            <a:r>
              <a:rPr lang="en-US" altLang="en-US" dirty="0"/>
              <a:t>We can solve the problem in </a:t>
            </a:r>
            <a:r>
              <a:rPr lang="en-US" altLang="en-US" dirty="0">
                <a:latin typeface="Comic Sans MS" panose="030F0702030302020204" pitchFamily="66" charset="0"/>
              </a:rPr>
              <a:t>O(V</a:t>
            </a:r>
            <a:r>
              <a:rPr lang="en-US" altLang="en-US" baseline="30000" dirty="0">
                <a:latin typeface="Comic Sans MS" panose="030F0702030302020204" pitchFamily="66" charset="0"/>
              </a:rPr>
              <a:t>3</a:t>
            </a:r>
            <a:r>
              <a:rPr lang="en-US" altLang="en-US" dirty="0">
                <a:latin typeface="Comic Sans MS" panose="030F0702030302020204" pitchFamily="66" charset="0"/>
              </a:rPr>
              <a:t>)</a:t>
            </a:r>
            <a:r>
              <a:rPr lang="en-US" altLang="en-US" dirty="0"/>
              <a:t>, with no elaborate data structures</a:t>
            </a:r>
          </a:p>
        </p:txBody>
      </p:sp>
    </p:spTree>
    <p:extLst>
      <p:ext uri="{BB962C8B-B14F-4D97-AF65-F5344CB8AC3E}">
        <p14:creationId xmlns:p14="http://schemas.microsoft.com/office/powerpoint/2010/main" val="409758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fontScale="90000"/>
          </a:bodyPr>
          <a:lstStyle/>
          <a:p>
            <a:pPr eaLnBrk="1" hangingPunct="1"/>
            <a:r>
              <a:rPr lang="en-US" altLang="en-US"/>
              <a:t>All-Pairs Shortest Paths</a:t>
            </a:r>
          </a:p>
        </p:txBody>
      </p:sp>
      <p:sp>
        <p:nvSpPr>
          <p:cNvPr id="804867" name="Rectangle 3"/>
          <p:cNvSpPr>
            <a:spLocks noGrp="1" noChangeArrowheads="1"/>
          </p:cNvSpPr>
          <p:nvPr>
            <p:ph idx="1"/>
          </p:nvPr>
        </p:nvSpPr>
        <p:spPr/>
        <p:txBody>
          <a:bodyPr/>
          <a:lstStyle/>
          <a:p>
            <a:pPr eaLnBrk="1" hangingPunct="1"/>
            <a:r>
              <a:rPr lang="en-US" altLang="en-US" dirty="0"/>
              <a:t>Assume the graph (G) is given as adjacency matrix of weights</a:t>
            </a:r>
          </a:p>
          <a:p>
            <a:pPr lvl="1" eaLnBrk="1" hangingPunct="1"/>
            <a:r>
              <a:rPr lang="en-US" altLang="en-US" dirty="0">
                <a:latin typeface="Comic Sans MS" panose="030F0702030302020204" pitchFamily="66" charset="0"/>
              </a:rPr>
              <a:t>W = (</a:t>
            </a:r>
            <a:r>
              <a:rPr lang="en-US" altLang="en-US" dirty="0" err="1">
                <a:latin typeface="Comic Sans MS" panose="030F0702030302020204" pitchFamily="66" charset="0"/>
              </a:rPr>
              <a:t>w</a:t>
            </a:r>
            <a:r>
              <a:rPr lang="en-US" altLang="en-US" baseline="-25000" dirty="0" err="1">
                <a:latin typeface="Comic Sans MS" panose="030F0702030302020204" pitchFamily="66" charset="0"/>
              </a:rPr>
              <a:t>ij</a:t>
            </a:r>
            <a:r>
              <a:rPr lang="en-US" altLang="en-US" dirty="0">
                <a:latin typeface="Comic Sans MS" panose="030F0702030302020204" pitchFamily="66" charset="0"/>
              </a:rPr>
              <a:t>), n x n</a:t>
            </a:r>
            <a:r>
              <a:rPr lang="en-US" altLang="en-US" dirty="0"/>
              <a:t> matrix, </a:t>
            </a:r>
            <a:r>
              <a:rPr lang="en-US" altLang="en-US" dirty="0">
                <a:latin typeface="Comic Sans MS" panose="030F0702030302020204" pitchFamily="66" charset="0"/>
              </a:rPr>
              <a:t>|V| = n</a:t>
            </a:r>
            <a:r>
              <a:rPr lang="en-US" altLang="en-US" dirty="0"/>
              <a:t> </a:t>
            </a:r>
          </a:p>
          <a:p>
            <a:pPr lvl="1" eaLnBrk="1" hangingPunct="1"/>
            <a:r>
              <a:rPr lang="en-US" altLang="en-US" dirty="0"/>
              <a:t>Vertices numbered </a:t>
            </a:r>
            <a:r>
              <a:rPr lang="en-US" altLang="en-US" dirty="0">
                <a:latin typeface="Comic Sans MS" panose="030F0702030302020204" pitchFamily="66" charset="0"/>
              </a:rPr>
              <a:t>1</a:t>
            </a:r>
            <a:r>
              <a:rPr lang="en-US" altLang="en-US" dirty="0"/>
              <a:t> to </a:t>
            </a:r>
            <a:r>
              <a:rPr lang="en-US" altLang="en-US" dirty="0">
                <a:latin typeface="Comic Sans MS" panose="030F0702030302020204" pitchFamily="66" charset="0"/>
              </a:rPr>
              <a:t>n</a:t>
            </a:r>
          </a:p>
          <a:p>
            <a:pPr eaLnBrk="1" hangingPunct="1">
              <a:buFontTx/>
              <a:buNone/>
            </a:pPr>
            <a:r>
              <a:rPr lang="en-US" altLang="en-US" dirty="0"/>
              <a:t>			           </a:t>
            </a:r>
            <a:r>
              <a:rPr lang="en-US" altLang="en-US" sz="2400" dirty="0"/>
              <a:t>if </a:t>
            </a:r>
            <a:r>
              <a:rPr lang="en-US" altLang="en-US" sz="2400" dirty="0" err="1">
                <a:latin typeface="Comic Sans MS" panose="030F0702030302020204" pitchFamily="66" charset="0"/>
              </a:rPr>
              <a:t>i</a:t>
            </a:r>
            <a:r>
              <a:rPr lang="en-US" altLang="en-US" sz="2400" dirty="0">
                <a:latin typeface="Comic Sans MS" panose="030F0702030302020204" pitchFamily="66" charset="0"/>
              </a:rPr>
              <a:t> = j</a:t>
            </a:r>
            <a:r>
              <a:rPr lang="en-US" altLang="en-US" sz="2400" dirty="0"/>
              <a:t> </a:t>
            </a:r>
          </a:p>
          <a:p>
            <a:pPr eaLnBrk="1" hangingPunct="1">
              <a:buFontTx/>
              <a:buNone/>
            </a:pPr>
            <a:r>
              <a:rPr lang="en-US" altLang="en-US" sz="2400" dirty="0"/>
              <a:t>      </a:t>
            </a:r>
            <a:r>
              <a:rPr lang="en-US" altLang="en-US" sz="2400" dirty="0" err="1">
                <a:latin typeface="Comic Sans MS" panose="030F0702030302020204" pitchFamily="66" charset="0"/>
              </a:rPr>
              <a:t>w</a:t>
            </a:r>
            <a:r>
              <a:rPr lang="en-US" altLang="en-US" sz="2400" baseline="-25000" dirty="0" err="1">
                <a:latin typeface="Comic Sans MS" panose="030F0702030302020204" pitchFamily="66" charset="0"/>
              </a:rPr>
              <a:t>ij</a:t>
            </a:r>
            <a:r>
              <a:rPr lang="en-US" altLang="en-US" sz="2400" dirty="0"/>
              <a:t> =                                       if </a:t>
            </a:r>
            <a:r>
              <a:rPr lang="en-US" altLang="en-US" sz="2400" dirty="0" err="1">
                <a:latin typeface="Comic Sans MS" panose="030F0702030302020204" pitchFamily="66" charset="0"/>
              </a:rPr>
              <a:t>i</a:t>
            </a:r>
            <a:r>
              <a:rPr lang="en-US" altLang="en-US" sz="2400" dirty="0">
                <a:latin typeface="Comic Sans MS" panose="030F0702030302020204" pitchFamily="66" charset="0"/>
              </a:rPr>
              <a:t> </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j</a:t>
            </a:r>
            <a:r>
              <a:rPr lang="en-US" altLang="en-US" sz="2400" dirty="0"/>
              <a:t> , </a:t>
            </a:r>
            <a:r>
              <a:rPr lang="en-US" altLang="en-US" sz="2400" dirty="0">
                <a:latin typeface="Comic Sans MS" panose="030F0702030302020204" pitchFamily="66" charset="0"/>
              </a:rPr>
              <a:t>(</a:t>
            </a:r>
            <a:r>
              <a:rPr lang="en-US" altLang="en-US" sz="2400" dirty="0" err="1">
                <a:latin typeface="Comic Sans MS" panose="030F0702030302020204" pitchFamily="66" charset="0"/>
              </a:rPr>
              <a:t>i</a:t>
            </a:r>
            <a:r>
              <a:rPr lang="en-US" altLang="en-US" sz="2400" dirty="0">
                <a:latin typeface="Comic Sans MS" panose="030F0702030302020204" pitchFamily="66" charset="0"/>
              </a:rPr>
              <a:t>, j) </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E</a:t>
            </a:r>
            <a:r>
              <a:rPr lang="en-US" altLang="en-US" sz="2400" dirty="0"/>
              <a:t> </a:t>
            </a:r>
          </a:p>
          <a:p>
            <a:pPr eaLnBrk="1" hangingPunct="1">
              <a:buFontTx/>
              <a:buNone/>
            </a:pPr>
            <a:r>
              <a:rPr lang="en-US" altLang="en-US" sz="2400" dirty="0"/>
              <a:t>			             if </a:t>
            </a:r>
            <a:r>
              <a:rPr lang="en-US" altLang="en-US" sz="2400" dirty="0" err="1">
                <a:latin typeface="Comic Sans MS" panose="030F0702030302020204" pitchFamily="66" charset="0"/>
              </a:rPr>
              <a:t>i</a:t>
            </a:r>
            <a:r>
              <a:rPr lang="en-US" altLang="en-US" sz="2400" dirty="0">
                <a:latin typeface="Comic Sans MS" panose="030F0702030302020204" pitchFamily="66" charset="0"/>
              </a:rPr>
              <a:t> </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j , (</a:t>
            </a:r>
            <a:r>
              <a:rPr lang="en-US" altLang="en-US" sz="2400" dirty="0" err="1">
                <a:latin typeface="Comic Sans MS" panose="030F0702030302020204" pitchFamily="66" charset="0"/>
              </a:rPr>
              <a:t>i</a:t>
            </a:r>
            <a:r>
              <a:rPr lang="en-US" altLang="en-US" sz="2400" dirty="0">
                <a:latin typeface="Comic Sans MS" panose="030F0702030302020204" pitchFamily="66" charset="0"/>
              </a:rPr>
              <a:t>, j) </a:t>
            </a:r>
            <a:r>
              <a:rPr lang="en-US" altLang="en-US" sz="2400" dirty="0">
                <a:latin typeface="Comic Sans MS" panose="030F0702030302020204" pitchFamily="66" charset="0"/>
                <a:sym typeface="Symbol" panose="05050102010706020507" pitchFamily="18" charset="2"/>
              </a:rPr>
              <a:t> </a:t>
            </a:r>
            <a:r>
              <a:rPr lang="en-US" altLang="en-US" sz="2400" dirty="0">
                <a:latin typeface="Comic Sans MS" panose="030F0702030302020204" pitchFamily="66" charset="0"/>
              </a:rPr>
              <a:t>E</a:t>
            </a:r>
          </a:p>
          <a:p>
            <a:pPr eaLnBrk="1" hangingPunct="1"/>
            <a:r>
              <a:rPr lang="en-US" altLang="en-US" dirty="0"/>
              <a:t>Output the result in an </a:t>
            </a:r>
            <a:r>
              <a:rPr lang="en-US" altLang="en-US" dirty="0">
                <a:latin typeface="Comic Sans MS" panose="030F0702030302020204" pitchFamily="66" charset="0"/>
              </a:rPr>
              <a:t>n x n</a:t>
            </a:r>
            <a:r>
              <a:rPr lang="en-US" altLang="en-US" dirty="0"/>
              <a:t> matrix </a:t>
            </a:r>
          </a:p>
          <a:p>
            <a:pPr eaLnBrk="1" hangingPunct="1">
              <a:buFontTx/>
              <a:buNone/>
            </a:pPr>
            <a:r>
              <a:rPr lang="en-US" altLang="en-US" dirty="0"/>
              <a:t>	   </a:t>
            </a:r>
            <a:r>
              <a:rPr lang="en-US" altLang="en-US" dirty="0">
                <a:latin typeface="Comic Sans MS" panose="030F0702030302020204" pitchFamily="66" charset="0"/>
              </a:rPr>
              <a:t>D =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dirty="0">
                <a:latin typeface="Comic Sans MS" panose="030F0702030302020204" pitchFamily="66" charset="0"/>
              </a:rPr>
              <a:t>),</a:t>
            </a:r>
            <a:r>
              <a:rPr lang="en-US" altLang="en-US" dirty="0"/>
              <a:t> where </a:t>
            </a:r>
            <a:r>
              <a:rPr lang="en-US" altLang="en-US" dirty="0" err="1">
                <a:latin typeface="Comic Sans MS" panose="030F0702030302020204" pitchFamily="66" charset="0"/>
              </a:rPr>
              <a:t>d</a:t>
            </a:r>
            <a:r>
              <a:rPr lang="en-US" altLang="en-US" baseline="-25000" dirty="0" err="1">
                <a:latin typeface="Comic Sans MS" panose="030F0702030302020204" pitchFamily="66" charset="0"/>
              </a:rPr>
              <a:t>ij</a:t>
            </a:r>
            <a:r>
              <a:rPr lang="en-US" altLang="en-US" dirty="0">
                <a:latin typeface="Comic Sans MS" panose="030F0702030302020204" pitchFamily="66" charset="0"/>
              </a:rPr>
              <a:t> = δ(</a:t>
            </a:r>
            <a:r>
              <a:rPr lang="en-US" altLang="en-US" dirty="0" err="1">
                <a:latin typeface="Comic Sans MS" panose="030F0702030302020204" pitchFamily="66" charset="0"/>
              </a:rPr>
              <a:t>i</a:t>
            </a:r>
            <a:r>
              <a:rPr lang="en-US" altLang="en-US" dirty="0">
                <a:latin typeface="Comic Sans MS" panose="030F0702030302020204" pitchFamily="66" charset="0"/>
              </a:rPr>
              <a:t>, j)</a:t>
            </a:r>
            <a:endParaRPr lang="en-US" altLang="en-US" dirty="0"/>
          </a:p>
          <a:p>
            <a:pPr eaLnBrk="1" hangingPunct="1"/>
            <a:r>
              <a:rPr lang="en-US" altLang="en-US" dirty="0"/>
              <a:t>Solve the problem using dynamic programming</a:t>
            </a:r>
          </a:p>
        </p:txBody>
      </p:sp>
      <p:sp>
        <p:nvSpPr>
          <p:cNvPr id="8197" name="AutoShape 4"/>
          <p:cNvSpPr>
            <a:spLocks/>
          </p:cNvSpPr>
          <p:nvPr/>
        </p:nvSpPr>
        <p:spPr bwMode="auto">
          <a:xfrm>
            <a:off x="1264784" y="2630797"/>
            <a:ext cx="219075" cy="1447800"/>
          </a:xfrm>
          <a:prstGeom prst="leftBrace">
            <a:avLst>
              <a:gd name="adj1" fmla="val 5507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tx1"/>
              </a:solidFill>
            </a:endParaRPr>
          </a:p>
        </p:txBody>
      </p:sp>
      <p:sp>
        <p:nvSpPr>
          <p:cNvPr id="804869" name="Text Box 5"/>
          <p:cNvSpPr txBox="1">
            <a:spLocks noChangeArrowheads="1"/>
          </p:cNvSpPr>
          <p:nvPr/>
        </p:nvSpPr>
        <p:spPr bwMode="auto">
          <a:xfrm>
            <a:off x="1528309" y="264508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0</a:t>
            </a:r>
          </a:p>
        </p:txBody>
      </p:sp>
      <p:sp>
        <p:nvSpPr>
          <p:cNvPr id="804870" name="Rectangle 6"/>
          <p:cNvSpPr>
            <a:spLocks noChangeArrowheads="1"/>
          </p:cNvSpPr>
          <p:nvPr/>
        </p:nvSpPr>
        <p:spPr bwMode="auto">
          <a:xfrm>
            <a:off x="1412422" y="3132447"/>
            <a:ext cx="21130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dirty="0">
                <a:solidFill>
                  <a:schemeClr val="tx1"/>
                </a:solidFill>
              </a:rPr>
              <a:t>weight of </a:t>
            </a:r>
            <a:r>
              <a:rPr lang="en-US" altLang="en-US" sz="2400" dirty="0">
                <a:solidFill>
                  <a:schemeClr val="tx1"/>
                </a:solidFill>
                <a:latin typeface="Comic Sans MS" panose="030F0702030302020204" pitchFamily="66" charset="0"/>
              </a:rPr>
              <a:t>(</a:t>
            </a:r>
            <a:r>
              <a:rPr lang="en-US" altLang="en-US" sz="2400" dirty="0" err="1">
                <a:solidFill>
                  <a:schemeClr val="tx1"/>
                </a:solidFill>
                <a:latin typeface="Comic Sans MS" panose="030F0702030302020204" pitchFamily="66" charset="0"/>
              </a:rPr>
              <a:t>i</a:t>
            </a:r>
            <a:r>
              <a:rPr lang="en-US" altLang="en-US" sz="2400" dirty="0">
                <a:solidFill>
                  <a:schemeClr val="tx1"/>
                </a:solidFill>
                <a:latin typeface="Comic Sans MS" panose="030F0702030302020204" pitchFamily="66" charset="0"/>
              </a:rPr>
              <a:t>, j)</a:t>
            </a:r>
          </a:p>
        </p:txBody>
      </p:sp>
      <p:sp>
        <p:nvSpPr>
          <p:cNvPr id="804871" name="Rectangle 7"/>
          <p:cNvSpPr>
            <a:spLocks noChangeArrowheads="1"/>
          </p:cNvSpPr>
          <p:nvPr/>
        </p:nvSpPr>
        <p:spPr bwMode="auto">
          <a:xfrm>
            <a:off x="1599747" y="3589647"/>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a:solidFill>
                  <a:schemeClr val="tx1"/>
                </a:solidFill>
              </a:rPr>
              <a:t>∞</a:t>
            </a:r>
          </a:p>
        </p:txBody>
      </p:sp>
      <p:grpSp>
        <p:nvGrpSpPr>
          <p:cNvPr id="8201" name="Group 8"/>
          <p:cNvGrpSpPr>
            <a:grpSpLocks/>
          </p:cNvGrpSpPr>
          <p:nvPr/>
        </p:nvGrpSpPr>
        <p:grpSpPr bwMode="auto">
          <a:xfrm>
            <a:off x="6025357" y="1421122"/>
            <a:ext cx="2986087" cy="2419350"/>
            <a:chOff x="297" y="778"/>
            <a:chExt cx="1881" cy="1524"/>
          </a:xfrm>
        </p:grpSpPr>
        <p:sp>
          <p:nvSpPr>
            <p:cNvPr id="8202" name="Oval 9"/>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8203" name="Oval 10"/>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8204" name="Oval 11"/>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8205" name="Oval 12"/>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8206" name="Oval 13"/>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8207" name="Line 14"/>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8" name="Line 15"/>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9" name="Text Box 16"/>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8210" name="Text Box 17"/>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8211" name="Text Box 18"/>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8212" name="Text Box 19"/>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8213" name="Line 20"/>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4" name="Line 21"/>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5" name="Line 22"/>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6" name="Text Box 23"/>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8217" name="Text Box 24"/>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8218" name="Line 25"/>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9" name="Line 26"/>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0" name="Line 27"/>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1" name="Line 28"/>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22" name="Text Box 29"/>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8223" name="Text Box 30"/>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8224" name="Text Box 31"/>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spTree>
    <p:extLst>
      <p:ext uri="{BB962C8B-B14F-4D97-AF65-F5344CB8AC3E}">
        <p14:creationId xmlns:p14="http://schemas.microsoft.com/office/powerpoint/2010/main" val="2226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eaLnBrk="1" hangingPunct="1"/>
            <a:r>
              <a:rPr lang="en-US" altLang="en-US"/>
              <a:t>The Floyd-Warshall Algorithm</a:t>
            </a:r>
          </a:p>
        </p:txBody>
      </p:sp>
      <p:sp>
        <p:nvSpPr>
          <p:cNvPr id="18436" name="Rectangle 3"/>
          <p:cNvSpPr>
            <a:spLocks noGrp="1" noChangeArrowheads="1"/>
          </p:cNvSpPr>
          <p:nvPr>
            <p:ph idx="1"/>
          </p:nvPr>
        </p:nvSpPr>
        <p:spPr>
          <a:noFill/>
        </p:spPr>
        <p:txBody>
          <a:bodyPr/>
          <a:lstStyle/>
          <a:p>
            <a:pPr eaLnBrk="1" hangingPunct="1">
              <a:lnSpc>
                <a:spcPct val="110000"/>
              </a:lnSpc>
            </a:pPr>
            <a:endParaRPr lang="en-US" altLang="en-US" b="1" dirty="0"/>
          </a:p>
          <a:p>
            <a:pPr eaLnBrk="1" hangingPunct="1">
              <a:lnSpc>
                <a:spcPct val="110000"/>
              </a:lnSpc>
            </a:pPr>
            <a:r>
              <a:rPr lang="en-US" altLang="en-US" b="1" dirty="0"/>
              <a:t>Given:</a:t>
            </a:r>
          </a:p>
          <a:p>
            <a:pPr lvl="1" eaLnBrk="1" hangingPunct="1">
              <a:lnSpc>
                <a:spcPct val="110000"/>
              </a:lnSpc>
            </a:pPr>
            <a:r>
              <a:rPr lang="en-US" altLang="en-US" dirty="0"/>
              <a:t>Directed, weighted graph G = (V, E)</a:t>
            </a:r>
          </a:p>
          <a:p>
            <a:pPr lvl="1" eaLnBrk="1" hangingPunct="1">
              <a:lnSpc>
                <a:spcPct val="110000"/>
              </a:lnSpc>
            </a:pPr>
            <a:r>
              <a:rPr lang="en-US" altLang="en-US" dirty="0"/>
              <a:t>Negative-weight edges may be present</a:t>
            </a:r>
          </a:p>
          <a:p>
            <a:pPr lvl="1" eaLnBrk="1" hangingPunct="1">
              <a:lnSpc>
                <a:spcPct val="110000"/>
              </a:lnSpc>
            </a:pPr>
            <a:r>
              <a:rPr lang="en-US" altLang="en-US" dirty="0"/>
              <a:t>No negative-weight cycles could be present in the graph</a:t>
            </a:r>
          </a:p>
          <a:p>
            <a:pPr eaLnBrk="1" hangingPunct="1">
              <a:lnSpc>
                <a:spcPct val="110000"/>
              </a:lnSpc>
            </a:pPr>
            <a:r>
              <a:rPr lang="en-US" altLang="en-US" b="1" dirty="0"/>
              <a:t>Compute:</a:t>
            </a:r>
            <a:r>
              <a:rPr lang="en-US" altLang="en-US" dirty="0"/>
              <a:t> </a:t>
            </a:r>
          </a:p>
          <a:p>
            <a:pPr lvl="1" eaLnBrk="1" hangingPunct="1">
              <a:lnSpc>
                <a:spcPct val="110000"/>
              </a:lnSpc>
            </a:pPr>
            <a:r>
              <a:rPr lang="en-US" altLang="en-US" dirty="0"/>
              <a:t>The shortest paths between all pairs of vertices in a graph</a:t>
            </a:r>
          </a:p>
        </p:txBody>
      </p:sp>
      <p:grpSp>
        <p:nvGrpSpPr>
          <p:cNvPr id="18437" name="Group 4"/>
          <p:cNvGrpSpPr>
            <a:grpSpLocks/>
          </p:cNvGrpSpPr>
          <p:nvPr/>
        </p:nvGrpSpPr>
        <p:grpSpPr bwMode="auto">
          <a:xfrm>
            <a:off x="5811961" y="760413"/>
            <a:ext cx="2986087" cy="2419350"/>
            <a:chOff x="297" y="778"/>
            <a:chExt cx="1881" cy="1524"/>
          </a:xfrm>
        </p:grpSpPr>
        <p:sp>
          <p:nvSpPr>
            <p:cNvPr id="18438" name="Oval 5"/>
            <p:cNvSpPr>
              <a:spLocks noChangeArrowheads="1"/>
            </p:cNvSpPr>
            <p:nvPr/>
          </p:nvSpPr>
          <p:spPr bwMode="auto">
            <a:xfrm>
              <a:off x="297"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1</a:t>
              </a:r>
            </a:p>
          </p:txBody>
        </p:sp>
        <p:sp>
          <p:nvSpPr>
            <p:cNvPr id="18439" name="Oval 6"/>
            <p:cNvSpPr>
              <a:spLocks noChangeArrowheads="1"/>
            </p:cNvSpPr>
            <p:nvPr/>
          </p:nvSpPr>
          <p:spPr bwMode="auto">
            <a:xfrm>
              <a:off x="1104" y="7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2</a:t>
              </a:r>
            </a:p>
          </p:txBody>
        </p:sp>
        <p:sp>
          <p:nvSpPr>
            <p:cNvPr id="18440" name="Oval 7"/>
            <p:cNvSpPr>
              <a:spLocks noChangeArrowheads="1"/>
            </p:cNvSpPr>
            <p:nvPr/>
          </p:nvSpPr>
          <p:spPr bwMode="auto">
            <a:xfrm>
              <a:off x="1912" y="1378"/>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3</a:t>
              </a:r>
            </a:p>
          </p:txBody>
        </p:sp>
        <p:sp>
          <p:nvSpPr>
            <p:cNvPr id="18441" name="Oval 8"/>
            <p:cNvSpPr>
              <a:spLocks noChangeArrowheads="1"/>
            </p:cNvSpPr>
            <p:nvPr/>
          </p:nvSpPr>
          <p:spPr bwMode="auto">
            <a:xfrm>
              <a:off x="726"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5</a:t>
              </a:r>
            </a:p>
          </p:txBody>
        </p:sp>
        <p:sp>
          <p:nvSpPr>
            <p:cNvPr id="18442" name="Oval 9"/>
            <p:cNvSpPr>
              <a:spLocks noChangeArrowheads="1"/>
            </p:cNvSpPr>
            <p:nvPr/>
          </p:nvSpPr>
          <p:spPr bwMode="auto">
            <a:xfrm>
              <a:off x="1558" y="1979"/>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4</a:t>
              </a:r>
            </a:p>
          </p:txBody>
        </p:sp>
        <p:sp>
          <p:nvSpPr>
            <p:cNvPr id="18443" name="Line 10"/>
            <p:cNvSpPr>
              <a:spLocks noChangeShapeType="1"/>
            </p:cNvSpPr>
            <p:nvPr/>
          </p:nvSpPr>
          <p:spPr bwMode="auto">
            <a:xfrm flipV="1">
              <a:off x="540"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1"/>
            <p:cNvSpPr>
              <a:spLocks noChangeShapeType="1"/>
            </p:cNvSpPr>
            <p:nvPr/>
          </p:nvSpPr>
          <p:spPr bwMode="auto">
            <a:xfrm>
              <a:off x="517" y="1623"/>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Text Box 12"/>
            <p:cNvSpPr txBox="1">
              <a:spLocks noChangeArrowheads="1"/>
            </p:cNvSpPr>
            <p:nvPr/>
          </p:nvSpPr>
          <p:spPr bwMode="auto">
            <a:xfrm>
              <a:off x="669" y="107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3</a:t>
              </a:r>
            </a:p>
          </p:txBody>
        </p:sp>
        <p:sp>
          <p:nvSpPr>
            <p:cNvPr id="18446" name="Text Box 13"/>
            <p:cNvSpPr txBox="1">
              <a:spLocks noChangeArrowheads="1"/>
            </p:cNvSpPr>
            <p:nvPr/>
          </p:nvSpPr>
          <p:spPr bwMode="auto">
            <a:xfrm>
              <a:off x="398" y="1756"/>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18447" name="Text Box 14"/>
            <p:cNvSpPr txBox="1">
              <a:spLocks noChangeArrowheads="1"/>
            </p:cNvSpPr>
            <p:nvPr/>
          </p:nvSpPr>
          <p:spPr bwMode="auto">
            <a:xfrm>
              <a:off x="850" y="178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7</a:t>
              </a:r>
            </a:p>
          </p:txBody>
        </p:sp>
        <p:sp>
          <p:nvSpPr>
            <p:cNvPr id="18448" name="Text Box 15"/>
            <p:cNvSpPr txBox="1">
              <a:spLocks noChangeArrowheads="1"/>
            </p:cNvSpPr>
            <p:nvPr/>
          </p:nvSpPr>
          <p:spPr bwMode="auto">
            <a:xfrm>
              <a:off x="1189" y="209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6</a:t>
              </a:r>
            </a:p>
          </p:txBody>
        </p:sp>
        <p:sp>
          <p:nvSpPr>
            <p:cNvPr id="18449" name="Line 16"/>
            <p:cNvSpPr>
              <a:spLocks noChangeShapeType="1"/>
            </p:cNvSpPr>
            <p:nvPr/>
          </p:nvSpPr>
          <p:spPr bwMode="auto">
            <a:xfrm flipV="1">
              <a:off x="996" y="2120"/>
              <a:ext cx="5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Line 17"/>
            <p:cNvSpPr>
              <a:spLocks noChangeShapeType="1"/>
            </p:cNvSpPr>
            <p:nvPr/>
          </p:nvSpPr>
          <p:spPr bwMode="auto">
            <a:xfrm>
              <a:off x="1293" y="1044"/>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18"/>
            <p:cNvSpPr>
              <a:spLocks noChangeShapeType="1"/>
            </p:cNvSpPr>
            <p:nvPr/>
          </p:nvSpPr>
          <p:spPr bwMode="auto">
            <a:xfrm flipH="1" flipV="1">
              <a:off x="543" y="1562"/>
              <a:ext cx="1043" cy="46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Text Box 19"/>
            <p:cNvSpPr txBox="1">
              <a:spLocks noChangeArrowheads="1"/>
            </p:cNvSpPr>
            <p:nvPr/>
          </p:nvSpPr>
          <p:spPr bwMode="auto">
            <a:xfrm>
              <a:off x="701" y="150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2</a:t>
              </a:r>
            </a:p>
          </p:txBody>
        </p:sp>
        <p:sp>
          <p:nvSpPr>
            <p:cNvPr id="18453" name="Text Box 20"/>
            <p:cNvSpPr txBox="1">
              <a:spLocks noChangeArrowheads="1"/>
            </p:cNvSpPr>
            <p:nvPr/>
          </p:nvSpPr>
          <p:spPr bwMode="auto">
            <a:xfrm>
              <a:off x="1600" y="1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4</a:t>
              </a:r>
            </a:p>
          </p:txBody>
        </p:sp>
        <p:sp>
          <p:nvSpPr>
            <p:cNvPr id="18454" name="Line 21"/>
            <p:cNvSpPr>
              <a:spLocks noChangeShapeType="1"/>
            </p:cNvSpPr>
            <p:nvPr/>
          </p:nvSpPr>
          <p:spPr bwMode="auto">
            <a:xfrm flipH="1" flipV="1">
              <a:off x="1326" y="1005"/>
              <a:ext cx="603" cy="4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5" name="Line 22"/>
            <p:cNvSpPr>
              <a:spLocks noChangeShapeType="1"/>
            </p:cNvSpPr>
            <p:nvPr/>
          </p:nvSpPr>
          <p:spPr bwMode="auto">
            <a:xfrm flipH="1">
              <a:off x="849" y="1050"/>
              <a:ext cx="352" cy="9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6" name="Line 23"/>
            <p:cNvSpPr>
              <a:spLocks noChangeShapeType="1"/>
            </p:cNvSpPr>
            <p:nvPr/>
          </p:nvSpPr>
          <p:spPr bwMode="auto">
            <a:xfrm flipV="1">
              <a:off x="1753" y="1611"/>
              <a:ext cx="244" cy="39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7" name="Line 24"/>
            <p:cNvSpPr>
              <a:spLocks noChangeShapeType="1"/>
            </p:cNvSpPr>
            <p:nvPr/>
          </p:nvSpPr>
          <p:spPr bwMode="auto">
            <a:xfrm>
              <a:off x="570" y="1502"/>
              <a:ext cx="134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8" name="Text Box 25"/>
            <p:cNvSpPr txBox="1">
              <a:spLocks noChangeArrowheads="1"/>
            </p:cNvSpPr>
            <p:nvPr/>
          </p:nvSpPr>
          <p:spPr bwMode="auto">
            <a:xfrm>
              <a:off x="1564" y="169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1</a:t>
              </a:r>
            </a:p>
          </p:txBody>
        </p:sp>
        <p:sp>
          <p:nvSpPr>
            <p:cNvPr id="18459" name="Text Box 26"/>
            <p:cNvSpPr txBox="1">
              <a:spLocks noChangeArrowheads="1"/>
            </p:cNvSpPr>
            <p:nvPr/>
          </p:nvSpPr>
          <p:spPr bwMode="auto">
            <a:xfrm>
              <a:off x="1846" y="1757"/>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-5</a:t>
              </a:r>
            </a:p>
          </p:txBody>
        </p:sp>
        <p:sp>
          <p:nvSpPr>
            <p:cNvPr id="18460" name="Text Box 27"/>
            <p:cNvSpPr txBox="1">
              <a:spLocks noChangeArrowheads="1"/>
            </p:cNvSpPr>
            <p:nvPr/>
          </p:nvSpPr>
          <p:spPr bwMode="auto">
            <a:xfrm>
              <a:off x="1552" y="13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8</a:t>
              </a:r>
            </a:p>
          </p:txBody>
        </p:sp>
      </p:grpSp>
    </p:spTree>
    <p:extLst>
      <p:ext uri="{BB962C8B-B14F-4D97-AF65-F5344CB8AC3E}">
        <p14:creationId xmlns:p14="http://schemas.microsoft.com/office/powerpoint/2010/main" val="127863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altLang="en-US"/>
              <a:t>The Structure of a Shortest Path</a:t>
            </a:r>
          </a:p>
        </p:txBody>
      </p:sp>
      <p:sp>
        <p:nvSpPr>
          <p:cNvPr id="817155" name="Rectangle 3"/>
          <p:cNvSpPr>
            <a:spLocks noGrp="1" noChangeArrowheads="1"/>
          </p:cNvSpPr>
          <p:nvPr>
            <p:ph idx="1"/>
          </p:nvPr>
        </p:nvSpPr>
        <p:spPr/>
        <p:txBody>
          <a:bodyPr/>
          <a:lstStyle/>
          <a:p>
            <a:pPr eaLnBrk="1" hangingPunct="1">
              <a:lnSpc>
                <a:spcPct val="120000"/>
              </a:lnSpc>
            </a:pPr>
            <a:r>
              <a:rPr lang="en-US" altLang="en-US" dirty="0">
                <a:sym typeface="Symbol" panose="05050102010706020507" pitchFamily="18" charset="2"/>
              </a:rPr>
              <a:t>Assume that all vertices are numbered from 1 to V. For any pair of vertices </a:t>
            </a:r>
            <a:r>
              <a:rPr lang="en-US" altLang="en-US" dirty="0" err="1">
                <a:latin typeface="Comic Sans MS" panose="030F0702030302020204" pitchFamily="66" charset="0"/>
                <a:sym typeface="Symbol" panose="05050102010706020507" pitchFamily="18" charset="2"/>
              </a:rPr>
              <a:t>i</a:t>
            </a:r>
            <a:r>
              <a:rPr lang="en-US" altLang="en-US" dirty="0">
                <a:latin typeface="Comic Sans MS" panose="030F0702030302020204" pitchFamily="66" charset="0"/>
                <a:sym typeface="Symbol" panose="05050102010706020507" pitchFamily="18" charset="2"/>
              </a:rPr>
              <a:t>, j  V</a:t>
            </a:r>
            <a:r>
              <a:rPr lang="en-US" altLang="en-US" dirty="0">
                <a:sym typeface="Symbol" panose="05050102010706020507" pitchFamily="18" charset="2"/>
              </a:rPr>
              <a:t>, consider all </a:t>
            </a:r>
            <a:r>
              <a:rPr lang="en-US" altLang="en-US" dirty="0">
                <a:solidFill>
                  <a:srgbClr val="CC0000"/>
                </a:solidFill>
                <a:latin typeface="Comic Sans MS" panose="030F0702030302020204" pitchFamily="66" charset="0"/>
                <a:sym typeface="Symbol" panose="05050102010706020507" pitchFamily="18" charset="2"/>
              </a:rPr>
              <a:t>paths from </a:t>
            </a:r>
            <a:r>
              <a:rPr lang="en-US" altLang="en-US" dirty="0" err="1">
                <a:solidFill>
                  <a:srgbClr val="CC0000"/>
                </a:solidFill>
                <a:latin typeface="Comic Sans MS" panose="030F0702030302020204" pitchFamily="66" charset="0"/>
                <a:sym typeface="Symbol" panose="05050102010706020507" pitchFamily="18" charset="2"/>
              </a:rPr>
              <a:t>i</a:t>
            </a:r>
            <a:r>
              <a:rPr lang="en-US" altLang="en-US" dirty="0">
                <a:solidFill>
                  <a:srgbClr val="CC0000"/>
                </a:solidFill>
                <a:latin typeface="Comic Sans MS" panose="030F0702030302020204" pitchFamily="66" charset="0"/>
                <a:sym typeface="Symbol" panose="05050102010706020507" pitchFamily="18" charset="2"/>
              </a:rPr>
              <a:t> to j whose intermediate vertices are all drawn from a subset {1, 2, …, k}</a:t>
            </a:r>
          </a:p>
          <a:p>
            <a:pPr lvl="1" eaLnBrk="1" hangingPunct="1">
              <a:lnSpc>
                <a:spcPct val="120000"/>
              </a:lnSpc>
            </a:pPr>
            <a:r>
              <a:rPr lang="en-US" altLang="en-US" dirty="0">
                <a:sym typeface="Symbol" panose="05050102010706020507" pitchFamily="18" charset="2"/>
              </a:rPr>
              <a:t>Find </a:t>
            </a:r>
            <a:r>
              <a:rPr lang="en-US" altLang="en-US" dirty="0">
                <a:latin typeface="Comic Sans MS" panose="030F0702030302020204" pitchFamily="66" charset="0"/>
                <a:sym typeface="Symbol" panose="05050102010706020507" pitchFamily="18" charset="2"/>
              </a:rPr>
              <a:t>p,</a:t>
            </a:r>
            <a:r>
              <a:rPr lang="en-US" altLang="en-US" dirty="0">
                <a:sym typeface="Symbol" panose="05050102010706020507" pitchFamily="18" charset="2"/>
              </a:rPr>
              <a:t> a minimum-weight path from these paths</a:t>
            </a:r>
          </a:p>
        </p:txBody>
      </p:sp>
      <p:sp>
        <p:nvSpPr>
          <p:cNvPr id="20485" name="Oval 4"/>
          <p:cNvSpPr>
            <a:spLocks noChangeArrowheads="1"/>
          </p:cNvSpPr>
          <p:nvPr/>
        </p:nvSpPr>
        <p:spPr bwMode="auto">
          <a:xfrm>
            <a:off x="1892300" y="3922713"/>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i</a:t>
            </a:r>
          </a:p>
        </p:txBody>
      </p:sp>
      <p:sp>
        <p:nvSpPr>
          <p:cNvPr id="20486" name="Oval 5"/>
          <p:cNvSpPr>
            <a:spLocks noChangeArrowheads="1"/>
          </p:cNvSpPr>
          <p:nvPr/>
        </p:nvSpPr>
        <p:spPr bwMode="auto">
          <a:xfrm>
            <a:off x="5776913" y="3830638"/>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j</a:t>
            </a:r>
          </a:p>
        </p:txBody>
      </p:sp>
      <p:sp>
        <p:nvSpPr>
          <p:cNvPr id="20487" name="Freeform 6"/>
          <p:cNvSpPr>
            <a:spLocks/>
          </p:cNvSpPr>
          <p:nvPr/>
        </p:nvSpPr>
        <p:spPr bwMode="auto">
          <a:xfrm>
            <a:off x="2316163" y="3876675"/>
            <a:ext cx="3451225" cy="830263"/>
          </a:xfrm>
          <a:custGeom>
            <a:avLst/>
            <a:gdLst>
              <a:gd name="T0" fmla="*/ 0 w 1200"/>
              <a:gd name="T1" fmla="*/ 2147483647 h 528"/>
              <a:gd name="T2" fmla="*/ 2147483647 w 1200"/>
              <a:gd name="T3" fmla="*/ 2147483647 h 528"/>
              <a:gd name="T4" fmla="*/ 2147483647 w 1200"/>
              <a:gd name="T5" fmla="*/ 0 h 528"/>
              <a:gd name="T6" fmla="*/ 2147483647 w 1200"/>
              <a:gd name="T7" fmla="*/ 2147483647 h 528"/>
              <a:gd name="T8" fmla="*/ 2147483647 w 1200"/>
              <a:gd name="T9" fmla="*/ 2147483647 h 528"/>
              <a:gd name="T10" fmla="*/ 2147483647 w 1200"/>
              <a:gd name="T11" fmla="*/ 2147483647 h 528"/>
              <a:gd name="T12" fmla="*/ 2147483647 w 1200"/>
              <a:gd name="T13" fmla="*/ 2147483647 h 528"/>
              <a:gd name="T14" fmla="*/ 2147483647 w 1200"/>
              <a:gd name="T15" fmla="*/ 2147483647 h 528"/>
              <a:gd name="T16" fmla="*/ 2147483647 w 1200"/>
              <a:gd name="T17" fmla="*/ 2147483647 h 528"/>
              <a:gd name="T18" fmla="*/ 2147483647 w 1200"/>
              <a:gd name="T19" fmla="*/ 2147483647 h 528"/>
              <a:gd name="T20" fmla="*/ 2147483647 w 1200"/>
              <a:gd name="T21" fmla="*/ 2147483647 h 528"/>
              <a:gd name="T22" fmla="*/ 2147483647 w 1200"/>
              <a:gd name="T23" fmla="*/ 2147483647 h 528"/>
              <a:gd name="T24" fmla="*/ 2147483647 w 1200"/>
              <a:gd name="T25" fmla="*/ 2147483647 h 528"/>
              <a:gd name="T26" fmla="*/ 2147483647 w 1200"/>
              <a:gd name="T27" fmla="*/ 2147483647 h 528"/>
              <a:gd name="T28" fmla="*/ 2147483647 w 1200"/>
              <a:gd name="T29" fmla="*/ 2147483647 h 528"/>
              <a:gd name="T30" fmla="*/ 2147483647 w 1200"/>
              <a:gd name="T31" fmla="*/ 2147483647 h 528"/>
              <a:gd name="T32" fmla="*/ 2147483647 w 1200"/>
              <a:gd name="T33" fmla="*/ 2147483647 h 528"/>
              <a:gd name="T34" fmla="*/ 2147483647 w 1200"/>
              <a:gd name="T35" fmla="*/ 2147483647 h 528"/>
              <a:gd name="T36" fmla="*/ 2147483647 w 1200"/>
              <a:gd name="T37" fmla="*/ 2147483647 h 5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0"/>
              <a:gd name="T58" fmla="*/ 0 h 528"/>
              <a:gd name="T59" fmla="*/ 1200 w 1200"/>
              <a:gd name="T60" fmla="*/ 528 h 5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0" h="528">
                <a:moveTo>
                  <a:pt x="0" y="144"/>
                </a:moveTo>
                <a:cubicBezTo>
                  <a:pt x="9" y="119"/>
                  <a:pt x="15" y="93"/>
                  <a:pt x="24" y="67"/>
                </a:cubicBezTo>
                <a:cubicBezTo>
                  <a:pt x="39" y="22"/>
                  <a:pt x="99" y="6"/>
                  <a:pt x="139" y="0"/>
                </a:cubicBezTo>
                <a:cubicBezTo>
                  <a:pt x="204" y="4"/>
                  <a:pt x="224" y="0"/>
                  <a:pt x="259" y="48"/>
                </a:cubicBezTo>
                <a:cubicBezTo>
                  <a:pt x="272" y="97"/>
                  <a:pt x="285" y="186"/>
                  <a:pt x="331" y="216"/>
                </a:cubicBezTo>
                <a:cubicBezTo>
                  <a:pt x="344" y="236"/>
                  <a:pt x="366" y="242"/>
                  <a:pt x="389" y="250"/>
                </a:cubicBezTo>
                <a:cubicBezTo>
                  <a:pt x="444" y="238"/>
                  <a:pt x="481" y="195"/>
                  <a:pt x="537" y="183"/>
                </a:cubicBezTo>
                <a:cubicBezTo>
                  <a:pt x="565" y="187"/>
                  <a:pt x="586" y="196"/>
                  <a:pt x="609" y="211"/>
                </a:cubicBezTo>
                <a:cubicBezTo>
                  <a:pt x="614" y="218"/>
                  <a:pt x="618" y="225"/>
                  <a:pt x="624" y="231"/>
                </a:cubicBezTo>
                <a:cubicBezTo>
                  <a:pt x="628" y="235"/>
                  <a:pt x="635" y="236"/>
                  <a:pt x="638" y="240"/>
                </a:cubicBezTo>
                <a:cubicBezTo>
                  <a:pt x="640" y="243"/>
                  <a:pt x="647" y="272"/>
                  <a:pt x="648" y="274"/>
                </a:cubicBezTo>
                <a:cubicBezTo>
                  <a:pt x="664" y="317"/>
                  <a:pt x="686" y="376"/>
                  <a:pt x="720" y="408"/>
                </a:cubicBezTo>
                <a:cubicBezTo>
                  <a:pt x="738" y="463"/>
                  <a:pt x="802" y="509"/>
                  <a:pt x="854" y="528"/>
                </a:cubicBezTo>
                <a:cubicBezTo>
                  <a:pt x="864" y="526"/>
                  <a:pt x="874" y="527"/>
                  <a:pt x="883" y="523"/>
                </a:cubicBezTo>
                <a:cubicBezTo>
                  <a:pt x="892" y="519"/>
                  <a:pt x="914" y="452"/>
                  <a:pt x="917" y="442"/>
                </a:cubicBezTo>
                <a:cubicBezTo>
                  <a:pt x="913" y="380"/>
                  <a:pt x="910" y="339"/>
                  <a:pt x="893" y="283"/>
                </a:cubicBezTo>
                <a:cubicBezTo>
                  <a:pt x="888" y="247"/>
                  <a:pt x="880" y="197"/>
                  <a:pt x="897" y="163"/>
                </a:cubicBezTo>
                <a:cubicBezTo>
                  <a:pt x="908" y="142"/>
                  <a:pt x="989" y="107"/>
                  <a:pt x="1013" y="101"/>
                </a:cubicBezTo>
                <a:cubicBezTo>
                  <a:pt x="1060" y="67"/>
                  <a:pt x="1146" y="125"/>
                  <a:pt x="1200" y="12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8" name="Freeform 7"/>
          <p:cNvSpPr>
            <a:spLocks/>
          </p:cNvSpPr>
          <p:nvPr/>
        </p:nvSpPr>
        <p:spPr bwMode="auto">
          <a:xfrm>
            <a:off x="2276475" y="3470275"/>
            <a:ext cx="3505200" cy="568325"/>
          </a:xfrm>
          <a:custGeom>
            <a:avLst/>
            <a:gdLst>
              <a:gd name="T0" fmla="*/ 0 w 2208"/>
              <a:gd name="T1" fmla="*/ 2147483647 h 358"/>
              <a:gd name="T2" fmla="*/ 2147483647 w 2208"/>
              <a:gd name="T3" fmla="*/ 2147483647 h 358"/>
              <a:gd name="T4" fmla="*/ 2147483647 w 2208"/>
              <a:gd name="T5" fmla="*/ 2147483647 h 358"/>
              <a:gd name="T6" fmla="*/ 2147483647 w 2208"/>
              <a:gd name="T7" fmla="*/ 2147483647 h 358"/>
              <a:gd name="T8" fmla="*/ 2147483647 w 2208"/>
              <a:gd name="T9" fmla="*/ 2147483647 h 358"/>
              <a:gd name="T10" fmla="*/ 2147483647 w 2208"/>
              <a:gd name="T11" fmla="*/ 2147483647 h 358"/>
              <a:gd name="T12" fmla="*/ 2147483647 w 2208"/>
              <a:gd name="T13" fmla="*/ 2147483647 h 358"/>
              <a:gd name="T14" fmla="*/ 2147483647 w 2208"/>
              <a:gd name="T15" fmla="*/ 2147483647 h 358"/>
              <a:gd name="T16" fmla="*/ 2147483647 w 2208"/>
              <a:gd name="T17" fmla="*/ 2147483647 h 358"/>
              <a:gd name="T18" fmla="*/ 2147483647 w 2208"/>
              <a:gd name="T19" fmla="*/ 2147483647 h 358"/>
              <a:gd name="T20" fmla="*/ 2147483647 w 2208"/>
              <a:gd name="T21" fmla="*/ 2147483647 h 358"/>
              <a:gd name="T22" fmla="*/ 2147483647 w 2208"/>
              <a:gd name="T23" fmla="*/ 2147483647 h 358"/>
              <a:gd name="T24" fmla="*/ 2147483647 w 2208"/>
              <a:gd name="T25" fmla="*/ 2147483647 h 358"/>
              <a:gd name="T26" fmla="*/ 2147483647 w 2208"/>
              <a:gd name="T27" fmla="*/ 2147483647 h 358"/>
              <a:gd name="T28" fmla="*/ 2147483647 w 2208"/>
              <a:gd name="T29" fmla="*/ 2147483647 h 358"/>
              <a:gd name="T30" fmla="*/ 2147483647 w 2208"/>
              <a:gd name="T31" fmla="*/ 2147483647 h 358"/>
              <a:gd name="T32" fmla="*/ 2147483647 w 2208"/>
              <a:gd name="T33" fmla="*/ 2147483647 h 358"/>
              <a:gd name="T34" fmla="*/ 2147483647 w 2208"/>
              <a:gd name="T35" fmla="*/ 2147483647 h 358"/>
              <a:gd name="T36" fmla="*/ 2147483647 w 2208"/>
              <a:gd name="T37" fmla="*/ 2147483647 h 358"/>
              <a:gd name="T38" fmla="*/ 2147483647 w 2208"/>
              <a:gd name="T39" fmla="*/ 2147483647 h 358"/>
              <a:gd name="T40" fmla="*/ 2147483647 w 2208"/>
              <a:gd name="T41" fmla="*/ 2147483647 h 358"/>
              <a:gd name="T42" fmla="*/ 2147483647 w 2208"/>
              <a:gd name="T43" fmla="*/ 2147483647 h 358"/>
              <a:gd name="T44" fmla="*/ 2147483647 w 2208"/>
              <a:gd name="T45" fmla="*/ 2147483647 h 358"/>
              <a:gd name="T46" fmla="*/ 2147483647 w 2208"/>
              <a:gd name="T47" fmla="*/ 2147483647 h 358"/>
              <a:gd name="T48" fmla="*/ 2147483647 w 2208"/>
              <a:gd name="T49" fmla="*/ 2147483647 h 358"/>
              <a:gd name="T50" fmla="*/ 2147483647 w 2208"/>
              <a:gd name="T51" fmla="*/ 2147483647 h 358"/>
              <a:gd name="T52" fmla="*/ 2147483647 w 2208"/>
              <a:gd name="T53" fmla="*/ 2147483647 h 358"/>
              <a:gd name="T54" fmla="*/ 2147483647 w 2208"/>
              <a:gd name="T55" fmla="*/ 2147483647 h 358"/>
              <a:gd name="T56" fmla="*/ 2147483647 w 2208"/>
              <a:gd name="T57" fmla="*/ 2147483647 h 3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08"/>
              <a:gd name="T88" fmla="*/ 0 h 358"/>
              <a:gd name="T89" fmla="*/ 2208 w 2208"/>
              <a:gd name="T90" fmla="*/ 358 h 3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08" h="358">
                <a:moveTo>
                  <a:pt x="0" y="358"/>
                </a:moveTo>
                <a:cubicBezTo>
                  <a:pt x="17" y="325"/>
                  <a:pt x="36" y="297"/>
                  <a:pt x="58" y="267"/>
                </a:cubicBezTo>
                <a:cubicBezTo>
                  <a:pt x="69" y="235"/>
                  <a:pt x="129" y="181"/>
                  <a:pt x="159" y="161"/>
                </a:cubicBezTo>
                <a:cubicBezTo>
                  <a:pt x="170" y="131"/>
                  <a:pt x="210" y="129"/>
                  <a:pt x="231" y="108"/>
                </a:cubicBezTo>
                <a:cubicBezTo>
                  <a:pt x="246" y="93"/>
                  <a:pt x="258" y="86"/>
                  <a:pt x="279" y="80"/>
                </a:cubicBezTo>
                <a:cubicBezTo>
                  <a:pt x="317" y="81"/>
                  <a:pt x="356" y="81"/>
                  <a:pt x="394" y="84"/>
                </a:cubicBezTo>
                <a:cubicBezTo>
                  <a:pt x="420" y="86"/>
                  <a:pt x="445" y="91"/>
                  <a:pt x="471" y="94"/>
                </a:cubicBezTo>
                <a:cubicBezTo>
                  <a:pt x="484" y="96"/>
                  <a:pt x="509" y="99"/>
                  <a:pt x="509" y="99"/>
                </a:cubicBezTo>
                <a:cubicBezTo>
                  <a:pt x="551" y="113"/>
                  <a:pt x="597" y="108"/>
                  <a:pt x="639" y="94"/>
                </a:cubicBezTo>
                <a:cubicBezTo>
                  <a:pt x="668" y="50"/>
                  <a:pt x="723" y="27"/>
                  <a:pt x="773" y="17"/>
                </a:cubicBezTo>
                <a:cubicBezTo>
                  <a:pt x="808" y="0"/>
                  <a:pt x="810" y="3"/>
                  <a:pt x="855" y="8"/>
                </a:cubicBezTo>
                <a:cubicBezTo>
                  <a:pt x="902" y="26"/>
                  <a:pt x="947" y="48"/>
                  <a:pt x="994" y="65"/>
                </a:cubicBezTo>
                <a:cubicBezTo>
                  <a:pt x="1018" y="91"/>
                  <a:pt x="1040" y="124"/>
                  <a:pt x="1066" y="147"/>
                </a:cubicBezTo>
                <a:cubicBezTo>
                  <a:pt x="1114" y="189"/>
                  <a:pt x="1077" y="149"/>
                  <a:pt x="1114" y="176"/>
                </a:cubicBezTo>
                <a:cubicBezTo>
                  <a:pt x="1144" y="198"/>
                  <a:pt x="1112" y="185"/>
                  <a:pt x="1143" y="195"/>
                </a:cubicBezTo>
                <a:cubicBezTo>
                  <a:pt x="1160" y="212"/>
                  <a:pt x="1214" y="243"/>
                  <a:pt x="1239" y="248"/>
                </a:cubicBezTo>
                <a:cubicBezTo>
                  <a:pt x="1263" y="253"/>
                  <a:pt x="1287" y="254"/>
                  <a:pt x="1311" y="262"/>
                </a:cubicBezTo>
                <a:cubicBezTo>
                  <a:pt x="1448" y="255"/>
                  <a:pt x="1369" y="266"/>
                  <a:pt x="1426" y="252"/>
                </a:cubicBezTo>
                <a:cubicBezTo>
                  <a:pt x="1445" y="247"/>
                  <a:pt x="1484" y="238"/>
                  <a:pt x="1484" y="238"/>
                </a:cubicBezTo>
                <a:cubicBezTo>
                  <a:pt x="1522" y="211"/>
                  <a:pt x="1476" y="241"/>
                  <a:pt x="1512" y="224"/>
                </a:cubicBezTo>
                <a:cubicBezTo>
                  <a:pt x="1529" y="216"/>
                  <a:pt x="1541" y="200"/>
                  <a:pt x="1556" y="190"/>
                </a:cubicBezTo>
                <a:cubicBezTo>
                  <a:pt x="1585" y="145"/>
                  <a:pt x="1655" y="133"/>
                  <a:pt x="1704" y="123"/>
                </a:cubicBezTo>
                <a:cubicBezTo>
                  <a:pt x="1779" y="125"/>
                  <a:pt x="1900" y="115"/>
                  <a:pt x="1988" y="137"/>
                </a:cubicBezTo>
                <a:cubicBezTo>
                  <a:pt x="2006" y="147"/>
                  <a:pt x="2017" y="160"/>
                  <a:pt x="2036" y="166"/>
                </a:cubicBezTo>
                <a:cubicBezTo>
                  <a:pt x="2055" y="180"/>
                  <a:pt x="2067" y="201"/>
                  <a:pt x="2088" y="209"/>
                </a:cubicBezTo>
                <a:cubicBezTo>
                  <a:pt x="2116" y="251"/>
                  <a:pt x="2079" y="200"/>
                  <a:pt x="2112" y="233"/>
                </a:cubicBezTo>
                <a:cubicBezTo>
                  <a:pt x="2124" y="245"/>
                  <a:pt x="2133" y="264"/>
                  <a:pt x="2146" y="276"/>
                </a:cubicBezTo>
                <a:cubicBezTo>
                  <a:pt x="2155" y="284"/>
                  <a:pt x="2175" y="296"/>
                  <a:pt x="2175" y="296"/>
                </a:cubicBezTo>
                <a:cubicBezTo>
                  <a:pt x="2181" y="314"/>
                  <a:pt x="2186" y="339"/>
                  <a:pt x="2208" y="339"/>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Freeform 8"/>
          <p:cNvSpPr>
            <a:spLocks/>
          </p:cNvSpPr>
          <p:nvPr/>
        </p:nvSpPr>
        <p:spPr bwMode="auto">
          <a:xfrm>
            <a:off x="2308225" y="4152900"/>
            <a:ext cx="3481388" cy="1257300"/>
          </a:xfrm>
          <a:custGeom>
            <a:avLst/>
            <a:gdLst>
              <a:gd name="T0" fmla="*/ 0 w 2193"/>
              <a:gd name="T1" fmla="*/ 2147483647 h 792"/>
              <a:gd name="T2" fmla="*/ 2147483647 w 2193"/>
              <a:gd name="T3" fmla="*/ 2147483647 h 792"/>
              <a:gd name="T4" fmla="*/ 2147483647 w 2193"/>
              <a:gd name="T5" fmla="*/ 2147483647 h 792"/>
              <a:gd name="T6" fmla="*/ 2147483647 w 2193"/>
              <a:gd name="T7" fmla="*/ 2147483647 h 792"/>
              <a:gd name="T8" fmla="*/ 2147483647 w 2193"/>
              <a:gd name="T9" fmla="*/ 2147483647 h 792"/>
              <a:gd name="T10" fmla="*/ 2147483647 w 2193"/>
              <a:gd name="T11" fmla="*/ 2147483647 h 792"/>
              <a:gd name="T12" fmla="*/ 2147483647 w 2193"/>
              <a:gd name="T13" fmla="*/ 2147483647 h 792"/>
              <a:gd name="T14" fmla="*/ 2147483647 w 2193"/>
              <a:gd name="T15" fmla="*/ 2147483647 h 792"/>
              <a:gd name="T16" fmla="*/ 2147483647 w 2193"/>
              <a:gd name="T17" fmla="*/ 2147483647 h 792"/>
              <a:gd name="T18" fmla="*/ 2147483647 w 2193"/>
              <a:gd name="T19" fmla="*/ 2147483647 h 792"/>
              <a:gd name="T20" fmla="*/ 2147483647 w 2193"/>
              <a:gd name="T21" fmla="*/ 2147483647 h 792"/>
              <a:gd name="T22" fmla="*/ 2147483647 w 2193"/>
              <a:gd name="T23" fmla="*/ 2147483647 h 792"/>
              <a:gd name="T24" fmla="*/ 2147483647 w 2193"/>
              <a:gd name="T25" fmla="*/ 2147483647 h 792"/>
              <a:gd name="T26" fmla="*/ 2147483647 w 2193"/>
              <a:gd name="T27" fmla="*/ 2147483647 h 792"/>
              <a:gd name="T28" fmla="*/ 2147483647 w 2193"/>
              <a:gd name="T29" fmla="*/ 2147483647 h 792"/>
              <a:gd name="T30" fmla="*/ 2147483647 w 2193"/>
              <a:gd name="T31" fmla="*/ 2147483647 h 792"/>
              <a:gd name="T32" fmla="*/ 2147483647 w 2193"/>
              <a:gd name="T33" fmla="*/ 2147483647 h 792"/>
              <a:gd name="T34" fmla="*/ 2147483647 w 2193"/>
              <a:gd name="T35" fmla="*/ 2147483647 h 792"/>
              <a:gd name="T36" fmla="*/ 2147483647 w 2193"/>
              <a:gd name="T37" fmla="*/ 2147483647 h 792"/>
              <a:gd name="T38" fmla="*/ 2147483647 w 2193"/>
              <a:gd name="T39" fmla="*/ 2147483647 h 792"/>
              <a:gd name="T40" fmla="*/ 2147483647 w 2193"/>
              <a:gd name="T41" fmla="*/ 2147483647 h 792"/>
              <a:gd name="T42" fmla="*/ 2147483647 w 2193"/>
              <a:gd name="T43" fmla="*/ 2147483647 h 792"/>
              <a:gd name="T44" fmla="*/ 2147483647 w 2193"/>
              <a:gd name="T45" fmla="*/ 2147483647 h 792"/>
              <a:gd name="T46" fmla="*/ 2147483647 w 2193"/>
              <a:gd name="T47" fmla="*/ 2147483647 h 792"/>
              <a:gd name="T48" fmla="*/ 2147483647 w 2193"/>
              <a:gd name="T49" fmla="*/ 2147483647 h 792"/>
              <a:gd name="T50" fmla="*/ 2147483647 w 2193"/>
              <a:gd name="T51" fmla="*/ 2147483647 h 792"/>
              <a:gd name="T52" fmla="*/ 2147483647 w 2193"/>
              <a:gd name="T53" fmla="*/ 2147483647 h 792"/>
              <a:gd name="T54" fmla="*/ 2147483647 w 2193"/>
              <a:gd name="T55" fmla="*/ 2147483647 h 792"/>
              <a:gd name="T56" fmla="*/ 2147483647 w 2193"/>
              <a:gd name="T57" fmla="*/ 2147483647 h 792"/>
              <a:gd name="T58" fmla="*/ 2147483647 w 2193"/>
              <a:gd name="T59" fmla="*/ 2147483647 h 792"/>
              <a:gd name="T60" fmla="*/ 2147483647 w 2193"/>
              <a:gd name="T61" fmla="*/ 2147483647 h 792"/>
              <a:gd name="T62" fmla="*/ 2147483647 w 2193"/>
              <a:gd name="T63" fmla="*/ 2147483647 h 792"/>
              <a:gd name="T64" fmla="*/ 2147483647 w 2193"/>
              <a:gd name="T65" fmla="*/ 2147483647 h 792"/>
              <a:gd name="T66" fmla="*/ 2147483647 w 2193"/>
              <a:gd name="T67" fmla="*/ 2147483647 h 792"/>
              <a:gd name="T68" fmla="*/ 2147483647 w 2193"/>
              <a:gd name="T69" fmla="*/ 2147483647 h 792"/>
              <a:gd name="T70" fmla="*/ 2147483647 w 2193"/>
              <a:gd name="T71" fmla="*/ 2147483647 h 792"/>
              <a:gd name="T72" fmla="*/ 2147483647 w 2193"/>
              <a:gd name="T73" fmla="*/ 2147483647 h 792"/>
              <a:gd name="T74" fmla="*/ 2147483647 w 2193"/>
              <a:gd name="T75" fmla="*/ 2147483647 h 792"/>
              <a:gd name="T76" fmla="*/ 2147483647 w 2193"/>
              <a:gd name="T77" fmla="*/ 2147483647 h 792"/>
              <a:gd name="T78" fmla="*/ 2147483647 w 2193"/>
              <a:gd name="T79" fmla="*/ 0 h 7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93"/>
              <a:gd name="T121" fmla="*/ 0 h 792"/>
              <a:gd name="T122" fmla="*/ 2193 w 2193"/>
              <a:gd name="T123" fmla="*/ 792 h 7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93" h="792">
                <a:moveTo>
                  <a:pt x="0" y="14"/>
                </a:moveTo>
                <a:cubicBezTo>
                  <a:pt x="23" y="31"/>
                  <a:pt x="49" y="27"/>
                  <a:pt x="76" y="38"/>
                </a:cubicBezTo>
                <a:cubicBezTo>
                  <a:pt x="117" y="55"/>
                  <a:pt x="166" y="74"/>
                  <a:pt x="201" y="101"/>
                </a:cubicBezTo>
                <a:cubicBezTo>
                  <a:pt x="260" y="146"/>
                  <a:pt x="305" y="211"/>
                  <a:pt x="364" y="254"/>
                </a:cubicBezTo>
                <a:cubicBezTo>
                  <a:pt x="381" y="286"/>
                  <a:pt x="404" y="340"/>
                  <a:pt x="436" y="355"/>
                </a:cubicBezTo>
                <a:cubicBezTo>
                  <a:pt x="443" y="390"/>
                  <a:pt x="473" y="416"/>
                  <a:pt x="499" y="437"/>
                </a:cubicBezTo>
                <a:cubicBezTo>
                  <a:pt x="527" y="460"/>
                  <a:pt x="549" y="494"/>
                  <a:pt x="580" y="514"/>
                </a:cubicBezTo>
                <a:cubicBezTo>
                  <a:pt x="589" y="520"/>
                  <a:pt x="600" y="523"/>
                  <a:pt x="609" y="528"/>
                </a:cubicBezTo>
                <a:cubicBezTo>
                  <a:pt x="624" y="536"/>
                  <a:pt x="652" y="552"/>
                  <a:pt x="652" y="552"/>
                </a:cubicBezTo>
                <a:cubicBezTo>
                  <a:pt x="689" y="549"/>
                  <a:pt x="722" y="544"/>
                  <a:pt x="758" y="538"/>
                </a:cubicBezTo>
                <a:cubicBezTo>
                  <a:pt x="795" y="510"/>
                  <a:pt x="827" y="483"/>
                  <a:pt x="859" y="451"/>
                </a:cubicBezTo>
                <a:cubicBezTo>
                  <a:pt x="896" y="414"/>
                  <a:pt x="905" y="387"/>
                  <a:pt x="960" y="379"/>
                </a:cubicBezTo>
                <a:cubicBezTo>
                  <a:pt x="1036" y="386"/>
                  <a:pt x="1041" y="393"/>
                  <a:pt x="1099" y="432"/>
                </a:cubicBezTo>
                <a:cubicBezTo>
                  <a:pt x="1115" y="524"/>
                  <a:pt x="1143" y="622"/>
                  <a:pt x="1214" y="686"/>
                </a:cubicBezTo>
                <a:cubicBezTo>
                  <a:pt x="1238" y="708"/>
                  <a:pt x="1253" y="729"/>
                  <a:pt x="1286" y="734"/>
                </a:cubicBezTo>
                <a:cubicBezTo>
                  <a:pt x="1336" y="765"/>
                  <a:pt x="1385" y="774"/>
                  <a:pt x="1440" y="792"/>
                </a:cubicBezTo>
                <a:cubicBezTo>
                  <a:pt x="1500" y="788"/>
                  <a:pt x="1537" y="792"/>
                  <a:pt x="1569" y="739"/>
                </a:cubicBezTo>
                <a:cubicBezTo>
                  <a:pt x="1572" y="698"/>
                  <a:pt x="1569" y="614"/>
                  <a:pt x="1622" y="595"/>
                </a:cubicBezTo>
                <a:cubicBezTo>
                  <a:pt x="1638" y="579"/>
                  <a:pt x="1631" y="582"/>
                  <a:pt x="1651" y="576"/>
                </a:cubicBezTo>
                <a:cubicBezTo>
                  <a:pt x="1664" y="572"/>
                  <a:pt x="1689" y="566"/>
                  <a:pt x="1689" y="566"/>
                </a:cubicBezTo>
                <a:cubicBezTo>
                  <a:pt x="1727" y="573"/>
                  <a:pt x="1763" y="583"/>
                  <a:pt x="1800" y="590"/>
                </a:cubicBezTo>
                <a:cubicBezTo>
                  <a:pt x="1812" y="609"/>
                  <a:pt x="1833" y="626"/>
                  <a:pt x="1852" y="638"/>
                </a:cubicBezTo>
                <a:cubicBezTo>
                  <a:pt x="1862" y="652"/>
                  <a:pt x="1880" y="687"/>
                  <a:pt x="1896" y="696"/>
                </a:cubicBezTo>
                <a:cubicBezTo>
                  <a:pt x="1903" y="700"/>
                  <a:pt x="1941" y="706"/>
                  <a:pt x="1944" y="706"/>
                </a:cubicBezTo>
                <a:cubicBezTo>
                  <a:pt x="1934" y="743"/>
                  <a:pt x="1949" y="717"/>
                  <a:pt x="1972" y="706"/>
                </a:cubicBezTo>
                <a:cubicBezTo>
                  <a:pt x="1993" y="685"/>
                  <a:pt x="2009" y="659"/>
                  <a:pt x="2025" y="634"/>
                </a:cubicBezTo>
                <a:cubicBezTo>
                  <a:pt x="2032" y="605"/>
                  <a:pt x="2046" y="585"/>
                  <a:pt x="2064" y="562"/>
                </a:cubicBezTo>
                <a:cubicBezTo>
                  <a:pt x="2075" y="533"/>
                  <a:pt x="2088" y="487"/>
                  <a:pt x="2107" y="461"/>
                </a:cubicBezTo>
                <a:cubicBezTo>
                  <a:pt x="2112" y="442"/>
                  <a:pt x="2116" y="422"/>
                  <a:pt x="2121" y="403"/>
                </a:cubicBezTo>
                <a:cubicBezTo>
                  <a:pt x="2119" y="377"/>
                  <a:pt x="2124" y="349"/>
                  <a:pt x="2112" y="326"/>
                </a:cubicBezTo>
                <a:cubicBezTo>
                  <a:pt x="2104" y="310"/>
                  <a:pt x="2080" y="295"/>
                  <a:pt x="2068" y="283"/>
                </a:cubicBezTo>
                <a:cubicBezTo>
                  <a:pt x="2024" y="239"/>
                  <a:pt x="1988" y="232"/>
                  <a:pt x="1929" y="216"/>
                </a:cubicBezTo>
                <a:cubicBezTo>
                  <a:pt x="1913" y="205"/>
                  <a:pt x="1900" y="196"/>
                  <a:pt x="1886" y="182"/>
                </a:cubicBezTo>
                <a:cubicBezTo>
                  <a:pt x="1877" y="157"/>
                  <a:pt x="1877" y="171"/>
                  <a:pt x="1910" y="149"/>
                </a:cubicBezTo>
                <a:cubicBezTo>
                  <a:pt x="1937" y="131"/>
                  <a:pt x="1982" y="137"/>
                  <a:pt x="2016" y="115"/>
                </a:cubicBezTo>
                <a:cubicBezTo>
                  <a:pt x="2034" y="87"/>
                  <a:pt x="2063" y="78"/>
                  <a:pt x="2088" y="58"/>
                </a:cubicBezTo>
                <a:cubicBezTo>
                  <a:pt x="2093" y="54"/>
                  <a:pt x="2096" y="46"/>
                  <a:pt x="2102" y="43"/>
                </a:cubicBezTo>
                <a:cubicBezTo>
                  <a:pt x="2112" y="38"/>
                  <a:pt x="2136" y="34"/>
                  <a:pt x="2136" y="34"/>
                </a:cubicBezTo>
                <a:cubicBezTo>
                  <a:pt x="2150" y="24"/>
                  <a:pt x="2165" y="19"/>
                  <a:pt x="2179" y="10"/>
                </a:cubicBezTo>
                <a:cubicBezTo>
                  <a:pt x="2184" y="7"/>
                  <a:pt x="2193" y="0"/>
                  <a:pt x="2193"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0" name="Text Box 9"/>
          <p:cNvSpPr txBox="1">
            <a:spLocks noChangeArrowheads="1"/>
          </p:cNvSpPr>
          <p:nvPr/>
        </p:nvSpPr>
        <p:spPr bwMode="auto">
          <a:xfrm>
            <a:off x="1409700" y="5572125"/>
            <a:ext cx="546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400">
                <a:solidFill>
                  <a:schemeClr val="tx1"/>
                </a:solidFill>
              </a:rPr>
              <a:t>No vertex on these paths has index &gt; k</a:t>
            </a:r>
          </a:p>
        </p:txBody>
      </p:sp>
      <p:sp>
        <p:nvSpPr>
          <p:cNvPr id="20491" name="Line 10"/>
          <p:cNvSpPr>
            <a:spLocks noChangeShapeType="1"/>
          </p:cNvSpPr>
          <p:nvPr/>
        </p:nvSpPr>
        <p:spPr bwMode="auto">
          <a:xfrm>
            <a:off x="4564063" y="3992563"/>
            <a:ext cx="0" cy="350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1"/>
          <p:cNvSpPr>
            <a:spLocks noChangeShapeType="1"/>
          </p:cNvSpPr>
          <p:nvPr/>
        </p:nvSpPr>
        <p:spPr bwMode="auto">
          <a:xfrm>
            <a:off x="4511675" y="4808538"/>
            <a:ext cx="0" cy="3508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Text Box 12"/>
          <p:cNvSpPr txBox="1">
            <a:spLocks noChangeArrowheads="1"/>
          </p:cNvSpPr>
          <p:nvPr/>
        </p:nvSpPr>
        <p:spPr bwMode="auto">
          <a:xfrm>
            <a:off x="3890963" y="3367088"/>
            <a:ext cx="395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a:t>
            </a:r>
            <a:r>
              <a:rPr lang="en-US" altLang="en-US" sz="1800" baseline="-25000">
                <a:solidFill>
                  <a:schemeClr val="tx1"/>
                </a:solidFill>
              </a:rPr>
              <a:t>1</a:t>
            </a:r>
          </a:p>
        </p:txBody>
      </p:sp>
      <p:sp>
        <p:nvSpPr>
          <p:cNvPr id="20494" name="Text Box 13"/>
          <p:cNvSpPr txBox="1">
            <a:spLocks noChangeArrowheads="1"/>
          </p:cNvSpPr>
          <p:nvPr/>
        </p:nvSpPr>
        <p:spPr bwMode="auto">
          <a:xfrm>
            <a:off x="3167063" y="3794125"/>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a:t>
            </a:r>
            <a:r>
              <a:rPr lang="en-US" altLang="en-US" sz="1800" baseline="-25000">
                <a:solidFill>
                  <a:schemeClr val="tx1"/>
                </a:solidFill>
              </a:rPr>
              <a:t>u</a:t>
            </a:r>
          </a:p>
        </p:txBody>
      </p:sp>
      <p:sp>
        <p:nvSpPr>
          <p:cNvPr id="20495" name="Text Box 14"/>
          <p:cNvSpPr txBox="1">
            <a:spLocks noChangeArrowheads="1"/>
          </p:cNvSpPr>
          <p:nvPr/>
        </p:nvSpPr>
        <p:spPr bwMode="auto">
          <a:xfrm>
            <a:off x="3022600" y="4541838"/>
            <a:ext cx="354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a:t>
            </a:r>
            <a:r>
              <a:rPr lang="en-US" altLang="en-US" sz="1800" baseline="-25000">
                <a:solidFill>
                  <a:schemeClr val="tx1"/>
                </a:solidFill>
              </a:rPr>
              <a:t>t</a:t>
            </a:r>
          </a:p>
        </p:txBody>
      </p:sp>
    </p:spTree>
    <p:extLst>
      <p:ext uri="{BB962C8B-B14F-4D97-AF65-F5344CB8AC3E}">
        <p14:creationId xmlns:p14="http://schemas.microsoft.com/office/powerpoint/2010/main" val="331540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fontScale="90000"/>
          </a:bodyPr>
          <a:lstStyle/>
          <a:p>
            <a:pPr eaLnBrk="1" hangingPunct="1"/>
            <a:r>
              <a:rPr lang="en-US" altLang="en-US"/>
              <a:t>The Structure of a Shortest Path</a:t>
            </a:r>
          </a:p>
        </p:txBody>
      </p:sp>
      <p:sp>
        <p:nvSpPr>
          <p:cNvPr id="826371" name="Rectangle 3"/>
          <p:cNvSpPr>
            <a:spLocks noGrp="1" noChangeArrowheads="1"/>
          </p:cNvSpPr>
          <p:nvPr>
            <p:ph idx="1"/>
          </p:nvPr>
        </p:nvSpPr>
        <p:spPr/>
        <p:txBody>
          <a:bodyPr/>
          <a:lstStyle/>
          <a:p>
            <a:pPr eaLnBrk="1" hangingPunct="1">
              <a:lnSpc>
                <a:spcPct val="130000"/>
              </a:lnSpc>
            </a:pPr>
            <a:endParaRPr lang="en-US" altLang="en-US" sz="2400" dirty="0"/>
          </a:p>
          <a:p>
            <a:pPr eaLnBrk="1" hangingPunct="1">
              <a:lnSpc>
                <a:spcPct val="130000"/>
              </a:lnSpc>
            </a:pPr>
            <a:r>
              <a:rPr lang="en-US" altLang="en-US" sz="2400" dirty="0"/>
              <a:t>If k is not an intermediate vertex of path p:</a:t>
            </a:r>
          </a:p>
          <a:p>
            <a:pPr lvl="1" eaLnBrk="1" hangingPunct="1">
              <a:lnSpc>
                <a:spcPct val="130000"/>
              </a:lnSpc>
            </a:pPr>
            <a:r>
              <a:rPr lang="en-US" altLang="en-US" sz="2000" dirty="0"/>
              <a:t>Shortest path from </a:t>
            </a:r>
            <a:r>
              <a:rPr lang="en-US" altLang="en-US" sz="2000" dirty="0" err="1"/>
              <a:t>i</a:t>
            </a:r>
            <a:r>
              <a:rPr lang="en-US" altLang="en-US" sz="2000" dirty="0"/>
              <a:t> to j with intermediate vertices from </a:t>
            </a:r>
            <a:r>
              <a:rPr lang="en-US" altLang="en-US" sz="2000" dirty="0">
                <a:latin typeface="Comic Sans MS" panose="030F0702030302020204" pitchFamily="66" charset="0"/>
                <a:sym typeface="Symbol" panose="05050102010706020507" pitchFamily="18" charset="2"/>
              </a:rPr>
              <a:t>{1, 2, …, k} </a:t>
            </a:r>
            <a:r>
              <a:rPr lang="en-US" altLang="en-US" sz="2000" dirty="0"/>
              <a:t>is a shortest path from </a:t>
            </a:r>
            <a:r>
              <a:rPr lang="en-US" altLang="en-US" sz="2000" dirty="0" err="1"/>
              <a:t>i</a:t>
            </a:r>
            <a:r>
              <a:rPr lang="en-US" altLang="en-US" sz="2000" dirty="0"/>
              <a:t> to j with intermediate vertices from  </a:t>
            </a:r>
            <a:r>
              <a:rPr lang="en-US" altLang="en-US" sz="2000" dirty="0">
                <a:latin typeface="Comic Sans MS" panose="030F0702030302020204" pitchFamily="66" charset="0"/>
                <a:sym typeface="Symbol" panose="05050102010706020507" pitchFamily="18" charset="2"/>
              </a:rPr>
              <a:t>{1, 2, …, k - 1}</a:t>
            </a:r>
          </a:p>
          <a:p>
            <a:pPr eaLnBrk="1" hangingPunct="1">
              <a:lnSpc>
                <a:spcPct val="130000"/>
              </a:lnSpc>
            </a:pPr>
            <a:r>
              <a:rPr lang="en-US" altLang="en-US" sz="2400" dirty="0">
                <a:sym typeface="Symbol" panose="05050102010706020507" pitchFamily="18" charset="2"/>
              </a:rPr>
              <a:t>If k is an intermediate vertex of path p:</a:t>
            </a:r>
          </a:p>
          <a:p>
            <a:pPr lvl="1" eaLnBrk="1" hangingPunct="1">
              <a:lnSpc>
                <a:spcPct val="130000"/>
              </a:lnSpc>
            </a:pPr>
            <a:r>
              <a:rPr lang="en-US" altLang="en-US" sz="2000" dirty="0">
                <a:sym typeface="Symbol" panose="05050102010706020507" pitchFamily="18" charset="2"/>
              </a:rPr>
              <a:t>p</a:t>
            </a:r>
            <a:r>
              <a:rPr lang="en-US" altLang="en-US" sz="2000" baseline="-25000" dirty="0">
                <a:sym typeface="Symbol" panose="05050102010706020507" pitchFamily="18" charset="2"/>
              </a:rPr>
              <a:t>1</a:t>
            </a:r>
            <a:r>
              <a:rPr lang="en-US" altLang="en-US" sz="2000" dirty="0">
                <a:sym typeface="Symbol" panose="05050102010706020507" pitchFamily="18" charset="2"/>
              </a:rPr>
              <a:t> is a shortest path from </a:t>
            </a:r>
            <a:r>
              <a:rPr lang="en-US" altLang="en-US" sz="2000" dirty="0" err="1">
                <a:sym typeface="Symbol" panose="05050102010706020507" pitchFamily="18" charset="2"/>
              </a:rPr>
              <a:t>i</a:t>
            </a:r>
            <a:r>
              <a:rPr lang="en-US" altLang="en-US" sz="2000" dirty="0">
                <a:sym typeface="Symbol" panose="05050102010706020507" pitchFamily="18" charset="2"/>
              </a:rPr>
              <a:t> to k</a:t>
            </a:r>
          </a:p>
          <a:p>
            <a:pPr lvl="1" eaLnBrk="1" hangingPunct="1">
              <a:lnSpc>
                <a:spcPct val="130000"/>
              </a:lnSpc>
            </a:pPr>
            <a:r>
              <a:rPr lang="en-US" altLang="en-US" sz="2000" dirty="0">
                <a:sym typeface="Symbol" panose="05050102010706020507" pitchFamily="18" charset="2"/>
              </a:rPr>
              <a:t>p</a:t>
            </a:r>
            <a:r>
              <a:rPr lang="en-US" altLang="en-US" sz="2000" baseline="-25000" dirty="0">
                <a:sym typeface="Symbol" panose="05050102010706020507" pitchFamily="18" charset="2"/>
              </a:rPr>
              <a:t>2</a:t>
            </a:r>
            <a:r>
              <a:rPr lang="en-US" altLang="en-US" sz="2000" dirty="0">
                <a:sym typeface="Symbol" panose="05050102010706020507" pitchFamily="18" charset="2"/>
              </a:rPr>
              <a:t> is a shortest path from k to j</a:t>
            </a:r>
          </a:p>
          <a:p>
            <a:pPr lvl="1" eaLnBrk="1" hangingPunct="1">
              <a:lnSpc>
                <a:spcPct val="130000"/>
              </a:lnSpc>
            </a:pPr>
            <a:r>
              <a:rPr lang="en-US" altLang="en-US" sz="2000" dirty="0">
                <a:sym typeface="Symbol" panose="05050102010706020507" pitchFamily="18" charset="2"/>
              </a:rPr>
              <a:t>k is not intermediary vertex of p</a:t>
            </a:r>
            <a:r>
              <a:rPr lang="en-US" altLang="en-US" sz="2000" baseline="-25000" dirty="0">
                <a:sym typeface="Symbol" panose="05050102010706020507" pitchFamily="18" charset="2"/>
              </a:rPr>
              <a:t>1</a:t>
            </a:r>
            <a:r>
              <a:rPr lang="en-US" altLang="en-US" sz="2000" dirty="0">
                <a:sym typeface="Symbol" panose="05050102010706020507" pitchFamily="18" charset="2"/>
              </a:rPr>
              <a:t> or p</a:t>
            </a:r>
            <a:r>
              <a:rPr lang="en-US" altLang="en-US" sz="2000" baseline="-25000" dirty="0">
                <a:sym typeface="Symbol" panose="05050102010706020507" pitchFamily="18" charset="2"/>
              </a:rPr>
              <a:t>2</a:t>
            </a:r>
            <a:endParaRPr lang="en-US" altLang="en-US" sz="2000" dirty="0">
              <a:sym typeface="Symbol" panose="05050102010706020507" pitchFamily="18" charset="2"/>
            </a:endParaRPr>
          </a:p>
          <a:p>
            <a:pPr lvl="1" eaLnBrk="1" hangingPunct="1">
              <a:lnSpc>
                <a:spcPct val="130000"/>
              </a:lnSpc>
            </a:pPr>
            <a:r>
              <a:rPr lang="en-US" altLang="en-US" sz="2000" dirty="0">
                <a:sym typeface="Symbol" panose="05050102010706020507" pitchFamily="18" charset="2"/>
              </a:rPr>
              <a:t>So p</a:t>
            </a:r>
            <a:r>
              <a:rPr lang="en-US" altLang="en-US" sz="2000" baseline="-25000" dirty="0">
                <a:sym typeface="Symbol" panose="05050102010706020507" pitchFamily="18" charset="2"/>
              </a:rPr>
              <a:t>1</a:t>
            </a:r>
            <a:r>
              <a:rPr lang="en-US" altLang="en-US" sz="2000" dirty="0">
                <a:sym typeface="Symbol" panose="05050102010706020507" pitchFamily="18" charset="2"/>
              </a:rPr>
              <a:t> (respectively, p</a:t>
            </a:r>
            <a:r>
              <a:rPr lang="en-US" altLang="en-US" sz="2000" baseline="-25000" dirty="0">
                <a:sym typeface="Symbol" panose="05050102010706020507" pitchFamily="18" charset="2"/>
              </a:rPr>
              <a:t>2</a:t>
            </a:r>
            <a:r>
              <a:rPr lang="en-US" altLang="en-US" sz="2000" dirty="0">
                <a:sym typeface="Symbol" panose="05050102010706020507" pitchFamily="18" charset="2"/>
              </a:rPr>
              <a:t>) is a shortest path from </a:t>
            </a:r>
            <a:r>
              <a:rPr lang="en-US" altLang="en-US" sz="2000" dirty="0" err="1">
                <a:sym typeface="Symbol" panose="05050102010706020507" pitchFamily="18" charset="2"/>
              </a:rPr>
              <a:t>i</a:t>
            </a:r>
            <a:r>
              <a:rPr lang="en-US" altLang="en-US" sz="2000" dirty="0">
                <a:sym typeface="Symbol" panose="05050102010706020507" pitchFamily="18" charset="2"/>
              </a:rPr>
              <a:t> to k (resp., k to j) with vertices from </a:t>
            </a:r>
            <a:r>
              <a:rPr lang="en-US" altLang="en-US" sz="2000" dirty="0"/>
              <a:t> </a:t>
            </a:r>
            <a:r>
              <a:rPr lang="en-US" altLang="en-US" sz="2000" dirty="0">
                <a:latin typeface="Comic Sans MS" panose="030F0702030302020204" pitchFamily="66" charset="0"/>
                <a:sym typeface="Symbol" panose="05050102010706020507" pitchFamily="18" charset="2"/>
              </a:rPr>
              <a:t>{1, 2, …, k - 1}</a:t>
            </a:r>
            <a:endParaRPr lang="en-US" altLang="en-US" dirty="0">
              <a:sym typeface="Symbol" panose="05050102010706020507" pitchFamily="18" charset="2"/>
            </a:endParaRPr>
          </a:p>
        </p:txBody>
      </p:sp>
      <p:sp>
        <p:nvSpPr>
          <p:cNvPr id="22533" name="Oval 4"/>
          <p:cNvSpPr>
            <a:spLocks noChangeArrowheads="1"/>
          </p:cNvSpPr>
          <p:nvPr/>
        </p:nvSpPr>
        <p:spPr bwMode="auto">
          <a:xfrm>
            <a:off x="6032500" y="1345041"/>
            <a:ext cx="422275" cy="42068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i</a:t>
            </a:r>
          </a:p>
        </p:txBody>
      </p:sp>
      <p:sp>
        <p:nvSpPr>
          <p:cNvPr id="22534" name="Oval 5"/>
          <p:cNvSpPr>
            <a:spLocks noChangeArrowheads="1"/>
          </p:cNvSpPr>
          <p:nvPr/>
        </p:nvSpPr>
        <p:spPr bwMode="auto">
          <a:xfrm>
            <a:off x="8370888" y="1299004"/>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j</a:t>
            </a:r>
          </a:p>
        </p:txBody>
      </p:sp>
      <p:sp>
        <p:nvSpPr>
          <p:cNvPr id="22535" name="Oval 6"/>
          <p:cNvSpPr>
            <a:spLocks noChangeArrowheads="1"/>
          </p:cNvSpPr>
          <p:nvPr/>
        </p:nvSpPr>
        <p:spPr bwMode="auto">
          <a:xfrm>
            <a:off x="7231063" y="892604"/>
            <a:ext cx="422275" cy="4206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k</a:t>
            </a:r>
          </a:p>
        </p:txBody>
      </p:sp>
      <p:grpSp>
        <p:nvGrpSpPr>
          <p:cNvPr id="2" name="Group 7"/>
          <p:cNvGrpSpPr>
            <a:grpSpLocks/>
          </p:cNvGrpSpPr>
          <p:nvPr/>
        </p:nvGrpSpPr>
        <p:grpSpPr bwMode="auto">
          <a:xfrm>
            <a:off x="5134768" y="3518115"/>
            <a:ext cx="3522663" cy="920750"/>
            <a:chOff x="3466" y="2537"/>
            <a:chExt cx="2219" cy="580"/>
          </a:xfrm>
        </p:grpSpPr>
        <p:sp>
          <p:nvSpPr>
            <p:cNvPr id="22540" name="Oval 8"/>
            <p:cNvSpPr>
              <a:spLocks noChangeArrowheads="1"/>
            </p:cNvSpPr>
            <p:nvPr/>
          </p:nvSpPr>
          <p:spPr bwMode="auto">
            <a:xfrm>
              <a:off x="3466" y="2852"/>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i</a:t>
              </a:r>
            </a:p>
          </p:txBody>
        </p:sp>
        <p:sp>
          <p:nvSpPr>
            <p:cNvPr id="22541" name="Oval 9"/>
            <p:cNvSpPr>
              <a:spLocks noChangeArrowheads="1"/>
            </p:cNvSpPr>
            <p:nvPr/>
          </p:nvSpPr>
          <p:spPr bwMode="auto">
            <a:xfrm>
              <a:off x="4433" y="2537"/>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a:t>
              </a:r>
            </a:p>
          </p:txBody>
        </p:sp>
        <p:sp>
          <p:nvSpPr>
            <p:cNvPr id="22542" name="Oval 10"/>
            <p:cNvSpPr>
              <a:spLocks noChangeArrowheads="1"/>
            </p:cNvSpPr>
            <p:nvPr/>
          </p:nvSpPr>
          <p:spPr bwMode="auto">
            <a:xfrm>
              <a:off x="4456" y="2564"/>
              <a:ext cx="229" cy="2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rPr>
                <a:t>k</a:t>
              </a:r>
            </a:p>
          </p:txBody>
        </p:sp>
        <p:sp>
          <p:nvSpPr>
            <p:cNvPr id="22543" name="Oval 11"/>
            <p:cNvSpPr>
              <a:spLocks noChangeArrowheads="1"/>
            </p:cNvSpPr>
            <p:nvPr/>
          </p:nvSpPr>
          <p:spPr bwMode="auto">
            <a:xfrm>
              <a:off x="5419" y="2712"/>
              <a:ext cx="266" cy="26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tx1"/>
                  </a:solidFill>
                  <a:sym typeface="Symbol" panose="05050102010706020507" pitchFamily="18" charset="2"/>
                </a:rPr>
                <a:t>j</a:t>
              </a:r>
            </a:p>
          </p:txBody>
        </p:sp>
        <p:sp>
          <p:nvSpPr>
            <p:cNvPr id="22544" name="Freeform 12"/>
            <p:cNvSpPr>
              <a:spLocks/>
            </p:cNvSpPr>
            <p:nvPr/>
          </p:nvSpPr>
          <p:spPr bwMode="auto">
            <a:xfrm>
              <a:off x="3705" y="2616"/>
              <a:ext cx="748" cy="278"/>
            </a:xfrm>
            <a:custGeom>
              <a:avLst/>
              <a:gdLst>
                <a:gd name="T0" fmla="*/ 0 w 748"/>
                <a:gd name="T1" fmla="*/ 278 h 278"/>
                <a:gd name="T2" fmla="*/ 96 w 748"/>
                <a:gd name="T3" fmla="*/ 163 h 278"/>
                <a:gd name="T4" fmla="*/ 134 w 748"/>
                <a:gd name="T5" fmla="*/ 154 h 278"/>
                <a:gd name="T6" fmla="*/ 288 w 748"/>
                <a:gd name="T7" fmla="*/ 134 h 278"/>
                <a:gd name="T8" fmla="*/ 451 w 748"/>
                <a:gd name="T9" fmla="*/ 139 h 278"/>
                <a:gd name="T10" fmla="*/ 513 w 748"/>
                <a:gd name="T11" fmla="*/ 67 h 278"/>
                <a:gd name="T12" fmla="*/ 748 w 748"/>
                <a:gd name="T13" fmla="*/ 0 h 278"/>
                <a:gd name="T14" fmla="*/ 0 60000 65536"/>
                <a:gd name="T15" fmla="*/ 0 60000 65536"/>
                <a:gd name="T16" fmla="*/ 0 60000 65536"/>
                <a:gd name="T17" fmla="*/ 0 60000 65536"/>
                <a:gd name="T18" fmla="*/ 0 60000 65536"/>
                <a:gd name="T19" fmla="*/ 0 60000 65536"/>
                <a:gd name="T20" fmla="*/ 0 60000 65536"/>
                <a:gd name="T21" fmla="*/ 0 w 748"/>
                <a:gd name="T22" fmla="*/ 0 h 278"/>
                <a:gd name="T23" fmla="*/ 748 w 748"/>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278">
                  <a:moveTo>
                    <a:pt x="0" y="278"/>
                  </a:moveTo>
                  <a:cubicBezTo>
                    <a:pt x="32" y="240"/>
                    <a:pt x="61" y="199"/>
                    <a:pt x="96" y="163"/>
                  </a:cubicBezTo>
                  <a:cubicBezTo>
                    <a:pt x="97" y="161"/>
                    <a:pt x="132" y="154"/>
                    <a:pt x="134" y="154"/>
                  </a:cubicBezTo>
                  <a:cubicBezTo>
                    <a:pt x="185" y="147"/>
                    <a:pt x="237" y="140"/>
                    <a:pt x="288" y="134"/>
                  </a:cubicBezTo>
                  <a:cubicBezTo>
                    <a:pt x="347" y="139"/>
                    <a:pt x="391" y="143"/>
                    <a:pt x="451" y="139"/>
                  </a:cubicBezTo>
                  <a:cubicBezTo>
                    <a:pt x="479" y="121"/>
                    <a:pt x="487" y="86"/>
                    <a:pt x="513" y="67"/>
                  </a:cubicBezTo>
                  <a:cubicBezTo>
                    <a:pt x="575" y="22"/>
                    <a:pt x="672" y="0"/>
                    <a:pt x="748"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5" name="Freeform 13"/>
            <p:cNvSpPr>
              <a:spLocks/>
            </p:cNvSpPr>
            <p:nvPr/>
          </p:nvSpPr>
          <p:spPr bwMode="auto">
            <a:xfrm>
              <a:off x="4693" y="2664"/>
              <a:ext cx="730" cy="149"/>
            </a:xfrm>
            <a:custGeom>
              <a:avLst/>
              <a:gdLst>
                <a:gd name="T0" fmla="*/ 0 w 730"/>
                <a:gd name="T1" fmla="*/ 14 h 149"/>
                <a:gd name="T2" fmla="*/ 68 w 730"/>
                <a:gd name="T3" fmla="*/ 0 h 149"/>
                <a:gd name="T4" fmla="*/ 279 w 730"/>
                <a:gd name="T5" fmla="*/ 43 h 149"/>
                <a:gd name="T6" fmla="*/ 327 w 730"/>
                <a:gd name="T7" fmla="*/ 77 h 149"/>
                <a:gd name="T8" fmla="*/ 442 w 730"/>
                <a:gd name="T9" fmla="*/ 120 h 149"/>
                <a:gd name="T10" fmla="*/ 639 w 730"/>
                <a:gd name="T11" fmla="*/ 120 h 149"/>
                <a:gd name="T12" fmla="*/ 730 w 730"/>
                <a:gd name="T13" fmla="*/ 149 h 149"/>
                <a:gd name="T14" fmla="*/ 0 60000 65536"/>
                <a:gd name="T15" fmla="*/ 0 60000 65536"/>
                <a:gd name="T16" fmla="*/ 0 60000 65536"/>
                <a:gd name="T17" fmla="*/ 0 60000 65536"/>
                <a:gd name="T18" fmla="*/ 0 60000 65536"/>
                <a:gd name="T19" fmla="*/ 0 60000 65536"/>
                <a:gd name="T20" fmla="*/ 0 60000 65536"/>
                <a:gd name="T21" fmla="*/ 0 w 730"/>
                <a:gd name="T22" fmla="*/ 0 h 149"/>
                <a:gd name="T23" fmla="*/ 730 w 730"/>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149">
                  <a:moveTo>
                    <a:pt x="0" y="14"/>
                  </a:moveTo>
                  <a:cubicBezTo>
                    <a:pt x="58" y="4"/>
                    <a:pt x="36" y="11"/>
                    <a:pt x="68" y="0"/>
                  </a:cubicBezTo>
                  <a:cubicBezTo>
                    <a:pt x="144" y="5"/>
                    <a:pt x="207" y="19"/>
                    <a:pt x="279" y="43"/>
                  </a:cubicBezTo>
                  <a:cubicBezTo>
                    <a:pt x="294" y="59"/>
                    <a:pt x="306" y="70"/>
                    <a:pt x="327" y="77"/>
                  </a:cubicBezTo>
                  <a:cubicBezTo>
                    <a:pt x="367" y="106"/>
                    <a:pt x="394" y="114"/>
                    <a:pt x="442" y="120"/>
                  </a:cubicBezTo>
                  <a:cubicBezTo>
                    <a:pt x="532" y="116"/>
                    <a:pt x="559" y="111"/>
                    <a:pt x="639" y="120"/>
                  </a:cubicBezTo>
                  <a:cubicBezTo>
                    <a:pt x="670" y="124"/>
                    <a:pt x="697" y="149"/>
                    <a:pt x="730" y="149"/>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2537" name="Freeform 14"/>
          <p:cNvSpPr>
            <a:spLocks/>
          </p:cNvSpPr>
          <p:nvPr/>
        </p:nvSpPr>
        <p:spPr bwMode="auto">
          <a:xfrm>
            <a:off x="6456363" y="1291066"/>
            <a:ext cx="1905000" cy="838200"/>
          </a:xfrm>
          <a:custGeom>
            <a:avLst/>
            <a:gdLst>
              <a:gd name="T0" fmla="*/ 0 w 1200"/>
              <a:gd name="T1" fmla="*/ 2147483647 h 528"/>
              <a:gd name="T2" fmla="*/ 2147483647 w 1200"/>
              <a:gd name="T3" fmla="*/ 2147483647 h 528"/>
              <a:gd name="T4" fmla="*/ 2147483647 w 1200"/>
              <a:gd name="T5" fmla="*/ 0 h 528"/>
              <a:gd name="T6" fmla="*/ 2147483647 w 1200"/>
              <a:gd name="T7" fmla="*/ 2147483647 h 528"/>
              <a:gd name="T8" fmla="*/ 2147483647 w 1200"/>
              <a:gd name="T9" fmla="*/ 2147483647 h 528"/>
              <a:gd name="T10" fmla="*/ 2147483647 w 1200"/>
              <a:gd name="T11" fmla="*/ 2147483647 h 528"/>
              <a:gd name="T12" fmla="*/ 2147483647 w 1200"/>
              <a:gd name="T13" fmla="*/ 2147483647 h 528"/>
              <a:gd name="T14" fmla="*/ 2147483647 w 1200"/>
              <a:gd name="T15" fmla="*/ 2147483647 h 528"/>
              <a:gd name="T16" fmla="*/ 2147483647 w 1200"/>
              <a:gd name="T17" fmla="*/ 2147483647 h 528"/>
              <a:gd name="T18" fmla="*/ 2147483647 w 1200"/>
              <a:gd name="T19" fmla="*/ 2147483647 h 528"/>
              <a:gd name="T20" fmla="*/ 2147483647 w 1200"/>
              <a:gd name="T21" fmla="*/ 2147483647 h 528"/>
              <a:gd name="T22" fmla="*/ 2147483647 w 1200"/>
              <a:gd name="T23" fmla="*/ 2147483647 h 528"/>
              <a:gd name="T24" fmla="*/ 2147483647 w 1200"/>
              <a:gd name="T25" fmla="*/ 2147483647 h 528"/>
              <a:gd name="T26" fmla="*/ 2147483647 w 1200"/>
              <a:gd name="T27" fmla="*/ 2147483647 h 528"/>
              <a:gd name="T28" fmla="*/ 2147483647 w 1200"/>
              <a:gd name="T29" fmla="*/ 2147483647 h 528"/>
              <a:gd name="T30" fmla="*/ 2147483647 w 1200"/>
              <a:gd name="T31" fmla="*/ 2147483647 h 528"/>
              <a:gd name="T32" fmla="*/ 2147483647 w 1200"/>
              <a:gd name="T33" fmla="*/ 2147483647 h 528"/>
              <a:gd name="T34" fmla="*/ 2147483647 w 1200"/>
              <a:gd name="T35" fmla="*/ 2147483647 h 528"/>
              <a:gd name="T36" fmla="*/ 2147483647 w 1200"/>
              <a:gd name="T37" fmla="*/ 2147483647 h 5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0"/>
              <a:gd name="T58" fmla="*/ 0 h 528"/>
              <a:gd name="T59" fmla="*/ 1200 w 1200"/>
              <a:gd name="T60" fmla="*/ 528 h 5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0" h="528">
                <a:moveTo>
                  <a:pt x="0" y="144"/>
                </a:moveTo>
                <a:cubicBezTo>
                  <a:pt x="9" y="119"/>
                  <a:pt x="15" y="93"/>
                  <a:pt x="24" y="67"/>
                </a:cubicBezTo>
                <a:cubicBezTo>
                  <a:pt x="39" y="22"/>
                  <a:pt x="99" y="6"/>
                  <a:pt x="139" y="0"/>
                </a:cubicBezTo>
                <a:cubicBezTo>
                  <a:pt x="204" y="4"/>
                  <a:pt x="224" y="0"/>
                  <a:pt x="259" y="48"/>
                </a:cubicBezTo>
                <a:cubicBezTo>
                  <a:pt x="272" y="97"/>
                  <a:pt x="285" y="186"/>
                  <a:pt x="331" y="216"/>
                </a:cubicBezTo>
                <a:cubicBezTo>
                  <a:pt x="344" y="236"/>
                  <a:pt x="366" y="242"/>
                  <a:pt x="389" y="250"/>
                </a:cubicBezTo>
                <a:cubicBezTo>
                  <a:pt x="444" y="238"/>
                  <a:pt x="481" y="195"/>
                  <a:pt x="537" y="183"/>
                </a:cubicBezTo>
                <a:cubicBezTo>
                  <a:pt x="565" y="187"/>
                  <a:pt x="586" y="196"/>
                  <a:pt x="609" y="211"/>
                </a:cubicBezTo>
                <a:cubicBezTo>
                  <a:pt x="614" y="218"/>
                  <a:pt x="618" y="225"/>
                  <a:pt x="624" y="231"/>
                </a:cubicBezTo>
                <a:cubicBezTo>
                  <a:pt x="628" y="235"/>
                  <a:pt x="635" y="236"/>
                  <a:pt x="638" y="240"/>
                </a:cubicBezTo>
                <a:cubicBezTo>
                  <a:pt x="640" y="243"/>
                  <a:pt x="647" y="272"/>
                  <a:pt x="648" y="274"/>
                </a:cubicBezTo>
                <a:cubicBezTo>
                  <a:pt x="664" y="317"/>
                  <a:pt x="686" y="376"/>
                  <a:pt x="720" y="408"/>
                </a:cubicBezTo>
                <a:cubicBezTo>
                  <a:pt x="738" y="463"/>
                  <a:pt x="802" y="509"/>
                  <a:pt x="854" y="528"/>
                </a:cubicBezTo>
                <a:cubicBezTo>
                  <a:pt x="864" y="526"/>
                  <a:pt x="874" y="527"/>
                  <a:pt x="883" y="523"/>
                </a:cubicBezTo>
                <a:cubicBezTo>
                  <a:pt x="892" y="519"/>
                  <a:pt x="914" y="452"/>
                  <a:pt x="917" y="442"/>
                </a:cubicBezTo>
                <a:cubicBezTo>
                  <a:pt x="913" y="380"/>
                  <a:pt x="910" y="339"/>
                  <a:pt x="893" y="283"/>
                </a:cubicBezTo>
                <a:cubicBezTo>
                  <a:pt x="888" y="247"/>
                  <a:pt x="880" y="197"/>
                  <a:pt x="897" y="163"/>
                </a:cubicBezTo>
                <a:cubicBezTo>
                  <a:pt x="908" y="142"/>
                  <a:pt x="989" y="107"/>
                  <a:pt x="1013" y="101"/>
                </a:cubicBezTo>
                <a:cubicBezTo>
                  <a:pt x="1060" y="67"/>
                  <a:pt x="1146" y="125"/>
                  <a:pt x="1200" y="125"/>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6383" name="Text Box 15"/>
          <p:cNvSpPr txBox="1">
            <a:spLocks noChangeArrowheads="1"/>
          </p:cNvSpPr>
          <p:nvPr/>
        </p:nvSpPr>
        <p:spPr bwMode="auto">
          <a:xfrm>
            <a:off x="5815806" y="3503827"/>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a:t>
            </a:r>
            <a:r>
              <a:rPr lang="en-US" altLang="en-US" sz="1800" baseline="-25000">
                <a:solidFill>
                  <a:schemeClr val="tx1"/>
                </a:solidFill>
              </a:rPr>
              <a:t>1</a:t>
            </a:r>
          </a:p>
        </p:txBody>
      </p:sp>
      <p:sp>
        <p:nvSpPr>
          <p:cNvPr id="826384" name="Text Box 16"/>
          <p:cNvSpPr txBox="1">
            <a:spLocks noChangeArrowheads="1"/>
          </p:cNvSpPr>
          <p:nvPr/>
        </p:nvSpPr>
        <p:spPr bwMode="auto">
          <a:xfrm>
            <a:off x="7598568" y="3519702"/>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accent2"/>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accent2"/>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p</a:t>
            </a:r>
            <a:r>
              <a:rPr lang="en-US" altLang="en-US" sz="1800" baseline="-25000">
                <a:solidFill>
                  <a:schemeClr val="tx1"/>
                </a:solidFill>
              </a:rPr>
              <a:t>2</a:t>
            </a:r>
          </a:p>
        </p:txBody>
      </p:sp>
    </p:spTree>
    <p:extLst>
      <p:ext uri="{BB962C8B-B14F-4D97-AF65-F5344CB8AC3E}">
        <p14:creationId xmlns:p14="http://schemas.microsoft.com/office/powerpoint/2010/main" val="3633250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4879</TotalTime>
  <Words>3677</Words>
  <Application>Microsoft Office PowerPoint</Application>
  <PresentationFormat>On-screen Show (4:3)</PresentationFormat>
  <Paragraphs>1132</Paragraphs>
  <Slides>40</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4" baseType="lpstr">
      <vt:lpstr>Arial</vt:lpstr>
      <vt:lpstr>Arial Narrow</vt:lpstr>
      <vt:lpstr>Britannic Bold</vt:lpstr>
      <vt:lpstr>Calibri</vt:lpstr>
      <vt:lpstr>Calibri Light</vt:lpstr>
      <vt:lpstr>Comic Sans MS</vt:lpstr>
      <vt:lpstr>Courier New</vt:lpstr>
      <vt:lpstr>Impact</vt:lpstr>
      <vt:lpstr>Symbol</vt:lpstr>
      <vt:lpstr>Times New Roman</vt:lpstr>
      <vt:lpstr>Verdana</vt:lpstr>
      <vt:lpstr>Wingdings</vt:lpstr>
      <vt:lpstr>Office Theme</vt:lpstr>
      <vt:lpstr>Equation</vt:lpstr>
      <vt:lpstr>Graph-Based Algorithms</vt:lpstr>
      <vt:lpstr>All-Pairs Shortest Paths</vt:lpstr>
      <vt:lpstr>Dijkstra (G, w, s)</vt:lpstr>
      <vt:lpstr>BELLMAN-FORD(V, E, w, s)</vt:lpstr>
      <vt:lpstr>All-Pairs Shortest Paths - Solutions</vt:lpstr>
      <vt:lpstr>All-Pairs Shortest Paths</vt:lpstr>
      <vt:lpstr>The Floyd-Warshall Algorithm</vt:lpstr>
      <vt:lpstr>The Structure of a Shortest Path</vt:lpstr>
      <vt:lpstr>The Structure of a Shortest Path</vt:lpstr>
      <vt:lpstr>A Recursive Solution (cont.)</vt:lpstr>
      <vt:lpstr>A Recursive Solution (cont.)</vt:lpstr>
      <vt:lpstr>A Recursive Solution (cont.)</vt:lpstr>
      <vt:lpstr>Computing the Shortest Path Weights</vt:lpstr>
      <vt:lpstr>The Floyd-Warshall algorithm</vt:lpstr>
      <vt:lpstr>Computing predecessor matrix </vt:lpstr>
      <vt:lpstr>Example</vt:lpstr>
      <vt:lpstr>Example</vt:lpstr>
      <vt:lpstr>Example</vt:lpstr>
      <vt:lpstr>Example</vt:lpstr>
      <vt:lpstr>Example</vt:lpstr>
      <vt:lpstr>Example</vt:lpstr>
      <vt:lpstr>Example</vt:lpstr>
      <vt:lpstr>Example</vt:lpstr>
      <vt:lpstr>PrintPath for Warshall’s Algorithm</vt:lpstr>
      <vt:lpstr>Transitive Closure of Directed Un-weighted Graph</vt:lpstr>
      <vt:lpstr>Transitive closure algorithm</vt:lpstr>
      <vt:lpstr>Johnson’s Algorithm for computing APSP</vt:lpstr>
      <vt:lpstr>The Basic Idea</vt:lpstr>
      <vt:lpstr>Counterexample</vt:lpstr>
      <vt:lpstr>Johnson’s Insight</vt:lpstr>
      <vt:lpstr>Question 1</vt:lpstr>
      <vt:lpstr>Question 2</vt:lpstr>
      <vt:lpstr>Question 3</vt:lpstr>
      <vt:lpstr>Johnson’s: Algorithm</vt:lpstr>
      <vt:lpstr>Johnson’s: CLRS</vt:lpstr>
      <vt:lpstr>Johnson’s: Running Time</vt:lpstr>
      <vt:lpstr>Johnson: reweighting</vt:lpstr>
      <vt:lpstr>Johnson using Dijkstra</vt:lpstr>
      <vt:lpstr>Johnson using Dijkstra</vt:lpstr>
      <vt:lpstr>Johnson using Dijkstra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sumon.ahmed4 sumon.ahmed4</cp:lastModifiedBy>
  <cp:revision>210</cp:revision>
  <dcterms:created xsi:type="dcterms:W3CDTF">2014-09-11T18:03:18Z</dcterms:created>
  <dcterms:modified xsi:type="dcterms:W3CDTF">2022-02-21T05:27:01Z</dcterms:modified>
</cp:coreProperties>
</file>