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2" autoAdjust="0"/>
    <p:restoredTop sz="94707" autoAdjust="0"/>
  </p:normalViewPr>
  <p:slideViewPr>
    <p:cSldViewPr snapToGrid="0">
      <p:cViewPr varScale="1">
        <p:scale>
          <a:sx n="59" d="100"/>
          <a:sy n="59" d="100"/>
        </p:scale>
        <p:origin x="17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ECB-1EC2-4351-B909-75E5BD05932C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C3B-6F45-43D4-9945-984EEE559CD0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2068-8E64-4A30-B888-40744527392A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5C2D569-2960-42F7-9E7C-6DB09F85B26D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CC066-6CA6-4288-AB2C-12F498C76B03}" type="datetime1">
              <a:rPr lang="en-US" smtClean="0"/>
              <a:pPr>
                <a:defRPr/>
              </a:pPr>
              <a:t>1/24/2022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C8E1-7B4C-471D-AF10-45011E8E984F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825A-F83B-4DC1-8300-CF704F7A78B7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9-AE3A-4E2F-B886-276D4264EB2B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C1DD-08F9-435A-8D24-068019F62DA3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8BB-5C48-44C7-B0C6-9834365D268B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42D-2389-4250-84F4-884A3CEED256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02B7-8856-45BB-B434-20417E1DDEEB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3B81-A4D5-4E79-B355-B7D4EDF16382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730D-E9A2-4FD1-B980-0FC818472AD9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Dynamic Programming: Knapsack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Knapsack Problem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/>
              <a:t>The 0-1 knapsack problem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A thief robbing a store finds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items: the </a:t>
            </a:r>
            <a:r>
              <a:rPr lang="en-US" altLang="en-US">
                <a:latin typeface="Comic Sans MS" panose="030F0702030302020204" pitchFamily="66" charset="0"/>
              </a:rPr>
              <a:t>i</a:t>
            </a:r>
            <a:r>
              <a:rPr lang="en-US" altLang="en-US"/>
              <a:t>-th item is worth </a:t>
            </a:r>
            <a:r>
              <a:rPr lang="en-US" altLang="en-US">
                <a:latin typeface="Comic Sans MS" panose="030F0702030302020204" pitchFamily="66" charset="0"/>
              </a:rPr>
              <a:t>v</a:t>
            </a:r>
            <a:r>
              <a:rPr lang="en-US" altLang="en-US" baseline="-25000">
                <a:latin typeface="Comic Sans MS" panose="030F0702030302020204" pitchFamily="66" charset="0"/>
              </a:rPr>
              <a:t>i</a:t>
            </a:r>
            <a:r>
              <a:rPr lang="en-US" altLang="en-US"/>
              <a:t> dollars and weights </a:t>
            </a:r>
            <a:r>
              <a:rPr lang="en-US" altLang="en-US">
                <a:latin typeface="Comic Sans MS" panose="030F0702030302020204" pitchFamily="66" charset="0"/>
              </a:rPr>
              <a:t>w</a:t>
            </a:r>
            <a:r>
              <a:rPr lang="en-US" altLang="en-US" baseline="-25000">
                <a:latin typeface="Comic Sans MS" panose="030F0702030302020204" pitchFamily="66" charset="0"/>
              </a:rPr>
              <a:t>i</a:t>
            </a:r>
            <a:r>
              <a:rPr lang="en-US" altLang="en-US"/>
              <a:t> pounds (</a:t>
            </a:r>
            <a:r>
              <a:rPr lang="en-US" altLang="en-US">
                <a:latin typeface="Comic Sans MS" panose="030F0702030302020204" pitchFamily="66" charset="0"/>
              </a:rPr>
              <a:t>v</a:t>
            </a:r>
            <a:r>
              <a:rPr lang="en-US" altLang="en-US" baseline="-25000">
                <a:latin typeface="Comic Sans MS" panose="030F0702030302020204" pitchFamily="66" charset="0"/>
              </a:rPr>
              <a:t>i</a:t>
            </a:r>
            <a:r>
              <a:rPr lang="en-US" altLang="en-US">
                <a:latin typeface="Comic Sans MS" panose="030F0702030302020204" pitchFamily="66" charset="0"/>
              </a:rPr>
              <a:t>, w</a:t>
            </a:r>
            <a:r>
              <a:rPr lang="en-US" altLang="en-US" baseline="-25000">
                <a:latin typeface="Comic Sans MS" panose="030F0702030302020204" pitchFamily="66" charset="0"/>
              </a:rPr>
              <a:t>i</a:t>
            </a:r>
            <a:r>
              <a:rPr lang="en-US" altLang="en-US"/>
              <a:t> integers)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The thief can only carry </a:t>
            </a:r>
            <a:r>
              <a:rPr lang="en-US" altLang="en-US">
                <a:latin typeface="Comic Sans MS" panose="030F0702030302020204" pitchFamily="66" charset="0"/>
              </a:rPr>
              <a:t>W</a:t>
            </a:r>
            <a:r>
              <a:rPr lang="en-US" altLang="en-US"/>
              <a:t> pounds in his knapsack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Items must be taken entirely or left behind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Which items should the thief take to maximize the value of his load?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/>
              <a:t>The fractional knapsack problem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Similar to above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The thief can take fractions of items </a:t>
            </a:r>
          </a:p>
        </p:txBody>
      </p:sp>
    </p:spTree>
    <p:extLst>
      <p:ext uri="{BB962C8B-B14F-4D97-AF65-F5344CB8AC3E}">
        <p14:creationId xmlns:p14="http://schemas.microsoft.com/office/powerpoint/2010/main" val="139679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0-1 Knapsack Problem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Thief has a knapsack of capacity </a:t>
            </a:r>
            <a:r>
              <a:rPr lang="en-US" altLang="en-US">
                <a:latin typeface="Comic Sans MS" panose="030F0702030302020204" pitchFamily="66" charset="0"/>
              </a:rPr>
              <a:t>W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items: for </a:t>
            </a:r>
            <a:r>
              <a:rPr lang="en-US" altLang="en-US">
                <a:latin typeface="Comic Sans MS" panose="030F0702030302020204" pitchFamily="66" charset="0"/>
              </a:rPr>
              <a:t>i</a:t>
            </a:r>
            <a:r>
              <a:rPr lang="en-US" altLang="en-US"/>
              <a:t>-th item value </a:t>
            </a:r>
            <a:r>
              <a:rPr lang="en-US" altLang="en-US">
                <a:latin typeface="Comic Sans MS" panose="030F0702030302020204" pitchFamily="66" charset="0"/>
              </a:rPr>
              <a:t>v</a:t>
            </a:r>
            <a:r>
              <a:rPr lang="en-US" altLang="en-US" baseline="-25000">
                <a:latin typeface="Comic Sans MS" panose="030F0702030302020204" pitchFamily="66" charset="0"/>
              </a:rPr>
              <a:t>i</a:t>
            </a:r>
            <a:r>
              <a:rPr lang="en-US" altLang="en-US"/>
              <a:t> and weight </a:t>
            </a:r>
            <a:r>
              <a:rPr lang="en-US" altLang="en-US">
                <a:latin typeface="Comic Sans MS" panose="030F0702030302020204" pitchFamily="66" charset="0"/>
              </a:rPr>
              <a:t>w</a:t>
            </a:r>
            <a:r>
              <a:rPr lang="en-US" altLang="en-US" baseline="-25000">
                <a:latin typeface="Comic Sans MS" panose="030F0702030302020204" pitchFamily="66" charset="0"/>
              </a:rPr>
              <a:t>i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Goal: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find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 baseline="-25000">
                <a:latin typeface="Comic Sans MS" panose="030F0702030302020204" pitchFamily="66" charset="0"/>
              </a:rPr>
              <a:t>i</a:t>
            </a:r>
            <a:r>
              <a:rPr lang="en-US" altLang="en-US"/>
              <a:t> such that for all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= {0, 1}, i = 1, 2, .., n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 w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 W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		 x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is maximum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3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0-1 Knapsack - Greedy Strategy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 dirty="0"/>
              <a:t> </a:t>
            </a:r>
          </a:p>
        </p:txBody>
      </p:sp>
      <p:sp>
        <p:nvSpPr>
          <p:cNvPr id="700418" name="AutoShape 2"/>
          <p:cNvSpPr>
            <a:spLocks noChangeArrowheads="1"/>
          </p:cNvSpPr>
          <p:nvPr/>
        </p:nvSpPr>
        <p:spPr bwMode="auto">
          <a:xfrm>
            <a:off x="5207000" y="1579563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800">
              <a:solidFill>
                <a:schemeClr val="accent2"/>
              </a:solidFill>
            </a:endParaRPr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>
            <a:off x="682625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10</a:t>
            </a:r>
          </a:p>
        </p:txBody>
      </p:sp>
      <p:sp>
        <p:nvSpPr>
          <p:cNvPr id="27656" name="AutoShape 7"/>
          <p:cNvSpPr>
            <a:spLocks noChangeArrowheads="1"/>
          </p:cNvSpPr>
          <p:nvPr/>
        </p:nvSpPr>
        <p:spPr bwMode="auto">
          <a:xfrm>
            <a:off x="1535113" y="2947988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20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auto">
          <a:xfrm>
            <a:off x="2570163" y="2490788"/>
            <a:ext cx="277812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30</a:t>
            </a:r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auto">
          <a:xfrm>
            <a:off x="3541713" y="1576388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50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434975" y="305911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Item 1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1257300" y="257651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Item 2</a:t>
            </a:r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2351088" y="2117725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Item 3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525463" y="3927475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$60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1308100" y="392747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$100</a:t>
            </a: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2351088" y="392747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$120</a:t>
            </a:r>
          </a:p>
        </p:txBody>
      </p:sp>
      <p:sp>
        <p:nvSpPr>
          <p:cNvPr id="700432" name="AutoShape 16"/>
          <p:cNvSpPr>
            <a:spLocks noChangeArrowheads="1"/>
          </p:cNvSpPr>
          <p:nvPr/>
        </p:nvSpPr>
        <p:spPr bwMode="auto">
          <a:xfrm>
            <a:off x="5207000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10</a:t>
            </a:r>
          </a:p>
        </p:txBody>
      </p:sp>
      <p:sp>
        <p:nvSpPr>
          <p:cNvPr id="700433" name="AutoShape 17"/>
          <p:cNvSpPr>
            <a:spLocks noChangeArrowheads="1"/>
          </p:cNvSpPr>
          <p:nvPr/>
        </p:nvSpPr>
        <p:spPr bwMode="auto">
          <a:xfrm>
            <a:off x="5205413" y="2493963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20</a:t>
            </a:r>
          </a:p>
        </p:txBody>
      </p:sp>
      <p:sp>
        <p:nvSpPr>
          <p:cNvPr id="700434" name="Text Box 18"/>
          <p:cNvSpPr txBox="1">
            <a:spLocks noChangeArrowheads="1"/>
          </p:cNvSpPr>
          <p:nvPr/>
        </p:nvSpPr>
        <p:spPr bwMode="auto">
          <a:xfrm>
            <a:off x="5592763" y="3484563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$60</a:t>
            </a: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5564188" y="2792413"/>
            <a:ext cx="63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$100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1600"/>
              <a:t>  +</a:t>
            </a:r>
          </a:p>
        </p:txBody>
      </p:sp>
      <p:sp>
        <p:nvSpPr>
          <p:cNvPr id="700436" name="Line 20"/>
          <p:cNvSpPr>
            <a:spLocks noChangeShapeType="1"/>
          </p:cNvSpPr>
          <p:nvPr/>
        </p:nvSpPr>
        <p:spPr bwMode="auto">
          <a:xfrm>
            <a:off x="5062538" y="3959225"/>
            <a:ext cx="1243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37" name="Text Box 21"/>
          <p:cNvSpPr txBox="1">
            <a:spLocks noChangeArrowheads="1"/>
          </p:cNvSpPr>
          <p:nvPr/>
        </p:nvSpPr>
        <p:spPr bwMode="auto">
          <a:xfrm>
            <a:off x="5492750" y="39878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246938" y="1581150"/>
            <a:ext cx="1243012" cy="2744788"/>
            <a:chOff x="3816" y="1499"/>
            <a:chExt cx="783" cy="1729"/>
          </a:xfrm>
        </p:grpSpPr>
        <p:sp>
          <p:nvSpPr>
            <p:cNvPr id="27676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50</a:t>
              </a:r>
            </a:p>
          </p:txBody>
        </p:sp>
        <p:sp>
          <p:nvSpPr>
            <p:cNvPr id="27677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20</a:t>
              </a:r>
            </a:p>
          </p:txBody>
        </p:sp>
        <p:sp>
          <p:nvSpPr>
            <p:cNvPr id="27678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$100</a:t>
              </a:r>
            </a:p>
          </p:txBody>
        </p:sp>
        <p:sp>
          <p:nvSpPr>
            <p:cNvPr id="27679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00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$120</a:t>
              </a:r>
            </a:p>
            <a:p>
              <a:pPr eaLnBrk="1" hangingPunct="1"/>
              <a:endParaRPr lang="en-US" altLang="en-US" sz="800"/>
            </a:p>
            <a:p>
              <a:pPr eaLnBrk="1" hangingPunct="1"/>
              <a:r>
                <a:rPr lang="en-US" altLang="en-US" sz="1600"/>
                <a:t>  +</a:t>
              </a:r>
            </a:p>
          </p:txBody>
        </p:sp>
        <p:sp>
          <p:nvSpPr>
            <p:cNvPr id="27680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$220</a:t>
              </a:r>
            </a:p>
          </p:txBody>
        </p:sp>
        <p:sp>
          <p:nvSpPr>
            <p:cNvPr id="27682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30</a:t>
              </a:r>
            </a:p>
          </p:txBody>
        </p:sp>
      </p:grpSp>
      <p:sp>
        <p:nvSpPr>
          <p:cNvPr id="27672" name="Text Box 30"/>
          <p:cNvSpPr txBox="1">
            <a:spLocks noChangeArrowheads="1"/>
          </p:cNvSpPr>
          <p:nvPr/>
        </p:nvSpPr>
        <p:spPr bwMode="auto">
          <a:xfrm>
            <a:off x="279400" y="4408488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$6/pound</a:t>
            </a:r>
          </a:p>
        </p:txBody>
      </p:sp>
      <p:sp>
        <p:nvSpPr>
          <p:cNvPr id="27673" name="Text Box 31"/>
          <p:cNvSpPr txBox="1">
            <a:spLocks noChangeArrowheads="1"/>
          </p:cNvSpPr>
          <p:nvPr/>
        </p:nvSpPr>
        <p:spPr bwMode="auto">
          <a:xfrm>
            <a:off x="1238250" y="4408488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$5/pound</a:t>
            </a:r>
          </a:p>
        </p:txBody>
      </p:sp>
      <p:sp>
        <p:nvSpPr>
          <p:cNvPr id="27674" name="Text Box 32"/>
          <p:cNvSpPr txBox="1">
            <a:spLocks noChangeArrowheads="1"/>
          </p:cNvSpPr>
          <p:nvPr/>
        </p:nvSpPr>
        <p:spPr bwMode="auto">
          <a:xfrm>
            <a:off x="2203450" y="4408488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$4/pound</a:t>
            </a:r>
          </a:p>
        </p:txBody>
      </p:sp>
      <p:sp>
        <p:nvSpPr>
          <p:cNvPr id="700449" name="Rectangle 33"/>
          <p:cNvSpPr>
            <a:spLocks noChangeArrowheads="1"/>
          </p:cNvSpPr>
          <p:nvPr/>
        </p:nvSpPr>
        <p:spPr bwMode="auto">
          <a:xfrm>
            <a:off x="395288" y="4683125"/>
            <a:ext cx="82296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None of the solutions involving the greedy choice (item 1) leads to an optimal solution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The greedy choice property does not hold</a:t>
            </a:r>
          </a:p>
        </p:txBody>
      </p:sp>
    </p:spTree>
    <p:extLst>
      <p:ext uri="{BB962C8B-B14F-4D97-AF65-F5344CB8AC3E}">
        <p14:creationId xmlns:p14="http://schemas.microsoft.com/office/powerpoint/2010/main" val="212565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8" grpId="0" animBg="1"/>
      <p:bldP spid="700432" grpId="0" animBg="1"/>
      <p:bldP spid="700433" grpId="0" animBg="1"/>
      <p:bldP spid="700434" grpId="0"/>
      <p:bldP spid="700435" grpId="0"/>
      <p:bldP spid="700436" grpId="0" animBg="1"/>
      <p:bldP spid="700437" grpId="0"/>
      <p:bldP spid="7004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0-1 Knapsack - Dynamic Programming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P(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, w)</a:t>
            </a:r>
            <a:r>
              <a:rPr lang="en-US" altLang="en-US" dirty="0"/>
              <a:t> –  the maximum profit that can be 			obtained from items </a:t>
            </a:r>
            <a:r>
              <a:rPr lang="en-US" altLang="en-US" dirty="0">
                <a:latin typeface="Comic Sans MS" panose="030F0702030302020204" pitchFamily="66" charset="0"/>
              </a:rPr>
              <a:t>1</a:t>
            </a:r>
            <a:r>
              <a:rPr lang="en-US" altLang="en-US" dirty="0"/>
              <a:t> to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/>
              <a:t>, if the 			knapsack has capacity </a:t>
            </a:r>
            <a:r>
              <a:rPr lang="en-US" altLang="en-US" dirty="0">
                <a:latin typeface="Comic Sans MS" panose="030F0702030302020204" pitchFamily="66" charset="0"/>
              </a:rPr>
              <a:t>w</a:t>
            </a:r>
            <a:endParaRPr lang="en-US" altLang="en-US" dirty="0"/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Case 1: thief takes item </a:t>
            </a:r>
            <a:r>
              <a:rPr lang="en-US" altLang="en-US" dirty="0" err="1"/>
              <a:t>i</a:t>
            </a:r>
            <a:endParaRPr lang="en-US" altLang="en-US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/>
              <a:t>		 </a:t>
            </a:r>
            <a:r>
              <a:rPr lang="en-US" altLang="en-US" dirty="0">
                <a:latin typeface="Comic Sans MS" panose="030F0702030302020204" pitchFamily="66" charset="0"/>
              </a:rPr>
              <a:t>P(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, w) =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Case 2: thief does not take item </a:t>
            </a:r>
            <a:r>
              <a:rPr lang="en-US" altLang="en-US" dirty="0" err="1"/>
              <a:t>i</a:t>
            </a:r>
            <a:endParaRPr lang="en-US" altLang="en-US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/>
              <a:t>		 </a:t>
            </a:r>
            <a:r>
              <a:rPr lang="en-US" altLang="en-US" dirty="0">
                <a:latin typeface="Comic Sans MS" panose="030F0702030302020204" pitchFamily="66" charset="0"/>
              </a:rPr>
              <a:t>P(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, w) =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3547826" y="3866274"/>
            <a:ext cx="2782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v</a:t>
            </a:r>
            <a:r>
              <a:rPr lang="en-US" altLang="en-US" sz="2800" baseline="-25000" dirty="0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+ P(</a:t>
            </a:r>
            <a:r>
              <a:rPr lang="en-US" altLang="en-US" sz="28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- 1, w-</a:t>
            </a:r>
            <a:r>
              <a:rPr lang="en-US" altLang="en-US" sz="2800" dirty="0" err="1">
                <a:latin typeface="Comic Sans MS" panose="030F0702030302020204" pitchFamily="66" charset="0"/>
              </a:rPr>
              <a:t>w</a:t>
            </a:r>
            <a:r>
              <a:rPr lang="en-US" altLang="en-US" sz="2800" baseline="-250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3547826" y="5432473"/>
            <a:ext cx="169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P(</a:t>
            </a:r>
            <a:r>
              <a:rPr lang="en-US" altLang="en-US" sz="2800" dirty="0" err="1">
                <a:latin typeface="Comic Sans MS" panose="030F0702030302020204" pitchFamily="66" charset="0"/>
              </a:rPr>
              <a:t>i</a:t>
            </a:r>
            <a:r>
              <a:rPr lang="en-US" altLang="en-US" sz="2800" dirty="0">
                <a:latin typeface="Comic Sans MS" panose="030F0702030302020204" pitchFamily="66" charset="0"/>
              </a:rPr>
              <a:t> - 1, w)</a:t>
            </a:r>
          </a:p>
        </p:txBody>
      </p:sp>
    </p:spTree>
    <p:extLst>
      <p:ext uri="{BB962C8B-B14F-4D97-AF65-F5344CB8AC3E}">
        <p14:creationId xmlns:p14="http://schemas.microsoft.com/office/powerpoint/2010/main" val="17527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0-1 Knapsack - Dynamic Programming (DP)</a:t>
            </a:r>
          </a:p>
        </p:txBody>
      </p:sp>
      <p:sp>
        <p:nvSpPr>
          <p:cNvPr id="29807" name="Rectangle 1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P(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, w) = max {v</a:t>
            </a:r>
            <a:r>
              <a:rPr lang="en-US" altLang="en-US" baseline="-25000" dirty="0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+ P(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- 1, w-</a:t>
            </a:r>
            <a:r>
              <a:rPr lang="en-US" altLang="en-US" dirty="0" err="1">
                <a:latin typeface="Comic Sans MS" panose="030F0702030302020204" pitchFamily="66" charset="0"/>
              </a:rPr>
              <a:t>w</a:t>
            </a:r>
            <a:r>
              <a:rPr lang="en-US" altLang="en-US" baseline="-25000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), P(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- 1, w) }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P(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, w) = 0, if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= 0 or w = 0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702466" name="Rectangle 2"/>
          <p:cNvSpPr>
            <a:spLocks noChangeArrowheads="1"/>
          </p:cNvSpPr>
          <p:nvPr/>
        </p:nvSpPr>
        <p:spPr bwMode="auto">
          <a:xfrm>
            <a:off x="4651375" y="4895850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02468" name="Group 4"/>
          <p:cNvGraphicFramePr>
            <a:graphicFrameLocks noGrp="1"/>
          </p:cNvGraphicFramePr>
          <p:nvPr/>
        </p:nvGraphicFramePr>
        <p:xfrm>
          <a:off x="765175" y="3079750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99" name="Text Box 102"/>
          <p:cNvSpPr txBox="1">
            <a:spLocks noChangeArrowheads="1"/>
          </p:cNvSpPr>
          <p:nvPr/>
        </p:nvSpPr>
        <p:spPr bwMode="auto">
          <a:xfrm>
            <a:off x="887413" y="2713038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  <a:r>
              <a:rPr lang="en-US" altLang="en-US" baseline="-25000">
                <a:latin typeface="Comic Sans MS" panose="030F0702030302020204" pitchFamily="66" charset="0"/>
              </a:rPr>
              <a:t>: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9800" name="Text Box 103"/>
          <p:cNvSpPr txBox="1">
            <a:spLocks noChangeArrowheads="1"/>
          </p:cNvSpPr>
          <p:nvPr/>
        </p:nvSpPr>
        <p:spPr bwMode="auto">
          <a:xfrm>
            <a:off x="384175" y="5865813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n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1" name="Text Box 104"/>
          <p:cNvSpPr txBox="1">
            <a:spLocks noChangeArrowheads="1"/>
          </p:cNvSpPr>
          <p:nvPr/>
        </p:nvSpPr>
        <p:spPr bwMode="auto">
          <a:xfrm>
            <a:off x="1425575" y="271303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2" name="Text Box 105"/>
          <p:cNvSpPr txBox="1">
            <a:spLocks noChangeArrowheads="1"/>
          </p:cNvSpPr>
          <p:nvPr/>
        </p:nvSpPr>
        <p:spPr bwMode="auto">
          <a:xfrm>
            <a:off x="2867025" y="2698750"/>
            <a:ext cx="773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 - w</a:t>
            </a:r>
            <a:r>
              <a:rPr lang="en-US" alt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29803" name="Text Box 106"/>
          <p:cNvSpPr txBox="1">
            <a:spLocks noChangeArrowheads="1"/>
          </p:cNvSpPr>
          <p:nvPr/>
        </p:nvSpPr>
        <p:spPr bwMode="auto">
          <a:xfrm>
            <a:off x="6410325" y="2684463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4" name="Text Box 107"/>
          <p:cNvSpPr txBox="1">
            <a:spLocks noChangeArrowheads="1"/>
          </p:cNvSpPr>
          <p:nvPr/>
        </p:nvSpPr>
        <p:spPr bwMode="auto">
          <a:xfrm>
            <a:off x="312738" y="4437063"/>
            <a:ext cx="446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i-1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05" name="Text Box 108"/>
          <p:cNvSpPr txBox="1">
            <a:spLocks noChangeArrowheads="1"/>
          </p:cNvSpPr>
          <p:nvPr/>
        </p:nvSpPr>
        <p:spPr bwMode="auto">
          <a:xfrm>
            <a:off x="374650" y="31623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133475" y="3576638"/>
            <a:ext cx="6513513" cy="366712"/>
            <a:chOff x="644" y="1968"/>
            <a:chExt cx="4103" cy="231"/>
          </a:xfrm>
        </p:grpSpPr>
        <p:sp>
          <p:nvSpPr>
            <p:cNvPr id="29826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7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first</a:t>
              </a:r>
            </a:p>
          </p:txBody>
        </p:sp>
      </p:grpSp>
      <p:sp>
        <p:nvSpPr>
          <p:cNvPr id="29808" name="AutoShape 113"/>
          <p:cNvSpPr>
            <a:spLocks/>
          </p:cNvSpPr>
          <p:nvPr/>
        </p:nvSpPr>
        <p:spPr bwMode="auto">
          <a:xfrm rot="5400000">
            <a:off x="3699083" y="131785"/>
            <a:ext cx="142875" cy="2514600"/>
          </a:xfrm>
          <a:prstGeom prst="leftBrace">
            <a:avLst>
              <a:gd name="adj1" fmla="val 1466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809" name="Text Box 114"/>
          <p:cNvSpPr txBox="1">
            <a:spLocks noChangeArrowheads="1"/>
          </p:cNvSpPr>
          <p:nvPr/>
        </p:nvSpPr>
        <p:spPr bwMode="auto">
          <a:xfrm>
            <a:off x="2922796" y="892292"/>
            <a:ext cx="185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Item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/>
              <a:t>was taken</a:t>
            </a:r>
          </a:p>
        </p:txBody>
      </p:sp>
      <p:sp>
        <p:nvSpPr>
          <p:cNvPr id="29810" name="Text Box 115"/>
          <p:cNvSpPr txBox="1">
            <a:spLocks noChangeArrowheads="1"/>
          </p:cNvSpPr>
          <p:nvPr/>
        </p:nvSpPr>
        <p:spPr bwMode="auto">
          <a:xfrm>
            <a:off x="5066965" y="895420"/>
            <a:ext cx="2233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Item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/>
              <a:t>was not taken</a:t>
            </a:r>
          </a:p>
        </p:txBody>
      </p:sp>
      <p:sp>
        <p:nvSpPr>
          <p:cNvPr id="29811" name="Text Box 116"/>
          <p:cNvSpPr txBox="1">
            <a:spLocks noChangeArrowheads="1"/>
          </p:cNvSpPr>
          <p:nvPr/>
        </p:nvSpPr>
        <p:spPr bwMode="auto">
          <a:xfrm>
            <a:off x="411163" y="491807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i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29812" name="Text Box 117"/>
          <p:cNvSpPr txBox="1">
            <a:spLocks noChangeArrowheads="1"/>
          </p:cNvSpPr>
          <p:nvPr/>
        </p:nvSpPr>
        <p:spPr bwMode="auto">
          <a:xfrm>
            <a:off x="4778375" y="2716213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654550" y="4440238"/>
            <a:ext cx="549275" cy="669925"/>
            <a:chOff x="2932" y="2512"/>
            <a:chExt cx="346" cy="422"/>
          </a:xfrm>
        </p:grpSpPr>
        <p:sp>
          <p:nvSpPr>
            <p:cNvPr id="29824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5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2978150" y="4449763"/>
            <a:ext cx="1951038" cy="646112"/>
            <a:chOff x="1876" y="2518"/>
            <a:chExt cx="1229" cy="407"/>
          </a:xfrm>
        </p:grpSpPr>
        <p:sp>
          <p:nvSpPr>
            <p:cNvPr id="29822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823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133475" y="4040188"/>
            <a:ext cx="6881813" cy="366712"/>
            <a:chOff x="644" y="2260"/>
            <a:chExt cx="4335" cy="231"/>
          </a:xfrm>
        </p:grpSpPr>
        <p:sp>
          <p:nvSpPr>
            <p:cNvPr id="29820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1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second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133475" y="4645025"/>
            <a:ext cx="5751513" cy="1365250"/>
            <a:chOff x="644" y="2641"/>
            <a:chExt cx="3623" cy="860"/>
          </a:xfrm>
        </p:grpSpPr>
        <p:sp>
          <p:nvSpPr>
            <p:cNvPr id="29818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9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17" name="AutoShape 130"/>
          <p:cNvSpPr>
            <a:spLocks/>
          </p:cNvSpPr>
          <p:nvPr/>
        </p:nvSpPr>
        <p:spPr bwMode="auto">
          <a:xfrm rot="5400000">
            <a:off x="5999621" y="588239"/>
            <a:ext cx="128587" cy="1635125"/>
          </a:xfrm>
          <a:prstGeom prst="leftBrace">
            <a:avLst>
              <a:gd name="adj1" fmla="val 1059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2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0-1 Knapsack – DP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>
            <a:normAutofit fontScale="92500"/>
          </a:bodyPr>
          <a:lstStyle/>
          <a:p>
            <a:br>
              <a:rPr lang="pl-PL" b="1" dirty="0"/>
            </a:br>
            <a:r>
              <a:rPr lang="pl-PL" b="1" dirty="0">
                <a:latin typeface="Comic Sans MS" pitchFamily="66" charset="0"/>
              </a:rPr>
              <a:t>for</a:t>
            </a:r>
            <a:r>
              <a:rPr lang="pl-PL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←</a:t>
            </a:r>
            <a:r>
              <a:rPr lang="pl-PL" dirty="0">
                <a:latin typeface="Comic Sans MS" pitchFamily="66" charset="0"/>
              </a:rPr>
              <a:t> 0 to </a:t>
            </a:r>
            <a:r>
              <a:rPr lang="en-US" dirty="0">
                <a:latin typeface="Comic Sans MS" pitchFamily="66" charset="0"/>
              </a:rPr>
              <a:t>n</a:t>
            </a:r>
          </a:p>
          <a:p>
            <a:r>
              <a:rPr lang="en-US" dirty="0">
                <a:latin typeface="Comic Sans MS" pitchFamily="66" charset="0"/>
              </a:rPr>
              <a:t>      </a:t>
            </a:r>
            <a:r>
              <a:rPr lang="en-US" b="1" dirty="0">
                <a:latin typeface="Comic Sans MS" pitchFamily="66" charset="0"/>
              </a:rPr>
              <a:t>do </a:t>
            </a:r>
            <a:r>
              <a:rPr lang="en-US" dirty="0">
                <a:latin typeface="Comic Sans MS" pitchFamily="66" charset="0"/>
              </a:rPr>
              <a:t>P(i,0) </a:t>
            </a:r>
            <a:r>
              <a:rPr lang="pl-PL" dirty="0">
                <a:latin typeface="Comic Sans MS" pitchFamily="66" charset="0"/>
              </a:rPr>
              <a:t>= 0</a:t>
            </a:r>
            <a:endParaRPr lang="en-US" dirty="0">
              <a:latin typeface="Comic Sans MS" pitchFamily="66" charset="0"/>
            </a:endParaRPr>
          </a:p>
          <a:p>
            <a:r>
              <a:rPr lang="pl-PL" b="1" dirty="0">
                <a:latin typeface="Comic Sans MS" pitchFamily="66" charset="0"/>
              </a:rPr>
              <a:t>for</a:t>
            </a:r>
            <a:r>
              <a:rPr lang="pl-PL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 ←</a:t>
            </a:r>
            <a:r>
              <a:rPr lang="pl-PL" dirty="0">
                <a:latin typeface="Comic Sans MS" pitchFamily="66" charset="0"/>
              </a:rPr>
              <a:t> 0 to </a:t>
            </a:r>
            <a:r>
              <a:rPr lang="en-US" dirty="0">
                <a:latin typeface="Comic Sans MS" pitchFamily="66" charset="0"/>
              </a:rPr>
              <a:t>W</a:t>
            </a:r>
          </a:p>
          <a:p>
            <a:r>
              <a:rPr lang="en-US" dirty="0">
                <a:latin typeface="Comic Sans MS" pitchFamily="66" charset="0"/>
              </a:rPr>
              <a:t>      </a:t>
            </a:r>
            <a:r>
              <a:rPr lang="en-US" b="1" dirty="0">
                <a:latin typeface="Comic Sans MS" pitchFamily="66" charset="0"/>
              </a:rPr>
              <a:t>do </a:t>
            </a:r>
            <a:r>
              <a:rPr lang="en-US" dirty="0">
                <a:latin typeface="Comic Sans MS" pitchFamily="66" charset="0"/>
              </a:rPr>
              <a:t>P(0,w) </a:t>
            </a:r>
            <a:r>
              <a:rPr lang="pl-PL" dirty="0">
                <a:latin typeface="Comic Sans MS" pitchFamily="66" charset="0"/>
              </a:rPr>
              <a:t>= 0</a:t>
            </a:r>
            <a:endParaRPr lang="en-US" dirty="0">
              <a:latin typeface="Comic Sans MS" pitchFamily="66" charset="0"/>
            </a:endParaRPr>
          </a:p>
          <a:p>
            <a:r>
              <a:rPr lang="pl-PL" b="1" dirty="0">
                <a:latin typeface="Comic Sans MS" pitchFamily="66" charset="0"/>
              </a:rPr>
              <a:t>for</a:t>
            </a:r>
            <a:r>
              <a:rPr lang="pl-PL" dirty="0">
                <a:latin typeface="Comic Sans MS" pitchFamily="66" charset="0"/>
              </a:rPr>
              <a:t> i from 1 to n</a:t>
            </a:r>
            <a:endParaRPr lang="en-US" b="1" dirty="0">
              <a:latin typeface="Comic Sans MS" pitchFamily="66" charset="0"/>
            </a:endParaRPr>
          </a:p>
          <a:p>
            <a:r>
              <a:rPr lang="en-US" b="1" dirty="0">
                <a:latin typeface="Comic Sans MS" pitchFamily="66" charset="0"/>
              </a:rPr>
              <a:t>    do </a:t>
            </a:r>
            <a:r>
              <a:rPr lang="pl-PL" b="1" dirty="0">
                <a:latin typeface="Comic Sans MS" pitchFamily="66" charset="0"/>
              </a:rPr>
              <a:t>for</a:t>
            </a:r>
            <a:r>
              <a:rPr lang="pl-PL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</a:t>
            </a:r>
            <a:r>
              <a:rPr lang="pl-PL" dirty="0">
                <a:latin typeface="Comic Sans MS" pitchFamily="66" charset="0"/>
              </a:rPr>
              <a:t> from 0 to W</a:t>
            </a:r>
            <a:endParaRPr lang="en-US" dirty="0">
              <a:latin typeface="Comic Sans MS" pitchFamily="66" charset="0"/>
            </a:endParaRPr>
          </a:p>
          <a:p>
            <a:r>
              <a:rPr lang="en-US" b="1" dirty="0">
                <a:latin typeface="Comic Sans MS" pitchFamily="66" charset="0"/>
              </a:rPr>
              <a:t>            do </a:t>
            </a:r>
            <a:r>
              <a:rPr lang="pl-PL" b="1" dirty="0">
                <a:latin typeface="Comic Sans MS" pitchFamily="66" charset="0"/>
              </a:rPr>
              <a:t>if</a:t>
            </a:r>
            <a:r>
              <a:rPr lang="pl-PL" dirty="0">
                <a:latin typeface="Comic Sans MS" pitchFamily="66" charset="0"/>
              </a:rPr>
              <a:t> w</a:t>
            </a:r>
            <a:r>
              <a:rPr lang="pl-PL" baseline="-25000" dirty="0">
                <a:latin typeface="Comic Sans MS" pitchFamily="66" charset="0"/>
              </a:rPr>
              <a:t>i</a:t>
            </a:r>
            <a:r>
              <a:rPr lang="pl-PL" dirty="0">
                <a:latin typeface="Comic Sans MS" pitchFamily="66" charset="0"/>
              </a:rPr>
              <a:t> &gt; </a:t>
            </a:r>
            <a:r>
              <a:rPr lang="en-US" dirty="0">
                <a:latin typeface="Comic Sans MS" pitchFamily="66" charset="0"/>
              </a:rPr>
              <a:t>w //if the capacity is not enough</a:t>
            </a:r>
          </a:p>
          <a:p>
            <a:r>
              <a:rPr lang="en-US" b="1" dirty="0">
                <a:latin typeface="Comic Sans MS" pitchFamily="66" charset="0"/>
              </a:rPr>
              <a:t>			</a:t>
            </a:r>
            <a:r>
              <a:rPr lang="pl-PL" b="1" dirty="0">
                <a:latin typeface="Comic Sans MS" pitchFamily="66" charset="0"/>
              </a:rPr>
              <a:t>then</a:t>
            </a:r>
            <a:r>
              <a:rPr lang="pl-PL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P(</a:t>
            </a:r>
            <a:r>
              <a:rPr lang="pl-PL" dirty="0">
                <a:latin typeface="Comic Sans MS" pitchFamily="66" charset="0"/>
              </a:rPr>
              <a:t>i, </a:t>
            </a:r>
            <a:r>
              <a:rPr lang="en-US" dirty="0">
                <a:latin typeface="Comic Sans MS" pitchFamily="66" charset="0"/>
              </a:rPr>
              <a:t>w)</a:t>
            </a:r>
            <a:r>
              <a:rPr lang="pl-PL" dirty="0">
                <a:latin typeface="Comic Sans MS" pitchFamily="66" charset="0"/>
              </a:rPr>
              <a:t> = </a:t>
            </a:r>
            <a:r>
              <a:rPr lang="en-US" dirty="0">
                <a:latin typeface="Comic Sans MS" pitchFamily="66" charset="0"/>
              </a:rPr>
              <a:t>P(</a:t>
            </a:r>
            <a:r>
              <a:rPr lang="pl-PL" dirty="0">
                <a:latin typeface="Comic Sans MS" pitchFamily="66" charset="0"/>
              </a:rPr>
              <a:t>i-1, </a:t>
            </a:r>
            <a:r>
              <a:rPr lang="en-US" dirty="0">
                <a:latin typeface="Comic Sans MS" pitchFamily="66" charset="0"/>
              </a:rPr>
              <a:t>w)</a:t>
            </a:r>
          </a:p>
          <a:p>
            <a:r>
              <a:rPr lang="en-US" b="1" dirty="0">
                <a:latin typeface="Comic Sans MS" pitchFamily="66" charset="0"/>
              </a:rPr>
              <a:t>		    </a:t>
            </a:r>
            <a:r>
              <a:rPr lang="pl-PL" b="1" dirty="0">
                <a:latin typeface="Comic Sans MS" pitchFamily="66" charset="0"/>
              </a:rPr>
              <a:t>else</a:t>
            </a:r>
            <a:r>
              <a:rPr lang="en-US" b="1" dirty="0">
                <a:latin typeface="Comic Sans MS" pitchFamily="66" charset="0"/>
              </a:rPr>
              <a:t> </a:t>
            </a:r>
          </a:p>
          <a:p>
            <a:r>
              <a:rPr lang="en-US" b="1" dirty="0">
                <a:latin typeface="Comic Sans MS" pitchFamily="66" charset="0"/>
              </a:rPr>
              <a:t>			</a:t>
            </a:r>
            <a:r>
              <a:rPr lang="en-US" dirty="0">
                <a:latin typeface="Comic Sans MS" pitchFamily="66" charset="0"/>
              </a:rPr>
              <a:t>P(</a:t>
            </a:r>
            <a:r>
              <a:rPr lang="pl-PL" dirty="0">
                <a:latin typeface="Comic Sans MS" pitchFamily="66" charset="0"/>
              </a:rPr>
              <a:t>i,</a:t>
            </a:r>
            <a:r>
              <a:rPr lang="en-US" dirty="0">
                <a:latin typeface="Comic Sans MS" pitchFamily="66" charset="0"/>
              </a:rPr>
              <a:t>w)</a:t>
            </a:r>
            <a:r>
              <a:rPr lang="pl-PL" dirty="0">
                <a:latin typeface="Comic Sans MS" pitchFamily="66" charset="0"/>
              </a:rPr>
              <a:t> =</a:t>
            </a:r>
            <a:r>
              <a:rPr lang="en-US" altLang="en-US" dirty="0">
                <a:latin typeface="Comic Sans MS" panose="030F0702030302020204" pitchFamily="66" charset="0"/>
              </a:rPr>
              <a:t> max{ v</a:t>
            </a:r>
            <a:r>
              <a:rPr lang="en-US" altLang="en-US" baseline="-25000" dirty="0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+ P(i-1, w-</a:t>
            </a:r>
            <a:r>
              <a:rPr lang="en-US" altLang="en-US" dirty="0" err="1">
                <a:latin typeface="Comic Sans MS" panose="030F0702030302020204" pitchFamily="66" charset="0"/>
              </a:rPr>
              <a:t>w</a:t>
            </a:r>
            <a:r>
              <a:rPr lang="en-US" altLang="en-US" baseline="-25000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), P(i-1, w) }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</a:t>
            </a:r>
            <a:endParaRPr lang="en-US" dirty="0"/>
          </a:p>
        </p:txBody>
      </p:sp>
      <p:graphicFrame>
        <p:nvGraphicFramePr>
          <p:cNvPr id="7034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74375"/>
              </p:ext>
            </p:extLst>
          </p:nvPr>
        </p:nvGraphicFramePr>
        <p:xfrm>
          <a:off x="537210" y="1828438"/>
          <a:ext cx="3415664" cy="2102211"/>
        </p:xfrm>
        <a:graphic>
          <a:graphicData uri="http://schemas.openxmlformats.org/drawingml/2006/table">
            <a:tbl>
              <a:tblPr/>
              <a:tblGrid>
                <a:gridCol w="56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6831" y="917576"/>
            <a:ext cx="5866289" cy="5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P(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, w) = max {v</a:t>
            </a:r>
            <a:r>
              <a:rPr lang="en-US" altLang="en-US" sz="2000" baseline="-25000" dirty="0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+ P(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- 1, w-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w</a:t>
            </a:r>
            <a:r>
              <a:rPr lang="en-US" altLang="en-US" sz="2000" baseline="-25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), P(</a:t>
            </a:r>
            <a:r>
              <a:rPr lang="en-US" altLang="en-US" sz="20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 - 1, w) }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</a:p>
        </p:txBody>
      </p:sp>
      <p:graphicFrame>
        <p:nvGraphicFramePr>
          <p:cNvPr id="703535" name="Group 47"/>
          <p:cNvGraphicFramePr>
            <a:graphicFrameLocks noGrp="1"/>
          </p:cNvGraphicFramePr>
          <p:nvPr/>
        </p:nvGraphicFramePr>
        <p:xfrm>
          <a:off x="6278563" y="109538"/>
          <a:ext cx="2697162" cy="1882775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Weight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94" name="Text Box 73"/>
          <p:cNvSpPr txBox="1">
            <a:spLocks noChangeArrowheads="1"/>
          </p:cNvSpPr>
          <p:nvPr/>
        </p:nvSpPr>
        <p:spPr bwMode="auto">
          <a:xfrm>
            <a:off x="601663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0795" name="Text Box 74"/>
          <p:cNvSpPr txBox="1">
            <a:spLocks noChangeArrowheads="1"/>
          </p:cNvSpPr>
          <p:nvPr/>
        </p:nvSpPr>
        <p:spPr bwMode="auto">
          <a:xfrm>
            <a:off x="1243013" y="146526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6" name="Text Box 75"/>
          <p:cNvSpPr txBox="1">
            <a:spLocks noChangeArrowheads="1"/>
          </p:cNvSpPr>
          <p:nvPr/>
        </p:nvSpPr>
        <p:spPr bwMode="auto">
          <a:xfrm>
            <a:off x="1844675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2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7" name="Text Box 76"/>
          <p:cNvSpPr txBox="1">
            <a:spLocks noChangeArrowheads="1"/>
          </p:cNvSpPr>
          <p:nvPr/>
        </p:nvSpPr>
        <p:spPr bwMode="auto">
          <a:xfrm>
            <a:off x="2444750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8" name="Text Box 77"/>
          <p:cNvSpPr txBox="1">
            <a:spLocks noChangeArrowheads="1"/>
          </p:cNvSpPr>
          <p:nvPr/>
        </p:nvSpPr>
        <p:spPr bwMode="auto">
          <a:xfrm>
            <a:off x="3009900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4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799" name="Text Box 78"/>
          <p:cNvSpPr txBox="1">
            <a:spLocks noChangeArrowheads="1"/>
          </p:cNvSpPr>
          <p:nvPr/>
        </p:nvSpPr>
        <p:spPr bwMode="auto">
          <a:xfrm>
            <a:off x="3616325" y="146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5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0" name="Text Box 79"/>
          <p:cNvSpPr txBox="1">
            <a:spLocks noChangeArrowheads="1"/>
          </p:cNvSpPr>
          <p:nvPr/>
        </p:nvSpPr>
        <p:spPr bwMode="auto">
          <a:xfrm>
            <a:off x="217488" y="230822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1" name="Text Box 80"/>
          <p:cNvSpPr txBox="1">
            <a:spLocks noChangeArrowheads="1"/>
          </p:cNvSpPr>
          <p:nvPr/>
        </p:nvSpPr>
        <p:spPr bwMode="auto">
          <a:xfrm>
            <a:off x="180975" y="27241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2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2" name="Text Box 81"/>
          <p:cNvSpPr txBox="1">
            <a:spLocks noChangeArrowheads="1"/>
          </p:cNvSpPr>
          <p:nvPr/>
        </p:nvSpPr>
        <p:spPr bwMode="auto">
          <a:xfrm>
            <a:off x="180975" y="31448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3" name="Text Box 82"/>
          <p:cNvSpPr txBox="1">
            <a:spLocks noChangeArrowheads="1"/>
          </p:cNvSpPr>
          <p:nvPr/>
        </p:nvSpPr>
        <p:spPr bwMode="auto">
          <a:xfrm>
            <a:off x="180975" y="3563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4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4" name="Text Box 83"/>
          <p:cNvSpPr txBox="1">
            <a:spLocks noChangeArrowheads="1"/>
          </p:cNvSpPr>
          <p:nvPr/>
        </p:nvSpPr>
        <p:spPr bwMode="auto">
          <a:xfrm>
            <a:off x="5441950" y="111125"/>
            <a:ext cx="814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W = 5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0805" name="Text Box 84"/>
          <p:cNvSpPr txBox="1">
            <a:spLocks noChangeArrowheads="1"/>
          </p:cNvSpPr>
          <p:nvPr/>
        </p:nvSpPr>
        <p:spPr bwMode="auto">
          <a:xfrm>
            <a:off x="134938" y="18732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703573" name="Text Box 85"/>
          <p:cNvSpPr txBox="1">
            <a:spLocks noChangeArrowheads="1"/>
          </p:cNvSpPr>
          <p:nvPr/>
        </p:nvSpPr>
        <p:spPr bwMode="auto">
          <a:xfrm>
            <a:off x="1736725" y="22939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12</a:t>
            </a:r>
          </a:p>
        </p:txBody>
      </p:sp>
      <p:sp>
        <p:nvSpPr>
          <p:cNvPr id="703574" name="Text Box 86"/>
          <p:cNvSpPr txBox="1">
            <a:spLocks noChangeArrowheads="1"/>
          </p:cNvSpPr>
          <p:nvPr/>
        </p:nvSpPr>
        <p:spPr bwMode="auto">
          <a:xfrm>
            <a:off x="2328863" y="22939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5" name="Text Box 87"/>
          <p:cNvSpPr txBox="1">
            <a:spLocks noChangeArrowheads="1"/>
          </p:cNvSpPr>
          <p:nvPr/>
        </p:nvSpPr>
        <p:spPr bwMode="auto">
          <a:xfrm>
            <a:off x="2914650" y="22955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6" name="Text Box 88"/>
          <p:cNvSpPr txBox="1">
            <a:spLocks noChangeArrowheads="1"/>
          </p:cNvSpPr>
          <p:nvPr/>
        </p:nvSpPr>
        <p:spPr bwMode="auto">
          <a:xfrm>
            <a:off x="3514725" y="22955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7" name="Text Box 89"/>
          <p:cNvSpPr txBox="1">
            <a:spLocks noChangeArrowheads="1"/>
          </p:cNvSpPr>
          <p:nvPr/>
        </p:nvSpPr>
        <p:spPr bwMode="auto">
          <a:xfrm>
            <a:off x="1165225" y="2713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78" name="Text Box 90"/>
          <p:cNvSpPr txBox="1">
            <a:spLocks noChangeArrowheads="1"/>
          </p:cNvSpPr>
          <p:nvPr/>
        </p:nvSpPr>
        <p:spPr bwMode="auto">
          <a:xfrm>
            <a:off x="1735138" y="27130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79" name="Text Box 91"/>
          <p:cNvSpPr txBox="1">
            <a:spLocks noChangeArrowheads="1"/>
          </p:cNvSpPr>
          <p:nvPr/>
        </p:nvSpPr>
        <p:spPr bwMode="auto">
          <a:xfrm>
            <a:off x="2330450" y="27146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0" name="Text Box 92"/>
          <p:cNvSpPr txBox="1">
            <a:spLocks noChangeArrowheads="1"/>
          </p:cNvSpPr>
          <p:nvPr/>
        </p:nvSpPr>
        <p:spPr bwMode="auto">
          <a:xfrm>
            <a:off x="2908300" y="27146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1" name="Text Box 93"/>
          <p:cNvSpPr txBox="1">
            <a:spLocks noChangeArrowheads="1"/>
          </p:cNvSpPr>
          <p:nvPr/>
        </p:nvSpPr>
        <p:spPr bwMode="auto">
          <a:xfrm>
            <a:off x="3502025" y="27146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2" name="Text Box 94"/>
          <p:cNvSpPr txBox="1">
            <a:spLocks noChangeArrowheads="1"/>
          </p:cNvSpPr>
          <p:nvPr/>
        </p:nvSpPr>
        <p:spPr bwMode="auto">
          <a:xfrm>
            <a:off x="1166813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83" name="Text Box 95"/>
          <p:cNvSpPr txBox="1">
            <a:spLocks noChangeArrowheads="1"/>
          </p:cNvSpPr>
          <p:nvPr/>
        </p:nvSpPr>
        <p:spPr bwMode="auto">
          <a:xfrm>
            <a:off x="1736725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703584" name="Text Box 96"/>
          <p:cNvSpPr txBox="1">
            <a:spLocks noChangeArrowheads="1"/>
          </p:cNvSpPr>
          <p:nvPr/>
        </p:nvSpPr>
        <p:spPr bwMode="auto">
          <a:xfrm>
            <a:off x="2332038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703585" name="Text Box 97"/>
          <p:cNvSpPr txBox="1">
            <a:spLocks noChangeArrowheads="1"/>
          </p:cNvSpPr>
          <p:nvPr/>
        </p:nvSpPr>
        <p:spPr bwMode="auto">
          <a:xfrm>
            <a:off x="2925763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703586" name="Text Box 98"/>
          <p:cNvSpPr txBox="1">
            <a:spLocks noChangeArrowheads="1"/>
          </p:cNvSpPr>
          <p:nvPr/>
        </p:nvSpPr>
        <p:spPr bwMode="auto">
          <a:xfrm>
            <a:off x="3519488" y="31337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32</a:t>
            </a:r>
          </a:p>
        </p:txBody>
      </p:sp>
      <p:sp>
        <p:nvSpPr>
          <p:cNvPr id="703587" name="Text Box 99"/>
          <p:cNvSpPr txBox="1">
            <a:spLocks noChangeArrowheads="1"/>
          </p:cNvSpPr>
          <p:nvPr/>
        </p:nvSpPr>
        <p:spPr bwMode="auto">
          <a:xfrm>
            <a:off x="1154113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3588" name="Text Box 100"/>
          <p:cNvSpPr txBox="1">
            <a:spLocks noChangeArrowheads="1"/>
          </p:cNvSpPr>
          <p:nvPr/>
        </p:nvSpPr>
        <p:spPr bwMode="auto">
          <a:xfrm>
            <a:off x="1724025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703589" name="Text Box 101"/>
          <p:cNvSpPr txBox="1">
            <a:spLocks noChangeArrowheads="1"/>
          </p:cNvSpPr>
          <p:nvPr/>
        </p:nvSpPr>
        <p:spPr bwMode="auto">
          <a:xfrm>
            <a:off x="2319338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703590" name="Text Box 102"/>
          <p:cNvSpPr txBox="1">
            <a:spLocks noChangeArrowheads="1"/>
          </p:cNvSpPr>
          <p:nvPr/>
        </p:nvSpPr>
        <p:spPr bwMode="auto">
          <a:xfrm>
            <a:off x="2913063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703591" name="Text Box 103"/>
          <p:cNvSpPr txBox="1">
            <a:spLocks noChangeArrowheads="1"/>
          </p:cNvSpPr>
          <p:nvPr/>
        </p:nvSpPr>
        <p:spPr bwMode="auto">
          <a:xfrm>
            <a:off x="3506788" y="3549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37</a:t>
            </a:r>
          </a:p>
        </p:txBody>
      </p:sp>
      <p:grpSp>
        <p:nvGrpSpPr>
          <p:cNvPr id="30825" name="Group 104"/>
          <p:cNvGrpSpPr>
            <a:grpSpLocks/>
          </p:cNvGrpSpPr>
          <p:nvPr/>
        </p:nvGrpSpPr>
        <p:grpSpPr bwMode="auto">
          <a:xfrm>
            <a:off x="4071938" y="1865313"/>
            <a:ext cx="1006838" cy="2119312"/>
            <a:chOff x="2565" y="971"/>
            <a:chExt cx="712" cy="1335"/>
          </a:xfrm>
        </p:grpSpPr>
        <p:sp>
          <p:nvSpPr>
            <p:cNvPr id="30908" name="Text Box 105"/>
            <p:cNvSpPr txBox="1">
              <a:spLocks noChangeArrowheads="1"/>
            </p:cNvSpPr>
            <p:nvPr/>
          </p:nvSpPr>
          <p:spPr bwMode="auto">
            <a:xfrm>
              <a:off x="2565" y="971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1) = </a:t>
              </a:r>
            </a:p>
          </p:txBody>
        </p:sp>
        <p:sp>
          <p:nvSpPr>
            <p:cNvPr id="30909" name="Text Box 106"/>
            <p:cNvSpPr txBox="1">
              <a:spLocks noChangeArrowheads="1"/>
            </p:cNvSpPr>
            <p:nvPr/>
          </p:nvSpPr>
          <p:spPr bwMode="auto">
            <a:xfrm>
              <a:off x="2565" y="1247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P(1, 2) = </a:t>
              </a:r>
            </a:p>
          </p:txBody>
        </p:sp>
        <p:sp>
          <p:nvSpPr>
            <p:cNvPr id="30910" name="Text Box 107"/>
            <p:cNvSpPr txBox="1">
              <a:spLocks noChangeArrowheads="1"/>
            </p:cNvSpPr>
            <p:nvPr/>
          </p:nvSpPr>
          <p:spPr bwMode="auto">
            <a:xfrm>
              <a:off x="2565" y="1523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3) = </a:t>
              </a:r>
            </a:p>
          </p:txBody>
        </p:sp>
        <p:sp>
          <p:nvSpPr>
            <p:cNvPr id="30911" name="Text Box 108"/>
            <p:cNvSpPr txBox="1">
              <a:spLocks noChangeArrowheads="1"/>
            </p:cNvSpPr>
            <p:nvPr/>
          </p:nvSpPr>
          <p:spPr bwMode="auto">
            <a:xfrm>
              <a:off x="2565" y="1799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4) = </a:t>
              </a:r>
            </a:p>
          </p:txBody>
        </p:sp>
        <p:sp>
          <p:nvSpPr>
            <p:cNvPr id="30912" name="Text Box 109"/>
            <p:cNvSpPr txBox="1">
              <a:spLocks noChangeArrowheads="1"/>
            </p:cNvSpPr>
            <p:nvPr/>
          </p:nvSpPr>
          <p:spPr bwMode="auto">
            <a:xfrm>
              <a:off x="2565" y="2075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P(1, 5) = </a:t>
              </a:r>
            </a:p>
          </p:txBody>
        </p:sp>
      </p:grpSp>
      <p:grpSp>
        <p:nvGrpSpPr>
          <p:cNvPr id="30826" name="Group 110"/>
          <p:cNvGrpSpPr>
            <a:grpSpLocks/>
          </p:cNvGrpSpPr>
          <p:nvPr/>
        </p:nvGrpSpPr>
        <p:grpSpPr bwMode="auto">
          <a:xfrm>
            <a:off x="22225" y="4192588"/>
            <a:ext cx="1068388" cy="2139950"/>
            <a:chOff x="14" y="2437"/>
            <a:chExt cx="673" cy="1348"/>
          </a:xfrm>
        </p:grpSpPr>
        <p:sp>
          <p:nvSpPr>
            <p:cNvPr id="30903" name="Text Box 111"/>
            <p:cNvSpPr txBox="1">
              <a:spLocks noChangeArrowheads="1"/>
            </p:cNvSpPr>
            <p:nvPr/>
          </p:nvSpPr>
          <p:spPr bwMode="auto">
            <a:xfrm>
              <a:off x="14" y="2437"/>
              <a:ext cx="6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P(2, 1)= </a:t>
              </a:r>
            </a:p>
          </p:txBody>
        </p:sp>
        <p:sp>
          <p:nvSpPr>
            <p:cNvPr id="30904" name="Text Box 112"/>
            <p:cNvSpPr txBox="1">
              <a:spLocks noChangeArrowheads="1"/>
            </p:cNvSpPr>
            <p:nvPr/>
          </p:nvSpPr>
          <p:spPr bwMode="auto">
            <a:xfrm>
              <a:off x="14" y="272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2)= </a:t>
              </a:r>
            </a:p>
          </p:txBody>
        </p:sp>
        <p:sp>
          <p:nvSpPr>
            <p:cNvPr id="30905" name="Text Box 113"/>
            <p:cNvSpPr txBox="1">
              <a:spLocks noChangeArrowheads="1"/>
            </p:cNvSpPr>
            <p:nvPr/>
          </p:nvSpPr>
          <p:spPr bwMode="auto">
            <a:xfrm>
              <a:off x="14" y="2990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3)= </a:t>
              </a:r>
            </a:p>
          </p:txBody>
        </p:sp>
        <p:sp>
          <p:nvSpPr>
            <p:cNvPr id="30906" name="Text Box 114"/>
            <p:cNvSpPr txBox="1">
              <a:spLocks noChangeArrowheads="1"/>
            </p:cNvSpPr>
            <p:nvPr/>
          </p:nvSpPr>
          <p:spPr bwMode="auto">
            <a:xfrm>
              <a:off x="14" y="327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4)= </a:t>
              </a:r>
            </a:p>
          </p:txBody>
        </p:sp>
        <p:sp>
          <p:nvSpPr>
            <p:cNvPr id="30907" name="Text Box 115"/>
            <p:cNvSpPr txBox="1">
              <a:spLocks noChangeArrowheads="1"/>
            </p:cNvSpPr>
            <p:nvPr/>
          </p:nvSpPr>
          <p:spPr bwMode="auto">
            <a:xfrm>
              <a:off x="14" y="355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 5)= </a:t>
              </a:r>
            </a:p>
          </p:txBody>
        </p:sp>
      </p:grpSp>
      <p:sp>
        <p:nvSpPr>
          <p:cNvPr id="30827" name="Line 116"/>
          <p:cNvSpPr>
            <a:spLocks noChangeShapeType="1"/>
          </p:cNvSpPr>
          <p:nvPr/>
        </p:nvSpPr>
        <p:spPr bwMode="auto">
          <a:xfrm flipH="1">
            <a:off x="6083300" y="4021138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8" name="Line 117"/>
          <p:cNvSpPr>
            <a:spLocks noChangeShapeType="1"/>
          </p:cNvSpPr>
          <p:nvPr/>
        </p:nvSpPr>
        <p:spPr bwMode="auto">
          <a:xfrm flipH="1">
            <a:off x="3144838" y="4060825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829" name="Group 118"/>
          <p:cNvGrpSpPr>
            <a:grpSpLocks/>
          </p:cNvGrpSpPr>
          <p:nvPr/>
        </p:nvGrpSpPr>
        <p:grpSpPr bwMode="auto">
          <a:xfrm>
            <a:off x="3143250" y="4192588"/>
            <a:ext cx="1066800" cy="2139950"/>
            <a:chOff x="1980" y="2437"/>
            <a:chExt cx="672" cy="1348"/>
          </a:xfrm>
        </p:grpSpPr>
        <p:sp>
          <p:nvSpPr>
            <p:cNvPr id="30898" name="Text Box 119"/>
            <p:cNvSpPr txBox="1">
              <a:spLocks noChangeArrowheads="1"/>
            </p:cNvSpPr>
            <p:nvPr/>
          </p:nvSpPr>
          <p:spPr bwMode="auto">
            <a:xfrm>
              <a:off x="1980" y="2437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1)= </a:t>
              </a:r>
            </a:p>
          </p:txBody>
        </p:sp>
        <p:sp>
          <p:nvSpPr>
            <p:cNvPr id="30899" name="Text Box 120"/>
            <p:cNvSpPr txBox="1">
              <a:spLocks noChangeArrowheads="1"/>
            </p:cNvSpPr>
            <p:nvPr/>
          </p:nvSpPr>
          <p:spPr bwMode="auto">
            <a:xfrm>
              <a:off x="1980" y="272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2)= </a:t>
              </a:r>
            </a:p>
          </p:txBody>
        </p:sp>
        <p:sp>
          <p:nvSpPr>
            <p:cNvPr id="30900" name="Text Box 121"/>
            <p:cNvSpPr txBox="1">
              <a:spLocks noChangeArrowheads="1"/>
            </p:cNvSpPr>
            <p:nvPr/>
          </p:nvSpPr>
          <p:spPr bwMode="auto">
            <a:xfrm>
              <a:off x="1980" y="2990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3)= </a:t>
              </a:r>
            </a:p>
          </p:txBody>
        </p:sp>
        <p:sp>
          <p:nvSpPr>
            <p:cNvPr id="30901" name="Text Box 122"/>
            <p:cNvSpPr txBox="1">
              <a:spLocks noChangeArrowheads="1"/>
            </p:cNvSpPr>
            <p:nvPr/>
          </p:nvSpPr>
          <p:spPr bwMode="auto">
            <a:xfrm>
              <a:off x="1980" y="327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4)= </a:t>
              </a:r>
            </a:p>
          </p:txBody>
        </p:sp>
        <p:sp>
          <p:nvSpPr>
            <p:cNvPr id="30902" name="Text Box 123"/>
            <p:cNvSpPr txBox="1">
              <a:spLocks noChangeArrowheads="1"/>
            </p:cNvSpPr>
            <p:nvPr/>
          </p:nvSpPr>
          <p:spPr bwMode="auto">
            <a:xfrm>
              <a:off x="1980" y="355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 5)= </a:t>
              </a:r>
            </a:p>
          </p:txBody>
        </p:sp>
      </p:grpSp>
      <p:grpSp>
        <p:nvGrpSpPr>
          <p:cNvPr id="30830" name="Group 124"/>
          <p:cNvGrpSpPr>
            <a:grpSpLocks/>
          </p:cNvGrpSpPr>
          <p:nvPr/>
        </p:nvGrpSpPr>
        <p:grpSpPr bwMode="auto">
          <a:xfrm>
            <a:off x="6037263" y="4192588"/>
            <a:ext cx="1066800" cy="2138362"/>
            <a:chOff x="3803" y="2437"/>
            <a:chExt cx="672" cy="1347"/>
          </a:xfrm>
        </p:grpSpPr>
        <p:sp>
          <p:nvSpPr>
            <p:cNvPr id="30893" name="Text Box 125"/>
            <p:cNvSpPr txBox="1">
              <a:spLocks noChangeArrowheads="1"/>
            </p:cNvSpPr>
            <p:nvPr/>
          </p:nvSpPr>
          <p:spPr bwMode="auto">
            <a:xfrm>
              <a:off x="3803" y="2437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1)= </a:t>
              </a:r>
            </a:p>
          </p:txBody>
        </p:sp>
        <p:sp>
          <p:nvSpPr>
            <p:cNvPr id="30894" name="Text Box 126"/>
            <p:cNvSpPr txBox="1">
              <a:spLocks noChangeArrowheads="1"/>
            </p:cNvSpPr>
            <p:nvPr/>
          </p:nvSpPr>
          <p:spPr bwMode="auto">
            <a:xfrm>
              <a:off x="3803" y="272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2)= </a:t>
              </a:r>
            </a:p>
          </p:txBody>
        </p:sp>
        <p:sp>
          <p:nvSpPr>
            <p:cNvPr id="30895" name="Text Box 127"/>
            <p:cNvSpPr txBox="1">
              <a:spLocks noChangeArrowheads="1"/>
            </p:cNvSpPr>
            <p:nvPr/>
          </p:nvSpPr>
          <p:spPr bwMode="auto">
            <a:xfrm>
              <a:off x="3803" y="2989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3)= </a:t>
              </a:r>
            </a:p>
          </p:txBody>
        </p:sp>
        <p:sp>
          <p:nvSpPr>
            <p:cNvPr id="30896" name="Text Box 128"/>
            <p:cNvSpPr txBox="1">
              <a:spLocks noChangeArrowheads="1"/>
            </p:cNvSpPr>
            <p:nvPr/>
          </p:nvSpPr>
          <p:spPr bwMode="auto">
            <a:xfrm>
              <a:off x="3803" y="327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4)= </a:t>
              </a:r>
            </a:p>
          </p:txBody>
        </p:sp>
        <p:sp>
          <p:nvSpPr>
            <p:cNvPr id="30897" name="Text Box 129"/>
            <p:cNvSpPr txBox="1">
              <a:spLocks noChangeArrowheads="1"/>
            </p:cNvSpPr>
            <p:nvPr/>
          </p:nvSpPr>
          <p:spPr bwMode="auto">
            <a:xfrm>
              <a:off x="3803" y="355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P(4, 5)= 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965200" y="2109788"/>
            <a:ext cx="8272465" cy="571500"/>
            <a:chOff x="608" y="1125"/>
            <a:chExt cx="5211" cy="360"/>
          </a:xfrm>
        </p:grpSpPr>
        <p:sp>
          <p:nvSpPr>
            <p:cNvPr id="30891" name="Text Box 131"/>
            <p:cNvSpPr txBox="1">
              <a:spLocks noChangeArrowheads="1"/>
            </p:cNvSpPr>
            <p:nvPr/>
          </p:nvSpPr>
          <p:spPr bwMode="auto">
            <a:xfrm>
              <a:off x="3174" y="1252"/>
              <a:ext cx="26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max{12+P(0,0), 0} = max{12+0, 0} = 12</a:t>
              </a:r>
            </a:p>
          </p:txBody>
        </p:sp>
        <p:sp>
          <p:nvSpPr>
            <p:cNvPr id="30892" name="Line 132"/>
            <p:cNvSpPr>
              <a:spLocks noChangeShapeType="1"/>
            </p:cNvSpPr>
            <p:nvPr/>
          </p:nvSpPr>
          <p:spPr bwMode="auto">
            <a:xfrm flipH="1" flipV="1">
              <a:off x="608" y="1125"/>
              <a:ext cx="58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1493838" y="2095500"/>
            <a:ext cx="7743826" cy="1016000"/>
            <a:chOff x="941" y="1116"/>
            <a:chExt cx="4878" cy="640"/>
          </a:xfrm>
        </p:grpSpPr>
        <p:sp>
          <p:nvSpPr>
            <p:cNvPr id="30889" name="Text Box 134"/>
            <p:cNvSpPr txBox="1">
              <a:spLocks noChangeArrowheads="1"/>
            </p:cNvSpPr>
            <p:nvPr/>
          </p:nvSpPr>
          <p:spPr bwMode="auto">
            <a:xfrm>
              <a:off x="3174" y="1523"/>
              <a:ext cx="26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max{12+P(0,1), 0} = max{12+0, 0} = 12</a:t>
              </a:r>
            </a:p>
          </p:txBody>
        </p:sp>
        <p:sp>
          <p:nvSpPr>
            <p:cNvPr id="30890" name="Line 135"/>
            <p:cNvSpPr>
              <a:spLocks noChangeShapeType="1"/>
            </p:cNvSpPr>
            <p:nvPr/>
          </p:nvSpPr>
          <p:spPr bwMode="auto">
            <a:xfrm flipH="1" flipV="1">
              <a:off x="941" y="1116"/>
              <a:ext cx="58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085975" y="2117725"/>
            <a:ext cx="7151688" cy="1431925"/>
            <a:chOff x="1314" y="1130"/>
            <a:chExt cx="4505" cy="902"/>
          </a:xfrm>
        </p:grpSpPr>
        <p:sp>
          <p:nvSpPr>
            <p:cNvPr id="30887" name="Text Box 137"/>
            <p:cNvSpPr txBox="1">
              <a:spLocks noChangeArrowheads="1"/>
            </p:cNvSpPr>
            <p:nvPr/>
          </p:nvSpPr>
          <p:spPr bwMode="auto">
            <a:xfrm>
              <a:off x="3174" y="1799"/>
              <a:ext cx="26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max{12+P(0,2), 0} = max{12+0, 0} = 12</a:t>
              </a:r>
            </a:p>
          </p:txBody>
        </p:sp>
        <p:sp>
          <p:nvSpPr>
            <p:cNvPr id="30888" name="Line 138"/>
            <p:cNvSpPr>
              <a:spLocks noChangeShapeType="1"/>
            </p:cNvSpPr>
            <p:nvPr/>
          </p:nvSpPr>
          <p:spPr bwMode="auto">
            <a:xfrm flipH="1" flipV="1">
              <a:off x="1314" y="1130"/>
              <a:ext cx="61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651125" y="2103438"/>
            <a:ext cx="6586539" cy="1870075"/>
            <a:chOff x="1670" y="1121"/>
            <a:chExt cx="4149" cy="1178"/>
          </a:xfrm>
        </p:grpSpPr>
        <p:sp>
          <p:nvSpPr>
            <p:cNvPr id="30885" name="Text Box 140"/>
            <p:cNvSpPr txBox="1">
              <a:spLocks noChangeArrowheads="1"/>
            </p:cNvSpPr>
            <p:nvPr/>
          </p:nvSpPr>
          <p:spPr bwMode="auto">
            <a:xfrm>
              <a:off x="3174" y="2066"/>
              <a:ext cx="26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max{12+P(0,3), 0} = max{12+0, 0} = 12</a:t>
              </a:r>
            </a:p>
          </p:txBody>
        </p:sp>
        <p:sp>
          <p:nvSpPr>
            <p:cNvPr id="30886" name="Line 141"/>
            <p:cNvSpPr>
              <a:spLocks noChangeShapeType="1"/>
            </p:cNvSpPr>
            <p:nvPr/>
          </p:nvSpPr>
          <p:spPr bwMode="auto">
            <a:xfrm flipH="1" flipV="1">
              <a:off x="1670" y="1121"/>
              <a:ext cx="621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885825" y="2574925"/>
            <a:ext cx="2309814" cy="1955800"/>
            <a:chOff x="558" y="1418"/>
            <a:chExt cx="1455" cy="1232"/>
          </a:xfrm>
        </p:grpSpPr>
        <p:sp>
          <p:nvSpPr>
            <p:cNvPr id="30883" name="Text Box 143"/>
            <p:cNvSpPr txBox="1">
              <a:spLocks noChangeArrowheads="1"/>
            </p:cNvSpPr>
            <p:nvPr/>
          </p:nvSpPr>
          <p:spPr bwMode="auto">
            <a:xfrm>
              <a:off x="558" y="2437"/>
              <a:ext cx="14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max{10+P(1,0), 0} = 10</a:t>
              </a:r>
            </a:p>
          </p:txBody>
        </p:sp>
        <p:sp>
          <p:nvSpPr>
            <p:cNvPr id="30884" name="Line 144"/>
            <p:cNvSpPr>
              <a:spLocks noChangeShapeType="1"/>
            </p:cNvSpPr>
            <p:nvPr/>
          </p:nvSpPr>
          <p:spPr bwMode="auto">
            <a:xfrm flipH="1" flipV="1">
              <a:off x="594" y="1418"/>
              <a:ext cx="207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885825" y="2552700"/>
            <a:ext cx="2292352" cy="2679701"/>
            <a:chOff x="558" y="1404"/>
            <a:chExt cx="1444" cy="1688"/>
          </a:xfrm>
        </p:grpSpPr>
        <p:sp>
          <p:nvSpPr>
            <p:cNvPr id="30881" name="Text Box 146"/>
            <p:cNvSpPr txBox="1">
              <a:spLocks noChangeArrowheads="1"/>
            </p:cNvSpPr>
            <p:nvPr/>
          </p:nvSpPr>
          <p:spPr bwMode="auto">
            <a:xfrm>
              <a:off x="558" y="2724"/>
              <a:ext cx="14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max{10+P(1,1), P(1,2)}</a:t>
              </a:r>
            </a:p>
            <a:p>
              <a:pPr eaLnBrk="1" hangingPunct="1"/>
              <a:r>
                <a:rPr lang="en-US" altLang="en-US" sz="1600" dirty="0"/>
                <a:t>= 12</a:t>
              </a:r>
            </a:p>
          </p:txBody>
        </p:sp>
        <p:sp>
          <p:nvSpPr>
            <p:cNvPr id="30882" name="Line 147"/>
            <p:cNvSpPr>
              <a:spLocks noChangeShapeType="1"/>
            </p:cNvSpPr>
            <p:nvPr/>
          </p:nvSpPr>
          <p:spPr bwMode="auto">
            <a:xfrm flipV="1">
              <a:off x="1130" y="140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885825" y="2566988"/>
            <a:ext cx="2351091" cy="3087688"/>
            <a:chOff x="558" y="1413"/>
            <a:chExt cx="1481" cy="1945"/>
          </a:xfrm>
        </p:grpSpPr>
        <p:sp>
          <p:nvSpPr>
            <p:cNvPr id="30879" name="Text Box 149"/>
            <p:cNvSpPr txBox="1">
              <a:spLocks noChangeArrowheads="1"/>
            </p:cNvSpPr>
            <p:nvPr/>
          </p:nvSpPr>
          <p:spPr bwMode="auto">
            <a:xfrm>
              <a:off x="558" y="2990"/>
              <a:ext cx="148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max{10+P(1,2), P(1,3)} </a:t>
              </a:r>
            </a:p>
            <a:p>
              <a:pPr eaLnBrk="1" hangingPunct="1"/>
              <a:r>
                <a:rPr lang="en-US" altLang="en-US" sz="1600" dirty="0"/>
                <a:t>= max(10+12,12) = 22</a:t>
              </a:r>
            </a:p>
          </p:txBody>
        </p:sp>
        <p:sp>
          <p:nvSpPr>
            <p:cNvPr id="30880" name="Line 150"/>
            <p:cNvSpPr>
              <a:spLocks noChangeShapeType="1"/>
            </p:cNvSpPr>
            <p:nvPr/>
          </p:nvSpPr>
          <p:spPr bwMode="auto">
            <a:xfrm flipH="1" flipV="1">
              <a:off x="1341" y="1413"/>
              <a:ext cx="19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885825" y="2552700"/>
            <a:ext cx="2305050" cy="3332163"/>
            <a:chOff x="558" y="1404"/>
            <a:chExt cx="1452" cy="2099"/>
          </a:xfrm>
        </p:grpSpPr>
        <p:sp>
          <p:nvSpPr>
            <p:cNvPr id="30877" name="Text Box 152"/>
            <p:cNvSpPr txBox="1">
              <a:spLocks noChangeArrowheads="1"/>
            </p:cNvSpPr>
            <p:nvPr/>
          </p:nvSpPr>
          <p:spPr bwMode="auto">
            <a:xfrm>
              <a:off x="558" y="3272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max{10+12, 12} = 22</a:t>
              </a:r>
            </a:p>
          </p:txBody>
        </p:sp>
        <p:sp>
          <p:nvSpPr>
            <p:cNvPr id="30878" name="Line 153"/>
            <p:cNvSpPr>
              <a:spLocks noChangeShapeType="1"/>
            </p:cNvSpPr>
            <p:nvPr/>
          </p:nvSpPr>
          <p:spPr bwMode="auto">
            <a:xfrm flipH="1" flipV="1">
              <a:off x="1688" y="1404"/>
              <a:ext cx="207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885825" y="2589213"/>
            <a:ext cx="2708275" cy="3743325"/>
            <a:chOff x="558" y="1427"/>
            <a:chExt cx="1706" cy="2358"/>
          </a:xfrm>
        </p:grpSpPr>
        <p:sp>
          <p:nvSpPr>
            <p:cNvPr id="30875" name="Text Box 155"/>
            <p:cNvSpPr txBox="1">
              <a:spLocks noChangeArrowheads="1"/>
            </p:cNvSpPr>
            <p:nvPr/>
          </p:nvSpPr>
          <p:spPr bwMode="auto">
            <a:xfrm>
              <a:off x="558" y="3554"/>
              <a:ext cx="1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max{10+12, 12} = 22</a:t>
              </a:r>
            </a:p>
          </p:txBody>
        </p:sp>
        <p:sp>
          <p:nvSpPr>
            <p:cNvPr id="30876" name="Line 156"/>
            <p:cNvSpPr>
              <a:spLocks noChangeShapeType="1"/>
            </p:cNvSpPr>
            <p:nvPr/>
          </p:nvSpPr>
          <p:spPr bwMode="auto">
            <a:xfrm flipH="1" flipV="1">
              <a:off x="2093" y="1427"/>
              <a:ext cx="17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214438" y="2974975"/>
            <a:ext cx="4105275" cy="1584325"/>
            <a:chOff x="765" y="1670"/>
            <a:chExt cx="2586" cy="998"/>
          </a:xfrm>
        </p:grpSpPr>
        <p:sp>
          <p:nvSpPr>
            <p:cNvPr id="30873" name="Text Box 158"/>
            <p:cNvSpPr txBox="1">
              <a:spLocks noChangeArrowheads="1"/>
            </p:cNvSpPr>
            <p:nvPr/>
          </p:nvSpPr>
          <p:spPr bwMode="auto">
            <a:xfrm>
              <a:off x="2519" y="2437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P(2,1) = 10</a:t>
              </a:r>
            </a:p>
          </p:txBody>
        </p:sp>
        <p:sp>
          <p:nvSpPr>
            <p:cNvPr id="30874" name="Line 159"/>
            <p:cNvSpPr>
              <a:spLocks noChangeShapeType="1"/>
            </p:cNvSpPr>
            <p:nvPr/>
          </p:nvSpPr>
          <p:spPr bwMode="auto">
            <a:xfrm flipV="1">
              <a:off x="765" y="167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0"/>
          <p:cNvGrpSpPr>
            <a:grpSpLocks/>
          </p:cNvGrpSpPr>
          <p:nvPr/>
        </p:nvGrpSpPr>
        <p:grpSpPr bwMode="auto">
          <a:xfrm>
            <a:off x="1779588" y="3003550"/>
            <a:ext cx="3540125" cy="2009775"/>
            <a:chOff x="1121" y="1688"/>
            <a:chExt cx="2230" cy="1266"/>
          </a:xfrm>
        </p:grpSpPr>
        <p:sp>
          <p:nvSpPr>
            <p:cNvPr id="30871" name="Text Box 161"/>
            <p:cNvSpPr txBox="1">
              <a:spLocks noChangeArrowheads="1"/>
            </p:cNvSpPr>
            <p:nvPr/>
          </p:nvSpPr>
          <p:spPr bwMode="auto">
            <a:xfrm>
              <a:off x="2519" y="2723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P(2,2) = 12</a:t>
              </a:r>
            </a:p>
          </p:txBody>
        </p:sp>
        <p:sp>
          <p:nvSpPr>
            <p:cNvPr id="30872" name="Line 162"/>
            <p:cNvSpPr>
              <a:spLocks noChangeShapeType="1"/>
            </p:cNvSpPr>
            <p:nvPr/>
          </p:nvSpPr>
          <p:spPr bwMode="auto">
            <a:xfrm flipV="1">
              <a:off x="1121" y="168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2373313" y="2981325"/>
            <a:ext cx="3676650" cy="2455863"/>
            <a:chOff x="1495" y="1674"/>
            <a:chExt cx="2316" cy="1547"/>
          </a:xfrm>
        </p:grpSpPr>
        <p:sp>
          <p:nvSpPr>
            <p:cNvPr id="30869" name="Text Box 164"/>
            <p:cNvSpPr txBox="1">
              <a:spLocks noChangeArrowheads="1"/>
            </p:cNvSpPr>
            <p:nvPr/>
          </p:nvSpPr>
          <p:spPr bwMode="auto">
            <a:xfrm>
              <a:off x="2519" y="2990"/>
              <a:ext cx="1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max{20+0, 22}=22</a:t>
              </a:r>
            </a:p>
          </p:txBody>
        </p:sp>
        <p:sp>
          <p:nvSpPr>
            <p:cNvPr id="30870" name="Line 165"/>
            <p:cNvSpPr>
              <a:spLocks noChangeShapeType="1"/>
            </p:cNvSpPr>
            <p:nvPr/>
          </p:nvSpPr>
          <p:spPr bwMode="auto">
            <a:xfrm flipV="1">
              <a:off x="1495" y="1674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1536700" y="2938463"/>
            <a:ext cx="4576763" cy="2946400"/>
            <a:chOff x="968" y="1647"/>
            <a:chExt cx="2883" cy="1856"/>
          </a:xfrm>
        </p:grpSpPr>
        <p:sp>
          <p:nvSpPr>
            <p:cNvPr id="30867" name="Text Box 167"/>
            <p:cNvSpPr txBox="1">
              <a:spLocks noChangeArrowheads="1"/>
            </p:cNvSpPr>
            <p:nvPr/>
          </p:nvSpPr>
          <p:spPr bwMode="auto">
            <a:xfrm>
              <a:off x="2519" y="3272"/>
              <a:ext cx="1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max{20+10,22}=30</a:t>
              </a:r>
            </a:p>
          </p:txBody>
        </p:sp>
        <p:sp>
          <p:nvSpPr>
            <p:cNvPr id="30868" name="Line 168"/>
            <p:cNvSpPr>
              <a:spLocks noChangeShapeType="1"/>
            </p:cNvSpPr>
            <p:nvPr/>
          </p:nvSpPr>
          <p:spPr bwMode="auto">
            <a:xfrm flipH="1" flipV="1">
              <a:off x="968" y="1647"/>
              <a:ext cx="91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2128838" y="2909888"/>
            <a:ext cx="3984625" cy="3421062"/>
            <a:chOff x="1341" y="1629"/>
            <a:chExt cx="2510" cy="2155"/>
          </a:xfrm>
        </p:grpSpPr>
        <p:sp>
          <p:nvSpPr>
            <p:cNvPr id="30865" name="Text Box 170"/>
            <p:cNvSpPr txBox="1">
              <a:spLocks noChangeArrowheads="1"/>
            </p:cNvSpPr>
            <p:nvPr/>
          </p:nvSpPr>
          <p:spPr bwMode="auto">
            <a:xfrm>
              <a:off x="2519" y="3553"/>
              <a:ext cx="1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max{20+12,22}=32</a:t>
              </a:r>
            </a:p>
          </p:txBody>
        </p:sp>
        <p:sp>
          <p:nvSpPr>
            <p:cNvPr id="30866" name="Line 171"/>
            <p:cNvSpPr>
              <a:spLocks noChangeShapeType="1"/>
            </p:cNvSpPr>
            <p:nvPr/>
          </p:nvSpPr>
          <p:spPr bwMode="auto">
            <a:xfrm flipH="1" flipV="1">
              <a:off x="1341" y="1629"/>
              <a:ext cx="9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1214438" y="3432175"/>
            <a:ext cx="7040562" cy="1127125"/>
            <a:chOff x="765" y="1958"/>
            <a:chExt cx="4435" cy="710"/>
          </a:xfrm>
        </p:grpSpPr>
        <p:sp>
          <p:nvSpPr>
            <p:cNvPr id="30863" name="Text Box 173"/>
            <p:cNvSpPr txBox="1">
              <a:spLocks noChangeArrowheads="1"/>
            </p:cNvSpPr>
            <p:nvPr/>
          </p:nvSpPr>
          <p:spPr bwMode="auto">
            <a:xfrm>
              <a:off x="4368" y="2437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P(3,1) = 10</a:t>
              </a:r>
            </a:p>
          </p:txBody>
        </p:sp>
        <p:sp>
          <p:nvSpPr>
            <p:cNvPr id="30864" name="Line 174"/>
            <p:cNvSpPr>
              <a:spLocks noChangeShapeType="1"/>
            </p:cNvSpPr>
            <p:nvPr/>
          </p:nvSpPr>
          <p:spPr bwMode="auto">
            <a:xfrm flipV="1">
              <a:off x="765" y="1958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900113" y="3309938"/>
            <a:ext cx="8212137" cy="1704975"/>
            <a:chOff x="567" y="1881"/>
            <a:chExt cx="5173" cy="1074"/>
          </a:xfrm>
        </p:grpSpPr>
        <p:sp>
          <p:nvSpPr>
            <p:cNvPr id="30861" name="Text Box 176"/>
            <p:cNvSpPr txBox="1">
              <a:spLocks noChangeArrowheads="1"/>
            </p:cNvSpPr>
            <p:nvPr/>
          </p:nvSpPr>
          <p:spPr bwMode="auto">
            <a:xfrm>
              <a:off x="4368" y="2724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max{15+0, 12} = 15</a:t>
              </a:r>
            </a:p>
          </p:txBody>
        </p:sp>
        <p:sp>
          <p:nvSpPr>
            <p:cNvPr id="30862" name="Line 177"/>
            <p:cNvSpPr>
              <a:spLocks noChangeShapeType="1"/>
            </p:cNvSpPr>
            <p:nvPr/>
          </p:nvSpPr>
          <p:spPr bwMode="auto">
            <a:xfrm flipH="1" flipV="1">
              <a:off x="567" y="1881"/>
              <a:ext cx="572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78"/>
          <p:cNvGrpSpPr>
            <a:grpSpLocks/>
          </p:cNvGrpSpPr>
          <p:nvPr/>
        </p:nvGrpSpPr>
        <p:grpSpPr bwMode="auto">
          <a:xfrm>
            <a:off x="1536700" y="3346450"/>
            <a:ext cx="7575550" cy="2089150"/>
            <a:chOff x="968" y="1904"/>
            <a:chExt cx="4772" cy="1316"/>
          </a:xfrm>
        </p:grpSpPr>
        <p:sp>
          <p:nvSpPr>
            <p:cNvPr id="30859" name="Text Box 179"/>
            <p:cNvSpPr txBox="1">
              <a:spLocks noChangeArrowheads="1"/>
            </p:cNvSpPr>
            <p:nvPr/>
          </p:nvSpPr>
          <p:spPr bwMode="auto">
            <a:xfrm>
              <a:off x="4368" y="2989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max{15+10, 22}=25</a:t>
              </a:r>
            </a:p>
          </p:txBody>
        </p:sp>
        <p:sp>
          <p:nvSpPr>
            <p:cNvPr id="30860" name="Line 180"/>
            <p:cNvSpPr>
              <a:spLocks noChangeShapeType="1"/>
            </p:cNvSpPr>
            <p:nvPr/>
          </p:nvSpPr>
          <p:spPr bwMode="auto">
            <a:xfrm flipH="1" flipV="1">
              <a:off x="968" y="1904"/>
              <a:ext cx="53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2965450" y="3395663"/>
            <a:ext cx="6146800" cy="2489200"/>
            <a:chOff x="1868" y="1935"/>
            <a:chExt cx="3872" cy="1568"/>
          </a:xfrm>
        </p:grpSpPr>
        <p:sp>
          <p:nvSpPr>
            <p:cNvPr id="30857" name="Text Box 182"/>
            <p:cNvSpPr txBox="1">
              <a:spLocks noChangeArrowheads="1"/>
            </p:cNvSpPr>
            <p:nvPr/>
          </p:nvSpPr>
          <p:spPr bwMode="auto">
            <a:xfrm>
              <a:off x="4368" y="3272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max{15+12, 30}=30</a:t>
              </a:r>
            </a:p>
          </p:txBody>
        </p:sp>
        <p:sp>
          <p:nvSpPr>
            <p:cNvPr id="30858" name="Line 183"/>
            <p:cNvSpPr>
              <a:spLocks noChangeShapeType="1"/>
            </p:cNvSpPr>
            <p:nvPr/>
          </p:nvSpPr>
          <p:spPr bwMode="auto">
            <a:xfrm flipV="1">
              <a:off x="1868" y="193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2657475" y="3375025"/>
            <a:ext cx="6454775" cy="2955925"/>
            <a:chOff x="1674" y="1922"/>
            <a:chExt cx="4066" cy="1862"/>
          </a:xfrm>
        </p:grpSpPr>
        <p:sp>
          <p:nvSpPr>
            <p:cNvPr id="30855" name="Text Box 185"/>
            <p:cNvSpPr txBox="1">
              <a:spLocks noChangeArrowheads="1"/>
            </p:cNvSpPr>
            <p:nvPr/>
          </p:nvSpPr>
          <p:spPr bwMode="auto">
            <a:xfrm>
              <a:off x="4368" y="3553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max{15+22, 32}=37</a:t>
              </a:r>
            </a:p>
          </p:txBody>
        </p:sp>
        <p:sp>
          <p:nvSpPr>
            <p:cNvPr id="30856" name="Line 186"/>
            <p:cNvSpPr>
              <a:spLocks noChangeShapeType="1"/>
            </p:cNvSpPr>
            <p:nvPr/>
          </p:nvSpPr>
          <p:spPr bwMode="auto">
            <a:xfrm flipH="1" flipV="1">
              <a:off x="1674" y="1922"/>
              <a:ext cx="57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219200" y="1865313"/>
            <a:ext cx="5076825" cy="796925"/>
            <a:chOff x="768" y="971"/>
            <a:chExt cx="3198" cy="502"/>
          </a:xfrm>
        </p:grpSpPr>
        <p:sp>
          <p:nvSpPr>
            <p:cNvPr id="30852" name="Text Box 188"/>
            <p:cNvSpPr txBox="1">
              <a:spLocks noChangeArrowheads="1"/>
            </p:cNvSpPr>
            <p:nvPr/>
          </p:nvSpPr>
          <p:spPr bwMode="auto">
            <a:xfrm>
              <a:off x="776" y="12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30853" name="Text Box 189"/>
            <p:cNvSpPr txBox="1">
              <a:spLocks noChangeArrowheads="1"/>
            </p:cNvSpPr>
            <p:nvPr/>
          </p:nvSpPr>
          <p:spPr bwMode="auto">
            <a:xfrm>
              <a:off x="3174" y="971"/>
              <a:ext cx="7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P(0, 1) = 0</a:t>
              </a:r>
            </a:p>
          </p:txBody>
        </p:sp>
        <p:sp>
          <p:nvSpPr>
            <p:cNvPr id="30854" name="Line 190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63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73" grpId="0"/>
      <p:bldP spid="703574" grpId="0"/>
      <p:bldP spid="703575" grpId="0"/>
      <p:bldP spid="703576" grpId="0"/>
      <p:bldP spid="703577" grpId="0"/>
      <p:bldP spid="703578" grpId="0"/>
      <p:bldP spid="703579" grpId="0"/>
      <p:bldP spid="703580" grpId="0"/>
      <p:bldP spid="703581" grpId="0"/>
      <p:bldP spid="703582" grpId="0"/>
      <p:bldP spid="703583" grpId="0"/>
      <p:bldP spid="703584" grpId="0"/>
      <p:bldP spid="703585" grpId="0"/>
      <p:bldP spid="703586" grpId="0"/>
      <p:bldP spid="703587" grpId="0"/>
      <p:bldP spid="703588" grpId="0"/>
      <p:bldP spid="703589" grpId="0"/>
      <p:bldP spid="703590" grpId="0"/>
      <p:bldP spid="7035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/>
              <a:t>Reconstructing the Optimal Solution</a:t>
            </a:r>
          </a:p>
        </p:txBody>
      </p:sp>
      <p:graphicFrame>
        <p:nvGraphicFramePr>
          <p:cNvPr id="65945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924277"/>
              </p:ext>
            </p:extLst>
          </p:nvPr>
        </p:nvGraphicFramePr>
        <p:xfrm>
          <a:off x="1651544" y="1744584"/>
          <a:ext cx="3433218" cy="2082880"/>
        </p:xfrm>
        <a:graphic>
          <a:graphicData uri="http://schemas.openxmlformats.org/drawingml/2006/table">
            <a:tbl>
              <a:tblPr/>
              <a:tblGrid>
                <a:gridCol w="57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227451" marR="22745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227451" marR="2274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92" name="Text Box 47"/>
          <p:cNvSpPr txBox="1">
            <a:spLocks noChangeArrowheads="1"/>
          </p:cNvSpPr>
          <p:nvPr/>
        </p:nvSpPr>
        <p:spPr bwMode="auto">
          <a:xfrm>
            <a:off x="1733550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1793" name="Text Box 48"/>
          <p:cNvSpPr txBox="1">
            <a:spLocks noChangeArrowheads="1"/>
          </p:cNvSpPr>
          <p:nvPr/>
        </p:nvSpPr>
        <p:spPr bwMode="auto">
          <a:xfrm>
            <a:off x="2374900" y="13620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1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4" name="Text Box 49"/>
          <p:cNvSpPr txBox="1">
            <a:spLocks noChangeArrowheads="1"/>
          </p:cNvSpPr>
          <p:nvPr/>
        </p:nvSpPr>
        <p:spPr bwMode="auto">
          <a:xfrm>
            <a:off x="2976563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2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5" name="Text Box 50"/>
          <p:cNvSpPr txBox="1">
            <a:spLocks noChangeArrowheads="1"/>
          </p:cNvSpPr>
          <p:nvPr/>
        </p:nvSpPr>
        <p:spPr bwMode="auto">
          <a:xfrm>
            <a:off x="3576638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6" name="Text Box 51"/>
          <p:cNvSpPr txBox="1">
            <a:spLocks noChangeArrowheads="1"/>
          </p:cNvSpPr>
          <p:nvPr/>
        </p:nvSpPr>
        <p:spPr bwMode="auto">
          <a:xfrm>
            <a:off x="4141788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4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7" name="Text Box 52"/>
          <p:cNvSpPr txBox="1">
            <a:spLocks noChangeArrowheads="1"/>
          </p:cNvSpPr>
          <p:nvPr/>
        </p:nvSpPr>
        <p:spPr bwMode="auto">
          <a:xfrm>
            <a:off x="4748213" y="136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5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798" name="Text Box 53"/>
          <p:cNvSpPr txBox="1">
            <a:spLocks noChangeArrowheads="1"/>
          </p:cNvSpPr>
          <p:nvPr/>
        </p:nvSpPr>
        <p:spPr bwMode="auto">
          <a:xfrm>
            <a:off x="1349375" y="220503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1</a:t>
            </a:r>
            <a:endParaRPr lang="en-US" altLang="en-US" baseline="-25000" dirty="0">
              <a:latin typeface="Comic Sans MS" panose="030F0702030302020204" pitchFamily="66" charset="0"/>
            </a:endParaRPr>
          </a:p>
        </p:txBody>
      </p:sp>
      <p:sp>
        <p:nvSpPr>
          <p:cNvPr id="31799" name="Text Box 54"/>
          <p:cNvSpPr txBox="1">
            <a:spLocks noChangeArrowheads="1"/>
          </p:cNvSpPr>
          <p:nvPr/>
        </p:nvSpPr>
        <p:spPr bwMode="auto">
          <a:xfrm>
            <a:off x="1312863" y="2620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2</a:t>
            </a:r>
            <a:endParaRPr lang="en-US" altLang="en-US" baseline="-25000" dirty="0">
              <a:latin typeface="Comic Sans MS" panose="030F0702030302020204" pitchFamily="66" charset="0"/>
            </a:endParaRPr>
          </a:p>
        </p:txBody>
      </p:sp>
      <p:sp>
        <p:nvSpPr>
          <p:cNvPr id="31800" name="Text Box 55"/>
          <p:cNvSpPr txBox="1">
            <a:spLocks noChangeArrowheads="1"/>
          </p:cNvSpPr>
          <p:nvPr/>
        </p:nvSpPr>
        <p:spPr bwMode="auto">
          <a:xfrm>
            <a:off x="1312863" y="30416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3</a:t>
            </a:r>
            <a:endParaRPr lang="en-US" altLang="en-US" baseline="-25000">
              <a:latin typeface="Comic Sans MS" panose="030F0702030302020204" pitchFamily="66" charset="0"/>
            </a:endParaRPr>
          </a:p>
        </p:txBody>
      </p:sp>
      <p:sp>
        <p:nvSpPr>
          <p:cNvPr id="31801" name="Text Box 56"/>
          <p:cNvSpPr txBox="1">
            <a:spLocks noChangeArrowheads="1"/>
          </p:cNvSpPr>
          <p:nvPr/>
        </p:nvSpPr>
        <p:spPr bwMode="auto">
          <a:xfrm>
            <a:off x="1312863" y="34607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4</a:t>
            </a:r>
            <a:endParaRPr lang="en-US" altLang="en-US" baseline="-25000" dirty="0">
              <a:latin typeface="Comic Sans MS" panose="030F0702030302020204" pitchFamily="66" charset="0"/>
            </a:endParaRPr>
          </a:p>
        </p:txBody>
      </p:sp>
      <p:sp>
        <p:nvSpPr>
          <p:cNvPr id="31802" name="Text Box 57"/>
          <p:cNvSpPr txBox="1">
            <a:spLocks noChangeArrowheads="1"/>
          </p:cNvSpPr>
          <p:nvPr/>
        </p:nvSpPr>
        <p:spPr bwMode="auto">
          <a:xfrm>
            <a:off x="1266825" y="17700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1803" name="Text Box 58"/>
          <p:cNvSpPr txBox="1">
            <a:spLocks noChangeArrowheads="1"/>
          </p:cNvSpPr>
          <p:nvPr/>
        </p:nvSpPr>
        <p:spPr bwMode="auto">
          <a:xfrm>
            <a:off x="2868613" y="21907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4" name="Text Box 59"/>
          <p:cNvSpPr txBox="1">
            <a:spLocks noChangeArrowheads="1"/>
          </p:cNvSpPr>
          <p:nvPr/>
        </p:nvSpPr>
        <p:spPr bwMode="auto">
          <a:xfrm>
            <a:off x="3460750" y="21907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5" name="Text Box 60"/>
          <p:cNvSpPr txBox="1">
            <a:spLocks noChangeArrowheads="1"/>
          </p:cNvSpPr>
          <p:nvPr/>
        </p:nvSpPr>
        <p:spPr bwMode="auto">
          <a:xfrm>
            <a:off x="4046538" y="21923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6" name="Text Box 61"/>
          <p:cNvSpPr txBox="1">
            <a:spLocks noChangeArrowheads="1"/>
          </p:cNvSpPr>
          <p:nvPr/>
        </p:nvSpPr>
        <p:spPr bwMode="auto">
          <a:xfrm>
            <a:off x="4646613" y="21923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7" name="Text Box 62"/>
          <p:cNvSpPr txBox="1">
            <a:spLocks noChangeArrowheads="1"/>
          </p:cNvSpPr>
          <p:nvPr/>
        </p:nvSpPr>
        <p:spPr bwMode="auto">
          <a:xfrm>
            <a:off x="2297113" y="26098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1808" name="Text Box 63"/>
          <p:cNvSpPr txBox="1">
            <a:spLocks noChangeArrowheads="1"/>
          </p:cNvSpPr>
          <p:nvPr/>
        </p:nvSpPr>
        <p:spPr bwMode="auto">
          <a:xfrm>
            <a:off x="2867025" y="26098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09" name="Text Box 64"/>
          <p:cNvSpPr txBox="1">
            <a:spLocks noChangeArrowheads="1"/>
          </p:cNvSpPr>
          <p:nvPr/>
        </p:nvSpPr>
        <p:spPr bwMode="auto">
          <a:xfrm>
            <a:off x="3462338" y="26114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0" name="Text Box 65"/>
          <p:cNvSpPr txBox="1">
            <a:spLocks noChangeArrowheads="1"/>
          </p:cNvSpPr>
          <p:nvPr/>
        </p:nvSpPr>
        <p:spPr bwMode="auto">
          <a:xfrm>
            <a:off x="4040188" y="26114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1" name="Text Box 66"/>
          <p:cNvSpPr txBox="1">
            <a:spLocks noChangeArrowheads="1"/>
          </p:cNvSpPr>
          <p:nvPr/>
        </p:nvSpPr>
        <p:spPr bwMode="auto">
          <a:xfrm>
            <a:off x="4633913" y="26114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2" name="Text Box 67"/>
          <p:cNvSpPr txBox="1">
            <a:spLocks noChangeArrowheads="1"/>
          </p:cNvSpPr>
          <p:nvPr/>
        </p:nvSpPr>
        <p:spPr bwMode="auto">
          <a:xfrm>
            <a:off x="2298700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1813" name="Text Box 68"/>
          <p:cNvSpPr txBox="1">
            <a:spLocks noChangeArrowheads="1"/>
          </p:cNvSpPr>
          <p:nvPr/>
        </p:nvSpPr>
        <p:spPr bwMode="auto">
          <a:xfrm>
            <a:off x="2868613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</a:t>
            </a:r>
          </a:p>
        </p:txBody>
      </p:sp>
      <p:sp>
        <p:nvSpPr>
          <p:cNvPr id="31814" name="Text Box 69"/>
          <p:cNvSpPr txBox="1">
            <a:spLocks noChangeArrowheads="1"/>
          </p:cNvSpPr>
          <p:nvPr/>
        </p:nvSpPr>
        <p:spPr bwMode="auto">
          <a:xfrm>
            <a:off x="3463925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</a:t>
            </a:r>
          </a:p>
        </p:txBody>
      </p:sp>
      <p:sp>
        <p:nvSpPr>
          <p:cNvPr id="31815" name="Text Box 70"/>
          <p:cNvSpPr txBox="1">
            <a:spLocks noChangeArrowheads="1"/>
          </p:cNvSpPr>
          <p:nvPr/>
        </p:nvSpPr>
        <p:spPr bwMode="auto">
          <a:xfrm>
            <a:off x="4057650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31816" name="Text Box 71"/>
          <p:cNvSpPr txBox="1">
            <a:spLocks noChangeArrowheads="1"/>
          </p:cNvSpPr>
          <p:nvPr/>
        </p:nvSpPr>
        <p:spPr bwMode="auto">
          <a:xfrm>
            <a:off x="4651375" y="30305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32</a:t>
            </a:r>
          </a:p>
        </p:txBody>
      </p:sp>
      <p:sp>
        <p:nvSpPr>
          <p:cNvPr id="31817" name="Text Box 72"/>
          <p:cNvSpPr txBox="1">
            <a:spLocks noChangeArrowheads="1"/>
          </p:cNvSpPr>
          <p:nvPr/>
        </p:nvSpPr>
        <p:spPr bwMode="auto">
          <a:xfrm>
            <a:off x="2286000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31818" name="Text Box 73"/>
          <p:cNvSpPr txBox="1">
            <a:spLocks noChangeArrowheads="1"/>
          </p:cNvSpPr>
          <p:nvPr/>
        </p:nvSpPr>
        <p:spPr bwMode="auto">
          <a:xfrm>
            <a:off x="2855913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15</a:t>
            </a:r>
          </a:p>
        </p:txBody>
      </p:sp>
      <p:sp>
        <p:nvSpPr>
          <p:cNvPr id="31819" name="Text Box 74"/>
          <p:cNvSpPr txBox="1">
            <a:spLocks noChangeArrowheads="1"/>
          </p:cNvSpPr>
          <p:nvPr/>
        </p:nvSpPr>
        <p:spPr bwMode="auto">
          <a:xfrm>
            <a:off x="3451225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31820" name="Text Box 75"/>
          <p:cNvSpPr txBox="1">
            <a:spLocks noChangeArrowheads="1"/>
          </p:cNvSpPr>
          <p:nvPr/>
        </p:nvSpPr>
        <p:spPr bwMode="auto">
          <a:xfrm>
            <a:off x="4044950" y="34464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30</a:t>
            </a:r>
          </a:p>
        </p:txBody>
      </p:sp>
      <p:sp>
        <p:nvSpPr>
          <p:cNvPr id="31821" name="Text Box 76"/>
          <p:cNvSpPr txBox="1">
            <a:spLocks noChangeArrowheads="1"/>
          </p:cNvSpPr>
          <p:nvPr/>
        </p:nvSpPr>
        <p:spPr bwMode="auto">
          <a:xfrm>
            <a:off x="4638675" y="3446463"/>
            <a:ext cx="438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37</a:t>
            </a:r>
          </a:p>
        </p:txBody>
      </p:sp>
      <p:sp>
        <p:nvSpPr>
          <p:cNvPr id="31822" name="Line 77"/>
          <p:cNvSpPr>
            <a:spLocks noChangeShapeType="1"/>
          </p:cNvSpPr>
          <p:nvPr/>
        </p:nvSpPr>
        <p:spPr bwMode="auto">
          <a:xfrm flipH="1" flipV="1">
            <a:off x="2097088" y="2006600"/>
            <a:ext cx="92075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3" name="Line 78"/>
          <p:cNvSpPr>
            <a:spLocks noChangeShapeType="1"/>
          </p:cNvSpPr>
          <p:nvPr/>
        </p:nvSpPr>
        <p:spPr bwMode="auto">
          <a:xfrm flipH="1" flipV="1">
            <a:off x="2625725" y="1992313"/>
            <a:ext cx="9207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4" name="Line 79"/>
          <p:cNvSpPr>
            <a:spLocks noChangeShapeType="1"/>
          </p:cNvSpPr>
          <p:nvPr/>
        </p:nvSpPr>
        <p:spPr bwMode="auto">
          <a:xfrm flipH="1" flipV="1">
            <a:off x="3217863" y="2014538"/>
            <a:ext cx="97155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5" name="Line 80"/>
          <p:cNvSpPr>
            <a:spLocks noChangeShapeType="1"/>
          </p:cNvSpPr>
          <p:nvPr/>
        </p:nvSpPr>
        <p:spPr bwMode="auto">
          <a:xfrm flipH="1" flipV="1">
            <a:off x="3783013" y="2000250"/>
            <a:ext cx="985837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6" name="Line 81"/>
          <p:cNvSpPr>
            <a:spLocks noChangeShapeType="1"/>
          </p:cNvSpPr>
          <p:nvPr/>
        </p:nvSpPr>
        <p:spPr bwMode="auto">
          <a:xfrm flipH="1" flipV="1">
            <a:off x="2074863" y="2471738"/>
            <a:ext cx="328612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7" name="Line 82"/>
          <p:cNvSpPr>
            <a:spLocks noChangeShapeType="1"/>
          </p:cNvSpPr>
          <p:nvPr/>
        </p:nvSpPr>
        <p:spPr bwMode="auto">
          <a:xfrm flipV="1">
            <a:off x="2925763" y="244951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8" name="Line 83"/>
          <p:cNvSpPr>
            <a:spLocks noChangeShapeType="1"/>
          </p:cNvSpPr>
          <p:nvPr/>
        </p:nvSpPr>
        <p:spPr bwMode="auto">
          <a:xfrm flipH="1" flipV="1">
            <a:off x="3260725" y="2463800"/>
            <a:ext cx="307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9" name="Line 84"/>
          <p:cNvSpPr>
            <a:spLocks noChangeShapeType="1"/>
          </p:cNvSpPr>
          <p:nvPr/>
        </p:nvSpPr>
        <p:spPr bwMode="auto">
          <a:xfrm flipH="1" flipV="1">
            <a:off x="3811588" y="2449513"/>
            <a:ext cx="3286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0" name="Line 85"/>
          <p:cNvSpPr>
            <a:spLocks noChangeShapeType="1"/>
          </p:cNvSpPr>
          <p:nvPr/>
        </p:nvSpPr>
        <p:spPr bwMode="auto">
          <a:xfrm flipH="1" flipV="1">
            <a:off x="4454525" y="2486025"/>
            <a:ext cx="271463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1" name="Line 86"/>
          <p:cNvSpPr>
            <a:spLocks noChangeShapeType="1"/>
          </p:cNvSpPr>
          <p:nvPr/>
        </p:nvSpPr>
        <p:spPr bwMode="auto">
          <a:xfrm flipV="1">
            <a:off x="2346325" y="287178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Line 87"/>
          <p:cNvSpPr>
            <a:spLocks noChangeShapeType="1"/>
          </p:cNvSpPr>
          <p:nvPr/>
        </p:nvSpPr>
        <p:spPr bwMode="auto">
          <a:xfrm flipV="1">
            <a:off x="2911475" y="2900363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3" name="Line 88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4" name="Line 89"/>
          <p:cNvSpPr>
            <a:spLocks noChangeShapeType="1"/>
          </p:cNvSpPr>
          <p:nvPr/>
        </p:nvSpPr>
        <p:spPr bwMode="auto">
          <a:xfrm flipH="1" flipV="1">
            <a:off x="2668588" y="2835275"/>
            <a:ext cx="145732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5" name="Line 90"/>
          <p:cNvSpPr>
            <a:spLocks noChangeShapeType="1"/>
          </p:cNvSpPr>
          <p:nvPr/>
        </p:nvSpPr>
        <p:spPr bwMode="auto">
          <a:xfrm flipH="1" flipV="1">
            <a:off x="3260725" y="2806700"/>
            <a:ext cx="14573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6" name="Line 91"/>
          <p:cNvSpPr>
            <a:spLocks noChangeShapeType="1"/>
          </p:cNvSpPr>
          <p:nvPr/>
        </p:nvSpPr>
        <p:spPr bwMode="auto">
          <a:xfrm flipV="1">
            <a:off x="2346325" y="332898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Line 92"/>
          <p:cNvSpPr>
            <a:spLocks noChangeShapeType="1"/>
          </p:cNvSpPr>
          <p:nvPr/>
        </p:nvSpPr>
        <p:spPr bwMode="auto">
          <a:xfrm flipH="1" flipV="1">
            <a:off x="2032000" y="3206750"/>
            <a:ext cx="90805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Line 93"/>
          <p:cNvSpPr>
            <a:spLocks noChangeShapeType="1"/>
          </p:cNvSpPr>
          <p:nvPr/>
        </p:nvSpPr>
        <p:spPr bwMode="auto">
          <a:xfrm flipH="1" flipV="1">
            <a:off x="2668588" y="3243263"/>
            <a:ext cx="84931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9" name="Line 94"/>
          <p:cNvSpPr>
            <a:spLocks noChangeShapeType="1"/>
          </p:cNvSpPr>
          <p:nvPr/>
        </p:nvSpPr>
        <p:spPr bwMode="auto">
          <a:xfrm flipV="1">
            <a:off x="4097338" y="32924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0" name="Line 95"/>
          <p:cNvSpPr>
            <a:spLocks noChangeShapeType="1"/>
          </p:cNvSpPr>
          <p:nvPr/>
        </p:nvSpPr>
        <p:spPr bwMode="auto">
          <a:xfrm flipH="1" flipV="1">
            <a:off x="3789363" y="3271838"/>
            <a:ext cx="9080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1" name="Text Box 96"/>
          <p:cNvSpPr txBox="1">
            <a:spLocks noChangeArrowheads="1"/>
          </p:cNvSpPr>
          <p:nvPr/>
        </p:nvSpPr>
        <p:spPr bwMode="auto">
          <a:xfrm>
            <a:off x="2363788" y="2192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1842" name="Line 97"/>
          <p:cNvSpPr>
            <a:spLocks noChangeShapeType="1"/>
          </p:cNvSpPr>
          <p:nvPr/>
        </p:nvSpPr>
        <p:spPr bwMode="auto">
          <a:xfrm flipV="1">
            <a:off x="2351088" y="20494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554" name="Rectangle 98"/>
          <p:cNvSpPr>
            <a:spLocks noChangeArrowheads="1"/>
          </p:cNvSpPr>
          <p:nvPr/>
        </p:nvSpPr>
        <p:spPr bwMode="auto">
          <a:xfrm>
            <a:off x="323850" y="4135438"/>
            <a:ext cx="822960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Start at </a:t>
            </a:r>
            <a:r>
              <a:rPr lang="en-US" altLang="en-US" sz="2800">
                <a:solidFill>
                  <a:schemeClr val="accent2"/>
                </a:solidFill>
                <a:latin typeface="Comic Sans MS" panose="030F0702030302020204" pitchFamily="66" charset="0"/>
              </a:rPr>
              <a:t>P(n, W)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When you go left-up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800">
                <a:solidFill>
                  <a:schemeClr val="accent2"/>
                </a:solidFill>
              </a:rPr>
              <a:t>item i has been taken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</a:rPr>
              <a:t>When you go straight up </a:t>
            </a:r>
            <a:r>
              <a:rPr lang="en-US" altLang="en-US" sz="2800">
                <a:solidFill>
                  <a:schemeClr val="accent2"/>
                </a:solidFill>
                <a:sym typeface="Symbol" panose="05050102010706020507" pitchFamily="18" charset="2"/>
              </a:rPr>
              <a:t> item i has not been taken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3789363" y="1712913"/>
            <a:ext cx="3328987" cy="1836737"/>
            <a:chOff x="2387" y="1079"/>
            <a:chExt cx="2097" cy="1157"/>
          </a:xfrm>
        </p:grpSpPr>
        <p:sp>
          <p:nvSpPr>
            <p:cNvPr id="31852" name="Line 100"/>
            <p:cNvSpPr>
              <a:spLocks noChangeShapeType="1"/>
            </p:cNvSpPr>
            <p:nvPr/>
          </p:nvSpPr>
          <p:spPr bwMode="auto">
            <a:xfrm flipH="1" flipV="1">
              <a:off x="2387" y="2061"/>
              <a:ext cx="572" cy="17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3" name="Text Box 101"/>
            <p:cNvSpPr txBox="1">
              <a:spLocks noChangeArrowheads="1"/>
            </p:cNvSpPr>
            <p:nvPr/>
          </p:nvSpPr>
          <p:spPr bwMode="auto">
            <a:xfrm>
              <a:off x="3715" y="1079"/>
              <a:ext cx="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2400"/>
                <a:t> Item 4</a:t>
              </a:r>
            </a:p>
          </p:txBody>
        </p:sp>
      </p:grpSp>
      <p:sp>
        <p:nvSpPr>
          <p:cNvPr id="659558" name="Line 102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260725" y="2330450"/>
            <a:ext cx="3857625" cy="457200"/>
            <a:chOff x="2054" y="1468"/>
            <a:chExt cx="2430" cy="288"/>
          </a:xfrm>
        </p:grpSpPr>
        <p:sp>
          <p:nvSpPr>
            <p:cNvPr id="31850" name="Text Box 104"/>
            <p:cNvSpPr txBox="1">
              <a:spLocks noChangeArrowheads="1"/>
            </p:cNvSpPr>
            <p:nvPr/>
          </p:nvSpPr>
          <p:spPr bwMode="auto">
            <a:xfrm>
              <a:off x="3715" y="1468"/>
              <a:ext cx="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2400"/>
                <a:t> Item 2</a:t>
              </a:r>
            </a:p>
          </p:txBody>
        </p:sp>
        <p:sp>
          <p:nvSpPr>
            <p:cNvPr id="31851" name="Line 105"/>
            <p:cNvSpPr>
              <a:spLocks noChangeShapeType="1"/>
            </p:cNvSpPr>
            <p:nvPr/>
          </p:nvSpPr>
          <p:spPr bwMode="auto">
            <a:xfrm flipH="1" flipV="1">
              <a:off x="2054" y="1552"/>
              <a:ext cx="194" cy="13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097088" y="2005013"/>
            <a:ext cx="5021262" cy="1401762"/>
            <a:chOff x="1321" y="1263"/>
            <a:chExt cx="3163" cy="883"/>
          </a:xfrm>
        </p:grpSpPr>
        <p:sp>
          <p:nvSpPr>
            <p:cNvPr id="31848" name="Line 107"/>
            <p:cNvSpPr>
              <a:spLocks noChangeShapeType="1"/>
            </p:cNvSpPr>
            <p:nvPr/>
          </p:nvSpPr>
          <p:spPr bwMode="auto">
            <a:xfrm flipH="1" flipV="1">
              <a:off x="1321" y="1263"/>
              <a:ext cx="580" cy="158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49" name="Text Box 108"/>
            <p:cNvSpPr txBox="1">
              <a:spLocks noChangeArrowheads="1"/>
            </p:cNvSpPr>
            <p:nvPr/>
          </p:nvSpPr>
          <p:spPr bwMode="auto">
            <a:xfrm>
              <a:off x="3715" y="1858"/>
              <a:ext cx="7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2400"/>
                <a:t> Item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1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5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3475</TotalTime>
  <Words>1040</Words>
  <Application>Microsoft Office PowerPoint</Application>
  <PresentationFormat>On-screen Show (4:3)</PresentationFormat>
  <Paragraphs>255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Britannic Bold</vt:lpstr>
      <vt:lpstr>Calibri</vt:lpstr>
      <vt:lpstr>Calibri Light</vt:lpstr>
      <vt:lpstr>Comic Sans MS</vt:lpstr>
      <vt:lpstr>Impact</vt:lpstr>
      <vt:lpstr>Monotype Corsiva</vt:lpstr>
      <vt:lpstr>Office Theme</vt:lpstr>
      <vt:lpstr> Dynamic Programming: Knapsack</vt:lpstr>
      <vt:lpstr>The Knapsack Problem</vt:lpstr>
      <vt:lpstr>The 0-1 Knapsack Problem</vt:lpstr>
      <vt:lpstr>0-1 Knapsack - Greedy Strategy</vt:lpstr>
      <vt:lpstr>0-1 Knapsack - Dynamic Programming</vt:lpstr>
      <vt:lpstr>0-1 Knapsack - Dynamic Programming (DP)</vt:lpstr>
      <vt:lpstr>0-1 Knapsack – DP Algorithm</vt:lpstr>
      <vt:lpstr>Example:</vt:lpstr>
      <vt:lpstr>Reconstructing the Optimal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sumon.ahmed4 sumon.ahmed4</cp:lastModifiedBy>
  <cp:revision>151</cp:revision>
  <dcterms:created xsi:type="dcterms:W3CDTF">2014-09-11T18:03:18Z</dcterms:created>
  <dcterms:modified xsi:type="dcterms:W3CDTF">2022-01-24T05:49:32Z</dcterms:modified>
</cp:coreProperties>
</file>