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  <p:sldMasterId id="2147483700" r:id="rId4"/>
    <p:sldMasterId id="2147483714" r:id="rId5"/>
    <p:sldMasterId id="2147483728" r:id="rId6"/>
  </p:sldMasterIdLst>
  <p:notesMasterIdLst>
    <p:notesMasterId r:id="rId58"/>
  </p:notesMasterIdLst>
  <p:sldIdLst>
    <p:sldId id="473" r:id="rId7"/>
    <p:sldId id="259" r:id="rId8"/>
    <p:sldId id="840" r:id="rId9"/>
    <p:sldId id="828" r:id="rId10"/>
    <p:sldId id="258" r:id="rId11"/>
    <p:sldId id="329" r:id="rId12"/>
    <p:sldId id="33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15" r:id="rId23"/>
    <p:sldId id="348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2" r:id="rId34"/>
    <p:sldId id="344" r:id="rId35"/>
    <p:sldId id="326" r:id="rId36"/>
    <p:sldId id="345" r:id="rId37"/>
    <p:sldId id="349" r:id="rId38"/>
    <p:sldId id="350" r:id="rId39"/>
    <p:sldId id="351" r:id="rId40"/>
    <p:sldId id="292" r:id="rId41"/>
    <p:sldId id="293" r:id="rId42"/>
    <p:sldId id="294" r:id="rId43"/>
    <p:sldId id="295" r:id="rId44"/>
    <p:sldId id="346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28" r:id="rId56"/>
    <p:sldId id="34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 autoAdjust="0"/>
    <p:restoredTop sz="94707" autoAdjust="0"/>
  </p:normalViewPr>
  <p:slideViewPr>
    <p:cSldViewPr snapToGrid="0">
      <p:cViewPr varScale="1">
        <p:scale>
          <a:sx n="59" d="100"/>
          <a:sy n="59" d="100"/>
        </p:scale>
        <p:origin x="16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1T04:31:45.67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7219 9252 0,'0'25'266,"0"0"-250,0 0 156,0-1-157,0 1 95</inkml:trace>
  <inkml:trace contextRef="#ctx0" brushRef="#br0" timeOffset="2014.43">7219 9624 0,'0'25'234,"0"0"-218,0 0 31,0-100 15,0 100 282,0 0-328,0 0 78,0-1 31</inkml:trace>
  <inkml:trace contextRef="#ctx0" brushRef="#br0" timeOffset="3974.06">7219 9897 0,'0'25'500,"0"0"-469,0-1-15,-25 1-1,25 0 1,0 0 0,0 0-16,0 24 15,-25-24 1,25 0 15,-25 49-15,25-49-1,0 0 1,0 0 15,0 0-15,0-1 93</inkml:trace>
  <inkml:trace contextRef="#ctx0" brushRef="#br0" timeOffset="5711.05">7194 10592 0,'0'24'234,"0"1"-218,0 50-1,0-51-15,0 26 16,0-25 15,0 0-15,0-1-1,0 1 1,0 25 0,0-25-16,0 24 15,0-24 1,0 0 0,0 0-1</inkml:trace>
  <inkml:trace contextRef="#ctx0" brushRef="#br0" timeOffset="7502.61">7243 11286 0,'0'25'266,"0"0"-235,0 0 1,0-1-17,0 1 1,0 0 31,0 0 0,0 0-32,0-1 63,0 1-62,0 0 15,-24-25-15,24 25-1,0 0 17,-25-25-1,25 24 94,0 1 31</inkml:trace>
  <inkml:trace contextRef="#ctx0" brushRef="#br0" timeOffset="12152.08">7119 11931 0,'0'-25'266,"25"25"-235,0 0-15,0 0 0,0 0 30,-1 0-14,1 25-17,-25 0 1,0 0 46,0-1-30,0 1-1,0 0 0,0 0 0,0 0-15,0 24 15,0-24 63,-25 0-78,25-75 93,0 25-93,25 1-1,0-26 1,-25 0 0,25 26-1,-25-1 1,25 25 15,-25-25-15,0 0 62,0 50 187,0 0-249,0 0 109,24-1-109,-24 1-1,0 0 157,25-25-141,0 0 94,-25 25-78,25 0-15</inkml:trace>
  <inkml:trace contextRef="#ctx0" brushRef="#br0" timeOffset="14324.74">7938 11633 0,'0'25'282,"0"0"-267,0 0 79</inkml:trace>
  <inkml:trace contextRef="#ctx0" brushRef="#br0" timeOffset="17756.3">7913 12080 0,'0'99'219,"0"-74"-188,0 0-31,0 0 47,0 24-47,0-24 16,0 25-1,0-26 1,-25 26-1,25-25 1,0 0 31,0-50 47,0 0-79,0 0-15,0-74 16,25 49 0,-25-24-1,0 49 1,25 25-1,-25-25-15,25 0 32,-25 1 218,24 24-32,1 0-124,-25-25-78,25 25 62,-25 25 141,0-1-204,-25 1 1,0 0 0,25 0-16,-24-25 15,24 25 1,0 0 62,0-1-47,0 1 32,24 0 62,1-25-110,0 0 32,-25 25 0,25-25-31,0 0 77,-25 25-46,24-25 16</inkml:trace>
  <inkml:trace contextRef="#ctx0" brushRef="#br0" timeOffset="19321.24">8186 12179 0,'25'0'312,"0"0"-281,-1 0 1,1 0-17,0-25 1,0 0 0,0 25-1</inkml:trace>
  <inkml:trace contextRef="#ctx0" brushRef="#br0" timeOffset="20796">8285 12030 0,'0'25'188,"0"0"-173,0 24 17,0-24-32,0 0 15,0 0 1,0 0-1,0 0 1,0-1 31,0 1 0</inkml:trace>
  <inkml:trace contextRef="#ctx0" brushRef="#br0" timeOffset="22561.85">8459 12030 0,'0'25'266,"0"0"-235,0 0-15,0-1 0,0 1-1,0 0 32,0 0-31,0 0 93,0 0-109,25-25 31,-25 24 32</inkml:trace>
  <inkml:trace contextRef="#ctx0" brushRef="#br0" timeOffset="25583.78">6524 11658 0,'0'25'375,"0"0"-266,0 0-93,0-1 202</inkml:trace>
  <inkml:trace contextRef="#ctx0" brushRef="#br0" timeOffset="29531.91">7987 8756 0,'50'74'187,"0"75"-171,-26-25 0,-24-49-16,0-50 15,0-1 1,0 1 15,0-50 0,0 1 1,0-1-17,0 0 1,0 0 0,0-49-1,0 49-15,0 0 16,0 0-1,0-24 1,0 24 15,0-25 1,0 25-17,0 1 1,0 48 234,-24-24-219,-1 0 16,25-24 31,0-1-62,0-25-1,0 25 1,0 1 0,0-1-1,25 25 1,-1 0-1,1 0 64,-25 25-33,0 24-30,-25-49 15,1 25 1,-1-25-17,0 0 1,0 0 15,25-50 32,25 26-48,0-1 1,24 25 15,-24 0-15,-25 25 62,-25-1-47,-24-24-15,24 0-1,25-24 63,0-1-62,25-25 0,24 50-16,-24-25 15,0 25 1,0 0 15,-25 25 47,-25-25-62,0 0 15</inkml:trace>
  <inkml:trace contextRef="#ctx0" brushRef="#br0" timeOffset="32174.82">8111 8979 0,'0'25'157,"0"0"-142,0 25-15,-24 24 16,-1 50-1,25 124 1,0-174 0,0 26-1,0-26-15,0 0 16,0-24 0,0-25-16,0 0 15,0-1 16,0 1-31,0 0 16,0 0 15,-25-25 79,25-25-95,-25 0 1,0-24 0,25 24-16,0 0 15,0 0 1,-24 25-1,24-25-15,0 1 16,0-1 0,0-25-1,0 25 1,0-24 0,0-1-1,0 1-15,0 24 16,0 0-1,0 0 17,24 25-17,1-49 17,0 24-17,0 0 1,24 0-1,-24 0 1,0 25-16,0 0 31,25 0 16,-26 0-16,1 0-15,0 0 0</inkml:trace>
  <inkml:trace contextRef="#ctx0" brushRef="#br0" timeOffset="33614.41">8384 8806 0,'0'24'94,"0"1"-63,0 0-15,0 25 15,0-1 203,0-24-218,0 0 0,0 25-16,25-1 15,-25-24 1,25 0 0,0 24-1,0-24 16,24 0-15,-49 0 0,25-25-1,0 25 1,0-25 0</inkml:trace>
  <inkml:trace contextRef="#ctx0" brushRef="#br0" timeOffset="36318.81">8583 8979 0,'25'0'250,"-1"0"-219,1 0-15,0 0 46,-25 25-62,0 0 16,0 0 15,0 0 1,0-1-17,0 1 1,0-50 234,0 1-235,0-1 1,50-124 0,-26 99-1,-24 25 1,0 1 15,0-1-15,25 0 15,-25 0-15,25 25-1,-25-25 1,0 50 156,0 0-141,0 0 16,0 0-16,0-1-15,0 1 31,-25-25-32,25 25 1,0 0 0,0 0 15,25-25 156,0 0-155,0 0 108,-25 24-124,24-24-1,-24 25 17,25-25-32,0 25 15</inkml:trace>
  <inkml:trace contextRef="#ctx0" brushRef="#br0" timeOffset="38047.01">8930 8806 0,'0'-25'157,"0"0"-126,25 25-15,-25-25-1,25 0 63,-1 25-62,1 0 15,-25-24-15,25 24 46</inkml:trace>
  <inkml:trace contextRef="#ctx0" brushRef="#br0" timeOffset="39600.11">8980 8632 0,'0'25'234,"0"0"-218,24 24-1,1-49 16,-25 25-15,0 0 15,0 0 16,0-1 0,25-24 125</inkml:trace>
  <inkml:trace contextRef="#ctx0" brushRef="#br0" timeOffset="40891.56">9128 8558 0,'50'49'141,"-50"-24"-125,0 0 15,0 0-16,0-1 17,25-24-17,-25 25 1,0 0-16,0 0 16,0 0-1,25-25 1</inkml:trace>
  <inkml:trace contextRef="#ctx0" brushRef="#br0" timeOffset="42654.09">9128 8409 0,'25'0'187,"0"0"-171,0 0 15,0 0-15,24 0-1,-24 25-15,-25-1 31,25-24-15,-25 25 0,25 0 15,-25 0-15,0 0-1,0-1 1,25 1-1,-25 0 1,0 0 15,0 24 1,0-24-32,0 25 31,0-25-16,0-1 17,0 1-17</inkml:trace>
  <inkml:trace contextRef="#ctx0" brushRef="#br0" timeOffset="52043.94">6747 9947 0,'0'-25'515,"0"0"-483,0 0-17,25 25 110,0 0-109,-25 25 78,0 0-1,-25-25 1,0 0-78,0 0 140,25-25-62,0 0-32,50 25 79,-25 0-125,-25 25 15,0 0 16,0 0 0,-25-25 171,0 0-124,0 0-47,25-25-16,0-25 125,0 25-156,25 25 125,0 0-109,0 0 62,-25 25-47,0 0 1,0 0-1,0 0-15,-25-25 93,0 0-78,0 0 32,1-25 46,24 0 79,0 0-142</inkml:trace>
  <inkml:trace contextRef="#ctx0" brushRef="#br0" timeOffset="76832.92">6003 10244 0,'0'25'516,"0"0"203,0-50 109,0 0-750</inkml:trace>
  <inkml:trace contextRef="#ctx0" brushRef="#br0" timeOffset="89446.04">6003 10244 0,'0'25'485,"0"0"-438,0 0 62,0-50 157,0 0-235,0 0 31,0 50 298,0 0-313,0-50 343,0 0-327,0 1 156</inkml:trace>
  <inkml:trace contextRef="#ctx0" brushRef="#br0" timeOffset="125995.71">16322 8434 0,'25'24'359,"-1"1"-328,-24 0 94,-24-25-15,-1 0-95,25-25 1,-25 25 0,25-25-1,0 1 1,0-1-1,-25 25 1,25-25 62,25 25-62,0 0 15,-25 25 78,0 0-62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1T04:40:14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4267 4936 0,'0'-25'500,"0"1"-406,0-1 15,0 0-31,25 25-62,-1 0 124,1 0-77,0 0 202,-25 25 126,0 0-375,0-1 15,0 1-31,0 0 31,0 0-15,0 0 31,0-1-16,0 1 16,0 0-16,0 0 0,0 0 1,0-1-1,0 1 0,0 0 32,0 0-17,-25-25 64,0 0-16,1 0-48,-1 0-14,25-25 218,0 0-219,0 0 0,0 1-15,0-1-1,0 0-15,0 0 16,0 0 0,0 1 15,25 24 235,-1 0-251,1 0 1,0 0 46,0 0-30,-25-25 30,25 25-46,-1 0 15,1-25 31,-25 0-30,25 25-17,0-25 173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8T03:54:05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15429 14536 0,'49'0'109,"26"-25"-93,24 25-1,-24-25 1,-1 25-16,0-25 16,-24 25-16,-25 0 15</inkml:trace>
  <inkml:trace contextRef="#ctx0" brushRef="#br0" timeOffset="597.62">15379 14287 0</inkml:trace>
  <inkml:trace contextRef="#ctx0" brushRef="#br0" timeOffset="958.08">15379 14287 0,'0'25'15,"50"-25"79,24-25-78,1 1-1,148-26 1,-173 50 0,-26 0 15</inkml:trace>
  <inkml:trace contextRef="#ctx0" brushRef="#br0" timeOffset="2500.43">16322 14238 0,'0'-25'94,"0"0"-79,25-24 1,-1 49 0,26-25-16,0 0 15,-26 25 1,26 0-1,-25 0 1,0 0 0,-25 25 31,0 24-32,0 1 1,-25 24-1,25-24-15,-25-25 16,0 0 0,-24 0-1,49-1 1,-25-24 0,50 0 140,24 0-141,-24 0 1,49 0 0,-49 0-16,0 0 15,0 0 1,-25 25 46,0 25-46,0-25-16,0-1 16,-25 26-1,-25 0 17,1-1-17,-1-49-15,25 25 16,1 0-1,-1-25-15,0 0 16</inkml:trace>
  <inkml:trace contextRef="#ctx0" brushRef="#br0" timeOffset="3869.52">16818 14089 0,'0'-25'78,"50"25"-62,-1-25-1,1 25-15,-1-24 16,-24 24 15,-25 24 79,0 26-95,0-25-15,0 24 16,0 26 0,0-26-16,0 1 15,0-25 1,0 0-1,0 0 1,-25 24 0,25-24-1,0 25-15,-24-50 16,24 24 0</inkml:trace>
  <inkml:trace contextRef="#ctx0" brushRef="#br0" timeOffset="4781.55">16992 14287 0,'24'0'110,"1"0"-95,25 0-15,-25 0 16,-1 0-1,1 0 1</inkml:trace>
  <inkml:trace contextRef="#ctx0" brushRef="#br0" timeOffset="6525.81">17240 13940 0,'0'25'94,"0"25"-94,0-1 15,0 1 1,0-25 0,0-1-1,0 1 17,24-25 46,1 0-78,0 0 15,0 0 17,0 0-17,-1-25-15,1 25 31,25 0 1,-50 25 124,0 0-140,0 25-1,0-26 1,-25 1-16,0 0 31,0-25 0,1 25 204,-1 0-235,0-25 15,-25 25 95</inkml:trace>
  <inkml:trace contextRef="#ctx0" brushRef="#br0" timeOffset="11320.73">17240 13841 0,'24'0'203,"26"0"-187,0 0 0,-26 0-1,26 0 1,0 0-1,-1 0-15,-49 25 313,0 0-313,0-1 16,0 1-1,0 25 16,0-1-15,0-24 0,0 25-1,0-25 1,0-1 0,25 1 62,0-25-47,0 0-15,-1 0-1,1 0 1,0 0-1,0 0 1,0 0 78,0-49-79,-1 49 1,-24-75 31,-49-74-31,24 75-1,0 49 1,0 0-16,0 25 140,1 0-124,48 0 140,26-24-140,-25 24-16,74-25 16,-74 25-1,0 0 1,0-25-1,-1 25 1,26 0 0,-25 0 15,0-25-15,-1 25-1,1 0 16,0 0 1,0 0-1,0 0-31,-1 25 47,-24 49-32,0-24 17,50 0-1,-50-26-15,25 26-16,0-25 15,-1-25 1,1 25-1,0-25 17,0 0-17,0 0 17,-1 24-17,1-24 1,0 0-1,-25 25 1,50-25 0,-26 0-1,1 0 1,0 0 0,0 0-1,0 0 1,24 0-16,-24 0 31,0 0-15,0 0-1,-1 0 1,1 0 15,-25-149-15,0 100-1,25 24 1,-25 0 0,25 25-1,0 0 1,-25-25 62,0 1-62,0-1 171,-25 25-156,-25 0 1,1 0-1,-1 0-15,0 0-1,26 0 1,-1 0-1,0 0 1,0 0 0,-24 0 15,24 0 0,0 0 63,-25 0-78,26 0-1,-1 0 1,0 0 124,0 0-124,0 0-16,1 0 16,-1 0 171,0 0-62,0 0-31,0 0-63</inkml:trace>
  <inkml:trace contextRef="#ctx0" brushRef="#br0" timeOffset="14554.18">19621 13593 0,'0'74'141,"0"-24"-126,49 74 1,51 99-16,-76-173 16,-24-25-1,0-1 1,25-24 0,-74-24 296,-1-26-296,-124-148-1,150 198-15,24-25 16,-25 25 15,25-50-15,0 25-1,0 1-15,0-26 16,0 0 0,0 26-1,0-1 1,0 0 0,0 0-1,0 0 1,0 1-1,25-1 32,-1 0-31,26 0 0,-25 0-1,0 25 1,24 0-16,-24-24 15,0 24-15,0 0 32,-1 0 15,-24 24-32,25 1 16,-25 0-15,0 0-16,0 0 16,0-1-1,0 1 1,0 25 0,0-25-1,0-1-15,0 26 16,-25-50-1,25 25 1,-49 0-16,49-1 16,-25-24-1,0 0 17,25 25-17,50-25 235,-25-25-234,24 1-16,1 24 15,-25 0 1,24 0 0,-24 0-16,0 0 15,0 0 1,0 0 93,-1 24-77,-24 1-17,0 0 32,0 0-31,0 0 15,0-1-15,0 1-1,0 0 16,-24-25-31,24 25 16,-25 0 0,-25-1-1,25 1 1,1-25-16,-1 0 16,0 0-1,0 0 1,0 0-1,0 0 1</inkml:trace>
  <inkml:trace contextRef="#ctx0" brushRef="#br0" timeOffset="16710.04">16347 15205 0,'24'0'172,"26"-25"-157,49 1 1,-24-1-16,-1 0 16,25 0-1,25-24 1,-24-1 0,24 25-16,0-24 15,0 24 1,-50 0-1,-24 0-15,49 0 16,-25 25 0,50-24-1,-49-1 1,-1-25-16,1 50 16,-26-25-1,26 1 1,-26-1-16,1 25 15,-1-25 1,1 25 0,0-50-1,-1 50 1,-24 0 0,25-24-1,-26 24-15,26-25 16,-25 25-1,24-25 267,1 0-267,149-24 1,-75 24-16,49 0 16,1 0-1,-25 0 1,-25 25-1,-25-25 1,-25 1 0,-24 24-1,-25 0-15,0 0 16</inkml:trace>
  <inkml:trace contextRef="#ctx0" brushRef="#br0" timeOffset="80279.63">2977 4986 0,'-25'0'94,"0"25"-31,25 49-48,0-24-15,0 24 16,0-24 0,0-26-1,0 1 1,0 0-1,25-25 1,25-25 15,-25 0 1,-25 1 14,0-26 17,0 0-63,0 26 16,0-1 15,0 0-16,-25 25 64,0-25-33,0 25-30,25-25 47,25 25 77,0 0-124,0 0-1,-1 0 1,1 0 15,0 0-15,0 0 0,-25 25 30,0 0 1,0 0-47,25-25 16,-25 25 31,0-1 140,0 1-155,0-50 171,0 1-156,0-1-16,0 0 16,0 0-16,49-24 0,-49 24-15,25 25-1,-25-25 1,25 25 15,0 0 32</inkml:trace>
  <inkml:trace contextRef="#ctx0" brushRef="#br0" timeOffset="80989.84">3399 4961 0,'0'99'78,"0"-24"-62,0-51-1,0 26 1,0-25-16,0 0 31</inkml:trace>
  <inkml:trace contextRef="#ctx0" brushRef="#br0" timeOffset="81709.19">3399 4787 0</inkml:trace>
  <inkml:trace contextRef="#ctx0" brushRef="#br0" timeOffset="84484.84">3671 4936 0,'-24'25'47,"-1"-25"-31,25 25 0,-50 0-1,50 24-15,-49-24 16,49 0-1,0 0-15,-25-25 32,25 24 15,25-24-1,-1 0-30,1 0 0,25-49-1,-25 49-15,-25-25 16,24 0 15,-24 0 0,0 1 63,0 48 109,25 1-187,-25 25-16,0-1 16,25 26-1,-25-26 1,0-24-1,0 25 17,0-25-1,0-1 0,-25-24 0,0 0-15,1 0 0,24-24 93,0-26-93,0 25-1,0-24 1,24-51-16,1 76 16,0-1-1,0 0 1,-25 0 109,0 0-110,0 1 1,0-1 0,0 0 62,25 99 141,24-24-204,-49-25 1,25 24-1,0-49 48</inkml:trace>
  <inkml:trace contextRef="#ctx0" brushRef="#br0" timeOffset="85090.45">3795 4887 0</inkml:trace>
  <inkml:trace contextRef="#ctx0" brushRef="#br0" timeOffset="88659.96">3969 4961 0,'25'25'16,"-25"0"-16,0-1 31,0 1 78,0-50 32,25 1-125,0-1-1,-25-25-15,24 25 32,26 50 77,-25 0-93,0 25 15,-25-26 0,0 1-15,0 0-1,0 0 1,24-25 0,1 0 77,0 0-46,0 0-31,-25-50 15,25 1-15,-1 24 31,-24 0-32,0 0 48,-24 25 218,-1 25-172,25 0-93,0 0 0,0-1-1,0 1 16,25-25 157,-25-25-157,24 25-15,-24-24-1,25 73 267,0-49-235,-25 25-32,25-25 48,0 0-32,-1 0 16,1 0-16,0 0 0,-25-25-15,0 0 15,0 1-15,0-1-1,0 0-15,0-25 16,0 26 0,0-26-1,0 0 1,0 25 0,0 1 15,0-1-16,0 0 17,-25 25-17,25-25 17,-25 25 14,1 0 1,-1 0-15,0 0 61,25 25-30,0 0-48,0 24 17,0-24-17,50 50 17,-26-50-17,1-1 1,0-24-1,-25 25 1,0 0 0,25-25-1,0 25 1,-25 0 15,24-25 0,1 49 32</inkml:trace>
  <inkml:trace contextRef="#ctx0" brushRef="#br0" timeOffset="89793.93">5135 4837 0,'0'0'0,"25"25"297,-25 0-281,0-1-1,0 1-15,0 0 47</inkml:trace>
  <inkml:trace contextRef="#ctx0" brushRef="#br0" timeOffset="90525.87">5284 4862 0,'0'25'94,"0"24"-78,25-49-1,-25 25 1,0 0-16</inkml:trace>
  <inkml:trace contextRef="#ctx0" brushRef="#br0" timeOffset="91839.7">5904 4862 0,'-25'0'110,"-99"99"-95,99-49 1,-24-1-16,24-24 16,25 25-1,0-26 79,49-24-78,-24 0-1,0 0 1,25 0-16,-26 0 16,1 0-1,0 0 1,-25 25 124,0 0-124,0 0 0,0 0-1,-25-1-15,0 1 16,1 0 0,-1-25-1,0 25 1</inkml:trace>
  <inkml:trace contextRef="#ctx0" brushRef="#br0" timeOffset="92703.8">6003 5035 0,'0'0'0,"0"-24"31,25 48 94,-25 26-109,25 0-1,-25-1 1,24-24-1,-24 0-15</inkml:trace>
  <inkml:trace contextRef="#ctx0" brushRef="#br0" timeOffset="93281.43">6053 4887 0</inkml:trace>
  <inkml:trace contextRef="#ctx0" brushRef="#br0" timeOffset="95467.37">6226 4887 0,'25'0'109,"-25"24"-77,25 1-32,-25 0 31,0 25-15,0-26-1,0 26 1,0-25-1,0 24 1,0-24 0,0 0-1,0 0 17,25-25 155,0 0-171,24-25-16,26-25 15,-51 50 17,1-24-17,0 24 16,-25-25-15,25 0-16,0 0 31,-1 0 32,-24 1-48,0-1-15,0 0 32,0 0 93,-24 0-94,-1-24-31,0 49 62,25 25 63,0-1-109,0 1 0,0 0-1,0 0 1,-25-25 15,25 25 16,0-1-31,0 1 15,25-25-15,0 25-16,0-25 31,-1 0-16,1 0 1,0 0 15,0 0 16</inkml:trace>
  <inkml:trace contextRef="#ctx0" brushRef="#br0" timeOffset="96893.29">6251 5085 0,'25'0'125,"0"0"-94,0-25-15,-1 25 15,1 0 47</inkml:trace>
  <inkml:trace contextRef="#ctx0" brushRef="#br0" timeOffset="97817.65">6946 4911 0,'24'0'141,"1"-24"-125,50 24-1,-1 0 1,1 0 0,-26 0-1</inkml:trace>
  <inkml:trace contextRef="#ctx0" brushRef="#br0" timeOffset="99248.52">7020 5060 0,'25'0'375,"24"0"-360,-24 0-15,0 0 16,0 0 15,0 0-15,0 0 62,-1 0-47,1 0 79</inkml:trace>
  <inkml:trace contextRef="#ctx0" brushRef="#br0" timeOffset="103940.5">7615 4837 0,'0'50'203,"25"24"-187,-25-24-16,0 24 16,0-24-1,50 98 1,-50-73 0,25-50 15,-25-1 47</inkml:trace>
  <inkml:trace contextRef="#ctx0" brushRef="#br0" timeOffset="110622.01">7863 4961 0,'0'25'125,"0"24"-125,0 1 16,0 0 0,0 74-1,0-75 16,25-49 1,0 0-17,0 0 1,0 0 0,-1 0-1,1 0 16,-25-25-15,0-24 62,0-26-62,0 51-1,0-26-15,0 25 16,0 0 15,-25 25 79,1 0-95,-1 0 17,50-24 202,-1 24-203,1-25-31,0 25 16,0 0-1,0 0 1,-1 0 15,1 0 32,-25 25 140,0 24-187,0-24-16,0 25 15,0-26 1,0 1 15,0 0 0,25 0 1,0-25-17,0 0 1,0 0 15,-1 0 0,1 0 16,-25-50-16,0 25-15,0 1 0,0-1 62,0 0-63,-25 0 17,25 0-17,-24 25 32,24-24 16,-50 24-16,25-25-16,50 25 203,0-25-218,24 0-1,-24 25 1,0 0-16,0 0 16,0 0-1,-1 0 32,1 0 47,-25 50 78,0-1-157,0-24 1,0 0 0,0 0 15,0 0 31,25-25-30,0 0-17,0 0-15,-1 0 16,1 0 15,-25-50 79,0-49-95,0 74 32,-25 25 109,1 0-140,-1 0 46,25-25 95,25 25-142,24 0 1,-24-25 0,0 25 15,0 0-16,-1 0 64,-24 25 92,0 0-155,0 0 0,0 24-16,0-24 31,0 0 31,25-25-15,-25 25-31,25-25 15,0 0-15,0 0 15,-25-25 63,0 0-47,0 0 62,0-24-78,-25-1-15,0 50 15,25-25 79,25 25 61,0 0-155,49 0 0,-49 0-1,0 0 1,-25-24 0,0 48 171,0 1-156,0 0-31,0 0 16,0 24 78,0-24-79,0 0 1,0 0 31,24-25 0,1 0 0,0 0-1,0 0-30,0 0 15,-25-25 172,0 0-187,0 0 0,0 1 62,0-1-16,0 0-30,0 0-32,-25 25 109,0-25-78,0 25 63,0 0-32,25-24-46,-24 24 31</inkml:trace>
  <inkml:trace contextRef="#ctx0" brushRef="#br0" timeOffset="112800">9203 4911 0,'0'0'0,"49"50"203,1 0-187,-25-50-16,-25 49 15,25-49 1,-25 25 47,25-25-48,-25 25 16,49 24 94,-49-24-109,25-25 0,-25 25 31,0-50 796</inkml:trace>
  <inkml:trace contextRef="#ctx0" brushRef="#br0" timeOffset="113750.53">9203 5159 0,'25'-24'141,"49"-26"-126,-49 0-15,0 26 16,24-26 0,-24 25-1,0 0 17</inkml:trace>
  <inkml:trace contextRef="#ctx0" brushRef="#br0" timeOffset="114612.75">9327 4862 0,'0'74'78,"0"1"-62,0 73-1,0-48 1,-25-51-16,25-24 16,0 0 15</inkml:trace>
  <inkml:trace contextRef="#ctx0" brushRef="#br0" timeOffset="115714.73">9203 5060 0,'25'0'94,"-1"0"-63,51 0-16,-1 0 1,-24 0 0,-25 0-1,0 0 1</inkml:trace>
  <inkml:trace contextRef="#ctx0" brushRef="#br0" timeOffset="121543.62">9922 4887 0,'-25'0'109,"1"0"-93,-1 0 15,0 0-16,0 0 32,-24 0-31,49 24 0,0 1 62,0 0-78,0 0 47,0 0-16,0-1-16,24-24 1,76 25 0,-51 0-1,1 0 1,-25-25 0,-1 0-1,1 0 1,-25 25-1,0-1 17,0 1-1,0 0 0,0 0-15,0 0 15,-25-1-15,1-24 15,-1 25-31,0-25 31,0 0 32,25-25 30,0-24-77,0 24 15,0 0-15,0 0 0,0 1-1,0-1 1,0 0-1,0 0-15,0-24 16,0-1 0,0 25-1,0-49 1,0 24 0</inkml:trace>
  <inkml:trace contextRef="#ctx0" brushRef="#br0" timeOffset="125233.13">10369 5283 0,'0'-24'110,"0"-1"-79,0-99-15,0 49-1,0 26 1,0-1-16,0 25 15,0 1 1,0-1 62,0 0-62,-25 0-1,25 0 32,-25 25-47,0 0 78,25 100-31,0-51-31,0 1 0,0-25-16,0-1 15,0 26 1,25-50-1,-25 25-15,25-25 16,0 25 0,0-1-16,-1-24 15,1 25 1,0-25 0,0 25 30,0-25-14,-1 0-1,1 0 0,-25-99 110,0 74-126,-25 25 142,1 0-157,-1 0 31,0 0 0,0 0 0,0 0 79,25-25-16,50 0-32,-25 25-46,24-24-16,-24-1 31,0 25 78,0 0-77,-25 25 124,0 24-141,25-49 1,-25 25 0,0 0 31,24-25 46,-24 25 32,0-1-47,0 1-62,25-25 0,-25 25 15</inkml:trace>
  <inkml:trace contextRef="#ctx0" brushRef="#br0" timeOffset="126257.47">10592 4887 0</inkml:trace>
  <inkml:trace contextRef="#ctx0" brushRef="#br0" timeOffset="130317.79">10716 4738 0,'0'24'235,"25"1"-220,0-25 1,-25 25-1,0 25 17,24-50-17,-24 25 1,0-1 0,25 1 15,-25 0-16,0 0 17,25-25-17,-25 25 1,25 24 203,-25-24-188,25-25 125,-25 25-140,0-75 281,-25 1-297,25 24 31,-25 25 31,0 0 79,0 0-94,1 0-31,-1 0 15,0 0 78,25-25 79,25 25-188,0 0 31,-1-25-15,26 0 15,-25 25-16,-25-24 1,25 24 0,-25-25 15,24 25-15,1 0 62,0 0 15,-25-25-46,25 25 0,-25 25 203,0 0-234,0-1-1,0 1 1,49-25 234,-24 0-234,0 25 93,0-25-93,-25 25-1,0 24 126,0-24-110,0 0 16,-25-25-31,25 25 15,-25-25 0</inkml:trace>
  <inkml:trace contextRef="#ctx0" brushRef="#br0" timeOffset="131867.01">11262 4589 0,'0'74'187,"0"1"-171,0-1 0,0 25-1,0-24 1,0-50 0,0 24-16,0-24 46,0 0-14,0 0-1,0-1 31,0 1 32,0 0-78,0 0-1,0 0 32,0-1-15,-25-24-17,25 25-15</inkml:trace>
  <inkml:trace contextRef="#ctx0" brushRef="#br0" timeOffset="137815.46">11435 4862 0,'-24'0'219,"24"25"-172,-25-25-47,25 24 31,0 1 16,0 0-31,-25 0-1,25 0 17,0-1 14,0 1 48,0 0-78,25-25 46,-25 25-46,25-25 0,-1 0-1,1 0 16,0 0 16,-25-25-31,25 0 0,-25 0 15,0 1-16,0-1-15,0 0 16,0 0 0,25 0-1,-25-24 1,0 24 0,0-99 77,0 74-77,0 25 15,0 1 0,-25 24 204,25 74-16,0-49-204,0 24 1,0-24-1,0 0 17,0 0-17,0 25 1,49-26 0,-49 1-1,0 25-15,25-50 16,-25 25 15,0-1 16,0 1-16,25-25 32,-25 25-48,0-50 204,0 0-203,0 1-16,0-1 31,0 0-15,25 25 30,-25-25-14,25 25-17,-25-25 1,24 1 0,1 48 124,-25 26-140,50 0 16,-25 24-1,-25-49 1,0 0 62,24-25-47,1 0 16,0 0-31,0 0 31,0-25-32,-25 0 1,24 0 0,-24 0-1,25 25 1,-25-49 0,0 24 15,0 0 16,0-24 46,0 24-77,-25 25 78,1 0-79,-1 0 17,25 25-32,0-1 47,0 1-32,0 0 1,0 0-1,0 0 64,0-1-64,0 1 1,0 0 46,25-25 16,-25-50-15,0 26-32,24 24-15,-24-25-1,0 0 17,0 0 30,25 25 1,-25 25 77,0 49-124,25-49 0,-25 0-16,25-25 62,0 0 1,-1 0 30,1 0-61,0 0-17,0-25 63,0 0-62,-25 1 0,0-51-16,0 1 93,-50 49-77,50 0-16,-25 25 31,25-25-15,-25 25 62,1 0-62,98-25 155,-24 1-155,-26 24 0,1 0-1,-25 24 110,0 1-109,0 0-16,25 0 16,-25 0-1,25 24 48,-25 1-48,0-25 17,49 49-32,-24-74 15,0 0 1,-25 25-1,25-25 1,0 0 0</inkml:trace>
  <inkml:trace contextRef="#ctx0" brushRef="#br0" timeOffset="144553.11">8384 5432 0,'-24'25'172,"-1"25"-141,0-50-15,25 24 0,0 1 15,0 0-16,0 0 48,25-25-47,0 0-1,-1 0 1,1 0-1,0 0 17,0 0-17,24 0-15,-49-25 16,0 0 31,0 0-16,25 25-15,-25-24-16,0-1 15,0 0 48,0-25-32,0 26-15,0-1-1,0 0 48,0 0-16,0 0 140,0 50 94,0 0-265,0 25 0,0-26 15,0 26 31,0-25-30,0 0 30,0-1 48,0 1-17,0-50 64,0 1-142,0-1 1,25 0-1,0 25 157,0 0-140,-1 0 46,-24 25-63,0 0 32,25-25-31,-25 24-1,25-24 32,0 25-31,0-25 46,-1 0-15,-24-25-31,25-24 62,-25 24-47,0 0-15,-25 25 156,-24 0-141,24 0 141,25 25-110,0 0-30,0 0-17,0-1 17,0 1 14,25-25 17,0 0-1,-25-25-46,0 1 0,0-1 15,24 25-31,-24-25 109,0 0-93,25 75 203,0-25-204,-25-1 32,25 1 16,0-25-32,-1 0 0,1 0 47,0-99-31,0 74-31,-25 0 15,0 1 16,-25-1-31,0 25 15,25-25-16,-25 25 329,50 25-156,0-25-141,0 0-16,0 0-16,-1 0 17,1 0 15,0 0-16,-25 25 188,0-1-204,0 1 1,0 25 78,0-25-63,0-1 16,25-24-16,0 0-15,-25 25-1,24-25 1</inkml:trace>
  <inkml:trace contextRef="#ctx0" brushRef="#br0" timeOffset="146067.76">12948 4837 0,'25'0'93,"74"0"-77,-24 0 0,-26 0-1,26 0 1,-50 0 15</inkml:trace>
  <inkml:trace contextRef="#ctx0" brushRef="#br0" timeOffset="147543.67">12948 4986 0,'25'0'140,"25"0"-124,-1 0-1,75 0 1,-74 0 0,-25 0-16,0 0 31</inkml:trace>
  <inkml:trace contextRef="#ctx0" brushRef="#br0" timeOffset="149603.41">13693 4738 0,'-75'0'109,"26"0"-109,24 0 31,0 0 16,25 24-31,0 1 15,0 0 0,0 0-15,25 0-1,0-25 1,-1 0 0,1 0-1,25 0 17,-1 25-17,-49-1-15,25-24 16,0 0 15,-25 25-15,0 0 31,0 0-47,0 0 15,0-1 32,-25-24-16,25 25-15,-25-25 46,1 0 126,-1-25-157,25-24 94,-25 24-94,25 0 48,0 0-64,0 1 1,0-1-1,50-25 1,-50 25 0,24 25 15</inkml:trace>
  <inkml:trace contextRef="#ctx0" brushRef="#br0" timeOffset="152469.1">13965 4738 0,'0'24'93,"0"1"-77,0 0 0,-24 25-1,24-1 1,0-24-1,0 0 1,0 0 0,0 0-1,0-1 1,24 1 15,1-25-15,0 0 15,0 0 0,0 0 1,-1 0-1,-24-25 78,0 1-109,0-1 63,-24-25-48,24 25 1,0 1 0,-25-1 46,25 0 1,-25 0-48,0 0 1,50 25 296,25-25-296,-26 25 0,1 0-1,25 0 1,-25 0 15,-25 50 188,0-25-204,0 0 1,0 0 31,0-1-31,0 26-1,0-25 16,0 0-15,0-1 0,24 1 31,1-25-47,0 25 15,0-25 1,-25 25-1,25-25 1,-1-25 93,-24 0-77,0 0 30,0-49 16,0-25-78,0 74 63,-24 25-32,-1 0 47,0-50-62,0 50-1,25-25 1,-25 25 15,25-24 1</inkml:trace>
  <inkml:trace contextRef="#ctx0" brushRef="#br0" timeOffset="153866.99">14486 5035 0,'0'25'204,"0"0"-189,0 0 1,0 0 78</inkml:trace>
  <inkml:trace contextRef="#ctx0" brushRef="#br0" timeOffset="158180.54">14610 4812 0,'0'50'172,"0"-25"-156,0-1-1,0 1 1,0 0 15,0 25 1,25-26-17,-25 1 1,0 0-16,25-25 15,0 0 64,0 0-79,-1 0 31,1 0 0,-25-25-15,0 0 46,0-24-46,0-1-1,0 25-15,0 1 16,0-1 31,-25 25 47,1 0-63,-1-25-31,0 25 125,75-25 16,-26 25-110,1 0 0,-25 25 282,0 0-142,0 0-155,25-25 0,-25 24-1,0 1 1,25 0 0,0 25-16,-25-1 15,0-24 1,24 0-1,1 0 17,0-1 15,0-24-32,0 0 1,-1 0 31,1 0-16,0 0-15,-25-124 93,0 75-93,0 24 30,-25 25 17,0-25-47,-24 0-1,24 25 1,-25-24 62,1-1-62,-1 25-1,25 0 1,1 0-1,24-25 17,0 0 93,24 25-47,100-25-63,-74 0-15,0 1 16,-1 24 0,-24 0-1,0-25 1,0 25 15,-25 25 188,0-1-203,0 1-16,0 0 31,0 0 0,0 0-15,0 0-1,0 24 1,0-24 0,0 0-16,0 0 15,24-25 1,26 24 15,0 1 0,-26-25 32,-24-25-16,0 1 15,0-26-46,0 25-16,0 0 31,0 1 47,0-26-62,-24 25-1,-1 0-15,0 25 16,25-25 15,-25 25-15,0-24 0,1 24-16,-1 0 93</inkml:trace>
  <inkml:trace contextRef="#ctx0" brushRef="#br0" timeOffset="161205.51">15478 5159 0,'0'-24'47,"0"-1"-16,0 0-31,0 0 16,0 0 31,0 1-16,0-26-15,0 0-1,0 26 1,0-1 31,-24-99 93,-1 49-124,25 50 15,-25 25-15,25 75 296,0 99-296,0-125 0,0-24-1,25 0-15,-25 0 31,25-1 1,-1 26-32,1 0 15,0-26 1,-25 1-16,25-25 31,-25 25 0,0 0 16,25-25-31,-1 0 46,1 0-46,0 0 31,0-25 0,-25 0-32,0-24 17,0 24-17,0 0 1,0 0 171,-75 25-171,75-25-16,-24 25 16,-1 0-1,0 0 110,0 0-109,25-24 46,-25 24 32</inkml:trace>
  <inkml:trace contextRef="#ctx0" brushRef="#br0" timeOffset="162556.53">15801 4986 0,'0'49'203,"0"-24"-171,0 0 30,25-25-46,-25 25-1,0 0 1,0 24 203,0-24-204,25 0 48,-25 0-48,0-1 64</inkml:trace>
  <inkml:trace contextRef="#ctx0" brushRef="#br0" timeOffset="163583.51">15826 4862 0</inkml:trace>
  <inkml:trace contextRef="#ctx0" brushRef="#br0" timeOffset="165426.09">15999 4614 0,'0'24'63,"0"1"-47,0 74-1,0-49-15,25-25 16,-25 0-1,25 0-15,-25-1 79,0 26-64,25-25 16,-25 24 79,0-24-79,0 0-31,25 0 16,-25 0-1,24-1 1,-24 1 0,0 0 93</inkml:trace>
  <inkml:trace contextRef="#ctx0" brushRef="#br0" timeOffset="168667.54">15950 4986 0,'49'0'203,"-24"-25"-187,0 0 0,49 25-1,-24 0 1,-25-25-1,0 25 1,-25-24 0,24 24-1,1 0 1,50-25 0,-51 0 15,1 25-16,0 0 1,-50 0 328,-49 25-329,49 0 1,0-1 15,0 1 63,1 0-78,24 0 124,0 0-30,0-1-32,24-24-63,1 0-15,25 0 16,-25 0 31,-1 0 0,1 25 15,0-25-46,-25 25 62,0 0-62,0 0 77,0-1-77,0 1 0,0 0 15,-25-25 0,0 0 16,1 0-16,-1 0 47,0 0 188</inkml:trace>
  <inkml:trace contextRef="#ctx0" brushRef="#br0" timeOffset="170512.57">2233 12725 0,'49'0'110,"26"0"-95,222 0 1,-123 0-1,-50 0 1,25 0 0,-75 0-1,-24 0-15,-25 0 16,0 0 0,-25 25 15,24-25 63</inkml:trace>
  <inkml:trace contextRef="#ctx0" brushRef="#br0" timeOffset="174229.8">5631 12626 0,'50'0'141,"24"0"-126,-24 24 1,-1-24-1,1 0-15,24 0 16,1 0 0,-26 0-1,1 0-15,0 0 16,-1 0 0,-24 0-1,25 0-15,-26 0 16,26 0-1,-25 0 1,24 0 0,1 0-1,0 0 1,-26 0 46,1 0-46,25 0 0,-25 0-16,24 0 31,-24 25 47,0-25-62,0 0-16,-1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13AB48-31D5-42D0-AEAD-9B41659870B4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22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1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4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4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2FB71D-8C96-4CB5-A375-A8638765BA41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584ED1-58A6-400E-996F-6AC2DA8E66A5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8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6B8B83-F4A0-417C-981F-85DD9E1C1388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C33FB1-9A62-40EE-A5F6-49AC6102EFA5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6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133E95-522C-4FF8-BB71-609DB8EE8250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1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1811C3-B744-42A1-96B8-BCFDC1D481C5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61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6EA27F-7123-4167-8070-5A7D7B0ED68B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18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8528CC-4494-4564-9FB6-BCE0150F1C26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5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BCD-1AF5-435C-A18C-9203A2C581E7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8A2D-52BD-4BE5-9A26-DD7142B8F7CB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12F0-DEE6-476C-A9FA-381DB8A616AB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88783E3F-30A7-449A-B6DC-C25269428DD1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01B1-58C4-4C06-8AB8-5B2C8E64C901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E031-2173-43C9-A938-9017AD0A2EB2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265D-8F50-463C-8096-34B146E44AC9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2B0BD-3429-415B-AB4C-64C8DE50990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4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B7CB-EAB4-421F-8345-CF0F77C51680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6C4-C73E-4A9E-840E-ED5530D4DC5F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COMP20411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COMP24111  Machine Learning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2B0BD-3429-415B-AB4C-64C8DE50990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44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6CD2C765-3CB3-4EE0-ACAE-D4463ADC6A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0DE19-5442-4483-8828-6E57CB14B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325A-4732-41B9-88EE-8D1D49E9F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CB8E7-5DBB-4799-AF7B-69512CACC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5E64E75-23FE-432B-BD37-85EA6EFFDD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941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34A8DC-9C36-48CE-92F3-A7C4CF403F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631050-3F6B-48D3-B90B-7E0161675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D438E1-C8FC-46CC-8DF0-9BCF39CE9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089B5-2DFF-4F1E-81AD-C084C1463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1952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6C5516-BE0C-40F9-888C-2AFEC0788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1C0C15-0919-44AB-A40B-586927ADAC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39AAA3-285C-4B06-B508-A42DED265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343E5-3028-46FE-95AC-2EF3359BB4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14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56BE9-9494-4DDC-8795-59C881A3EC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6CFCC-3364-45FD-9559-AB77C7A36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A6105-4EEA-48C4-B291-CE22CDBB2B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E2A44-3232-4723-A4F0-044CFD1D51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402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5C5074-D8A7-4EED-B45C-1D8BA5A5B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5BF7F2-407B-4875-9149-AFB83799EC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202833-ACE3-42AE-957E-42431B6034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5DAA3-17C3-4266-96F5-4329998B80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1015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B61DBF-DBBC-4FA8-8EBB-521F14DF33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09AB22-A472-4C4D-8D17-22A08B2D44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E82DAF-C1E2-4442-A636-38DF05246E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1F58E-56CC-44C0-B4A9-3A16629F3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2031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5934CD-F7D0-4C35-8581-B02B88B148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096F49-90C3-4288-A92E-DAF50B1D4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9AE7431-D729-42ED-B594-26CB05BA4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337B-5376-40BE-9614-F17AC26AB9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72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070-F0D5-4B39-9BF9-DDF5A1C288F2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26E35-7149-4291-AF61-D9078F4F9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64D1-1C13-44CC-A910-AA90883794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9EE9D-8DEC-4BDF-9C23-88C4D56A3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6888-91AD-459C-96FC-064170620C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5101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190B0-5AC9-469B-A342-1F91E1FA4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3B3DC-7854-4C2A-AC72-3E18B43A7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E8C58-B63B-467A-9A8F-2CC8B0093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E9DAB-BD8E-4225-A2D4-1DCED71AE0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5850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867B4C-99BF-485F-86F6-0266479A46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DBE991-3E29-4E99-B4C4-CFA059235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FD8CF0-E703-4BD3-BA91-A33D5835FA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90FCF-912F-425E-8B3B-7C40D18621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0920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C0D70A-FFE3-4C11-90CF-00C57C58BB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8C2AF5-BFDC-4C60-BB0D-77EA0D5DAF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E43469-65C8-4BEF-8376-3E53ABF726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2E8B4B-927D-4D72-9465-597ED3F986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0974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076D72-704C-4098-9C2E-CDE2B3C39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22ECF1-D820-4AE5-B5D7-BEEDC74B04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3B2DB7-2864-4268-99EB-C7344830E7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90E81-4271-4527-8275-B55F8C4059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C4A-40E6-4B4D-B9C6-4EC111D580C1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F1C9-DA77-4DD3-8289-8A8F6C1F4594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338D-0AB7-4219-88B8-F36B9D6326D7}" type="datetime1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cs typeface="Arial" charset="0"/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cs typeface="Arial" charset="0"/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cs typeface="Arial" charset="0"/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cs typeface="Arial" charset="0"/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cs typeface="Arial" charset="0"/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cs typeface="Arial" charset="0"/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cs typeface="Arial" charset="0"/>
              </a:rPr>
              <a:t>COMP20411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cs typeface="Arial" charset="0"/>
              </a:rPr>
              <a:t>COMP24111 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C5D891C-5169-4BCB-BD88-CB159B173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1E7D942-C7A0-4CBF-96E0-8EFF01B5D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5EF3C53-692E-45A0-B437-07C62193ED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09A1D6-0714-4DB7-81D8-DB9458ECAA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E62C0D-AA29-4EDC-81A4-805017F7DB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07F9A2-5370-49ED-90B5-331FE7C48B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5" name="AutoShape 11">
            <a:extLst>
              <a:ext uri="{FF2B5EF4-FFF2-40B4-BE49-F238E27FC236}">
                <a16:creationId xmlns:a16="http://schemas.microsoft.com/office/drawing/2014/main" id="{BF9B8E6F-A354-4E17-A1BF-41529B1640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4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99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8B04EF-1494-4EF5-BEAB-A70A5D2C9E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altLang="en-US" dirty="0"/>
              <a:t>CSE 301</a:t>
            </a:r>
            <a:br>
              <a:rPr lang="en-US" altLang="en-US" dirty="0"/>
            </a:br>
            <a:r>
              <a:rPr lang="en-US" altLang="en-US" dirty="0"/>
              <a:t>Combinatorial Optimization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B1ED91F-7D3F-4C42-89C6-3E9E15C04F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Greedy Algorithms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1:</a:t>
            </a:r>
          </a:p>
          <a:p>
            <a:endParaRPr lang="en-US" dirty="0"/>
          </a:p>
          <a:p>
            <a:r>
              <a:rPr lang="en-US" dirty="0"/>
              <a:t>     1. sort the activities by the starting time</a:t>
            </a:r>
          </a:p>
          <a:p>
            <a:r>
              <a:rPr lang="en-US" dirty="0"/>
              <a:t>     2. pick the first activity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V="1">
            <a:off x="420188" y="1473201"/>
            <a:ext cx="601980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4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2:</a:t>
            </a:r>
          </a:p>
          <a:p>
            <a:endParaRPr lang="en-US" dirty="0"/>
          </a:p>
          <a:p>
            <a:r>
              <a:rPr lang="en-US" dirty="0"/>
              <a:t>     1.</a:t>
            </a:r>
            <a:r>
              <a:rPr lang="en-US" dirty="0">
                <a:solidFill>
                  <a:srgbClr val="CC0000"/>
                </a:solidFill>
              </a:rPr>
              <a:t> sort</a:t>
            </a:r>
            <a:r>
              <a:rPr lang="en-US" dirty="0"/>
              <a:t> the activities </a:t>
            </a:r>
            <a:r>
              <a:rPr lang="en-US" dirty="0">
                <a:solidFill>
                  <a:srgbClr val="CC0000"/>
                </a:solidFill>
              </a:rPr>
              <a:t>by length</a:t>
            </a:r>
          </a:p>
          <a:p>
            <a:r>
              <a:rPr lang="en-US" dirty="0"/>
              <a:t>     2. pick the </a:t>
            </a:r>
            <a:r>
              <a:rPr lang="en-US" dirty="0">
                <a:solidFill>
                  <a:srgbClr val="CC0000"/>
                </a:solidFill>
              </a:rPr>
              <a:t>shortest activity</a:t>
            </a:r>
            <a:r>
              <a:rPr lang="en-US" dirty="0"/>
              <a:t>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1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2:</a:t>
            </a:r>
          </a:p>
          <a:p>
            <a:endParaRPr lang="en-US" dirty="0"/>
          </a:p>
          <a:p>
            <a:r>
              <a:rPr lang="en-US" dirty="0"/>
              <a:t>     1.</a:t>
            </a:r>
            <a:r>
              <a:rPr lang="en-US" dirty="0">
                <a:solidFill>
                  <a:srgbClr val="CC0000"/>
                </a:solidFill>
              </a:rPr>
              <a:t> sort</a:t>
            </a:r>
            <a:r>
              <a:rPr lang="en-US" dirty="0"/>
              <a:t> the activities </a:t>
            </a:r>
            <a:r>
              <a:rPr lang="en-US" dirty="0">
                <a:solidFill>
                  <a:srgbClr val="CC0000"/>
                </a:solidFill>
              </a:rPr>
              <a:t>by length</a:t>
            </a:r>
          </a:p>
          <a:p>
            <a:r>
              <a:rPr lang="en-US" dirty="0"/>
              <a:t>     2. pick the </a:t>
            </a:r>
            <a:r>
              <a:rPr lang="en-US" dirty="0">
                <a:solidFill>
                  <a:srgbClr val="CC0000"/>
                </a:solidFill>
              </a:rPr>
              <a:t>shortest activity</a:t>
            </a:r>
            <a:r>
              <a:rPr lang="en-US" dirty="0"/>
              <a:t>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2:</a:t>
            </a:r>
          </a:p>
          <a:p>
            <a:endParaRPr lang="en-US" dirty="0"/>
          </a:p>
          <a:p>
            <a:r>
              <a:rPr lang="en-US" dirty="0"/>
              <a:t>     1.</a:t>
            </a:r>
            <a:r>
              <a:rPr lang="en-US" dirty="0">
                <a:solidFill>
                  <a:srgbClr val="CC0000"/>
                </a:solidFill>
              </a:rPr>
              <a:t> sort</a:t>
            </a:r>
            <a:r>
              <a:rPr lang="en-US" dirty="0"/>
              <a:t> the activities </a:t>
            </a:r>
            <a:r>
              <a:rPr lang="en-US" dirty="0">
                <a:solidFill>
                  <a:srgbClr val="CC0000"/>
                </a:solidFill>
              </a:rPr>
              <a:t>by length</a:t>
            </a:r>
          </a:p>
          <a:p>
            <a:r>
              <a:rPr lang="en-US" dirty="0"/>
              <a:t>     2. pick the </a:t>
            </a:r>
            <a:r>
              <a:rPr lang="en-US" dirty="0">
                <a:solidFill>
                  <a:srgbClr val="CC0000"/>
                </a:solidFill>
              </a:rPr>
              <a:t>shortest activity</a:t>
            </a:r>
            <a:r>
              <a:rPr lang="en-US" dirty="0"/>
              <a:t>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 flipV="1">
            <a:off x="437605" y="1422400"/>
            <a:ext cx="605155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3:</a:t>
            </a:r>
          </a:p>
          <a:p>
            <a:endParaRPr lang="en-US" dirty="0"/>
          </a:p>
          <a:p>
            <a:r>
              <a:rPr lang="en-US" dirty="0"/>
              <a:t>     1. </a:t>
            </a:r>
            <a:r>
              <a:rPr lang="en-US" dirty="0">
                <a:solidFill>
                  <a:srgbClr val="CC0000"/>
                </a:solidFill>
              </a:rPr>
              <a:t>sort</a:t>
            </a:r>
            <a:r>
              <a:rPr lang="en-US" dirty="0"/>
              <a:t> the activities by </a:t>
            </a:r>
            <a:r>
              <a:rPr lang="en-US" dirty="0">
                <a:solidFill>
                  <a:srgbClr val="CC0000"/>
                </a:solidFill>
              </a:rPr>
              <a:t>ending time</a:t>
            </a:r>
          </a:p>
          <a:p>
            <a:r>
              <a:rPr lang="en-US" dirty="0"/>
              <a:t>     2. </a:t>
            </a:r>
            <a:r>
              <a:rPr lang="en-US" dirty="0">
                <a:solidFill>
                  <a:srgbClr val="CC0000"/>
                </a:solidFill>
              </a:rPr>
              <a:t>pick</a:t>
            </a:r>
            <a:r>
              <a:rPr lang="en-US" dirty="0"/>
              <a:t> the activity </a:t>
            </a:r>
            <a:r>
              <a:rPr lang="en-US" b="1" i="1" dirty="0"/>
              <a:t>a</a:t>
            </a:r>
            <a:r>
              <a:rPr lang="en-US" dirty="0"/>
              <a:t> which </a:t>
            </a:r>
            <a:r>
              <a:rPr lang="en-US" dirty="0">
                <a:solidFill>
                  <a:srgbClr val="CC0000"/>
                </a:solidFill>
              </a:rPr>
              <a:t>ends first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3:</a:t>
            </a:r>
          </a:p>
          <a:p>
            <a:endParaRPr lang="en-US" dirty="0"/>
          </a:p>
          <a:p>
            <a:r>
              <a:rPr lang="en-US" dirty="0"/>
              <a:t>     1. </a:t>
            </a:r>
            <a:r>
              <a:rPr lang="en-US" dirty="0">
                <a:solidFill>
                  <a:srgbClr val="CC0000"/>
                </a:solidFill>
              </a:rPr>
              <a:t>sort</a:t>
            </a:r>
            <a:r>
              <a:rPr lang="en-US" dirty="0"/>
              <a:t> the activities by </a:t>
            </a:r>
            <a:r>
              <a:rPr lang="en-US" dirty="0">
                <a:solidFill>
                  <a:srgbClr val="CC0000"/>
                </a:solidFill>
              </a:rPr>
              <a:t>ending time</a:t>
            </a:r>
          </a:p>
          <a:p>
            <a:r>
              <a:rPr lang="en-US" dirty="0"/>
              <a:t>     2. </a:t>
            </a:r>
            <a:r>
              <a:rPr lang="en-US" dirty="0">
                <a:solidFill>
                  <a:srgbClr val="CC0000"/>
                </a:solidFill>
              </a:rPr>
              <a:t>pick</a:t>
            </a:r>
            <a:r>
              <a:rPr lang="en-US" dirty="0"/>
              <a:t> the activity </a:t>
            </a:r>
            <a:r>
              <a:rPr lang="en-US" b="1" i="1" dirty="0"/>
              <a:t>a</a:t>
            </a:r>
            <a:r>
              <a:rPr lang="en-US" dirty="0"/>
              <a:t> which </a:t>
            </a:r>
            <a:r>
              <a:rPr lang="en-US" dirty="0">
                <a:solidFill>
                  <a:srgbClr val="CC0000"/>
                </a:solidFill>
              </a:rPr>
              <a:t>ends first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33400" y="4800600"/>
            <a:ext cx="3505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343400" y="5410200"/>
            <a:ext cx="3505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3:</a:t>
            </a:r>
          </a:p>
          <a:p>
            <a:endParaRPr lang="en-US" dirty="0"/>
          </a:p>
          <a:p>
            <a:r>
              <a:rPr lang="en-US" dirty="0"/>
              <a:t>     1. </a:t>
            </a:r>
            <a:r>
              <a:rPr lang="en-US" dirty="0">
                <a:solidFill>
                  <a:srgbClr val="CC0000"/>
                </a:solidFill>
              </a:rPr>
              <a:t>sort</a:t>
            </a:r>
            <a:r>
              <a:rPr lang="en-US" dirty="0"/>
              <a:t> the activities by </a:t>
            </a:r>
            <a:r>
              <a:rPr lang="en-US" dirty="0">
                <a:solidFill>
                  <a:srgbClr val="CC0000"/>
                </a:solidFill>
              </a:rPr>
              <a:t>ending time</a:t>
            </a:r>
          </a:p>
          <a:p>
            <a:r>
              <a:rPr lang="en-US" dirty="0"/>
              <a:t>     2. </a:t>
            </a:r>
            <a:r>
              <a:rPr lang="en-US" dirty="0">
                <a:solidFill>
                  <a:srgbClr val="CC0000"/>
                </a:solidFill>
              </a:rPr>
              <a:t>pick</a:t>
            </a:r>
            <a:r>
              <a:rPr lang="en-US" dirty="0"/>
              <a:t> the activity </a:t>
            </a:r>
            <a:r>
              <a:rPr lang="en-US" b="1" i="1" dirty="0"/>
              <a:t>a</a:t>
            </a:r>
            <a:r>
              <a:rPr lang="en-US" dirty="0"/>
              <a:t> which </a:t>
            </a:r>
            <a:r>
              <a:rPr lang="en-US" dirty="0">
                <a:solidFill>
                  <a:srgbClr val="CC0000"/>
                </a:solidFill>
              </a:rPr>
              <a:t>ends first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Iterative Greedy Algorithm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860" y="1524000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Running time is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i="1" dirty="0"/>
              <a:t>n</a:t>
            </a:r>
            <a:r>
              <a:rPr lang="en-US" altLang="en-US" sz="2400" dirty="0"/>
              <a:t>)</a:t>
            </a:r>
          </a:p>
          <a:p>
            <a:pPr lvl="1" eaLnBrk="1" hangingPunct="1">
              <a:defRPr/>
            </a:pPr>
            <a:r>
              <a:rPr lang="en-US" altLang="en-US" sz="2000" dirty="0"/>
              <a:t>GREEDY-ACTIVITY-SELECTOR schedules a set of n activities in </a:t>
            </a:r>
            <a:r>
              <a:rPr lang="en-US" altLang="en-US" sz="2000" dirty="0">
                <a:sym typeface="Symbol" pitchFamily="18" charset="2"/>
              </a:rPr>
              <a:t>(</a:t>
            </a:r>
            <a:r>
              <a:rPr lang="en-US" altLang="en-US" sz="2000" i="1" dirty="0"/>
              <a:t>n</a:t>
            </a:r>
            <a:r>
              <a:rPr lang="en-US" altLang="en-US" sz="2000" dirty="0"/>
              <a:t>) time, </a:t>
            </a:r>
          </a:p>
          <a:p>
            <a:pPr lvl="1" eaLnBrk="1" hangingPunct="1">
              <a:defRPr/>
            </a:pPr>
            <a:r>
              <a:rPr lang="en-US" altLang="en-US" sz="2000" dirty="0"/>
              <a:t>assuming that the activities were already sorted initially by their finish times.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275415" y="1168705"/>
            <a:ext cx="8626214" cy="3843969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GREEDY-ACTIVITY-SELECTOR(</a:t>
            </a:r>
            <a:r>
              <a:rPr lang="en-US" altLang="en-US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f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//s: array containing start times of input activities</a:t>
            </a:r>
          </a:p>
          <a:p>
            <a:pPr marL="609600" indent="-609600">
              <a:buNone/>
              <a:defRPr/>
            </a:pP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//f: array containing finishing times of input activities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1. 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s.length</a:t>
            </a:r>
            <a:endParaRPr lang="en-US" altLang="en-US" sz="1800" i="1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 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3. 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1	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//k: previously chosen activity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4.  </a:t>
            </a: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for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2 </a:t>
            </a: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to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endParaRPr lang="en-US" altLang="en-US" sz="18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5. 	</a:t>
            </a: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if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≥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//find earliest-finishing activity m which is compatible with k</a:t>
            </a:r>
            <a:endParaRPr lang="en-US" altLang="en-US" sz="1800" i="1" kern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		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7.		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   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//f[k] = max{f[k]:k ∈ Α}, since activities are sorted</a:t>
            </a:r>
            <a:endParaRPr lang="en-US" altLang="en-US" sz="1800" i="1" kern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8.  </a:t>
            </a: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return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0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endParaRPr lang="en-US" altLang="en-US" sz="1800" i="1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667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Recursive Greedy Algorithm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826" y="1733323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Running time is </a:t>
            </a:r>
            <a:r>
              <a:rPr lang="en-US" altLang="en-US" sz="2400" dirty="0">
                <a:sym typeface="Symbol" pitchFamily="18" charset="2"/>
              </a:rPr>
              <a:t>(</a:t>
            </a:r>
            <a:r>
              <a:rPr lang="en-US" altLang="en-US" sz="2400" i="1" dirty="0"/>
              <a:t>n</a:t>
            </a:r>
            <a:r>
              <a:rPr lang="en-US" altLang="en-US" sz="2400" dirty="0"/>
              <a:t>)</a:t>
            </a:r>
          </a:p>
          <a:p>
            <a:pPr lvl="1" eaLnBrk="1" hangingPunct="1">
              <a:defRPr/>
            </a:pPr>
            <a:r>
              <a:rPr lang="en-US" altLang="en-US" sz="2000" dirty="0"/>
              <a:t>Assuming that the activities have already been sorted by finish times, </a:t>
            </a:r>
          </a:p>
          <a:p>
            <a:pPr lvl="1" eaLnBrk="1" hangingPunct="1">
              <a:defRPr/>
            </a:pPr>
            <a:r>
              <a:rPr lang="en-US" altLang="en-US" sz="2000" dirty="0"/>
              <a:t>the running time of the call RECURSIVE-ACTIVITY-SELECTOR is </a:t>
            </a:r>
            <a:r>
              <a:rPr lang="en-US" altLang="en-US" sz="2000" dirty="0">
                <a:sym typeface="Symbol" pitchFamily="18" charset="2"/>
              </a:rPr>
              <a:t>(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</a:p>
          <a:p>
            <a:pPr lvl="1" eaLnBrk="1" hangingPunct="1">
              <a:defRPr/>
            </a:pPr>
            <a:r>
              <a:rPr lang="en-US" altLang="en-US" sz="2000" dirty="0"/>
              <a:t>Because, over all recursive calls, each activity is examined exactly once in the while loop test of line 3.</a:t>
            </a:r>
            <a:endParaRPr lang="en-US" altLang="en-US" sz="2400" b="1" dirty="0">
              <a:latin typeface="Courier New" pitchFamily="49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4068" y="1400055"/>
            <a:ext cx="9099932" cy="345838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RECURSIVE-ACTIVITY-SELECTOR(</a:t>
            </a:r>
            <a:r>
              <a:rPr lang="en-US" altLang="en-US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f, </a:t>
            </a:r>
            <a:r>
              <a:rPr lang="en-US" altLang="en-US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//Solves the subproblem S</a:t>
            </a:r>
            <a:r>
              <a:rPr lang="en-US" altLang="en-US" sz="1800" i="1" kern="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i+1,n</a:t>
            </a: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{a</a:t>
            </a:r>
            <a:r>
              <a:rPr lang="en-US" altLang="en-US" sz="1800" i="1" kern="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i+1</a:t>
            </a: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a</a:t>
            </a:r>
            <a:r>
              <a:rPr lang="en-US" altLang="en-US" sz="1800" i="1" kern="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i+2</a:t>
            </a: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a</a:t>
            </a:r>
            <a:r>
              <a:rPr lang="en-US" altLang="en-US" sz="1800" i="1" kern="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 of the problem </a:t>
            </a:r>
            <a:r>
              <a:rPr lang="en-US" altLang="en-US" sz="1800" i="1" kern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en-US" sz="1800" i="1" kern="0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i,n</a:t>
            </a:r>
            <a:r>
              <a:rPr lang="en-US" altLang="en-US" sz="1800" i="1" kern="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={a</a:t>
            </a:r>
            <a:r>
              <a:rPr lang="en-US" altLang="en-US" sz="1800" i="1" kern="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,a</a:t>
            </a:r>
            <a:r>
              <a:rPr lang="en-US" altLang="en-US" sz="1800" i="1" kern="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i+1</a:t>
            </a: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,…,a</a:t>
            </a:r>
            <a:r>
              <a:rPr lang="en-US" altLang="en-US" sz="1800" i="1" kern="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}, i.e., </a:t>
            </a:r>
          </a:p>
          <a:p>
            <a:pPr marL="609600" indent="-609600">
              <a:buNone/>
              <a:defRPr/>
            </a:pP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//computes mutually compatible activities in the set S</a:t>
            </a:r>
            <a:r>
              <a:rPr lang="en-US" altLang="en-US" sz="1800" i="1" kern="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i+1,n </a:t>
            </a: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given that </a:t>
            </a:r>
            <a:r>
              <a:rPr lang="en-US" altLang="en-US" sz="1800" i="1" kern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en-US" sz="1800" i="1" kern="0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800" dirty="0"/>
              <a:t>∈</a:t>
            </a:r>
            <a:r>
              <a:rPr lang="en-US" altLang="en-US" sz="1800" i="1" kern="0" dirty="0">
                <a:latin typeface="Cambria Math"/>
                <a:ea typeface="Cambria Math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1800" i="1" kern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en-US" sz="1800" i="1" kern="0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i,n</a:t>
            </a:r>
            <a:r>
              <a:rPr lang="en-US" altLang="en-US" sz="1800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 solution set of </a:t>
            </a:r>
            <a:r>
              <a:rPr lang="en-US" altLang="en-US" sz="1800" i="1" kern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en-US" sz="1800" i="1" kern="0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i,n</a:t>
            </a:r>
            <a:endParaRPr lang="en-US" altLang="en-US" sz="1800" i="1" kern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1. 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s.length</a:t>
            </a:r>
            <a:endParaRPr lang="en-US" altLang="en-US" sz="18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2. 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i+1</a:t>
            </a:r>
            <a:endParaRPr lang="en-US" altLang="en-US" sz="18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3.  </a:t>
            </a: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while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≤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and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&lt;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        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//skip all activities which are incompatible with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en-US" sz="1800" i="1" kern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4. 	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+ 1</a:t>
            </a: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5.  </a:t>
            </a: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if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≤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	//if an activity is found in S</a:t>
            </a:r>
            <a:r>
              <a:rPr lang="en-US" altLang="en-US" sz="18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i+1,n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which is compatible with </a:t>
            </a:r>
            <a:r>
              <a:rPr lang="en-US" alt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endParaRPr lang="en-US" altLang="en-US" sz="1800" i="1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	return {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U RECURSIVE-ACTIVITY-SELECTOR(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f, 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//add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to solution set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6.  </a:t>
            </a: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else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return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Ø</a:t>
            </a:r>
            <a:endParaRPr lang="en-US" altLang="en-US" sz="18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267" y="979576"/>
            <a:ext cx="6758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Wingdings" pitchFamily="2" charset="2"/>
              <a:buNone/>
              <a:defRPr/>
            </a:pP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Initial call: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RECURSIVE-ACTIVITY-SELECTOR(</a:t>
            </a:r>
            <a:r>
              <a:rPr lang="en-US" altLang="en-US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f, 0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868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0     1      2      3      4     5      6      7     8      9    10    11    12    13   14    15   16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91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9104539" cy="5765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Solves an optimization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For many optimization problems, greedy algorithm can be used. (not always)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Greedy algorithm for optimization problems typically go through a sequence of steps, with a set of choices at each step. 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Current choice does not depend on evaluating potential future choices or pre-solving repeatedly occurring </a:t>
            </a:r>
            <a:r>
              <a:rPr lang="en-US" altLang="en-US" dirty="0" err="1"/>
              <a:t>subproblems</a:t>
            </a:r>
            <a:r>
              <a:rPr lang="en-US" altLang="en-US" dirty="0"/>
              <a:t> (a.k.a., </a:t>
            </a:r>
            <a:r>
              <a:rPr lang="en-US" altLang="en-US" i="1" dirty="0"/>
              <a:t>overlapping</a:t>
            </a:r>
            <a:r>
              <a:rPr lang="en-US" altLang="en-US" dirty="0"/>
              <a:t> </a:t>
            </a:r>
            <a:r>
              <a:rPr lang="en-US" altLang="en-US" i="1" dirty="0" err="1"/>
              <a:t>subproblems</a:t>
            </a:r>
            <a:r>
              <a:rPr lang="en-US" altLang="en-US" dirty="0"/>
              <a:t>). 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With each step, the original problem is reduced to a smaller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Greedy algorithm always makes the choice that looks best at the moment.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It makes a </a:t>
            </a:r>
            <a:r>
              <a:rPr lang="en-US" altLang="en-US" sz="2400" u="sng" dirty="0"/>
              <a:t>locally optimal choice</a:t>
            </a:r>
            <a:r>
              <a:rPr lang="en-US" altLang="en-US" sz="2400" dirty="0"/>
              <a:t> in the hope that this choice will lead to a globally optimal solution.</a:t>
            </a:r>
          </a:p>
          <a:p>
            <a:pPr lvl="1"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07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0     1      2      3      4     5      6      7     8      9    10    11    12    13   14    15   16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8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0     1      2      3      4     5      6      7     8      9    10    11    12    13   14    15   16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55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0     1      2      3      4     5      6      7     8      9    10    11    12    13   14    15   16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42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0     1      2      3      4     5      6      7     8      9    10    11    12    13   14    15   16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383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0     1      2      3      4     5      6      7     8      9    10    11    12    13   14    15   16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0     1      2      3      4     5      6      7     8      9    10    11    12    13   14    15   16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0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42" name="Group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838200" y="381000"/>
          <a:ext cx="7772403" cy="50292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037" name="Line 196"/>
          <p:cNvSpPr>
            <a:spLocks noChangeShapeType="1"/>
          </p:cNvSpPr>
          <p:nvPr/>
        </p:nvSpPr>
        <p:spPr bwMode="auto">
          <a:xfrm>
            <a:off x="1328058" y="607423"/>
            <a:ext cx="1484811" cy="217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8" name="Line 197"/>
          <p:cNvSpPr>
            <a:spLocks noChangeShapeType="1"/>
          </p:cNvSpPr>
          <p:nvPr/>
        </p:nvSpPr>
        <p:spPr bwMode="auto">
          <a:xfrm>
            <a:off x="2317569" y="1062446"/>
            <a:ext cx="990600" cy="0"/>
          </a:xfrm>
          <a:prstGeom prst="line">
            <a:avLst/>
          </a:prstGeom>
          <a:noFill/>
          <a:ln w="5715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39" name="Line 198"/>
          <p:cNvSpPr>
            <a:spLocks noChangeShapeType="1"/>
          </p:cNvSpPr>
          <p:nvPr/>
        </p:nvSpPr>
        <p:spPr bwMode="auto">
          <a:xfrm>
            <a:off x="844187" y="1515292"/>
            <a:ext cx="2946763" cy="653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0" name="Line 199"/>
          <p:cNvSpPr>
            <a:spLocks noChangeShapeType="1"/>
          </p:cNvSpPr>
          <p:nvPr/>
        </p:nvSpPr>
        <p:spPr bwMode="auto">
          <a:xfrm>
            <a:off x="3254284" y="1974669"/>
            <a:ext cx="10042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1" name="Line 200"/>
          <p:cNvSpPr>
            <a:spLocks noChangeShapeType="1"/>
          </p:cNvSpPr>
          <p:nvPr/>
        </p:nvSpPr>
        <p:spPr bwMode="auto">
          <a:xfrm>
            <a:off x="2320290" y="2436222"/>
            <a:ext cx="2941319" cy="8711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2" name="Line 201"/>
          <p:cNvSpPr>
            <a:spLocks noChangeShapeType="1"/>
          </p:cNvSpPr>
          <p:nvPr/>
        </p:nvSpPr>
        <p:spPr bwMode="auto">
          <a:xfrm>
            <a:off x="3254284" y="2899959"/>
            <a:ext cx="1970859" cy="653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3" name="Line 202"/>
          <p:cNvSpPr>
            <a:spLocks noChangeShapeType="1"/>
          </p:cNvSpPr>
          <p:nvPr/>
        </p:nvSpPr>
        <p:spPr bwMode="auto">
          <a:xfrm>
            <a:off x="3721553" y="3359335"/>
            <a:ext cx="1939018" cy="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4" name="Line 203"/>
          <p:cNvSpPr>
            <a:spLocks noChangeShapeType="1"/>
          </p:cNvSpPr>
          <p:nvPr/>
        </p:nvSpPr>
        <p:spPr bwMode="auto">
          <a:xfrm>
            <a:off x="4724400" y="3813267"/>
            <a:ext cx="1500051" cy="1524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5" name="Line 204"/>
          <p:cNvSpPr>
            <a:spLocks noChangeShapeType="1"/>
          </p:cNvSpPr>
          <p:nvPr/>
        </p:nvSpPr>
        <p:spPr bwMode="auto">
          <a:xfrm>
            <a:off x="4724400" y="4269377"/>
            <a:ext cx="1981200" cy="4364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6" name="Line 205"/>
          <p:cNvSpPr>
            <a:spLocks noChangeShapeType="1"/>
          </p:cNvSpPr>
          <p:nvPr/>
        </p:nvSpPr>
        <p:spPr bwMode="auto">
          <a:xfrm flipV="1">
            <a:off x="1819003" y="4714604"/>
            <a:ext cx="5810794" cy="1087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7" name="Line 206"/>
          <p:cNvSpPr>
            <a:spLocks noChangeShapeType="1"/>
          </p:cNvSpPr>
          <p:nvPr/>
        </p:nvSpPr>
        <p:spPr bwMode="auto">
          <a:xfrm flipV="1">
            <a:off x="6639196" y="5156554"/>
            <a:ext cx="1982289" cy="163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6048" name="Text Box 207"/>
          <p:cNvSpPr txBox="1">
            <a:spLocks noChangeArrowheads="1"/>
          </p:cNvSpPr>
          <p:nvPr/>
        </p:nvSpPr>
        <p:spPr bwMode="auto">
          <a:xfrm>
            <a:off x="703126" y="5499039"/>
            <a:ext cx="8179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0     1      2      3      4     5      6      7     8      9    10    11    12    13   14    15   16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-76200" y="533400"/>
            <a:ext cx="8458200" cy="5871865"/>
            <a:chOff x="-76200" y="533400"/>
            <a:chExt cx="8458200" cy="5871865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7543800" cy="461665"/>
              <a:chOff x="838200" y="5943600"/>
              <a:chExt cx="7543800" cy="4616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838200" y="5948065"/>
                <a:ext cx="7543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038600" y="5943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-76200" y="533400"/>
              <a:ext cx="461665" cy="4876800"/>
              <a:chOff x="-76200" y="533400"/>
              <a:chExt cx="461665" cy="48768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45132" y="533400"/>
                <a:ext cx="0" cy="4876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 rot="16200000">
                <a:off x="-703734" y="2837334"/>
                <a:ext cx="1716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" y="457202"/>
          <a:ext cx="609600" cy="504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25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970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Properties of Greedy Problems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1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How can one tell if a greedy algorithm will be able to solve an optimization problem i.e., whether a problem is a “Greedy problem”?</a:t>
            </a:r>
            <a:endParaRPr lang="en-US" altLang="en-US" sz="1050" dirty="0"/>
          </a:p>
          <a:p>
            <a:pPr eaLnBrk="1" hangingPunct="1"/>
            <a:r>
              <a:rPr lang="en-US" altLang="en-US" sz="2400" dirty="0"/>
              <a:t>There is no way in general. But there are 2 ingredients exhibited by most Greedy Problems (problems solvable via a </a:t>
            </a:r>
            <a:r>
              <a:rPr lang="en-US" altLang="en-US" sz="2400"/>
              <a:t>greedy algorithm):</a:t>
            </a:r>
            <a:endParaRPr lang="en-US" altLang="en-US" sz="2000" dirty="0"/>
          </a:p>
          <a:p>
            <a:pPr marL="51435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b="1" dirty="0"/>
              <a:t>Greedy Choice Property</a:t>
            </a:r>
            <a:r>
              <a:rPr lang="en-US" altLang="en-US" sz="2400" dirty="0"/>
              <a:t>: there is an optimal solution that contains the first greedy choice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sz="2000" dirty="0"/>
              <a:t>It implies </a:t>
            </a:r>
            <a:r>
              <a:rPr lang="en-US" altLang="en-US" dirty="0"/>
              <a:t>that a globally optimal solution can be arrived at by making a locally optimal (Greedy) choice.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dirty="0"/>
              <a:t>So we can make whatever choice seems best at this moment (i.e., greedy choice) and then solve the subproblem that results after the choice is made.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dirty="0"/>
              <a:t>Thus, a greedy strategy usually  progresses in a </a:t>
            </a:r>
            <a:r>
              <a:rPr lang="en-US" altLang="en-US" b="1" i="1" dirty="0">
                <a:solidFill>
                  <a:srgbClr val="990000"/>
                </a:solidFill>
              </a:rPr>
              <a:t>top-down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dirty="0"/>
              <a:t>fashion, making one greedy choice after another, iteratively reducing each given problem instance to a smaller one.</a:t>
            </a:r>
            <a:endParaRPr lang="en-US" altLang="en-US" sz="2000" dirty="0"/>
          </a:p>
          <a:p>
            <a:pPr marL="514350" lvl="1" indent="-342900" eaLnBrk="1" hangingPunct="1">
              <a:buFont typeface="Monotype Sorts" pitchFamily="2" charset="2"/>
              <a:buAutoNum type="arabicPeriod"/>
            </a:pPr>
            <a:r>
              <a:rPr lang="en-US" altLang="en-US" sz="2400" b="1" dirty="0"/>
              <a:t>Optimal Sub Structure Property</a:t>
            </a:r>
            <a:r>
              <a:rPr lang="en-US" altLang="en-US" sz="2400" dirty="0"/>
              <a:t>: Optimal solution of a problem contains within it optimal solution of its </a:t>
            </a:r>
            <a:r>
              <a:rPr lang="en-US" altLang="en-US" sz="2400" dirty="0" err="1"/>
              <a:t>subproblem</a:t>
            </a:r>
            <a:r>
              <a:rPr lang="en-US" altLang="en-US" sz="2400" dirty="0"/>
              <a:t>(s)</a:t>
            </a:r>
          </a:p>
          <a:p>
            <a:pPr lvl="2" indent="-342900">
              <a:buFont typeface="Arial" pitchFamily="34" charset="0"/>
              <a:buChar char="•"/>
            </a:pPr>
            <a:r>
              <a:rPr lang="en-US" altLang="en-US" sz="2000" dirty="0"/>
              <a:t>It implies that the optimal solution of </a:t>
            </a:r>
            <a:r>
              <a:rPr lang="en-US" altLang="en-US" sz="2000" dirty="0" err="1"/>
              <a:t>subproblem</a:t>
            </a:r>
            <a:r>
              <a:rPr lang="en-US" altLang="en-US" sz="2000" dirty="0"/>
              <a:t>(s) can be combined together to obtain the optimal solution of the problem itself</a:t>
            </a:r>
            <a:endParaRPr lang="en-US" altLang="en-US" sz="2400" dirty="0"/>
          </a:p>
          <a:p>
            <a:pPr marL="914400" indent="-342900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13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Greedy Choice Property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73462"/>
              </p:ext>
            </p:extLst>
          </p:nvPr>
        </p:nvGraphicFramePr>
        <p:xfrm>
          <a:off x="1524000" y="1600200"/>
          <a:ext cx="6096000" cy="1112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/>
                        <a:t>S</a:t>
                      </a:r>
                      <a:r>
                        <a:rPr lang="en-US" altLang="en-US" sz="1800" i="1" baseline="-25000" dirty="0" err="1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/>
                        <a:t>f</a:t>
                      </a:r>
                      <a:r>
                        <a:rPr lang="en-US" altLang="en-US" sz="1800" i="1" baseline="-25000" dirty="0" err="1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28956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 An optimal solution which does not begin with activity 1 is: A={2,4,9,11}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 Let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B = A – {2} U {1} = {1,4,9,11};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B is an optimal solution, too. 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+mn-cs"/>
              </a:rPr>
              <a:t>Why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?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 Activity 2 doesn’t clash with 4,9, or 11.  Activity 1 finishes before 2 finishes and as such 1 cannot clash with 4,9, or 11, either. Also, activities 4,9, and 11 do not clash with each other (otherwise they wouldn’t be members of A).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 Hence B = {1,4,9,11} is a valid solution. Since |B| = |A|, B is an optimal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Substructure Property Illustration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939800"/>
            <a:ext cx="8823172" cy="5747439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10000"/>
              </a:lnSpc>
            </a:pPr>
            <a:endParaRPr lang="en-US" altLang="zh-TW" dirty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dirty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dirty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dirty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288925" lvl="1" indent="168275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dirty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Take an optimal solution of S = {1,2,3,4,5,6,7,8,9,10,11} which contains activity 1: A = {1,4,9,11}</a:t>
            </a:r>
          </a:p>
          <a:p>
            <a:pPr marL="288925" lvl="1" indent="168275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dirty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According to the optimal substructure property: </a:t>
            </a:r>
          </a:p>
          <a:p>
            <a:pPr marL="746125" lvl="2" indent="168275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sz="2400" dirty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A’ = A-{1} = {4,9,11} is an optimal solution of </a:t>
            </a:r>
          </a:p>
          <a:p>
            <a:pPr marL="746125" lvl="2" indent="168275">
              <a:lnSpc>
                <a:spcPct val="110000"/>
              </a:lnSpc>
            </a:pPr>
            <a:r>
              <a:rPr lang="en-US" altLang="zh-TW" sz="2400" dirty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S’ = {4,6,7,8,9,11} </a:t>
            </a:r>
            <a:r>
              <a:rPr lang="en-US" altLang="zh-TW" dirty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a.k.a.</a:t>
            </a:r>
            <a:r>
              <a:rPr lang="en-US" altLang="zh-TW" dirty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 a subproblem of the original problem 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73462"/>
              </p:ext>
            </p:extLst>
          </p:nvPr>
        </p:nvGraphicFramePr>
        <p:xfrm>
          <a:off x="1205428" y="997932"/>
          <a:ext cx="6096000" cy="1112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/>
                        <a:t>S</a:t>
                      </a:r>
                      <a:r>
                        <a:rPr lang="en-US" altLang="en-US" sz="1800" i="1" baseline="-25000" dirty="0" err="1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/>
                        <a:t>f</a:t>
                      </a:r>
                      <a:r>
                        <a:rPr lang="en-US" altLang="en-US" sz="1800" i="1" baseline="-25000" dirty="0" err="1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97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27878BB3-FC47-4F15-B666-FFDCB7F3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F50BDA-94A9-4DAB-912D-F78761D2D161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0D2C7E0-EAA5-4EFA-9A65-AB12F6591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When can we use Greedy algorithms?</a:t>
            </a:r>
          </a:p>
        </p:txBody>
      </p:sp>
      <p:sp>
        <p:nvSpPr>
          <p:cNvPr id="708611" name="Text Box 3">
            <a:extLst>
              <a:ext uri="{FF2B5EF4-FFF2-40B4-BE49-F238E27FC236}">
                <a16:creationId xmlns:a16="http://schemas.microsoft.com/office/drawing/2014/main" id="{F41B91D8-A41F-4C82-B1E5-DD4C5E0E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641475"/>
            <a:ext cx="8321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We can use a greedy algorithm when the following are true: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AutoNum type="arabicParenR"/>
            </a:pPr>
            <a:r>
              <a:rPr lang="en-US" altLang="en-US" sz="2400" b="1">
                <a:latin typeface="Times New Roman" panose="02020603050405020304" pitchFamily="18" charset="0"/>
              </a:rPr>
              <a:t>The greedy choice property: </a:t>
            </a:r>
            <a:r>
              <a:rPr lang="en-US" altLang="en-US" sz="2400">
                <a:latin typeface="Times New Roman" panose="02020603050405020304" pitchFamily="18" charset="0"/>
              </a:rPr>
              <a:t> A globally optimal solution can be arrived at by making a locally optimal (greedy) choice.</a:t>
            </a:r>
          </a:p>
          <a:p>
            <a:pPr>
              <a:buFont typeface="Times" panose="02020603050405020304" pitchFamily="18" charset="0"/>
              <a:buAutoNum type="arabicParenR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AutoNum type="arabicParenR"/>
            </a:pPr>
            <a:r>
              <a:rPr lang="en-US" altLang="en-US" sz="2400" b="1">
                <a:latin typeface="Times New Roman" panose="02020603050405020304" pitchFamily="18" charset="0"/>
              </a:rPr>
              <a:t>The optimal substructure property:</a:t>
            </a:r>
            <a:r>
              <a:rPr lang="en-US" altLang="en-US" sz="2400">
                <a:latin typeface="Times New Roman" panose="02020603050405020304" pitchFamily="18" charset="0"/>
              </a:rPr>
              <a:t>  The optimal solution contains within </a:t>
            </a:r>
            <a:r>
              <a:rPr lang="en-US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its optimal solutions to subproblems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0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Implications of greedy choice and optimal substructure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9143999" cy="5500037"/>
          </a:xfrm>
        </p:spPr>
        <p:txBody>
          <a:bodyPr/>
          <a:lstStyle/>
          <a:p>
            <a:pPr marL="231775" lvl="1" indent="-168275" algn="just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After each greedy choice is made, we are left with an smaller optimization problem (called a subproblem) of the same form as the original problem</a:t>
            </a:r>
          </a:p>
          <a:p>
            <a:pPr marL="231775" lvl="1" indent="-168275" algn="just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By induction, making the greedy choice for every subproblem produces an optimal solution of the whole problem</a:t>
            </a:r>
          </a:p>
          <a:p>
            <a:pPr lvl="1" algn="just"/>
            <a:endParaRPr lang="en-US" altLang="zh-TW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12403"/>
              </p:ext>
            </p:extLst>
          </p:nvPr>
        </p:nvGraphicFramePr>
        <p:xfrm>
          <a:off x="88804" y="4035915"/>
          <a:ext cx="8975534" cy="249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066">
                  <a:extLst>
                    <a:ext uri="{9D8B030D-6E8A-4147-A177-3AD203B41FA5}">
                      <a16:colId xmlns:a16="http://schemas.microsoft.com/office/drawing/2014/main" val="3170843714"/>
                    </a:ext>
                  </a:extLst>
                </a:gridCol>
                <a:gridCol w="2304167">
                  <a:extLst>
                    <a:ext uri="{9D8B030D-6E8A-4147-A177-3AD203B41FA5}">
                      <a16:colId xmlns:a16="http://schemas.microsoft.com/office/drawing/2014/main" val="2042695481"/>
                    </a:ext>
                  </a:extLst>
                </a:gridCol>
                <a:gridCol w="3639301">
                  <a:extLst>
                    <a:ext uri="{9D8B030D-6E8A-4147-A177-3AD203B41FA5}">
                      <a16:colId xmlns:a16="http://schemas.microsoft.com/office/drawing/2014/main" val="613346829"/>
                    </a:ext>
                  </a:extLst>
                </a:gridCol>
              </a:tblGrid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Current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Greedy Choice for</a:t>
                      </a:r>
                    </a:p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Current</a:t>
                      </a:r>
                      <a:r>
                        <a:rPr lang="en-US" sz="2000" baseline="0" dirty="0">
                          <a:latin typeface="+mn-lt"/>
                          <a:cs typeface="Arial" panose="020B0604020202020204" pitchFamily="34" charset="0"/>
                        </a:rPr>
                        <a:t> Problem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Solution to current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48272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 = {1,2,3,4,5,6,7,8,9,10,11}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A = {1,</a:t>
                      </a:r>
                      <a:r>
                        <a:rPr lang="en-US" sz="2000" baseline="0" dirty="0">
                          <a:latin typeface="+mn-lt"/>
                          <a:cs typeface="Arial" panose="020B0604020202020204" pitchFamily="34" charset="0"/>
                        </a:rPr>
                        <a:t> ….</a:t>
                      </a:r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82968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S’ = {4,6,7,8,9,11}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A’= {4, ….}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33671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S’’= {6,7,8,9,11}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A’’ = {6, 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52975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S’’’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61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07423"/>
              </p:ext>
            </p:extLst>
          </p:nvPr>
        </p:nvGraphicFramePr>
        <p:xfrm>
          <a:off x="1506536" y="2907137"/>
          <a:ext cx="6096000" cy="1107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/>
                        <a:t>S</a:t>
                      </a:r>
                      <a:r>
                        <a:rPr lang="en-US" altLang="en-US" sz="1800" i="1" baseline="-25000" dirty="0" err="1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/>
                        <a:t>f</a:t>
                      </a:r>
                      <a:r>
                        <a:rPr lang="en-US" altLang="en-US" sz="1800" i="1" baseline="-25000" dirty="0" err="1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0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Problem on 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9143999" cy="5500037"/>
          </a:xfrm>
        </p:spPr>
        <p:txBody>
          <a:bodyPr/>
          <a:lstStyle/>
          <a:p>
            <a:pPr lvl="1" algn="just"/>
            <a:endParaRPr lang="en-US" altLang="zh-TW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50479"/>
              </p:ext>
            </p:extLst>
          </p:nvPr>
        </p:nvGraphicFramePr>
        <p:xfrm>
          <a:off x="155574" y="2437038"/>
          <a:ext cx="8975534" cy="249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066">
                  <a:extLst>
                    <a:ext uri="{9D8B030D-6E8A-4147-A177-3AD203B41FA5}">
                      <a16:colId xmlns:a16="http://schemas.microsoft.com/office/drawing/2014/main" val="3170843714"/>
                    </a:ext>
                  </a:extLst>
                </a:gridCol>
                <a:gridCol w="2304167">
                  <a:extLst>
                    <a:ext uri="{9D8B030D-6E8A-4147-A177-3AD203B41FA5}">
                      <a16:colId xmlns:a16="http://schemas.microsoft.com/office/drawing/2014/main" val="2042695481"/>
                    </a:ext>
                  </a:extLst>
                </a:gridCol>
                <a:gridCol w="3639301">
                  <a:extLst>
                    <a:ext uri="{9D8B030D-6E8A-4147-A177-3AD203B41FA5}">
                      <a16:colId xmlns:a16="http://schemas.microsoft.com/office/drawing/2014/main" val="613346829"/>
                    </a:ext>
                  </a:extLst>
                </a:gridCol>
              </a:tblGrid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Current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Greedy Choice for</a:t>
                      </a:r>
                    </a:p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Current</a:t>
                      </a:r>
                      <a:r>
                        <a:rPr lang="en-US" sz="2000" baseline="0" dirty="0">
                          <a:latin typeface="+mn-lt"/>
                          <a:cs typeface="Arial" panose="020B0604020202020204" pitchFamily="34" charset="0"/>
                        </a:rPr>
                        <a:t> Problem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Solution to current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48272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82968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33671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52975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61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80781"/>
              </p:ext>
            </p:extLst>
          </p:nvPr>
        </p:nvGraphicFramePr>
        <p:xfrm>
          <a:off x="1404936" y="1223480"/>
          <a:ext cx="6096000" cy="1107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/>
                        <a:t>S</a:t>
                      </a:r>
                      <a:r>
                        <a:rPr lang="en-US" altLang="en-US" sz="1800" i="1" baseline="-25000" dirty="0" err="1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/>
                        <a:t>f</a:t>
                      </a:r>
                      <a:r>
                        <a:rPr lang="en-US" altLang="en-US" sz="1800" i="1" baseline="-25000" dirty="0" err="1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462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161926"/>
            <a:ext cx="8797925" cy="11334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Greedy-Choice Property of Activity Selection Problem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91600" cy="5747439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b="1" u="sng" dirty="0">
                <a:ea typeface="新細明體" panose="02020500000000000000" pitchFamily="18" charset="-120"/>
              </a:rPr>
              <a:t>Claim</a:t>
            </a:r>
            <a:r>
              <a:rPr lang="en-US" altLang="zh-TW" sz="2400" dirty="0">
                <a:ea typeface="新細明體" panose="02020500000000000000" pitchFamily="18" charset="-120"/>
              </a:rPr>
              <a:t>:  There is an optimal solution that contains the first greedy choice (</a:t>
            </a:r>
            <a:r>
              <a:rPr lang="en-US" altLang="zh-TW" sz="2400" i="1" dirty="0">
                <a:ea typeface="新細明體" panose="02020500000000000000" pitchFamily="18" charset="-120"/>
              </a:rPr>
              <a:t>i.e.,</a:t>
            </a:r>
            <a:r>
              <a:rPr lang="en-US" altLang="zh-TW" sz="2400" dirty="0">
                <a:ea typeface="新細明體" panose="02020500000000000000" pitchFamily="18" charset="-120"/>
              </a:rPr>
              <a:t> activity 1, which has the earliest finish time)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u="sng" dirty="0">
                <a:ea typeface="新細明體" panose="02020500000000000000" pitchFamily="18" charset="-120"/>
              </a:rPr>
              <a:t>Proof</a:t>
            </a:r>
            <a:r>
              <a:rPr lang="en-US" altLang="zh-TW" sz="2400" dirty="0">
                <a:ea typeface="新細明體" panose="02020500000000000000" pitchFamily="18" charset="-120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Let S = {1,2,…, n} be the set of input activities sorted by their finishing times, </a:t>
            </a:r>
            <a:r>
              <a:rPr lang="en-US" altLang="zh-TW" sz="2400" i="1" dirty="0">
                <a:ea typeface="新細明體" panose="02020500000000000000" pitchFamily="18" charset="-120"/>
              </a:rPr>
              <a:t>i.e.,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i="1" dirty="0">
                <a:ea typeface="新細明體" panose="02020500000000000000" pitchFamily="18" charset="-120"/>
              </a:rPr>
              <a:t> ≤ f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</a:rPr>
              <a:t> ≤ … ≤ f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An optimal solution will be a subset of 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Suppose 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 S is an optimal solution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Order the activities in A by finish time. Let k be the first activity in A in this order.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If k = 1, the solution A contains activity 1 and the proof completes.</a:t>
            </a:r>
          </a:p>
          <a:p>
            <a:pPr lvl="2">
              <a:lnSpc>
                <a:spcPct val="110000"/>
              </a:lnSpc>
            </a:pPr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If k  1, we have to show that there is an optimal solution B  S which contains activity 1</a:t>
            </a:r>
          </a:p>
        </p:txBody>
      </p:sp>
    </p:spTree>
    <p:extLst>
      <p:ext uri="{BB962C8B-B14F-4D97-AF65-F5344CB8AC3E}">
        <p14:creationId xmlns:p14="http://schemas.microsoft.com/office/powerpoint/2010/main" val="2878908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1110561"/>
            <a:ext cx="8988424" cy="5747439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Let B = A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–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{k}  {1}. </a:t>
            </a:r>
            <a:endParaRPr lang="en-US" altLang="zh-TW" sz="1800" i="1" dirty="0">
              <a:ea typeface="新細明體" panose="02020500000000000000" pitchFamily="18" charset="-120"/>
            </a:endParaRPr>
          </a:p>
          <a:p>
            <a:pPr lvl="2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 activity 1 has the earliest finish time in </a:t>
            </a:r>
            <a:r>
              <a:rPr lang="en-US" altLang="zh-TW" sz="1800" i="1" dirty="0">
                <a:ea typeface="新細明體" panose="02020500000000000000" pitchFamily="18" charset="-120"/>
              </a:rPr>
              <a:t>S =&gt; f</a:t>
            </a:r>
            <a:r>
              <a:rPr lang="en-US" altLang="zh-TW" sz="1800" i="1" baseline="-25000" dirty="0">
                <a:ea typeface="新細明體" panose="02020500000000000000" pitchFamily="18" charset="-120"/>
              </a:rPr>
              <a:t>1 </a:t>
            </a:r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sz="18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 dirty="0" err="1">
                <a:ea typeface="新細明體" panose="02020500000000000000" pitchFamily="18" charset="-120"/>
              </a:rPr>
              <a:t>k</a:t>
            </a:r>
            <a:r>
              <a:rPr lang="en-US" altLang="zh-TW" sz="1800" i="1" baseline="-250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ea typeface="新細明體" panose="02020500000000000000" pitchFamily="18" charset="-120"/>
              </a:rPr>
              <a:t>…..(1) and</a:t>
            </a:r>
          </a:p>
          <a:p>
            <a:pPr lvl="2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 activity k finishes before other activities in A starts (otherwise, activity k would clash with other activities in set A) =&gt;</a:t>
            </a:r>
            <a:r>
              <a:rPr lang="en-US" altLang="zh-TW" sz="1800" i="1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f</a:t>
            </a:r>
            <a:r>
              <a:rPr lang="en-US" altLang="zh-TW" sz="1800" i="1" baseline="-25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sz="18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s</a:t>
            </a:r>
            <a:r>
              <a:rPr lang="en-US" altLang="zh-TW" sz="1800" i="1" baseline="-25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1800" i="1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…..(2)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for all j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∈ A-{k}</a:t>
            </a:r>
          </a:p>
          <a:p>
            <a:pPr lvl="2">
              <a:lnSpc>
                <a:spcPct val="11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(1)&amp;(2)</a:t>
            </a:r>
            <a:r>
              <a:rPr lang="en-US" altLang="zh-TW" sz="1800" i="1" dirty="0">
                <a:ea typeface="新細明體" panose="02020500000000000000" pitchFamily="18" charset="-120"/>
              </a:rPr>
              <a:t> =&gt;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f</a:t>
            </a:r>
            <a:r>
              <a:rPr lang="en-US" altLang="zh-TW" sz="18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sz="18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s</a:t>
            </a:r>
            <a:r>
              <a:rPr lang="en-US" altLang="zh-TW" sz="1800" i="1" baseline="-25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1800" i="1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for all j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∈ A-{k} =&gt;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activity 1 doesn’t clash with other activities in B</a:t>
            </a:r>
          </a:p>
          <a:p>
            <a:pPr lvl="2">
              <a:lnSpc>
                <a:spcPct val="110000"/>
              </a:lnSpc>
            </a:pP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Also, </a:t>
            </a:r>
            <a:r>
              <a:rPr lang="en-US" altLang="zh-TW" sz="1800" dirty="0">
                <a:ea typeface="新細明體" panose="02020500000000000000" pitchFamily="18" charset="-120"/>
              </a:rPr>
              <a:t>activities in </a:t>
            </a:r>
            <a:r>
              <a:rPr lang="en-US" altLang="zh-TW" sz="1800" i="1" dirty="0">
                <a:ea typeface="新細明體" panose="02020500000000000000" pitchFamily="18" charset="-120"/>
              </a:rPr>
              <a:t>A-{k} do not clash with each other </a:t>
            </a:r>
            <a:r>
              <a:rPr lang="en-US" altLang="zh-TW" sz="1800" dirty="0">
                <a:ea typeface="新細明體" panose="02020500000000000000" pitchFamily="18" charset="-120"/>
              </a:rPr>
              <a:t>(Since, A is a valid solution)</a:t>
            </a:r>
            <a:endParaRPr lang="en-US" altLang="zh-TW" sz="1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Hence activities in B are mutually compatible. Also, |B| = |A|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Thus, B is an optimal solution which contains activity 1 (the first greedy choice)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5575" y="161926"/>
            <a:ext cx="8797925" cy="11334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Greedy-Choice Property of Activity Selection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1029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Optimal Substructure Property of Activity Selection Problem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97925" cy="5237163"/>
          </a:xfrm>
        </p:spPr>
        <p:txBody>
          <a:bodyPr>
            <a:normAutofit/>
          </a:bodyPr>
          <a:lstStyle/>
          <a:p>
            <a:pPr marL="449263" lvl="1" eaLnBrk="1" hangingPunct="1"/>
            <a:r>
              <a:rPr lang="en-US" altLang="zh-TW" dirty="0">
                <a:ea typeface="新細明體" panose="02020500000000000000" pitchFamily="18" charset="-120"/>
              </a:rPr>
              <a:t>Once the greedy choice of activity 1 is made, the problem reduces to finding an optimal solution for the activity-selection problem over those activities in S that are compatible with activity 1</a:t>
            </a:r>
          </a:p>
          <a:p>
            <a:pPr marL="449263" lvl="2" eaLnBrk="1" hangingPunct="1"/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Optimal Substructure property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449263" lvl="2"/>
            <a:r>
              <a:rPr lang="en-US" altLang="zh-TW" sz="2400" dirty="0">
                <a:ea typeface="新細明體" panose="02020500000000000000" pitchFamily="18" charset="-120"/>
              </a:rPr>
              <a:t>If A is an optimal solution of input S which contains the first greedy choice (activity 1), then A’</a:t>
            </a:r>
            <a:r>
              <a:rPr lang="en-US" altLang="zh-TW" sz="2400" i="1" dirty="0">
                <a:ea typeface="新細明體" panose="02020500000000000000" pitchFamily="18" charset="-120"/>
              </a:rPr>
              <a:t>= A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2400" i="1" dirty="0">
                <a:ea typeface="新細明體" panose="02020500000000000000" pitchFamily="18" charset="-120"/>
              </a:rPr>
              <a:t> {1}</a:t>
            </a:r>
            <a:r>
              <a:rPr lang="en-US" altLang="zh-TW" sz="2400" dirty="0">
                <a:ea typeface="新細明體" panose="02020500000000000000" pitchFamily="18" charset="-120"/>
              </a:rPr>
              <a:t>  is an optimal solution of input </a:t>
            </a:r>
            <a:r>
              <a:rPr lang="en-US" altLang="zh-TW" sz="2400" i="1" dirty="0">
                <a:ea typeface="新細明體" panose="02020500000000000000" pitchFamily="18" charset="-120"/>
              </a:rPr>
              <a:t>S’={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i="1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S: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s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  </a:t>
            </a: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i="1" dirty="0">
                <a:ea typeface="新細明體" panose="02020500000000000000" pitchFamily="18" charset="-120"/>
              </a:rPr>
              <a:t>}</a:t>
            </a:r>
          </a:p>
          <a:p>
            <a:pPr marL="449263" lvl="2" eaLnBrk="1" hangingPunct="1"/>
            <a:r>
              <a:rPr lang="en-US" altLang="zh-TW" sz="2400" b="1" dirty="0">
                <a:ea typeface="新細明體" panose="02020500000000000000" pitchFamily="18" charset="-120"/>
              </a:rPr>
              <a:t>Proof:</a:t>
            </a:r>
          </a:p>
          <a:p>
            <a:pPr marL="449263" lvl="2"/>
            <a:r>
              <a:rPr lang="en-US" altLang="zh-TW" sz="2400" dirty="0">
                <a:ea typeface="新細明體" panose="02020500000000000000" pitchFamily="18" charset="-120"/>
              </a:rPr>
              <a:t>If we could find an optimal solution, B’ of S’ where |B’| &gt; |A’|, then B = B’U{1} would be an optimal solution of S which contains more activities than A </a:t>
            </a:r>
          </a:p>
          <a:p>
            <a:pPr marL="449263" lvl="2" eaLnBrk="1" hangingPunct="1"/>
            <a:r>
              <a:rPr lang="en-US" altLang="zh-TW" sz="2400" dirty="0">
                <a:ea typeface="新細明體" panose="02020500000000000000" pitchFamily="18" charset="-120"/>
              </a:rPr>
              <a:t>(since |B| = |B’|+1 &gt; |A’|+1 =|A|), </a:t>
            </a:r>
          </a:p>
          <a:p>
            <a:pPr marL="449263" lvl="2" eaLnBrk="1" hangingPunct="1"/>
            <a:r>
              <a:rPr lang="en-US" altLang="zh-TW" sz="2400" dirty="0">
                <a:ea typeface="新細明體" panose="02020500000000000000" pitchFamily="18" charset="-120"/>
              </a:rPr>
              <a:t>But this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contradicts our premise that A is an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22251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Fractional Knapsack Problem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/>
                </a:solidFill>
              </a:rPr>
              <a:t>Given:</a:t>
            </a:r>
            <a:r>
              <a:rPr lang="en-US" sz="2000" dirty="0"/>
              <a:t> A set S of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b="1" dirty="0">
                <a:solidFill>
                  <a:srgbClr val="CC0000"/>
                </a:solidFill>
              </a:rPr>
              <a:t>n</a:t>
            </a:r>
            <a:r>
              <a:rPr lang="en-US" sz="2000" dirty="0"/>
              <a:t> items, with each item </a:t>
            </a:r>
            <a:r>
              <a:rPr lang="en-US" sz="2000" b="1" dirty="0" err="1">
                <a:solidFill>
                  <a:srgbClr val="CC0000"/>
                </a:solidFill>
              </a:rPr>
              <a:t>i</a:t>
            </a:r>
            <a:r>
              <a:rPr lang="en-US" sz="2000" dirty="0"/>
              <a:t> having</a:t>
            </a:r>
          </a:p>
          <a:p>
            <a:pPr lvl="1"/>
            <a:r>
              <a:rPr lang="en-US" sz="1800" b="1" dirty="0"/>
              <a:t>b</a:t>
            </a:r>
            <a:r>
              <a:rPr lang="en-US" sz="1800" b="1" baseline="-25000" dirty="0"/>
              <a:t>i</a:t>
            </a:r>
            <a:r>
              <a:rPr lang="en-US" sz="1800" dirty="0"/>
              <a:t> - a positive benefit</a:t>
            </a:r>
          </a:p>
          <a:p>
            <a:pPr lvl="1"/>
            <a:r>
              <a:rPr lang="en-US" sz="1800" b="1" dirty="0" err="1"/>
              <a:t>w</a:t>
            </a:r>
            <a:r>
              <a:rPr lang="en-US" sz="1800" b="1" baseline="-25000" dirty="0" err="1"/>
              <a:t>i</a:t>
            </a:r>
            <a:r>
              <a:rPr lang="en-US" sz="1800" dirty="0"/>
              <a:t> - a positive weight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Goal:</a:t>
            </a:r>
            <a:r>
              <a:rPr lang="en-US" sz="2000" dirty="0"/>
              <a:t> Choose items with maximum total benefit but with weight at most </a:t>
            </a:r>
            <a:r>
              <a:rPr lang="en-US" sz="2000" b="1" dirty="0"/>
              <a:t>W</a:t>
            </a:r>
            <a:r>
              <a:rPr lang="en-US" sz="2000" dirty="0"/>
              <a:t>.</a:t>
            </a:r>
          </a:p>
        </p:txBody>
      </p:sp>
      <p:pic>
        <p:nvPicPr>
          <p:cNvPr id="16389" name="Picture 4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3913188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3532188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4217988"/>
            <a:ext cx="3254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7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3733800"/>
            <a:ext cx="5953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8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4267200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" y="48006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Weight: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474663" y="5181600"/>
            <a:ext cx="123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Benefit: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189547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263842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3328988" y="44196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21138" y="44196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4695825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173196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4 ml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247491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8 ml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165475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2 ml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3857625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6 ml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4532313" y="4876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1 ml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1765300" y="5257800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$12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25066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$32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319881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$40</a:t>
            </a:r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38909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$30</a:t>
            </a:r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4564063" y="525780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$50</a:t>
            </a:r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627063" y="41148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Items:</a:t>
            </a:r>
          </a:p>
        </p:txBody>
      </p:sp>
      <p:sp>
        <p:nvSpPr>
          <p:cNvPr id="713755" name="Text Box 27"/>
          <p:cNvSpPr txBox="1">
            <a:spLocks noChangeArrowheads="1"/>
          </p:cNvSpPr>
          <p:nvPr/>
        </p:nvSpPr>
        <p:spPr bwMode="auto">
          <a:xfrm>
            <a:off x="658813" y="55626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Value:</a:t>
            </a:r>
          </a:p>
        </p:txBody>
      </p:sp>
      <p:sp>
        <p:nvSpPr>
          <p:cNvPr id="713756" name="Text Box 28"/>
          <p:cNvSpPr txBox="1">
            <a:spLocks noChangeArrowheads="1"/>
          </p:cNvSpPr>
          <p:nvPr/>
        </p:nvSpPr>
        <p:spPr bwMode="auto">
          <a:xfrm>
            <a:off x="188912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13757" name="Text Box 29"/>
          <p:cNvSpPr txBox="1">
            <a:spLocks noChangeArrowheads="1"/>
          </p:cNvSpPr>
          <p:nvPr/>
        </p:nvSpPr>
        <p:spPr bwMode="auto">
          <a:xfrm>
            <a:off x="474663" y="5867400"/>
            <a:ext cx="1201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($ per ml)</a:t>
            </a:r>
          </a:p>
        </p:txBody>
      </p:sp>
      <p:sp>
        <p:nvSpPr>
          <p:cNvPr id="713758" name="Text Box 30"/>
          <p:cNvSpPr txBox="1">
            <a:spLocks noChangeArrowheads="1"/>
          </p:cNvSpPr>
          <p:nvPr/>
        </p:nvSpPr>
        <p:spPr bwMode="auto">
          <a:xfrm>
            <a:off x="263207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13759" name="Text Box 31"/>
          <p:cNvSpPr txBox="1">
            <a:spLocks noChangeArrowheads="1"/>
          </p:cNvSpPr>
          <p:nvPr/>
        </p:nvSpPr>
        <p:spPr bwMode="auto">
          <a:xfrm>
            <a:off x="3260725" y="5638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20</a:t>
            </a:r>
          </a:p>
        </p:txBody>
      </p:sp>
      <p:sp>
        <p:nvSpPr>
          <p:cNvPr id="713760" name="Text Box 32"/>
          <p:cNvSpPr txBox="1">
            <a:spLocks noChangeArrowheads="1"/>
          </p:cNvSpPr>
          <p:nvPr/>
        </p:nvSpPr>
        <p:spPr bwMode="auto">
          <a:xfrm>
            <a:off x="4016375" y="563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13761" name="Text Box 33"/>
          <p:cNvSpPr txBox="1">
            <a:spLocks noChangeArrowheads="1"/>
          </p:cNvSpPr>
          <p:nvPr/>
        </p:nvSpPr>
        <p:spPr bwMode="auto">
          <a:xfrm>
            <a:off x="4627563" y="5638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latin typeface="Tahoma" panose="020B0604030504040204" pitchFamily="34" charset="0"/>
              </a:rPr>
              <a:t>50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732463" y="2978150"/>
            <a:ext cx="1247775" cy="2722563"/>
            <a:chOff x="4180" y="2068"/>
            <a:chExt cx="786" cy="1715"/>
          </a:xfrm>
        </p:grpSpPr>
        <p:sp>
          <p:nvSpPr>
            <p:cNvPr id="16423" name="Freeform 35"/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4" name="Freeform 36"/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5" name="Freeform 37"/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6" name="Freeform 38"/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7" name="Freeform 39"/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8" name="Freeform 40"/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29" name="Text Box 41"/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latin typeface="Tahoma" panose="020B0604030504040204" pitchFamily="34" charset="0"/>
                </a:rPr>
                <a:t>10 ml</a:t>
              </a:r>
            </a:p>
          </p:txBody>
        </p:sp>
      </p:grpSp>
      <p:sp>
        <p:nvSpPr>
          <p:cNvPr id="16420" name="Line 42"/>
          <p:cNvSpPr>
            <a:spLocks noChangeShapeType="1"/>
          </p:cNvSpPr>
          <p:nvPr/>
        </p:nvSpPr>
        <p:spPr bwMode="auto">
          <a:xfrm>
            <a:off x="5351463" y="32004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71" name="Text Box 43"/>
          <p:cNvSpPr txBox="1">
            <a:spLocks noChangeArrowheads="1"/>
          </p:cNvSpPr>
          <p:nvPr/>
        </p:nvSpPr>
        <p:spPr bwMode="auto">
          <a:xfrm>
            <a:off x="7180263" y="3657600"/>
            <a:ext cx="196373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ahoma" panose="020B0604030504040204" pitchFamily="34" charset="0"/>
              </a:rPr>
              <a:t>Solution:   P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1 ml of 5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50$</a:t>
            </a:r>
            <a:r>
              <a:rPr lang="en-US" sz="2000">
                <a:latin typeface="Tahoma" panose="020B0604030504040204" pitchFamily="34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2 ml of 3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40$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6 ml of 4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30$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Tahoma" panose="020B0604030504040204" pitchFamily="34" charset="0"/>
              </a:rPr>
              <a:t> 1 ml of 2  </a:t>
            </a:r>
            <a:r>
              <a:rPr lang="en-US" sz="2000">
                <a:solidFill>
                  <a:srgbClr val="008000"/>
                </a:solidFill>
                <a:latin typeface="Tahoma" panose="020B0604030504040204" pitchFamily="34" charset="0"/>
              </a:rPr>
              <a:t> 4$</a:t>
            </a:r>
          </a:p>
          <a:p>
            <a:pPr eaLnBrk="1" hangingPunct="1">
              <a:buFontTx/>
              <a:buChar char="•"/>
            </a:pPr>
            <a:endParaRPr lang="en-US" sz="1600">
              <a:latin typeface="Tahoma" panose="020B060403050404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sz="1600">
                <a:latin typeface="Tahoma" panose="020B0604030504040204" pitchFamily="34" charset="0"/>
              </a:rPr>
              <a:t>Total </a:t>
            </a:r>
            <a:r>
              <a:rPr lang="en-US" sz="1600">
                <a:solidFill>
                  <a:srgbClr val="008000"/>
                </a:solidFill>
                <a:latin typeface="Tahoma" panose="020B0604030504040204" pitchFamily="34" charset="0"/>
              </a:rPr>
              <a:t>Profit:124$</a:t>
            </a:r>
          </a:p>
        </p:txBody>
      </p:sp>
      <p:sp>
        <p:nvSpPr>
          <p:cNvPr id="16422" name="Text Box 44"/>
          <p:cNvSpPr txBox="1">
            <a:spLocks noChangeArrowheads="1"/>
          </p:cNvSpPr>
          <p:nvPr/>
        </p:nvSpPr>
        <p:spPr bwMode="auto">
          <a:xfrm>
            <a:off x="6951663" y="2971800"/>
            <a:ext cx="167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“knapsack”</a:t>
            </a:r>
          </a:p>
        </p:txBody>
      </p:sp>
    </p:spTree>
    <p:extLst>
      <p:ext uri="{BB962C8B-B14F-4D97-AF65-F5344CB8AC3E}">
        <p14:creationId xmlns:p14="http://schemas.microsoft.com/office/powerpoint/2010/main" val="41461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55" grpId="0"/>
      <p:bldP spid="713756" grpId="0"/>
      <p:bldP spid="713757" grpId="0"/>
      <p:bldP spid="713758" grpId="0"/>
      <p:bldP spid="713759" grpId="0"/>
      <p:bldP spid="713760" grpId="0"/>
      <p:bldP spid="7137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Fractional Knapsack Problem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Given:</a:t>
            </a:r>
            <a:r>
              <a:rPr lang="en-US" sz="2000" dirty="0"/>
              <a:t> A set S of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b="1" dirty="0">
                <a:solidFill>
                  <a:srgbClr val="CC0000"/>
                </a:solidFill>
              </a:rPr>
              <a:t>n</a:t>
            </a:r>
            <a:r>
              <a:rPr lang="en-US" sz="2000" dirty="0"/>
              <a:t> items, with each item </a:t>
            </a:r>
            <a:r>
              <a:rPr lang="en-US" sz="2000" b="1" dirty="0" err="1">
                <a:solidFill>
                  <a:srgbClr val="CC0000"/>
                </a:solidFill>
              </a:rPr>
              <a:t>i</a:t>
            </a:r>
            <a:r>
              <a:rPr lang="en-US" sz="2000" dirty="0"/>
              <a:t>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/>
              <a:t>b</a:t>
            </a:r>
            <a:r>
              <a:rPr lang="en-US" sz="1800" b="1" baseline="-25000" dirty="0"/>
              <a:t>i</a:t>
            </a:r>
            <a:r>
              <a:rPr lang="en-US" sz="1800" dirty="0"/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err="1"/>
              <a:t>w</a:t>
            </a:r>
            <a:r>
              <a:rPr lang="en-US" sz="1800" b="1" baseline="-25000" dirty="0" err="1"/>
              <a:t>i</a:t>
            </a:r>
            <a:r>
              <a:rPr lang="en-US" sz="1800" dirty="0"/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Goal:</a:t>
            </a:r>
            <a:r>
              <a:rPr lang="en-US" sz="2000" dirty="0"/>
              <a:t> Choose items with maximum total benefit but with weight at most </a:t>
            </a:r>
            <a:r>
              <a:rPr lang="en-US" sz="2000" b="1" dirty="0"/>
              <a:t>W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If we are allowed to take fractional amounts, then this is the </a:t>
            </a:r>
            <a:r>
              <a:rPr lang="en-US" sz="2000" b="1" dirty="0">
                <a:solidFill>
                  <a:schemeClr val="tx2"/>
                </a:solidFill>
              </a:rPr>
              <a:t>fractional knapsack problem</a:t>
            </a:r>
            <a:r>
              <a:rPr 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 this case, we let x</a:t>
            </a:r>
            <a:r>
              <a:rPr lang="en-US" sz="1800" baseline="-25000" dirty="0"/>
              <a:t>i </a:t>
            </a:r>
            <a:r>
              <a:rPr lang="en-US" sz="1800" dirty="0"/>
              <a:t>denote the amount we take of item </a:t>
            </a:r>
            <a:r>
              <a:rPr lang="en-US" sz="1800" dirty="0" err="1"/>
              <a:t>i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Objective: maximize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Constraint:</a:t>
            </a:r>
            <a:endParaRPr lang="en-US" sz="1800" b="1" dirty="0">
              <a:solidFill>
                <a:schemeClr val="tx2"/>
              </a:solidFill>
            </a:endParaRPr>
          </a:p>
        </p:txBody>
      </p:sp>
      <p:graphicFrame>
        <p:nvGraphicFramePr>
          <p:cNvPr id="712708" name="Object 4"/>
          <p:cNvGraphicFramePr>
            <a:graphicFrameLocks noChangeAspect="1"/>
          </p:cNvGraphicFramePr>
          <p:nvPr/>
        </p:nvGraphicFramePr>
        <p:xfrm>
          <a:off x="4114800" y="4267200"/>
          <a:ext cx="19510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787058" imgH="342751" progId="Equation.3">
                  <p:embed/>
                </p:oleObj>
              </mc:Choice>
              <mc:Fallback>
                <p:oleObj name="Equation" r:id="rId3" imgW="787058" imgH="34275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267200"/>
                        <a:ext cx="195103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09" name="Object 5"/>
          <p:cNvGraphicFramePr>
            <a:graphicFrameLocks noChangeAspect="1"/>
          </p:cNvGraphicFramePr>
          <p:nvPr/>
        </p:nvGraphicFramePr>
        <p:xfrm>
          <a:off x="2895600" y="5181600"/>
          <a:ext cx="33353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5" imgW="1346200" imgH="342900" progId="Equation.3">
                  <p:embed/>
                </p:oleObj>
              </mc:Choice>
              <mc:Fallback>
                <p:oleObj name="Equation" r:id="rId5" imgW="1346200" imgH="342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33533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717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The Fractional Knapsack Algorithm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Greedy choice: Keep taking item with highest </a:t>
            </a:r>
            <a:r>
              <a:rPr lang="en-US" sz="2000" b="1">
                <a:solidFill>
                  <a:schemeClr val="tx2"/>
                </a:solidFill>
              </a:rPr>
              <a:t>value</a:t>
            </a:r>
            <a:r>
              <a:rPr lang="en-US" sz="2000"/>
              <a:t> (benefit to weight ratio)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Since 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457200" y="2368550"/>
            <a:ext cx="8229600" cy="406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429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2C61F6"/>
                </a:solidFill>
                <a:latin typeface="Times New Roman" panose="02020603050405020304" pitchFamily="18" charset="0"/>
              </a:rPr>
              <a:t>fractionalKnapsack</a:t>
            </a:r>
            <a:r>
              <a:rPr lang="en-US" sz="2000" dirty="0">
                <a:solidFill>
                  <a:srgbClr val="2C61F6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2C61F6"/>
                </a:solidFill>
                <a:latin typeface="Times New Roman" panose="02020603050405020304" pitchFamily="18" charset="0"/>
              </a:rPr>
              <a:t>S,</a:t>
            </a:r>
            <a:r>
              <a:rPr lang="en-US" sz="2000" dirty="0">
                <a:solidFill>
                  <a:srgbClr val="2C61F6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2C61F6"/>
                </a:solidFill>
                <a:latin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2C61F6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Input: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set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items w/ benefit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and weight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; max.  weight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amount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each item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to maximize benefit w/ weight at most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endParaRPr 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for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each item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in S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v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 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		</a:t>
            </a:r>
            <a:r>
              <a:rPr lang="en-US" sz="2000" dirty="0">
                <a:latin typeface="Times New Roman" panose="02020603050405020304" pitchFamily="18" charset="0"/>
              </a:rPr>
              <a:t>{value}</a:t>
            </a:r>
            <a:endParaRPr lang="en-US" sz="2000" baseline="-25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				</a:t>
            </a:r>
            <a:r>
              <a:rPr lang="en-US" dirty="0">
                <a:latin typeface="Times New Roman" panose="02020603050405020304" pitchFamily="18" charset="0"/>
              </a:rPr>
              <a:t>{total weight}</a:t>
            </a:r>
            <a:endParaRPr lang="en-US" sz="2000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 &lt; W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remove item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with highest v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sz="20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min{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, W - w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+ </a:t>
            </a:r>
            <a:r>
              <a:rPr 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362200" y="1752600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1688367" imgH="342751" progId="Equation.3">
                  <p:embed/>
                </p:oleObj>
              </mc:Choice>
              <mc:Fallback>
                <p:oleObj name="Equation" r:id="rId3" imgW="1688367" imgH="34275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251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458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The Fractional Knapsack Algorithm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dirty="0"/>
              <a:t>Running time: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Given a collection S of n items, such that each item </a:t>
            </a:r>
            <a:r>
              <a:rPr lang="en-US" dirty="0" err="1"/>
              <a:t>i</a:t>
            </a:r>
            <a:r>
              <a:rPr lang="en-US" dirty="0"/>
              <a:t> has a benefit b</a:t>
            </a:r>
            <a:r>
              <a:rPr lang="en-US" baseline="-25000" dirty="0"/>
              <a:t>i</a:t>
            </a:r>
            <a:r>
              <a:rPr lang="en-US" dirty="0"/>
              <a:t> and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, we can construct a maximum-benefit subset of S, allowing for fractional amounts, that has a total weight W in </a:t>
            </a:r>
            <a:r>
              <a:rPr lang="en-US" dirty="0">
                <a:solidFill>
                  <a:srgbClr val="CC0000"/>
                </a:solidFill>
              </a:rPr>
              <a:t>O(</a:t>
            </a:r>
            <a:r>
              <a:rPr lang="en-US" dirty="0" err="1">
                <a:solidFill>
                  <a:srgbClr val="CC0000"/>
                </a:solidFill>
              </a:rPr>
              <a:t>nlogn</a:t>
            </a:r>
            <a:r>
              <a:rPr lang="en-US" dirty="0">
                <a:solidFill>
                  <a:srgbClr val="CC0000"/>
                </a:solidFill>
              </a:rPr>
              <a:t>)</a:t>
            </a:r>
            <a:r>
              <a:rPr lang="en-US" dirty="0"/>
              <a:t> time. (how?)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Use heap-based priority queue to store 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Removing the item with the highest value takes O(</a:t>
            </a:r>
            <a:r>
              <a:rPr lang="en-US" sz="2800" dirty="0" err="1"/>
              <a:t>logn</a:t>
            </a:r>
            <a:r>
              <a:rPr lang="en-US" sz="2800" dirty="0"/>
              <a:t>)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/>
              <a:t>In the worst case, need to remove all items</a:t>
            </a:r>
          </a:p>
        </p:txBody>
      </p:sp>
    </p:spTree>
    <p:extLst>
      <p:ext uri="{BB962C8B-B14F-4D97-AF65-F5344CB8AC3E}">
        <p14:creationId xmlns:p14="http://schemas.microsoft.com/office/powerpoint/2010/main" val="122956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0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Problem on Fractional Knapsack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9143999" cy="5500037"/>
          </a:xfrm>
        </p:spPr>
        <p:txBody>
          <a:bodyPr/>
          <a:lstStyle/>
          <a:p>
            <a:pPr lvl="1" algn="just"/>
            <a:endParaRPr lang="en-US" altLang="zh-TW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67078"/>
              </p:ext>
            </p:extLst>
          </p:nvPr>
        </p:nvGraphicFramePr>
        <p:xfrm>
          <a:off x="66768" y="2640623"/>
          <a:ext cx="8975535" cy="310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997">
                  <a:extLst>
                    <a:ext uri="{9D8B030D-6E8A-4147-A177-3AD203B41FA5}">
                      <a16:colId xmlns:a16="http://schemas.microsoft.com/office/drawing/2014/main" val="31708437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269548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613346829"/>
                    </a:ext>
                  </a:extLst>
                </a:gridCol>
                <a:gridCol w="2583543">
                  <a:extLst>
                    <a:ext uri="{9D8B030D-6E8A-4147-A177-3AD203B41FA5}">
                      <a16:colId xmlns:a16="http://schemas.microsoft.com/office/drawing/2014/main" val="339649118"/>
                    </a:ext>
                  </a:extLst>
                </a:gridCol>
                <a:gridCol w="2614195">
                  <a:extLst>
                    <a:ext uri="{9D8B030D-6E8A-4147-A177-3AD203B41FA5}">
                      <a16:colId xmlns:a16="http://schemas.microsoft.com/office/drawing/2014/main" val="2515414548"/>
                    </a:ext>
                  </a:extLst>
                </a:gridCol>
              </a:tblGrid>
              <a:tr h="4492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Remaining capacity of knapsack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sz="2000" baseline="0" dirty="0">
                          <a:latin typeface="+mn-lt"/>
                          <a:cs typeface="Arial" panose="020B0604020202020204" pitchFamily="34" charset="0"/>
                        </a:rPr>
                        <a:t> chosen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Per Kg Price</a:t>
                      </a:r>
                      <a:r>
                        <a:rPr lang="en-US" sz="2000" baseline="0" dirty="0">
                          <a:latin typeface="+mn-lt"/>
                          <a:cs typeface="Arial" panose="020B0604020202020204" pitchFamily="34" charset="0"/>
                        </a:rPr>
                        <a:t> of chosen item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Weight of chosen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2000" baseline="0" dirty="0">
                          <a:latin typeface="+mn-lt"/>
                          <a:cs typeface="Arial" panose="020B0604020202020204" pitchFamily="34" charset="0"/>
                        </a:rPr>
                        <a:t> benefits/prices of the item chosen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48272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82968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33671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52975"/>
                  </a:ext>
                </a:extLst>
              </a:tr>
              <a:tr h="4492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61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48366"/>
              </p:ext>
            </p:extLst>
          </p:nvPr>
        </p:nvGraphicFramePr>
        <p:xfrm>
          <a:off x="1538513" y="877865"/>
          <a:ext cx="5797927" cy="127950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Item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777">
                <a:tc>
                  <a:txBody>
                    <a:bodyPr/>
                    <a:lstStyle/>
                    <a:p>
                      <a:r>
                        <a:rPr lang="en-US" altLang="en-US" sz="1800" i="1" dirty="0"/>
                        <a:t>Weight(Kg)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i="1" dirty="0"/>
                        <a:t>Price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02407" y="2199297"/>
            <a:ext cx="333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Total capacity of Knapsack = 15Kg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0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23682BFD-DFFE-405B-A002-F3D30FB6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9E3BBD-9C68-47D9-9E8B-7111B7E92B92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62AF90B-638B-4291-96D4-E4006C7F7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Designing Greedy Algorithms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9094A21D-1F62-4B7E-A992-7C8424CDA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200150"/>
            <a:ext cx="8793162" cy="5348288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Cast the optimization problem as one for which: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altLang="en-US"/>
              <a:t>we make a choice and are left with only one subproblem to solve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2"/>
            </a:pPr>
            <a:r>
              <a:rPr lang="en-US" altLang="en-US"/>
              <a:t>Prove the </a:t>
            </a:r>
            <a:r>
              <a:rPr lang="en-US" altLang="en-US">
                <a:solidFill>
                  <a:srgbClr val="CC0000"/>
                </a:solidFill>
              </a:rPr>
              <a:t>GREEDY CHOICE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altLang="en-US"/>
              <a:t>that there is always an optimal solution to the original problem that makes the greedy choice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2"/>
            </a:pPr>
            <a:r>
              <a:rPr lang="en-US" altLang="en-US"/>
              <a:t>Prove the </a:t>
            </a:r>
            <a:r>
              <a:rPr lang="en-US" altLang="en-US">
                <a:solidFill>
                  <a:srgbClr val="CC0000"/>
                </a:solidFill>
              </a:rPr>
              <a:t>OPTIMAL SUBSTRUCTURE</a:t>
            </a:r>
            <a:r>
              <a:rPr lang="en-US" altLang="en-US"/>
              <a:t>: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altLang="en-US"/>
              <a:t>the greedy choice + an optimal solution to the resulting subproblem leads to an optimal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Huffman Codes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/>
              <a:t>Widely used technique for data compression</a:t>
            </a:r>
          </a:p>
          <a:p>
            <a:pPr eaLnBrk="1" hangingPunct="1">
              <a:lnSpc>
                <a:spcPct val="200000"/>
              </a:lnSpc>
            </a:pPr>
            <a:r>
              <a:rPr lang="en-US"/>
              <a:t>Assume the data to be a sequence of characters</a:t>
            </a:r>
          </a:p>
          <a:p>
            <a:pPr eaLnBrk="1" hangingPunct="1">
              <a:lnSpc>
                <a:spcPct val="200000"/>
              </a:lnSpc>
            </a:pPr>
            <a:r>
              <a:rPr lang="en-US"/>
              <a:t>Looking for an effective way of storing the data</a:t>
            </a:r>
          </a:p>
          <a:p>
            <a:pPr eaLnBrk="1" hangingPunct="1">
              <a:lnSpc>
                <a:spcPct val="200000"/>
              </a:lnSpc>
            </a:pPr>
            <a:r>
              <a:rPr lang="en-US" b="1" i="1"/>
              <a:t>Binary character code</a:t>
            </a:r>
          </a:p>
          <a:p>
            <a:pPr lvl="1" eaLnBrk="1" hangingPunct="1">
              <a:lnSpc>
                <a:spcPct val="200000"/>
              </a:lnSpc>
            </a:pPr>
            <a:r>
              <a:rPr lang="en-US"/>
              <a:t>Uniquely represents a character by a binary string</a:t>
            </a:r>
          </a:p>
        </p:txBody>
      </p:sp>
    </p:spTree>
    <p:extLst>
      <p:ext uri="{BB962C8B-B14F-4D97-AF65-F5344CB8AC3E}">
        <p14:creationId xmlns:p14="http://schemas.microsoft.com/office/powerpoint/2010/main" val="1105610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Fixed-Length Codes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91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dirty="0"/>
              <a:t>Data file containing 100,000 characters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3 bits needed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a = 000, b = 001, c = 010, d = 011, e = 100, f = 101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Requires: 100,000 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dirty="0"/>
              <a:t> 3 = 300,000 bits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Compression ratio = 300000/800000 = 0.375 using fixed length encoding.</a:t>
            </a:r>
          </a:p>
        </p:txBody>
      </p:sp>
      <p:graphicFrame>
        <p:nvGraphicFramePr>
          <p:cNvPr id="664580" name="Group 4"/>
          <p:cNvGraphicFramePr>
            <a:graphicFrameLocks noGrp="1"/>
          </p:cNvGraphicFramePr>
          <p:nvPr/>
        </p:nvGraphicFramePr>
        <p:xfrm>
          <a:off x="517525" y="2074863"/>
          <a:ext cx="7897813" cy="914400"/>
        </p:xfrm>
        <a:graphic>
          <a:graphicData uri="http://schemas.openxmlformats.org/drawingml/2006/table">
            <a:tbl>
              <a:tblPr/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3880" y="1652040"/>
              <a:ext cx="6420600" cy="3822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0" y="1642680"/>
                <a:ext cx="6439320" cy="38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1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Huffman Codes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Idea: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Use the frequencies of occurrence of characters to build a optimal way of representing each character</a:t>
            </a:r>
          </a:p>
          <a:p>
            <a:pPr eaLnBrk="1" hangingPunct="1">
              <a:lnSpc>
                <a:spcPct val="150000"/>
              </a:lnSpc>
            </a:pPr>
            <a:endParaRPr lang="en-US"/>
          </a:p>
          <a:p>
            <a:pPr eaLnBrk="1" hangingPunct="1">
              <a:lnSpc>
                <a:spcPct val="150000"/>
              </a:lnSpc>
            </a:pPr>
            <a:endParaRPr lang="en-US"/>
          </a:p>
        </p:txBody>
      </p:sp>
      <p:graphicFrame>
        <p:nvGraphicFramePr>
          <p:cNvPr id="663556" name="Group 4"/>
          <p:cNvGraphicFramePr>
            <a:graphicFrameLocks noGrp="1"/>
          </p:cNvGraphicFramePr>
          <p:nvPr/>
        </p:nvGraphicFramePr>
        <p:xfrm>
          <a:off x="608013" y="3335338"/>
          <a:ext cx="7897812" cy="914400"/>
        </p:xfrm>
        <a:graphic>
          <a:graphicData uri="http://schemas.openxmlformats.org/drawingml/2006/table">
            <a:tbl>
              <a:tblPr/>
              <a:tblGrid>
                <a:gridCol w="339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79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Variable-Length Codes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736771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dirty="0"/>
              <a:t>Data file containing 100,000 characters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Assign short </a:t>
            </a:r>
            <a:r>
              <a:rPr lang="en-US" dirty="0" err="1"/>
              <a:t>codewords</a:t>
            </a:r>
            <a:r>
              <a:rPr lang="en-US" dirty="0"/>
              <a:t> to frequent characters and long </a:t>
            </a:r>
            <a:r>
              <a:rPr lang="en-US" dirty="0" err="1"/>
              <a:t>codewords</a:t>
            </a:r>
            <a:r>
              <a:rPr lang="en-US" dirty="0"/>
              <a:t> to infrequent characters</a:t>
            </a:r>
          </a:p>
          <a:p>
            <a:pPr eaLnBrk="1" hangingPunct="1"/>
            <a:r>
              <a:rPr lang="en-US" dirty="0"/>
              <a:t>a = 0, b = 101, c = 100, d = 111, e = 1101, f = 1100</a:t>
            </a:r>
          </a:p>
          <a:p>
            <a:pPr eaLnBrk="1" hangingPunct="1"/>
            <a:r>
              <a:rPr lang="en-US" dirty="0"/>
              <a:t>File size after encoding using these </a:t>
            </a:r>
            <a:r>
              <a:rPr lang="en-US" dirty="0" err="1"/>
              <a:t>codewords</a:t>
            </a:r>
            <a:r>
              <a:rPr lang="en-US" dirty="0"/>
              <a:t> = </a:t>
            </a:r>
          </a:p>
          <a:p>
            <a:pPr eaLnBrk="1" hangingPunct="1"/>
            <a:r>
              <a:rPr lang="en-US" dirty="0"/>
              <a:t>(45 </a:t>
            </a:r>
            <a:r>
              <a:rPr lang="en-US" dirty="0">
                <a:sym typeface="Symbol" panose="05050102010706020507" pitchFamily="18" charset="2"/>
              </a:rPr>
              <a:t> 1 + 13  3 + 12  3 + 16  3 + 9  4 + 5  4) 1,000</a:t>
            </a:r>
          </a:p>
          <a:p>
            <a:pPr eaLnBrk="1" hangingPunct="1">
              <a:buFontTx/>
              <a:buNone/>
            </a:pPr>
            <a:r>
              <a:rPr lang="en-US" sz="3200" dirty="0">
                <a:sym typeface="Symbol" panose="05050102010706020507" pitchFamily="18" charset="2"/>
              </a:rPr>
              <a:t>   = 224,000 bits</a:t>
            </a:r>
          </a:p>
          <a:p>
            <a:pPr eaLnBrk="1" hangingPunct="1">
              <a:buFontTx/>
              <a:buNone/>
            </a:pPr>
            <a:r>
              <a:rPr lang="en-US" sz="3200" dirty="0">
                <a:sym typeface="Symbol" panose="05050102010706020507" pitchFamily="18" charset="2"/>
              </a:rPr>
              <a:t>Compression ratio using this encoding = 224000/800000 = 0.28</a:t>
            </a:r>
          </a:p>
        </p:txBody>
      </p:sp>
      <p:graphicFrame>
        <p:nvGraphicFramePr>
          <p:cNvPr id="6656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1139"/>
              </p:ext>
            </p:extLst>
          </p:nvPr>
        </p:nvGraphicFramePr>
        <p:xfrm>
          <a:off x="517525" y="1674360"/>
          <a:ext cx="7897813" cy="914400"/>
        </p:xfrm>
        <a:graphic>
          <a:graphicData uri="http://schemas.openxmlformats.org/drawingml/2006/table">
            <a:tbl>
              <a:tblPr/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07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Prefix Codes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Prefix codes: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Codes for which no codeword is also a prefix of some other codeword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Better name would be “prefix-free codes”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We can achieve optimal data compression using prefix codes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We will restrict our attention to prefix codes</a:t>
            </a:r>
          </a:p>
        </p:txBody>
      </p:sp>
    </p:spTree>
    <p:extLst>
      <p:ext uri="{BB962C8B-B14F-4D97-AF65-F5344CB8AC3E}">
        <p14:creationId xmlns:p14="http://schemas.microsoft.com/office/powerpoint/2010/main" val="2389761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Encoding with Binary Character Codes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Encoding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Concatenate the codewords representing each character in the file</a:t>
            </a:r>
          </a:p>
          <a:p>
            <a:pPr eaLnBrk="1" hangingPunct="1">
              <a:lnSpc>
                <a:spcPct val="150000"/>
              </a:lnSpc>
            </a:pPr>
            <a:r>
              <a:rPr lang="en-US">
                <a:solidFill>
                  <a:srgbClr val="DD0111"/>
                </a:solidFill>
                <a:latin typeface="Monotype Corsiva" panose="03010101010201010101" pitchFamily="66" charset="0"/>
              </a:rPr>
              <a:t>E.g.</a:t>
            </a:r>
            <a:r>
              <a:rPr lang="en-US">
                <a:solidFill>
                  <a:srgbClr val="DD011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a = 0, b = 101, c = 100, d = 111, e = 1101, f = 1100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abc = 0 </a:t>
            </a:r>
            <a:r>
              <a:rPr lang="en-US">
                <a:sym typeface="Symbol" panose="05050102010706020507" pitchFamily="18" charset="2"/>
              </a:rPr>
              <a:t> 101  100 = 0101100</a:t>
            </a:r>
          </a:p>
        </p:txBody>
      </p:sp>
    </p:spTree>
    <p:extLst>
      <p:ext uri="{BB962C8B-B14F-4D97-AF65-F5344CB8AC3E}">
        <p14:creationId xmlns:p14="http://schemas.microsoft.com/office/powerpoint/2010/main" val="21892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Decoding with Binary Character Codes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Prefix codes simplify decoding</a:t>
            </a:r>
          </a:p>
          <a:p>
            <a:pPr lvl="1" eaLnBrk="1" hangingPunct="1"/>
            <a:r>
              <a:rPr lang="en-US"/>
              <a:t>No codeword is a prefix of another </a:t>
            </a:r>
            <a:r>
              <a:rPr lang="en-US">
                <a:sym typeface="Symbol" panose="05050102010706020507" pitchFamily="18" charset="2"/>
              </a:rPr>
              <a:t> the codeword that begins an encoded file is unambiguous</a:t>
            </a:r>
          </a:p>
          <a:p>
            <a:pPr eaLnBrk="1" hangingPunct="1"/>
            <a:r>
              <a:rPr lang="en-US">
                <a:sym typeface="Symbol" panose="05050102010706020507" pitchFamily="18" charset="2"/>
              </a:rPr>
              <a:t>Approach</a:t>
            </a:r>
          </a:p>
          <a:p>
            <a:pPr lvl="1" eaLnBrk="1" hangingPunct="1"/>
            <a:r>
              <a:rPr lang="en-US">
                <a:sym typeface="Symbol" panose="05050102010706020507" pitchFamily="18" charset="2"/>
              </a:rPr>
              <a:t>Identify the initial codeword</a:t>
            </a:r>
          </a:p>
          <a:p>
            <a:pPr lvl="1" eaLnBrk="1" hangingPunct="1"/>
            <a:r>
              <a:rPr lang="en-US">
                <a:sym typeface="Symbol" panose="05050102010706020507" pitchFamily="18" charset="2"/>
              </a:rPr>
              <a:t>Translate it back to the original character</a:t>
            </a:r>
          </a:p>
          <a:p>
            <a:pPr lvl="1" eaLnBrk="1" hangingPunct="1"/>
            <a:r>
              <a:rPr lang="en-US">
                <a:sym typeface="Symbol" panose="05050102010706020507" pitchFamily="18" charset="2"/>
              </a:rPr>
              <a:t>Repeat the process on the remainder of the file</a:t>
            </a:r>
          </a:p>
          <a:p>
            <a:pPr eaLnBrk="1" hangingPunct="1"/>
            <a:r>
              <a:rPr lang="en-US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E.g.</a:t>
            </a:r>
            <a:r>
              <a:rPr lang="en-US">
                <a:solidFill>
                  <a:srgbClr val="DD0111"/>
                </a:solidFill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a = 0, b = 101, c = 100, d = 111, e = 1101, f = 1100</a:t>
            </a:r>
          </a:p>
          <a:p>
            <a:pPr lvl="1" eaLnBrk="1" hangingPunct="1"/>
            <a:r>
              <a:rPr lang="en-US">
                <a:sym typeface="Symbol" panose="05050102010706020507" pitchFamily="18" charset="2"/>
              </a:rPr>
              <a:t>001011101 = 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3022600" y="54657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3251200" y="5461000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ym typeface="Symbol" panose="05050102010706020507" pitchFamily="18" charset="2"/>
              </a:rPr>
              <a:t> </a:t>
            </a:r>
            <a:r>
              <a:rPr lang="en-US" sz="2400"/>
              <a:t>0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3733800" y="5465763"/>
            <a:ext cx="81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ym typeface="Symbol" panose="05050102010706020507" pitchFamily="18" charset="2"/>
              </a:rPr>
              <a:t></a:t>
            </a:r>
            <a:r>
              <a:rPr lang="en-US" i="1"/>
              <a:t> </a:t>
            </a:r>
            <a:r>
              <a:rPr lang="en-US" sz="2400"/>
              <a:t>101</a:t>
            </a:r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4429125" y="5465763"/>
            <a:ext cx="98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ym typeface="Symbol" panose="05050102010706020507" pitchFamily="18" charset="2"/>
              </a:rPr>
              <a:t></a:t>
            </a:r>
            <a:r>
              <a:rPr lang="en-US" i="1"/>
              <a:t> </a:t>
            </a:r>
            <a:r>
              <a:rPr lang="en-US" sz="2400"/>
              <a:t>1101</a:t>
            </a:r>
          </a:p>
        </p:txBody>
      </p:sp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5524500" y="54610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ym typeface="Symbol" panose="05050102010706020507" pitchFamily="18" charset="2"/>
              </a:rPr>
              <a:t>=</a:t>
            </a:r>
            <a:r>
              <a:rPr lang="en-US" i="1"/>
              <a:t> </a:t>
            </a:r>
            <a:r>
              <a:rPr lang="en-US" sz="2400"/>
              <a:t>aabe</a:t>
            </a:r>
          </a:p>
        </p:txBody>
      </p:sp>
    </p:spTree>
    <p:extLst>
      <p:ext uri="{BB962C8B-B14F-4D97-AF65-F5344CB8AC3E}">
        <p14:creationId xmlns:p14="http://schemas.microsoft.com/office/powerpoint/2010/main" val="7048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6" grpId="0"/>
      <p:bldP spid="668677" grpId="0"/>
      <p:bldP spid="668678" grpId="0"/>
      <p:bldP spid="668679" grpId="0"/>
      <p:bldP spid="66868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Constructing a Huffman Code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A greedy algorithm that constructs an optimal prefix code called a </a:t>
            </a:r>
            <a:r>
              <a:rPr lang="en-US" sz="2400" b="1"/>
              <a:t>Huffman code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Assume that: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>
                <a:latin typeface="Comic Sans MS" panose="030F0702030302020204" pitchFamily="66" charset="0"/>
              </a:rPr>
              <a:t>C</a:t>
            </a:r>
            <a:r>
              <a:rPr lang="en-US" sz="2000"/>
              <a:t> is a set of </a:t>
            </a:r>
            <a:r>
              <a:rPr lang="en-US" sz="2000">
                <a:latin typeface="Comic Sans MS" panose="030F0702030302020204" pitchFamily="66" charset="0"/>
              </a:rPr>
              <a:t>n</a:t>
            </a:r>
            <a:r>
              <a:rPr lang="en-US" sz="2000"/>
              <a:t> characters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Each character has a frequency </a:t>
            </a:r>
            <a:r>
              <a:rPr lang="en-US" sz="2000">
                <a:latin typeface="Comic Sans MS" panose="030F0702030302020204" pitchFamily="66" charset="0"/>
              </a:rPr>
              <a:t>f(c)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The tree </a:t>
            </a:r>
            <a:r>
              <a:rPr lang="en-US" sz="2000">
                <a:latin typeface="Comic Sans MS" panose="030F0702030302020204" pitchFamily="66" charset="0"/>
              </a:rPr>
              <a:t>T</a:t>
            </a:r>
            <a:r>
              <a:rPr lang="en-US" sz="2000"/>
              <a:t> is built in a bottom up manner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Start with a set of </a:t>
            </a:r>
            <a:r>
              <a:rPr lang="en-US" sz="2000">
                <a:latin typeface="Comic Sans MS" panose="030F0702030302020204" pitchFamily="66" charset="0"/>
              </a:rPr>
              <a:t>|C|</a:t>
            </a:r>
            <a:r>
              <a:rPr lang="en-US" sz="2000"/>
              <a:t> leaves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At each step, merge the two least frequent objects: the frequency of the new node = sum of two frequencies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Use a min-priority queue </a:t>
            </a:r>
            <a:r>
              <a:rPr lang="en-US" sz="2000">
                <a:latin typeface="Comic Sans MS" panose="030F0702030302020204" pitchFamily="66" charset="0"/>
              </a:rPr>
              <a:t>Q</a:t>
            </a:r>
            <a:r>
              <a:rPr lang="en-US" sz="2000"/>
              <a:t>, keyed on </a:t>
            </a:r>
            <a:r>
              <a:rPr lang="en-US" sz="2000">
                <a:latin typeface="Comic Sans MS" panose="030F0702030302020204" pitchFamily="66" charset="0"/>
              </a:rPr>
              <a:t>f </a:t>
            </a:r>
            <a:r>
              <a:rPr lang="en-US" sz="2000"/>
              <a:t>to identify the two least frequent objects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8663" y="4113213"/>
            <a:ext cx="4025900" cy="334962"/>
            <a:chOff x="2859" y="2591"/>
            <a:chExt cx="2536" cy="211"/>
          </a:xfrm>
        </p:grpSpPr>
        <p:sp>
          <p:nvSpPr>
            <p:cNvPr id="24582" name="Rectangle 5"/>
            <p:cNvSpPr>
              <a:spLocks noChangeArrowheads="1"/>
            </p:cNvSpPr>
            <p:nvPr/>
          </p:nvSpPr>
          <p:spPr bwMode="auto">
            <a:xfrm>
              <a:off x="5003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3716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c: 12</a:t>
              </a:r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4145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b: 13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2859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f: 5</a:t>
              </a:r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3287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e: 9</a:t>
              </a:r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4574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227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Huffman tree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Alg.: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HUFFMAN(C)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C 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 C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 1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 – 1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allocate a new node z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left[z]  x  EXTRACT-MIN(Q)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right[z]  y  EXTRACT-MIN(Q)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f[z]  f[x] + f[y]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INSERT (Q, z)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EXTRACT-MIN(Q)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81390" y="2472010"/>
            <a:ext cx="4175125" cy="457200"/>
            <a:chOff x="1499" y="1431"/>
            <a:chExt cx="2630" cy="288"/>
          </a:xfrm>
        </p:grpSpPr>
        <p:sp>
          <p:nvSpPr>
            <p:cNvPr id="26634" name="Text Box 5"/>
            <p:cNvSpPr txBox="1">
              <a:spLocks noChangeArrowheads="1"/>
            </p:cNvSpPr>
            <p:nvPr/>
          </p:nvSpPr>
          <p:spPr bwMode="auto">
            <a:xfrm>
              <a:off x="3619" y="1431"/>
              <a:ext cx="5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>
                  <a:latin typeface="Comic Sans MS" panose="030F0702030302020204" pitchFamily="66" charset="0"/>
                </a:rPr>
                <a:t>O(n)</a:t>
              </a:r>
            </a:p>
          </p:txBody>
        </p:sp>
        <p:sp>
          <p:nvSpPr>
            <p:cNvPr id="26635" name="Line 6"/>
            <p:cNvSpPr>
              <a:spLocks noChangeShapeType="1"/>
            </p:cNvSpPr>
            <p:nvPr/>
          </p:nvSpPr>
          <p:spPr bwMode="auto">
            <a:xfrm flipH="1">
              <a:off x="1499" y="1575"/>
              <a:ext cx="2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16815" y="3143250"/>
            <a:ext cx="1368425" cy="2430463"/>
            <a:chOff x="4735" y="1980"/>
            <a:chExt cx="862" cy="1531"/>
          </a:xfrm>
        </p:grpSpPr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4926" y="2540"/>
              <a:ext cx="6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mic Sans MS" panose="030F0702030302020204" pitchFamily="66" charset="0"/>
                </a:rPr>
                <a:t>O(</a:t>
              </a:r>
              <a:r>
                <a:rPr lang="en-US" sz="2400" dirty="0" err="1">
                  <a:latin typeface="Comic Sans MS" panose="030F0702030302020204" pitchFamily="66" charset="0"/>
                </a:rPr>
                <a:t>lgn</a:t>
              </a:r>
              <a:r>
                <a:rPr lang="en-US" sz="2400" dirty="0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26633" name="AutoShape 9"/>
            <p:cNvSpPr>
              <a:spLocks/>
            </p:cNvSpPr>
            <p:nvPr/>
          </p:nvSpPr>
          <p:spPr bwMode="auto">
            <a:xfrm>
              <a:off x="4735" y="1980"/>
              <a:ext cx="176" cy="1531"/>
            </a:xfrm>
            <a:prstGeom prst="rightBrace">
              <a:avLst>
                <a:gd name="adj1" fmla="val 8394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684042" name="Text Box 10"/>
          <p:cNvSpPr txBox="1">
            <a:spLocks noChangeArrowheads="1"/>
          </p:cNvSpPr>
          <p:nvPr/>
        </p:nvSpPr>
        <p:spPr bwMode="auto">
          <a:xfrm>
            <a:off x="4967288" y="1220788"/>
            <a:ext cx="318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Running time:</a:t>
            </a:r>
            <a:r>
              <a:rPr lang="en-US" sz="2400">
                <a:latin typeface="Comic Sans MS" panose="030F0702030302020204" pitchFamily="66" charset="0"/>
              </a:rPr>
              <a:t> O(nlgn)</a:t>
            </a:r>
          </a:p>
        </p:txBody>
      </p:sp>
    </p:spTree>
    <p:extLst>
      <p:ext uri="{BB962C8B-B14F-4D97-AF65-F5344CB8AC3E}">
        <p14:creationId xmlns:p14="http://schemas.microsoft.com/office/powerpoint/2010/main" val="908463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38150" y="1328738"/>
            <a:ext cx="4025900" cy="334962"/>
            <a:chOff x="276" y="837"/>
            <a:chExt cx="2536" cy="211"/>
          </a:xfrm>
        </p:grpSpPr>
        <p:sp>
          <p:nvSpPr>
            <p:cNvPr id="25725" name="Rectangle 4"/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726" name="Rectangle 5"/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c: 12</a:t>
              </a:r>
            </a:p>
          </p:txBody>
        </p:sp>
        <p:sp>
          <p:nvSpPr>
            <p:cNvPr id="25727" name="Rectangle 6"/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b: 13</a:t>
              </a:r>
            </a:p>
          </p:txBody>
        </p:sp>
        <p:sp>
          <p:nvSpPr>
            <p:cNvPr id="25728" name="Rectangle 7"/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/>
                <a:t>f: 5</a:t>
              </a:r>
            </a:p>
          </p:txBody>
        </p:sp>
        <p:sp>
          <p:nvSpPr>
            <p:cNvPr id="25729" name="Rectangle 8"/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e: 9</a:t>
              </a:r>
            </a:p>
          </p:txBody>
        </p:sp>
        <p:sp>
          <p:nvSpPr>
            <p:cNvPr id="25730" name="Rectangle 9"/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43463" y="1270000"/>
            <a:ext cx="3816350" cy="944563"/>
            <a:chOff x="3051" y="800"/>
            <a:chExt cx="2404" cy="595"/>
          </a:xfrm>
        </p:grpSpPr>
        <p:sp>
          <p:nvSpPr>
            <p:cNvPr id="25714" name="Rectangle 11"/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715" name="Rectangle 12"/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c: 12</a:t>
              </a:r>
            </a:p>
          </p:txBody>
        </p:sp>
        <p:sp>
          <p:nvSpPr>
            <p:cNvPr id="25716" name="Rectangle 13"/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b: 13</a:t>
              </a:r>
            </a:p>
          </p:txBody>
        </p:sp>
        <p:sp>
          <p:nvSpPr>
            <p:cNvPr id="25717" name="Rectangle 14"/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  <p:sp>
          <p:nvSpPr>
            <p:cNvPr id="25718" name="Oval 15"/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14</a:t>
              </a:r>
            </a:p>
          </p:txBody>
        </p:sp>
        <p:sp>
          <p:nvSpPr>
            <p:cNvPr id="25719" name="Line 16"/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0" name="Line 17"/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1" name="Rectangle 18"/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f: 5</a:t>
              </a:r>
            </a:p>
          </p:txBody>
        </p:sp>
        <p:sp>
          <p:nvSpPr>
            <p:cNvPr id="25722" name="Rectangle 19"/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e: 9</a:t>
              </a:r>
            </a:p>
          </p:txBody>
        </p:sp>
        <p:sp>
          <p:nvSpPr>
            <p:cNvPr id="25723" name="Text Box 20"/>
            <p:cNvSpPr txBox="1">
              <a:spLocks noChangeArrowheads="1"/>
            </p:cNvSpPr>
            <p:nvPr/>
          </p:nvSpPr>
          <p:spPr bwMode="auto">
            <a:xfrm>
              <a:off x="3939" y="9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724" name="Text Box 21"/>
            <p:cNvSpPr txBox="1">
              <a:spLocks noChangeArrowheads="1"/>
            </p:cNvSpPr>
            <p:nvPr/>
          </p:nvSpPr>
          <p:spPr bwMode="auto">
            <a:xfrm>
              <a:off x="4338" y="9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25438" y="2322513"/>
            <a:ext cx="3465512" cy="958850"/>
            <a:chOff x="205" y="1463"/>
            <a:chExt cx="2183" cy="604"/>
          </a:xfrm>
        </p:grpSpPr>
        <p:sp>
          <p:nvSpPr>
            <p:cNvPr id="25696" name="Rectangle 23"/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25709" name="Rectangle 25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c: 12</a:t>
                </a:r>
              </a:p>
            </p:txBody>
          </p:sp>
          <p:sp>
            <p:nvSpPr>
              <p:cNvPr id="25710" name="Rectangle 26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b: 13</a:t>
                </a:r>
              </a:p>
            </p:txBody>
          </p:sp>
          <p:sp>
            <p:nvSpPr>
              <p:cNvPr id="25711" name="Oval 27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25</a:t>
                </a:r>
              </a:p>
            </p:txBody>
          </p:sp>
          <p:sp>
            <p:nvSpPr>
              <p:cNvPr id="25712" name="Line 28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3" name="Line 29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98" name="Rectangle 30"/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25704" name="Rectangle 32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f: 5</a:t>
                </a:r>
              </a:p>
            </p:txBody>
          </p:sp>
          <p:sp>
            <p:nvSpPr>
              <p:cNvPr id="25705" name="Rectangle 33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e: 9</a:t>
                </a:r>
              </a:p>
            </p:txBody>
          </p:sp>
          <p:sp>
            <p:nvSpPr>
              <p:cNvPr id="25706" name="Oval 34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  <p:sp>
            <p:nvSpPr>
              <p:cNvPr id="25707" name="Line 35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Line 36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00" name="Text Box 37"/>
            <p:cNvSpPr txBox="1">
              <a:spLocks noChangeArrowheads="1"/>
            </p:cNvSpPr>
            <p:nvPr/>
          </p:nvSpPr>
          <p:spPr bwMode="auto">
            <a:xfrm>
              <a:off x="318" y="16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701" name="Text Box 38"/>
            <p:cNvSpPr txBox="1">
              <a:spLocks noChangeArrowheads="1"/>
            </p:cNvSpPr>
            <p:nvPr/>
          </p:nvSpPr>
          <p:spPr bwMode="auto">
            <a:xfrm>
              <a:off x="1374" y="16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702" name="Text Box 39"/>
            <p:cNvSpPr txBox="1">
              <a:spLocks noChangeArrowheads="1"/>
            </p:cNvSpPr>
            <p:nvPr/>
          </p:nvSpPr>
          <p:spPr bwMode="auto">
            <a:xfrm>
              <a:off x="730" y="16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703" name="Text Box 40"/>
            <p:cNvSpPr txBox="1">
              <a:spLocks noChangeArrowheads="1"/>
            </p:cNvSpPr>
            <p:nvPr/>
          </p:nvSpPr>
          <p:spPr bwMode="auto">
            <a:xfrm>
              <a:off x="1771" y="16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808538" y="2363788"/>
            <a:ext cx="3735387" cy="1543050"/>
            <a:chOff x="3029" y="1489"/>
            <a:chExt cx="2353" cy="972"/>
          </a:xfrm>
        </p:grpSpPr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25691" name="Rectangle 43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f: 5</a:t>
                </a:r>
              </a:p>
            </p:txBody>
          </p:sp>
          <p:sp>
            <p:nvSpPr>
              <p:cNvPr id="25692" name="Rectangle 44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e: 9</a:t>
                </a:r>
              </a:p>
            </p:txBody>
          </p:sp>
          <p:sp>
            <p:nvSpPr>
              <p:cNvPr id="25693" name="Oval 45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  <p:sp>
            <p:nvSpPr>
              <p:cNvPr id="25694" name="Line 46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Line 47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25686" name="Rectangle 49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c: 12</a:t>
                </a:r>
              </a:p>
            </p:txBody>
          </p:sp>
          <p:sp>
            <p:nvSpPr>
              <p:cNvPr id="25687" name="Rectangle 50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b: 13</a:t>
                </a:r>
              </a:p>
            </p:txBody>
          </p:sp>
          <p:sp>
            <p:nvSpPr>
              <p:cNvPr id="25688" name="Oval 51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25</a:t>
                </a:r>
              </a:p>
            </p:txBody>
          </p:sp>
          <p:sp>
            <p:nvSpPr>
              <p:cNvPr id="25689" name="Line 52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Line 53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75" name="Rectangle 54"/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d: 16</a:t>
              </a:r>
            </a:p>
          </p:txBody>
        </p:sp>
        <p:sp>
          <p:nvSpPr>
            <p:cNvPr id="25676" name="Oval 55"/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</a:p>
          </p:txBody>
        </p:sp>
        <p:sp>
          <p:nvSpPr>
            <p:cNvPr id="25677" name="Line 56"/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57"/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Rectangle 58"/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680" name="Text Box 59"/>
            <p:cNvSpPr txBox="1">
              <a:spLocks noChangeArrowheads="1"/>
            </p:cNvSpPr>
            <p:nvPr/>
          </p:nvSpPr>
          <p:spPr bwMode="auto">
            <a:xfrm>
              <a:off x="3139" y="16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81" name="Text Box 60"/>
            <p:cNvSpPr txBox="1">
              <a:spLocks noChangeArrowheads="1"/>
            </p:cNvSpPr>
            <p:nvPr/>
          </p:nvSpPr>
          <p:spPr bwMode="auto">
            <a:xfrm>
              <a:off x="4107" y="16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82" name="Text Box 61"/>
            <p:cNvSpPr txBox="1">
              <a:spLocks noChangeArrowheads="1"/>
            </p:cNvSpPr>
            <p:nvPr/>
          </p:nvSpPr>
          <p:spPr bwMode="auto">
            <a:xfrm>
              <a:off x="3900" y="20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83" name="Text Box 62"/>
            <p:cNvSpPr txBox="1">
              <a:spLocks noChangeArrowheads="1"/>
            </p:cNvSpPr>
            <p:nvPr/>
          </p:nvSpPr>
          <p:spPr bwMode="auto">
            <a:xfrm>
              <a:off x="3575" y="167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84" name="Text Box 63"/>
            <p:cNvSpPr txBox="1">
              <a:spLocks noChangeArrowheads="1"/>
            </p:cNvSpPr>
            <p:nvPr/>
          </p:nvSpPr>
          <p:spPr bwMode="auto">
            <a:xfrm>
              <a:off x="4559" y="16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85" name="Text Box 64"/>
            <p:cNvSpPr txBox="1">
              <a:spLocks noChangeArrowheads="1"/>
            </p:cNvSpPr>
            <p:nvPr/>
          </p:nvSpPr>
          <p:spPr bwMode="auto">
            <a:xfrm>
              <a:off x="4318" y="20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573088" y="4176713"/>
            <a:ext cx="3338512" cy="2185987"/>
            <a:chOff x="361" y="2631"/>
            <a:chExt cx="2103" cy="1377"/>
          </a:xfrm>
        </p:grpSpPr>
        <p:sp>
          <p:nvSpPr>
            <p:cNvPr id="25644" name="Rectangle 66"/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25668" name="Rectangle 69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f: 5</a:t>
                  </a:r>
                </a:p>
              </p:txBody>
            </p:sp>
            <p:sp>
              <p:nvSpPr>
                <p:cNvPr id="256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e: 9</a:t>
                  </a:r>
                </a:p>
              </p:txBody>
            </p:sp>
            <p:sp>
              <p:nvSpPr>
                <p:cNvPr id="25670" name="Oval 71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14</a:t>
                  </a:r>
                </a:p>
              </p:txBody>
            </p:sp>
            <p:sp>
              <p:nvSpPr>
                <p:cNvPr id="25671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2" name="Line 73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74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25663" name="Rectangle 75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c: 12</a:t>
                  </a:r>
                </a:p>
              </p:txBody>
            </p:sp>
            <p:sp>
              <p:nvSpPr>
                <p:cNvPr id="25664" name="Rectangle 76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b: 13</a:t>
                  </a:r>
                </a:p>
              </p:txBody>
            </p:sp>
            <p:sp>
              <p:nvSpPr>
                <p:cNvPr id="25665" name="Oval 77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25</a:t>
                  </a:r>
                </a:p>
              </p:txBody>
            </p:sp>
            <p:sp>
              <p:nvSpPr>
                <p:cNvPr id="25666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7" name="Line 79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59" name="Rectangle 80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d: 16</a:t>
                </a:r>
              </a:p>
            </p:txBody>
          </p:sp>
          <p:sp>
            <p:nvSpPr>
              <p:cNvPr id="25660" name="Oval 81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</a:p>
            </p:txBody>
          </p:sp>
          <p:sp>
            <p:nvSpPr>
              <p:cNvPr id="25661" name="Line 82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Line 83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6" name="Oval 84"/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55</a:t>
              </a:r>
            </a:p>
          </p:txBody>
        </p:sp>
        <p:sp>
          <p:nvSpPr>
            <p:cNvPr id="25647" name="Line 85"/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86"/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Text Box 87"/>
            <p:cNvSpPr txBox="1">
              <a:spLocks noChangeArrowheads="1"/>
            </p:cNvSpPr>
            <p:nvPr/>
          </p:nvSpPr>
          <p:spPr bwMode="auto">
            <a:xfrm>
              <a:off x="1146" y="279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0" name="Text Box 88"/>
            <p:cNvSpPr txBox="1">
              <a:spLocks noChangeArrowheads="1"/>
            </p:cNvSpPr>
            <p:nvPr/>
          </p:nvSpPr>
          <p:spPr bwMode="auto">
            <a:xfrm>
              <a:off x="762" y="32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1" name="Text Box 89"/>
            <p:cNvSpPr txBox="1">
              <a:spLocks noChangeArrowheads="1"/>
            </p:cNvSpPr>
            <p:nvPr/>
          </p:nvSpPr>
          <p:spPr bwMode="auto">
            <a:xfrm>
              <a:off x="1758" y="318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2" name="Text Box 90"/>
            <p:cNvSpPr txBox="1">
              <a:spLocks noChangeArrowheads="1"/>
            </p:cNvSpPr>
            <p:nvPr/>
          </p:nvSpPr>
          <p:spPr bwMode="auto">
            <a:xfrm>
              <a:off x="1508" y="36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53" name="Text Box 91"/>
            <p:cNvSpPr txBox="1">
              <a:spLocks noChangeArrowheads="1"/>
            </p:cNvSpPr>
            <p:nvPr/>
          </p:nvSpPr>
          <p:spPr bwMode="auto">
            <a:xfrm>
              <a:off x="1744" y="277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54" name="Text Box 92"/>
            <p:cNvSpPr txBox="1">
              <a:spLocks noChangeArrowheads="1"/>
            </p:cNvSpPr>
            <p:nvPr/>
          </p:nvSpPr>
          <p:spPr bwMode="auto">
            <a:xfrm>
              <a:off x="2167" y="31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55" name="Text Box 93"/>
            <p:cNvSpPr txBox="1">
              <a:spLocks noChangeArrowheads="1"/>
            </p:cNvSpPr>
            <p:nvPr/>
          </p:nvSpPr>
          <p:spPr bwMode="auto">
            <a:xfrm>
              <a:off x="1209" y="32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56" name="Text Box 94"/>
            <p:cNvSpPr txBox="1">
              <a:spLocks noChangeArrowheads="1"/>
            </p:cNvSpPr>
            <p:nvPr/>
          </p:nvSpPr>
          <p:spPr bwMode="auto">
            <a:xfrm>
              <a:off x="1942" y="359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  <p:grpSp>
        <p:nvGrpSpPr>
          <p:cNvPr id="15" name="Group 95"/>
          <p:cNvGrpSpPr>
            <a:grpSpLocks/>
          </p:cNvGrpSpPr>
          <p:nvPr/>
        </p:nvGrpSpPr>
        <p:grpSpPr bwMode="auto">
          <a:xfrm>
            <a:off x="5289550" y="4087813"/>
            <a:ext cx="3232150" cy="2655887"/>
            <a:chOff x="3332" y="2575"/>
            <a:chExt cx="2036" cy="1673"/>
          </a:xfrm>
        </p:grpSpPr>
        <p:grpSp>
          <p:nvGrpSpPr>
            <p:cNvPr id="16" name="Group 96"/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17" name="Group 97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25639" name="Rectangle 98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f: 5</a:t>
                  </a:r>
                </a:p>
              </p:txBody>
            </p:sp>
            <p:sp>
              <p:nvSpPr>
                <p:cNvPr id="25640" name="Rectangle 99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e: 9</a:t>
                  </a:r>
                </a:p>
              </p:txBody>
            </p:sp>
            <p:sp>
              <p:nvSpPr>
                <p:cNvPr id="25641" name="Oval 100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14</a:t>
                  </a:r>
                </a:p>
              </p:txBody>
            </p:sp>
            <p:sp>
              <p:nvSpPr>
                <p:cNvPr id="25642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3" name="Line 102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03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25634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c: 12</a:t>
                  </a:r>
                </a:p>
              </p:txBody>
            </p:sp>
            <p:sp>
              <p:nvSpPr>
                <p:cNvPr id="25635" name="Rectangle 105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dirty="0"/>
                    <a:t>b: 13</a:t>
                  </a:r>
                </a:p>
              </p:txBody>
            </p:sp>
            <p:sp>
              <p:nvSpPr>
                <p:cNvPr id="25636" name="Oval 106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25</a:t>
                  </a:r>
                </a:p>
              </p:txBody>
            </p:sp>
            <p:sp>
              <p:nvSpPr>
                <p:cNvPr id="25637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8" name="Line 108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30" name="Rectangle 109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d: 16</a:t>
                </a:r>
              </a:p>
            </p:txBody>
          </p:sp>
          <p:sp>
            <p:nvSpPr>
              <p:cNvPr id="25631" name="Oval 110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</a:p>
            </p:txBody>
          </p:sp>
          <p:sp>
            <p:nvSpPr>
              <p:cNvPr id="25632" name="Line 111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Line 112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1" name="Oval 113"/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55</a:t>
              </a:r>
            </a:p>
          </p:txBody>
        </p:sp>
        <p:sp>
          <p:nvSpPr>
            <p:cNvPr id="25612" name="Line 114"/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15"/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Rectangle 116"/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a: 45</a:t>
              </a:r>
            </a:p>
          </p:txBody>
        </p:sp>
        <p:sp>
          <p:nvSpPr>
            <p:cNvPr id="25615" name="Oval 117"/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100</a:t>
              </a:r>
            </a:p>
          </p:txBody>
        </p:sp>
        <p:sp>
          <p:nvSpPr>
            <p:cNvPr id="25616" name="Line 118"/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19"/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Text Box 120"/>
            <p:cNvSpPr txBox="1">
              <a:spLocks noChangeArrowheads="1"/>
            </p:cNvSpPr>
            <p:nvPr/>
          </p:nvSpPr>
          <p:spPr bwMode="auto">
            <a:xfrm>
              <a:off x="3608" y="2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19" name="Text Box 121"/>
            <p:cNvSpPr txBox="1">
              <a:spLocks noChangeArrowheads="1"/>
            </p:cNvSpPr>
            <p:nvPr/>
          </p:nvSpPr>
          <p:spPr bwMode="auto">
            <a:xfrm>
              <a:off x="4062" y="30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0" name="Text Box 122"/>
            <p:cNvSpPr txBox="1">
              <a:spLocks noChangeArrowheads="1"/>
            </p:cNvSpPr>
            <p:nvPr/>
          </p:nvSpPr>
          <p:spPr bwMode="auto">
            <a:xfrm>
              <a:off x="3648" y="3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1" name="Text Box 123"/>
            <p:cNvSpPr txBox="1">
              <a:spLocks noChangeArrowheads="1"/>
            </p:cNvSpPr>
            <p:nvPr/>
          </p:nvSpPr>
          <p:spPr bwMode="auto">
            <a:xfrm>
              <a:off x="4652" y="344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2" name="Text Box 124"/>
            <p:cNvSpPr txBox="1">
              <a:spLocks noChangeArrowheads="1"/>
            </p:cNvSpPr>
            <p:nvPr/>
          </p:nvSpPr>
          <p:spPr bwMode="auto">
            <a:xfrm>
              <a:off x="4413" y="38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0</a:t>
              </a:r>
            </a:p>
          </p:txBody>
        </p:sp>
        <p:sp>
          <p:nvSpPr>
            <p:cNvPr id="25623" name="Text Box 125"/>
            <p:cNvSpPr txBox="1">
              <a:spLocks noChangeArrowheads="1"/>
            </p:cNvSpPr>
            <p:nvPr/>
          </p:nvSpPr>
          <p:spPr bwMode="auto">
            <a:xfrm>
              <a:off x="4246" y="26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4" name="Text Box 126"/>
            <p:cNvSpPr txBox="1">
              <a:spLocks noChangeArrowheads="1"/>
            </p:cNvSpPr>
            <p:nvPr/>
          </p:nvSpPr>
          <p:spPr bwMode="auto">
            <a:xfrm>
              <a:off x="4678" y="30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5" name="Text Box 127"/>
            <p:cNvSpPr txBox="1">
              <a:spLocks noChangeArrowheads="1"/>
            </p:cNvSpPr>
            <p:nvPr/>
          </p:nvSpPr>
          <p:spPr bwMode="auto">
            <a:xfrm>
              <a:off x="5070" y="34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6" name="Text Box 128"/>
            <p:cNvSpPr txBox="1">
              <a:spLocks noChangeArrowheads="1"/>
            </p:cNvSpPr>
            <p:nvPr/>
          </p:nvSpPr>
          <p:spPr bwMode="auto">
            <a:xfrm>
              <a:off x="4111" y="3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5627" name="Text Box 129"/>
            <p:cNvSpPr txBox="1">
              <a:spLocks noChangeArrowheads="1"/>
            </p:cNvSpPr>
            <p:nvPr/>
          </p:nvSpPr>
          <p:spPr bwMode="auto">
            <a:xfrm>
              <a:off x="4840" y="381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07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Finding the global minima of a 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575" y="939800"/>
            <a:ext cx="8856223" cy="575845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start from an arbitrary value of x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If f(x+1) &lt; f(x) then set x = x+1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Otherwise if f(x-1) &lt; f(x) then set x = x-1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Continue until changing x doesn’t decrease f(x)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23440" y="2675262"/>
            <a:ext cx="6867181" cy="2381479"/>
            <a:chOff x="304800" y="1981200"/>
            <a:chExt cx="7696200" cy="2622550"/>
          </a:xfrm>
        </p:grpSpPr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6248400" y="3962400"/>
              <a:ext cx="16002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Global optimum</a:t>
              </a:r>
            </a:p>
          </p:txBody>
        </p:sp>
        <p:sp>
          <p:nvSpPr>
            <p:cNvPr id="8206" name="Text Box 13"/>
            <p:cNvSpPr txBox="1">
              <a:spLocks noChangeArrowheads="1"/>
            </p:cNvSpPr>
            <p:nvPr/>
          </p:nvSpPr>
          <p:spPr bwMode="auto">
            <a:xfrm>
              <a:off x="4953000" y="3962400"/>
              <a:ext cx="1524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Local optimum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04800" y="1981200"/>
              <a:ext cx="7696200" cy="2546350"/>
              <a:chOff x="304800" y="1981200"/>
              <a:chExt cx="7696200" cy="2546350"/>
            </a:xfrm>
          </p:grpSpPr>
          <p:sp>
            <p:nvSpPr>
              <p:cNvPr id="8196" name="Line 3"/>
              <p:cNvSpPr>
                <a:spLocks noChangeShapeType="1"/>
              </p:cNvSpPr>
              <p:nvPr/>
            </p:nvSpPr>
            <p:spPr bwMode="auto">
              <a:xfrm flipV="1">
                <a:off x="990600" y="1981200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" name="Text Box 4"/>
              <p:cNvSpPr txBox="1">
                <a:spLocks noChangeArrowheads="1"/>
              </p:cNvSpPr>
              <p:nvPr/>
            </p:nvSpPr>
            <p:spPr bwMode="auto">
              <a:xfrm>
                <a:off x="304800" y="2209800"/>
                <a:ext cx="641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400">
                    <a:latin typeface="Times New Roman" panose="02020603050405020304" pitchFamily="18" charset="0"/>
                  </a:rPr>
                  <a:t>f(x)</a:t>
                </a:r>
              </a:p>
            </p:txBody>
          </p:sp>
          <p:sp>
            <p:nvSpPr>
              <p:cNvPr id="8198" name="Freeform 5"/>
              <p:cNvSpPr>
                <a:spLocks/>
              </p:cNvSpPr>
              <p:nvPr/>
            </p:nvSpPr>
            <p:spPr bwMode="auto">
              <a:xfrm>
                <a:off x="1143000" y="2489200"/>
                <a:ext cx="1600200" cy="635000"/>
              </a:xfrm>
              <a:custGeom>
                <a:avLst/>
                <a:gdLst>
                  <a:gd name="T0" fmla="*/ 0 w 1008"/>
                  <a:gd name="T1" fmla="*/ 16 h 400"/>
                  <a:gd name="T2" fmla="*/ 192 w 1008"/>
                  <a:gd name="T3" fmla="*/ 64 h 400"/>
                  <a:gd name="T4" fmla="*/ 384 w 1008"/>
                  <a:gd name="T5" fmla="*/ 352 h 400"/>
                  <a:gd name="T6" fmla="*/ 624 w 1008"/>
                  <a:gd name="T7" fmla="*/ 352 h 400"/>
                  <a:gd name="T8" fmla="*/ 768 w 1008"/>
                  <a:gd name="T9" fmla="*/ 112 h 400"/>
                  <a:gd name="T10" fmla="*/ 960 w 1008"/>
                  <a:gd name="T11" fmla="*/ 16 h 400"/>
                  <a:gd name="T12" fmla="*/ 1008 w 1008"/>
                  <a:gd name="T13" fmla="*/ 16 h 4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8"/>
                  <a:gd name="T22" fmla="*/ 0 h 400"/>
                  <a:gd name="T23" fmla="*/ 1008 w 1008"/>
                  <a:gd name="T24" fmla="*/ 400 h 4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8" h="400">
                    <a:moveTo>
                      <a:pt x="0" y="16"/>
                    </a:moveTo>
                    <a:cubicBezTo>
                      <a:pt x="64" y="12"/>
                      <a:pt x="128" y="8"/>
                      <a:pt x="192" y="64"/>
                    </a:cubicBezTo>
                    <a:cubicBezTo>
                      <a:pt x="256" y="120"/>
                      <a:pt x="312" y="304"/>
                      <a:pt x="384" y="352"/>
                    </a:cubicBezTo>
                    <a:cubicBezTo>
                      <a:pt x="456" y="400"/>
                      <a:pt x="560" y="392"/>
                      <a:pt x="624" y="352"/>
                    </a:cubicBezTo>
                    <a:cubicBezTo>
                      <a:pt x="688" y="312"/>
                      <a:pt x="712" y="168"/>
                      <a:pt x="768" y="112"/>
                    </a:cubicBezTo>
                    <a:cubicBezTo>
                      <a:pt x="824" y="56"/>
                      <a:pt x="920" y="32"/>
                      <a:pt x="960" y="16"/>
                    </a:cubicBezTo>
                    <a:cubicBezTo>
                      <a:pt x="1000" y="0"/>
                      <a:pt x="1004" y="8"/>
                      <a:pt x="1008" y="16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199" name="Line 6"/>
              <p:cNvSpPr>
                <a:spLocks noChangeShapeType="1"/>
              </p:cNvSpPr>
              <p:nvPr/>
            </p:nvSpPr>
            <p:spPr bwMode="auto">
              <a:xfrm>
                <a:off x="914400" y="3657600"/>
                <a:ext cx="2057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Line 7"/>
              <p:cNvSpPr>
                <a:spLocks noChangeShapeType="1"/>
              </p:cNvSpPr>
              <p:nvPr/>
            </p:nvSpPr>
            <p:spPr bwMode="auto">
              <a:xfrm flipV="1">
                <a:off x="4953000" y="1981200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1" name="Text Box 8"/>
              <p:cNvSpPr txBox="1">
                <a:spLocks noChangeArrowheads="1"/>
              </p:cNvSpPr>
              <p:nvPr/>
            </p:nvSpPr>
            <p:spPr bwMode="auto">
              <a:xfrm>
                <a:off x="4267200" y="2209800"/>
                <a:ext cx="641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400">
                    <a:latin typeface="Times New Roman" panose="02020603050405020304" pitchFamily="18" charset="0"/>
                  </a:rPr>
                  <a:t>f(x)</a:t>
                </a:r>
              </a:p>
            </p:txBody>
          </p:sp>
          <p:sp>
            <p:nvSpPr>
              <p:cNvPr id="8202" name="Line 9"/>
              <p:cNvSpPr>
                <a:spLocks noChangeShapeType="1"/>
              </p:cNvSpPr>
              <p:nvPr/>
            </p:nvSpPr>
            <p:spPr bwMode="auto">
              <a:xfrm>
                <a:off x="4876800" y="3657600"/>
                <a:ext cx="3124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3" name="Freeform 10"/>
              <p:cNvSpPr>
                <a:spLocks/>
              </p:cNvSpPr>
              <p:nvPr/>
            </p:nvSpPr>
            <p:spPr bwMode="auto">
              <a:xfrm>
                <a:off x="5181600" y="2095500"/>
                <a:ext cx="2209800" cy="1435100"/>
              </a:xfrm>
              <a:custGeom>
                <a:avLst/>
                <a:gdLst>
                  <a:gd name="T0" fmla="*/ 0 w 1392"/>
                  <a:gd name="T1" fmla="*/ 216 h 904"/>
                  <a:gd name="T2" fmla="*/ 192 w 1392"/>
                  <a:gd name="T3" fmla="*/ 264 h 904"/>
                  <a:gd name="T4" fmla="*/ 336 w 1392"/>
                  <a:gd name="T5" fmla="*/ 408 h 904"/>
                  <a:gd name="T6" fmla="*/ 480 w 1392"/>
                  <a:gd name="T7" fmla="*/ 360 h 904"/>
                  <a:gd name="T8" fmla="*/ 528 w 1392"/>
                  <a:gd name="T9" fmla="*/ 264 h 904"/>
                  <a:gd name="T10" fmla="*/ 576 w 1392"/>
                  <a:gd name="T11" fmla="*/ 120 h 904"/>
                  <a:gd name="T12" fmla="*/ 720 w 1392"/>
                  <a:gd name="T13" fmla="*/ 120 h 904"/>
                  <a:gd name="T14" fmla="*/ 1008 w 1392"/>
                  <a:gd name="T15" fmla="*/ 840 h 904"/>
                  <a:gd name="T16" fmla="*/ 1248 w 1392"/>
                  <a:gd name="T17" fmla="*/ 504 h 904"/>
                  <a:gd name="T18" fmla="*/ 1392 w 1392"/>
                  <a:gd name="T19" fmla="*/ 216 h 9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92"/>
                  <a:gd name="T31" fmla="*/ 0 h 904"/>
                  <a:gd name="T32" fmla="*/ 1392 w 1392"/>
                  <a:gd name="T33" fmla="*/ 904 h 90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92" h="904">
                    <a:moveTo>
                      <a:pt x="0" y="216"/>
                    </a:moveTo>
                    <a:cubicBezTo>
                      <a:pt x="68" y="224"/>
                      <a:pt x="136" y="232"/>
                      <a:pt x="192" y="264"/>
                    </a:cubicBezTo>
                    <a:cubicBezTo>
                      <a:pt x="248" y="296"/>
                      <a:pt x="288" y="392"/>
                      <a:pt x="336" y="408"/>
                    </a:cubicBezTo>
                    <a:cubicBezTo>
                      <a:pt x="384" y="424"/>
                      <a:pt x="448" y="384"/>
                      <a:pt x="480" y="360"/>
                    </a:cubicBezTo>
                    <a:cubicBezTo>
                      <a:pt x="512" y="336"/>
                      <a:pt x="512" y="304"/>
                      <a:pt x="528" y="264"/>
                    </a:cubicBezTo>
                    <a:cubicBezTo>
                      <a:pt x="544" y="224"/>
                      <a:pt x="544" y="144"/>
                      <a:pt x="576" y="120"/>
                    </a:cubicBezTo>
                    <a:cubicBezTo>
                      <a:pt x="608" y="96"/>
                      <a:pt x="648" y="0"/>
                      <a:pt x="720" y="120"/>
                    </a:cubicBezTo>
                    <a:cubicBezTo>
                      <a:pt x="792" y="240"/>
                      <a:pt x="920" y="776"/>
                      <a:pt x="1008" y="840"/>
                    </a:cubicBezTo>
                    <a:cubicBezTo>
                      <a:pt x="1096" y="904"/>
                      <a:pt x="1184" y="608"/>
                      <a:pt x="1248" y="504"/>
                    </a:cubicBezTo>
                    <a:cubicBezTo>
                      <a:pt x="1312" y="400"/>
                      <a:pt x="1352" y="308"/>
                      <a:pt x="1392" y="216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04" name="Line 11"/>
              <p:cNvSpPr>
                <a:spLocks noChangeShapeType="1"/>
              </p:cNvSpPr>
              <p:nvPr/>
            </p:nvSpPr>
            <p:spPr bwMode="auto">
              <a:xfrm flipV="1">
                <a:off x="6553200" y="3505200"/>
                <a:ext cx="22860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Line 14"/>
              <p:cNvSpPr>
                <a:spLocks noChangeShapeType="1"/>
              </p:cNvSpPr>
              <p:nvPr/>
            </p:nvSpPr>
            <p:spPr bwMode="auto">
              <a:xfrm flipV="1">
                <a:off x="5715000" y="2895600"/>
                <a:ext cx="0" cy="1219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8" name="Text Box 15"/>
              <p:cNvSpPr txBox="1">
                <a:spLocks noChangeArrowheads="1"/>
              </p:cNvSpPr>
              <p:nvPr/>
            </p:nvSpPr>
            <p:spPr bwMode="auto">
              <a:xfrm>
                <a:off x="1143000" y="3886200"/>
                <a:ext cx="160020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Times New Roman" panose="02020603050405020304" pitchFamily="18" charset="0"/>
                  </a:rPr>
                  <a:t>Global optimum</a:t>
                </a:r>
              </a:p>
            </p:txBody>
          </p:sp>
          <p:sp>
            <p:nvSpPr>
              <p:cNvPr id="8209" name="Line 16"/>
              <p:cNvSpPr>
                <a:spLocks noChangeShapeType="1"/>
              </p:cNvSpPr>
              <p:nvPr/>
            </p:nvSpPr>
            <p:spPr bwMode="auto">
              <a:xfrm flipV="1">
                <a:off x="1524000" y="3200400"/>
                <a:ext cx="38100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Line 17"/>
              <p:cNvSpPr>
                <a:spLocks noChangeShapeType="1"/>
              </p:cNvSpPr>
              <p:nvPr/>
            </p:nvSpPr>
            <p:spPr bwMode="auto">
              <a:xfrm flipH="1">
                <a:off x="2209800" y="2667000"/>
                <a:ext cx="152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Text Box 18"/>
              <p:cNvSpPr txBox="1">
                <a:spLocks noChangeArrowheads="1"/>
              </p:cNvSpPr>
              <p:nvPr/>
            </p:nvSpPr>
            <p:spPr bwMode="auto">
              <a:xfrm>
                <a:off x="2209800" y="2286000"/>
                <a:ext cx="3683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212" name="Text Box 19"/>
              <p:cNvSpPr txBox="1">
                <a:spLocks noChangeArrowheads="1"/>
              </p:cNvSpPr>
              <p:nvPr/>
            </p:nvSpPr>
            <p:spPr bwMode="auto">
              <a:xfrm>
                <a:off x="1752600" y="2743200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213" name="Oval 20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4" name="Oval 21"/>
              <p:cNvSpPr>
                <a:spLocks noChangeArrowheads="1"/>
              </p:cNvSpPr>
              <p:nvPr/>
            </p:nvSpPr>
            <p:spPr bwMode="auto">
              <a:xfrm>
                <a:off x="1981200" y="3048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5" name="Oval 22"/>
              <p:cNvSpPr>
                <a:spLocks noChangeArrowheads="1"/>
              </p:cNvSpPr>
              <p:nvPr/>
            </p:nvSpPr>
            <p:spPr bwMode="auto">
              <a:xfrm>
                <a:off x="2362200" y="2590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6" name="Oval 23"/>
              <p:cNvSpPr>
                <a:spLocks noChangeArrowheads="1"/>
              </p:cNvSpPr>
              <p:nvPr/>
            </p:nvSpPr>
            <p:spPr bwMode="auto">
              <a:xfrm>
                <a:off x="5715000" y="2743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7" name="Oval 24"/>
              <p:cNvSpPr>
                <a:spLocks noChangeArrowheads="1"/>
              </p:cNvSpPr>
              <p:nvPr/>
            </p:nvSpPr>
            <p:spPr bwMode="auto">
              <a:xfrm>
                <a:off x="6781800" y="3429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8218" name="Line 25"/>
              <p:cNvSpPr>
                <a:spLocks noChangeShapeType="1"/>
              </p:cNvSpPr>
              <p:nvPr/>
            </p:nvSpPr>
            <p:spPr bwMode="auto">
              <a:xfrm flipH="1">
                <a:off x="5943600" y="2362200"/>
                <a:ext cx="152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9" name="Text Box 26"/>
              <p:cNvSpPr txBox="1">
                <a:spLocks noChangeArrowheads="1"/>
              </p:cNvSpPr>
              <p:nvPr/>
            </p:nvSpPr>
            <p:spPr bwMode="auto">
              <a:xfrm>
                <a:off x="5791200" y="2057400"/>
                <a:ext cx="3683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220" name="Text Box 27"/>
              <p:cNvSpPr txBox="1">
                <a:spLocks noChangeArrowheads="1"/>
              </p:cNvSpPr>
              <p:nvPr/>
            </p:nvSpPr>
            <p:spPr bwMode="auto">
              <a:xfrm>
                <a:off x="5562600" y="2422525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221" name="Text Box 28"/>
              <p:cNvSpPr txBox="1">
                <a:spLocks noChangeArrowheads="1"/>
              </p:cNvSpPr>
              <p:nvPr/>
            </p:nvSpPr>
            <p:spPr bwMode="auto">
              <a:xfrm>
                <a:off x="6629400" y="3048000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</p:grpSp>
      <p:sp>
        <p:nvSpPr>
          <p:cNvPr id="707613" name="Text Box 29"/>
          <p:cNvSpPr txBox="1">
            <a:spLocks noChangeArrowheads="1"/>
          </p:cNvSpPr>
          <p:nvPr/>
        </p:nvSpPr>
        <p:spPr bwMode="auto">
          <a:xfrm>
            <a:off x="571691" y="4997029"/>
            <a:ext cx="79406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If we start at A and move in the direction of descent, we will end up at the local optimum, B.</a:t>
            </a:r>
          </a:p>
          <a:p>
            <a:r>
              <a:rPr lang="en-US" sz="2400" dirty="0">
                <a:latin typeface="+mn-lt"/>
              </a:rPr>
              <a:t>On the left graph, B is also at the global optimum.</a:t>
            </a:r>
          </a:p>
          <a:p>
            <a:r>
              <a:rPr lang="en-US" sz="2400" dirty="0">
                <a:latin typeface="+mn-lt"/>
              </a:rPr>
              <a:t>On the right graph, the global optimum is elsewhere, at 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61080" y="3018240"/>
              <a:ext cx="3732840" cy="1482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1720" y="3008880"/>
                <a:ext cx="3751560" cy="15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2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Huffman encoding/decoding using Huffman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390" y="1655180"/>
            <a:ext cx="814857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Encoding: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Construct Huffman tree using the previous algorithm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Traverse the Huffman tree to assign a code to each leaf (representing an input character )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Use these codes to encode the file</a:t>
            </a:r>
          </a:p>
          <a:p>
            <a:pPr>
              <a:buFont typeface="Arial" charset="0"/>
              <a:buChar char="•"/>
            </a:pPr>
            <a:endParaRPr lang="en-US" sz="2400" dirty="0"/>
          </a:p>
          <a:p>
            <a:r>
              <a:rPr lang="en-US" sz="2800" b="1" dirty="0"/>
              <a:t>Decoding: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 Construct Huffman tree using the previous algorithm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Traverse the Huffman tree starting </a:t>
            </a:r>
            <a:r>
              <a:rPr lang="en-US" sz="2400"/>
              <a:t>from root node </a:t>
            </a:r>
            <a:r>
              <a:rPr lang="en-US" sz="2400" dirty="0"/>
              <a:t>according to the bits you encounter until you reach a leaf node at which point you output the character represented by that leaf node &amp; then go back to the root node.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Continue in this fashion until all the bits in the file are read.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463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Huffman Coding Practice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73677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file has the following characters along with their frequencies: </a:t>
            </a:r>
          </a:p>
          <a:p>
            <a:pPr lvl="0"/>
            <a:r>
              <a:rPr lang="pt-BR" dirty="0"/>
              <a:t>a: 20, b: 30, c: 78, d: 12, e: 27, f: 67 g: 5, h: 80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Draw Huffman coding tree and compute the optimal Huffman code of each character mentioned above. Also compute the compression ratio achieved via this encoding.</a:t>
            </a:r>
          </a:p>
        </p:txBody>
      </p:sp>
    </p:spTree>
    <p:extLst>
      <p:ext uri="{BB962C8B-B14F-4D97-AF65-F5344CB8AC3E}">
        <p14:creationId xmlns:p14="http://schemas.microsoft.com/office/powerpoint/2010/main" val="413270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1927"/>
            <a:ext cx="9143999" cy="676274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dirty="0"/>
              <a:t>Activity Selection </a:t>
            </a:r>
            <a:r>
              <a:rPr lang="en-US" altLang="en-US" sz="3200" i="1" dirty="0"/>
              <a:t>aka.</a:t>
            </a:r>
            <a:r>
              <a:rPr lang="en-US" altLang="en-US" sz="3200" dirty="0"/>
              <a:t> Interval Scheduling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797925" cy="5237163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Definition</a:t>
            </a:r>
            <a:r>
              <a:rPr lang="en-US" altLang="en-US" sz="2400" b="1" dirty="0">
                <a:solidFill>
                  <a:schemeClr val="folHlink"/>
                </a:solidFill>
              </a:rPr>
              <a:t>: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/>
              <a:t>Scheduling a resource among several competing activities.</a:t>
            </a:r>
          </a:p>
          <a:p>
            <a:pPr eaLnBrk="1" hangingPunct="1"/>
            <a:r>
              <a:rPr lang="en-US" altLang="en-US" sz="2400" b="1" dirty="0"/>
              <a:t>Elaboration</a:t>
            </a:r>
            <a:r>
              <a:rPr lang="en-US" altLang="en-US" sz="2400" b="1" dirty="0">
                <a:solidFill>
                  <a:schemeClr val="folHlink"/>
                </a:solidFill>
              </a:rPr>
              <a:t>:</a:t>
            </a:r>
            <a:r>
              <a:rPr lang="en-US" altLang="en-US" sz="2400" dirty="0"/>
              <a:t> Suppose we have a set </a:t>
            </a:r>
            <a:r>
              <a:rPr lang="en-US" altLang="en-US" sz="2400" i="1" dirty="0"/>
              <a:t>S</a:t>
            </a:r>
            <a:r>
              <a:rPr lang="en-US" altLang="en-US" sz="2400" dirty="0"/>
              <a:t> = {1, 2,…, </a:t>
            </a:r>
            <a:r>
              <a:rPr lang="en-US" altLang="en-US" sz="2400" i="1" dirty="0"/>
              <a:t>n</a:t>
            </a:r>
            <a:r>
              <a:rPr lang="en-US" altLang="en-US" sz="2400" dirty="0"/>
              <a:t>} of </a:t>
            </a:r>
            <a:r>
              <a:rPr lang="en-US" altLang="en-US" sz="2400" i="1" dirty="0"/>
              <a:t>n</a:t>
            </a:r>
            <a:r>
              <a:rPr lang="en-US" altLang="en-US" sz="2400" dirty="0"/>
              <a:t> proposed activities that wish to allocate a resource, such as a lecture hall, which can be used by only one activity at a time. Each activity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has a </a:t>
            </a:r>
            <a:r>
              <a:rPr lang="en-US" altLang="en-US" sz="2400" b="1" i="1" dirty="0"/>
              <a:t>start time </a:t>
            </a:r>
            <a:r>
              <a:rPr lang="en-US" altLang="en-US" sz="2400" i="1" dirty="0" err="1"/>
              <a:t>s</a:t>
            </a:r>
            <a:r>
              <a:rPr lang="en-US" altLang="en-US" sz="2400" i="1" baseline="-25000" dirty="0" err="1"/>
              <a:t>i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and </a:t>
            </a:r>
            <a:r>
              <a:rPr lang="en-US" altLang="en-US" sz="2400" b="1" i="1" dirty="0"/>
              <a:t>finish time</a:t>
            </a:r>
            <a:r>
              <a:rPr lang="en-US" altLang="en-US" sz="2400" dirty="0"/>
              <a:t>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where </a:t>
            </a:r>
            <a:r>
              <a:rPr lang="en-US" altLang="en-US" sz="2400" i="1" dirty="0" err="1"/>
              <a:t>s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&lt;=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b="1" dirty="0"/>
              <a:t>Compatibility</a:t>
            </a:r>
            <a:r>
              <a:rPr lang="en-US" altLang="en-US" sz="2400" b="1" dirty="0">
                <a:solidFill>
                  <a:schemeClr val="folHlink"/>
                </a:solidFill>
              </a:rPr>
              <a:t>:</a:t>
            </a:r>
            <a:r>
              <a:rPr lang="en-US" altLang="en-US" sz="2400" dirty="0"/>
              <a:t> Activities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j</a:t>
            </a:r>
            <a:r>
              <a:rPr lang="en-US" altLang="en-US" sz="2400" dirty="0"/>
              <a:t> are compatible if the interval [</a:t>
            </a:r>
            <a:r>
              <a:rPr lang="en-US" altLang="en-US" sz="2400" i="1" dirty="0" err="1"/>
              <a:t>s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) and [</a:t>
            </a:r>
            <a:r>
              <a:rPr lang="en-US" altLang="en-US" sz="2400" i="1" dirty="0" err="1"/>
              <a:t>s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) do not overlap (i.e. </a:t>
            </a:r>
            <a:r>
              <a:rPr lang="en-US" altLang="en-US" sz="2400" i="1" dirty="0" err="1"/>
              <a:t>s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&gt;=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 or </a:t>
            </a:r>
            <a:r>
              <a:rPr lang="en-US" altLang="en-US" sz="2400" i="1" dirty="0" err="1"/>
              <a:t>s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&gt;=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 ). E.g. in the example below, activities 1 &amp; 2 (as well as activities 2 &amp; 3) are incompatible, and activities 1 &amp; 3 are compatible.</a:t>
            </a:r>
          </a:p>
          <a:p>
            <a:pPr eaLnBrk="1" hangingPunct="1"/>
            <a:r>
              <a:rPr lang="en-US" altLang="en-US" sz="2400" b="1" dirty="0"/>
              <a:t>Goal</a:t>
            </a:r>
            <a:r>
              <a:rPr lang="en-US" altLang="en-US" sz="2400" b="1" dirty="0">
                <a:solidFill>
                  <a:schemeClr val="folHlink"/>
                </a:solidFill>
              </a:rPr>
              <a:t>:</a:t>
            </a:r>
            <a:r>
              <a:rPr lang="en-US" altLang="en-US" sz="2400" dirty="0"/>
              <a:t> To select a maximum- size set of mutually compatible activities.</a:t>
            </a:r>
          </a:p>
          <a:p>
            <a:pPr eaLnBrk="1" hangingPunct="1"/>
            <a:endParaRPr lang="en-US" altLang="en-US" sz="2400" dirty="0"/>
          </a:p>
        </p:txBody>
      </p:sp>
      <p:graphicFrame>
        <p:nvGraphicFramePr>
          <p:cNvPr id="4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392379"/>
              </p:ext>
            </p:extLst>
          </p:nvPr>
        </p:nvGraphicFramePr>
        <p:xfrm>
          <a:off x="2514600" y="4629090"/>
          <a:ext cx="4372907" cy="1371600"/>
        </p:xfrm>
        <a:graphic>
          <a:graphicData uri="http://schemas.openxmlformats.org/drawingml/2006/table">
            <a:tbl>
              <a:tblPr/>
              <a:tblGrid>
                <a:gridCol w="4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Line 197"/>
          <p:cNvSpPr>
            <a:spLocks noChangeShapeType="1"/>
          </p:cNvSpPr>
          <p:nvPr/>
        </p:nvSpPr>
        <p:spPr bwMode="auto">
          <a:xfrm>
            <a:off x="3993969" y="4859867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Line 198"/>
          <p:cNvSpPr>
            <a:spLocks noChangeShapeType="1"/>
          </p:cNvSpPr>
          <p:nvPr/>
        </p:nvSpPr>
        <p:spPr bwMode="auto">
          <a:xfrm>
            <a:off x="4419600" y="5314889"/>
            <a:ext cx="1981200" cy="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Line 199"/>
          <p:cNvSpPr>
            <a:spLocks noChangeShapeType="1"/>
          </p:cNvSpPr>
          <p:nvPr/>
        </p:nvSpPr>
        <p:spPr bwMode="auto">
          <a:xfrm>
            <a:off x="4930684" y="5772090"/>
            <a:ext cx="10042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6" name="Text Box 207"/>
          <p:cNvSpPr txBox="1">
            <a:spLocks noChangeArrowheads="1"/>
          </p:cNvSpPr>
          <p:nvPr/>
        </p:nvSpPr>
        <p:spPr bwMode="auto">
          <a:xfrm>
            <a:off x="2379526" y="6089529"/>
            <a:ext cx="48594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charset="0"/>
              </a:rPr>
              <a:t>0     1      2      3      4     5      6      7     8      9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05000" y="4705290"/>
          <a:ext cx="60960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7"/>
          <p:cNvGrpSpPr/>
          <p:nvPr/>
        </p:nvGrpSpPr>
        <p:grpSpPr>
          <a:xfrm>
            <a:off x="1630978" y="4324290"/>
            <a:ext cx="5303222" cy="2609910"/>
            <a:chOff x="-45422" y="3733800"/>
            <a:chExt cx="5303222" cy="2609910"/>
          </a:xfrm>
        </p:grpSpPr>
        <p:grpSp>
          <p:nvGrpSpPr>
            <p:cNvPr id="3" name="Group 22"/>
            <p:cNvGrpSpPr/>
            <p:nvPr/>
          </p:nvGrpSpPr>
          <p:grpSpPr>
            <a:xfrm>
              <a:off x="838200" y="5943600"/>
              <a:ext cx="4419600" cy="400110"/>
              <a:chOff x="838200" y="5943600"/>
              <a:chExt cx="4419600" cy="40011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838200" y="5943600"/>
                <a:ext cx="4419600" cy="446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438400" y="59436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Time</a:t>
                </a:r>
              </a:p>
            </p:txBody>
          </p:sp>
        </p:grpSp>
        <p:grpSp>
          <p:nvGrpSpPr>
            <p:cNvPr id="5" name="Group 21"/>
            <p:cNvGrpSpPr/>
            <p:nvPr/>
          </p:nvGrpSpPr>
          <p:grpSpPr>
            <a:xfrm>
              <a:off x="-45422" y="3733800"/>
              <a:ext cx="426422" cy="1716733"/>
              <a:chOff x="-45422" y="3733800"/>
              <a:chExt cx="426422" cy="171673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381000" y="4114800"/>
                <a:ext cx="0" cy="12954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6200000">
                <a:off x="-703734" y="4392112"/>
                <a:ext cx="17167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latin typeface="Lucida Sans" pitchFamily="34" charset="0"/>
                    <a:cs typeface="Arial" charset="0"/>
                  </a:rPr>
                  <a:t>Activities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821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Here are a set of start and finish times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55574" y="3047999"/>
            <a:ext cx="8779106" cy="346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Arial" charset="0"/>
              </a:rPr>
              <a:t>What is the maximum number of activities that can be completed?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{3,9,11} can be completed (not an optimal solution)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But so can {1,4,8,11} which is a larger set (</a:t>
            </a:r>
            <a:r>
              <a:rPr lang="en-US" sz="2400" i="1" u="sng" dirty="0">
                <a:solidFill>
                  <a:prstClr val="black"/>
                </a:solidFill>
                <a:latin typeface="Calibri"/>
                <a:cs typeface="Arial" charset="0"/>
              </a:rPr>
              <a:t>an optimal solution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)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Solution is not unique, consider {2,4,9,11}  (another optimal solution)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73462"/>
              </p:ext>
            </p:extLst>
          </p:nvPr>
        </p:nvGraphicFramePr>
        <p:xfrm>
          <a:off x="1447799" y="1580606"/>
          <a:ext cx="6096000" cy="11128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/>
                        <a:t>S</a:t>
                      </a:r>
                      <a:r>
                        <a:rPr lang="en-US" altLang="en-US" sz="1800" i="1" baseline="-25000" dirty="0" err="1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en-US" sz="1800" i="1" dirty="0" err="1"/>
                        <a:t>f</a:t>
                      </a:r>
                      <a:r>
                        <a:rPr lang="en-US" altLang="en-US" sz="1800" i="1" baseline="-25000" dirty="0" err="1"/>
                        <a:t>j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" y="314327"/>
            <a:ext cx="9105900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4400" b="1" dirty="0">
                <a:solidFill>
                  <a:prstClr val="black"/>
                </a:solidFill>
                <a:latin typeface="Calibri Light"/>
                <a:cs typeface="Arial" charset="0"/>
              </a:rPr>
              <a:t>Activity Selection a.k.a. Interval Scheduling Problem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36120" y="1741320"/>
              <a:ext cx="89640" cy="143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760" y="1731960"/>
                <a:ext cx="10836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37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1:</a:t>
            </a:r>
          </a:p>
          <a:p>
            <a:endParaRPr lang="en-US" dirty="0"/>
          </a:p>
          <a:p>
            <a:r>
              <a:rPr lang="en-US" dirty="0"/>
              <a:t>     1. sort the activities by the starting time</a:t>
            </a:r>
          </a:p>
          <a:p>
            <a:r>
              <a:rPr lang="en-US" dirty="0"/>
              <a:t>     2. pick the first activity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9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The Activity Selection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1:</a:t>
            </a:r>
          </a:p>
          <a:p>
            <a:endParaRPr lang="en-US" dirty="0"/>
          </a:p>
          <a:p>
            <a:r>
              <a:rPr lang="en-US" dirty="0"/>
              <a:t>     1. sort the activities by the starting time</a:t>
            </a:r>
          </a:p>
          <a:p>
            <a:r>
              <a:rPr lang="en-US" dirty="0"/>
              <a:t>     2. pick the first activity </a:t>
            </a:r>
            <a:r>
              <a:rPr lang="en-US" b="1" i="1" dirty="0"/>
              <a:t>a</a:t>
            </a:r>
          </a:p>
          <a:p>
            <a:r>
              <a:rPr lang="en-US" dirty="0"/>
              <a:t>     3. remove all activities conflicting with </a:t>
            </a:r>
            <a:r>
              <a:rPr lang="en-US" b="1" i="1" dirty="0"/>
              <a:t>a</a:t>
            </a:r>
          </a:p>
          <a:p>
            <a:r>
              <a:rPr lang="en-US" dirty="0"/>
              <a:t>     4. repeat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057400" y="4800600"/>
            <a:ext cx="5029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124200" y="51054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800600" y="54102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0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4804</TotalTime>
  <Words>4248</Words>
  <Application>Microsoft Office PowerPoint</Application>
  <PresentationFormat>On-screen Show (4:3)</PresentationFormat>
  <Paragraphs>870</Paragraphs>
  <Slides>51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73" baseType="lpstr">
      <vt:lpstr>Arial</vt:lpstr>
      <vt:lpstr>Britannic Bold</vt:lpstr>
      <vt:lpstr>Calibri</vt:lpstr>
      <vt:lpstr>Calibri Light</vt:lpstr>
      <vt:lpstr>Cambria Math</vt:lpstr>
      <vt:lpstr>Comic Sans MS</vt:lpstr>
      <vt:lpstr>Courier New</vt:lpstr>
      <vt:lpstr>Impact</vt:lpstr>
      <vt:lpstr>Lucida Sans</vt:lpstr>
      <vt:lpstr>Monotype Corsiva</vt:lpstr>
      <vt:lpstr>Monotype Sorts</vt:lpstr>
      <vt:lpstr>Tahoma</vt:lpstr>
      <vt:lpstr>Times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Default Design</vt:lpstr>
      <vt:lpstr>Equation</vt:lpstr>
      <vt:lpstr>CSE 301 Combinatorial Optimization</vt:lpstr>
      <vt:lpstr>Greedy Algorithm</vt:lpstr>
      <vt:lpstr>When can we use Greedy algorithms?</vt:lpstr>
      <vt:lpstr>Designing Greedy Algorithms</vt:lpstr>
      <vt:lpstr>Finding the global minima of a function</vt:lpstr>
      <vt:lpstr>Activity Selection aka. Interval Scheduling Problem</vt:lpstr>
      <vt:lpstr>PowerPoint Presentation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Iterative Greedy Algorithm</vt:lpstr>
      <vt:lpstr>Recursive Greedy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Greedy Problems</vt:lpstr>
      <vt:lpstr>Greedy Choice Property Illustration</vt:lpstr>
      <vt:lpstr>Optimal Substructure Property Illustration</vt:lpstr>
      <vt:lpstr>Implications of greedy choice and optimal substructure properties</vt:lpstr>
      <vt:lpstr>Practice Problem on Activity Selection</vt:lpstr>
      <vt:lpstr>Greedy-Choice Property of Activity Selection Problem</vt:lpstr>
      <vt:lpstr>PowerPoint Presentation</vt:lpstr>
      <vt:lpstr>Optimal Substructure Property of Activity Selection Problem</vt:lpstr>
      <vt:lpstr>The Fractional Knapsack Problem</vt:lpstr>
      <vt:lpstr>The Fractional Knapsack Problem</vt:lpstr>
      <vt:lpstr>The Fractional Knapsack Algorithm</vt:lpstr>
      <vt:lpstr>The Fractional Knapsack Algorithm</vt:lpstr>
      <vt:lpstr>Practice Problem on Fractional Knapsack </vt:lpstr>
      <vt:lpstr>Huffman Codes</vt:lpstr>
      <vt:lpstr>Fixed-Length Codes</vt:lpstr>
      <vt:lpstr>Huffman Codes</vt:lpstr>
      <vt:lpstr>Variable-Length Codes</vt:lpstr>
      <vt:lpstr>Prefix Codes</vt:lpstr>
      <vt:lpstr>Encoding with Binary Character Codes</vt:lpstr>
      <vt:lpstr>Decoding with Binary Character Codes</vt:lpstr>
      <vt:lpstr>Constructing a Huffman Code</vt:lpstr>
      <vt:lpstr>Constructing a Huffman tree</vt:lpstr>
      <vt:lpstr>Example</vt:lpstr>
      <vt:lpstr>Huffman encoding/decoding using Huffman tree</vt:lpstr>
      <vt:lpstr>Huffman Coding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sumon.ahmed4 sumon.ahmed4</cp:lastModifiedBy>
  <cp:revision>204</cp:revision>
  <dcterms:created xsi:type="dcterms:W3CDTF">2014-09-11T18:03:18Z</dcterms:created>
  <dcterms:modified xsi:type="dcterms:W3CDTF">2022-01-12T04:35:24Z</dcterms:modified>
</cp:coreProperties>
</file>