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7" r:id="rId12"/>
    <p:sldId id="268" r:id="rId13"/>
    <p:sldId id="270" r:id="rId14"/>
    <p:sldId id="271" r:id="rId15"/>
    <p:sldId id="272" r:id="rId16"/>
    <p:sldId id="274" r:id="rId17"/>
    <p:sldId id="290" r:id="rId18"/>
    <p:sldId id="277" r:id="rId19"/>
    <p:sldId id="278" r:id="rId20"/>
    <p:sldId id="280" r:id="rId21"/>
    <p:sldId id="282" r:id="rId22"/>
    <p:sldId id="284" r:id="rId23"/>
    <p:sldId id="286" r:id="rId24"/>
    <p:sldId id="287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308" r:id="rId33"/>
    <p:sldId id="309" r:id="rId34"/>
    <p:sldId id="302" r:id="rId35"/>
    <p:sldId id="303" r:id="rId36"/>
    <p:sldId id="265" r:id="rId37"/>
    <p:sldId id="300" r:id="rId38"/>
    <p:sldId id="301" r:id="rId39"/>
    <p:sldId id="304" r:id="rId40"/>
    <p:sldId id="305" r:id="rId41"/>
    <p:sldId id="306" r:id="rId42"/>
    <p:sldId id="30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8F18-6771-4E4F-9059-661E9E85CE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38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8F18-6771-4E4F-9059-661E9E85C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8F18-6771-4E4F-9059-661E9E85C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94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4A997-8021-46AE-95B6-28F1A248643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300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12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3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SE-312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Lecture-1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Proof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2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Deductive</a:t>
            </a:r>
            <a:r>
              <a:rPr spc="-35" dirty="0"/>
              <a:t> </a:t>
            </a:r>
            <a:r>
              <a:rPr dirty="0"/>
              <a:t>P</a:t>
            </a:r>
            <a:r>
              <a:rPr spc="-5" dirty="0"/>
              <a:t>r</a:t>
            </a:r>
            <a:r>
              <a:rPr dirty="0"/>
              <a:t>oofs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87" y="1170642"/>
            <a:ext cx="6954520" cy="291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i="1" spc="-1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ro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ve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en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(s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to a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conc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us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on 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en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ha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prove)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Log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progress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rec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ons</a:t>
            </a: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3333CC"/>
              </a:buClr>
              <a:buFont typeface="Wingdings"/>
              <a:buChar char=""/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xa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pars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en</a:t>
            </a:r>
            <a:r>
              <a:rPr sz="2800" spc="-5" dirty="0">
                <a:latin typeface="Arial"/>
                <a:cs typeface="Arial"/>
              </a:rPr>
              <a:t>t: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1831975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≥</a:t>
            </a:r>
            <a:r>
              <a:rPr sz="2800" dirty="0">
                <a:latin typeface="Arial"/>
                <a:cs typeface="Arial"/>
              </a:rPr>
              <a:t>4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775" spc="-7" baseline="2552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≥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775" spc="15" baseline="25525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713" y="5170805"/>
            <a:ext cx="454850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(there are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other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riting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4495800"/>
            <a:ext cx="922655" cy="46228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0"/>
              </a:spcBef>
            </a:pPr>
            <a:r>
              <a:rPr sz="2400" i="1" spc="-5" dirty="0">
                <a:latin typeface="Arial"/>
                <a:cs typeface="Arial"/>
              </a:rPr>
              <a:t>gi</a:t>
            </a:r>
            <a:r>
              <a:rPr sz="2400" i="1" dirty="0">
                <a:latin typeface="Arial"/>
                <a:cs typeface="Arial"/>
              </a:rPr>
              <a:t>v</a:t>
            </a:r>
            <a:r>
              <a:rPr sz="2400" i="1" spc="-5" dirty="0">
                <a:latin typeface="Arial"/>
                <a:cs typeface="Arial"/>
              </a:rPr>
              <a:t>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537" y="4505325"/>
            <a:ext cx="1633855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0"/>
              </a:spcBef>
            </a:pPr>
            <a:r>
              <a:rPr sz="2400" i="1" dirty="0">
                <a:latin typeface="Arial"/>
                <a:cs typeface="Arial"/>
              </a:rPr>
              <a:t>c</a:t>
            </a:r>
            <a:r>
              <a:rPr sz="2400" i="1" spc="-5" dirty="0">
                <a:latin typeface="Arial"/>
                <a:cs typeface="Arial"/>
              </a:rPr>
              <a:t>on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i="1" spc="-5" dirty="0">
                <a:latin typeface="Arial"/>
                <a:cs typeface="Arial"/>
              </a:rPr>
              <a:t>lu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i="1" spc="-5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3895725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6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Example:</a:t>
            </a:r>
            <a:r>
              <a:rPr spc="-35" dirty="0"/>
              <a:t> </a:t>
            </a:r>
            <a:r>
              <a:rPr dirty="0"/>
              <a:t>Deductive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r</a:t>
            </a:r>
            <a:r>
              <a:rPr dirty="0"/>
              <a:t>oof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161" y="1371600"/>
            <a:ext cx="7458709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Let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u="heavy" spc="5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u="heavy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1: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 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f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y≥4,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then</a:t>
            </a:r>
            <a:r>
              <a:rPr sz="2000" b="1" i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≥y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Let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be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any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nu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ber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wh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ch</a:t>
            </a:r>
            <a:r>
              <a:rPr sz="2000" b="1" i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obta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ned</a:t>
            </a:r>
            <a:r>
              <a:rPr sz="2000" b="1" i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add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ng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squares of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4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pos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ve</a:t>
            </a:r>
            <a:r>
              <a:rPr sz="2000" b="1" i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ntegers.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u="heavy" spc="5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u="heavy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2: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G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ven</a:t>
            </a:r>
            <a:r>
              <a:rPr sz="2000" b="1" i="1" spc="-4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and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assu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mi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ng</a:t>
            </a:r>
            <a:r>
              <a:rPr sz="2000" b="1" i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that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1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true,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prove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that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1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≥x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endParaRPr sz="1950" baseline="25641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3375" y="4800600"/>
            <a:ext cx="942340" cy="797560"/>
          </a:xfrm>
          <a:custGeom>
            <a:avLst/>
            <a:gdLst/>
            <a:ahLst/>
            <a:cxnLst/>
            <a:rect l="l" t="t" r="r" b="b"/>
            <a:pathLst>
              <a:path w="942339" h="797560">
                <a:moveTo>
                  <a:pt x="0" y="797178"/>
                </a:moveTo>
                <a:lnTo>
                  <a:pt x="942124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7021" y="5334000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82778" y="0"/>
                </a:moveTo>
                <a:lnTo>
                  <a:pt x="0" y="20129"/>
                </a:lnTo>
                <a:lnTo>
                  <a:pt x="49212" y="78308"/>
                </a:lnTo>
                <a:lnTo>
                  <a:pt x="82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3753" y="5815965"/>
            <a:ext cx="22987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“i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ie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20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ws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370316" y="6537746"/>
            <a:ext cx="24955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12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9417942"/>
              </p:ext>
            </p:extLst>
          </p:nvPr>
        </p:nvGraphicFramePr>
        <p:xfrm>
          <a:off x="1219200" y="3657597"/>
          <a:ext cx="6689862" cy="2049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167"/>
                <a:gridCol w="3497697"/>
                <a:gridCol w="2383998"/>
              </a:tblGrid>
              <a:tr h="685545">
                <a:tc gridSpan="2">
                  <a:txBody>
                    <a:bodyPr/>
                    <a:lstStyle/>
                    <a:p>
                      <a:pPr marL="631825" indent="-609600">
                        <a:lnSpc>
                          <a:spcPct val="100000"/>
                        </a:lnSpc>
                        <a:spcBef>
                          <a:spcPts val="6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631825" algn="l"/>
                        </a:tabLst>
                      </a:pPr>
                      <a:r>
                        <a:rPr sz="2000" u="heavy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u="heavy" dirty="0">
                          <a:latin typeface="Arial"/>
                          <a:cs typeface="Arial"/>
                        </a:rPr>
                        <a:t>roo</a:t>
                      </a:r>
                      <a:r>
                        <a:rPr sz="2000" u="heavy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u="heavy" dirty="0">
                          <a:latin typeface="Arial"/>
                          <a:cs typeface="Arial"/>
                        </a:rPr>
                        <a:t>: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47879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12190" algn="l"/>
                        </a:tabLst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)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en: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950" spc="-277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950" spc="-277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950" spc="-277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950" baseline="2564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1757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en: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a≥1,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b≥1,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d≥1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8849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70"/>
                        </a:lnSpc>
                      </a:pPr>
                      <a:r>
                        <a:rPr sz="2000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(by</a:t>
                      </a:r>
                      <a:r>
                        <a:rPr sz="2000" spc="-3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1757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4)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40"/>
                        </a:lnSpc>
                      </a:pPr>
                      <a:r>
                        <a:rPr sz="2000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340"/>
                        </a:lnSpc>
                      </a:pP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(by</a:t>
                      </a:r>
                      <a:r>
                        <a:rPr sz="2000" spc="-3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1963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5)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70"/>
                        </a:lnSpc>
                      </a:pPr>
                      <a:r>
                        <a:rPr sz="2000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950" spc="-270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endParaRPr sz="1950" baseline="2564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(by</a:t>
                      </a:r>
                      <a:r>
                        <a:rPr sz="2000" spc="-3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Cla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85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spc="-5" dirty="0"/>
              <a:t>Q</a:t>
            </a:r>
            <a:r>
              <a:rPr dirty="0"/>
              <a:t>uantifie</a:t>
            </a:r>
            <a:r>
              <a:rPr spc="-5" dirty="0"/>
              <a:t>r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872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930">
              <a:lnSpc>
                <a:spcPct val="100000"/>
              </a:lnSpc>
            </a:pPr>
            <a:r>
              <a:rPr sz="2800" dirty="0"/>
              <a:t>“</a:t>
            </a:r>
            <a:r>
              <a:rPr sz="2800" spc="-15" dirty="0"/>
              <a:t>F</a:t>
            </a:r>
            <a:r>
              <a:rPr sz="2800" dirty="0"/>
              <a:t>o</a:t>
            </a:r>
            <a:r>
              <a:rPr sz="2800" spc="-5" dirty="0"/>
              <a:t>r</a:t>
            </a:r>
            <a:r>
              <a:rPr sz="2800" spc="5" dirty="0"/>
              <a:t> </a:t>
            </a:r>
            <a:r>
              <a:rPr sz="2800" dirty="0"/>
              <a:t>a</a:t>
            </a:r>
            <a:r>
              <a:rPr sz="2800" spc="-5" dirty="0"/>
              <a:t>ll”</a:t>
            </a:r>
            <a:r>
              <a:rPr sz="2800" spc="5" dirty="0"/>
              <a:t> </a:t>
            </a:r>
            <a:r>
              <a:rPr sz="2800" i="0" dirty="0">
                <a:latin typeface="Arial"/>
                <a:cs typeface="Arial"/>
              </a:rPr>
              <a:t>o</a:t>
            </a:r>
            <a:r>
              <a:rPr sz="2800" i="0" spc="-5" dirty="0">
                <a:latin typeface="Arial"/>
                <a:cs typeface="Arial"/>
              </a:rPr>
              <a:t>r</a:t>
            </a:r>
            <a:r>
              <a:rPr sz="2800" i="0" spc="5" dirty="0">
                <a:latin typeface="Arial"/>
                <a:cs typeface="Arial"/>
              </a:rPr>
              <a:t> </a:t>
            </a:r>
            <a:r>
              <a:rPr sz="2800" i="0" dirty="0">
                <a:latin typeface="Arial"/>
                <a:cs typeface="Arial"/>
              </a:rPr>
              <a:t>“</a:t>
            </a:r>
            <a:r>
              <a:rPr sz="2800" spc="-15" dirty="0"/>
              <a:t>F</a:t>
            </a:r>
            <a:r>
              <a:rPr sz="2800" dirty="0"/>
              <a:t>o</a:t>
            </a:r>
            <a:r>
              <a:rPr sz="2800" spc="-5" dirty="0"/>
              <a:t>r</a:t>
            </a:r>
            <a:r>
              <a:rPr sz="2800" spc="15" dirty="0"/>
              <a:t> </a:t>
            </a:r>
            <a:r>
              <a:rPr sz="2800" dirty="0"/>
              <a:t>every”</a:t>
            </a:r>
            <a:endParaRPr sz="2800" dirty="0">
              <a:latin typeface="Arial"/>
              <a:cs typeface="Arial"/>
            </a:endParaRPr>
          </a:p>
          <a:p>
            <a:pPr marL="1580515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Uni</a:t>
            </a:r>
            <a:r>
              <a:rPr sz="2400" i="0" dirty="0">
                <a:latin typeface="Arial"/>
                <a:cs typeface="Arial"/>
              </a:rPr>
              <a:t>v</a:t>
            </a:r>
            <a:r>
              <a:rPr sz="2400" i="0" spc="-5" dirty="0">
                <a:latin typeface="Arial"/>
                <a:cs typeface="Arial"/>
              </a:rPr>
              <a:t>e</a:t>
            </a:r>
            <a:r>
              <a:rPr sz="2400" i="0" dirty="0">
                <a:latin typeface="Arial"/>
                <a:cs typeface="Arial"/>
              </a:rPr>
              <a:t>rs</a:t>
            </a:r>
            <a:r>
              <a:rPr sz="2400" i="0" spc="-5" dirty="0">
                <a:latin typeface="Arial"/>
                <a:cs typeface="Arial"/>
              </a:rPr>
              <a:t>a</a:t>
            </a:r>
            <a:r>
              <a:rPr sz="2400" i="0" dirty="0">
                <a:latin typeface="Arial"/>
                <a:cs typeface="Arial"/>
              </a:rPr>
              <a:t>l</a:t>
            </a:r>
            <a:r>
              <a:rPr sz="2400" i="0" spc="2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p</a:t>
            </a:r>
            <a:r>
              <a:rPr sz="2400" i="0" dirty="0">
                <a:latin typeface="Arial"/>
                <a:cs typeface="Arial"/>
              </a:rPr>
              <a:t>r</a:t>
            </a:r>
            <a:r>
              <a:rPr sz="2400" i="0" spc="-5" dirty="0">
                <a:latin typeface="Arial"/>
                <a:cs typeface="Arial"/>
              </a:rPr>
              <a:t>oo</a:t>
            </a:r>
            <a:r>
              <a:rPr sz="2400" i="0" dirty="0">
                <a:latin typeface="Arial"/>
                <a:cs typeface="Arial"/>
              </a:rPr>
              <a:t>fs</a:t>
            </a:r>
            <a:endParaRPr sz="2400" dirty="0">
              <a:latin typeface="Arial"/>
              <a:cs typeface="Arial"/>
            </a:endParaRPr>
          </a:p>
          <a:p>
            <a:pPr marL="1580515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No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a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ion</a:t>
            </a:r>
            <a:r>
              <a:rPr sz="2400" i="0" spc="-7" baseline="24305" dirty="0">
                <a:latin typeface="Arial"/>
                <a:cs typeface="Arial"/>
              </a:rPr>
              <a:t>*</a:t>
            </a:r>
            <a:r>
              <a:rPr sz="2400" i="0" dirty="0">
                <a:latin typeface="Arial"/>
                <a:cs typeface="Arial"/>
              </a:rPr>
              <a:t>=?</a:t>
            </a:r>
            <a:endParaRPr sz="2400" dirty="0">
              <a:latin typeface="Arial"/>
              <a:cs typeface="Arial"/>
            </a:endParaRPr>
          </a:p>
          <a:p>
            <a:pPr marL="836930">
              <a:lnSpc>
                <a:spcPct val="100000"/>
              </a:lnSpc>
              <a:spcBef>
                <a:spcPts val="320"/>
              </a:spcBef>
            </a:pPr>
            <a:r>
              <a:rPr sz="2800" dirty="0"/>
              <a:t>“</a:t>
            </a:r>
            <a:r>
              <a:rPr sz="2800" spc="-15" dirty="0"/>
              <a:t>T</a:t>
            </a:r>
            <a:r>
              <a:rPr sz="2800" dirty="0"/>
              <a:t>her</a:t>
            </a:r>
            <a:r>
              <a:rPr sz="2800" spc="-5" dirty="0"/>
              <a:t>e</a:t>
            </a:r>
            <a:r>
              <a:rPr sz="2800" spc="5" dirty="0"/>
              <a:t> </a:t>
            </a:r>
            <a:r>
              <a:rPr sz="2800" dirty="0"/>
              <a:t>ex</a:t>
            </a:r>
            <a:r>
              <a:rPr sz="2800" spc="-5" dirty="0"/>
              <a:t>i</a:t>
            </a:r>
            <a:r>
              <a:rPr sz="2800" dirty="0"/>
              <a:t>s</a:t>
            </a:r>
            <a:r>
              <a:rPr sz="2800" spc="-5" dirty="0"/>
              <a:t>t</a:t>
            </a:r>
            <a:r>
              <a:rPr sz="2800" dirty="0"/>
              <a:t>s”</a:t>
            </a:r>
          </a:p>
          <a:p>
            <a:pPr marL="1580515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U</a:t>
            </a:r>
            <a:r>
              <a:rPr sz="2400" i="0" dirty="0">
                <a:latin typeface="Arial"/>
                <a:cs typeface="Arial"/>
              </a:rPr>
              <a:t>s</a:t>
            </a:r>
            <a:r>
              <a:rPr sz="2400" i="0" spc="-5" dirty="0">
                <a:latin typeface="Arial"/>
                <a:cs typeface="Arial"/>
              </a:rPr>
              <a:t>e</a:t>
            </a:r>
            <a:r>
              <a:rPr sz="2400" i="0" dirty="0">
                <a:latin typeface="Arial"/>
                <a:cs typeface="Arial"/>
              </a:rPr>
              <a:t>d </a:t>
            </a:r>
            <a:r>
              <a:rPr sz="2400" i="0" spc="-5" dirty="0">
                <a:latin typeface="Arial"/>
                <a:cs typeface="Arial"/>
              </a:rPr>
              <a:t>i</a:t>
            </a:r>
            <a:r>
              <a:rPr sz="2400" i="0" dirty="0">
                <a:latin typeface="Arial"/>
                <a:cs typeface="Arial"/>
              </a:rPr>
              <a:t>n </a:t>
            </a:r>
            <a:r>
              <a:rPr sz="2400" i="0" spc="-5" dirty="0">
                <a:latin typeface="Arial"/>
                <a:cs typeface="Arial"/>
              </a:rPr>
              <a:t>e</a:t>
            </a:r>
            <a:r>
              <a:rPr sz="2400" i="0" spc="-15" dirty="0">
                <a:latin typeface="Arial"/>
                <a:cs typeface="Arial"/>
              </a:rPr>
              <a:t>x</a:t>
            </a:r>
            <a:r>
              <a:rPr sz="2400" i="0" spc="-5" dirty="0">
                <a:latin typeface="Arial"/>
                <a:cs typeface="Arial"/>
              </a:rPr>
              <a:t>i</a:t>
            </a:r>
            <a:r>
              <a:rPr sz="2400" i="0" dirty="0">
                <a:latin typeface="Arial"/>
                <a:cs typeface="Arial"/>
              </a:rPr>
              <a:t>st</a:t>
            </a:r>
            <a:r>
              <a:rPr sz="2400" i="0" spc="-5" dirty="0">
                <a:latin typeface="Arial"/>
                <a:cs typeface="Arial"/>
              </a:rPr>
              <a:t>en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ia</a:t>
            </a:r>
            <a:r>
              <a:rPr sz="2400" i="0" dirty="0">
                <a:latin typeface="Arial"/>
                <a:cs typeface="Arial"/>
              </a:rPr>
              <a:t>l</a:t>
            </a:r>
            <a:r>
              <a:rPr sz="2400" i="0" spc="35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p</a:t>
            </a:r>
            <a:r>
              <a:rPr sz="2400" i="0" dirty="0">
                <a:latin typeface="Arial"/>
                <a:cs typeface="Arial"/>
              </a:rPr>
              <a:t>r</a:t>
            </a:r>
            <a:r>
              <a:rPr sz="2400" i="0" spc="-5" dirty="0">
                <a:latin typeface="Arial"/>
                <a:cs typeface="Arial"/>
              </a:rPr>
              <a:t>oo</a:t>
            </a:r>
            <a:r>
              <a:rPr sz="2400" i="0" dirty="0">
                <a:latin typeface="Arial"/>
                <a:cs typeface="Arial"/>
              </a:rPr>
              <a:t>fs</a:t>
            </a:r>
            <a:endParaRPr sz="2400" dirty="0">
              <a:latin typeface="Arial"/>
              <a:cs typeface="Arial"/>
            </a:endParaRPr>
          </a:p>
          <a:p>
            <a:pPr marL="1580515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No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a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ion</a:t>
            </a:r>
            <a:r>
              <a:rPr sz="2400" i="0" spc="-7" baseline="24305" dirty="0">
                <a:latin typeface="Arial"/>
                <a:cs typeface="Arial"/>
              </a:rPr>
              <a:t>*</a:t>
            </a:r>
            <a:r>
              <a:rPr sz="2400" i="0" dirty="0">
                <a:latin typeface="Arial"/>
                <a:cs typeface="Arial"/>
              </a:rPr>
              <a:t>=?</a:t>
            </a:r>
            <a:endParaRPr sz="2400" dirty="0">
              <a:latin typeface="Arial"/>
              <a:cs typeface="Arial"/>
            </a:endParaRPr>
          </a:p>
          <a:p>
            <a:pPr marL="836930">
              <a:lnSpc>
                <a:spcPct val="100000"/>
              </a:lnSpc>
              <a:spcBef>
                <a:spcPts val="350"/>
              </a:spcBef>
            </a:pPr>
            <a:r>
              <a:rPr i="0" spc="-5" dirty="0">
                <a:latin typeface="Arial"/>
                <a:cs typeface="Arial"/>
              </a:rPr>
              <a:t>I</a:t>
            </a:r>
            <a:r>
              <a:rPr i="0" spc="-10" dirty="0">
                <a:latin typeface="Arial"/>
                <a:cs typeface="Arial"/>
              </a:rPr>
              <a:t>mp</a:t>
            </a:r>
            <a:r>
              <a:rPr i="0" spc="-5" dirty="0">
                <a:latin typeface="Arial"/>
                <a:cs typeface="Arial"/>
              </a:rPr>
              <a:t>li</a:t>
            </a:r>
            <a:r>
              <a:rPr i="0" spc="5" dirty="0">
                <a:latin typeface="Arial"/>
                <a:cs typeface="Arial"/>
              </a:rPr>
              <a:t>c</a:t>
            </a:r>
            <a:r>
              <a:rPr i="0" spc="-10" dirty="0">
                <a:latin typeface="Arial"/>
                <a:cs typeface="Arial"/>
              </a:rPr>
              <a:t>a</a:t>
            </a:r>
            <a:r>
              <a:rPr i="0" spc="-5" dirty="0">
                <a:latin typeface="Arial"/>
                <a:cs typeface="Arial"/>
              </a:rPr>
              <a:t>ti</a:t>
            </a:r>
            <a:r>
              <a:rPr i="0" spc="-10" dirty="0">
                <a:latin typeface="Arial"/>
                <a:cs typeface="Arial"/>
              </a:rPr>
              <a:t>o</a:t>
            </a:r>
            <a:r>
              <a:rPr i="0" dirty="0">
                <a:latin typeface="Arial"/>
                <a:cs typeface="Arial"/>
              </a:rPr>
              <a:t>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i</a:t>
            </a:r>
            <a:r>
              <a:rPr i="0" dirty="0">
                <a:latin typeface="Arial"/>
                <a:cs typeface="Arial"/>
              </a:rPr>
              <a:t>s </a:t>
            </a:r>
            <a:r>
              <a:rPr i="0" spc="-10" dirty="0">
                <a:latin typeface="Arial"/>
                <a:cs typeface="Arial"/>
              </a:rPr>
              <a:t>deno</a:t>
            </a:r>
            <a:r>
              <a:rPr i="0" spc="-5" dirty="0">
                <a:latin typeface="Arial"/>
                <a:cs typeface="Arial"/>
              </a:rPr>
              <a:t>t</a:t>
            </a:r>
            <a:r>
              <a:rPr i="0" spc="-10" dirty="0">
                <a:latin typeface="Arial"/>
                <a:cs typeface="Arial"/>
              </a:rPr>
              <a:t>e</a:t>
            </a:r>
            <a:r>
              <a:rPr i="0" dirty="0">
                <a:latin typeface="Arial"/>
                <a:cs typeface="Arial"/>
              </a:rPr>
              <a:t>d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b</a:t>
            </a:r>
            <a:r>
              <a:rPr i="0" dirty="0">
                <a:latin typeface="Arial"/>
                <a:cs typeface="Arial"/>
              </a:rPr>
              <a:t>y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=&gt;</a:t>
            </a:r>
          </a:p>
          <a:p>
            <a:pPr marL="1979930" lvl="1" indent="-2286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979930" algn="l"/>
              </a:tabLst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TH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=&gt;</a:t>
            </a:r>
            <a:r>
              <a:rPr sz="2000" spc="-5" dirty="0">
                <a:latin typeface="Arial"/>
                <a:cs typeface="Arial"/>
              </a:rPr>
              <a:t>B”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7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P</a:t>
            </a:r>
            <a:r>
              <a:rPr spc="-5" dirty="0"/>
              <a:t>r</a:t>
            </a:r>
            <a:r>
              <a:rPr dirty="0"/>
              <a:t>oving</a:t>
            </a:r>
            <a:r>
              <a:rPr spc="-30" dirty="0"/>
              <a:t> </a:t>
            </a:r>
            <a:r>
              <a:rPr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1371600"/>
            <a:ext cx="7155815" cy="454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adi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ion</a:t>
            </a:r>
            <a:endParaRPr sz="2400" dirty="0">
              <a:latin typeface="Arial"/>
              <a:cs typeface="Arial"/>
            </a:endParaRPr>
          </a:p>
          <a:p>
            <a:pPr marL="756285" marR="252095" lvl="1" indent="-286385">
              <a:lnSpc>
                <a:spcPts val="2380"/>
              </a:lnSpc>
              <a:spcBef>
                <a:spcPts val="55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Start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tate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ent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ontradi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tory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en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tate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ent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E.g.,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=&gt;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B),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tart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ith:</a:t>
            </a:r>
            <a:endParaRPr sz="22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~</a:t>
            </a:r>
            <a:r>
              <a:rPr sz="1800" dirty="0">
                <a:latin typeface="Arial"/>
                <a:cs typeface="Arial"/>
              </a:rPr>
              <a:t>B)</a:t>
            </a: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…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happen</a:t>
            </a:r>
          </a:p>
          <a:p>
            <a:pPr lvl="2">
              <a:lnSpc>
                <a:spcPct val="100000"/>
              </a:lnSpc>
              <a:spcBef>
                <a:spcPts val="23"/>
              </a:spcBef>
              <a:buFont typeface="Wingdings"/>
              <a:buChar char=""/>
            </a:pPr>
            <a:endParaRPr sz="1650" dirty="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“(A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)”?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indu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ion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(3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tep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pothe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tep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apo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ve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ent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  <a:tab pos="2831465" algn="l"/>
                <a:tab pos="3669665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then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B</a:t>
            </a:r>
            <a:r>
              <a:rPr sz="2200" i="1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≡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~B </a:t>
            </a:r>
            <a:r>
              <a:rPr sz="2200" spc="-5" dirty="0">
                <a:latin typeface="Arial"/>
                <a:cs typeface="Arial"/>
              </a:rPr>
              <a:t>then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~A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4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P</a:t>
            </a:r>
            <a:r>
              <a:rPr spc="-5" dirty="0"/>
              <a:t>r</a:t>
            </a:r>
            <a:r>
              <a:rPr dirty="0"/>
              <a:t>oving</a:t>
            </a:r>
            <a:r>
              <a:rPr spc="-30" dirty="0"/>
              <a:t> </a:t>
            </a:r>
            <a:r>
              <a:rPr dirty="0"/>
              <a:t>techniques…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4959" y="1600200"/>
            <a:ext cx="7430134" cy="264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oun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r-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pl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Sho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w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pl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di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spc="2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lai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6"/>
              </a:spcBef>
              <a:buClr>
                <a:srgbClr val="FF0000"/>
              </a:buClr>
              <a:buFont typeface="Wingdings"/>
              <a:buChar char=""/>
            </a:pPr>
            <a:endParaRPr sz="3250" dirty="0">
              <a:latin typeface="Times New Roman"/>
              <a:cs typeface="Times New Roman"/>
            </a:endParaRPr>
          </a:p>
          <a:p>
            <a:pPr marL="355600" marR="2118995" indent="-342900">
              <a:lnSpc>
                <a:spcPts val="259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ch 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hin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 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alle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 “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ple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”!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whe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sk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ve a c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lai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m,</a:t>
            </a:r>
            <a:r>
              <a:rPr sz="2400" spc="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pl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hat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sf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ie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d 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lai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2400" spc="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 </a:t>
            </a:r>
            <a:r>
              <a:rPr sz="2400" i="1" spc="-5" dirty="0">
                <a:solidFill>
                  <a:srgbClr val="161616"/>
                </a:solidFill>
                <a:latin typeface="Arial"/>
                <a:cs typeface="Arial"/>
              </a:rPr>
              <a:t>no</a:t>
            </a:r>
            <a:r>
              <a:rPr sz="2400" i="1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i="1" spc="-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oof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790" y="453222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4000" i="1" spc="-5" dirty="0">
                <a:latin typeface="Arial"/>
                <a:cs typeface="Arial"/>
              </a:rPr>
              <a:t>“</a:t>
            </a:r>
            <a:r>
              <a:rPr sz="4000" i="1" dirty="0">
                <a:latin typeface="Arial"/>
                <a:cs typeface="Arial"/>
              </a:rPr>
              <a:t>If</a:t>
            </a:r>
            <a:r>
              <a:rPr sz="4000" i="1" spc="-5" dirty="0">
                <a:latin typeface="Arial"/>
                <a:cs typeface="Arial"/>
              </a:rPr>
              <a:t>-</a:t>
            </a:r>
            <a:r>
              <a:rPr sz="4000" i="1" dirty="0">
                <a:latin typeface="Arial"/>
                <a:cs typeface="Arial"/>
              </a:rPr>
              <a:t>and</a:t>
            </a:r>
            <a:r>
              <a:rPr sz="4000" i="1" spc="-5" dirty="0">
                <a:latin typeface="Arial"/>
                <a:cs typeface="Arial"/>
              </a:rPr>
              <a:t>-O</a:t>
            </a:r>
            <a:r>
              <a:rPr sz="4000" i="1" dirty="0">
                <a:latin typeface="Arial"/>
                <a:cs typeface="Arial"/>
              </a:rPr>
              <a:t>nly</a:t>
            </a:r>
            <a:r>
              <a:rPr sz="4000" i="1" spc="-5" dirty="0">
                <a:latin typeface="Arial"/>
                <a:cs typeface="Arial"/>
              </a:rPr>
              <a:t>-</a:t>
            </a:r>
            <a:r>
              <a:rPr sz="4000" i="1" dirty="0">
                <a:latin typeface="Arial"/>
                <a:cs typeface="Arial"/>
              </a:rPr>
              <a:t>If”</a:t>
            </a:r>
            <a:r>
              <a:rPr sz="4000" i="1" spc="-30" dirty="0">
                <a:latin typeface="Arial"/>
                <a:cs typeface="Arial"/>
              </a:rPr>
              <a:t> </a:t>
            </a:r>
            <a:r>
              <a:rPr sz="4000"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447800"/>
            <a:ext cx="322199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pa</a:t>
            </a:r>
            <a:r>
              <a:rPr sz="2000" i="1" dirty="0">
                <a:latin typeface="Arial"/>
                <a:cs typeface="Arial"/>
              </a:rPr>
              <a:t>rt)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 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29200" y="1447800"/>
            <a:ext cx="176276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&lt;==&gt;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2288540"/>
            <a:ext cx="7585709" cy="3167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ts val="273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  <a:tab pos="4584065" algn="l"/>
              </a:tabLst>
            </a:pPr>
            <a:r>
              <a:rPr sz="2000" i="1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onl</a:t>
            </a:r>
            <a:r>
              <a:rPr sz="2000" i="1" dirty="0">
                <a:latin typeface="Arial"/>
                <a:cs typeface="Arial"/>
              </a:rPr>
              <a:t>y 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i="1" spc="-5" dirty="0">
                <a:latin typeface="Arial"/>
                <a:cs typeface="Arial"/>
              </a:rPr>
              <a:t> pa</a:t>
            </a:r>
            <a:r>
              <a:rPr sz="2000" i="1" dirty="0">
                <a:latin typeface="Arial"/>
                <a:cs typeface="Arial"/>
              </a:rPr>
              <a:t>rt)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	(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=&gt;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2755900">
              <a:lnSpc>
                <a:spcPts val="2735"/>
              </a:lnSpc>
            </a:pPr>
            <a:r>
              <a:rPr sz="2000" dirty="0">
                <a:latin typeface="Arial"/>
                <a:cs typeface="Arial"/>
              </a:rPr>
              <a:t>(s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“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”)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if” 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abbrev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iff”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”</a:t>
            </a:r>
          </a:p>
          <a:p>
            <a:pPr marL="452755" indent="-440055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53390" algn="l"/>
              </a:tabLst>
            </a:pPr>
            <a:r>
              <a:rPr sz="2000" u="heavy" spc="-15" dirty="0">
                <a:latin typeface="Arial"/>
                <a:cs typeface="Arial"/>
              </a:rPr>
              <a:t>E</a:t>
            </a:r>
            <a:r>
              <a:rPr sz="2000" u="heavy" dirty="0">
                <a:latin typeface="Arial"/>
                <a:cs typeface="Arial"/>
              </a:rPr>
              <a:t>xa</a:t>
            </a:r>
            <a:r>
              <a:rPr sz="2000" u="heavy" spc="-5" dirty="0">
                <a:latin typeface="Arial"/>
                <a:cs typeface="Arial"/>
              </a:rPr>
              <a:t>m</a:t>
            </a:r>
            <a:r>
              <a:rPr sz="2000" u="heavy" dirty="0">
                <a:latin typeface="Arial"/>
                <a:cs typeface="Arial"/>
              </a:rPr>
              <a:t>p</a:t>
            </a:r>
            <a:r>
              <a:rPr sz="2000" u="heavy" spc="-5" dirty="0">
                <a:latin typeface="Arial"/>
                <a:cs typeface="Arial"/>
              </a:rPr>
              <a:t>l</a:t>
            </a:r>
            <a:r>
              <a:rPr sz="2000" u="heavy" dirty="0">
                <a:latin typeface="Arial"/>
                <a:cs typeface="Arial"/>
              </a:rPr>
              <a:t>e:</a:t>
            </a:r>
            <a:endParaRPr sz="20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u="heavy" spc="-5" dirty="0">
                <a:latin typeface="Arial"/>
                <a:cs typeface="Arial"/>
              </a:rPr>
              <a:t>Theo</a:t>
            </a:r>
            <a:r>
              <a:rPr sz="2000" u="heavy" dirty="0">
                <a:latin typeface="Arial"/>
                <a:cs typeface="Arial"/>
              </a:rPr>
              <a:t>r</a:t>
            </a:r>
            <a:r>
              <a:rPr sz="2000" u="heavy" spc="-5" dirty="0">
                <a:latin typeface="Arial"/>
                <a:cs typeface="Arial"/>
              </a:rPr>
              <a:t>e</a:t>
            </a:r>
            <a:r>
              <a:rPr sz="2000" u="heavy" dirty="0">
                <a:latin typeface="Arial"/>
                <a:cs typeface="Arial"/>
              </a:rPr>
              <a:t>m: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e a r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sz="2000" i="1" spc="-2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r.</a:t>
            </a:r>
            <a:r>
              <a:rPr sz="20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 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loo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= c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eilin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 an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i="1" u="heavy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onl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i="1" u="heavy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ege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roo</a:t>
            </a:r>
            <a:r>
              <a:rPr sz="2000" spc="-5" dirty="0">
                <a:latin typeface="Arial"/>
                <a:cs typeface="Arial"/>
              </a:rPr>
              <a:t>fs 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 iff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</a:t>
            </a:r>
            <a:r>
              <a:rPr sz="2000" spc="-5" dirty="0">
                <a:latin typeface="Arial"/>
                <a:cs typeface="Arial"/>
              </a:rPr>
              <a:t>ts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pa</a:t>
            </a:r>
            <a:r>
              <a:rPr sz="2000" dirty="0">
                <a:latin typeface="Arial"/>
                <a:cs typeface="Arial"/>
              </a:rPr>
              <a:t>rt”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“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pa</a:t>
            </a:r>
            <a:r>
              <a:rPr sz="2000" dirty="0">
                <a:latin typeface="Arial"/>
                <a:cs typeface="Arial"/>
              </a:rPr>
              <a:t>rt”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Preliminaries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3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dirty="0" smtClean="0"/>
              <a:t>Central Concepts of Automata Theory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"/>
              </a:lnSpc>
              <a:defRPr/>
            </a:pPr>
            <a:endParaRPr lang="en-US" altLang="zh-TW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Symbols ----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0, 1,2 etc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Alphabet</a:t>
            </a:r>
            <a:r>
              <a:rPr lang="en-US" altLang="zh-TW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 set of symbols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 sequence of symbols from an alphabet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r>
              <a:rPr lang="en-US" altLang="zh-TW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 set of strings from the same alphabet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4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Alphabets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209" y="1275800"/>
            <a:ext cx="7786688" cy="5068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sz="2400" dirty="0" smtClean="0"/>
              <a:t>An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alphabet</a:t>
            </a:r>
            <a:r>
              <a:rPr lang="en-US" altLang="zh-TW" sz="2400" dirty="0" smtClean="0">
                <a:solidFill>
                  <a:schemeClr val="tx1"/>
                </a:solidFill>
              </a:rPr>
              <a:t> is 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finite</a:t>
            </a:r>
            <a:r>
              <a:rPr lang="en-US" altLang="zh-TW" sz="2400" dirty="0" smtClean="0">
                <a:solidFill>
                  <a:schemeClr val="tx1"/>
                </a:solidFill>
              </a:rPr>
              <a:t>,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nonempty </a:t>
            </a:r>
            <a:r>
              <a:rPr lang="en-US" altLang="zh-TW" sz="2400" dirty="0" smtClean="0">
                <a:solidFill>
                  <a:schemeClr val="tx1"/>
                </a:solidFill>
              </a:rPr>
              <a:t>set </a:t>
            </a:r>
            <a:r>
              <a:rPr lang="en-US" altLang="zh-TW" sz="2400" dirty="0" smtClean="0"/>
              <a:t>of symbols.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altLang="zh-TW" sz="2400" dirty="0" smtClean="0"/>
              <a:t>Conventional notation --- </a:t>
            </a:r>
            <a:r>
              <a:rPr lang="en-US" altLang="zh-TW" sz="2400" dirty="0" smtClean="0">
                <a:effectLst/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TW" sz="2400" dirty="0">
                <a:cs typeface="Times New Roman" panose="02020603050405020304" pitchFamily="18" charset="0"/>
              </a:rPr>
              <a:t>The term “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symbol</a:t>
            </a:r>
            <a:r>
              <a:rPr lang="en-US" altLang="zh-TW" sz="2400" dirty="0">
                <a:cs typeface="Times New Roman" panose="02020603050405020304" pitchFamily="18" charset="0"/>
              </a:rPr>
              <a:t>” is usually undefined.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TW" sz="2400" dirty="0">
                <a:cs typeface="Times New Roman" panose="02020603050405020304" pitchFamily="18" charset="0"/>
              </a:rPr>
              <a:t>Examples --- </a:t>
            </a:r>
          </a:p>
          <a:p>
            <a:pPr lvl="3">
              <a:lnSpc>
                <a:spcPct val="160000"/>
              </a:lnSpc>
              <a:defRPr/>
            </a:pPr>
            <a:r>
              <a:rPr lang="en-US" altLang="zh-TW" sz="2400" dirty="0"/>
              <a:t>Binary alphabet </a:t>
            </a:r>
            <a:r>
              <a:rPr lang="en-US" altLang="zh-TW" sz="2400" dirty="0">
                <a:latin typeface="Symbol" panose="05050102010706020507" pitchFamily="18" charset="2"/>
                <a:cs typeface="Times New Roman" panose="02020603050405020304" pitchFamily="18" charset="0"/>
              </a:rPr>
              <a:t>S = {0, 1}.</a:t>
            </a:r>
          </a:p>
          <a:p>
            <a:pPr lvl="3">
              <a:lnSpc>
                <a:spcPct val="160000"/>
              </a:lnSpc>
              <a:defRPr/>
            </a:pPr>
            <a:r>
              <a:rPr lang="en-US" altLang="zh-TW" sz="2400" dirty="0">
                <a:latin typeface="Symbol" panose="05050102010706020507" pitchFamily="18" charset="2"/>
                <a:cs typeface="Times New Roman" panose="02020603050405020304" pitchFamily="18" charset="0"/>
              </a:rPr>
              <a:t>S = {</a:t>
            </a:r>
            <a:r>
              <a:rPr lang="en-US" altLang="zh-TW" sz="2400" i="1" dirty="0">
                <a:cs typeface="Times New Roman" panose="02020603050405020304" pitchFamily="18" charset="0"/>
              </a:rPr>
              <a:t>a, b, …, z</a:t>
            </a:r>
            <a:r>
              <a:rPr lang="en-US" altLang="zh-TW" sz="2400" dirty="0">
                <a:cs typeface="Times New Roman" panose="02020603050405020304" pitchFamily="18" charset="0"/>
              </a:rPr>
              <a:t>} …</a:t>
            </a:r>
          </a:p>
          <a:p>
            <a:pPr lvl="2" eaLnBrk="1" hangingPunct="1">
              <a:lnSpc>
                <a:spcPct val="100000"/>
              </a:lnSpc>
              <a:defRPr/>
            </a:pPr>
            <a:endParaRPr lang="en-US" altLang="zh-TW" dirty="0" smtClean="0">
              <a:effectLst/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4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31"/>
            <a:ext cx="8229600" cy="1043369"/>
          </a:xfrm>
        </p:spPr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3352800" cy="4872849"/>
          </a:xfrm>
        </p:spPr>
        <p:txBody>
          <a:bodyPr/>
          <a:lstStyle/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Introduction to Automata Theory, Languages, and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Computation</a:t>
            </a:r>
            <a:r>
              <a:rPr lang="en-US" altLang="zh-TW" sz="1800" dirty="0">
                <a:solidFill>
                  <a:schemeClr val="accent2"/>
                </a:solidFill>
              </a:rPr>
              <a:t>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endParaRPr lang="en-US" altLang="zh-TW" sz="1800" dirty="0">
              <a:solidFill>
                <a:schemeClr val="accent2"/>
              </a:solidFill>
            </a:endParaRP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John E. </a:t>
            </a:r>
            <a:r>
              <a:rPr lang="en-US" altLang="zh-TW" sz="2000" b="1" dirty="0" err="1"/>
              <a:t>Hopcroft</a:t>
            </a:r>
            <a:r>
              <a:rPr lang="en-US" altLang="zh-TW" sz="2000" dirty="0"/>
              <a:t>,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Rajeev </a:t>
            </a:r>
            <a:r>
              <a:rPr lang="en-US" altLang="zh-TW" sz="2000" b="1" dirty="0" err="1"/>
              <a:t>Motwani</a:t>
            </a:r>
            <a:r>
              <a:rPr lang="en-US" altLang="zh-TW" sz="2000" dirty="0"/>
              <a:t>,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Jeffrey D. Ullman</a:t>
            </a:r>
            <a:r>
              <a:rPr lang="en-US" altLang="zh-TW" sz="2000" dirty="0"/>
              <a:t>,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000" dirty="0">
              <a:solidFill>
                <a:schemeClr val="accent2"/>
              </a:solidFill>
            </a:endParaRP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1800" dirty="0"/>
              <a:t>(2nd Ed. Addison-Wesley, 2001)</a:t>
            </a:r>
          </a:p>
          <a:p>
            <a:endParaRPr lang="en-US" dirty="0"/>
          </a:p>
        </p:txBody>
      </p:sp>
      <p:pic>
        <p:nvPicPr>
          <p:cNvPr id="4" name="Picture 5" descr="0201441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25557"/>
            <a:ext cx="3352800" cy="45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Strings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306706"/>
            <a:ext cx="83820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</a:rPr>
              <a:t>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string</a:t>
            </a:r>
            <a:r>
              <a:rPr lang="en-US" altLang="zh-TW" sz="2400" dirty="0" smtClean="0">
                <a:solidFill>
                  <a:schemeClr val="tx1"/>
                </a:solidFill>
              </a:rPr>
              <a:t> (or word) is 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finite sequence</a:t>
            </a:r>
            <a:r>
              <a:rPr lang="en-US" altLang="zh-TW" sz="2400" dirty="0" smtClean="0">
                <a:solidFill>
                  <a:schemeClr val="tx1"/>
                </a:solidFill>
              </a:rPr>
              <a:t> of symbols from an alphabet.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</a:rPr>
              <a:t>Example --- 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</a:rPr>
              <a:t>1011 is a string from alphabet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 = {0, 1}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Empty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string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zh-TW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--- a string with zero occurrences of symbols</a:t>
            </a:r>
            <a:endParaRPr lang="en-US" altLang="zh-TW" sz="2400" i="1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Length |</a:t>
            </a:r>
            <a:r>
              <a:rPr lang="en-US" altLang="zh-TW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w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|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 string </a:t>
            </a:r>
            <a:r>
              <a:rPr lang="en-US" altLang="zh-TW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--- the number of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positions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for symbols in </a:t>
            </a:r>
            <a:r>
              <a:rPr lang="en-US" altLang="zh-TW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endParaRPr lang="en-US" altLang="zh-TW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Examples --- |0111|=4, |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|=0, …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TW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TW" dirty="0" smtClean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1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String..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753" y="1144975"/>
            <a:ext cx="8435975" cy="499745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Power</a:t>
            </a:r>
            <a:r>
              <a:rPr lang="en-US" altLang="zh-TW" sz="2400" dirty="0" smtClean="0">
                <a:solidFill>
                  <a:schemeClr val="tx1"/>
                </a:solidFill>
              </a:rPr>
              <a:t> of an alphabet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2400" i="1" baseline="30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--- </a:t>
            </a:r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 set of all strings of length </a:t>
            </a:r>
            <a:r>
              <a:rPr lang="en-US" altLang="zh-TW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k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Examples --- 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given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 {0, 1}, 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we have</a:t>
            </a:r>
          </a:p>
          <a:p>
            <a:pPr lvl="3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    S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  <a:cs typeface="Times New Roman" panose="02020603050405020304" pitchFamily="18" charset="0"/>
              </a:rPr>
              <a:t> = {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e},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= {00, 01, 10, 11}</a:t>
            </a:r>
            <a:endParaRPr lang="en-US" altLang="zh-TW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Supplemental ---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1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=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e,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(01)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=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e,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…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Set of all strings over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--- denoted as 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It is not difficult to know that </a:t>
            </a:r>
            <a:endParaRPr lang="en-US" altLang="zh-TW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lvl="2">
              <a:lnSpc>
                <a:spcPct val="150000"/>
              </a:lnSpc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 = 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0 </a:t>
            </a:r>
            <a:r>
              <a:rPr lang="en-US" altLang="zh-TW" b="1" dirty="0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1 </a:t>
            </a:r>
            <a:r>
              <a:rPr lang="en-US" altLang="zh-TW" b="1" dirty="0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2 </a:t>
            </a:r>
            <a:r>
              <a:rPr lang="en-US" altLang="zh-TW" b="1" dirty="0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…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130000"/>
              </a:lnSpc>
              <a:defRPr/>
            </a:pPr>
            <a:endParaRPr lang="en-US" altLang="zh-TW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Strings..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389" y="1208088"/>
            <a:ext cx="8686800" cy="52578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set of nonempty strings from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S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       =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{e}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Therefore, we have</a:t>
            </a:r>
          </a:p>
          <a:p>
            <a:pPr lvl="1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+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=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1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2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3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…</a:t>
            </a:r>
            <a:endParaRPr lang="en-US" altLang="zh-TW" dirty="0" smtClean="0">
              <a:latin typeface="Symbol" panose="05050102010706020507" pitchFamily="18" charset="2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=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+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{e}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Concatenation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of two strings </a:t>
            </a: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and y --- </a:t>
            </a:r>
            <a:r>
              <a:rPr lang="en-US" altLang="zh-TW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xy</a:t>
            </a:r>
            <a:endParaRPr lang="en-US" altLang="zh-TW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Example --- </a:t>
            </a:r>
          </a:p>
          <a:p>
            <a:pPr lvl="3">
              <a:lnSpc>
                <a:spcPct val="13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if</a:t>
            </a:r>
            <a:r>
              <a:rPr lang="en-US" altLang="zh-TW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 x </a:t>
            </a: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= 01101</a:t>
            </a:r>
            <a:r>
              <a:rPr lang="en-US" altLang="zh-TW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, y</a:t>
            </a: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TW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110</a:t>
            </a: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then</a:t>
            </a:r>
          </a:p>
          <a:p>
            <a:pPr lvl="2">
              <a:lnSpc>
                <a:spcPct val="130000"/>
              </a:lnSpc>
              <a:buNone/>
              <a:defRPr/>
            </a:pP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TW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xy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= 01101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110, </a:t>
            </a: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xx </a:t>
            </a:r>
            <a:r>
              <a:rPr lang="en-US" altLang="zh-TW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= x</a:t>
            </a:r>
            <a:r>
              <a:rPr lang="en-US" altLang="zh-TW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2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 </a:t>
            </a: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0110101101, …</a:t>
            </a:r>
            <a:endParaRPr lang="en-US" altLang="zh-TW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is the 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identity 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for concatenation </a:t>
            </a:r>
          </a:p>
          <a:p>
            <a:pPr lvl="1">
              <a:lnSpc>
                <a:spcPct val="130000"/>
              </a:lnSpc>
              <a:buNone/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  since </a:t>
            </a:r>
            <a:r>
              <a:rPr lang="en-US" altLang="zh-TW" dirty="0" err="1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i="1" dirty="0" err="1">
                <a:solidFill>
                  <a:schemeClr val="tx1"/>
                </a:solidFill>
                <a:ea typeface="標楷體" panose="03000509000000000000" pitchFamily="65" charset="-120"/>
              </a:rPr>
              <a:t>w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 = </a:t>
            </a:r>
            <a:r>
              <a:rPr lang="en-US" altLang="zh-TW" i="1" dirty="0">
                <a:solidFill>
                  <a:schemeClr val="tx1"/>
                </a:solidFill>
                <a:ea typeface="標楷體" panose="03000509000000000000" pitchFamily="65" charset="-120"/>
              </a:rPr>
              <a:t>w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 = </a:t>
            </a:r>
            <a:r>
              <a:rPr lang="en-US" altLang="zh-TW" i="1" dirty="0">
                <a:solidFill>
                  <a:schemeClr val="tx1"/>
                </a:solidFill>
                <a:ea typeface="標楷體" panose="03000509000000000000" pitchFamily="65" charset="-120"/>
              </a:rPr>
              <a:t>w.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</a:p>
          <a:p>
            <a:pPr lvl="1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endParaRPr lang="en-US" altLang="zh-TW" dirty="0" smtClean="0">
              <a:latin typeface="Symbol" panose="05050102010706020507" pitchFamily="18" charset="2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TW" dirty="0" smtClean="0">
              <a:effectLst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2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>
                <a:solidFill>
                  <a:schemeClr val="tx1"/>
                </a:solidFill>
              </a:rPr>
              <a:t>Strings..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441" y="1295400"/>
            <a:ext cx="8435975" cy="5257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Power 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of a string --- 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Defined by concatenation ---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i="1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xx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concatenated </a:t>
            </a:r>
            <a:r>
              <a:rPr lang="en-US" altLang="zh-TW" sz="2400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times)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Defined by recursion ---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=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(by definition)</a:t>
            </a:r>
            <a:endParaRPr lang="en-US" altLang="zh-TW" sz="240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i="1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xx</a:t>
            </a:r>
            <a:r>
              <a:rPr lang="en-US" altLang="zh-TW" sz="2400" i="1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Languages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753" y="1306706"/>
            <a:ext cx="8204200" cy="4997450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language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is a set of strings all chosen from some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If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is an alphabet, and </a:t>
            </a:r>
            <a:r>
              <a:rPr lang="en-US" altLang="zh-TW" sz="2400" i="1" dirty="0" smtClean="0">
                <a:solidFill>
                  <a:schemeClr val="tx1"/>
                </a:solidFill>
                <a:ea typeface="標楷體" panose="03000509000000000000" pitchFamily="65" charset="-120"/>
              </a:rPr>
              <a:t>L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*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, then </a:t>
            </a:r>
            <a:r>
              <a:rPr lang="en-US" altLang="zh-TW" sz="2400" i="1" dirty="0" smtClean="0">
                <a:solidFill>
                  <a:schemeClr val="tx1"/>
                </a:solidFill>
                <a:ea typeface="標楷體" panose="03000509000000000000" pitchFamily="65" charset="-120"/>
              </a:rPr>
              <a:t>L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 is a language over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.</a:t>
            </a:r>
          </a:p>
          <a:p>
            <a:pPr lvl="2">
              <a:defRPr/>
            </a:pPr>
            <a:r>
              <a:rPr lang="en-US" altLang="zh-TW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Examples ---</a:t>
            </a:r>
            <a:endParaRPr lang="en-US" altLang="zh-TW" sz="24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  <a:p>
            <a:pPr lvl="3">
              <a:defRPr/>
            </a:pP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The set of all legal English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words 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is a language. Why? What is the alphabet here? </a:t>
            </a:r>
          </a:p>
          <a:p>
            <a:pPr lvl="3"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  Answer: the set of all letters</a:t>
            </a:r>
          </a:p>
          <a:p>
            <a:pPr lvl="3">
              <a:lnSpc>
                <a:spcPct val="60000"/>
              </a:lnSpc>
              <a:buNone/>
              <a:defRPr/>
            </a:pPr>
            <a:endParaRPr lang="en-US" altLang="zh-TW" sz="2400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lvl="3">
              <a:defRPr/>
            </a:pP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A legal program of C is a language. Why? What is the alphabet here? </a:t>
            </a:r>
          </a:p>
          <a:p>
            <a:pPr lvl="3"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  Answer: a subset of the ASCII characters.</a:t>
            </a:r>
            <a:endParaRPr lang="en-US" altLang="zh-TW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endParaRPr lang="en-US" altLang="zh-TW" sz="2400" i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3753" y="152400"/>
            <a:ext cx="8229600" cy="916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Languages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803" y="1182146"/>
            <a:ext cx="8445500" cy="4913854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More examples of languages ---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 set of all strings of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0’s followed by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1’s for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solidFill>
                  <a:schemeClr val="tx1"/>
                </a:solidFill>
              </a:rPr>
              <a:t> 0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{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01, 0011, 000111, …}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* 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is an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infinite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language for any alphabet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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empty language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(not the empty string 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e)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is a language over any alphabet.</a:t>
            </a:r>
          </a:p>
          <a:p>
            <a:pPr lvl="2">
              <a:lnSpc>
                <a:spcPct val="60000"/>
              </a:lnSpc>
              <a:defRPr/>
            </a:pPr>
            <a:endParaRPr lang="en-US" altLang="zh-TW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{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}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is a language over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any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alphabet (consisting of only one string, the empty string 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).</a:t>
            </a:r>
          </a:p>
          <a:p>
            <a:pPr lvl="2" eaLnBrk="1" hangingPunct="1">
              <a:lnSpc>
                <a:spcPct val="130000"/>
              </a:lnSpc>
              <a:defRPr/>
            </a:pPr>
            <a:endParaRPr lang="en-US" altLang="zh-TW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30000"/>
              </a:lnSpc>
              <a:defRPr/>
            </a:pPr>
            <a:endParaRPr lang="en-US" altLang="zh-TW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Automata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6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04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ea typeface="新細明體" pitchFamily="18" charset="-120"/>
              </a:rPr>
              <a:t>Finite Automata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 ( or Finite State Machines)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63880" y="1144604"/>
            <a:ext cx="8199120" cy="495139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Automatons </a:t>
            </a:r>
            <a:r>
              <a:rPr lang="en-US" dirty="0"/>
              <a:t>are abstract models of machines that perform computations on an input by moving through a series of states or configurations. At each state of the computation, a transition function determines the next configuration on the basis of a finite portion of the present configuration. As a result, once the computation reaches an accepting configuration, it accepts that input.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This is the simplest kind of machine.</a:t>
            </a:r>
          </a:p>
          <a:p>
            <a:pPr eaLnBrk="1" hangingPunct="1"/>
            <a:r>
              <a:rPr lang="en-US" altLang="zh-TW" dirty="0" smtClean="0"/>
              <a:t>We will study 3 types of Finite Automata:</a:t>
            </a:r>
          </a:p>
          <a:p>
            <a:pPr lvl="1" eaLnBrk="1" hangingPunct="1"/>
            <a:r>
              <a:rPr lang="en-US" altLang="zh-TW" dirty="0" smtClean="0"/>
              <a:t>Deterministic Finite Automata (DFA)</a:t>
            </a:r>
          </a:p>
          <a:p>
            <a:pPr lvl="1" eaLnBrk="1" hangingPunct="1"/>
            <a:r>
              <a:rPr lang="en-US" altLang="zh-TW" dirty="0" smtClean="0"/>
              <a:t>Non-deterministic Finite Automata (NFA)</a:t>
            </a:r>
          </a:p>
          <a:p>
            <a:pPr lvl="1" eaLnBrk="1" hangingPunct="1"/>
            <a:r>
              <a:rPr lang="en-US" altLang="zh-TW" dirty="0" smtClean="0"/>
              <a:t>Finite Automata with </a:t>
            </a:r>
            <a:r>
              <a:rPr lang="en-US" altLang="zh-TW" dirty="0" smtClean="0">
                <a:sym typeface="Symbol" panose="05050102010706020507" pitchFamily="18" charset="2"/>
              </a:rPr>
              <a:t></a:t>
            </a:r>
            <a:r>
              <a:rPr lang="en-US" altLang="zh-TW" dirty="0" smtClean="0"/>
              <a:t>-transitions (</a:t>
            </a:r>
            <a:r>
              <a:rPr lang="en-US" altLang="zh-TW" dirty="0" smtClean="0">
                <a:sym typeface="Symbol" panose="05050102010706020507" pitchFamily="18" charset="2"/>
              </a:rPr>
              <a:t></a:t>
            </a:r>
            <a:r>
              <a:rPr lang="en-US" altLang="zh-TW" dirty="0" smtClean="0"/>
              <a:t>-NFA)</a:t>
            </a:r>
            <a:endParaRPr lang="en-US" altLang="zh-TW" dirty="0"/>
          </a:p>
          <a:p>
            <a:r>
              <a:rPr lang="en-US" dirty="0">
                <a:solidFill>
                  <a:srgbClr val="FF0000"/>
                </a:solidFill>
              </a:rPr>
              <a:t>Deterministic Finite Automata (DFA)</a:t>
            </a:r>
          </a:p>
          <a:p>
            <a:pPr lvl="1"/>
            <a:r>
              <a:rPr lang="en-US" dirty="0" smtClean="0"/>
              <a:t>Refers to the fact that on each input there is one and only state to which the automaton has a transition from its current state.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Non-deterministic Finite Automata (NFA)</a:t>
            </a:r>
          </a:p>
          <a:p>
            <a:pPr lvl="1"/>
            <a:r>
              <a:rPr lang="en-US" dirty="0" smtClean="0"/>
              <a:t>Has a transition in </a:t>
            </a:r>
            <a:r>
              <a:rPr lang="en-US" dirty="0"/>
              <a:t>multiple states at the same </a:t>
            </a:r>
            <a:r>
              <a:rPr lang="en-US" dirty="0" smtClean="0"/>
              <a:t>time for one input symbol</a:t>
            </a:r>
            <a:endParaRPr lang="en-US" dirty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4F12E-D252-4AC7-920D-B12B8525F334}" type="slidenum">
              <a:rPr lang="zh-TW" altLang="en-US" sz="1200" smtClean="0">
                <a:solidFill>
                  <a:srgbClr val="045C75"/>
                </a:solidFill>
              </a:rPr>
              <a:pPr/>
              <a:t>27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7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a typeface="新細明體" pitchFamily="18" charset="-120"/>
              </a:rPr>
              <a:t>Deterministic Finite Automata (DFA)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TW" dirty="0" smtClean="0">
                <a:solidFill>
                  <a:schemeClr val="tx1"/>
                </a:solidFill>
              </a:rPr>
              <a:t>  We have seen a simple example before: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3C788C-6E91-4F70-989F-242914442AF4}" type="slidenum">
              <a:rPr lang="zh-TW" altLang="en-US" sz="1200" smtClean="0">
                <a:solidFill>
                  <a:srgbClr val="045C75"/>
                </a:solidFill>
              </a:rPr>
              <a:pPr/>
              <a:t>28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3581400" y="24334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5334000" y="23572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Freeform 6"/>
          <p:cNvSpPr>
            <a:spLocks/>
          </p:cNvSpPr>
          <p:nvPr/>
        </p:nvSpPr>
        <p:spPr bwMode="auto">
          <a:xfrm>
            <a:off x="4114800" y="2192101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Freeform 7"/>
          <p:cNvSpPr>
            <a:spLocks/>
          </p:cNvSpPr>
          <p:nvPr/>
        </p:nvSpPr>
        <p:spPr bwMode="auto">
          <a:xfrm flipV="1">
            <a:off x="4191000" y="2877901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3200400" y="273820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3581400" y="2509601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off</a:t>
            </a:r>
          </a:p>
        </p:txBody>
      </p:sp>
      <p:sp>
        <p:nvSpPr>
          <p:cNvPr id="22540" name="Text Box 10"/>
          <p:cNvSpPr txBox="1">
            <a:spLocks noChangeArrowheads="1"/>
          </p:cNvSpPr>
          <p:nvPr/>
        </p:nvSpPr>
        <p:spPr bwMode="auto">
          <a:xfrm>
            <a:off x="5410200" y="243340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on</a:t>
            </a: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2514600" y="2509601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start</a:t>
            </a:r>
          </a:p>
        </p:txBody>
      </p:sp>
      <p:sp>
        <p:nvSpPr>
          <p:cNvPr id="22542" name="Text Box 12"/>
          <p:cNvSpPr txBox="1">
            <a:spLocks noChangeArrowheads="1"/>
          </p:cNvSpPr>
          <p:nvPr/>
        </p:nvSpPr>
        <p:spPr bwMode="auto">
          <a:xfrm>
            <a:off x="4648200" y="182380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>
            <a:off x="4692650" y="311920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2544" name="Text Box 14"/>
          <p:cNvSpPr txBox="1">
            <a:spLocks noChangeArrowheads="1"/>
          </p:cNvSpPr>
          <p:nvPr/>
        </p:nvSpPr>
        <p:spPr bwMode="auto">
          <a:xfrm>
            <a:off x="685800" y="3921006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/>
              <a:t>There are some </a:t>
            </a:r>
            <a:r>
              <a:rPr lang="en-US" altLang="zh-TW" sz="2800" u="sng" dirty="0"/>
              <a:t>states</a:t>
            </a:r>
            <a:r>
              <a:rPr lang="en-US" altLang="zh-TW" sz="2800" dirty="0"/>
              <a:t> and </a:t>
            </a:r>
            <a:r>
              <a:rPr lang="en-US" altLang="zh-TW" sz="2800" u="sng" dirty="0"/>
              <a:t>transitions</a:t>
            </a:r>
            <a:r>
              <a:rPr lang="en-US" altLang="zh-TW" sz="2800" dirty="0"/>
              <a:t> (</a:t>
            </a:r>
            <a:r>
              <a:rPr lang="en-US" altLang="zh-TW" sz="2800" dirty="0" smtClean="0"/>
              <a:t>edges) between </a:t>
            </a:r>
            <a:r>
              <a:rPr lang="en-US" altLang="zh-TW" sz="2800" dirty="0"/>
              <a:t>the states. The edge labels tell </a:t>
            </a:r>
            <a:r>
              <a:rPr lang="en-US" altLang="zh-TW" sz="2800" dirty="0" smtClean="0"/>
              <a:t>when we </a:t>
            </a:r>
            <a:r>
              <a:rPr lang="en-US" altLang="zh-TW" sz="2800" dirty="0"/>
              <a:t>can move from one state to another.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565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Definition of DFA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72353" y="13716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 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DFA is a 5-tuple (Q,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, , q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where</a:t>
            </a:r>
          </a:p>
          <a:p>
            <a:pPr eaLnBrk="1" hangingPunct="1">
              <a:buFontTx/>
              <a:buChar char=" "/>
            </a:pP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is a finite set of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 is a finite input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alphabet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 is the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transition function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mapping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 to Q</a:t>
            </a: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Q is the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initial state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(only one)</a:t>
            </a: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 Q is a set of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final states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(zero or more)</a:t>
            </a:r>
          </a:p>
          <a:p>
            <a:pPr lvl="1" eaLnBrk="1" hangingPunct="1">
              <a:buFontTx/>
              <a:buChar char=" 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Final” and “accepting” are synonyms.</a:t>
            </a:r>
          </a:p>
          <a:p>
            <a:pPr lvl="1" eaLnBrk="1" hangingPunct="1">
              <a:buFontTx/>
              <a:buChar char=" "/>
            </a:pPr>
            <a:endParaRPr lang="en-US" altLang="zh-TW" sz="2400" baseline="-2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A5FF28-56BC-486E-8608-13DB459C7728}" type="slidenum">
              <a:rPr lang="zh-TW" altLang="en-US" sz="1200" smtClean="0">
                <a:solidFill>
                  <a:srgbClr val="045C75"/>
                </a:solidFill>
              </a:rPr>
              <a:pPr/>
              <a:t>29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Finite automata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Regular </a:t>
            </a:r>
            <a:r>
              <a:rPr lang="en-US" altLang="zh-TW" dirty="0">
                <a:solidFill>
                  <a:schemeClr val="tx1"/>
                </a:solidFill>
              </a:rPr>
              <a:t>languages, Regular </a:t>
            </a:r>
            <a:r>
              <a:rPr lang="en-US" altLang="zh-TW" dirty="0" smtClean="0">
                <a:solidFill>
                  <a:schemeClr val="tx1"/>
                </a:solidFill>
              </a:rPr>
              <a:t>grammars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Properties of Regular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Context-free Grammars and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Pushdown Automata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Properties of Context-Free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Induction to Turing Machine and etc..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Definition of DFA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72353" y="1289050"/>
            <a:ext cx="7772400" cy="41148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AE781-2773-4047-B9DF-E0169B9E2579}" type="slidenum">
              <a:rPr lang="zh-TW" altLang="en-US" sz="1200" smtClean="0">
                <a:solidFill>
                  <a:srgbClr val="045C75"/>
                </a:solidFill>
              </a:rPr>
              <a:pPr/>
              <a:t>30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3359150" y="185184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5107973" y="178598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Freeform 6"/>
          <p:cNvSpPr>
            <a:spLocks/>
          </p:cNvSpPr>
          <p:nvPr/>
        </p:nvSpPr>
        <p:spPr bwMode="auto">
          <a:xfrm>
            <a:off x="3892550" y="1610543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7"/>
          <p:cNvSpPr>
            <a:spLocks/>
          </p:cNvSpPr>
          <p:nvPr/>
        </p:nvSpPr>
        <p:spPr bwMode="auto">
          <a:xfrm flipV="1">
            <a:off x="3968750" y="2296343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2978150" y="215664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3389011" y="1903321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/>
              <a:t>off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5187950" y="185184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on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2292350" y="1928043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start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4425950" y="12422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4470400" y="25376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999331" y="3303554"/>
            <a:ext cx="68532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/>
              <a:t>Q is the set of states: {on, off}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 is the set of input symbols: {1}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 is the transitions: off  1  on; on  1  off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q</a:t>
            </a:r>
            <a:r>
              <a:rPr lang="en-US" altLang="zh-TW" sz="2800" baseline="-25000" dirty="0">
                <a:sym typeface="Symbol" panose="05050102010706020507" pitchFamily="18" charset="2"/>
              </a:rPr>
              <a:t>0</a:t>
            </a:r>
            <a:r>
              <a:rPr lang="en-US" altLang="zh-TW" sz="2800" dirty="0">
                <a:sym typeface="Symbol" panose="05050102010706020507" pitchFamily="18" charset="2"/>
              </a:rPr>
              <a:t> is the initial state: off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F is the set of final states (double circle): {on}</a:t>
            </a:r>
            <a:endParaRPr lang="en-US" altLang="zh-TW" sz="2800" baseline="-25000" dirty="0">
              <a:sym typeface="Symbol" panose="05050102010706020507" pitchFamily="18" charset="2"/>
            </a:endParaRPr>
          </a:p>
        </p:txBody>
      </p:sp>
      <p:sp>
        <p:nvSpPr>
          <p:cNvPr id="24593" name="Oval 15"/>
          <p:cNvSpPr>
            <a:spLocks noChangeArrowheads="1"/>
          </p:cNvSpPr>
          <p:nvPr/>
        </p:nvSpPr>
        <p:spPr bwMode="auto">
          <a:xfrm>
            <a:off x="5149850" y="181691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24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310-2A97-49BF-8B55-21465FD0C44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Transition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Takes </a:t>
            </a:r>
            <a:r>
              <a:rPr lang="en-US" altLang="en-US" dirty="0"/>
              <a:t>two arguments: a state and an input symbol.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Lucida Sans Unicode" panose="020B0602030504020204" pitchFamily="34" charset="0"/>
              </a:rPr>
              <a:t> δ</a:t>
            </a:r>
            <a:r>
              <a:rPr lang="en-US" altLang="en-US" dirty="0" smtClean="0"/>
              <a:t>(q</a:t>
            </a:r>
            <a:r>
              <a:rPr lang="en-US" altLang="en-US" dirty="0"/>
              <a:t>, a) = the state that the DFA goes to when it is in state </a:t>
            </a:r>
            <a:r>
              <a:rPr lang="en-US" altLang="en-US" i="1" dirty="0"/>
              <a:t>q</a:t>
            </a:r>
            <a:r>
              <a:rPr lang="en-US" altLang="en-US" dirty="0"/>
              <a:t>  and input </a:t>
            </a:r>
            <a:r>
              <a:rPr lang="en-US" altLang="en-US" i="1" dirty="0"/>
              <a:t>a</a:t>
            </a:r>
            <a:r>
              <a:rPr lang="en-US" altLang="en-US" dirty="0"/>
              <a:t>  is received</a:t>
            </a:r>
            <a:r>
              <a:rPr lang="en-US" altLang="en-US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Nodes </a:t>
            </a:r>
            <a:r>
              <a:rPr lang="en-US" altLang="en-US" dirty="0"/>
              <a:t>= states.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Arcs </a:t>
            </a:r>
            <a:r>
              <a:rPr lang="en-US" altLang="en-US" dirty="0"/>
              <a:t>represent transition function.</a:t>
            </a:r>
          </a:p>
          <a:p>
            <a:pPr lvl="1">
              <a:buClr>
                <a:srgbClr val="FF0000"/>
              </a:buClr>
            </a:pPr>
            <a:r>
              <a:rPr lang="en-US" altLang="en-US" dirty="0"/>
              <a:t>Arc from state p to state q labeled by all those input symbols that have transitions from p to q.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Arrow </a:t>
            </a:r>
            <a:r>
              <a:rPr lang="en-US" altLang="en-US" dirty="0"/>
              <a:t>labeled “Start” to the start state.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Final </a:t>
            </a:r>
            <a:r>
              <a:rPr lang="en-US" altLang="en-US" dirty="0"/>
              <a:t>states indicated by double circles.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7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states == same as “non-accepting states”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4676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DFA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accepts string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path from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an accepting (or final) state that is labeled by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xmlns="" val="34006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DFA for strings containing </a:t>
            </a:r>
            <a:r>
              <a:rPr lang="en-US" b="1" dirty="0" smtClean="0"/>
              <a:t>01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843957" y="2970995"/>
            <a:ext cx="1371600" cy="609600"/>
            <a:chOff x="624" y="2352"/>
            <a:chExt cx="864" cy="38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0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start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215557" y="2934483"/>
            <a:ext cx="990600" cy="646112"/>
            <a:chOff x="2016" y="2329"/>
            <a:chExt cx="624" cy="407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732954" y="2401083"/>
            <a:ext cx="425450" cy="722312"/>
            <a:chOff x="1712" y="1993"/>
            <a:chExt cx="268" cy="455"/>
          </a:xfrm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730032" y="2361395"/>
            <a:ext cx="658813" cy="722313"/>
            <a:chOff x="2970" y="1968"/>
            <a:chExt cx="415" cy="455"/>
          </a:xfrm>
        </p:grpSpPr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0,1</a:t>
              </a:r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2739428" y="2437595"/>
            <a:ext cx="425450" cy="722313"/>
            <a:chOff x="2346" y="2016"/>
            <a:chExt cx="268" cy="455"/>
          </a:xfrm>
        </p:grpSpPr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3206157" y="2894795"/>
            <a:ext cx="990600" cy="685800"/>
            <a:chOff x="2640" y="2304"/>
            <a:chExt cx="624" cy="432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2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3571288" y="3047196"/>
            <a:ext cx="1416053" cy="1327151"/>
            <a:chOff x="2342" y="2400"/>
            <a:chExt cx="892" cy="836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8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Accepting</a:t>
              </a:r>
              <a:endParaRPr lang="en-US" sz="2400" dirty="0"/>
            </a:p>
            <a:p>
              <a:r>
                <a:rPr lang="en-US" sz="2400" dirty="0"/>
                <a:t>state</a:t>
              </a:r>
            </a:p>
          </p:txBody>
        </p:sp>
      </p:grp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135044" y="1750915"/>
            <a:ext cx="4894160" cy="46166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What makes this DFA deterministic?</a:t>
            </a:r>
          </a:p>
        </p:txBody>
      </p: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5203318" y="1967135"/>
            <a:ext cx="3733800" cy="3657600"/>
            <a:chOff x="2880" y="1680"/>
            <a:chExt cx="2352" cy="2304"/>
          </a:xfrm>
        </p:grpSpPr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Q = {q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,q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,q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start state = 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F = {q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Transition table</a:t>
              </a:r>
            </a:p>
          </p:txBody>
        </p:sp>
        <p:pic>
          <p:nvPicPr>
            <p:cNvPr id="67" name="Picture 38" descr="del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*q</a:t>
              </a:r>
              <a:r>
                <a:rPr lang="en-US" b="1" baseline="-25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="1" baseline="-25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="1" baseline="-25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</a:p>
          </p:txBody>
        </p:sp>
        <p:sp>
          <p:nvSpPr>
            <p:cNvPr id="9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symbols</a:t>
              </a:r>
            </a:p>
          </p:txBody>
        </p:sp>
        <p:sp>
          <p:nvSpPr>
            <p:cNvPr id="9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99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10649"/>
          </a:xfrm>
        </p:spPr>
        <p:txBody>
          <a:bodyPr/>
          <a:lstStyle/>
          <a:p>
            <a:r>
              <a:rPr lang="en-US" altLang="en-US" dirty="0"/>
              <a:t>Automata of all kinds define languages.</a:t>
            </a:r>
          </a:p>
          <a:p>
            <a:r>
              <a:rPr lang="en-US" altLang="en-US" dirty="0"/>
              <a:t>If A is an automaton, L(A) is its language.</a:t>
            </a:r>
          </a:p>
          <a:p>
            <a:r>
              <a:rPr lang="en-US" altLang="en-US" dirty="0"/>
              <a:t>For a DFA A, L(A) is the set of strings labeling paths from the start state to a final state.</a:t>
            </a:r>
          </a:p>
          <a:p>
            <a:r>
              <a:rPr lang="en-US" altLang="en-US" dirty="0"/>
              <a:t>Formally: L(A) = the set of strings w such that </a:t>
            </a:r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(q</a:t>
            </a:r>
            <a:r>
              <a:rPr lang="en-US" altLang="en-US" baseline="-25000" dirty="0"/>
              <a:t>0</a:t>
            </a:r>
            <a:r>
              <a:rPr lang="en-US" altLang="en-US" dirty="0"/>
              <a:t>, w) is in F.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of a DFA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3429000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u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language of our example DFA is: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{w | w is in {0,1}* and w does not have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		two consecutive 0’s}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81000" y="4191059"/>
            <a:ext cx="2741613" cy="2140185"/>
            <a:chOff x="240" y="1968"/>
            <a:chExt cx="1727" cy="208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40" y="3360"/>
              <a:ext cx="1727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 Read a </a:t>
              </a:r>
              <a:r>
                <a:rPr kumimoji="0" lang="en-US" altLang="en-US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set former</a:t>
              </a: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  as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“The set of strings w…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720" y="1968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5029200" y="4740828"/>
            <a:ext cx="2232025" cy="1174015"/>
            <a:chOff x="3264" y="2379"/>
            <a:chExt cx="1406" cy="1141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312" y="2832"/>
              <a:ext cx="1358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These conditions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about w are true.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3264" y="2379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38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String in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1752600" y="1606290"/>
            <a:ext cx="5387975" cy="2090738"/>
            <a:chOff x="624" y="1563"/>
            <a:chExt cx="3394" cy="1317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Start</a:t>
              </a:r>
            </a:p>
          </p:txBody>
        </p:sp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</p:txBody>
          </p: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3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1</a:t>
                    </a:r>
                  </a:p>
                </p:txBody>
              </p:sp>
              <p:cxnSp>
                <p:nvCxnSpPr>
                  <p:cNvPr id="45" name="AutoShape 21"/>
                  <p:cNvCxnSpPr>
                    <a:cxnSpLocks noChangeShapeType="1"/>
                    <a:stCxn id="39" idx="3"/>
                    <a:endCxn id="3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0,1</a:t>
                    </a:r>
                  </a:p>
                </p:txBody>
              </p:sp>
              <p:cxnSp>
                <p:nvCxnSpPr>
                  <p:cNvPr id="47" name="AutoShape 23"/>
                  <p:cNvCxnSpPr>
                    <a:cxnSpLocks noChangeShapeType="1"/>
                    <a:stCxn id="36" idx="7"/>
                    <a:endCxn id="3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897590" y="1147920"/>
            <a:ext cx="65980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String 010 is in the language of the DFA below.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Start at A.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563687" y="5461796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Start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3468687" y="4471196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544887" y="5461796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52" name="AutoShape 9"/>
          <p:cNvCxnSpPr>
            <a:cxnSpLocks noChangeShapeType="1"/>
          </p:cNvCxnSpPr>
          <p:nvPr/>
        </p:nvCxnSpPr>
        <p:spPr bwMode="auto">
          <a:xfrm rot="16200000" flipH="1" flipV="1">
            <a:off x="2845593" y="4451352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2630487" y="4666458"/>
            <a:ext cx="457200" cy="457200"/>
          </a:xfrm>
          <a:prstGeom prst="ellipse">
            <a:avLst/>
          </a:prstGeom>
          <a:solidFill>
            <a:srgbClr val="00CC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046787" y="4666458"/>
            <a:ext cx="457200" cy="457200"/>
          </a:xfrm>
          <a:prstGeom prst="ellipse">
            <a:avLst/>
          </a:prstGeom>
          <a:solidFill>
            <a:srgbClr val="00CC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370387" y="4666458"/>
            <a:ext cx="457200" cy="457200"/>
          </a:xfrm>
          <a:prstGeom prst="ellipse">
            <a:avLst/>
          </a:prstGeom>
          <a:solidFill>
            <a:srgbClr val="00CC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2554287" y="4590258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7" name="Oval 15"/>
          <p:cNvSpPr>
            <a:spLocks noChangeArrowheads="1"/>
          </p:cNvSpPr>
          <p:nvPr/>
        </p:nvSpPr>
        <p:spPr bwMode="auto">
          <a:xfrm>
            <a:off x="4294187" y="4590258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 flipV="1">
            <a:off x="2097087" y="5047458"/>
            <a:ext cx="533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 flipV="1">
            <a:off x="3151187" y="4893530"/>
            <a:ext cx="1219200" cy="16468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>
            <a:off x="4903787" y="4895058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5275262" y="443785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2989262" y="382825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63" name="AutoShape 21"/>
          <p:cNvCxnSpPr>
            <a:cxnSpLocks noChangeShapeType="1"/>
            <a:stCxn id="57" idx="3"/>
            <a:endCxn id="56" idx="5"/>
          </p:cNvCxnSpPr>
          <p:nvPr/>
        </p:nvCxnSpPr>
        <p:spPr bwMode="auto">
          <a:xfrm rot="5400000">
            <a:off x="3728243" y="4457702"/>
            <a:ext cx="1588" cy="1308100"/>
          </a:xfrm>
          <a:prstGeom prst="curvedConnector3">
            <a:avLst>
              <a:gd name="adj1" fmla="val 200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6342062" y="390445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0,1</a:t>
            </a:r>
          </a:p>
        </p:txBody>
      </p:sp>
      <p:cxnSp>
        <p:nvCxnSpPr>
          <p:cNvPr id="65" name="AutoShape 23"/>
          <p:cNvCxnSpPr>
            <a:cxnSpLocks noChangeShapeType="1"/>
            <a:stCxn id="54" idx="7"/>
            <a:endCxn id="54" idx="1"/>
          </p:cNvCxnSpPr>
          <p:nvPr/>
        </p:nvCxnSpPr>
        <p:spPr bwMode="auto">
          <a:xfrm rot="16200000" flipH="1" flipV="1">
            <a:off x="6274593" y="4572002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3166516" y="4885585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67" name="AutoShape 17"/>
          <p:cNvCxnSpPr>
            <a:cxnSpLocks noChangeShapeType="1"/>
          </p:cNvCxnSpPr>
          <p:nvPr/>
        </p:nvCxnSpPr>
        <p:spPr bwMode="auto">
          <a:xfrm rot="5400000">
            <a:off x="3740943" y="4446046"/>
            <a:ext cx="1588" cy="1308100"/>
          </a:xfrm>
          <a:prstGeom prst="curvedConnector3">
            <a:avLst>
              <a:gd name="adj1" fmla="val 20000000"/>
            </a:avLst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/>
        </p:nvSpPr>
        <p:spPr>
          <a:xfrm>
            <a:off x="897590" y="5859611"/>
            <a:ext cx="8547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Tahoma"/>
              </a:rPr>
              <a:t>{</a:t>
            </a:r>
            <a:r>
              <a:rPr lang="en-US" altLang="en-US" sz="2000" dirty="0">
                <a:solidFill>
                  <a:srgbClr val="FF0000"/>
                </a:solidFill>
                <a:latin typeface="Tahoma"/>
              </a:rPr>
              <a:t>w | w is in {0,1}* and w does not </a:t>
            </a:r>
            <a:r>
              <a:rPr lang="en-US" altLang="en-US" sz="2000" dirty="0" smtClean="0">
                <a:solidFill>
                  <a:srgbClr val="FF0000"/>
                </a:solidFill>
                <a:latin typeface="Tahoma"/>
              </a:rPr>
              <a:t>have two </a:t>
            </a:r>
            <a:r>
              <a:rPr lang="en-US" altLang="en-US" sz="2000" dirty="0">
                <a:solidFill>
                  <a:srgbClr val="FF0000"/>
                </a:solidFill>
                <a:latin typeface="Tahoma"/>
              </a:rPr>
              <a:t>consecutive 0’s}</a:t>
            </a:r>
          </a:p>
        </p:txBody>
      </p:sp>
    </p:spTree>
    <p:extLst>
      <p:ext uri="{BB962C8B-B14F-4D97-AF65-F5344CB8AC3E}">
        <p14:creationId xmlns:p14="http://schemas.microsoft.com/office/powerpoint/2010/main" xmlns="" val="4080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#2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1752600" y="2036044"/>
            <a:ext cx="5387975" cy="2090738"/>
            <a:chOff x="624" y="1563"/>
            <a:chExt cx="3394" cy="1317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Start</a:t>
              </a:r>
            </a:p>
          </p:txBody>
        </p:sp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</p:txBody>
          </p:sp>
          <p:grpSp>
            <p:nvGrpSpPr>
              <p:cNvPr id="41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42" name="AutoShape 15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43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44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4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46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4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9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  <p:cxnSp>
                <p:nvCxnSpPr>
                  <p:cNvPr id="54" name="AutoShape 17"/>
                  <p:cNvCxnSpPr>
                    <a:cxnSpLocks noChangeShapeType="1"/>
                    <a:stCxn id="48" idx="3"/>
                    <a:endCxn id="4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0,1</a:t>
                    </a:r>
                  </a:p>
                </p:txBody>
              </p:sp>
              <p:cxnSp>
                <p:nvCxnSpPr>
                  <p:cNvPr id="56" name="AutoShape 20"/>
                  <p:cNvCxnSpPr>
                    <a:cxnSpLocks noChangeShapeType="1"/>
                    <a:stCxn id="45" idx="7"/>
                    <a:endCxn id="4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57" name="Group 23"/>
          <p:cNvGrpSpPr>
            <a:grpSpLocks/>
          </p:cNvGrpSpPr>
          <p:nvPr/>
        </p:nvGrpSpPr>
        <p:grpSpPr bwMode="auto">
          <a:xfrm>
            <a:off x="2362200" y="3407644"/>
            <a:ext cx="1522413" cy="2347913"/>
            <a:chOff x="1008" y="2427"/>
            <a:chExt cx="959" cy="1479"/>
          </a:xfrm>
        </p:grpSpPr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1008" y="2928"/>
              <a:ext cx="95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Previous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string OK,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does not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end in 1.</a:t>
              </a: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4114800" y="3407644"/>
            <a:ext cx="1555750" cy="2347913"/>
            <a:chOff x="1008" y="2427"/>
            <a:chExt cx="980" cy="1479"/>
          </a:xfrm>
        </p:grpSpPr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1008" y="2928"/>
              <a:ext cx="9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Previous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String OK,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ends in 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single 1.</a:t>
              </a:r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3" name="Group 27"/>
          <p:cNvGrpSpPr>
            <a:grpSpLocks/>
          </p:cNvGrpSpPr>
          <p:nvPr/>
        </p:nvGrpSpPr>
        <p:grpSpPr bwMode="auto">
          <a:xfrm>
            <a:off x="5791200" y="3331444"/>
            <a:ext cx="1793875" cy="1982788"/>
            <a:chOff x="1008" y="2427"/>
            <a:chExt cx="1130" cy="1249"/>
          </a:xfrm>
        </p:grpSpPr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008" y="2928"/>
              <a:ext cx="113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Consecutive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1’s have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been seen.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1219200" y="1414463"/>
            <a:ext cx="650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9900"/>
                </a:solidFill>
                <a:latin typeface="Tahoma" panose="020B0604030504040204" pitchFamily="34" charset="0"/>
              </a:rPr>
              <a:t>Accepts all strings without two consecutive 1’s.</a:t>
            </a:r>
          </a:p>
        </p:txBody>
      </p:sp>
    </p:spTree>
    <p:extLst>
      <p:ext uri="{BB962C8B-B14F-4D97-AF65-F5344CB8AC3E}">
        <p14:creationId xmlns:p14="http://schemas.microsoft.com/office/powerpoint/2010/main" xmlns="" val="19686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Transition Table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20092" y="2362200"/>
            <a:ext cx="1676400" cy="167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020092" y="2819400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858292" y="2362200"/>
            <a:ext cx="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48692" y="2362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163092" y="2362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18417" y="2852738"/>
            <a:ext cx="2195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A	A	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B	A	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C	C	C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496092" y="4005263"/>
            <a:ext cx="2111375" cy="871537"/>
            <a:chOff x="1152" y="2667"/>
            <a:chExt cx="1330" cy="549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Rows = states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772692" y="2133600"/>
            <a:ext cx="2652713" cy="822325"/>
            <a:chOff x="3216" y="1488"/>
            <a:chExt cx="1671" cy="518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28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Columns =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input symbols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886492" y="1905000"/>
            <a:ext cx="1704975" cy="1828800"/>
            <a:chOff x="768" y="1344"/>
            <a:chExt cx="1074" cy="1152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768" y="1344"/>
              <a:ext cx="10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Final states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starred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488" y="19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*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488" y="220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*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1200692" y="3014663"/>
            <a:ext cx="1828800" cy="1008062"/>
            <a:chOff x="336" y="2043"/>
            <a:chExt cx="1152" cy="635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2043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36" y="2160"/>
              <a:ext cx="9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Arrow for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start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5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#3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796" y="1219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Clamping Logic: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 clamping circuit waits for a ”1” input, and turns on forever. However, to avoid clamping on spurious noise, we’ll design a DFA that waits for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two consecutive 1s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in a row before clamping 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 a DFA for the following language: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L = { w | w is a bit string which contains the substring 11}</a:t>
            </a:r>
          </a:p>
        </p:txBody>
      </p: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2590800" y="4724400"/>
            <a:ext cx="1371600" cy="609600"/>
            <a:chOff x="624" y="2352"/>
            <a:chExt cx="864" cy="384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0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start</a:t>
              </a: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962400" y="4687888"/>
            <a:ext cx="990600" cy="646112"/>
            <a:chOff x="2016" y="2329"/>
            <a:chExt cx="624" cy="407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1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3479797" y="4154488"/>
            <a:ext cx="425450" cy="722312"/>
            <a:chOff x="1712" y="1993"/>
            <a:chExt cx="268" cy="455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5476875" y="4114800"/>
            <a:ext cx="658813" cy="722313"/>
            <a:chOff x="2970" y="1968"/>
            <a:chExt cx="415" cy="455"/>
          </a:xfrm>
        </p:grpSpPr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0,1</a:t>
              </a:r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4953000" y="4648200"/>
            <a:ext cx="990600" cy="685800"/>
            <a:chOff x="2640" y="2304"/>
            <a:chExt cx="624" cy="432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2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5318131" y="4800601"/>
            <a:ext cx="1416053" cy="1327151"/>
            <a:chOff x="2342" y="2400"/>
            <a:chExt cx="892" cy="836"/>
          </a:xfrm>
        </p:grpSpPr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8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Accepting</a:t>
              </a:r>
              <a:endParaRPr lang="en-US" sz="2400" dirty="0"/>
            </a:p>
            <a:p>
              <a:r>
                <a:rPr lang="en-US" sz="2400" dirty="0"/>
                <a:t>state</a:t>
              </a:r>
            </a:p>
          </p:txBody>
        </p:sp>
      </p:grpSp>
      <p:sp>
        <p:nvSpPr>
          <p:cNvPr id="59" name="Arc 58"/>
          <p:cNvSpPr/>
          <p:nvPr/>
        </p:nvSpPr>
        <p:spPr>
          <a:xfrm rot="16430098" flipH="1">
            <a:off x="3927577" y="4966629"/>
            <a:ext cx="609598" cy="684212"/>
          </a:xfrm>
          <a:prstGeom prst="arc">
            <a:avLst>
              <a:gd name="adj1" fmla="val 16200000"/>
              <a:gd name="adj2" fmla="val 6010543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60764" y="5297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2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9" grpId="0" animBg="1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891649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 smtClean="0">
                <a:solidFill>
                  <a:srgbClr val="FF0066"/>
                </a:solidFill>
              </a:rPr>
              <a:t>non-deterministic </a:t>
            </a:r>
            <a:r>
              <a:rPr lang="en-US" altLang="en-US" i="1" dirty="0">
                <a:solidFill>
                  <a:srgbClr val="FF0066"/>
                </a:solidFill>
              </a:rPr>
              <a:t>finite automaton</a:t>
            </a:r>
            <a:r>
              <a:rPr lang="en-US" altLang="en-US" dirty="0"/>
              <a:t>  has the ability to be in several states at once.</a:t>
            </a:r>
          </a:p>
          <a:p>
            <a:r>
              <a:rPr lang="en-US" altLang="en-US" dirty="0"/>
              <a:t>Transitions from a state on an input symbol can be to any set of states.</a:t>
            </a:r>
          </a:p>
          <a:p>
            <a:pPr lvl="2"/>
            <a:r>
              <a:rPr lang="en-US" dirty="0"/>
              <a:t>Implying that the machine can exist in more than one state at the same time</a:t>
            </a:r>
          </a:p>
          <a:p>
            <a:pPr lvl="2"/>
            <a:r>
              <a:rPr lang="en-US" dirty="0"/>
              <a:t>Transitions could be non-deterministic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Non-deterministic </a:t>
            </a:r>
            <a:r>
              <a:rPr lang="en-US" altLang="en-US" sz="32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</a:t>
            </a:r>
            <a:r>
              <a:rPr lang="en-US" altLang="en-US" sz="3200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automaton (NFA)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225675" y="4608512"/>
            <a:ext cx="457200" cy="4572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q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i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616075" y="4837112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2682875" y="4608512"/>
            <a:ext cx="990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82875" y="4913312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1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911475" y="4989512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1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673475" y="4379912"/>
            <a:ext cx="457200" cy="4572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q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j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3673475" y="5141912"/>
            <a:ext cx="457200" cy="4572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q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k</a:t>
            </a: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87875" y="4681537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 Each transition function therefore 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</a:b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maps to a </a:t>
            </a:r>
            <a:r>
              <a:rPr lang="en-US" u="sng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set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 of states</a:t>
            </a:r>
          </a:p>
        </p:txBody>
      </p:sp>
    </p:spTree>
    <p:extLst>
      <p:ext uri="{BB962C8B-B14F-4D97-AF65-F5344CB8AC3E}">
        <p14:creationId xmlns:p14="http://schemas.microsoft.com/office/powerpoint/2010/main" xmlns="" val="40182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           </a:t>
            </a:r>
            <a:r>
              <a:rPr lang="en-US" dirty="0" smtClean="0"/>
              <a:t>5%</a:t>
            </a:r>
            <a:endParaRPr lang="en-US" dirty="0" smtClean="0"/>
          </a:p>
          <a:p>
            <a:r>
              <a:rPr lang="en-US" dirty="0" smtClean="0"/>
              <a:t>Midterm                  20%</a:t>
            </a:r>
          </a:p>
          <a:p>
            <a:r>
              <a:rPr lang="en-US" dirty="0" smtClean="0"/>
              <a:t>Lab                           </a:t>
            </a:r>
            <a:r>
              <a:rPr lang="en-US" dirty="0" smtClean="0"/>
              <a:t>20%</a:t>
            </a:r>
            <a:endParaRPr lang="en-US" dirty="0" smtClean="0"/>
          </a:p>
          <a:p>
            <a:r>
              <a:rPr lang="en-US" dirty="0" smtClean="0"/>
              <a:t>Attendance               5%</a:t>
            </a:r>
          </a:p>
          <a:p>
            <a:r>
              <a:rPr lang="en-US" dirty="0" smtClean="0"/>
              <a:t>Final Exam              </a:t>
            </a:r>
            <a:r>
              <a:rPr lang="en-US" dirty="0" smtClean="0"/>
              <a:t>50</a:t>
            </a:r>
            <a:r>
              <a:rPr lang="en-US" dirty="0" smtClean="0"/>
              <a:t>%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53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/>
            <a:r>
              <a:rPr lang="en-US" sz="2400" dirty="0"/>
              <a:t>Q ==&gt; a finite set of states</a:t>
            </a:r>
          </a:p>
          <a:p>
            <a:pPr lvl="1"/>
            <a:r>
              <a:rPr lang="en-US" sz="2400" dirty="0"/>
              <a:t>∑ ==&gt; a finite set of input symbols (alphabet)</a:t>
            </a:r>
          </a:p>
          <a:p>
            <a:pPr lvl="1"/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/>
            <a:r>
              <a:rPr lang="en-US" sz="2400" dirty="0"/>
              <a:t>F ==&gt; set of accepting states </a:t>
            </a:r>
          </a:p>
          <a:p>
            <a:pPr lvl="1"/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r>
              <a:rPr lang="en-US" sz="2800" dirty="0"/>
              <a:t>An NFA is also defined by the 5-tuple: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NFA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53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97371"/>
            <a:ext cx="8229600" cy="1041030"/>
          </a:xfrm>
        </p:spPr>
        <p:txBody>
          <a:bodyPr/>
          <a:lstStyle/>
          <a:p>
            <a:r>
              <a:rPr lang="en-US" dirty="0" smtClean="0"/>
              <a:t>An NFA accepting all strings that ends in 01.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Example #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79907" y="3944938"/>
            <a:ext cx="1371600" cy="609600"/>
            <a:chOff x="624" y="2352"/>
            <a:chExt cx="864" cy="38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start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151507" y="3908426"/>
            <a:ext cx="990600" cy="646112"/>
            <a:chOff x="2016" y="2329"/>
            <a:chExt cx="624" cy="407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1541907" y="3375026"/>
            <a:ext cx="608013" cy="722312"/>
            <a:chOff x="1752600" y="3163888"/>
            <a:chExt cx="608013" cy="722312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,1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3142107" y="3868738"/>
            <a:ext cx="990600" cy="685800"/>
            <a:chOff x="2640" y="2304"/>
            <a:chExt cx="624" cy="432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07232" y="4021138"/>
            <a:ext cx="844550" cy="1319213"/>
            <a:chOff x="2342" y="2400"/>
            <a:chExt cx="532" cy="831"/>
          </a:xfrm>
        </p:grpSpPr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Final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state</a:t>
              </a:r>
            </a:p>
          </p:txBody>
        </p:sp>
      </p:grp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pitchFamily="28" charset="-128"/>
              </a:rPr>
              <a:t>Why is this non-deterministic? 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808982" y="2192338"/>
            <a:ext cx="3733800" cy="3657600"/>
            <a:chOff x="4808982" y="2192338"/>
            <a:chExt cx="3733800" cy="3657600"/>
          </a:xfrm>
        </p:grpSpPr>
        <p:grpSp>
          <p:nvGrpSpPr>
            <p:cNvPr id="30" name="Group 68"/>
            <p:cNvGrpSpPr>
              <a:grpSpLocks/>
            </p:cNvGrpSpPr>
            <p:nvPr/>
          </p:nvGrpSpPr>
          <p:grpSpPr bwMode="auto">
            <a:xfrm>
              <a:off x="4808982" y="2192338"/>
              <a:ext cx="3733800" cy="3657600"/>
              <a:chOff x="2880" y="1680"/>
              <a:chExt cx="2352" cy="2304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2016" cy="1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Q = {q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,q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,q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  <a:sym typeface="Symbol" pitchFamily="28" charset="2"/>
                  </a:rPr>
                  <a:t>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= {0,1}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start state = 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F = {q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 </a:t>
                </a:r>
                <a:endParaRPr kumimoji="0" lang="el-G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  <a:cs typeface="Arial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Transition table</a:t>
                </a:r>
              </a:p>
            </p:txBody>
          </p:sp>
          <p:pic>
            <p:nvPicPr>
              <p:cNvPr id="33" name="Picture 33" descr="delt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64" y="3120"/>
                <a:ext cx="21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4464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endPara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840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216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*q</a:t>
                </a:r>
                <a:r>
                  <a:rPr kumimoji="0" lang="en-US" sz="1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4464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{q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  <a:endParaRPr kumimoji="0" lang="en-US" sz="16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840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l-G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  <a:cs typeface="Arial" charset="0"/>
                  </a:rPr>
                  <a:t>Φ</a:t>
                </a: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3216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q</a:t>
                </a:r>
                <a:r>
                  <a:rPr kumimoji="0" lang="en-US" sz="1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464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{q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3840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{q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,q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3216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q</a:t>
                </a:r>
                <a:r>
                  <a:rPr kumimoji="0" lang="en-US" sz="1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4464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3840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3216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3216" y="3562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3216" y="3773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3216" y="3984"/>
                <a:ext cx="18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4464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5088" y="3140"/>
                <a:ext cx="0" cy="8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>
                <a:off x="3840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2" name="Line 56"/>
              <p:cNvSpPr>
                <a:spLocks noChangeShapeType="1"/>
              </p:cNvSpPr>
              <p:nvPr/>
            </p:nvSpPr>
            <p:spPr bwMode="auto">
              <a:xfrm>
                <a:off x="3216" y="3351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3" name="Text Box 61"/>
              <p:cNvSpPr txBox="1">
                <a:spLocks noChangeArrowheads="1"/>
              </p:cNvSpPr>
              <p:nvPr/>
            </p:nvSpPr>
            <p:spPr bwMode="auto">
              <a:xfrm rot="-5400000">
                <a:off x="2803" y="3572"/>
                <a:ext cx="5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states</a:t>
                </a:r>
              </a:p>
            </p:txBody>
          </p:sp>
          <p:sp>
            <p:nvSpPr>
              <p:cNvPr id="54" name="Text Box 62"/>
              <p:cNvSpPr txBox="1">
                <a:spLocks noChangeArrowheads="1"/>
              </p:cNvSpPr>
              <p:nvPr/>
            </p:nvSpPr>
            <p:spPr bwMode="auto">
              <a:xfrm>
                <a:off x="4054" y="2926"/>
                <a:ext cx="6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symbols</a:t>
                </a:r>
              </a:p>
            </p:txBody>
          </p:sp>
          <p:sp>
            <p:nvSpPr>
              <p:cNvPr id="55" name="Line 65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3399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381893" y="546631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defRPr/>
              </a:pPr>
              <a:r>
                <a:rPr lang="el-GR" kern="0" dirty="0">
                  <a:solidFill>
                    <a:srgbClr val="000000"/>
                  </a:solidFill>
                  <a:latin typeface="Arial" charset="0"/>
                  <a:ea typeface="ＭＳ Ｐゴシック" pitchFamily="28" charset="-128"/>
                  <a:cs typeface="Arial" charset="0"/>
                </a:rPr>
                <a:t>Φ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307891" y="546547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defRPr/>
              </a:pPr>
              <a:r>
                <a:rPr lang="el-GR" kern="0" dirty="0">
                  <a:solidFill>
                    <a:srgbClr val="000000"/>
                  </a:solidFill>
                  <a:latin typeface="Arial" charset="0"/>
                  <a:ea typeface="ＭＳ Ｐゴシック" pitchFamily="28" charset="-128"/>
                  <a:cs typeface="Arial" charset="0"/>
                </a:rPr>
                <a:t>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97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9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Theory </a:t>
            </a:r>
            <a:r>
              <a:rPr lang="en-US" b="1" dirty="0"/>
              <a:t>of computation</a:t>
            </a:r>
            <a:r>
              <a:rPr lang="en-US" dirty="0"/>
              <a:t> </a:t>
            </a:r>
            <a:endParaRPr lang="en-US" dirty="0" smtClean="0"/>
          </a:p>
          <a:p>
            <a:pPr algn="just" fontAlgn="base"/>
            <a:r>
              <a:rPr lang="en-US" b="1" dirty="0" smtClean="0"/>
              <a:t>Automata</a:t>
            </a:r>
            <a:r>
              <a:rPr lang="en-US" dirty="0" smtClean="0"/>
              <a:t> theory (also known as </a:t>
            </a:r>
            <a:r>
              <a:rPr lang="en-US" b="1" dirty="0" smtClean="0"/>
              <a:t>Theory of Computation</a:t>
            </a:r>
            <a:r>
              <a:rPr lang="en-US" dirty="0" smtClean="0"/>
              <a:t>) is a theoretical branch of Computer Science and Mathematics</a:t>
            </a:r>
          </a:p>
          <a:p>
            <a:pPr algn="just" fontAlgn="base"/>
            <a:r>
              <a:rPr lang="en-US" dirty="0" smtClean="0"/>
              <a:t>is the branch that deals with how efficiently problems can be solved on a model of computation, using an algorithm</a:t>
            </a:r>
          </a:p>
          <a:p>
            <a:pPr algn="just" fontAlgn="base"/>
            <a:r>
              <a:rPr lang="en-US" dirty="0" smtClean="0"/>
              <a:t>deals with the logic of computation with respect to simple machines, referred to as automata</a:t>
            </a:r>
          </a:p>
          <a:p>
            <a:pPr fontAlgn="base"/>
            <a:r>
              <a:rPr lang="en-US" dirty="0" smtClean="0"/>
              <a:t>Automata* enables the scientists to understand how machines compute the functions and solve problems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"</a:t>
            </a:r>
            <a:r>
              <a:rPr lang="en-US" i="1" dirty="0">
                <a:solidFill>
                  <a:srgbClr val="FF0000"/>
                </a:solidFill>
              </a:rPr>
              <a:t>What are the fundamental capabilities and limitations of computers</a:t>
            </a:r>
            <a:r>
              <a:rPr lang="en-US" i="1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Theory of </a:t>
            </a:r>
            <a:r>
              <a:rPr lang="en-US" b="1" dirty="0" smtClean="0"/>
              <a:t>Computation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23151"/>
            <a:ext cx="7924800" cy="4872849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Study of abstract computing devices or machines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Automaton=an abstract computing device</a:t>
            </a:r>
          </a:p>
          <a:p>
            <a:pPr lvl="2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device need not even be a physical hardware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Abstract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devices are (simplified) models of real computations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Computations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happen everywhere: On your laptop, on 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your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 phone, in nature, …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Automata Theory?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automata are a useful model for </a:t>
            </a:r>
            <a:r>
              <a:rPr lang="en-US" altLang="zh-TW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</a:t>
            </a:r>
            <a:r>
              <a:rPr lang="en-US" altLang="zh-TW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software: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Software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designing and checking digital circuits.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Lexical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analyzer of compilers. 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Finding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and patterns in large bodies of text, e.g. in web pages.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Verification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systems with finite number of states, e.g.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communication protocols, software testing etc...</a:t>
            </a:r>
            <a:endParaRPr lang="en-US" altLang="zh-TW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study Automata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6800" y="4048318"/>
            <a:ext cx="7162800" cy="2039938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Theoretical Computer Science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Automata Theory, Formal Languages, Computability, Complexity …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33488" y="2067118"/>
            <a:ext cx="671512" cy="1981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Compiler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65325" y="1533718"/>
            <a:ext cx="549275" cy="25146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Prog. languages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74925" y="1609918"/>
            <a:ext cx="549275" cy="2438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Comm. protocols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24200" y="2143318"/>
            <a:ext cx="671513" cy="19050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circuits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10000" y="1305118"/>
            <a:ext cx="914400" cy="2743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</a:rPr>
              <a:t>Pattern recognition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24400" y="1533718"/>
            <a:ext cx="1038225" cy="25146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anose="030F0702030302020204" pitchFamily="66" charset="0"/>
              </a:rPr>
              <a:t>Supervisory control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715000" y="2143318"/>
            <a:ext cx="914400" cy="1905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</a:rPr>
              <a:t>Quantum computing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629400" y="1533718"/>
            <a:ext cx="914400" cy="25146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Computer-Aided Verification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543800" y="1381318"/>
            <a:ext cx="553998" cy="2667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eaVert" wrap="square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Software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1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simplest kind of machine</a:t>
            </a:r>
          </a:p>
          <a:p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an FA modeling an on/off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FA modeling recognition of the keyword “then” in a lexical </a:t>
            </a:r>
            <a:r>
              <a:rPr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Finite </a:t>
            </a:r>
            <a:r>
              <a:rPr lang="en-US" altLang="zh-TW" dirty="0" smtClean="0"/>
              <a:t>Automata</a:t>
            </a:r>
            <a:endParaRPr lang="en-US" dirty="0"/>
          </a:p>
        </p:txBody>
      </p: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2209800" y="2514600"/>
            <a:ext cx="3690937" cy="1087438"/>
            <a:chOff x="1689" y="1390"/>
            <a:chExt cx="2325" cy="685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2590" y="1522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656" y="1628"/>
              <a:ext cx="317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off</a:t>
              </a:r>
              <a:endParaRPr lang="en-US" altLang="zh-TW" b="1" baseline="-25000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141" y="174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689" y="1599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start</a:t>
              </a:r>
            </a:p>
          </p:txBody>
        </p:sp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3560" y="1526"/>
              <a:ext cx="454" cy="454"/>
              <a:chOff x="2154" y="2840"/>
              <a:chExt cx="454" cy="454"/>
            </a:xfrm>
          </p:grpSpPr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b="1"/>
                  <a:t>on</a:t>
                </a:r>
                <a:endParaRPr lang="en-US" altLang="zh-TW" b="1" baseline="-25000"/>
              </a:p>
            </p:txBody>
          </p:sp>
        </p:grp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15" y="166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061" y="139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Times New Roman" panose="02020603050405020304" pitchFamily="18" charset="0"/>
                </a:rPr>
                <a:t>push</a:t>
              </a: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3061" y="184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Times New Roman" panose="02020603050405020304" pitchFamily="18" charset="0"/>
                </a:rPr>
                <a:t>push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3015" y="184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3606" y="1570"/>
              <a:ext cx="3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" name="Group 51"/>
          <p:cNvGrpSpPr>
            <a:grpSpLocks/>
          </p:cNvGrpSpPr>
          <p:nvPr/>
        </p:nvGrpSpPr>
        <p:grpSpPr bwMode="auto">
          <a:xfrm>
            <a:off x="990600" y="4762720"/>
            <a:ext cx="7337425" cy="722312"/>
            <a:chOff x="662" y="2886"/>
            <a:chExt cx="4622" cy="455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662" y="2977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start</a:t>
              </a: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1116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1115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b="1"/>
            </a:p>
          </p:txBody>
        </p:sp>
        <p:grpSp>
          <p:nvGrpSpPr>
            <p:cNvPr id="34" name="Group 22"/>
            <p:cNvGrpSpPr>
              <a:grpSpLocks/>
            </p:cNvGrpSpPr>
            <p:nvPr/>
          </p:nvGrpSpPr>
          <p:grpSpPr bwMode="auto">
            <a:xfrm>
              <a:off x="1478" y="2887"/>
              <a:ext cx="454" cy="454"/>
              <a:chOff x="2154" y="2840"/>
              <a:chExt cx="454" cy="454"/>
            </a:xfrm>
          </p:grpSpPr>
          <p:sp>
            <p:nvSpPr>
              <p:cNvPr id="54" name="Oval 23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24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1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 baseline="-25000"/>
              </a:p>
            </p:txBody>
          </p:sp>
        </p:grp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1932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931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t</a:t>
              </a:r>
            </a:p>
          </p:txBody>
        </p:sp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2294" y="2887"/>
              <a:ext cx="454" cy="454"/>
              <a:chOff x="2154" y="2840"/>
              <a:chExt cx="454" cy="454"/>
            </a:xfrm>
          </p:grpSpPr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Text Box 30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b="1"/>
                  <a:t>  t</a:t>
                </a:r>
                <a:endParaRPr lang="en-US" altLang="zh-TW" b="1" baseline="-25000"/>
              </a:p>
            </p:txBody>
          </p:sp>
        </p:grp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749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748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h</a:t>
              </a:r>
            </a:p>
          </p:txBody>
        </p:sp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3111" y="2887"/>
              <a:ext cx="454" cy="454"/>
              <a:chOff x="2154" y="2840"/>
              <a:chExt cx="454" cy="454"/>
            </a:xfrm>
          </p:grpSpPr>
          <p:sp>
            <p:nvSpPr>
              <p:cNvPr id="50" name="Oval 35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Text Box 36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b="1"/>
                  <a:t> th</a:t>
                </a:r>
                <a:endParaRPr lang="en-US" altLang="zh-TW" b="1" baseline="-25000"/>
              </a:p>
            </p:txBody>
          </p:sp>
        </p:grp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3565" y="311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564" y="2891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e</a:t>
              </a: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3927" y="2886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983" y="2982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the</a:t>
              </a:r>
              <a:endParaRPr lang="en-US" altLang="zh-TW" b="1" baseline="-25000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382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381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n</a:t>
              </a: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4744" y="2887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4750" y="2983"/>
              <a:ext cx="5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then</a:t>
              </a:r>
              <a:endParaRPr lang="en-US" altLang="zh-TW" b="1" baseline="-250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90" y="2937"/>
              <a:ext cx="3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6" name="object 9"/>
          <p:cNvSpPr txBox="1"/>
          <p:nvPr/>
        </p:nvSpPr>
        <p:spPr>
          <a:xfrm>
            <a:off x="990600" y="5663034"/>
            <a:ext cx="1573530" cy="457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</a:t>
            </a:r>
          </a:p>
        </p:txBody>
      </p:sp>
      <p:sp>
        <p:nvSpPr>
          <p:cNvPr id="57" name="object 11"/>
          <p:cNvSpPr txBox="1"/>
          <p:nvPr/>
        </p:nvSpPr>
        <p:spPr>
          <a:xfrm>
            <a:off x="7439679" y="5594761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Fina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</a:t>
            </a:r>
          </a:p>
        </p:txBody>
      </p:sp>
      <p:sp>
        <p:nvSpPr>
          <p:cNvPr id="58" name="object 12"/>
          <p:cNvSpPr txBox="1"/>
          <p:nvPr/>
        </p:nvSpPr>
        <p:spPr>
          <a:xfrm>
            <a:off x="3124200" y="5562600"/>
            <a:ext cx="1522730" cy="457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14"/>
          <p:cNvSpPr txBox="1"/>
          <p:nvPr/>
        </p:nvSpPr>
        <p:spPr>
          <a:xfrm>
            <a:off x="4953000" y="5562600"/>
            <a:ext cx="1964055" cy="777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 marR="169545" algn="ctr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rm</a:t>
            </a:r>
            <a:r>
              <a:rPr sz="2400" spc="-5" dirty="0">
                <a:latin typeface="Arial"/>
                <a:cs typeface="Arial"/>
              </a:rPr>
              <a:t>edia</a:t>
            </a:r>
            <a:r>
              <a:rPr sz="2400" dirty="0">
                <a:latin typeface="Arial"/>
                <a:cs typeface="Arial"/>
              </a:rPr>
              <a:t>te st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</a:t>
            </a:r>
          </a:p>
        </p:txBody>
      </p:sp>
      <p:sp>
        <p:nvSpPr>
          <p:cNvPr id="60" name="object 15"/>
          <p:cNvSpPr/>
          <p:nvPr/>
        </p:nvSpPr>
        <p:spPr>
          <a:xfrm>
            <a:off x="4191000" y="5158232"/>
            <a:ext cx="269875" cy="404495"/>
          </a:xfrm>
          <a:custGeom>
            <a:avLst/>
            <a:gdLst/>
            <a:ahLst/>
            <a:cxnLst/>
            <a:rect l="l" t="t" r="r" b="b"/>
            <a:pathLst>
              <a:path w="269875" h="404495">
                <a:moveTo>
                  <a:pt x="0" y="404368"/>
                </a:moveTo>
                <a:lnTo>
                  <a:pt x="269582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/>
          <p:cNvSpPr/>
          <p:nvPr/>
        </p:nvSpPr>
        <p:spPr>
          <a:xfrm>
            <a:off x="5290464" y="5312244"/>
            <a:ext cx="196215" cy="327025"/>
          </a:xfrm>
          <a:custGeom>
            <a:avLst/>
            <a:gdLst/>
            <a:ahLst/>
            <a:cxnLst/>
            <a:rect l="l" t="t" r="r" b="b"/>
            <a:pathLst>
              <a:path w="196214" h="327025">
                <a:moveTo>
                  <a:pt x="195935" y="3265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9"/>
          <p:cNvSpPr/>
          <p:nvPr/>
        </p:nvSpPr>
        <p:spPr>
          <a:xfrm>
            <a:off x="1868488" y="5395598"/>
            <a:ext cx="474662" cy="268821"/>
          </a:xfrm>
          <a:custGeom>
            <a:avLst/>
            <a:gdLst/>
            <a:ahLst/>
            <a:cxnLst/>
            <a:rect l="l" t="t" r="r" b="b"/>
            <a:pathLst>
              <a:path w="117475" h="175895">
                <a:moveTo>
                  <a:pt x="0" y="175768"/>
                </a:moveTo>
                <a:lnTo>
                  <a:pt x="117182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1"/>
          <p:cNvSpPr/>
          <p:nvPr/>
        </p:nvSpPr>
        <p:spPr>
          <a:xfrm>
            <a:off x="8140299" y="5324060"/>
            <a:ext cx="220746" cy="313372"/>
          </a:xfrm>
          <a:custGeom>
            <a:avLst/>
            <a:gdLst/>
            <a:ahLst/>
            <a:cxnLst/>
            <a:rect l="l" t="t" r="r" b="b"/>
            <a:pathLst>
              <a:path w="64134" h="318770">
                <a:moveTo>
                  <a:pt x="63741" y="318731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9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1284</TotalTime>
  <Words>2420</Words>
  <Application>Microsoft Office PowerPoint</Application>
  <PresentationFormat>On-screen Show (4:3)</PresentationFormat>
  <Paragraphs>500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Retrospect</vt:lpstr>
      <vt:lpstr>Theory of Computing SE-312</vt:lpstr>
      <vt:lpstr>Textbook</vt:lpstr>
      <vt:lpstr>Topics to be Covered</vt:lpstr>
      <vt:lpstr>Grading</vt:lpstr>
      <vt:lpstr> Theory of Computation </vt:lpstr>
      <vt:lpstr>What is Automata Theory?</vt:lpstr>
      <vt:lpstr>Why do study Automata Theory</vt:lpstr>
      <vt:lpstr>Applications</vt:lpstr>
      <vt:lpstr>Finite Automata</vt:lpstr>
      <vt:lpstr>Formal Proof</vt:lpstr>
      <vt:lpstr>Deductive Proofs</vt:lpstr>
      <vt:lpstr>Example: Deductive proof</vt:lpstr>
      <vt:lpstr>Quantifiers</vt:lpstr>
      <vt:lpstr>Proving techniques</vt:lpstr>
      <vt:lpstr>Proving techniques…</vt:lpstr>
      <vt:lpstr>“If-and-Only-If” statements</vt:lpstr>
      <vt:lpstr> Preliminaries </vt:lpstr>
      <vt:lpstr>Central Concepts of Automata Theory</vt:lpstr>
      <vt:lpstr>Alphabets</vt:lpstr>
      <vt:lpstr>Strings</vt:lpstr>
      <vt:lpstr>String..</vt:lpstr>
      <vt:lpstr>Strings..</vt:lpstr>
      <vt:lpstr>Strings..</vt:lpstr>
      <vt:lpstr>Languages</vt:lpstr>
      <vt:lpstr>Languages</vt:lpstr>
      <vt:lpstr> Finite Automata</vt:lpstr>
      <vt:lpstr>Finite Automata  ( or Finite State Machines)</vt:lpstr>
      <vt:lpstr>Deterministic Finite Automata (DFA)</vt:lpstr>
      <vt:lpstr>Definition of DFA</vt:lpstr>
      <vt:lpstr>Definition of DFA</vt:lpstr>
      <vt:lpstr>The Transition Function</vt:lpstr>
      <vt:lpstr>Example #1</vt:lpstr>
      <vt:lpstr>DFA for strings containing 01</vt:lpstr>
      <vt:lpstr>Language of a DFA</vt:lpstr>
      <vt:lpstr>Example: String in a Language</vt:lpstr>
      <vt:lpstr>Example #2</vt:lpstr>
      <vt:lpstr>Transition Table</vt:lpstr>
      <vt:lpstr>Example #3</vt:lpstr>
      <vt:lpstr>Non-deterministic finite automaton (NFA)</vt:lpstr>
      <vt:lpstr>NFA</vt:lpstr>
      <vt:lpstr>Example # 4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88017</cp:lastModifiedBy>
  <cp:revision>109</cp:revision>
  <dcterms:created xsi:type="dcterms:W3CDTF">2006-08-16T00:00:00Z</dcterms:created>
  <dcterms:modified xsi:type="dcterms:W3CDTF">2023-07-17T16:22:55Z</dcterms:modified>
</cp:coreProperties>
</file>