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3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3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3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40" name="PlaceHolder 5"/>
          <p:cNvSpPr>
            <a:spLocks noGrp="1"/>
          </p:cNvSpPr>
          <p:nvPr>
            <p:ph type="sldNum"/>
          </p:nvPr>
        </p:nvSpPr>
        <p:spPr>
          <a:xfrm>
            <a:off x="4278960" y="10157400"/>
            <a:ext cx="3280680" cy="534240"/>
          </a:xfrm>
          <a:prstGeom prst="rect">
            <a:avLst/>
          </a:prstGeom>
        </p:spPr>
        <p:txBody>
          <a:bodyPr lIns="0" tIns="0" rIns="0" bIns="0" anchor="b"/>
          <a:lstStyle/>
          <a:p>
            <a:pPr algn="r"/>
            <a:fld id="{002925F2-42D8-442C-827C-E45E2C147197}"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2892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275680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69292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935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09300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93839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57135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7879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602806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54340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70533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4955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176730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668564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49822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772002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86089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60799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95081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264125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938930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71262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171031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33354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215500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323691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68233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15962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50779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924733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55096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39070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68194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21762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21487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268391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12943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568509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19088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209403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183838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9443043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9719086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287303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7896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5971501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936327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462629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38184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382502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5237866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53221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5871463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35811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836813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3301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7997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21116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53328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1732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4.wmf"/></Relationships>
</file>

<file path=ppt/slides/_rels/slide5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40"/>
          <p:cNvPicPr/>
          <p:nvPr/>
        </p:nvPicPr>
        <p:blipFill>
          <a:blip r:embed="rId3"/>
          <a:stretch/>
        </p:blipFill>
        <p:spPr>
          <a:xfrm>
            <a:off x="0" y="0"/>
            <a:ext cx="9143640" cy="1096560"/>
          </a:xfrm>
          <a:prstGeom prst="rect">
            <a:avLst/>
          </a:prstGeom>
          <a:ln>
            <a:noFill/>
          </a:ln>
        </p:spPr>
      </p:pic>
      <p:sp>
        <p:nvSpPr>
          <p:cNvPr id="42" name="CustomShape 1"/>
          <p:cNvSpPr/>
          <p:nvPr/>
        </p:nvSpPr>
        <p:spPr>
          <a:xfrm>
            <a:off x="1143000" y="2514600"/>
            <a:ext cx="6857640" cy="24094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4400" b="1" strike="noStrike" spc="-1">
                <a:solidFill>
                  <a:srgbClr val="333399"/>
                </a:solidFill>
                <a:uFill>
                  <a:solidFill>
                    <a:srgbClr val="FFFFFF"/>
                  </a:solidFill>
                </a:uFill>
                <a:latin typeface="Arial"/>
              </a:rPr>
              <a:t>Chapter 19</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4400" b="1" strike="noStrike" spc="-1">
                <a:solidFill>
                  <a:srgbClr val="333399"/>
                </a:solidFill>
                <a:uFill>
                  <a:solidFill>
                    <a:srgbClr val="FFFFFF"/>
                  </a:solidFill>
                </a:uFill>
                <a:latin typeface="Arial"/>
              </a:rPr>
              <a:t>Network Layer:</a:t>
            </a:r>
            <a:endParaRPr lang="en-US" sz="1800" b="0" strike="noStrike" spc="-1">
              <a:solidFill>
                <a:srgbClr val="000000"/>
              </a:solidFill>
              <a:uFill>
                <a:solidFill>
                  <a:srgbClr val="FFFFFF"/>
                </a:solidFill>
              </a:uFill>
              <a:latin typeface="Arial"/>
            </a:endParaRPr>
          </a:p>
          <a:p>
            <a:pPr algn="ctr">
              <a:lnSpc>
                <a:spcPct val="100000"/>
              </a:lnSpc>
            </a:pPr>
            <a:r>
              <a:rPr lang="en-US" sz="4400" b="1" strike="noStrike" spc="-1">
                <a:solidFill>
                  <a:srgbClr val="333399"/>
                </a:solidFill>
                <a:uFill>
                  <a:solidFill>
                    <a:srgbClr val="FFFFFF"/>
                  </a:solidFill>
                </a:uFill>
                <a:latin typeface="Arial"/>
              </a:rPr>
              <a:t>Logical Addressing</a:t>
            </a:r>
            <a:endParaRPr lang="en-US" sz="1800" b="0" strike="noStrike" spc="-1">
              <a:solidFill>
                <a:srgbClr val="000000"/>
              </a:solidFill>
              <a:uFill>
                <a:solidFill>
                  <a:srgbClr val="FFFFFF"/>
                </a:solidFill>
              </a:uFill>
              <a:latin typeface="Arial"/>
            </a:endParaRPr>
          </a:p>
        </p:txBody>
      </p:sp>
      <p:sp>
        <p:nvSpPr>
          <p:cNvPr id="43" name="CustomShape 2"/>
          <p:cNvSpPr/>
          <p:nvPr/>
        </p:nvSpPr>
        <p:spPr>
          <a:xfrm>
            <a:off x="0" y="6507000"/>
            <a:ext cx="9143640" cy="276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200" b="0" strike="noStrike" spc="-1">
                <a:solidFill>
                  <a:srgbClr val="000000"/>
                </a:solidFill>
                <a:uFill>
                  <a:solidFill>
                    <a:srgbClr val="FFFFFF"/>
                  </a:solidFill>
                </a:uFill>
                <a:latin typeface="Times New Roman"/>
              </a:rPr>
              <a:t>Copyright © The McGraw-Hill Companies, Inc. Permission required for reproduction or display.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2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12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3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13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13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3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134" name="CustomShape 8"/>
          <p:cNvSpPr/>
          <p:nvPr/>
        </p:nvSpPr>
        <p:spPr>
          <a:xfrm>
            <a:off x="228600" y="990720"/>
            <a:ext cx="8686440" cy="520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Find the error, if any, in the following IPv4 addresses.</a:t>
            </a:r>
            <a:endParaRPr lang="en-US" sz="1800" b="0" strike="noStrike" spc="-1">
              <a:solidFill>
                <a:srgbClr val="000000"/>
              </a:solidFill>
              <a:uFill>
                <a:solidFill>
                  <a:srgbClr val="FFFFFF"/>
                </a:solidFill>
              </a:uFill>
              <a:latin typeface="Arial"/>
            </a:endParaRPr>
          </a:p>
        </p:txBody>
      </p:sp>
      <p:sp>
        <p:nvSpPr>
          <p:cNvPr id="135"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19.3</a:t>
            </a:r>
            <a:endParaRPr lang="en-US" sz="1800" b="0" strike="noStrike" spc="-1">
              <a:solidFill>
                <a:srgbClr val="000000"/>
              </a:solidFill>
              <a:uFill>
                <a:solidFill>
                  <a:srgbClr val="FFFFFF"/>
                </a:solidFill>
              </a:uFill>
              <a:latin typeface="Arial"/>
            </a:endParaRPr>
          </a:p>
        </p:txBody>
      </p:sp>
      <p:pic>
        <p:nvPicPr>
          <p:cNvPr id="136" name="Picture 135"/>
          <p:cNvPicPr/>
          <p:nvPr/>
        </p:nvPicPr>
        <p:blipFill>
          <a:blip r:embed="rId3"/>
          <a:stretch/>
        </p:blipFill>
        <p:spPr>
          <a:xfrm>
            <a:off x="284040" y="1447920"/>
            <a:ext cx="3601800" cy="2074320"/>
          </a:xfrm>
          <a:prstGeom prst="rect">
            <a:avLst/>
          </a:prstGeom>
          <a:ln>
            <a:noFill/>
          </a:ln>
        </p:spPr>
      </p:pic>
      <p:sp>
        <p:nvSpPr>
          <p:cNvPr id="137" name="CustomShape 10"/>
          <p:cNvSpPr/>
          <p:nvPr/>
        </p:nvSpPr>
        <p:spPr>
          <a:xfrm>
            <a:off x="0" y="3657600"/>
            <a:ext cx="8686440" cy="265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a. There must be no leading zero (045).</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b. There can be no more than four numbers.</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c. Each number needs to be less than or equal to 255.</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d. A mixture of binary notation and dotted-decimal</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    notation is not allowed.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39"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140"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41"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142"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143"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44"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145"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146"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147"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In classful addressing, the address space is divided into five classes:</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A, B, C, D, and E.</a:t>
            </a:r>
            <a:endParaRPr lang="en-US" sz="1800" b="0" strike="noStrike" spc="-1">
              <a:solidFill>
                <a:srgbClr val="000000"/>
              </a:solidFill>
              <a:uFill>
                <a:solidFill>
                  <a:srgbClr val="FFFFFF"/>
                </a:solidFill>
              </a:uFill>
              <a:latin typeface="Arial"/>
            </a:endParaRPr>
          </a:p>
        </p:txBody>
      </p:sp>
      <p:pic>
        <p:nvPicPr>
          <p:cNvPr id="148" name="Picture 147"/>
          <p:cNvPicPr/>
          <p:nvPr/>
        </p:nvPicPr>
        <p:blipFill>
          <a:blip r:embed="rId3"/>
          <a:stretch/>
        </p:blipFill>
        <p:spPr>
          <a:xfrm>
            <a:off x="457200" y="1981080"/>
            <a:ext cx="1142640" cy="566640"/>
          </a:xfrm>
          <a:prstGeom prst="rect">
            <a:avLst/>
          </a:prstGeom>
          <a:ln>
            <a:noFill/>
          </a:ln>
        </p:spPr>
      </p:pic>
      <p:sp>
        <p:nvSpPr>
          <p:cNvPr id="149"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151"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152" name="CustomShape 3"/>
          <p:cNvSpPr/>
          <p:nvPr/>
        </p:nvSpPr>
        <p:spPr>
          <a:xfrm>
            <a:off x="304920" y="380880"/>
            <a:ext cx="78523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19.2  </a:t>
            </a:r>
            <a:r>
              <a:rPr lang="en-US" sz="2000" b="1" i="1" strike="noStrike" spc="-1">
                <a:solidFill>
                  <a:srgbClr val="3333CC"/>
                </a:solidFill>
                <a:uFill>
                  <a:solidFill>
                    <a:srgbClr val="FFFFFF"/>
                  </a:solidFill>
                </a:uFill>
                <a:latin typeface="Times New Roman"/>
              </a:rPr>
              <a:t>Finding the classes in binary and dotted-decimal notation</a:t>
            </a:r>
            <a:endParaRPr lang="en-US" sz="1800" b="0" strike="noStrike" spc="-1">
              <a:solidFill>
                <a:srgbClr val="000000"/>
              </a:solidFill>
              <a:uFill>
                <a:solidFill>
                  <a:srgbClr val="FFFFFF"/>
                </a:solidFill>
              </a:uFill>
              <a:latin typeface="Arial"/>
            </a:endParaRPr>
          </a:p>
        </p:txBody>
      </p:sp>
      <p:sp>
        <p:nvSpPr>
          <p:cNvPr id="153"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154" name="Picture 153"/>
          <p:cNvPicPr/>
          <p:nvPr/>
        </p:nvPicPr>
        <p:blipFill>
          <a:blip r:embed="rId3"/>
          <a:stretch/>
        </p:blipFill>
        <p:spPr>
          <a:xfrm>
            <a:off x="380880" y="2133720"/>
            <a:ext cx="8226360" cy="2858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56"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157"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58"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159"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160"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61"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162" name="CustomShape 8"/>
          <p:cNvSpPr/>
          <p:nvPr/>
        </p:nvSpPr>
        <p:spPr>
          <a:xfrm>
            <a:off x="228600" y="114300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Find the class of each address.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a.   </a:t>
            </a:r>
            <a:r>
              <a:rPr lang="en-US" sz="2800" b="1" u="sng" strike="noStrike" spc="-1">
                <a:solidFill>
                  <a:srgbClr val="009900"/>
                </a:solidFill>
                <a:uFill>
                  <a:solidFill>
                    <a:srgbClr val="FFFFFF"/>
                  </a:solidFill>
                </a:uFill>
                <a:latin typeface="Times New Roman"/>
              </a:rPr>
              <a:t>0</a:t>
            </a:r>
            <a:r>
              <a:rPr lang="en-US" sz="2800" b="0" strike="noStrike" spc="-1">
                <a:solidFill>
                  <a:srgbClr val="009900"/>
                </a:solidFill>
                <a:uFill>
                  <a:solidFill>
                    <a:srgbClr val="FFFFFF"/>
                  </a:solidFill>
                </a:uFill>
                <a:latin typeface="Times New Roman"/>
              </a:rPr>
              <a:t>0000001 00001011 00001011 11101111</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b.   </a:t>
            </a:r>
            <a:r>
              <a:rPr lang="en-US" sz="2800" b="1" u="sng" strike="noStrike" spc="-1">
                <a:solidFill>
                  <a:srgbClr val="009900"/>
                </a:solidFill>
                <a:uFill>
                  <a:solidFill>
                    <a:srgbClr val="FFFFFF"/>
                  </a:solidFill>
                </a:uFill>
                <a:latin typeface="Times New Roman"/>
              </a:rPr>
              <a:t>110</a:t>
            </a:r>
            <a:r>
              <a:rPr lang="en-US" sz="2800" b="0" strike="noStrike" spc="-1">
                <a:solidFill>
                  <a:srgbClr val="009900"/>
                </a:solidFill>
                <a:uFill>
                  <a:solidFill>
                    <a:srgbClr val="FFFFFF"/>
                  </a:solidFill>
                </a:uFill>
                <a:latin typeface="Times New Roman"/>
              </a:rPr>
              <a:t>00001 10000011 00011011 11111111</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c.   </a:t>
            </a:r>
            <a:r>
              <a:rPr lang="en-US" sz="2800" b="1" u="sng" strike="noStrike" spc="-1">
                <a:solidFill>
                  <a:srgbClr val="009900"/>
                </a:solidFill>
                <a:uFill>
                  <a:solidFill>
                    <a:srgbClr val="FFFFFF"/>
                  </a:solidFill>
                </a:uFill>
                <a:latin typeface="Times New Roman"/>
              </a:rPr>
              <a:t>14</a:t>
            </a:r>
            <a:r>
              <a:rPr lang="en-US" sz="2800" b="0" strike="noStrike" spc="-1">
                <a:solidFill>
                  <a:srgbClr val="009900"/>
                </a:solidFill>
                <a:uFill>
                  <a:solidFill>
                    <a:srgbClr val="FFFFFF"/>
                  </a:solidFill>
                </a:uFill>
                <a:latin typeface="Times New Roman"/>
              </a:rPr>
              <a:t>.23.120.8</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d.   </a:t>
            </a:r>
            <a:r>
              <a:rPr lang="en-US" sz="2800" b="1" u="sng" strike="noStrike" spc="-1">
                <a:solidFill>
                  <a:srgbClr val="009900"/>
                </a:solidFill>
                <a:uFill>
                  <a:solidFill>
                    <a:srgbClr val="FFFFFF"/>
                  </a:solidFill>
                </a:uFill>
                <a:latin typeface="Times New Roman"/>
              </a:rPr>
              <a:t>252</a:t>
            </a:r>
            <a:r>
              <a:rPr lang="en-US" sz="2800" b="0" strike="noStrike" spc="-1">
                <a:solidFill>
                  <a:srgbClr val="009900"/>
                </a:solidFill>
                <a:uFill>
                  <a:solidFill>
                    <a:srgbClr val="FFFFFF"/>
                  </a:solidFill>
                </a:uFill>
                <a:latin typeface="Times New Roman"/>
              </a:rPr>
              <a:t>.5.15.111</a:t>
            </a:r>
            <a:endParaRPr lang="en-US" sz="1800" b="0" strike="noStrike" spc="-1">
              <a:solidFill>
                <a:srgbClr val="000000"/>
              </a:solidFill>
              <a:uFill>
                <a:solidFill>
                  <a:srgbClr val="FFFFFF"/>
                </a:solidFill>
              </a:uFill>
              <a:latin typeface="Arial"/>
            </a:endParaRPr>
          </a:p>
        </p:txBody>
      </p:sp>
      <p:sp>
        <p:nvSpPr>
          <p:cNvPr id="163"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19.4</a:t>
            </a:r>
            <a:endParaRPr lang="en-US" sz="1800" b="0" strike="noStrike" spc="-1">
              <a:solidFill>
                <a:srgbClr val="000000"/>
              </a:solidFill>
              <a:uFill>
                <a:solidFill>
                  <a:srgbClr val="FFFFFF"/>
                </a:solidFill>
              </a:uFill>
              <a:latin typeface="Arial"/>
            </a:endParaRPr>
          </a:p>
        </p:txBody>
      </p:sp>
      <p:sp>
        <p:nvSpPr>
          <p:cNvPr id="164" name="CustomShape 10"/>
          <p:cNvSpPr/>
          <p:nvPr/>
        </p:nvSpPr>
        <p:spPr>
          <a:xfrm>
            <a:off x="152280" y="3657600"/>
            <a:ext cx="8686440" cy="265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800" b="1" i="1" strike="noStrike" spc="-1">
                <a:solidFill>
                  <a:srgbClr val="00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a. The first bit is 0. This is a class A address.</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b. The first 2 bits are 1; the third bit is 0. This is a class C</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     address.</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c. The first byte is 14; the class is A.</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d. The first byte is 252; the class is 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CustomShape 1"/>
          <p:cNvSpPr/>
          <p:nvPr/>
        </p:nvSpPr>
        <p:spPr>
          <a:xfrm>
            <a:off x="533520" y="1828800"/>
            <a:ext cx="79707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19.1  </a:t>
            </a:r>
            <a:r>
              <a:rPr lang="en-US" sz="2000" b="1" i="1" strike="noStrike" spc="-1">
                <a:solidFill>
                  <a:srgbClr val="3333CC"/>
                </a:solidFill>
                <a:uFill>
                  <a:solidFill>
                    <a:srgbClr val="FFFFFF"/>
                  </a:solidFill>
                </a:uFill>
                <a:latin typeface="Times New Roman"/>
              </a:rPr>
              <a:t>Number of blocks and block size in classful IPv4 addressing</a:t>
            </a:r>
            <a:endParaRPr lang="en-US" sz="1800" b="0" strike="noStrike" spc="-1">
              <a:solidFill>
                <a:srgbClr val="000000"/>
              </a:solidFill>
              <a:uFill>
                <a:solidFill>
                  <a:srgbClr val="FFFFFF"/>
                </a:solidFill>
              </a:uFill>
              <a:latin typeface="Arial"/>
            </a:endParaRPr>
          </a:p>
        </p:txBody>
      </p:sp>
      <p:pic>
        <p:nvPicPr>
          <p:cNvPr id="166" name="Picture 165"/>
          <p:cNvPicPr/>
          <p:nvPr/>
        </p:nvPicPr>
        <p:blipFill>
          <a:blip r:embed="rId3"/>
          <a:stretch/>
        </p:blipFill>
        <p:spPr>
          <a:xfrm>
            <a:off x="507960" y="2293920"/>
            <a:ext cx="8026200" cy="235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16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7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17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17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7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174"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175" name="Line 9"/>
          <p:cNvSpPr/>
          <p:nvPr/>
        </p:nvSpPr>
        <p:spPr>
          <a:xfrm>
            <a:off x="458640" y="39625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176" name="CustomShape 10"/>
          <p:cNvSpPr/>
          <p:nvPr/>
        </p:nvSpPr>
        <p:spPr>
          <a:xfrm>
            <a:off x="495360" y="2759040"/>
            <a:ext cx="8076960" cy="10684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In classful addressing, a large part of the available addresses were wasted.</a:t>
            </a:r>
            <a:endParaRPr lang="en-US" sz="1800" b="0" strike="noStrike" spc="-1">
              <a:solidFill>
                <a:srgbClr val="000000"/>
              </a:solidFill>
              <a:uFill>
                <a:solidFill>
                  <a:srgbClr val="FFFFFF"/>
                </a:solidFill>
              </a:uFill>
              <a:latin typeface="Arial"/>
            </a:endParaRPr>
          </a:p>
        </p:txBody>
      </p:sp>
      <p:pic>
        <p:nvPicPr>
          <p:cNvPr id="177" name="Picture 176"/>
          <p:cNvPicPr/>
          <p:nvPr/>
        </p:nvPicPr>
        <p:blipFill>
          <a:blip r:embed="rId3"/>
          <a:stretch/>
        </p:blipFill>
        <p:spPr>
          <a:xfrm>
            <a:off x="457200" y="1981080"/>
            <a:ext cx="1142640" cy="566640"/>
          </a:xfrm>
          <a:prstGeom prst="rect">
            <a:avLst/>
          </a:prstGeom>
          <a:ln>
            <a:noFill/>
          </a:ln>
        </p:spPr>
      </p:pic>
      <p:sp>
        <p:nvSpPr>
          <p:cNvPr id="178"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CustomShape 1"/>
          <p:cNvSpPr/>
          <p:nvPr/>
        </p:nvSpPr>
        <p:spPr>
          <a:xfrm>
            <a:off x="533520" y="2209680"/>
            <a:ext cx="561168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19.2  </a:t>
            </a:r>
            <a:r>
              <a:rPr lang="en-US" sz="2000" b="1" i="1" strike="noStrike" spc="-1">
                <a:solidFill>
                  <a:srgbClr val="3333CC"/>
                </a:solidFill>
                <a:uFill>
                  <a:solidFill>
                    <a:srgbClr val="FFFFFF"/>
                  </a:solidFill>
                </a:uFill>
                <a:latin typeface="Times New Roman"/>
              </a:rPr>
              <a:t>Default masks for classful addressing</a:t>
            </a:r>
            <a:endParaRPr lang="en-US" sz="1800" b="0" strike="noStrike" spc="-1">
              <a:solidFill>
                <a:srgbClr val="000000"/>
              </a:solidFill>
              <a:uFill>
                <a:solidFill>
                  <a:srgbClr val="FFFFFF"/>
                </a:solidFill>
              </a:uFill>
              <a:latin typeface="Arial"/>
            </a:endParaRPr>
          </a:p>
        </p:txBody>
      </p:sp>
      <p:pic>
        <p:nvPicPr>
          <p:cNvPr id="180" name="Picture 179"/>
          <p:cNvPicPr/>
          <p:nvPr/>
        </p:nvPicPr>
        <p:blipFill>
          <a:blip r:embed="rId3"/>
          <a:stretch/>
        </p:blipFill>
        <p:spPr>
          <a:xfrm>
            <a:off x="395280" y="2722680"/>
            <a:ext cx="8291160" cy="1620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8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18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8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18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18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8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188"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189"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190"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Classful addressing, which is almost obsolete, is replaced with classless addressing.</a:t>
            </a:r>
            <a:endParaRPr lang="en-US" sz="1800" b="0" strike="noStrike" spc="-1">
              <a:solidFill>
                <a:srgbClr val="000000"/>
              </a:solidFill>
              <a:uFill>
                <a:solidFill>
                  <a:srgbClr val="FFFFFF"/>
                </a:solidFill>
              </a:uFill>
              <a:latin typeface="Arial"/>
            </a:endParaRPr>
          </a:p>
        </p:txBody>
      </p:sp>
      <p:pic>
        <p:nvPicPr>
          <p:cNvPr id="191" name="Picture 190"/>
          <p:cNvPicPr/>
          <p:nvPr/>
        </p:nvPicPr>
        <p:blipFill>
          <a:blip r:embed="rId3"/>
          <a:stretch/>
        </p:blipFill>
        <p:spPr>
          <a:xfrm>
            <a:off x="457200" y="1981080"/>
            <a:ext cx="1142640" cy="566640"/>
          </a:xfrm>
          <a:prstGeom prst="rect">
            <a:avLst/>
          </a:prstGeom>
          <a:ln>
            <a:noFill/>
          </a:ln>
        </p:spPr>
      </p:pic>
      <p:sp>
        <p:nvSpPr>
          <p:cNvPr id="192"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9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195"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9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19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198"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9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00" name="CustomShape 8"/>
          <p:cNvSpPr/>
          <p:nvPr/>
        </p:nvSpPr>
        <p:spPr>
          <a:xfrm>
            <a:off x="228600" y="1143000"/>
            <a:ext cx="8686440" cy="4359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Figure 19.3 shows a block of addresses, in both binary and dotted-decimal notation, granted to a small business that needs 16 addresses.</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000000"/>
                </a:solidFill>
                <a:uFill>
                  <a:solidFill>
                    <a:srgbClr val="FFFFFF"/>
                  </a:solidFill>
                </a:uFill>
                <a:latin typeface="Times New Roman"/>
              </a:rPr>
              <a:t>We can see that the restrictions are applied to this block. The addresses are contiguous. The number of addresses is a power of 2 (16 = 2</a:t>
            </a:r>
            <a:r>
              <a:rPr lang="en-US" sz="2800" b="1" i="1" strike="noStrike" spc="-1" baseline="30000">
                <a:solidFill>
                  <a:srgbClr val="000000"/>
                </a:solidFill>
                <a:uFill>
                  <a:solidFill>
                    <a:srgbClr val="FFFFFF"/>
                  </a:solidFill>
                </a:uFill>
                <a:latin typeface="Times New Roman"/>
              </a:rPr>
              <a:t>4</a:t>
            </a:r>
            <a:r>
              <a:rPr lang="en-US" sz="2800" b="1" i="1" strike="noStrike" spc="-1">
                <a:solidFill>
                  <a:srgbClr val="000000"/>
                </a:solidFill>
                <a:uFill>
                  <a:solidFill>
                    <a:srgbClr val="FFFFFF"/>
                  </a:solidFill>
                </a:uFill>
                <a:latin typeface="Times New Roman"/>
              </a:rPr>
              <a:t>), and the first address is divisible by 16. The first address, when converted to a decimal number, is 3,440,387,360, which when divided by 16 results in 215,024,210. </a:t>
            </a:r>
            <a:endParaRPr lang="en-US" sz="1800" b="0" strike="noStrike" spc="-1">
              <a:solidFill>
                <a:srgbClr val="000000"/>
              </a:solidFill>
              <a:uFill>
                <a:solidFill>
                  <a:srgbClr val="FFFFFF"/>
                </a:solidFill>
              </a:uFill>
              <a:latin typeface="Arial"/>
            </a:endParaRPr>
          </a:p>
        </p:txBody>
      </p:sp>
      <p:sp>
        <p:nvSpPr>
          <p:cNvPr id="201"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19.5</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203"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204" name="CustomShape 3"/>
          <p:cNvSpPr/>
          <p:nvPr/>
        </p:nvSpPr>
        <p:spPr>
          <a:xfrm>
            <a:off x="304920" y="380880"/>
            <a:ext cx="76039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19.3  </a:t>
            </a:r>
            <a:r>
              <a:rPr lang="en-US" sz="2000" b="1" i="1" strike="noStrike" spc="-1">
                <a:solidFill>
                  <a:srgbClr val="3333CC"/>
                </a:solidFill>
                <a:uFill>
                  <a:solidFill>
                    <a:srgbClr val="FFFFFF"/>
                  </a:solidFill>
                </a:uFill>
                <a:latin typeface="Times New Roman"/>
              </a:rPr>
              <a:t>A block of 16 addresses granted to a small organization</a:t>
            </a:r>
            <a:endParaRPr lang="en-US" sz="1800" b="0" strike="noStrike" spc="-1">
              <a:solidFill>
                <a:srgbClr val="000000"/>
              </a:solidFill>
              <a:uFill>
                <a:solidFill>
                  <a:srgbClr val="FFFFFF"/>
                </a:solidFill>
              </a:uFill>
              <a:latin typeface="Arial"/>
            </a:endParaRPr>
          </a:p>
        </p:txBody>
      </p:sp>
      <p:sp>
        <p:nvSpPr>
          <p:cNvPr id="205"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206" name="Picture 205"/>
          <p:cNvPicPr/>
          <p:nvPr/>
        </p:nvPicPr>
        <p:blipFill>
          <a:blip r:embed="rId3"/>
          <a:stretch/>
        </p:blipFill>
        <p:spPr>
          <a:xfrm>
            <a:off x="450720" y="2057400"/>
            <a:ext cx="8235720" cy="2341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0" y="0"/>
            <a:ext cx="9143640" cy="1371240"/>
          </a:xfrm>
          <a:prstGeom prst="rect">
            <a:avLst/>
          </a:prstGeom>
          <a:solidFill>
            <a:srgbClr val="33CCFF"/>
          </a:solidFill>
          <a:ln w="9360">
            <a:solidFill>
              <a:srgbClr val="000000"/>
            </a:solidFill>
            <a:miter/>
          </a:ln>
        </p:spPr>
        <p:style>
          <a:lnRef idx="0">
            <a:scrgbClr r="0" g="0" b="0"/>
          </a:lnRef>
          <a:fillRef idx="0">
            <a:scrgbClr r="0" g="0" b="0"/>
          </a:fillRef>
          <a:effectRef idx="0">
            <a:scrgbClr r="0" g="0" b="0"/>
          </a:effectRef>
          <a:fontRef idx="minor"/>
        </p:style>
      </p:sp>
      <p:sp>
        <p:nvSpPr>
          <p:cNvPr id="45" name="CustomShape 2"/>
          <p:cNvSpPr/>
          <p:nvPr/>
        </p:nvSpPr>
        <p:spPr>
          <a:xfrm>
            <a:off x="228600" y="406440"/>
            <a:ext cx="454824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strike="noStrike" spc="-1">
                <a:solidFill>
                  <a:srgbClr val="000000"/>
                </a:solidFill>
                <a:uFill>
                  <a:solidFill>
                    <a:srgbClr val="FFFFFF"/>
                  </a:solidFill>
                </a:uFill>
                <a:latin typeface="Times New Roman"/>
              </a:rPr>
              <a:t>19-1   IPv4 ADDRESSES</a:t>
            </a:r>
            <a:endParaRPr lang="en-US" sz="1800" b="0" strike="noStrike" spc="-1">
              <a:solidFill>
                <a:srgbClr val="000000"/>
              </a:solidFill>
              <a:uFill>
                <a:solidFill>
                  <a:srgbClr val="FFFFFF"/>
                </a:solidFill>
              </a:uFill>
              <a:latin typeface="Arial"/>
            </a:endParaRPr>
          </a:p>
        </p:txBody>
      </p:sp>
      <p:sp>
        <p:nvSpPr>
          <p:cNvPr id="46" name="CustomShape 3"/>
          <p:cNvSpPr/>
          <p:nvPr/>
        </p:nvSpPr>
        <p:spPr>
          <a:xfrm>
            <a:off x="8229600" y="640080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47" name="CustomShape 4"/>
          <p:cNvSpPr/>
          <p:nvPr/>
        </p:nvSpPr>
        <p:spPr>
          <a:xfrm>
            <a:off x="304920" y="1599840"/>
            <a:ext cx="8229240" cy="13734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just">
              <a:lnSpc>
                <a:spcPct val="100000"/>
              </a:lnSpc>
            </a:pPr>
            <a:r>
              <a:rPr lang="en-US" sz="2800" b="1" i="1" strike="noStrike" spc="-1">
                <a:solidFill>
                  <a:srgbClr val="000000"/>
                </a:solidFill>
                <a:uFill>
                  <a:solidFill>
                    <a:srgbClr val="FFFFFF"/>
                  </a:solidFill>
                </a:uFill>
                <a:latin typeface="Times New Roman"/>
              </a:rPr>
              <a:t>An </a:t>
            </a:r>
            <a:r>
              <a:rPr lang="en-US" sz="2800" b="1" i="1" strike="noStrike" spc="-1">
                <a:solidFill>
                  <a:srgbClr val="FF0000"/>
                </a:solidFill>
                <a:uFill>
                  <a:solidFill>
                    <a:srgbClr val="FFFFFF"/>
                  </a:solidFill>
                </a:uFill>
                <a:latin typeface="Times New Roman"/>
              </a:rPr>
              <a:t>IPv4 address is a </a:t>
            </a:r>
            <a:r>
              <a:rPr lang="en-US" sz="2800" b="1" i="1" strike="noStrike" spc="-1">
                <a:solidFill>
                  <a:srgbClr val="3333CC"/>
                </a:solidFill>
                <a:uFill>
                  <a:solidFill>
                    <a:srgbClr val="FFFFFF"/>
                  </a:solidFill>
                </a:uFill>
                <a:latin typeface="Times New Roman"/>
              </a:rPr>
              <a:t>32-bit address that uniquely and universally defines the connection of a device (for example, a computer or a router) to the Internet.</a:t>
            </a:r>
            <a:endParaRPr lang="en-US" sz="1800" b="0" strike="noStrike" spc="-1">
              <a:solidFill>
                <a:srgbClr val="000000"/>
              </a:solidFill>
              <a:uFill>
                <a:solidFill>
                  <a:srgbClr val="FFFFFF"/>
                </a:solidFill>
              </a:uFill>
              <a:latin typeface="Arial"/>
            </a:endParaRPr>
          </a:p>
        </p:txBody>
      </p:sp>
      <p:sp>
        <p:nvSpPr>
          <p:cNvPr id="48" name="CustomShape 5"/>
          <p:cNvSpPr/>
          <p:nvPr/>
        </p:nvSpPr>
        <p:spPr>
          <a:xfrm>
            <a:off x="304920" y="3905280"/>
            <a:ext cx="6705000" cy="19224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2400" b="1" strike="noStrike" spc="-1">
                <a:solidFill>
                  <a:srgbClr val="0033CC"/>
                </a:solidFill>
                <a:uFill>
                  <a:solidFill>
                    <a:srgbClr val="FFFFFF"/>
                  </a:solidFill>
                </a:uFill>
                <a:latin typeface="Times New Roman"/>
              </a:rPr>
              <a:t>Address Space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Notations</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Classful Addressing</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Classless Addressing</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Network Address Translation (NAT)</a:t>
            </a:r>
            <a:endParaRPr lang="en-US" sz="1800" b="0" strike="noStrike" spc="-1">
              <a:solidFill>
                <a:srgbClr val="000000"/>
              </a:solidFill>
              <a:uFill>
                <a:solidFill>
                  <a:srgbClr val="FFFFFF"/>
                </a:solidFill>
              </a:uFill>
              <a:latin typeface="Arial"/>
            </a:endParaRPr>
          </a:p>
        </p:txBody>
      </p:sp>
      <p:sp>
        <p:nvSpPr>
          <p:cNvPr id="49" name="CustomShape 6"/>
          <p:cNvSpPr/>
          <p:nvPr/>
        </p:nvSpPr>
        <p:spPr>
          <a:xfrm>
            <a:off x="333360" y="3429000"/>
            <a:ext cx="483012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800" b="1" i="1" u="sng" strike="noStrike" spc="-1">
                <a:solidFill>
                  <a:srgbClr val="FF0000"/>
                </a:solidFill>
                <a:uFill>
                  <a:solidFill>
                    <a:srgbClr val="FFFFFF"/>
                  </a:solidFill>
                </a:uFill>
                <a:latin typeface="Times New Roman"/>
              </a:rPr>
              <a:t>Topics discussed in this section: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0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0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1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1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1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1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14"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215" name="Line 9"/>
          <p:cNvSpPr/>
          <p:nvPr/>
        </p:nvSpPr>
        <p:spPr>
          <a:xfrm>
            <a:off x="458640" y="541008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216" name="CustomShape 10"/>
          <p:cNvSpPr/>
          <p:nvPr/>
        </p:nvSpPr>
        <p:spPr>
          <a:xfrm>
            <a:off x="495360" y="2759040"/>
            <a:ext cx="8076960" cy="253080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In IPv4 addressing, a block of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addresses can be defined as</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x.y.z.t /</a:t>
            </a:r>
            <a:r>
              <a:rPr lang="en-US" sz="3200" b="1" i="1" strike="noStrike" spc="-1">
                <a:solidFill>
                  <a:srgbClr val="000000"/>
                </a:solidFill>
                <a:uFill>
                  <a:solidFill>
                    <a:srgbClr val="FFFFFF"/>
                  </a:solidFill>
                </a:uFill>
                <a:latin typeface="Arial"/>
              </a:rPr>
              <a:t>n</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in which x.y.z.t defines one of the addresses and the /</a:t>
            </a:r>
            <a:r>
              <a:rPr lang="en-US" sz="3200" b="1" i="1" strike="noStrike" spc="-1">
                <a:solidFill>
                  <a:srgbClr val="000000"/>
                </a:solidFill>
                <a:uFill>
                  <a:solidFill>
                    <a:srgbClr val="FFFFFF"/>
                  </a:solidFill>
                </a:uFill>
                <a:latin typeface="Arial"/>
              </a:rPr>
              <a:t>n</a:t>
            </a:r>
            <a:r>
              <a:rPr lang="en-US" sz="3200" b="1" strike="noStrike" spc="-1">
                <a:solidFill>
                  <a:srgbClr val="000000"/>
                </a:solidFill>
                <a:uFill>
                  <a:solidFill>
                    <a:srgbClr val="FFFFFF"/>
                  </a:solidFill>
                </a:uFill>
                <a:latin typeface="Arial"/>
              </a:rPr>
              <a:t> defines the mask.</a:t>
            </a:r>
            <a:endParaRPr lang="en-US" sz="1800" b="0" strike="noStrike" spc="-1">
              <a:solidFill>
                <a:srgbClr val="000000"/>
              </a:solidFill>
              <a:uFill>
                <a:solidFill>
                  <a:srgbClr val="FFFFFF"/>
                </a:solidFill>
              </a:uFill>
              <a:latin typeface="Arial"/>
            </a:endParaRPr>
          </a:p>
        </p:txBody>
      </p:sp>
      <p:pic>
        <p:nvPicPr>
          <p:cNvPr id="217" name="Picture 216"/>
          <p:cNvPicPr/>
          <p:nvPr/>
        </p:nvPicPr>
        <p:blipFill>
          <a:blip r:embed="rId3"/>
          <a:stretch/>
        </p:blipFill>
        <p:spPr>
          <a:xfrm>
            <a:off x="457200" y="1981080"/>
            <a:ext cx="1142640" cy="566640"/>
          </a:xfrm>
          <a:prstGeom prst="rect">
            <a:avLst/>
          </a:prstGeom>
          <a:ln>
            <a:noFill/>
          </a:ln>
        </p:spPr>
      </p:pic>
      <p:sp>
        <p:nvSpPr>
          <p:cNvPr id="218"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2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21"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2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2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24"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2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26"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227"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228"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first address in the block can be found by setting the rightmost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32 − </a:t>
            </a:r>
            <a:r>
              <a:rPr lang="en-US" sz="3200" b="1" i="1" strike="noStrike" spc="-1">
                <a:solidFill>
                  <a:srgbClr val="000000"/>
                </a:solidFill>
                <a:uFill>
                  <a:solidFill>
                    <a:srgbClr val="FFFFFF"/>
                  </a:solidFill>
                </a:uFill>
                <a:latin typeface="Arial"/>
              </a:rPr>
              <a:t>n</a:t>
            </a:r>
            <a:r>
              <a:rPr lang="en-US" sz="3200" b="1" strike="noStrike" spc="-1">
                <a:solidFill>
                  <a:srgbClr val="000000"/>
                </a:solidFill>
                <a:uFill>
                  <a:solidFill>
                    <a:srgbClr val="FFFFFF"/>
                  </a:solidFill>
                </a:uFill>
                <a:latin typeface="Arial"/>
              </a:rPr>
              <a:t> bits to 0s.</a:t>
            </a:r>
            <a:endParaRPr lang="en-US" sz="1800" b="0" strike="noStrike" spc="-1">
              <a:solidFill>
                <a:srgbClr val="000000"/>
              </a:solidFill>
              <a:uFill>
                <a:solidFill>
                  <a:srgbClr val="FFFFFF"/>
                </a:solidFill>
              </a:uFill>
              <a:latin typeface="Arial"/>
            </a:endParaRPr>
          </a:p>
        </p:txBody>
      </p:sp>
      <p:pic>
        <p:nvPicPr>
          <p:cNvPr id="229" name="Picture 228"/>
          <p:cNvPicPr/>
          <p:nvPr/>
        </p:nvPicPr>
        <p:blipFill>
          <a:blip r:embed="rId3"/>
          <a:stretch/>
        </p:blipFill>
        <p:spPr>
          <a:xfrm>
            <a:off x="457200" y="1981080"/>
            <a:ext cx="1142640" cy="566640"/>
          </a:xfrm>
          <a:prstGeom prst="rect">
            <a:avLst/>
          </a:prstGeom>
          <a:ln>
            <a:noFill/>
          </a:ln>
        </p:spPr>
      </p:pic>
      <p:sp>
        <p:nvSpPr>
          <p:cNvPr id="230"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3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3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3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3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3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3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38" name="CustomShape 8"/>
          <p:cNvSpPr/>
          <p:nvPr/>
        </p:nvSpPr>
        <p:spPr>
          <a:xfrm>
            <a:off x="228600" y="1143000"/>
            <a:ext cx="8686440" cy="5212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A block of addresses is granted to a small organization. We know that one of the addresses is 205.16.37.39/28. What is the first address in the block?</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The binary representation of the given address is</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11001101   00010000   00100101   00100111</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3333CC"/>
                </a:solidFill>
                <a:uFill>
                  <a:solidFill>
                    <a:srgbClr val="FFFFFF"/>
                  </a:solidFill>
                </a:uFill>
                <a:latin typeface="Times New Roman"/>
              </a:rPr>
              <a:t>If we set 32−28 rightmost bits to 0, we get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11001101    00010000    00100101   0010000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or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205.16.37.32. </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3333CC"/>
                </a:solidFill>
                <a:uFill>
                  <a:solidFill>
                    <a:srgbClr val="FFFFFF"/>
                  </a:solidFill>
                </a:uFill>
                <a:latin typeface="Times New Roman"/>
              </a:rPr>
              <a:t>This is actually the block shown in Figure 19.3.</a:t>
            </a:r>
            <a:endParaRPr lang="en-US" sz="1800" b="0" strike="noStrike" spc="-1">
              <a:solidFill>
                <a:srgbClr val="000000"/>
              </a:solidFill>
              <a:uFill>
                <a:solidFill>
                  <a:srgbClr val="FFFFFF"/>
                </a:solidFill>
              </a:uFill>
              <a:latin typeface="Arial"/>
            </a:endParaRPr>
          </a:p>
        </p:txBody>
      </p:sp>
      <p:sp>
        <p:nvSpPr>
          <p:cNvPr id="239"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19.6</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4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42"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4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4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45"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4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47"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248"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249"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last address in the block can be found by setting the rightmost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32 − n bits to 1s.</a:t>
            </a:r>
            <a:endParaRPr lang="en-US" sz="1800" b="0" strike="noStrike" spc="-1">
              <a:solidFill>
                <a:srgbClr val="000000"/>
              </a:solidFill>
              <a:uFill>
                <a:solidFill>
                  <a:srgbClr val="FFFFFF"/>
                </a:solidFill>
              </a:uFill>
              <a:latin typeface="Arial"/>
            </a:endParaRPr>
          </a:p>
        </p:txBody>
      </p:sp>
      <p:pic>
        <p:nvPicPr>
          <p:cNvPr id="250" name="Picture 249"/>
          <p:cNvPicPr/>
          <p:nvPr/>
        </p:nvPicPr>
        <p:blipFill>
          <a:blip r:embed="rId3"/>
          <a:stretch/>
        </p:blipFill>
        <p:spPr>
          <a:xfrm>
            <a:off x="457200" y="1981080"/>
            <a:ext cx="1142640" cy="566640"/>
          </a:xfrm>
          <a:prstGeom prst="rect">
            <a:avLst/>
          </a:prstGeom>
          <a:ln>
            <a:noFill/>
          </a:ln>
        </p:spPr>
      </p:pic>
      <p:sp>
        <p:nvSpPr>
          <p:cNvPr id="251"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5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5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5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5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5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5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59" name="CustomShape 8"/>
          <p:cNvSpPr/>
          <p:nvPr/>
        </p:nvSpPr>
        <p:spPr>
          <a:xfrm>
            <a:off x="228600" y="1143000"/>
            <a:ext cx="8686440" cy="4359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Find the last address for the block in Example 19.6.</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The binary representation of the given address is</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11001101    00010000    00100101    00100111</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3333CC"/>
                </a:solidFill>
                <a:uFill>
                  <a:solidFill>
                    <a:srgbClr val="FFFFFF"/>
                  </a:solidFill>
                </a:uFill>
                <a:latin typeface="Times New Roman"/>
              </a:rPr>
              <a:t>If we set 32 − 28 rightmost bits to 1, we get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11001101 00010000 00100101 00101111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or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205.16.37.47</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3333CC"/>
                </a:solidFill>
                <a:uFill>
                  <a:solidFill>
                    <a:srgbClr val="FFFFFF"/>
                  </a:solidFill>
                </a:uFill>
                <a:latin typeface="Times New Roman"/>
              </a:rPr>
              <a:t>This is actually the block shown in Figure 19.3.</a:t>
            </a:r>
            <a:endParaRPr lang="en-US" sz="1800" b="0" strike="noStrike" spc="-1">
              <a:solidFill>
                <a:srgbClr val="000000"/>
              </a:solidFill>
              <a:uFill>
                <a:solidFill>
                  <a:srgbClr val="FFFFFF"/>
                </a:solidFill>
              </a:uFill>
              <a:latin typeface="Arial"/>
            </a:endParaRPr>
          </a:p>
        </p:txBody>
      </p:sp>
      <p:sp>
        <p:nvSpPr>
          <p:cNvPr id="260"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19.7</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6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6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6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6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6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6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68"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269"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270"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number of addresses in the block can be found by using the formula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2</a:t>
            </a:r>
            <a:r>
              <a:rPr lang="en-US" sz="3200" b="1" strike="noStrike" spc="-1" baseline="30000">
                <a:solidFill>
                  <a:srgbClr val="000000"/>
                </a:solidFill>
                <a:uFill>
                  <a:solidFill>
                    <a:srgbClr val="FFFFFF"/>
                  </a:solidFill>
                </a:uFill>
                <a:latin typeface="Arial"/>
              </a:rPr>
              <a:t>32−n</a:t>
            </a:r>
            <a:r>
              <a:rPr lang="en-US" sz="3200" b="1"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pic>
        <p:nvPicPr>
          <p:cNvPr id="271" name="Picture 270"/>
          <p:cNvPicPr/>
          <p:nvPr/>
        </p:nvPicPr>
        <p:blipFill>
          <a:blip r:embed="rId3"/>
          <a:stretch/>
        </p:blipFill>
        <p:spPr>
          <a:xfrm>
            <a:off x="457200" y="1981080"/>
            <a:ext cx="1142640" cy="566640"/>
          </a:xfrm>
          <a:prstGeom prst="rect">
            <a:avLst/>
          </a:prstGeom>
          <a:ln>
            <a:noFill/>
          </a:ln>
        </p:spPr>
      </p:pic>
      <p:sp>
        <p:nvSpPr>
          <p:cNvPr id="272"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3"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7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75"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7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7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78"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7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80" name="CustomShape 8"/>
          <p:cNvSpPr/>
          <p:nvPr/>
        </p:nvSpPr>
        <p:spPr>
          <a:xfrm>
            <a:off x="228600" y="1143000"/>
            <a:ext cx="8686440" cy="520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Find the number of addresses in Example 19.6.</a:t>
            </a:r>
            <a:endParaRPr lang="en-US" sz="1800" b="0" strike="noStrike" spc="-1">
              <a:solidFill>
                <a:srgbClr val="000000"/>
              </a:solidFill>
              <a:uFill>
                <a:solidFill>
                  <a:srgbClr val="FFFFFF"/>
                </a:solidFill>
              </a:uFill>
              <a:latin typeface="Arial"/>
            </a:endParaRPr>
          </a:p>
        </p:txBody>
      </p:sp>
      <p:sp>
        <p:nvSpPr>
          <p:cNvPr id="281"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19.8</a:t>
            </a:r>
            <a:endParaRPr lang="en-US" sz="1800" b="0" strike="noStrike" spc="-1">
              <a:solidFill>
                <a:srgbClr val="000000"/>
              </a:solidFill>
              <a:uFill>
                <a:solidFill>
                  <a:srgbClr val="FFFFFF"/>
                </a:solidFill>
              </a:uFill>
              <a:latin typeface="Arial"/>
            </a:endParaRPr>
          </a:p>
        </p:txBody>
      </p:sp>
      <p:sp>
        <p:nvSpPr>
          <p:cNvPr id="282" name="CustomShape 10"/>
          <p:cNvSpPr/>
          <p:nvPr/>
        </p:nvSpPr>
        <p:spPr>
          <a:xfrm>
            <a:off x="228600" y="2057400"/>
            <a:ext cx="8686440" cy="137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The value of n is 28, which means that number</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of addresses is 2 </a:t>
            </a:r>
            <a:r>
              <a:rPr lang="en-US" sz="2800" b="1" i="1" strike="noStrike" spc="-1" baseline="30000">
                <a:solidFill>
                  <a:srgbClr val="FF0000"/>
                </a:solidFill>
                <a:uFill>
                  <a:solidFill>
                    <a:srgbClr val="FFFFFF"/>
                  </a:solidFill>
                </a:uFill>
                <a:latin typeface="Times New Roman"/>
              </a:rPr>
              <a:t>32−28</a:t>
            </a:r>
            <a:r>
              <a:rPr lang="en-US" sz="2800" b="1" i="1" strike="noStrike" spc="-1">
                <a:solidFill>
                  <a:srgbClr val="FF0000"/>
                </a:solidFill>
                <a:uFill>
                  <a:solidFill>
                    <a:srgbClr val="FFFFFF"/>
                  </a:solidFill>
                </a:uFill>
                <a:latin typeface="Times New Roman"/>
              </a:rPr>
              <a:t> or 16.</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8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85"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8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8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88"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8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90" name="CustomShape 8"/>
          <p:cNvSpPr/>
          <p:nvPr/>
        </p:nvSpPr>
        <p:spPr>
          <a:xfrm>
            <a:off x="228600" y="914400"/>
            <a:ext cx="8686440" cy="5639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Another way to find the first address, the last address, and the number of addresses is to represent the mask as a 32-bit binary (or 8-digit hexadecimal) number. This is particularly useful when we are writing a program to find these pieces of information. In Example 19.5 the /28 can be represented as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11111111  11111111  11111111  11110000 </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3333CC"/>
                </a:solidFill>
                <a:uFill>
                  <a:solidFill>
                    <a:srgbClr val="FFFFFF"/>
                  </a:solidFill>
                </a:uFill>
                <a:latin typeface="Times New Roman"/>
              </a:rPr>
              <a:t>(twenty-eight 1s and four 0s). </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3333CC"/>
                </a:solidFill>
                <a:uFill>
                  <a:solidFill>
                    <a:srgbClr val="FFFFFF"/>
                  </a:solidFill>
                </a:uFill>
                <a:latin typeface="Times New Roman"/>
              </a:rPr>
              <a:t>Find</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a. The first address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b. The last address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c. The number of addresses.</a:t>
            </a:r>
            <a:endParaRPr lang="en-US" sz="1800" b="0" strike="noStrike" spc="-1">
              <a:solidFill>
                <a:srgbClr val="000000"/>
              </a:solidFill>
              <a:uFill>
                <a:solidFill>
                  <a:srgbClr val="FFFFFF"/>
                </a:solidFill>
              </a:uFill>
              <a:latin typeface="Arial"/>
            </a:endParaRPr>
          </a:p>
        </p:txBody>
      </p:sp>
      <p:sp>
        <p:nvSpPr>
          <p:cNvPr id="291"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19.9</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29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29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29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29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29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29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299" name="CustomShape 8"/>
          <p:cNvSpPr/>
          <p:nvPr/>
        </p:nvSpPr>
        <p:spPr>
          <a:xfrm>
            <a:off x="228600" y="129528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a. The first address can be found by ANDing the given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addresses with the mask. ANDing here is done bit by</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bit. The result of ANDing 2 bits is 1 if both bits are 1s;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the result is 0 otherwise.</a:t>
            </a:r>
            <a:endParaRPr lang="en-US" sz="1800" b="0" strike="noStrike" spc="-1">
              <a:solidFill>
                <a:srgbClr val="000000"/>
              </a:solidFill>
              <a:uFill>
                <a:solidFill>
                  <a:srgbClr val="FFFFFF"/>
                </a:solidFill>
              </a:uFill>
              <a:latin typeface="Arial"/>
            </a:endParaRPr>
          </a:p>
        </p:txBody>
      </p:sp>
      <p:sp>
        <p:nvSpPr>
          <p:cNvPr id="300" name="CustomShape 9"/>
          <p:cNvSpPr/>
          <p:nvPr/>
        </p:nvSpPr>
        <p:spPr>
          <a:xfrm>
            <a:off x="1143000" y="0"/>
            <a:ext cx="454356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19.9 (continued)</a:t>
            </a:r>
            <a:endParaRPr lang="en-US" sz="1800" b="0" strike="noStrike" spc="-1">
              <a:solidFill>
                <a:srgbClr val="000000"/>
              </a:solidFill>
              <a:uFill>
                <a:solidFill>
                  <a:srgbClr val="FFFFFF"/>
                </a:solidFill>
              </a:uFill>
              <a:latin typeface="Arial"/>
            </a:endParaRPr>
          </a:p>
        </p:txBody>
      </p:sp>
      <p:pic>
        <p:nvPicPr>
          <p:cNvPr id="301" name="Picture 300"/>
          <p:cNvPicPr/>
          <p:nvPr/>
        </p:nvPicPr>
        <p:blipFill>
          <a:blip r:embed="rId3"/>
          <a:stretch/>
        </p:blipFill>
        <p:spPr>
          <a:xfrm>
            <a:off x="728640" y="3857760"/>
            <a:ext cx="8034120" cy="132336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30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30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30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30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30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30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309" name="CustomShape 8"/>
          <p:cNvSpPr/>
          <p:nvPr/>
        </p:nvSpPr>
        <p:spPr>
          <a:xfrm>
            <a:off x="228600" y="1143000"/>
            <a:ext cx="8686440" cy="265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2800" b="1" i="1" strike="noStrike" spc="-1">
                <a:solidFill>
                  <a:srgbClr val="FF0000"/>
                </a:solidFill>
                <a:uFill>
                  <a:solidFill>
                    <a:srgbClr val="FFFFFF"/>
                  </a:solidFill>
                </a:uFill>
                <a:latin typeface="Times New Roman"/>
              </a:rPr>
              <a:t>b. The last address can be found by ORing the given</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addresses with the complement of the mask. ORing</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here is done bit by bit. The result of ORing 2 bits is 0 if</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both bits are 0s; the result is 1 otherwise. The</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complement of a number is found by changing each 1</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to 0 and each 0 to 1.</a:t>
            </a:r>
            <a:endParaRPr lang="en-US" sz="1800" b="0" strike="noStrike" spc="-1">
              <a:solidFill>
                <a:srgbClr val="000000"/>
              </a:solidFill>
              <a:uFill>
                <a:solidFill>
                  <a:srgbClr val="FFFFFF"/>
                </a:solidFill>
              </a:uFill>
              <a:latin typeface="Arial"/>
            </a:endParaRPr>
          </a:p>
        </p:txBody>
      </p:sp>
      <p:sp>
        <p:nvSpPr>
          <p:cNvPr id="310" name="CustomShape 9"/>
          <p:cNvSpPr/>
          <p:nvPr/>
        </p:nvSpPr>
        <p:spPr>
          <a:xfrm>
            <a:off x="1143000" y="0"/>
            <a:ext cx="454356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19.9 (continued)</a:t>
            </a:r>
            <a:endParaRPr lang="en-US" sz="1800" b="0" strike="noStrike" spc="-1">
              <a:solidFill>
                <a:srgbClr val="000000"/>
              </a:solidFill>
              <a:uFill>
                <a:solidFill>
                  <a:srgbClr val="FFFFFF"/>
                </a:solidFill>
              </a:uFill>
              <a:latin typeface="Arial"/>
            </a:endParaRPr>
          </a:p>
        </p:txBody>
      </p:sp>
      <p:pic>
        <p:nvPicPr>
          <p:cNvPr id="311" name="Picture 310"/>
          <p:cNvPicPr/>
          <p:nvPr/>
        </p:nvPicPr>
        <p:blipFill>
          <a:blip r:embed="rId3"/>
          <a:stretch/>
        </p:blipFill>
        <p:spPr>
          <a:xfrm>
            <a:off x="228600" y="4086360"/>
            <a:ext cx="8702280" cy="132336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5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52"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5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5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55"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5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57" name="Line 8"/>
          <p:cNvSpPr/>
          <p:nvPr/>
        </p:nvSpPr>
        <p:spPr>
          <a:xfrm>
            <a:off x="457200" y="31240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58" name="Line 9"/>
          <p:cNvSpPr/>
          <p:nvPr/>
        </p:nvSpPr>
        <p:spPr>
          <a:xfrm>
            <a:off x="458640" y="388620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59" name="CustomShape 10"/>
          <p:cNvSpPr/>
          <p:nvPr/>
        </p:nvSpPr>
        <p:spPr>
          <a:xfrm>
            <a:off x="495360" y="3216240"/>
            <a:ext cx="8076960" cy="58104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An IPv4 address is 32 bits long.</a:t>
            </a:r>
            <a:endParaRPr lang="en-US" sz="1800" b="0" strike="noStrike" spc="-1">
              <a:solidFill>
                <a:srgbClr val="000000"/>
              </a:solidFill>
              <a:uFill>
                <a:solidFill>
                  <a:srgbClr val="FFFFFF"/>
                </a:solidFill>
              </a:uFill>
              <a:latin typeface="Arial"/>
            </a:endParaRPr>
          </a:p>
        </p:txBody>
      </p:sp>
      <p:pic>
        <p:nvPicPr>
          <p:cNvPr id="60" name="Picture 59"/>
          <p:cNvPicPr/>
          <p:nvPr/>
        </p:nvPicPr>
        <p:blipFill>
          <a:blip r:embed="rId3"/>
          <a:stretch/>
        </p:blipFill>
        <p:spPr>
          <a:xfrm>
            <a:off x="457200" y="2438280"/>
            <a:ext cx="1142640" cy="566640"/>
          </a:xfrm>
          <a:prstGeom prst="rect">
            <a:avLst/>
          </a:prstGeom>
          <a:ln>
            <a:noFill/>
          </a:ln>
        </p:spPr>
      </p:pic>
      <p:sp>
        <p:nvSpPr>
          <p:cNvPr id="61" name="CustomShape 11"/>
          <p:cNvSpPr/>
          <p:nvPr/>
        </p:nvSpPr>
        <p:spPr>
          <a:xfrm>
            <a:off x="590400" y="24382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31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31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31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31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31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31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319" name="CustomShape 8"/>
          <p:cNvSpPr/>
          <p:nvPr/>
        </p:nvSpPr>
        <p:spPr>
          <a:xfrm>
            <a:off x="228600" y="1295280"/>
            <a:ext cx="8686440" cy="137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2800" b="1" i="1" strike="noStrike" spc="-1">
                <a:solidFill>
                  <a:srgbClr val="FF0000"/>
                </a:solidFill>
                <a:uFill>
                  <a:solidFill>
                    <a:srgbClr val="FFFFFF"/>
                  </a:solidFill>
                </a:uFill>
                <a:latin typeface="Times New Roman"/>
              </a:rPr>
              <a:t>c. The number of addresses can be found by</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complementing the mask, interpreting it as a  decimal</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number, and adding 1 to it.</a:t>
            </a:r>
            <a:endParaRPr lang="en-US" sz="1800" b="0" strike="noStrike" spc="-1">
              <a:solidFill>
                <a:srgbClr val="000000"/>
              </a:solidFill>
              <a:uFill>
                <a:solidFill>
                  <a:srgbClr val="FFFFFF"/>
                </a:solidFill>
              </a:uFill>
              <a:latin typeface="Arial"/>
            </a:endParaRPr>
          </a:p>
        </p:txBody>
      </p:sp>
      <p:sp>
        <p:nvSpPr>
          <p:cNvPr id="320" name="CustomShape 9"/>
          <p:cNvSpPr/>
          <p:nvPr/>
        </p:nvSpPr>
        <p:spPr>
          <a:xfrm>
            <a:off x="1143000" y="0"/>
            <a:ext cx="454356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19.9 (continued)</a:t>
            </a:r>
            <a:endParaRPr lang="en-US" sz="1800" b="0" strike="noStrike" spc="-1">
              <a:solidFill>
                <a:srgbClr val="000000"/>
              </a:solidFill>
              <a:uFill>
                <a:solidFill>
                  <a:srgbClr val="FFFFFF"/>
                </a:solidFill>
              </a:uFill>
              <a:latin typeface="Arial"/>
            </a:endParaRPr>
          </a:p>
        </p:txBody>
      </p:sp>
      <p:pic>
        <p:nvPicPr>
          <p:cNvPr id="321" name="Picture 320"/>
          <p:cNvPicPr/>
          <p:nvPr/>
        </p:nvPicPr>
        <p:blipFill>
          <a:blip r:embed="rId3"/>
          <a:stretch/>
        </p:blipFill>
        <p:spPr>
          <a:xfrm>
            <a:off x="347760" y="2971800"/>
            <a:ext cx="8490960" cy="81576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323"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324" name="CustomShape 3"/>
          <p:cNvSpPr/>
          <p:nvPr/>
        </p:nvSpPr>
        <p:spPr>
          <a:xfrm>
            <a:off x="304920" y="380880"/>
            <a:ext cx="75063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19.4  </a:t>
            </a:r>
            <a:r>
              <a:rPr lang="en-US" sz="2000" b="1" i="1" strike="noStrike" spc="-1">
                <a:solidFill>
                  <a:srgbClr val="3333CC"/>
                </a:solidFill>
                <a:uFill>
                  <a:solidFill>
                    <a:srgbClr val="FFFFFF"/>
                  </a:solidFill>
                </a:uFill>
                <a:latin typeface="Times New Roman"/>
              </a:rPr>
              <a:t>A network configuration for the block 205.16.37.32/28</a:t>
            </a:r>
            <a:endParaRPr lang="en-US" sz="1800" b="0" strike="noStrike" spc="-1">
              <a:solidFill>
                <a:srgbClr val="000000"/>
              </a:solidFill>
              <a:uFill>
                <a:solidFill>
                  <a:srgbClr val="FFFFFF"/>
                </a:solidFill>
              </a:uFill>
              <a:latin typeface="Arial"/>
            </a:endParaRPr>
          </a:p>
        </p:txBody>
      </p:sp>
      <p:sp>
        <p:nvSpPr>
          <p:cNvPr id="325"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326" name="Picture 325"/>
          <p:cNvPicPr/>
          <p:nvPr/>
        </p:nvPicPr>
        <p:blipFill>
          <a:blip r:embed="rId3"/>
          <a:stretch/>
        </p:blipFill>
        <p:spPr>
          <a:xfrm>
            <a:off x="304920" y="2286000"/>
            <a:ext cx="8016480" cy="2279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32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32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33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33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33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33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334"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335" name="Line 9"/>
          <p:cNvSpPr/>
          <p:nvPr/>
        </p:nvSpPr>
        <p:spPr>
          <a:xfrm>
            <a:off x="458640" y="541008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336" name="CustomShape 10"/>
          <p:cNvSpPr/>
          <p:nvPr/>
        </p:nvSpPr>
        <p:spPr>
          <a:xfrm>
            <a:off x="495360" y="2759040"/>
            <a:ext cx="8076960" cy="253080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first address in a block is </a:t>
            </a:r>
            <a:endParaRPr lang="en-US" sz="1800" b="0" strike="noStrike" spc="-1">
              <a:solidFill>
                <a:srgbClr val="000000"/>
              </a:solidFill>
              <a:uFill>
                <a:solidFill>
                  <a:srgbClr val="FFFFFF"/>
                </a:solidFill>
              </a:uFill>
              <a:latin typeface="Arial"/>
            </a:endParaRPr>
          </a:p>
          <a:p>
            <a:r>
              <a:rPr lang="en-US" sz="3200" b="1" strike="noStrike" spc="-1">
                <a:solidFill>
                  <a:srgbClr val="000000"/>
                </a:solidFill>
                <a:uFill>
                  <a:solidFill>
                    <a:srgbClr val="FFFFFF"/>
                  </a:solidFill>
                </a:uFill>
                <a:latin typeface="Arial"/>
              </a:rPr>
              <a:t>normally not assigned to any device; </a:t>
            </a:r>
            <a:endParaRPr lang="en-US" sz="1800" b="0" strike="noStrike" spc="-1">
              <a:solidFill>
                <a:srgbClr val="000000"/>
              </a:solidFill>
              <a:uFill>
                <a:solidFill>
                  <a:srgbClr val="FFFFFF"/>
                </a:solidFill>
              </a:uFill>
              <a:latin typeface="Arial"/>
            </a:endParaRPr>
          </a:p>
          <a:p>
            <a:r>
              <a:rPr lang="en-US" sz="3200" b="1" strike="noStrike" spc="-1">
                <a:solidFill>
                  <a:srgbClr val="000000"/>
                </a:solidFill>
                <a:uFill>
                  <a:solidFill>
                    <a:srgbClr val="FFFFFF"/>
                  </a:solidFill>
                </a:uFill>
                <a:latin typeface="Arial"/>
              </a:rPr>
              <a:t>it is used as the network address that represents the organization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to the rest of the world.</a:t>
            </a:r>
            <a:endParaRPr lang="en-US" sz="1800" b="0" strike="noStrike" spc="-1">
              <a:solidFill>
                <a:srgbClr val="000000"/>
              </a:solidFill>
              <a:uFill>
                <a:solidFill>
                  <a:srgbClr val="FFFFFF"/>
                </a:solidFill>
              </a:uFill>
              <a:latin typeface="Arial"/>
            </a:endParaRPr>
          </a:p>
        </p:txBody>
      </p:sp>
      <p:pic>
        <p:nvPicPr>
          <p:cNvPr id="337" name="Picture 336"/>
          <p:cNvPicPr/>
          <p:nvPr/>
        </p:nvPicPr>
        <p:blipFill>
          <a:blip r:embed="rId3"/>
          <a:stretch/>
        </p:blipFill>
        <p:spPr>
          <a:xfrm>
            <a:off x="457200" y="1981080"/>
            <a:ext cx="1142640" cy="566640"/>
          </a:xfrm>
          <a:prstGeom prst="rect">
            <a:avLst/>
          </a:prstGeom>
          <a:ln>
            <a:noFill/>
          </a:ln>
        </p:spPr>
      </p:pic>
      <p:sp>
        <p:nvSpPr>
          <p:cNvPr id="338"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340"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341" name="CustomShape 3"/>
          <p:cNvSpPr/>
          <p:nvPr/>
        </p:nvSpPr>
        <p:spPr>
          <a:xfrm>
            <a:off x="304920" y="380880"/>
            <a:ext cx="62701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19.5  </a:t>
            </a:r>
            <a:r>
              <a:rPr lang="en-US" sz="2000" b="1" i="1" strike="noStrike" spc="-1">
                <a:solidFill>
                  <a:srgbClr val="3333CC"/>
                </a:solidFill>
                <a:uFill>
                  <a:solidFill>
                    <a:srgbClr val="FFFFFF"/>
                  </a:solidFill>
                </a:uFill>
                <a:latin typeface="Times New Roman"/>
              </a:rPr>
              <a:t>Two levels of hierarchy in an IPv4 address</a:t>
            </a:r>
            <a:endParaRPr lang="en-US" sz="1800" b="0" strike="noStrike" spc="-1">
              <a:solidFill>
                <a:srgbClr val="000000"/>
              </a:solidFill>
              <a:uFill>
                <a:solidFill>
                  <a:srgbClr val="FFFFFF"/>
                </a:solidFill>
              </a:uFill>
              <a:latin typeface="Arial"/>
            </a:endParaRPr>
          </a:p>
        </p:txBody>
      </p:sp>
      <p:sp>
        <p:nvSpPr>
          <p:cNvPr id="342"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343" name="Picture 342"/>
          <p:cNvPicPr/>
          <p:nvPr/>
        </p:nvPicPr>
        <p:blipFill>
          <a:blip r:embed="rId3"/>
          <a:stretch/>
        </p:blipFill>
        <p:spPr>
          <a:xfrm>
            <a:off x="1871640" y="2006640"/>
            <a:ext cx="5400360" cy="284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345"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346" name="CustomShape 3"/>
          <p:cNvSpPr/>
          <p:nvPr/>
        </p:nvSpPr>
        <p:spPr>
          <a:xfrm>
            <a:off x="304920" y="380880"/>
            <a:ext cx="60537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19.6  </a:t>
            </a:r>
            <a:r>
              <a:rPr lang="en-US" sz="2000" b="1" i="1" strike="noStrike" spc="-1">
                <a:solidFill>
                  <a:srgbClr val="3333CC"/>
                </a:solidFill>
                <a:uFill>
                  <a:solidFill>
                    <a:srgbClr val="FFFFFF"/>
                  </a:solidFill>
                </a:uFill>
                <a:latin typeface="Times New Roman"/>
              </a:rPr>
              <a:t>A frame in a character-oriented protocol</a:t>
            </a:r>
            <a:endParaRPr lang="en-US" sz="1800" b="0" strike="noStrike" spc="-1">
              <a:solidFill>
                <a:srgbClr val="000000"/>
              </a:solidFill>
              <a:uFill>
                <a:solidFill>
                  <a:srgbClr val="FFFFFF"/>
                </a:solidFill>
              </a:uFill>
              <a:latin typeface="Arial"/>
            </a:endParaRPr>
          </a:p>
        </p:txBody>
      </p:sp>
      <p:sp>
        <p:nvSpPr>
          <p:cNvPr id="347"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348" name="Picture 347"/>
          <p:cNvPicPr/>
          <p:nvPr/>
        </p:nvPicPr>
        <p:blipFill>
          <a:blip r:embed="rId3"/>
          <a:stretch/>
        </p:blipFill>
        <p:spPr>
          <a:xfrm>
            <a:off x="1170000" y="2470320"/>
            <a:ext cx="6803640" cy="1917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9"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35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351"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35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35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354"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35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356" name="Line 8"/>
          <p:cNvSpPr/>
          <p:nvPr/>
        </p:nvSpPr>
        <p:spPr>
          <a:xfrm>
            <a:off x="457200" y="213372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357" name="Line 9"/>
          <p:cNvSpPr/>
          <p:nvPr/>
        </p:nvSpPr>
        <p:spPr>
          <a:xfrm>
            <a:off x="458640" y="57913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358" name="CustomShape 10"/>
          <p:cNvSpPr/>
          <p:nvPr/>
        </p:nvSpPr>
        <p:spPr>
          <a:xfrm>
            <a:off x="495360" y="2225520"/>
            <a:ext cx="8076960" cy="35056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Each address in the block can be considered as a two-level </a:t>
            </a:r>
            <a:endParaRPr lang="en-US" sz="1800" b="0" strike="noStrike" spc="-1">
              <a:solidFill>
                <a:srgbClr val="000000"/>
              </a:solidFill>
              <a:uFill>
                <a:solidFill>
                  <a:srgbClr val="FFFFFF"/>
                </a:solidFill>
              </a:uFill>
              <a:latin typeface="Arial"/>
            </a:endParaRPr>
          </a:p>
          <a:p>
            <a:r>
              <a:rPr lang="en-US" sz="3200" b="1" strike="noStrike" spc="-1">
                <a:solidFill>
                  <a:srgbClr val="000000"/>
                </a:solidFill>
                <a:uFill>
                  <a:solidFill>
                    <a:srgbClr val="FFFFFF"/>
                  </a:solidFill>
                </a:uFill>
                <a:latin typeface="Arial"/>
              </a:rPr>
              <a:t>hierarchical structure: </a:t>
            </a:r>
            <a:endParaRPr lang="en-US" sz="1800" b="0" strike="noStrike" spc="-1">
              <a:solidFill>
                <a:srgbClr val="000000"/>
              </a:solidFill>
              <a:uFill>
                <a:solidFill>
                  <a:srgbClr val="FFFFFF"/>
                </a:solidFill>
              </a:uFill>
              <a:latin typeface="Arial"/>
            </a:endParaRPr>
          </a:p>
          <a:p>
            <a:r>
              <a:rPr lang="en-US" sz="3200" b="1" strike="noStrike" spc="-1">
                <a:solidFill>
                  <a:srgbClr val="000000"/>
                </a:solidFill>
                <a:uFill>
                  <a:solidFill>
                    <a:srgbClr val="FFFFFF"/>
                  </a:solidFill>
                </a:uFill>
                <a:latin typeface="Arial"/>
              </a:rPr>
              <a:t>the leftmost </a:t>
            </a:r>
            <a:r>
              <a:rPr lang="en-US" sz="3200" b="1" i="1" strike="noStrike" spc="-1">
                <a:solidFill>
                  <a:srgbClr val="000000"/>
                </a:solidFill>
                <a:uFill>
                  <a:solidFill>
                    <a:srgbClr val="FFFFFF"/>
                  </a:solidFill>
                </a:uFill>
                <a:latin typeface="Arial"/>
              </a:rPr>
              <a:t>n</a:t>
            </a:r>
            <a:r>
              <a:rPr lang="en-US" sz="3200" b="1" strike="noStrike" spc="-1">
                <a:solidFill>
                  <a:srgbClr val="000000"/>
                </a:solidFill>
                <a:uFill>
                  <a:solidFill>
                    <a:srgbClr val="FFFFFF"/>
                  </a:solidFill>
                </a:uFill>
                <a:latin typeface="Arial"/>
              </a:rPr>
              <a:t> bits (prefix) define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the network;</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the rightmost 32 − n bits define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the host.</a:t>
            </a:r>
            <a:endParaRPr lang="en-US" sz="1800" b="0" strike="noStrike" spc="-1">
              <a:solidFill>
                <a:srgbClr val="000000"/>
              </a:solidFill>
              <a:uFill>
                <a:solidFill>
                  <a:srgbClr val="FFFFFF"/>
                </a:solidFill>
              </a:uFill>
              <a:latin typeface="Arial"/>
            </a:endParaRPr>
          </a:p>
        </p:txBody>
      </p:sp>
      <p:pic>
        <p:nvPicPr>
          <p:cNvPr id="359" name="Picture 358"/>
          <p:cNvPicPr/>
          <p:nvPr/>
        </p:nvPicPr>
        <p:blipFill>
          <a:blip r:embed="rId3"/>
          <a:stretch/>
        </p:blipFill>
        <p:spPr>
          <a:xfrm>
            <a:off x="457200" y="1447920"/>
            <a:ext cx="1142640" cy="566280"/>
          </a:xfrm>
          <a:prstGeom prst="rect">
            <a:avLst/>
          </a:prstGeom>
          <a:ln>
            <a:noFill/>
          </a:ln>
        </p:spPr>
      </p:pic>
      <p:sp>
        <p:nvSpPr>
          <p:cNvPr id="360" name="CustomShape 11"/>
          <p:cNvSpPr/>
          <p:nvPr/>
        </p:nvSpPr>
        <p:spPr>
          <a:xfrm>
            <a:off x="590400" y="144792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1"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362"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363" name="CustomShape 3"/>
          <p:cNvSpPr/>
          <p:nvPr/>
        </p:nvSpPr>
        <p:spPr>
          <a:xfrm>
            <a:off x="304920" y="380880"/>
            <a:ext cx="728208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19.7  </a:t>
            </a:r>
            <a:r>
              <a:rPr lang="en-US" sz="2000" b="1" i="1" strike="noStrike" spc="-1">
                <a:solidFill>
                  <a:srgbClr val="3333CC"/>
                </a:solidFill>
                <a:uFill>
                  <a:solidFill>
                    <a:srgbClr val="FFFFFF"/>
                  </a:solidFill>
                </a:uFill>
                <a:latin typeface="Times New Roman"/>
              </a:rPr>
              <a:t>Configuration and addresses in a subnetted network</a:t>
            </a:r>
            <a:endParaRPr lang="en-US" sz="1800" b="0" strike="noStrike" spc="-1">
              <a:solidFill>
                <a:srgbClr val="000000"/>
              </a:solidFill>
              <a:uFill>
                <a:solidFill>
                  <a:srgbClr val="FFFFFF"/>
                </a:solidFill>
              </a:uFill>
              <a:latin typeface="Arial"/>
            </a:endParaRPr>
          </a:p>
        </p:txBody>
      </p:sp>
      <p:sp>
        <p:nvSpPr>
          <p:cNvPr id="364"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365" name="Picture 364"/>
          <p:cNvPicPr/>
          <p:nvPr/>
        </p:nvPicPr>
        <p:blipFill>
          <a:blip r:embed="rId3"/>
          <a:stretch/>
        </p:blipFill>
        <p:spPr>
          <a:xfrm>
            <a:off x="1600200" y="1506600"/>
            <a:ext cx="5438520" cy="4512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36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368" name="CustomShape 3"/>
          <p:cNvSpPr/>
          <p:nvPr/>
        </p:nvSpPr>
        <p:spPr>
          <a:xfrm>
            <a:off x="304920" y="380880"/>
            <a:ext cx="60951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19.8  </a:t>
            </a:r>
            <a:r>
              <a:rPr lang="en-US" sz="2000" b="1" i="1" strike="noStrike" spc="-1">
                <a:solidFill>
                  <a:srgbClr val="3333CC"/>
                </a:solidFill>
                <a:uFill>
                  <a:solidFill>
                    <a:srgbClr val="FFFFFF"/>
                  </a:solidFill>
                </a:uFill>
                <a:latin typeface="Times New Roman"/>
              </a:rPr>
              <a:t>Three-level hierarchy in an IPv4 address</a:t>
            </a:r>
            <a:endParaRPr lang="en-US" sz="1800" b="0" strike="noStrike" spc="-1">
              <a:solidFill>
                <a:srgbClr val="000000"/>
              </a:solidFill>
              <a:uFill>
                <a:solidFill>
                  <a:srgbClr val="FFFFFF"/>
                </a:solidFill>
              </a:uFill>
              <a:latin typeface="Arial"/>
            </a:endParaRPr>
          </a:p>
        </p:txBody>
      </p:sp>
      <p:sp>
        <p:nvSpPr>
          <p:cNvPr id="36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370" name="Picture 369"/>
          <p:cNvPicPr/>
          <p:nvPr/>
        </p:nvPicPr>
        <p:blipFill>
          <a:blip r:embed="rId3"/>
          <a:stretch/>
        </p:blipFill>
        <p:spPr>
          <a:xfrm>
            <a:off x="311040" y="2600280"/>
            <a:ext cx="8299080" cy="1669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37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37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37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37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37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37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378" name="CustomShape 8"/>
          <p:cNvSpPr/>
          <p:nvPr/>
        </p:nvSpPr>
        <p:spPr>
          <a:xfrm>
            <a:off x="228600" y="1143000"/>
            <a:ext cx="8686440" cy="5212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An ISP is granted a block of addresses starting with 190.100.0.0/16 (65,536 addresses). The ISP needs to distribute these addresses to three groups of customers as follows: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a. The first group has 64 customers; each needs 256</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addresses.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b. The second group has 128 customers; each needs 128</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addresses.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c. The third group has 128 customers; each needs 64</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addresses.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Design the subblocks and find out how many addresses are still available after these allocations.</a:t>
            </a:r>
            <a:endParaRPr lang="en-US" sz="1800" b="0" strike="noStrike" spc="-1">
              <a:solidFill>
                <a:srgbClr val="000000"/>
              </a:solidFill>
              <a:uFill>
                <a:solidFill>
                  <a:srgbClr val="FFFFFF"/>
                </a:solidFill>
              </a:uFill>
              <a:latin typeface="Arial"/>
            </a:endParaRPr>
          </a:p>
        </p:txBody>
      </p:sp>
      <p:sp>
        <p:nvSpPr>
          <p:cNvPr id="379" name="CustomShape 9"/>
          <p:cNvSpPr/>
          <p:nvPr/>
        </p:nvSpPr>
        <p:spPr>
          <a:xfrm>
            <a:off x="1143000" y="0"/>
            <a:ext cx="269640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38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382"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38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38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385"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38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387" name="CustomShape 8"/>
          <p:cNvSpPr/>
          <p:nvPr/>
        </p:nvSpPr>
        <p:spPr>
          <a:xfrm>
            <a:off x="228600" y="1143000"/>
            <a:ext cx="8686440" cy="946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Figure 19.9 shows the situation.</a:t>
            </a:r>
            <a:endParaRPr lang="en-US" sz="1800" b="0" strike="noStrike" spc="-1">
              <a:solidFill>
                <a:srgbClr val="000000"/>
              </a:solidFill>
              <a:uFill>
                <a:solidFill>
                  <a:srgbClr val="FFFFFF"/>
                </a:solidFill>
              </a:uFill>
              <a:latin typeface="Arial"/>
            </a:endParaRPr>
          </a:p>
        </p:txBody>
      </p:sp>
      <p:sp>
        <p:nvSpPr>
          <p:cNvPr id="388" name="CustomShape 9"/>
          <p:cNvSpPr/>
          <p:nvPr/>
        </p:nvSpPr>
        <p:spPr>
          <a:xfrm>
            <a:off x="1143000" y="0"/>
            <a:ext cx="47476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19.10 (continued)</a:t>
            </a:r>
            <a:endParaRPr lang="en-US" sz="1800" b="0" strike="noStrike" spc="-1">
              <a:solidFill>
                <a:srgbClr val="000000"/>
              </a:solidFill>
              <a:uFill>
                <a:solidFill>
                  <a:srgbClr val="FFFFFF"/>
                </a:solidFill>
              </a:uFill>
              <a:latin typeface="Arial"/>
            </a:endParaRPr>
          </a:p>
        </p:txBody>
      </p:sp>
      <p:sp>
        <p:nvSpPr>
          <p:cNvPr id="389" name="CustomShape 10"/>
          <p:cNvSpPr/>
          <p:nvPr/>
        </p:nvSpPr>
        <p:spPr>
          <a:xfrm>
            <a:off x="152280" y="220968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Group 1</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For this group, each customer needs 256 addresses. This means that 8 (log2 256) bits are needed to define each host. The prefix length is then 32 − 8 = 24. The addresses are</a:t>
            </a:r>
            <a:endParaRPr lang="en-US" sz="1800" b="0" strike="noStrike" spc="-1">
              <a:solidFill>
                <a:srgbClr val="000000"/>
              </a:solidFill>
              <a:uFill>
                <a:solidFill>
                  <a:srgbClr val="FFFFFF"/>
                </a:solidFill>
              </a:uFill>
              <a:latin typeface="Arial"/>
            </a:endParaRPr>
          </a:p>
        </p:txBody>
      </p:sp>
      <p:pic>
        <p:nvPicPr>
          <p:cNvPr id="390" name="Picture 389"/>
          <p:cNvPicPr/>
          <p:nvPr/>
        </p:nvPicPr>
        <p:blipFill>
          <a:blip r:embed="rId3"/>
          <a:stretch/>
        </p:blipFill>
        <p:spPr>
          <a:xfrm>
            <a:off x="1120680" y="4343400"/>
            <a:ext cx="6902280" cy="187128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6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6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6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6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6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6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69"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70" name="Line 9"/>
          <p:cNvSpPr/>
          <p:nvPr/>
        </p:nvSpPr>
        <p:spPr>
          <a:xfrm>
            <a:off x="458640" y="388620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71" name="CustomShape 10"/>
          <p:cNvSpPr/>
          <p:nvPr/>
        </p:nvSpPr>
        <p:spPr>
          <a:xfrm>
            <a:off x="495360" y="2759040"/>
            <a:ext cx="8076960" cy="10684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IPv4 addresses are unique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and universal.</a:t>
            </a:r>
            <a:endParaRPr lang="en-US" sz="1800" b="0" strike="noStrike" spc="-1">
              <a:solidFill>
                <a:srgbClr val="000000"/>
              </a:solidFill>
              <a:uFill>
                <a:solidFill>
                  <a:srgbClr val="FFFFFF"/>
                </a:solidFill>
              </a:uFill>
              <a:latin typeface="Arial"/>
            </a:endParaRPr>
          </a:p>
        </p:txBody>
      </p:sp>
      <p:pic>
        <p:nvPicPr>
          <p:cNvPr id="72" name="Picture 71"/>
          <p:cNvPicPr/>
          <p:nvPr/>
        </p:nvPicPr>
        <p:blipFill>
          <a:blip r:embed="rId3"/>
          <a:stretch/>
        </p:blipFill>
        <p:spPr>
          <a:xfrm>
            <a:off x="457200" y="1981080"/>
            <a:ext cx="1142640" cy="566640"/>
          </a:xfrm>
          <a:prstGeom prst="rect">
            <a:avLst/>
          </a:prstGeom>
          <a:ln>
            <a:noFill/>
          </a:ln>
        </p:spPr>
      </p:pic>
      <p:sp>
        <p:nvSpPr>
          <p:cNvPr id="73"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39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39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39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39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39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39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398" name="CustomShape 8"/>
          <p:cNvSpPr/>
          <p:nvPr/>
        </p:nvSpPr>
        <p:spPr>
          <a:xfrm>
            <a:off x="1143000" y="0"/>
            <a:ext cx="47476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19.10 (continued)</a:t>
            </a:r>
            <a:endParaRPr lang="en-US" sz="1800" b="0" strike="noStrike" spc="-1">
              <a:solidFill>
                <a:srgbClr val="000000"/>
              </a:solidFill>
              <a:uFill>
                <a:solidFill>
                  <a:srgbClr val="FFFFFF"/>
                </a:solidFill>
              </a:uFill>
              <a:latin typeface="Arial"/>
            </a:endParaRPr>
          </a:p>
        </p:txBody>
      </p:sp>
      <p:sp>
        <p:nvSpPr>
          <p:cNvPr id="399" name="CustomShape 9"/>
          <p:cNvSpPr/>
          <p:nvPr/>
        </p:nvSpPr>
        <p:spPr>
          <a:xfrm>
            <a:off x="152280" y="129528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Group 2</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For this group, each customer needs 128 addresses. This means that 7 (log2 128) bits are needed to define each host. The prefix length is then 32 − 7 = 25. The addresses are</a:t>
            </a:r>
            <a:endParaRPr lang="en-US" sz="1800" b="0" strike="noStrike" spc="-1">
              <a:solidFill>
                <a:srgbClr val="000000"/>
              </a:solidFill>
              <a:uFill>
                <a:solidFill>
                  <a:srgbClr val="FFFFFF"/>
                </a:solidFill>
              </a:uFill>
              <a:latin typeface="Arial"/>
            </a:endParaRPr>
          </a:p>
        </p:txBody>
      </p:sp>
      <p:pic>
        <p:nvPicPr>
          <p:cNvPr id="400" name="Picture 399"/>
          <p:cNvPicPr/>
          <p:nvPr/>
        </p:nvPicPr>
        <p:blipFill>
          <a:blip r:embed="rId3"/>
          <a:stretch/>
        </p:blipFill>
        <p:spPr>
          <a:xfrm>
            <a:off x="1209600" y="3730680"/>
            <a:ext cx="6722640" cy="190764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40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40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40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40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40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40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408" name="CustomShape 8"/>
          <p:cNvSpPr/>
          <p:nvPr/>
        </p:nvSpPr>
        <p:spPr>
          <a:xfrm>
            <a:off x="1143000" y="0"/>
            <a:ext cx="47476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19.10 (continued)</a:t>
            </a:r>
            <a:endParaRPr lang="en-US" sz="1800" b="0" strike="noStrike" spc="-1">
              <a:solidFill>
                <a:srgbClr val="000000"/>
              </a:solidFill>
              <a:uFill>
                <a:solidFill>
                  <a:srgbClr val="FFFFFF"/>
                </a:solidFill>
              </a:uFill>
              <a:latin typeface="Arial"/>
            </a:endParaRPr>
          </a:p>
        </p:txBody>
      </p:sp>
      <p:sp>
        <p:nvSpPr>
          <p:cNvPr id="409" name="CustomShape 9"/>
          <p:cNvSpPr/>
          <p:nvPr/>
        </p:nvSpPr>
        <p:spPr>
          <a:xfrm>
            <a:off x="152280" y="838080"/>
            <a:ext cx="8686440" cy="18270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Group 3</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For this group, each customer needs 64 addresses. This means that 6 (log</a:t>
            </a:r>
            <a:r>
              <a:rPr lang="en-US" sz="2800" b="1" i="1" strike="noStrike" spc="-1" baseline="-16000">
                <a:solidFill>
                  <a:srgbClr val="FF0000"/>
                </a:solidFill>
                <a:uFill>
                  <a:solidFill>
                    <a:srgbClr val="FFFFFF"/>
                  </a:solidFill>
                </a:uFill>
                <a:latin typeface="Times New Roman"/>
              </a:rPr>
              <a:t>2</a:t>
            </a:r>
            <a:r>
              <a:rPr lang="en-US" sz="2800" b="1" i="1" strike="noStrike" spc="-1">
                <a:solidFill>
                  <a:srgbClr val="FF0000"/>
                </a:solidFill>
                <a:uFill>
                  <a:solidFill>
                    <a:srgbClr val="FFFFFF"/>
                  </a:solidFill>
                </a:uFill>
                <a:latin typeface="Times New Roman"/>
              </a:rPr>
              <a:t>64) bits are needed to each host. The prefix length is then 32 − 6 = 26. The addresses are</a:t>
            </a:r>
            <a:endParaRPr lang="en-US" sz="1800" b="0" strike="noStrike" spc="-1">
              <a:solidFill>
                <a:srgbClr val="000000"/>
              </a:solidFill>
              <a:uFill>
                <a:solidFill>
                  <a:srgbClr val="FFFFFF"/>
                </a:solidFill>
              </a:uFill>
              <a:latin typeface="Arial"/>
            </a:endParaRPr>
          </a:p>
        </p:txBody>
      </p:sp>
      <p:pic>
        <p:nvPicPr>
          <p:cNvPr id="410" name="Picture 409"/>
          <p:cNvPicPr/>
          <p:nvPr/>
        </p:nvPicPr>
        <p:blipFill>
          <a:blip r:embed="rId3"/>
          <a:stretch/>
        </p:blipFill>
        <p:spPr>
          <a:xfrm>
            <a:off x="1155600" y="2843280"/>
            <a:ext cx="6830640" cy="1880640"/>
          </a:xfrm>
          <a:prstGeom prst="rect">
            <a:avLst/>
          </a:prstGeom>
          <a:ln w="57240">
            <a:solidFill>
              <a:srgbClr val="3333CC"/>
            </a:solidFill>
            <a:miter/>
          </a:ln>
        </p:spPr>
      </p:pic>
      <p:sp>
        <p:nvSpPr>
          <p:cNvPr id="411" name="CustomShape 10"/>
          <p:cNvSpPr/>
          <p:nvPr/>
        </p:nvSpPr>
        <p:spPr>
          <a:xfrm>
            <a:off x="152280" y="4875120"/>
            <a:ext cx="8686440" cy="137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Number of granted addresses to the ISP: 65,536</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000000"/>
                </a:solidFill>
                <a:uFill>
                  <a:solidFill>
                    <a:srgbClr val="FFFFFF"/>
                  </a:solidFill>
                </a:uFill>
                <a:latin typeface="Times New Roman"/>
              </a:rPr>
              <a:t>Number of allocated addresses by the ISP: 40,960</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000000"/>
                </a:solidFill>
                <a:uFill>
                  <a:solidFill>
                    <a:srgbClr val="FFFFFF"/>
                  </a:solidFill>
                </a:uFill>
                <a:latin typeface="Times New Roman"/>
              </a:rPr>
              <a:t>Number of available addresses: 24,576</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2"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13"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14" name="CustomShape 3"/>
          <p:cNvSpPr/>
          <p:nvPr/>
        </p:nvSpPr>
        <p:spPr>
          <a:xfrm>
            <a:off x="304920" y="380880"/>
            <a:ext cx="81403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19.9  </a:t>
            </a:r>
            <a:r>
              <a:rPr lang="en-US" sz="2000" b="1" i="1" strike="noStrike" spc="-1">
                <a:solidFill>
                  <a:srgbClr val="3333CC"/>
                </a:solidFill>
                <a:uFill>
                  <a:solidFill>
                    <a:srgbClr val="FFFFFF"/>
                  </a:solidFill>
                </a:uFill>
                <a:latin typeface="Times New Roman"/>
              </a:rPr>
              <a:t>An example of address allocation and distribution by an ISP</a:t>
            </a:r>
            <a:endParaRPr lang="en-US" sz="1800" b="0" strike="noStrike" spc="-1">
              <a:solidFill>
                <a:srgbClr val="000000"/>
              </a:solidFill>
              <a:uFill>
                <a:solidFill>
                  <a:srgbClr val="FFFFFF"/>
                </a:solidFill>
              </a:uFill>
              <a:latin typeface="Arial"/>
            </a:endParaRPr>
          </a:p>
        </p:txBody>
      </p:sp>
      <p:sp>
        <p:nvSpPr>
          <p:cNvPr id="415"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16" name="Picture 415"/>
          <p:cNvPicPr/>
          <p:nvPr/>
        </p:nvPicPr>
        <p:blipFill>
          <a:blip r:embed="rId3"/>
          <a:stretch/>
        </p:blipFill>
        <p:spPr>
          <a:xfrm>
            <a:off x="182520" y="1523880"/>
            <a:ext cx="8427600" cy="4111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7" name="CustomShape 1"/>
          <p:cNvSpPr/>
          <p:nvPr/>
        </p:nvSpPr>
        <p:spPr>
          <a:xfrm>
            <a:off x="1504800" y="2057400"/>
            <a:ext cx="48787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19.3  </a:t>
            </a:r>
            <a:r>
              <a:rPr lang="en-US" sz="2000" b="1" i="1" strike="noStrike" spc="-1">
                <a:solidFill>
                  <a:srgbClr val="3333CC"/>
                </a:solidFill>
                <a:uFill>
                  <a:solidFill>
                    <a:srgbClr val="FFFFFF"/>
                  </a:solidFill>
                </a:uFill>
                <a:latin typeface="Times New Roman"/>
              </a:rPr>
              <a:t>Addresses for private networks</a:t>
            </a:r>
            <a:endParaRPr lang="en-US" sz="1800" b="0" strike="noStrike" spc="-1">
              <a:solidFill>
                <a:srgbClr val="000000"/>
              </a:solidFill>
              <a:uFill>
                <a:solidFill>
                  <a:srgbClr val="FFFFFF"/>
                </a:solidFill>
              </a:uFill>
              <a:latin typeface="Arial"/>
            </a:endParaRPr>
          </a:p>
        </p:txBody>
      </p:sp>
      <p:pic>
        <p:nvPicPr>
          <p:cNvPr id="418" name="Picture 417"/>
          <p:cNvPicPr/>
          <p:nvPr/>
        </p:nvPicPr>
        <p:blipFill>
          <a:blip r:embed="rId3"/>
          <a:stretch/>
        </p:blipFill>
        <p:spPr>
          <a:xfrm>
            <a:off x="1353960" y="2590920"/>
            <a:ext cx="6433920" cy="2133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20"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21" name="CustomShape 3"/>
          <p:cNvSpPr/>
          <p:nvPr/>
        </p:nvSpPr>
        <p:spPr>
          <a:xfrm>
            <a:off x="304920" y="380880"/>
            <a:ext cx="436824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19.10  </a:t>
            </a:r>
            <a:r>
              <a:rPr lang="en-US" sz="2000" b="1" i="1" strike="noStrike" spc="-1">
                <a:solidFill>
                  <a:srgbClr val="3333CC"/>
                </a:solidFill>
                <a:uFill>
                  <a:solidFill>
                    <a:srgbClr val="FFFFFF"/>
                  </a:solidFill>
                </a:uFill>
                <a:latin typeface="Times New Roman"/>
              </a:rPr>
              <a:t>A NAT implementation</a:t>
            </a:r>
            <a:endParaRPr lang="en-US" sz="1800" b="0" strike="noStrike" spc="-1">
              <a:solidFill>
                <a:srgbClr val="000000"/>
              </a:solidFill>
              <a:uFill>
                <a:solidFill>
                  <a:srgbClr val="FFFFFF"/>
                </a:solidFill>
              </a:uFill>
              <a:latin typeface="Arial"/>
            </a:endParaRPr>
          </a:p>
        </p:txBody>
      </p:sp>
      <p:sp>
        <p:nvSpPr>
          <p:cNvPr id="422"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23" name="Picture 422"/>
          <p:cNvPicPr/>
          <p:nvPr/>
        </p:nvPicPr>
        <p:blipFill>
          <a:blip r:embed="rId3"/>
          <a:stretch/>
        </p:blipFill>
        <p:spPr>
          <a:xfrm>
            <a:off x="152280" y="2117880"/>
            <a:ext cx="8729280" cy="222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4"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25"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26" name="CustomShape 3"/>
          <p:cNvSpPr/>
          <p:nvPr/>
        </p:nvSpPr>
        <p:spPr>
          <a:xfrm>
            <a:off x="304920" y="380880"/>
            <a:ext cx="40071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19.11  </a:t>
            </a:r>
            <a:r>
              <a:rPr lang="en-US" sz="2000" b="1" i="1" strike="noStrike" spc="-1">
                <a:solidFill>
                  <a:srgbClr val="3333CC"/>
                </a:solidFill>
                <a:uFill>
                  <a:solidFill>
                    <a:srgbClr val="FFFFFF"/>
                  </a:solidFill>
                </a:uFill>
                <a:latin typeface="Times New Roman"/>
              </a:rPr>
              <a:t>Addresses in a NAT</a:t>
            </a:r>
            <a:endParaRPr lang="en-US" sz="1800" b="0" strike="noStrike" spc="-1">
              <a:solidFill>
                <a:srgbClr val="000000"/>
              </a:solidFill>
              <a:uFill>
                <a:solidFill>
                  <a:srgbClr val="FFFFFF"/>
                </a:solidFill>
              </a:uFill>
              <a:latin typeface="Arial"/>
            </a:endParaRPr>
          </a:p>
        </p:txBody>
      </p:sp>
      <p:sp>
        <p:nvSpPr>
          <p:cNvPr id="427"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28" name="Picture 427"/>
          <p:cNvPicPr/>
          <p:nvPr/>
        </p:nvPicPr>
        <p:blipFill>
          <a:blip r:embed="rId3"/>
          <a:stretch/>
        </p:blipFill>
        <p:spPr>
          <a:xfrm>
            <a:off x="76320" y="2162160"/>
            <a:ext cx="9013320" cy="2333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9"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30"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31" name="CustomShape 3"/>
          <p:cNvSpPr/>
          <p:nvPr/>
        </p:nvSpPr>
        <p:spPr>
          <a:xfrm>
            <a:off x="304920" y="380880"/>
            <a:ext cx="45144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19.12  </a:t>
            </a:r>
            <a:r>
              <a:rPr lang="en-US" sz="2000" b="1" i="1" strike="noStrike" spc="-1">
                <a:solidFill>
                  <a:srgbClr val="3333CC"/>
                </a:solidFill>
                <a:uFill>
                  <a:solidFill>
                    <a:srgbClr val="FFFFFF"/>
                  </a:solidFill>
                </a:uFill>
                <a:latin typeface="Times New Roman"/>
              </a:rPr>
              <a:t>NAT address translation</a:t>
            </a:r>
            <a:endParaRPr lang="en-US" sz="1800" b="0" strike="noStrike" spc="-1">
              <a:solidFill>
                <a:srgbClr val="000000"/>
              </a:solidFill>
              <a:uFill>
                <a:solidFill>
                  <a:srgbClr val="FFFFFF"/>
                </a:solidFill>
              </a:uFill>
              <a:latin typeface="Arial"/>
            </a:endParaRPr>
          </a:p>
        </p:txBody>
      </p:sp>
      <p:sp>
        <p:nvSpPr>
          <p:cNvPr id="432"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33" name="Picture 432"/>
          <p:cNvPicPr/>
          <p:nvPr/>
        </p:nvPicPr>
        <p:blipFill>
          <a:blip r:embed="rId3"/>
          <a:stretch/>
        </p:blipFill>
        <p:spPr>
          <a:xfrm>
            <a:off x="1415880" y="1363680"/>
            <a:ext cx="6051240" cy="465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4" name="CustomShape 1"/>
          <p:cNvSpPr/>
          <p:nvPr/>
        </p:nvSpPr>
        <p:spPr>
          <a:xfrm>
            <a:off x="988920" y="1828800"/>
            <a:ext cx="47844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19.4  </a:t>
            </a:r>
            <a:r>
              <a:rPr lang="en-US" sz="2000" b="1" i="1" strike="noStrike" spc="-1">
                <a:solidFill>
                  <a:srgbClr val="3333CC"/>
                </a:solidFill>
                <a:uFill>
                  <a:solidFill>
                    <a:srgbClr val="FFFFFF"/>
                  </a:solidFill>
                </a:uFill>
                <a:latin typeface="Times New Roman"/>
              </a:rPr>
              <a:t>Five-column translation table</a:t>
            </a:r>
            <a:endParaRPr lang="en-US" sz="1800" b="0" strike="noStrike" spc="-1">
              <a:solidFill>
                <a:srgbClr val="000000"/>
              </a:solidFill>
              <a:uFill>
                <a:solidFill>
                  <a:srgbClr val="FFFFFF"/>
                </a:solidFill>
              </a:uFill>
              <a:latin typeface="Arial"/>
            </a:endParaRPr>
          </a:p>
        </p:txBody>
      </p:sp>
      <p:pic>
        <p:nvPicPr>
          <p:cNvPr id="435" name="Picture 434"/>
          <p:cNvPicPr/>
          <p:nvPr/>
        </p:nvPicPr>
        <p:blipFill>
          <a:blip r:embed="rId3"/>
          <a:stretch/>
        </p:blipFill>
        <p:spPr>
          <a:xfrm>
            <a:off x="741240" y="2244600"/>
            <a:ext cx="7659360" cy="2366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3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38" name="CustomShape 3"/>
          <p:cNvSpPr/>
          <p:nvPr/>
        </p:nvSpPr>
        <p:spPr>
          <a:xfrm>
            <a:off x="304920" y="380880"/>
            <a:ext cx="373284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19.13  </a:t>
            </a:r>
            <a:r>
              <a:rPr lang="en-US" sz="2000" b="1" i="1" strike="noStrike" spc="-1">
                <a:solidFill>
                  <a:srgbClr val="3333CC"/>
                </a:solidFill>
                <a:uFill>
                  <a:solidFill>
                    <a:srgbClr val="FFFFFF"/>
                  </a:solidFill>
                </a:uFill>
                <a:latin typeface="Times New Roman"/>
              </a:rPr>
              <a:t>An ISP and NAT</a:t>
            </a:r>
            <a:endParaRPr lang="en-US" sz="1800" b="0" strike="noStrike" spc="-1">
              <a:solidFill>
                <a:srgbClr val="000000"/>
              </a:solidFill>
              <a:uFill>
                <a:solidFill>
                  <a:srgbClr val="FFFFFF"/>
                </a:solidFill>
              </a:uFill>
              <a:latin typeface="Arial"/>
            </a:endParaRPr>
          </a:p>
        </p:txBody>
      </p:sp>
      <p:sp>
        <p:nvSpPr>
          <p:cNvPr id="43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40" name="Picture 439"/>
          <p:cNvPicPr/>
          <p:nvPr/>
        </p:nvPicPr>
        <p:blipFill>
          <a:blip r:embed="rId3"/>
          <a:stretch/>
        </p:blipFill>
        <p:spPr>
          <a:xfrm>
            <a:off x="1432080" y="1317600"/>
            <a:ext cx="7102080" cy="4092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CustomShape 1"/>
          <p:cNvSpPr/>
          <p:nvPr/>
        </p:nvSpPr>
        <p:spPr>
          <a:xfrm>
            <a:off x="0" y="0"/>
            <a:ext cx="9143640" cy="1371240"/>
          </a:xfrm>
          <a:prstGeom prst="rect">
            <a:avLst/>
          </a:prstGeom>
          <a:solidFill>
            <a:srgbClr val="33CCFF"/>
          </a:solidFill>
          <a:ln w="9360">
            <a:solidFill>
              <a:srgbClr val="000000"/>
            </a:solidFill>
            <a:miter/>
          </a:ln>
        </p:spPr>
        <p:style>
          <a:lnRef idx="0">
            <a:scrgbClr r="0" g="0" b="0"/>
          </a:lnRef>
          <a:fillRef idx="0">
            <a:scrgbClr r="0" g="0" b="0"/>
          </a:fillRef>
          <a:effectRef idx="0">
            <a:scrgbClr r="0" g="0" b="0"/>
          </a:effectRef>
          <a:fontRef idx="minor"/>
        </p:style>
      </p:sp>
      <p:sp>
        <p:nvSpPr>
          <p:cNvPr id="442" name="CustomShape 2"/>
          <p:cNvSpPr/>
          <p:nvPr/>
        </p:nvSpPr>
        <p:spPr>
          <a:xfrm>
            <a:off x="228600" y="406440"/>
            <a:ext cx="454824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strike="noStrike" spc="-1">
                <a:solidFill>
                  <a:srgbClr val="000000"/>
                </a:solidFill>
                <a:uFill>
                  <a:solidFill>
                    <a:srgbClr val="FFFFFF"/>
                  </a:solidFill>
                </a:uFill>
                <a:latin typeface="Times New Roman"/>
              </a:rPr>
              <a:t>19-2   IPv6 ADDRESSES</a:t>
            </a:r>
            <a:endParaRPr lang="en-US" sz="1800" b="0" strike="noStrike" spc="-1">
              <a:solidFill>
                <a:srgbClr val="000000"/>
              </a:solidFill>
              <a:uFill>
                <a:solidFill>
                  <a:srgbClr val="FFFFFF"/>
                </a:solidFill>
              </a:uFill>
              <a:latin typeface="Arial"/>
            </a:endParaRPr>
          </a:p>
        </p:txBody>
      </p:sp>
      <p:sp>
        <p:nvSpPr>
          <p:cNvPr id="443" name="CustomShape 3"/>
          <p:cNvSpPr/>
          <p:nvPr/>
        </p:nvSpPr>
        <p:spPr>
          <a:xfrm>
            <a:off x="8229600" y="640080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444" name="CustomShape 4"/>
          <p:cNvSpPr/>
          <p:nvPr/>
        </p:nvSpPr>
        <p:spPr>
          <a:xfrm>
            <a:off x="304920" y="1523880"/>
            <a:ext cx="8229240" cy="1800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just">
              <a:lnSpc>
                <a:spcPct val="100000"/>
              </a:lnSpc>
            </a:pPr>
            <a:r>
              <a:rPr lang="en-US" sz="2800" b="1" i="1" strike="noStrike" spc="-1">
                <a:solidFill>
                  <a:srgbClr val="000000"/>
                </a:solidFill>
                <a:uFill>
                  <a:solidFill>
                    <a:srgbClr val="FFFFFF"/>
                  </a:solidFill>
                </a:uFill>
                <a:latin typeface="Times New Roman"/>
              </a:rPr>
              <a:t>Despite all short-term solutions, address depletion is still a long-term problem for the Internet. This and other problems in the IP protocol itself have been the motivation for IPv6. </a:t>
            </a:r>
            <a:endParaRPr lang="en-US" sz="1800" b="0" strike="noStrike" spc="-1">
              <a:solidFill>
                <a:srgbClr val="000000"/>
              </a:solidFill>
              <a:uFill>
                <a:solidFill>
                  <a:srgbClr val="FFFFFF"/>
                </a:solidFill>
              </a:uFill>
              <a:latin typeface="Arial"/>
            </a:endParaRPr>
          </a:p>
        </p:txBody>
      </p:sp>
      <p:sp>
        <p:nvSpPr>
          <p:cNvPr id="445" name="CustomShape 5"/>
          <p:cNvSpPr/>
          <p:nvPr/>
        </p:nvSpPr>
        <p:spPr>
          <a:xfrm>
            <a:off x="304920" y="4394160"/>
            <a:ext cx="6705000" cy="825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2400" b="1" strike="noStrike" spc="-1">
                <a:solidFill>
                  <a:srgbClr val="0033CC"/>
                </a:solidFill>
                <a:uFill>
                  <a:solidFill>
                    <a:srgbClr val="FFFFFF"/>
                  </a:solidFill>
                </a:uFill>
                <a:latin typeface="Times New Roman"/>
              </a:rPr>
              <a:t>Structure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Address Space</a:t>
            </a:r>
            <a:endParaRPr lang="en-US" sz="1800" b="0" strike="noStrike" spc="-1">
              <a:solidFill>
                <a:srgbClr val="000000"/>
              </a:solidFill>
              <a:uFill>
                <a:solidFill>
                  <a:srgbClr val="FFFFFF"/>
                </a:solidFill>
              </a:uFill>
              <a:latin typeface="Arial"/>
            </a:endParaRPr>
          </a:p>
        </p:txBody>
      </p:sp>
      <p:sp>
        <p:nvSpPr>
          <p:cNvPr id="446" name="CustomShape 6"/>
          <p:cNvSpPr/>
          <p:nvPr/>
        </p:nvSpPr>
        <p:spPr>
          <a:xfrm>
            <a:off x="333360" y="3900600"/>
            <a:ext cx="483012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800" b="1" i="1" u="sng" strike="noStrike" spc="-1">
                <a:solidFill>
                  <a:srgbClr val="FF0000"/>
                </a:solidFill>
                <a:uFill>
                  <a:solidFill>
                    <a:srgbClr val="FFFFFF"/>
                  </a:solidFill>
                </a:uFill>
                <a:latin typeface="Times New Roman"/>
              </a:rPr>
              <a:t>Topics discussed in this section: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75"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76"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77"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78"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79"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80"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81"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82" name="Line 9"/>
          <p:cNvSpPr/>
          <p:nvPr/>
        </p:nvSpPr>
        <p:spPr>
          <a:xfrm>
            <a:off x="458640" y="388620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83" name="CustomShape 10"/>
          <p:cNvSpPr/>
          <p:nvPr/>
        </p:nvSpPr>
        <p:spPr>
          <a:xfrm>
            <a:off x="495360" y="2759040"/>
            <a:ext cx="8076960" cy="10684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address space of IPv4 is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2</a:t>
            </a:r>
            <a:r>
              <a:rPr lang="en-US" sz="3200" b="1" strike="noStrike" spc="-1" baseline="30000">
                <a:solidFill>
                  <a:srgbClr val="000000"/>
                </a:solidFill>
                <a:uFill>
                  <a:solidFill>
                    <a:srgbClr val="FFFFFF"/>
                  </a:solidFill>
                </a:uFill>
                <a:latin typeface="Arial"/>
              </a:rPr>
              <a:t>32</a:t>
            </a:r>
            <a:r>
              <a:rPr lang="en-US" sz="3200" b="1" strike="noStrike" spc="-1">
                <a:solidFill>
                  <a:srgbClr val="000000"/>
                </a:solidFill>
                <a:uFill>
                  <a:solidFill>
                    <a:srgbClr val="FFFFFF"/>
                  </a:solidFill>
                </a:uFill>
                <a:latin typeface="Arial"/>
              </a:rPr>
              <a:t>  or  4,294,967,296.</a:t>
            </a:r>
            <a:endParaRPr lang="en-US" sz="1800" b="0" strike="noStrike" spc="-1">
              <a:solidFill>
                <a:srgbClr val="000000"/>
              </a:solidFill>
              <a:uFill>
                <a:solidFill>
                  <a:srgbClr val="FFFFFF"/>
                </a:solidFill>
              </a:uFill>
              <a:latin typeface="Arial"/>
            </a:endParaRPr>
          </a:p>
        </p:txBody>
      </p:sp>
      <p:pic>
        <p:nvPicPr>
          <p:cNvPr id="84" name="Picture 83"/>
          <p:cNvPicPr/>
          <p:nvPr/>
        </p:nvPicPr>
        <p:blipFill>
          <a:blip r:embed="rId3"/>
          <a:stretch/>
        </p:blipFill>
        <p:spPr>
          <a:xfrm>
            <a:off x="457200" y="1981080"/>
            <a:ext cx="1142640" cy="566640"/>
          </a:xfrm>
          <a:prstGeom prst="rect">
            <a:avLst/>
          </a:prstGeom>
          <a:ln>
            <a:noFill/>
          </a:ln>
        </p:spPr>
      </p:pic>
      <p:sp>
        <p:nvSpPr>
          <p:cNvPr id="85"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44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44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45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45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45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45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454"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455" name="Line 9"/>
          <p:cNvSpPr/>
          <p:nvPr/>
        </p:nvSpPr>
        <p:spPr>
          <a:xfrm>
            <a:off x="458640" y="342900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456" name="CustomShape 10"/>
          <p:cNvSpPr/>
          <p:nvPr/>
        </p:nvSpPr>
        <p:spPr>
          <a:xfrm>
            <a:off x="495360" y="2759040"/>
            <a:ext cx="8076960" cy="58104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An IPv6 address is 128 bits long.</a:t>
            </a:r>
            <a:endParaRPr lang="en-US" sz="1800" b="0" strike="noStrike" spc="-1">
              <a:solidFill>
                <a:srgbClr val="000000"/>
              </a:solidFill>
              <a:uFill>
                <a:solidFill>
                  <a:srgbClr val="FFFFFF"/>
                </a:solidFill>
              </a:uFill>
              <a:latin typeface="Arial"/>
            </a:endParaRPr>
          </a:p>
        </p:txBody>
      </p:sp>
      <p:pic>
        <p:nvPicPr>
          <p:cNvPr id="457" name="Picture 456"/>
          <p:cNvPicPr/>
          <p:nvPr/>
        </p:nvPicPr>
        <p:blipFill>
          <a:blip r:embed="rId3"/>
          <a:stretch/>
        </p:blipFill>
        <p:spPr>
          <a:xfrm>
            <a:off x="457200" y="1981080"/>
            <a:ext cx="1142640" cy="566640"/>
          </a:xfrm>
          <a:prstGeom prst="rect">
            <a:avLst/>
          </a:prstGeom>
          <a:ln>
            <a:noFill/>
          </a:ln>
        </p:spPr>
      </p:pic>
      <p:sp>
        <p:nvSpPr>
          <p:cNvPr id="458"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9"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60"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61" name="CustomShape 3"/>
          <p:cNvSpPr/>
          <p:nvPr/>
        </p:nvSpPr>
        <p:spPr>
          <a:xfrm>
            <a:off x="304920" y="380880"/>
            <a:ext cx="776808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19.14  </a:t>
            </a:r>
            <a:r>
              <a:rPr lang="en-US" sz="2000" b="1" i="1" strike="noStrike" spc="-1">
                <a:solidFill>
                  <a:srgbClr val="3333CC"/>
                </a:solidFill>
                <a:uFill>
                  <a:solidFill>
                    <a:srgbClr val="FFFFFF"/>
                  </a:solidFill>
                </a:uFill>
                <a:latin typeface="Times New Roman"/>
              </a:rPr>
              <a:t>IPv6 address in binary and hexadecimal colon notation</a:t>
            </a:r>
            <a:endParaRPr lang="en-US" sz="1800" b="0" strike="noStrike" spc="-1">
              <a:solidFill>
                <a:srgbClr val="000000"/>
              </a:solidFill>
              <a:uFill>
                <a:solidFill>
                  <a:srgbClr val="FFFFFF"/>
                </a:solidFill>
              </a:uFill>
              <a:latin typeface="Arial"/>
            </a:endParaRPr>
          </a:p>
        </p:txBody>
      </p:sp>
      <p:sp>
        <p:nvSpPr>
          <p:cNvPr id="462"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63" name="Picture 462"/>
          <p:cNvPicPr/>
          <p:nvPr/>
        </p:nvPicPr>
        <p:blipFill>
          <a:blip r:embed="rId3"/>
          <a:stretch/>
        </p:blipFill>
        <p:spPr>
          <a:xfrm>
            <a:off x="457200" y="2436840"/>
            <a:ext cx="7989480" cy="1753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4"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65"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66" name="CustomShape 3"/>
          <p:cNvSpPr/>
          <p:nvPr/>
        </p:nvSpPr>
        <p:spPr>
          <a:xfrm>
            <a:off x="304920" y="380880"/>
            <a:ext cx="48405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19.15  </a:t>
            </a:r>
            <a:r>
              <a:rPr lang="en-US" sz="2000" b="1" i="1" strike="noStrike" spc="-1">
                <a:solidFill>
                  <a:srgbClr val="3333CC"/>
                </a:solidFill>
                <a:uFill>
                  <a:solidFill>
                    <a:srgbClr val="FFFFFF"/>
                  </a:solidFill>
                </a:uFill>
                <a:latin typeface="Times New Roman"/>
              </a:rPr>
              <a:t>Abbreviated IPv6 addresses</a:t>
            </a:r>
            <a:endParaRPr lang="en-US" sz="1800" b="0" strike="noStrike" spc="-1">
              <a:solidFill>
                <a:srgbClr val="000000"/>
              </a:solidFill>
              <a:uFill>
                <a:solidFill>
                  <a:srgbClr val="FFFFFF"/>
                </a:solidFill>
              </a:uFill>
              <a:latin typeface="Arial"/>
            </a:endParaRPr>
          </a:p>
        </p:txBody>
      </p:sp>
      <p:sp>
        <p:nvSpPr>
          <p:cNvPr id="467"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68" name="Picture 467"/>
          <p:cNvPicPr/>
          <p:nvPr/>
        </p:nvPicPr>
        <p:blipFill>
          <a:blip r:embed="rId3"/>
          <a:stretch/>
        </p:blipFill>
        <p:spPr>
          <a:xfrm>
            <a:off x="685800" y="1959120"/>
            <a:ext cx="7303680" cy="3287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9"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47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471"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47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47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474"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47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476" name="CustomShape 8"/>
          <p:cNvSpPr/>
          <p:nvPr/>
        </p:nvSpPr>
        <p:spPr>
          <a:xfrm>
            <a:off x="228600" y="914400"/>
            <a:ext cx="8686440" cy="520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Expand the address 0:15::1:12:1213 to its original.</a:t>
            </a:r>
            <a:endParaRPr lang="en-US" sz="1800" b="0" strike="noStrike" spc="-1">
              <a:solidFill>
                <a:srgbClr val="000000"/>
              </a:solidFill>
              <a:uFill>
                <a:solidFill>
                  <a:srgbClr val="FFFFFF"/>
                </a:solidFill>
              </a:uFill>
              <a:latin typeface="Arial"/>
            </a:endParaRPr>
          </a:p>
        </p:txBody>
      </p:sp>
      <p:sp>
        <p:nvSpPr>
          <p:cNvPr id="477" name="CustomShape 9"/>
          <p:cNvSpPr/>
          <p:nvPr/>
        </p:nvSpPr>
        <p:spPr>
          <a:xfrm>
            <a:off x="1143000" y="0"/>
            <a:ext cx="267372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19.11</a:t>
            </a:r>
            <a:endParaRPr lang="en-US" sz="1800" b="0" strike="noStrike" spc="-1">
              <a:solidFill>
                <a:srgbClr val="000000"/>
              </a:solidFill>
              <a:uFill>
                <a:solidFill>
                  <a:srgbClr val="FFFFFF"/>
                </a:solidFill>
              </a:uFill>
              <a:latin typeface="Arial"/>
            </a:endParaRPr>
          </a:p>
        </p:txBody>
      </p:sp>
      <p:sp>
        <p:nvSpPr>
          <p:cNvPr id="478" name="CustomShape 10"/>
          <p:cNvSpPr/>
          <p:nvPr/>
        </p:nvSpPr>
        <p:spPr>
          <a:xfrm>
            <a:off x="152280" y="175248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We first need to align the left side of the double colon to the left of the original pattern and the right side of the double colon to the right of the original pattern to find how many 0s we need to replace the double colon.</a:t>
            </a:r>
            <a:endParaRPr lang="en-US" sz="1800" b="0" strike="noStrike" spc="-1">
              <a:solidFill>
                <a:srgbClr val="000000"/>
              </a:solidFill>
              <a:uFill>
                <a:solidFill>
                  <a:srgbClr val="FFFFFF"/>
                </a:solidFill>
              </a:uFill>
              <a:latin typeface="Arial"/>
            </a:endParaRPr>
          </a:p>
        </p:txBody>
      </p:sp>
      <p:pic>
        <p:nvPicPr>
          <p:cNvPr id="479" name="Picture 478"/>
          <p:cNvPicPr/>
          <p:nvPr/>
        </p:nvPicPr>
        <p:blipFill>
          <a:blip r:embed="rId3"/>
          <a:stretch/>
        </p:blipFill>
        <p:spPr>
          <a:xfrm>
            <a:off x="2001960" y="4152960"/>
            <a:ext cx="5138280" cy="647280"/>
          </a:xfrm>
          <a:prstGeom prst="rect">
            <a:avLst/>
          </a:prstGeom>
          <a:ln w="57240">
            <a:solidFill>
              <a:srgbClr val="3333CC"/>
            </a:solidFill>
            <a:miter/>
          </a:ln>
        </p:spPr>
      </p:pic>
      <p:sp>
        <p:nvSpPr>
          <p:cNvPr id="480" name="CustomShape 11"/>
          <p:cNvSpPr/>
          <p:nvPr/>
        </p:nvSpPr>
        <p:spPr>
          <a:xfrm>
            <a:off x="152280" y="5029200"/>
            <a:ext cx="8686440" cy="520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This means that the original address is.</a:t>
            </a:r>
            <a:endParaRPr lang="en-US" sz="1800" b="0" strike="noStrike" spc="-1">
              <a:solidFill>
                <a:srgbClr val="000000"/>
              </a:solidFill>
              <a:uFill>
                <a:solidFill>
                  <a:srgbClr val="FFFFFF"/>
                </a:solidFill>
              </a:uFill>
              <a:latin typeface="Arial"/>
            </a:endParaRPr>
          </a:p>
        </p:txBody>
      </p:sp>
      <p:pic>
        <p:nvPicPr>
          <p:cNvPr id="481" name="Picture 480"/>
          <p:cNvPicPr/>
          <p:nvPr/>
        </p:nvPicPr>
        <p:blipFill>
          <a:blip r:embed="rId4"/>
          <a:stretch/>
        </p:blipFill>
        <p:spPr>
          <a:xfrm>
            <a:off x="2021040" y="5799240"/>
            <a:ext cx="5101560" cy="29628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2" name="CustomShape 1"/>
          <p:cNvSpPr/>
          <p:nvPr/>
        </p:nvSpPr>
        <p:spPr>
          <a:xfrm>
            <a:off x="609480" y="990720"/>
            <a:ext cx="50616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19.5  </a:t>
            </a:r>
            <a:r>
              <a:rPr lang="en-US" sz="2000" b="1" i="1" strike="noStrike" spc="-1">
                <a:solidFill>
                  <a:srgbClr val="3333CC"/>
                </a:solidFill>
                <a:uFill>
                  <a:solidFill>
                    <a:srgbClr val="FFFFFF"/>
                  </a:solidFill>
                </a:uFill>
                <a:latin typeface="Times New Roman"/>
              </a:rPr>
              <a:t>Type prefixes for IPv6 addresses</a:t>
            </a:r>
            <a:endParaRPr lang="en-US" sz="1800" b="0" strike="noStrike" spc="-1">
              <a:solidFill>
                <a:srgbClr val="000000"/>
              </a:solidFill>
              <a:uFill>
                <a:solidFill>
                  <a:srgbClr val="FFFFFF"/>
                </a:solidFill>
              </a:uFill>
              <a:latin typeface="Arial"/>
            </a:endParaRPr>
          </a:p>
        </p:txBody>
      </p:sp>
      <p:pic>
        <p:nvPicPr>
          <p:cNvPr id="483" name="Picture 482"/>
          <p:cNvPicPr/>
          <p:nvPr/>
        </p:nvPicPr>
        <p:blipFill>
          <a:blip r:embed="rId3"/>
          <a:stretch/>
        </p:blipFill>
        <p:spPr>
          <a:xfrm>
            <a:off x="480960" y="1447920"/>
            <a:ext cx="8053200" cy="3828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4" name="CustomShape 1"/>
          <p:cNvSpPr/>
          <p:nvPr/>
        </p:nvSpPr>
        <p:spPr>
          <a:xfrm>
            <a:off x="609480" y="457200"/>
            <a:ext cx="63432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19.5  </a:t>
            </a:r>
            <a:r>
              <a:rPr lang="en-US" sz="2000" b="1" i="1" strike="noStrike" spc="-1">
                <a:solidFill>
                  <a:srgbClr val="3333CC"/>
                </a:solidFill>
                <a:uFill>
                  <a:solidFill>
                    <a:srgbClr val="FFFFFF"/>
                  </a:solidFill>
                </a:uFill>
                <a:latin typeface="Times New Roman"/>
              </a:rPr>
              <a:t>Type prefixes for IPv6 addresses (continued)</a:t>
            </a:r>
            <a:endParaRPr lang="en-US" sz="1800" b="0" strike="noStrike" spc="-1">
              <a:solidFill>
                <a:srgbClr val="000000"/>
              </a:solidFill>
              <a:uFill>
                <a:solidFill>
                  <a:srgbClr val="FFFFFF"/>
                </a:solidFill>
              </a:uFill>
              <a:latin typeface="Arial"/>
            </a:endParaRPr>
          </a:p>
        </p:txBody>
      </p:sp>
      <p:pic>
        <p:nvPicPr>
          <p:cNvPr id="485" name="Picture 484"/>
          <p:cNvPicPr/>
          <p:nvPr/>
        </p:nvPicPr>
        <p:blipFill>
          <a:blip r:embed="rId3"/>
          <a:stretch/>
        </p:blipFill>
        <p:spPr>
          <a:xfrm>
            <a:off x="507960" y="838080"/>
            <a:ext cx="8026200" cy="4843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8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88" name="CustomShape 3"/>
          <p:cNvSpPr/>
          <p:nvPr/>
        </p:nvSpPr>
        <p:spPr>
          <a:xfrm>
            <a:off x="304920" y="380880"/>
            <a:ext cx="65001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19.16  </a:t>
            </a:r>
            <a:r>
              <a:rPr lang="en-US" sz="2000" b="1" i="1" strike="noStrike" spc="-1">
                <a:solidFill>
                  <a:srgbClr val="3333CC"/>
                </a:solidFill>
                <a:uFill>
                  <a:solidFill>
                    <a:srgbClr val="FFFFFF"/>
                  </a:solidFill>
                </a:uFill>
                <a:latin typeface="Times New Roman"/>
              </a:rPr>
              <a:t>Prefixes for provider-based unicast address</a:t>
            </a:r>
            <a:endParaRPr lang="en-US" sz="1800" b="0" strike="noStrike" spc="-1">
              <a:solidFill>
                <a:srgbClr val="000000"/>
              </a:solidFill>
              <a:uFill>
                <a:solidFill>
                  <a:srgbClr val="FFFFFF"/>
                </a:solidFill>
              </a:uFill>
              <a:latin typeface="Arial"/>
            </a:endParaRPr>
          </a:p>
        </p:txBody>
      </p:sp>
      <p:sp>
        <p:nvSpPr>
          <p:cNvPr id="48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90" name="Picture 489"/>
          <p:cNvPicPr/>
          <p:nvPr/>
        </p:nvPicPr>
        <p:blipFill>
          <a:blip r:embed="rId3"/>
          <a:stretch/>
        </p:blipFill>
        <p:spPr>
          <a:xfrm>
            <a:off x="169920" y="2168640"/>
            <a:ext cx="8821440" cy="3012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92"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93" name="CustomShape 3"/>
          <p:cNvSpPr/>
          <p:nvPr/>
        </p:nvSpPr>
        <p:spPr>
          <a:xfrm>
            <a:off x="304920" y="380880"/>
            <a:ext cx="46332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19.17  </a:t>
            </a:r>
            <a:r>
              <a:rPr lang="en-US" sz="2000" b="1" i="1" strike="noStrike" spc="-1">
                <a:solidFill>
                  <a:srgbClr val="3333CC"/>
                </a:solidFill>
                <a:uFill>
                  <a:solidFill>
                    <a:srgbClr val="FFFFFF"/>
                  </a:solidFill>
                </a:uFill>
                <a:latin typeface="Times New Roman"/>
              </a:rPr>
              <a:t>Multicast address in IPv6</a:t>
            </a:r>
            <a:endParaRPr lang="en-US" sz="1800" b="0" strike="noStrike" spc="-1">
              <a:solidFill>
                <a:srgbClr val="000000"/>
              </a:solidFill>
              <a:uFill>
                <a:solidFill>
                  <a:srgbClr val="FFFFFF"/>
                </a:solidFill>
              </a:uFill>
              <a:latin typeface="Arial"/>
            </a:endParaRPr>
          </a:p>
        </p:txBody>
      </p:sp>
      <p:sp>
        <p:nvSpPr>
          <p:cNvPr id="494"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495" name="Picture 494"/>
          <p:cNvPicPr/>
          <p:nvPr/>
        </p:nvPicPr>
        <p:blipFill>
          <a:blip r:embed="rId3"/>
          <a:stretch/>
        </p:blipFill>
        <p:spPr>
          <a:xfrm>
            <a:off x="380880" y="2187720"/>
            <a:ext cx="8427960" cy="3069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49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498" name="CustomShape 3"/>
          <p:cNvSpPr/>
          <p:nvPr/>
        </p:nvSpPr>
        <p:spPr>
          <a:xfrm>
            <a:off x="304920" y="380880"/>
            <a:ext cx="4956840" cy="7642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19.18    </a:t>
            </a:r>
            <a:r>
              <a:rPr lang="en-US" sz="2000" b="1" i="1" strike="noStrike" spc="-1">
                <a:solidFill>
                  <a:srgbClr val="3333CC"/>
                </a:solidFill>
                <a:uFill>
                  <a:solidFill>
                    <a:srgbClr val="FFFFFF"/>
                  </a:solidFill>
                </a:uFill>
                <a:latin typeface="Times New Roman"/>
              </a:rPr>
              <a:t>Reserved addresses in IPv6</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9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500" name="Picture 499"/>
          <p:cNvPicPr/>
          <p:nvPr/>
        </p:nvPicPr>
        <p:blipFill>
          <a:blip r:embed="rId3"/>
          <a:stretch/>
        </p:blipFill>
        <p:spPr>
          <a:xfrm>
            <a:off x="279360" y="1600200"/>
            <a:ext cx="8712000" cy="3622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502"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503" name="CustomShape 3"/>
          <p:cNvSpPr/>
          <p:nvPr/>
        </p:nvSpPr>
        <p:spPr>
          <a:xfrm>
            <a:off x="304920" y="380880"/>
            <a:ext cx="44521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19.19  </a:t>
            </a:r>
            <a:r>
              <a:rPr lang="en-US" sz="2000" b="1" i="1" strike="noStrike" spc="-1">
                <a:solidFill>
                  <a:srgbClr val="3333CC"/>
                </a:solidFill>
                <a:uFill>
                  <a:solidFill>
                    <a:srgbClr val="FFFFFF"/>
                  </a:solidFill>
                </a:uFill>
                <a:latin typeface="Times New Roman"/>
              </a:rPr>
              <a:t>Local addresses in IPv6</a:t>
            </a:r>
            <a:endParaRPr lang="en-US" sz="1800" b="0" strike="noStrike" spc="-1">
              <a:solidFill>
                <a:srgbClr val="000000"/>
              </a:solidFill>
              <a:uFill>
                <a:solidFill>
                  <a:srgbClr val="FFFFFF"/>
                </a:solidFill>
              </a:uFill>
              <a:latin typeface="Arial"/>
            </a:endParaRPr>
          </a:p>
        </p:txBody>
      </p:sp>
      <p:sp>
        <p:nvSpPr>
          <p:cNvPr id="504"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505" name="Picture 504"/>
          <p:cNvPicPr/>
          <p:nvPr/>
        </p:nvPicPr>
        <p:blipFill>
          <a:blip r:embed="rId3"/>
          <a:stretch/>
        </p:blipFill>
        <p:spPr>
          <a:xfrm>
            <a:off x="100080" y="2424240"/>
            <a:ext cx="8967240" cy="1918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sp>
        <p:nvSpPr>
          <p:cNvPr id="8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sp>
      <p:sp>
        <p:nvSpPr>
          <p:cNvPr id="88" name="CustomShape 3"/>
          <p:cNvSpPr/>
          <p:nvPr/>
        </p:nvSpPr>
        <p:spPr>
          <a:xfrm>
            <a:off x="0" y="380880"/>
            <a:ext cx="86155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  </a:t>
            </a:r>
            <a:r>
              <a:rPr lang="en-US" sz="2000" b="1" i="1" strike="noStrike" spc="-1">
                <a:solidFill>
                  <a:srgbClr val="3333CC"/>
                </a:solidFill>
                <a:uFill>
                  <a:solidFill>
                    <a:srgbClr val="FFFFFF"/>
                  </a:solidFill>
                </a:uFill>
                <a:latin typeface="Times New Roman"/>
              </a:rPr>
              <a:t>Dotted-decimal notation and binary notation for an IPv4 address</a:t>
            </a:r>
            <a:endParaRPr lang="en-US" sz="1800" b="0" strike="noStrike" spc="-1">
              <a:solidFill>
                <a:srgbClr val="000000"/>
              </a:solidFill>
              <a:uFill>
                <a:solidFill>
                  <a:srgbClr val="FFFFFF"/>
                </a:solidFill>
              </a:uFill>
              <a:latin typeface="Arial"/>
            </a:endParaRPr>
          </a:p>
        </p:txBody>
      </p:sp>
      <p:sp>
        <p:nvSpPr>
          <p:cNvPr id="8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sp>
      <p:pic>
        <p:nvPicPr>
          <p:cNvPr id="90" name="Picture 89"/>
          <p:cNvPicPr/>
          <p:nvPr/>
        </p:nvPicPr>
        <p:blipFill>
          <a:blip r:embed="rId3"/>
          <a:stretch/>
        </p:blipFill>
        <p:spPr>
          <a:xfrm>
            <a:off x="746280" y="2533680"/>
            <a:ext cx="7649640" cy="1790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9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9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9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9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9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9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98"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99" name="Line 9"/>
          <p:cNvSpPr/>
          <p:nvPr/>
        </p:nvSpPr>
        <p:spPr>
          <a:xfrm>
            <a:off x="458640" y="39625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sp>
      <p:sp>
        <p:nvSpPr>
          <p:cNvPr id="100" name="CustomShape 10"/>
          <p:cNvSpPr/>
          <p:nvPr/>
        </p:nvSpPr>
        <p:spPr>
          <a:xfrm>
            <a:off x="495360" y="2759040"/>
            <a:ext cx="8076960" cy="10684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Numbering systems are reviewed in Appendix B.</a:t>
            </a:r>
            <a:endParaRPr lang="en-US" sz="1800" b="0" strike="noStrike" spc="-1">
              <a:solidFill>
                <a:srgbClr val="000000"/>
              </a:solidFill>
              <a:uFill>
                <a:solidFill>
                  <a:srgbClr val="FFFFFF"/>
                </a:solidFill>
              </a:uFill>
              <a:latin typeface="Arial"/>
            </a:endParaRPr>
          </a:p>
        </p:txBody>
      </p:sp>
      <p:pic>
        <p:nvPicPr>
          <p:cNvPr id="101" name="Picture 100"/>
          <p:cNvPicPr/>
          <p:nvPr/>
        </p:nvPicPr>
        <p:blipFill>
          <a:blip r:embed="rId3"/>
          <a:stretch/>
        </p:blipFill>
        <p:spPr>
          <a:xfrm>
            <a:off x="457200" y="1981080"/>
            <a:ext cx="1142640" cy="566640"/>
          </a:xfrm>
          <a:prstGeom prst="rect">
            <a:avLst/>
          </a:prstGeom>
          <a:ln>
            <a:noFill/>
          </a:ln>
        </p:spPr>
      </p:pic>
      <p:sp>
        <p:nvSpPr>
          <p:cNvPr id="102"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0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105"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0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10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108"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0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110" name="CustomShape 8"/>
          <p:cNvSpPr/>
          <p:nvPr/>
        </p:nvSpPr>
        <p:spPr>
          <a:xfrm>
            <a:off x="228600" y="1143000"/>
            <a:ext cx="8686440" cy="946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Change the following IPv4 addresses from binary notation to dotted-decimal notation.</a:t>
            </a:r>
            <a:endParaRPr lang="en-US" sz="1800" b="0" strike="noStrike" spc="-1">
              <a:solidFill>
                <a:srgbClr val="000000"/>
              </a:solidFill>
              <a:uFill>
                <a:solidFill>
                  <a:srgbClr val="FFFFFF"/>
                </a:solidFill>
              </a:uFill>
              <a:latin typeface="Arial"/>
            </a:endParaRPr>
          </a:p>
        </p:txBody>
      </p:sp>
      <p:sp>
        <p:nvSpPr>
          <p:cNvPr id="111"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a:t>
            </a:r>
            <a:endParaRPr lang="en-US" sz="1800" b="0" strike="noStrike" spc="-1">
              <a:solidFill>
                <a:srgbClr val="000000"/>
              </a:solidFill>
              <a:uFill>
                <a:solidFill>
                  <a:srgbClr val="FFFFFF"/>
                </a:solidFill>
              </a:uFill>
              <a:latin typeface="Arial"/>
            </a:endParaRPr>
          </a:p>
        </p:txBody>
      </p:sp>
      <p:pic>
        <p:nvPicPr>
          <p:cNvPr id="112" name="Picture 111"/>
          <p:cNvPicPr/>
          <p:nvPr/>
        </p:nvPicPr>
        <p:blipFill>
          <a:blip r:embed="rId3"/>
          <a:stretch/>
        </p:blipFill>
        <p:spPr>
          <a:xfrm>
            <a:off x="152280" y="2362320"/>
            <a:ext cx="7715160" cy="977400"/>
          </a:xfrm>
          <a:prstGeom prst="rect">
            <a:avLst/>
          </a:prstGeom>
          <a:ln>
            <a:noFill/>
          </a:ln>
        </p:spPr>
      </p:pic>
      <p:sp>
        <p:nvSpPr>
          <p:cNvPr id="113" name="CustomShape 10"/>
          <p:cNvSpPr/>
          <p:nvPr/>
        </p:nvSpPr>
        <p:spPr>
          <a:xfrm>
            <a:off x="228600" y="3581280"/>
            <a:ext cx="8686440" cy="18000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We replace each group of 8 bits with its equivalent decimal number (see Appendix B) and add dots for separation.</a:t>
            </a:r>
            <a:endParaRPr lang="en-US" sz="1800" b="0" strike="noStrike" spc="-1">
              <a:solidFill>
                <a:srgbClr val="000000"/>
              </a:solidFill>
              <a:uFill>
                <a:solidFill>
                  <a:srgbClr val="FFFFFF"/>
                </a:solidFill>
              </a:uFill>
              <a:latin typeface="Arial"/>
            </a:endParaRPr>
          </a:p>
        </p:txBody>
      </p:sp>
      <p:pic>
        <p:nvPicPr>
          <p:cNvPr id="114" name="Picture 113"/>
          <p:cNvPicPr/>
          <p:nvPr/>
        </p:nvPicPr>
        <p:blipFill>
          <a:blip r:embed="rId4"/>
          <a:stretch/>
        </p:blipFill>
        <p:spPr>
          <a:xfrm>
            <a:off x="304920" y="5486400"/>
            <a:ext cx="3071160" cy="91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16"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sp>
      <p:sp>
        <p:nvSpPr>
          <p:cNvPr id="117"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18"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sp>
      <p:sp>
        <p:nvSpPr>
          <p:cNvPr id="119"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sp>
      <p:sp>
        <p:nvSpPr>
          <p:cNvPr id="120"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21"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sp>
      <p:sp>
        <p:nvSpPr>
          <p:cNvPr id="122" name="CustomShape 8"/>
          <p:cNvSpPr/>
          <p:nvPr/>
        </p:nvSpPr>
        <p:spPr>
          <a:xfrm>
            <a:off x="228600" y="1143000"/>
            <a:ext cx="8686440" cy="946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Change the following IPv4 addresses from dotted-decimal notation to binary notation.</a:t>
            </a:r>
            <a:endParaRPr lang="en-US" sz="1800" b="0" strike="noStrike" spc="-1">
              <a:solidFill>
                <a:srgbClr val="000000"/>
              </a:solidFill>
              <a:uFill>
                <a:solidFill>
                  <a:srgbClr val="FFFFFF"/>
                </a:solidFill>
              </a:uFill>
              <a:latin typeface="Arial"/>
            </a:endParaRPr>
          </a:p>
        </p:txBody>
      </p:sp>
      <p:sp>
        <p:nvSpPr>
          <p:cNvPr id="123"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19.2</a:t>
            </a:r>
            <a:endParaRPr lang="en-US" sz="1800" b="0" strike="noStrike" spc="-1">
              <a:solidFill>
                <a:srgbClr val="000000"/>
              </a:solidFill>
              <a:uFill>
                <a:solidFill>
                  <a:srgbClr val="FFFFFF"/>
                </a:solidFill>
              </a:uFill>
              <a:latin typeface="Arial"/>
            </a:endParaRPr>
          </a:p>
        </p:txBody>
      </p:sp>
      <p:pic>
        <p:nvPicPr>
          <p:cNvPr id="124" name="Picture 123"/>
          <p:cNvPicPr/>
          <p:nvPr/>
        </p:nvPicPr>
        <p:blipFill>
          <a:blip r:embed="rId3"/>
          <a:stretch/>
        </p:blipFill>
        <p:spPr>
          <a:xfrm>
            <a:off x="228600" y="2209680"/>
            <a:ext cx="2869920" cy="876240"/>
          </a:xfrm>
          <a:prstGeom prst="rect">
            <a:avLst/>
          </a:prstGeom>
          <a:ln>
            <a:noFill/>
          </a:ln>
        </p:spPr>
      </p:pic>
      <p:sp>
        <p:nvSpPr>
          <p:cNvPr id="125" name="CustomShape 10"/>
          <p:cNvSpPr/>
          <p:nvPr/>
        </p:nvSpPr>
        <p:spPr>
          <a:xfrm>
            <a:off x="228600" y="3276720"/>
            <a:ext cx="8686440" cy="137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We replace each decimal number with its binary equivalent (see Appendix B).</a:t>
            </a:r>
            <a:endParaRPr lang="en-US" sz="1800" b="0" strike="noStrike" spc="-1">
              <a:solidFill>
                <a:srgbClr val="000000"/>
              </a:solidFill>
              <a:uFill>
                <a:solidFill>
                  <a:srgbClr val="FFFFFF"/>
                </a:solidFill>
              </a:uFill>
              <a:latin typeface="Arial"/>
            </a:endParaRPr>
          </a:p>
        </p:txBody>
      </p:sp>
      <p:pic>
        <p:nvPicPr>
          <p:cNvPr id="126" name="Picture 125"/>
          <p:cNvPicPr/>
          <p:nvPr/>
        </p:nvPicPr>
        <p:blipFill>
          <a:blip r:embed="rId4"/>
          <a:stretch/>
        </p:blipFill>
        <p:spPr>
          <a:xfrm>
            <a:off x="343080" y="4821120"/>
            <a:ext cx="7276680" cy="1045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6787</TotalTime>
  <Words>1659</Words>
  <Application>Microsoft Office PowerPoint</Application>
  <PresentationFormat>On-screen Show (4:3)</PresentationFormat>
  <Paragraphs>201</Paragraphs>
  <Slides>59</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Sharif Islam</dc:creator>
  <dc:description/>
  <cp:lastModifiedBy>shariful@iit.du.ac.bd</cp:lastModifiedBy>
  <cp:revision>1</cp:revision>
  <dcterms:modified xsi:type="dcterms:W3CDTF">2023-08-07T05:22:38Z</dcterms:modified>
  <dc:language>en-US</dc:language>
</cp:coreProperties>
</file>