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60" r:id="rId8"/>
    <p:sldId id="291" r:id="rId9"/>
    <p:sldId id="265" r:id="rId10"/>
    <p:sldId id="258" r:id="rId11"/>
    <p:sldId id="262" r:id="rId12"/>
    <p:sldId id="264" r:id="rId13"/>
    <p:sldId id="279" r:id="rId14"/>
    <p:sldId id="280" r:id="rId15"/>
    <p:sldId id="272" r:id="rId16"/>
    <p:sldId id="278" r:id="rId17"/>
    <p:sldId id="306" r:id="rId18"/>
    <p:sldId id="283" r:id="rId19"/>
    <p:sldId id="284" r:id="rId20"/>
    <p:sldId id="293" r:id="rId21"/>
    <p:sldId id="294" r:id="rId22"/>
    <p:sldId id="281" r:id="rId23"/>
    <p:sldId id="292" r:id="rId24"/>
    <p:sldId id="282" r:id="rId25"/>
    <p:sldId id="307" r:id="rId26"/>
    <p:sldId id="273" r:id="rId27"/>
    <p:sldId id="285" r:id="rId28"/>
    <p:sldId id="302" r:id="rId29"/>
    <p:sldId id="303" r:id="rId30"/>
    <p:sldId id="286" r:id="rId31"/>
    <p:sldId id="288" r:id="rId32"/>
    <p:sldId id="304" r:id="rId33"/>
    <p:sldId id="295" r:id="rId34"/>
    <p:sldId id="305" r:id="rId35"/>
    <p:sldId id="29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02/01/2022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02/01/2022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02/01/2022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02/01/2022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02/01/2022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02/01/2022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15621"/>
            <a:ext cx="7848600" cy="2251579"/>
          </a:xfrm>
        </p:spPr>
        <p:txBody>
          <a:bodyPr>
            <a:normAutofit/>
          </a:bodyPr>
          <a:lstStyle/>
          <a:p>
            <a:r>
              <a:rPr lang="en-US" sz="5400" dirty="0"/>
              <a:t>Advance OOPS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57600"/>
            <a:ext cx="6781800" cy="762000"/>
          </a:xfrm>
        </p:spPr>
        <p:txBody>
          <a:bodyPr>
            <a:normAutofit/>
          </a:bodyPr>
          <a:lstStyle/>
          <a:p>
            <a:r>
              <a:rPr lang="en-US" dirty="0"/>
              <a:t>			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Classes and Objects</a:t>
            </a:r>
          </a:p>
          <a:p>
            <a:r>
              <a:rPr lang="en-US" dirty="0"/>
              <a:t>Message and Methods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Association, Aggregation and Composition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Coupling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Interfaces, Implementation?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 programming uses objects.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is a thing, both tangible and intangible. Account, Vehicle, Employee etc.</a:t>
            </a:r>
          </a:p>
          <a:p>
            <a:r>
              <a:rPr lang="en-US" dirty="0"/>
              <a:t>To create an object inside a compute program we must provide a definition for objects – how they behave and what kinds of information they maintain – called a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An object is called an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 of a class.</a:t>
            </a:r>
          </a:p>
          <a:p>
            <a:r>
              <a:rPr lang="en-US" dirty="0"/>
              <a:t>Object interacts with each other via message.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instruct a class or an object to perform a task, we send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to it.</a:t>
            </a:r>
          </a:p>
          <a:p>
            <a:r>
              <a:rPr lang="en-US" dirty="0"/>
              <a:t>You can send message only to classes and objects that understand the message you sent  to them.</a:t>
            </a:r>
          </a:p>
          <a:p>
            <a:r>
              <a:rPr lang="en-US" dirty="0"/>
              <a:t>A class or an object  must posses a matching </a:t>
            </a:r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be handle the received message.</a:t>
            </a:r>
          </a:p>
          <a:p>
            <a:r>
              <a:rPr lang="en-US" dirty="0"/>
              <a:t>A method defined for a class is called </a:t>
            </a:r>
            <a:r>
              <a:rPr lang="en-US" dirty="0">
                <a:solidFill>
                  <a:srgbClr val="FF0000"/>
                </a:solidFill>
              </a:rPr>
              <a:t>class method</a:t>
            </a:r>
            <a:r>
              <a:rPr lang="en-US" dirty="0"/>
              <a:t>, and a method defined for an object is called an </a:t>
            </a:r>
            <a:r>
              <a:rPr lang="en-US" dirty="0">
                <a:solidFill>
                  <a:srgbClr val="00B050"/>
                </a:solidFill>
              </a:rPr>
              <a:t>instance method</a:t>
            </a:r>
            <a:r>
              <a:rPr lang="en-US" dirty="0"/>
              <a:t>.</a:t>
            </a:r>
          </a:p>
          <a:p>
            <a:r>
              <a:rPr lang="en-US" dirty="0"/>
              <a:t>A value we pass to an object when sending a message is called an </a:t>
            </a:r>
            <a:r>
              <a:rPr lang="en-US" dirty="0">
                <a:solidFill>
                  <a:srgbClr val="FF0000"/>
                </a:solidFill>
              </a:rPr>
              <a:t>argument</a:t>
            </a:r>
            <a:r>
              <a:rPr lang="en-US" dirty="0"/>
              <a:t> of the message.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by which an object:</a:t>
            </a:r>
          </a:p>
          <a:p>
            <a:pPr lvl="1"/>
            <a:r>
              <a:rPr lang="en-US" dirty="0"/>
              <a:t>Sends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to other objects</a:t>
            </a:r>
          </a:p>
          <a:p>
            <a:pPr lvl="1"/>
            <a:r>
              <a:rPr lang="en-US" dirty="0"/>
              <a:t>Asks the other object to invoke the method.</a:t>
            </a:r>
          </a:p>
          <a:p>
            <a:r>
              <a:rPr lang="en-US" dirty="0"/>
              <a:t>In other words, object talks to each other via </a:t>
            </a:r>
            <a:r>
              <a:rPr lang="en-US" dirty="0">
                <a:solidFill>
                  <a:srgbClr val="00B050"/>
                </a:solidFill>
              </a:rPr>
              <a:t>messages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 is the integration of data and operations into a class.</a:t>
            </a:r>
          </a:p>
          <a:p>
            <a:r>
              <a:rPr lang="en-US" dirty="0"/>
              <a:t>Encapsulation is hiding the functional details from the object calling it.</a:t>
            </a:r>
          </a:p>
          <a:p>
            <a:r>
              <a:rPr lang="en-US" b="1" dirty="0"/>
              <a:t>Can you drive the car?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Yes, I can!</a:t>
            </a:r>
          </a:p>
          <a:p>
            <a:r>
              <a:rPr lang="en-US" b="1" dirty="0"/>
              <a:t>So, how does acceleration work?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Huh?</a:t>
            </a:r>
          </a:p>
          <a:p>
            <a:r>
              <a:rPr lang="en-US" dirty="0"/>
              <a:t>Details encapsulated (hidden) from the driver.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Association, Aggregation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b="1" dirty="0"/>
              <a:t>Association → </a:t>
            </a:r>
            <a:r>
              <a:rPr lang="en-US" sz="5100" dirty="0"/>
              <a:t>Whenever two object are related with each other the relationship is called </a:t>
            </a:r>
            <a:r>
              <a:rPr lang="en-US" sz="5100" b="1" i="1" dirty="0"/>
              <a:t>association</a:t>
            </a:r>
            <a:r>
              <a:rPr lang="en-US" sz="5100" dirty="0"/>
              <a:t> between objects.</a:t>
            </a:r>
          </a:p>
          <a:p>
            <a:r>
              <a:rPr lang="en-US" sz="5100" b="1" dirty="0"/>
              <a:t>Aggregation → </a:t>
            </a:r>
            <a:r>
              <a:rPr lang="en-US" sz="5100" b="1" i="1" dirty="0"/>
              <a:t>Aggregation</a:t>
            </a:r>
            <a:r>
              <a:rPr lang="en-US" sz="5100" dirty="0"/>
              <a:t> is specialized form of </a:t>
            </a:r>
            <a:r>
              <a:rPr lang="en-US" sz="5100" b="1" i="1" dirty="0"/>
              <a:t>association.</a:t>
            </a:r>
            <a:r>
              <a:rPr lang="en-US" sz="5100" dirty="0"/>
              <a:t> In </a:t>
            </a:r>
            <a:r>
              <a:rPr lang="en-US" sz="5100" b="1" i="1" dirty="0"/>
              <a:t>aggregation objects</a:t>
            </a:r>
            <a:r>
              <a:rPr lang="en-US" sz="5100" dirty="0"/>
              <a:t> have their own life-cycle but there is ownership and child object can not belongs to another parent object. But this is only an ownership not the life-cycle control of child control through parent object. </a:t>
            </a:r>
            <a:r>
              <a:rPr lang="en-US" sz="5100" b="1" dirty="0"/>
              <a:t>Ex:</a:t>
            </a:r>
            <a:r>
              <a:rPr lang="en-US" sz="5100" dirty="0"/>
              <a:t> Student  and teacher, Person and address etc.</a:t>
            </a:r>
          </a:p>
          <a:p>
            <a:r>
              <a:rPr lang="en-US" sz="5100" b="1" dirty="0"/>
              <a:t>Composition → </a:t>
            </a:r>
            <a:r>
              <a:rPr lang="en-US" sz="5100" b="1" i="1" dirty="0"/>
              <a:t>Composition</a:t>
            </a:r>
            <a:r>
              <a:rPr lang="en-US" sz="5100" dirty="0"/>
              <a:t> is again </a:t>
            </a:r>
            <a:r>
              <a:rPr lang="en-US" sz="5100" b="1" i="1" dirty="0"/>
              <a:t>specialize</a:t>
            </a:r>
            <a:r>
              <a:rPr lang="en-US" sz="5100" dirty="0"/>
              <a:t> form of </a:t>
            </a:r>
            <a:r>
              <a:rPr lang="en-US" sz="5100" b="1" i="1" dirty="0"/>
              <a:t>aggregation</a:t>
            </a:r>
            <a:r>
              <a:rPr lang="en-US" sz="5100" dirty="0"/>
              <a:t> and we can call this as a “</a:t>
            </a:r>
            <a:r>
              <a:rPr lang="en-US" sz="5100" b="1" i="1" dirty="0"/>
              <a:t>life and death</a:t>
            </a:r>
            <a:r>
              <a:rPr lang="en-US" sz="5100" dirty="0"/>
              <a:t>” relationship. It is a strong type of </a:t>
            </a:r>
            <a:r>
              <a:rPr lang="en-US" sz="5100" b="1" i="1" dirty="0"/>
              <a:t>aggregation</a:t>
            </a:r>
            <a:r>
              <a:rPr lang="en-US" sz="5100" dirty="0"/>
              <a:t>. Child object dose not have their life-cycle and if parent object is deleted, all child object will also be deleted. </a:t>
            </a:r>
            <a:r>
              <a:rPr lang="en-US" sz="5100" b="1" dirty="0"/>
              <a:t>Ex: </a:t>
            </a:r>
            <a:r>
              <a:rPr lang="en-US" sz="5100" dirty="0"/>
              <a:t>House and room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Inheritance </a:t>
            </a:r>
            <a:r>
              <a:rPr lang="en-US" dirty="0"/>
              <a:t>is a mechanism in OOP to design two or more entities that are different but share many common features.</a:t>
            </a:r>
          </a:p>
          <a:p>
            <a:pPr lvl="1"/>
            <a:r>
              <a:rPr lang="en-US" dirty="0"/>
              <a:t>Feature common to all classes are defined in  the </a:t>
            </a:r>
            <a:r>
              <a:rPr lang="en-US" dirty="0">
                <a:solidFill>
                  <a:srgbClr val="FF0000"/>
                </a:solidFill>
              </a:rPr>
              <a:t>superclass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classes that inherit common features from the superclass are called </a:t>
            </a:r>
            <a:r>
              <a:rPr lang="en-US" dirty="0">
                <a:solidFill>
                  <a:srgbClr val="FF0000"/>
                </a:solidFill>
              </a:rPr>
              <a:t>subclasses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pic>
        <p:nvPicPr>
          <p:cNvPr id="4" name="Content Placeholder 3" descr="Inherita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28925" y="1981200"/>
            <a:ext cx="348615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often share capabilities.</a:t>
            </a:r>
          </a:p>
          <a:p>
            <a:r>
              <a:rPr lang="en-US" dirty="0"/>
              <a:t>We want to avoid re-coding these capabilities.</a:t>
            </a:r>
          </a:p>
          <a:p>
            <a:r>
              <a:rPr lang="en-US" dirty="0"/>
              <a:t>Reuse of these would be best to</a:t>
            </a:r>
          </a:p>
          <a:p>
            <a:pPr lvl="1"/>
            <a:r>
              <a:rPr lang="en-US" dirty="0"/>
              <a:t>Improve </a:t>
            </a:r>
            <a:r>
              <a:rPr lang="en-US" dirty="0">
                <a:solidFill>
                  <a:srgbClr val="FF0000"/>
                </a:solidFill>
              </a:rPr>
              <a:t>maintainability</a:t>
            </a:r>
          </a:p>
          <a:p>
            <a:pPr lvl="1"/>
            <a:r>
              <a:rPr lang="en-US" dirty="0"/>
              <a:t>Reduce cost</a:t>
            </a:r>
          </a:p>
          <a:p>
            <a:pPr lvl="1"/>
            <a:r>
              <a:rPr lang="en-US" dirty="0"/>
              <a:t>Improve “real world” </a:t>
            </a:r>
            <a:r>
              <a:rPr lang="en-US" dirty="0">
                <a:solidFill>
                  <a:srgbClr val="00B050"/>
                </a:solidFill>
              </a:rPr>
              <a:t>modeling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Inheritance?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need to re-invent the wheel.</a:t>
            </a:r>
          </a:p>
          <a:p>
            <a:r>
              <a:rPr lang="en-US" dirty="0"/>
              <a:t>Allow us to build on existing codes without having to copy it, paste it or rewrite it again, etc.</a:t>
            </a:r>
          </a:p>
          <a:p>
            <a:r>
              <a:rPr lang="en-US" dirty="0"/>
              <a:t>To create the subclass, we need to program only the differences between the superclass and subclass that inherits from it.</a:t>
            </a:r>
          </a:p>
          <a:p>
            <a:r>
              <a:rPr lang="en-US" dirty="0"/>
              <a:t>Make class more flexible.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</a:t>
            </a:r>
          </a:p>
          <a:p>
            <a:r>
              <a:rPr lang="en-US" sz="3600" dirty="0"/>
              <a:t>Procedural programming</a:t>
            </a:r>
          </a:p>
          <a:p>
            <a:r>
              <a:rPr lang="en-US" sz="3600" dirty="0"/>
              <a:t>Object oriented programming.</a:t>
            </a:r>
          </a:p>
          <a:p>
            <a:r>
              <a:rPr lang="en-US" sz="3600" dirty="0"/>
              <a:t>Features of OOP</a:t>
            </a:r>
          </a:p>
          <a:p>
            <a:r>
              <a:rPr lang="en-US" sz="3600" dirty="0"/>
              <a:t>OOP concepts</a:t>
            </a:r>
          </a:p>
          <a:p>
            <a:r>
              <a:rPr lang="en-US" sz="3600" dirty="0"/>
              <a:t>Object oriented programming design principles</a:t>
            </a:r>
            <a:endParaRPr lang="en-US" sz="32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Composition(has-a)/Inheritance(is-a)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Prefer </a:t>
            </a:r>
            <a:r>
              <a:rPr lang="en-US" dirty="0">
                <a:solidFill>
                  <a:srgbClr val="FF0000"/>
                </a:solidFill>
              </a:rPr>
              <a:t>composition</a:t>
            </a:r>
            <a:r>
              <a:rPr lang="en-US" dirty="0"/>
              <a:t> when not sure about inheritance.</a:t>
            </a:r>
          </a:p>
          <a:p>
            <a:r>
              <a:rPr lang="en-US" dirty="0"/>
              <a:t>Prefer composition when not all the superclass functions were re-used by subclass.</a:t>
            </a:r>
          </a:p>
          <a:p>
            <a:r>
              <a:rPr lang="en-US" dirty="0">
                <a:solidFill>
                  <a:srgbClr val="00B050"/>
                </a:solidFill>
              </a:rPr>
              <a:t>Inheritance</a:t>
            </a:r>
            <a:r>
              <a:rPr lang="en-US" dirty="0"/>
              <a:t> leads to tight coupling b/w subclass with superclass. Harder to maintain.</a:t>
            </a:r>
          </a:p>
          <a:p>
            <a:r>
              <a:rPr lang="en-US" dirty="0"/>
              <a:t>Inheritance hides some of compilation error which must be exposed.</a:t>
            </a:r>
          </a:p>
          <a:p>
            <a:r>
              <a:rPr lang="en-US" dirty="0"/>
              <a:t>Inheritance is easier to use than composition.</a:t>
            </a:r>
          </a:p>
          <a:p>
            <a:r>
              <a:rPr lang="en-US" dirty="0"/>
              <a:t>Composition make the code maintainable in future, especially when your assumption breaks (Using inheritance).</a:t>
            </a:r>
          </a:p>
          <a:p>
            <a:r>
              <a:rPr lang="en-US" dirty="0"/>
              <a:t>Discussion is incomplete without discussion of </a:t>
            </a:r>
            <a:r>
              <a:rPr lang="en-US" dirty="0">
                <a:solidFill>
                  <a:srgbClr val="FF0000"/>
                </a:solidFill>
              </a:rPr>
              <a:t>Liskov substitution principle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Composition/Inheritance…..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is to think twice while making decision.</a:t>
            </a:r>
          </a:p>
          <a:p>
            <a:r>
              <a:rPr lang="en-US" dirty="0"/>
              <a:t>One has to have proper reason while choosing composition/inheritance.</a:t>
            </a:r>
          </a:p>
          <a:p>
            <a:r>
              <a:rPr lang="en-US" dirty="0"/>
              <a:t>A car has “engine”.</a:t>
            </a:r>
          </a:p>
          <a:p>
            <a:r>
              <a:rPr lang="en-US" dirty="0"/>
              <a:t>A car is a “</a:t>
            </a:r>
            <a:r>
              <a:rPr lang="en-US" dirty="0" err="1"/>
              <a:t>vechicle</a:t>
            </a:r>
            <a:r>
              <a:rPr lang="en-US"/>
              <a:t>”.</a:t>
            </a:r>
            <a:endParaRPr lang="en-US" dirty="0"/>
          </a:p>
          <a:p>
            <a:r>
              <a:rPr lang="en-US" dirty="0"/>
              <a:t>Discussion?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Polymorphism indicates the meaning of “</a:t>
            </a:r>
            <a:r>
              <a:rPr lang="en-US" dirty="0">
                <a:solidFill>
                  <a:srgbClr val="FF0000"/>
                </a:solidFill>
              </a:rPr>
              <a:t>many forms</a:t>
            </a:r>
            <a:r>
              <a:rPr lang="en-US" dirty="0"/>
              <a:t>”.</a:t>
            </a:r>
          </a:p>
          <a:p>
            <a:r>
              <a:rPr lang="en-US" dirty="0"/>
              <a:t>Polymorphism present a method that can have many definitions. Polymorphism is related to “</a:t>
            </a:r>
            <a:r>
              <a:rPr lang="en-US" dirty="0">
                <a:solidFill>
                  <a:srgbClr val="FF0000"/>
                </a:solidFill>
              </a:rPr>
              <a:t>overloading</a:t>
            </a:r>
            <a:r>
              <a:rPr lang="en-US" dirty="0"/>
              <a:t>” and “</a:t>
            </a:r>
            <a:r>
              <a:rPr lang="en-US" dirty="0">
                <a:solidFill>
                  <a:srgbClr val="00B050"/>
                </a:solidFill>
              </a:rPr>
              <a:t>overriding</a:t>
            </a:r>
            <a:r>
              <a:rPr lang="en-US" dirty="0"/>
              <a:t>”.</a:t>
            </a:r>
          </a:p>
          <a:p>
            <a:r>
              <a:rPr lang="en-US" dirty="0"/>
              <a:t>Overloading indicates a method can have different definitions by defining different type of parameters.</a:t>
            </a:r>
          </a:p>
          <a:p>
            <a:pPr lvl="1"/>
            <a:r>
              <a:rPr lang="en-US" dirty="0" err="1"/>
              <a:t>getPrice</a:t>
            </a:r>
            <a:r>
              <a:rPr lang="en-US" dirty="0"/>
              <a:t>() : void</a:t>
            </a:r>
          </a:p>
          <a:p>
            <a:pPr lvl="1"/>
            <a:r>
              <a:rPr lang="en-US" dirty="0" err="1"/>
              <a:t>getPrice</a:t>
            </a:r>
            <a:r>
              <a:rPr lang="en-US" dirty="0"/>
              <a:t>(string  name) : void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indicates subclass and the parent class has the same methods, parameters and return type(namely to redefine the methods in parent class).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Overr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1" y="3914775"/>
            <a:ext cx="54864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is the process of modeling only relevant features</a:t>
            </a:r>
          </a:p>
          <a:p>
            <a:pPr lvl="1"/>
            <a:r>
              <a:rPr lang="en-US" dirty="0"/>
              <a:t>Hide unnecessary details which are irrelevant for current for current purpose (and/or user).</a:t>
            </a:r>
          </a:p>
          <a:p>
            <a:r>
              <a:rPr lang="en-US" dirty="0"/>
              <a:t>Reduces complexity and aids understanding.</a:t>
            </a:r>
          </a:p>
          <a:p>
            <a:r>
              <a:rPr lang="en-US" dirty="0"/>
              <a:t>Abstraction provides the freedom to defer implementation decisions by avoiding commitments to details.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388620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std;</a:t>
            </a:r>
          </a:p>
          <a:p>
            <a:r>
              <a:rPr lang="en-US" sz="1400" dirty="0"/>
              <a:t>class Adder{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   // constructor </a:t>
            </a:r>
          </a:p>
          <a:p>
            <a:r>
              <a:rPr lang="en-US" sz="1400" dirty="0"/>
              <a:t>      Adder(int </a:t>
            </a:r>
            <a:r>
              <a:rPr lang="en-US" sz="1400" dirty="0" err="1"/>
              <a:t>i</a:t>
            </a:r>
            <a:r>
              <a:rPr lang="en-US" sz="1400" dirty="0"/>
              <a:t> = 0)</a:t>
            </a:r>
          </a:p>
          <a:p>
            <a:r>
              <a:rPr lang="en-US" sz="1400" dirty="0"/>
              <a:t>     {</a:t>
            </a:r>
          </a:p>
          <a:p>
            <a:r>
              <a:rPr lang="en-US" sz="1400" dirty="0"/>
              <a:t>           total = </a:t>
            </a:r>
            <a:r>
              <a:rPr lang="en-US" sz="1400" dirty="0" err="1"/>
              <a:t>i</a:t>
            </a:r>
            <a:r>
              <a:rPr lang="en-US" sz="1400" dirty="0"/>
              <a:t>; </a:t>
            </a:r>
          </a:p>
          <a:p>
            <a:r>
              <a:rPr lang="en-US" sz="1400" dirty="0"/>
              <a:t>     } </a:t>
            </a:r>
          </a:p>
          <a:p>
            <a:r>
              <a:rPr lang="en-US" sz="1400" dirty="0"/>
              <a:t>     // interface to outside world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addNum</a:t>
            </a:r>
            <a:r>
              <a:rPr lang="en-US" sz="1400" dirty="0"/>
              <a:t>(int number)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 total += number;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interface to outside world</a:t>
            </a:r>
          </a:p>
          <a:p>
            <a:r>
              <a:rPr lang="en-US" sz="1400" dirty="0"/>
              <a:t>    int </a:t>
            </a:r>
            <a:r>
              <a:rPr lang="en-US" sz="1400" dirty="0" err="1"/>
              <a:t>getTotal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  return total;</a:t>
            </a:r>
          </a:p>
          <a:p>
            <a:r>
              <a:rPr lang="en-US" sz="1400" dirty="0"/>
              <a:t>    };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   // hidden data from outside world</a:t>
            </a:r>
          </a:p>
          <a:p>
            <a:r>
              <a:rPr lang="en-US" sz="1400" dirty="0"/>
              <a:t>     int total;</a:t>
            </a:r>
          </a:p>
          <a:p>
            <a:r>
              <a:rPr lang="en-US" sz="1400" dirty="0"/>
              <a:t>};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676400"/>
            <a:ext cx="35814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 main(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Adder a;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a.addNum</a:t>
            </a:r>
            <a:r>
              <a:rPr lang="en-US" dirty="0"/>
              <a:t>(10);</a:t>
            </a:r>
          </a:p>
          <a:p>
            <a:r>
              <a:rPr lang="en-US" dirty="0"/>
              <a:t>      </a:t>
            </a:r>
            <a:r>
              <a:rPr lang="en-US" dirty="0" err="1"/>
              <a:t>a.addNum</a:t>
            </a:r>
            <a:r>
              <a:rPr lang="en-US" dirty="0"/>
              <a:t>(20);</a:t>
            </a:r>
          </a:p>
          <a:p>
            <a:r>
              <a:rPr lang="en-US" dirty="0"/>
              <a:t>      </a:t>
            </a:r>
            <a:r>
              <a:rPr lang="en-US" dirty="0" err="1"/>
              <a:t>a.addNum</a:t>
            </a:r>
            <a:r>
              <a:rPr lang="en-US" dirty="0"/>
              <a:t>(30);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"Total " &lt;&lt; </a:t>
            </a:r>
            <a:r>
              <a:rPr lang="en-US" dirty="0" err="1"/>
              <a:t>a.getTotal</a:t>
            </a:r>
            <a:r>
              <a:rPr lang="en-US" dirty="0"/>
              <a:t>()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modularity</a:t>
            </a:r>
            <a:r>
              <a:rPr lang="en-US" dirty="0"/>
              <a:t> means that the logical components of a large program can each be implemented separately. Different people can work on different classes. Each implementation task is isolated from the others.</a:t>
            </a:r>
          </a:p>
          <a:p>
            <a:r>
              <a:rPr lang="en-US" dirty="0"/>
              <a:t>This has benefits, not just for organizing the implementation, but for fixing problems later.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Coupling</a:t>
            </a:r>
            <a:r>
              <a:rPr lang="en-US" dirty="0"/>
              <a:t> defines how dependent one object on another object (that is uses).</a:t>
            </a:r>
          </a:p>
          <a:p>
            <a:r>
              <a:rPr lang="en-US" dirty="0"/>
              <a:t>Coupling is a measure of strength of connection between any two system </a:t>
            </a:r>
            <a:r>
              <a:rPr lang="en-US" dirty="0">
                <a:solidFill>
                  <a:srgbClr val="00B050"/>
                </a:solidFill>
              </a:rPr>
              <a:t>components</a:t>
            </a:r>
            <a:r>
              <a:rPr lang="en-US" dirty="0"/>
              <a:t>. The more any one components knows about other components, the tighter</a:t>
            </a:r>
            <a:r>
              <a:rPr lang="en-US" dirty="0">
                <a:solidFill>
                  <a:srgbClr val="FF0000"/>
                </a:solidFill>
              </a:rPr>
              <a:t>(worse)</a:t>
            </a:r>
            <a:r>
              <a:rPr lang="en-US" dirty="0"/>
              <a:t> the coupling is between those components.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342900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class Traveler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Car c=new Car();</a:t>
            </a:r>
          </a:p>
          <a:p>
            <a:r>
              <a:rPr lang="en-US" sz="1400" dirty="0"/>
              <a:t>    void </a:t>
            </a:r>
            <a:r>
              <a:rPr lang="en-US" sz="1400" dirty="0" err="1"/>
              <a:t>startJourney</a:t>
            </a:r>
            <a:r>
              <a:rPr lang="en-US" sz="1400" dirty="0"/>
              <a:t>()</a:t>
            </a:r>
          </a:p>
          <a:p>
            <a:r>
              <a:rPr lang="en-US" sz="1400" dirty="0"/>
              <a:t>    {</a:t>
            </a:r>
          </a:p>
          <a:p>
            <a:r>
              <a:rPr lang="en-US" sz="1400" dirty="0"/>
              <a:t>       </a:t>
            </a:r>
            <a:r>
              <a:rPr lang="en-US" sz="1400" dirty="0" err="1"/>
              <a:t>c.move</a:t>
            </a:r>
            <a:r>
              <a:rPr lang="en-US" sz="1400" dirty="0"/>
              <a:t>();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4876800" y="1676400"/>
            <a:ext cx="358140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Car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void move()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  // logic...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320040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class Traveler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Vehicle v;</a:t>
            </a:r>
          </a:p>
          <a:p>
            <a:r>
              <a:rPr lang="en-US" sz="1400" dirty="0"/>
              <a:t>    public void </a:t>
            </a:r>
            <a:r>
              <a:rPr lang="en-US" sz="1400" dirty="0" err="1"/>
              <a:t>setV</a:t>
            </a:r>
            <a:r>
              <a:rPr lang="en-US" sz="1400" dirty="0"/>
              <a:t>(Vehicle v)</a:t>
            </a:r>
          </a:p>
          <a:p>
            <a:r>
              <a:rPr lang="en-US" sz="1400" dirty="0"/>
              <a:t>    {</a:t>
            </a:r>
          </a:p>
          <a:p>
            <a:r>
              <a:rPr lang="en-US" sz="1400" dirty="0"/>
              <a:t>      </a:t>
            </a:r>
            <a:r>
              <a:rPr lang="en-US" sz="1400" dirty="0" err="1"/>
              <a:t>this.v</a:t>
            </a:r>
            <a:r>
              <a:rPr lang="en-US" sz="1400" dirty="0"/>
              <a:t> = v;</a:t>
            </a:r>
          </a:p>
          <a:p>
            <a:r>
              <a:rPr lang="en-US" sz="1400" dirty="0"/>
              <a:t>    }      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   void </a:t>
            </a:r>
            <a:r>
              <a:rPr lang="en-US" sz="1400" dirty="0" err="1"/>
              <a:t>startJourney</a:t>
            </a:r>
            <a:r>
              <a:rPr lang="en-US" sz="1400" dirty="0"/>
              <a:t>()</a:t>
            </a:r>
          </a:p>
          <a:p>
            <a:r>
              <a:rPr lang="en-US" sz="1400" dirty="0"/>
              <a:t>    {</a:t>
            </a:r>
          </a:p>
          <a:p>
            <a:r>
              <a:rPr lang="en-US" sz="1400" dirty="0"/>
              <a:t>       </a:t>
            </a:r>
            <a:r>
              <a:rPr lang="en-US" sz="1400" dirty="0" err="1"/>
              <a:t>v.move</a:t>
            </a:r>
            <a:r>
              <a:rPr lang="en-US" sz="1400" dirty="0"/>
              <a:t>();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Interface Vehicle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void move();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676400"/>
            <a:ext cx="320040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class Car implements Vehicle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   public void move()</a:t>
            </a:r>
          </a:p>
          <a:p>
            <a:r>
              <a:rPr lang="en-US" sz="1600" dirty="0"/>
              <a:t>    {</a:t>
            </a:r>
          </a:p>
          <a:p>
            <a:r>
              <a:rPr lang="en-US" sz="1600" dirty="0"/>
              <a:t>         // logic</a:t>
            </a:r>
          </a:p>
          <a:p>
            <a:r>
              <a:rPr lang="en-US" sz="1600" dirty="0"/>
              <a:t>    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class Bike implements Vehicle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   public void move()</a:t>
            </a:r>
          </a:p>
          <a:p>
            <a:r>
              <a:rPr lang="en-US" sz="1600" dirty="0"/>
              <a:t>    {</a:t>
            </a:r>
          </a:p>
          <a:p>
            <a:r>
              <a:rPr lang="en-US" sz="1600" dirty="0"/>
              <a:t>         // logic</a:t>
            </a:r>
          </a:p>
          <a:p>
            <a:r>
              <a:rPr lang="en-US" sz="1600" dirty="0"/>
              <a:t>    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Programming</a:t>
            </a:r>
            <a:r>
              <a:rPr lang="en-US" dirty="0"/>
              <a:t> is the craft of transforming </a:t>
            </a:r>
            <a:r>
              <a:rPr lang="en-US" dirty="0">
                <a:solidFill>
                  <a:srgbClr val="FF0000"/>
                </a:solidFill>
              </a:rPr>
              <a:t>requirements</a:t>
            </a:r>
            <a:r>
              <a:rPr lang="en-US" dirty="0"/>
              <a:t> into something that computer can </a:t>
            </a:r>
            <a:r>
              <a:rPr lang="en-US" dirty="0">
                <a:solidFill>
                  <a:srgbClr val="00B050"/>
                </a:solidFill>
              </a:rPr>
              <a:t>execute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Cohesion</a:t>
            </a:r>
            <a:r>
              <a:rPr lang="en-US" dirty="0"/>
              <a:t> defines how narrowly defined an object is. Functional cohesion refers measures how strongly objects are related.</a:t>
            </a:r>
          </a:p>
          <a:p>
            <a:r>
              <a:rPr lang="en-US" dirty="0"/>
              <a:t>Cohesion is a measure of how </a:t>
            </a:r>
            <a:r>
              <a:rPr lang="en-US" dirty="0">
                <a:solidFill>
                  <a:srgbClr val="00B050"/>
                </a:solidFill>
              </a:rPr>
              <a:t>logically</a:t>
            </a:r>
            <a:r>
              <a:rPr lang="en-US" dirty="0"/>
              <a:t> related the parts of an individual components are to each other, and to the overall components. The more logically related the parts of components are to each other higher </a:t>
            </a:r>
            <a:r>
              <a:rPr lang="en-US" dirty="0">
                <a:solidFill>
                  <a:srgbClr val="FF0000"/>
                </a:solidFill>
              </a:rPr>
              <a:t>(better) </a:t>
            </a:r>
            <a:r>
              <a:rPr lang="en-US" dirty="0"/>
              <a:t>the cohesion of that component.</a:t>
            </a:r>
          </a:p>
          <a:p>
            <a:r>
              <a:rPr lang="en-US" dirty="0">
                <a:solidFill>
                  <a:srgbClr val="00B050"/>
                </a:solidFill>
              </a:rPr>
              <a:t>Low coupling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tight cohesion </a:t>
            </a:r>
            <a:r>
              <a:rPr lang="en-US" dirty="0"/>
              <a:t>is good object oriented design (OOD).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is a contract consisting of group of related function </a:t>
            </a:r>
            <a:r>
              <a:rPr lang="en-US" dirty="0">
                <a:solidFill>
                  <a:srgbClr val="00B050"/>
                </a:solidFill>
              </a:rPr>
              <a:t>prototypes</a:t>
            </a:r>
            <a:r>
              <a:rPr lang="en-US" dirty="0"/>
              <a:t> whose usage is defined but whose implementation is not:</a:t>
            </a:r>
          </a:p>
          <a:p>
            <a:pPr lvl="1"/>
            <a:r>
              <a:rPr lang="en-US" dirty="0"/>
              <a:t>An interface definition specifies the interface’s member functions, called methods, their return types, the number and types of parameters and what they must do.</a:t>
            </a:r>
          </a:p>
          <a:p>
            <a:pPr lvl="1"/>
            <a:r>
              <a:rPr lang="en-US" dirty="0"/>
              <a:t>These is no implementation associated with an interface.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752600"/>
            <a:ext cx="381000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shape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public: </a:t>
            </a:r>
          </a:p>
          <a:p>
            <a:r>
              <a:rPr lang="en-US" dirty="0"/>
              <a:t>     virtual ~shape();</a:t>
            </a:r>
          </a:p>
          <a:p>
            <a:r>
              <a:rPr lang="en-US" dirty="0"/>
              <a:t>     virtual void </a:t>
            </a:r>
            <a:r>
              <a:rPr lang="en-US" dirty="0" err="1"/>
              <a:t>move_x</a:t>
            </a:r>
            <a:r>
              <a:rPr lang="en-US" dirty="0"/>
              <a:t>(distance x) = 0;    </a:t>
            </a:r>
          </a:p>
          <a:p>
            <a:r>
              <a:rPr lang="en-US" dirty="0"/>
              <a:t>     virtual void </a:t>
            </a:r>
            <a:r>
              <a:rPr lang="en-US" dirty="0" err="1"/>
              <a:t>move_y</a:t>
            </a:r>
            <a:r>
              <a:rPr lang="en-US" dirty="0"/>
              <a:t>(distance y) = 0;    </a:t>
            </a:r>
          </a:p>
          <a:p>
            <a:r>
              <a:rPr lang="en-US" dirty="0"/>
              <a:t>     virtual void rotate(angle rotation) = 0; </a:t>
            </a:r>
          </a:p>
          <a:p>
            <a:r>
              <a:rPr lang="en-US" dirty="0"/>
              <a:t>     //... </a:t>
            </a:r>
          </a:p>
          <a:p>
            <a:r>
              <a:rPr lang="en-US" dirty="0"/>
              <a:t>};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implementation is the code a programmer supplies to carry out the actions specified in an interface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676400"/>
            <a:ext cx="381000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line : public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virtual ~line();</a:t>
            </a:r>
          </a:p>
          <a:p>
            <a:r>
              <a:rPr lang="en-US" dirty="0"/>
              <a:t>     virtual void </a:t>
            </a:r>
            <a:r>
              <a:rPr lang="en-US" dirty="0" err="1"/>
              <a:t>move_x</a:t>
            </a:r>
            <a:r>
              <a:rPr lang="en-US" dirty="0"/>
              <a:t>(distance x);  </a:t>
            </a:r>
          </a:p>
          <a:p>
            <a:r>
              <a:rPr lang="en-US" dirty="0"/>
              <a:t>     virtual void </a:t>
            </a:r>
            <a:r>
              <a:rPr lang="en-US" dirty="0" err="1"/>
              <a:t>move_y</a:t>
            </a:r>
            <a:r>
              <a:rPr lang="en-US" dirty="0"/>
              <a:t>(distance y); </a:t>
            </a:r>
          </a:p>
          <a:p>
            <a:r>
              <a:rPr lang="en-US" dirty="0"/>
              <a:t>     virtual void rotate(angle rotation); private:</a:t>
            </a:r>
          </a:p>
          <a:p>
            <a:r>
              <a:rPr lang="en-US" dirty="0"/>
              <a:t>     point end_point_1, end_point_2;   </a:t>
            </a:r>
          </a:p>
          <a:p>
            <a:r>
              <a:rPr lang="en-US" dirty="0"/>
              <a:t>    //... </a:t>
            </a:r>
          </a:p>
          <a:p>
            <a:r>
              <a:rPr lang="en-US" dirty="0"/>
              <a:t>};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the services the end user needs are represented.</a:t>
            </a:r>
          </a:p>
          <a:p>
            <a:pPr lvl="1"/>
            <a:r>
              <a:rPr lang="en-US" dirty="0"/>
              <a:t>Data hiding with use of encapsulation</a:t>
            </a:r>
          </a:p>
          <a:p>
            <a:r>
              <a:rPr lang="en-US" dirty="0"/>
              <a:t>Change in the class implementation should not require change in the class user’s code.</a:t>
            </a:r>
          </a:p>
          <a:p>
            <a:pPr lvl="1"/>
            <a:r>
              <a:rPr lang="en-US" dirty="0"/>
              <a:t>Interface is still the same</a:t>
            </a:r>
          </a:p>
          <a:p>
            <a:r>
              <a:rPr lang="en-US" dirty="0"/>
              <a:t>Always provide the minimal interface.</a:t>
            </a:r>
          </a:p>
          <a:p>
            <a:r>
              <a:rPr lang="en-US" dirty="0"/>
              <a:t>Use abstract thinking in designing interfaces</a:t>
            </a:r>
          </a:p>
          <a:p>
            <a:pPr lvl="1"/>
            <a:r>
              <a:rPr lang="en-US" dirty="0"/>
              <a:t>No unnecessary steps</a:t>
            </a:r>
          </a:p>
          <a:p>
            <a:pPr lvl="1"/>
            <a:r>
              <a:rPr lang="en-US" dirty="0"/>
              <a:t>Implement the steps in the class implementation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determine minimum possible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what user absolutely needs</a:t>
            </a:r>
          </a:p>
          <a:p>
            <a:pPr lvl="1"/>
            <a:r>
              <a:rPr lang="en-US" dirty="0"/>
              <a:t>Fewer interfaces are possible</a:t>
            </a:r>
          </a:p>
          <a:p>
            <a:pPr lvl="1"/>
            <a:r>
              <a:rPr lang="en-US" dirty="0"/>
              <a:t>Use polymorphism</a:t>
            </a:r>
          </a:p>
          <a:p>
            <a:r>
              <a:rPr lang="en-US" dirty="0"/>
              <a:t>Starts with hiding everything (private)</a:t>
            </a:r>
          </a:p>
          <a:p>
            <a:pPr lvl="1"/>
            <a:r>
              <a:rPr lang="en-US" dirty="0"/>
              <a:t>Only use public interfaces (try not to use public attributes, instead get/set).</a:t>
            </a:r>
          </a:p>
          <a:p>
            <a:r>
              <a:rPr lang="en-US" dirty="0"/>
              <a:t>Design your class from users perspective and what they need (meet the requirements)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implements requirement by breaking down them to small steps (functional decomposition).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Programmer creates the “recipe” that computer can understand and execute.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procedural programming language?</a:t>
            </a:r>
          </a:p>
          <a:p>
            <a:r>
              <a:rPr lang="en-US" dirty="0"/>
              <a:t>When requirements change</a:t>
            </a:r>
          </a:p>
          <a:p>
            <a:pPr lvl="1"/>
            <a:r>
              <a:rPr lang="en-US" dirty="0"/>
              <a:t>It hard to implement new feature that were not planned in the beginning.</a:t>
            </a:r>
          </a:p>
          <a:p>
            <a:pPr lvl="1"/>
            <a:r>
              <a:rPr lang="en-US" dirty="0"/>
              <a:t>Code blocks gets bigger and bigger.</a:t>
            </a:r>
          </a:p>
          <a:p>
            <a:pPr lvl="1"/>
            <a:r>
              <a:rPr lang="en-US" dirty="0"/>
              <a:t>Changes in code introduce many bugs.</a:t>
            </a:r>
          </a:p>
          <a:p>
            <a:pPr lvl="1"/>
            <a:r>
              <a:rPr lang="en-US" dirty="0"/>
              <a:t>Code gets hard to maintain.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thing is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9600" dirty="0"/>
              <a:t>  </a:t>
            </a:r>
            <a:r>
              <a:rPr lang="en-US" sz="9600" dirty="0">
                <a:solidFill>
                  <a:srgbClr val="FF0000"/>
                </a:solidFill>
              </a:rPr>
              <a:t>Requirement </a:t>
            </a:r>
            <a:r>
              <a:rPr lang="en-US" sz="9600" b="1" dirty="0">
                <a:solidFill>
                  <a:srgbClr val="FF0000"/>
                </a:solidFill>
              </a:rPr>
              <a:t>always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requirements into </a:t>
            </a:r>
            <a:r>
              <a:rPr lang="en-US" dirty="0">
                <a:solidFill>
                  <a:srgbClr val="00B050"/>
                </a:solidFill>
              </a:rPr>
              <a:t>objects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responsibilities</a:t>
            </a:r>
            <a:r>
              <a:rPr lang="en-US" dirty="0"/>
              <a:t>, not into </a:t>
            </a:r>
            <a:r>
              <a:rPr lang="en-US" dirty="0">
                <a:solidFill>
                  <a:srgbClr val="FF0000"/>
                </a:solidFill>
              </a:rPr>
              <a:t>functional steps</a:t>
            </a:r>
            <a:r>
              <a:rPr lang="en-US" dirty="0"/>
              <a:t>.</a:t>
            </a:r>
          </a:p>
          <a:p>
            <a:r>
              <a:rPr lang="en-US" dirty="0"/>
              <a:t>Embraces </a:t>
            </a:r>
            <a:r>
              <a:rPr lang="en-US" dirty="0">
                <a:solidFill>
                  <a:srgbClr val="00B050"/>
                </a:solidFill>
              </a:rPr>
              <a:t>change</a:t>
            </a:r>
            <a:r>
              <a:rPr lang="en-US" dirty="0"/>
              <a:t> of requirements.</a:t>
            </a:r>
          </a:p>
          <a:p>
            <a:pPr lvl="1"/>
            <a:r>
              <a:rPr lang="en-US" dirty="0"/>
              <a:t>By minimizing changes in code.</a:t>
            </a:r>
          </a:p>
          <a:p>
            <a:r>
              <a:rPr lang="en-US" dirty="0"/>
              <a:t>Let you think about </a:t>
            </a:r>
            <a:r>
              <a:rPr lang="en-US" dirty="0">
                <a:solidFill>
                  <a:srgbClr val="00B050"/>
                </a:solidFill>
              </a:rPr>
              <a:t>object hierarchies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interactions </a:t>
            </a:r>
            <a:r>
              <a:rPr lang="en-US" dirty="0"/>
              <a:t>instead of program </a:t>
            </a:r>
            <a:r>
              <a:rPr lang="en-US" dirty="0">
                <a:solidFill>
                  <a:srgbClr val="FF0000"/>
                </a:solidFill>
              </a:rPr>
              <a:t>control flow</a:t>
            </a:r>
            <a:r>
              <a:rPr lang="en-US" dirty="0"/>
              <a:t>.</a:t>
            </a:r>
          </a:p>
          <a:p>
            <a:r>
              <a:rPr lang="en-US" dirty="0"/>
              <a:t>A completely different programming paradigm.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modularize software</a:t>
            </a:r>
            <a:r>
              <a:rPr lang="en-US" dirty="0"/>
              <a:t> development, just like any other engineering discipline.</a:t>
            </a:r>
          </a:p>
          <a:p>
            <a:r>
              <a:rPr lang="en-US" dirty="0"/>
              <a:t>To make software projects more </a:t>
            </a:r>
            <a:r>
              <a:rPr lang="en-US" dirty="0">
                <a:solidFill>
                  <a:srgbClr val="00B050"/>
                </a:solidFill>
              </a:rPr>
              <a:t>manageable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predictable</a:t>
            </a:r>
            <a:r>
              <a:rPr lang="en-US" dirty="0"/>
              <a:t>.</a:t>
            </a:r>
          </a:p>
          <a:p>
            <a:r>
              <a:rPr lang="en-US" dirty="0"/>
              <a:t>For better </a:t>
            </a:r>
            <a:r>
              <a:rPr lang="en-US" dirty="0">
                <a:solidFill>
                  <a:srgbClr val="00B050"/>
                </a:solidFill>
              </a:rPr>
              <a:t>maintainability</a:t>
            </a:r>
            <a:r>
              <a:rPr lang="en-US" dirty="0"/>
              <a:t>, since software </a:t>
            </a:r>
            <a:r>
              <a:rPr lang="en-US" dirty="0">
                <a:solidFill>
                  <a:srgbClr val="FF0000"/>
                </a:solidFill>
              </a:rPr>
              <a:t>maintenance costs </a:t>
            </a:r>
            <a:r>
              <a:rPr lang="en-US" dirty="0"/>
              <a:t>were more than the development costs.</a:t>
            </a:r>
          </a:p>
          <a:p>
            <a:r>
              <a:rPr lang="en-US" dirty="0"/>
              <a:t>For more </a:t>
            </a:r>
            <a:r>
              <a:rPr lang="en-US" dirty="0">
                <a:solidFill>
                  <a:srgbClr val="00B050"/>
                </a:solidFill>
              </a:rPr>
              <a:t>re-use code </a:t>
            </a:r>
            <a:r>
              <a:rPr lang="en-US" dirty="0"/>
              <a:t>and prevent ‘reinvention of wheel’** every time.</a:t>
            </a:r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1900" dirty="0"/>
              <a:t>**r</a:t>
            </a:r>
            <a:r>
              <a:rPr lang="en-US" sz="1900" b="1" dirty="0"/>
              <a:t>einventing the wheel</a:t>
            </a:r>
            <a:r>
              <a:rPr lang="en-US" sz="1900" dirty="0"/>
              <a:t> is a phrase that means to duplicate a basic method that has already previously been created or optimized by others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rather on </a:t>
            </a:r>
            <a:r>
              <a:rPr lang="en-US" dirty="0">
                <a:solidFill>
                  <a:srgbClr val="FF0000"/>
                </a:solidFill>
              </a:rPr>
              <a:t>procedure</a:t>
            </a:r>
            <a:r>
              <a:rPr lang="en-US" dirty="0"/>
              <a:t>.</a:t>
            </a:r>
          </a:p>
          <a:p>
            <a:r>
              <a:rPr lang="en-US" dirty="0"/>
              <a:t>Programs are divided into what are known as </a:t>
            </a:r>
            <a:r>
              <a:rPr lang="en-US" dirty="0">
                <a:solidFill>
                  <a:srgbClr val="00B050"/>
                </a:solidFill>
              </a:rPr>
              <a:t>“objects”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/>
              <a:t>Functions that operate on data of an object are tied together in a data structure.</a:t>
            </a:r>
          </a:p>
          <a:p>
            <a:r>
              <a:rPr lang="en-US" dirty="0"/>
              <a:t>Object may communicate with each other through </a:t>
            </a:r>
            <a:r>
              <a:rPr lang="en-US" dirty="0">
                <a:solidFill>
                  <a:srgbClr val="00B050"/>
                </a:solidFill>
              </a:rPr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New data and functions can be added easily whenever necessary.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1906</Words>
  <Application>Microsoft Office PowerPoint</Application>
  <PresentationFormat>On-screen Show (4:3)</PresentationFormat>
  <Paragraphs>266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Advance OOPS concepts</vt:lpstr>
      <vt:lpstr>Agenda</vt:lpstr>
      <vt:lpstr>Programming</vt:lpstr>
      <vt:lpstr>Procedural programming</vt:lpstr>
      <vt:lpstr>Procedural programming …..</vt:lpstr>
      <vt:lpstr>Worst thing is that</vt:lpstr>
      <vt:lpstr>Object oriented programming</vt:lpstr>
      <vt:lpstr>Why OOPS?</vt:lpstr>
      <vt:lpstr>Features of OOP</vt:lpstr>
      <vt:lpstr>OOPS Concepts</vt:lpstr>
      <vt:lpstr>Classes and Objects</vt:lpstr>
      <vt:lpstr>Message and Methods</vt:lpstr>
      <vt:lpstr>Message Passing</vt:lpstr>
      <vt:lpstr>Encapsulation</vt:lpstr>
      <vt:lpstr>Association, Aggregation and Composition</vt:lpstr>
      <vt:lpstr>Inheritance</vt:lpstr>
      <vt:lpstr>Inheritance Example</vt:lpstr>
      <vt:lpstr>Why inheritance?</vt:lpstr>
      <vt:lpstr>Why Inheritance? Benefits</vt:lpstr>
      <vt:lpstr>Composition(has-a)/Inheritance(is-a)</vt:lpstr>
      <vt:lpstr>Composition/Inheritance…..</vt:lpstr>
      <vt:lpstr>Polymorphism</vt:lpstr>
      <vt:lpstr>Polymorphism….</vt:lpstr>
      <vt:lpstr>Abstraction</vt:lpstr>
      <vt:lpstr>Abstraction example</vt:lpstr>
      <vt:lpstr>Modularity</vt:lpstr>
      <vt:lpstr>Coupling</vt:lpstr>
      <vt:lpstr>Tight coupling</vt:lpstr>
      <vt:lpstr>Loose coupling</vt:lpstr>
      <vt:lpstr>Cohesion</vt:lpstr>
      <vt:lpstr>Interface</vt:lpstr>
      <vt:lpstr>Interface Example</vt:lpstr>
      <vt:lpstr>Interface implementation</vt:lpstr>
      <vt:lpstr>Implementation Example</vt:lpstr>
      <vt:lpstr>Interface vs. Implementation</vt:lpstr>
      <vt:lpstr>How to determine minimum possible interface?</vt:lpstr>
    </vt:vector>
  </TitlesOfParts>
  <Company>NEC HCL System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OOPS Concepts</dc:title>
  <dc:creator>rohit.gupta</dc:creator>
  <cp:lastModifiedBy>abdussatter92@hotmail.com</cp:lastModifiedBy>
  <cp:revision>320</cp:revision>
  <dcterms:created xsi:type="dcterms:W3CDTF">2011-04-07T08:49:47Z</dcterms:created>
  <dcterms:modified xsi:type="dcterms:W3CDTF">2022-02-01T09:36:33Z</dcterms:modified>
</cp:coreProperties>
</file>