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2" r:id="rId3"/>
    <p:sldId id="294" r:id="rId4"/>
    <p:sldId id="293" r:id="rId5"/>
    <p:sldId id="273" r:id="rId6"/>
    <p:sldId id="274" r:id="rId7"/>
    <p:sldId id="275" r:id="rId8"/>
    <p:sldId id="276" r:id="rId9"/>
    <p:sldId id="277" r:id="rId10"/>
    <p:sldId id="292" r:id="rId11"/>
    <p:sldId id="278" r:id="rId12"/>
    <p:sldId id="307" r:id="rId13"/>
    <p:sldId id="279" r:id="rId14"/>
    <p:sldId id="28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5ECA5-83DA-4CB2-BB39-C30EE679A130}" type="slidenum">
              <a:rPr lang="en-US"/>
              <a:pPr/>
              <a:t>12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649" y="692453"/>
            <a:ext cx="4482703" cy="3415393"/>
          </a:xfrm>
          <a:ln w="12700" cap="flat">
            <a:solidFill>
              <a:schemeClr val="tx1"/>
            </a:solidFill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8DDF6-9E08-4B21-AD75-583F72660621}" type="slidenum">
              <a:rPr lang="en-US"/>
              <a:pPr/>
              <a:t>21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F7B2F-8F90-4D1D-A69D-28A06C60545E}" type="slidenum">
              <a:rPr lang="en-US"/>
              <a:pPr/>
              <a:t>22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08E-47D2-4584-816B-449F3150CE09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7AAC-960F-4CE0-8641-0C86F9EB65D7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1BB-1A77-4BC4-A5BE-73977423CC78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3CD7917-39E8-444D-9A58-49658B01A98E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5242B-5194-411C-A0D7-3AA311500BFA}" type="datetime1">
              <a:rPr lang="en-US" smtClean="0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B60-85E0-4D52-832C-70E0976163B5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4D55-B66E-45FA-B60A-2D20BEB11570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7E4-3DE9-405B-8AD9-F4A786210210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393B-018E-418C-A96C-B4AE049E89F6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1AB-1F64-4060-984F-C025139DBBC2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FAA-162D-43F0-9F00-96CAAABD52D7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6B1-2A21-465C-9365-9B6470DD2C2B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433D-A92C-4915-B430-491B8B86D1CA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8C50-3797-40EB-82E0-25BA9D79F533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78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283569" y="6134143"/>
            <a:ext cx="643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E: (t, x), (t, y), (t, z), (x, t), (y, x), (y, z), (z, x), (z, s), (s, t), (s, y)</a:t>
            </a:r>
          </a:p>
        </p:txBody>
      </p:sp>
      <p:grpSp>
        <p:nvGrpSpPr>
          <p:cNvPr id="107" name="Group 8"/>
          <p:cNvGrpSpPr>
            <a:grpSpLocks/>
          </p:cNvGrpSpPr>
          <p:nvPr/>
        </p:nvGrpSpPr>
        <p:grpSpPr bwMode="auto">
          <a:xfrm>
            <a:off x="958257" y="864415"/>
            <a:ext cx="2762250" cy="2528888"/>
            <a:chOff x="2607" y="1209"/>
            <a:chExt cx="1740" cy="1593"/>
          </a:xfrm>
        </p:grpSpPr>
        <p:sp>
          <p:nvSpPr>
            <p:cNvPr id="108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9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11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8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0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2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3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24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25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0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131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136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60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0695" name="Freeform 167"/>
          <p:cNvSpPr>
            <a:spLocks/>
          </p:cNvSpPr>
          <p:nvPr/>
        </p:nvSpPr>
        <p:spPr bwMode="auto">
          <a:xfrm>
            <a:off x="6216057" y="1304153"/>
            <a:ext cx="896937" cy="58737"/>
          </a:xfrm>
          <a:custGeom>
            <a:avLst/>
            <a:gdLst>
              <a:gd name="T0" fmla="*/ 0 w 565"/>
              <a:gd name="T1" fmla="*/ 90724853 h 37"/>
              <a:gd name="T2" fmla="*/ 637598382 w 565"/>
              <a:gd name="T3" fmla="*/ 0 h 37"/>
              <a:gd name="T4" fmla="*/ 1423886694 w 565"/>
              <a:gd name="T5" fmla="*/ 93244194 h 37"/>
              <a:gd name="T6" fmla="*/ 0 60000 65536"/>
              <a:gd name="T7" fmla="*/ 0 60000 65536"/>
              <a:gd name="T8" fmla="*/ 0 60000 65536"/>
              <a:gd name="T9" fmla="*/ 0 w 565"/>
              <a:gd name="T10" fmla="*/ 0 h 37"/>
              <a:gd name="T11" fmla="*/ 565 w 565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37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530" name="Freeform 2"/>
          <p:cNvSpPr>
            <a:spLocks/>
          </p:cNvSpPr>
          <p:nvPr/>
        </p:nvSpPr>
        <p:spPr bwMode="auto">
          <a:xfrm flipH="1" flipV="1">
            <a:off x="2385419" y="4006078"/>
            <a:ext cx="923925" cy="79375"/>
          </a:xfrm>
          <a:custGeom>
            <a:avLst/>
            <a:gdLst>
              <a:gd name="T0" fmla="*/ 37801550 w 582"/>
              <a:gd name="T1" fmla="*/ 126007813 h 50"/>
              <a:gd name="T2" fmla="*/ 118446550 w 582"/>
              <a:gd name="T3" fmla="*/ 93246575 h 50"/>
              <a:gd name="T4" fmla="*/ 753525925 w 582"/>
              <a:gd name="T5" fmla="*/ 2520950 h 50"/>
              <a:gd name="T6" fmla="*/ 1466730938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 rot="5400000" flipV="1">
            <a:off x="6132713" y="159545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 flipV="1">
            <a:off x="6108107" y="1607365"/>
            <a:ext cx="1036637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 flipV="1">
            <a:off x="1577382" y="154386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 rot="5400000" flipV="1">
            <a:off x="1571032" y="230269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1" name="Group 8"/>
          <p:cNvGrpSpPr>
            <a:grpSpLocks/>
          </p:cNvGrpSpPr>
          <p:nvPr/>
        </p:nvGrpSpPr>
        <p:grpSpPr bwMode="auto">
          <a:xfrm>
            <a:off x="958257" y="864415"/>
            <a:ext cx="2762250" cy="2528888"/>
            <a:chOff x="2607" y="1209"/>
            <a:chExt cx="1740" cy="1593"/>
          </a:xfrm>
        </p:grpSpPr>
        <p:sp>
          <p:nvSpPr>
            <p:cNvPr id="25739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740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741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742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743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744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45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46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747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748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49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50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751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752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753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754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5755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5756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7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8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9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760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761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5762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763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4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5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6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5767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8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9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25613" name="Line 41"/>
          <p:cNvSpPr>
            <a:spLocks noChangeShapeType="1"/>
          </p:cNvSpPr>
          <p:nvPr/>
        </p:nvSpPr>
        <p:spPr bwMode="auto">
          <a:xfrm flipV="1">
            <a:off x="5450882" y="158831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42"/>
          <p:cNvSpPr>
            <a:spLocks noChangeShapeType="1"/>
          </p:cNvSpPr>
          <p:nvPr/>
        </p:nvSpPr>
        <p:spPr bwMode="auto">
          <a:xfrm rot="5400000" flipV="1">
            <a:off x="5444532" y="234714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5" name="Group 43"/>
          <p:cNvGrpSpPr>
            <a:grpSpLocks/>
          </p:cNvGrpSpPr>
          <p:nvPr/>
        </p:nvGrpSpPr>
        <p:grpSpPr bwMode="auto">
          <a:xfrm>
            <a:off x="4831757" y="908865"/>
            <a:ext cx="2762250" cy="2528888"/>
            <a:chOff x="2607" y="1209"/>
            <a:chExt cx="1740" cy="1593"/>
          </a:xfrm>
        </p:grpSpPr>
        <p:sp>
          <p:nvSpPr>
            <p:cNvPr id="25708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709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25710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711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7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712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713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4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5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716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717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18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19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720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721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722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723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5724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5725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6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7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8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729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730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5731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732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3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4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5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5736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7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8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790603" name="Oval 75"/>
          <p:cNvSpPr>
            <a:spLocks noChangeArrowheads="1"/>
          </p:cNvSpPr>
          <p:nvPr/>
        </p:nvSpPr>
        <p:spPr bwMode="auto">
          <a:xfrm>
            <a:off x="7151094" y="1278753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90604" name="Oval 76"/>
          <p:cNvSpPr>
            <a:spLocks noChangeArrowheads="1"/>
          </p:cNvSpPr>
          <p:nvPr/>
        </p:nvSpPr>
        <p:spPr bwMode="auto">
          <a:xfrm>
            <a:off x="7151094" y="275036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0605" name="Oval 77"/>
          <p:cNvSpPr>
            <a:spLocks noChangeArrowheads="1"/>
          </p:cNvSpPr>
          <p:nvPr/>
        </p:nvSpPr>
        <p:spPr bwMode="auto">
          <a:xfrm>
            <a:off x="7146332" y="127399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1010644" y="3398065"/>
            <a:ext cx="2762250" cy="2528888"/>
            <a:chOff x="889" y="2419"/>
            <a:chExt cx="1740" cy="1593"/>
          </a:xfrm>
        </p:grpSpPr>
        <p:sp>
          <p:nvSpPr>
            <p:cNvPr id="25669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73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25677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5678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25679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5680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81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82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5685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5686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5687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5688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689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5690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25691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5692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5693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694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5698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99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25700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701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25705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-2</a:t>
                </a:r>
              </a:p>
            </p:txBody>
          </p:sp>
        </p:grpSp>
        <p:sp>
          <p:nvSpPr>
            <p:cNvPr id="25674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5675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676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790646" name="Oval 118"/>
          <p:cNvSpPr>
            <a:spLocks noChangeArrowheads="1"/>
          </p:cNvSpPr>
          <p:nvPr/>
        </p:nvSpPr>
        <p:spPr bwMode="auto">
          <a:xfrm>
            <a:off x="1998069" y="376001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4871444" y="3406003"/>
            <a:ext cx="2762250" cy="2528887"/>
            <a:chOff x="197" y="2433"/>
            <a:chExt cx="1740" cy="1593"/>
          </a:xfrm>
        </p:grpSpPr>
        <p:sp>
          <p:nvSpPr>
            <p:cNvPr id="25627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28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25630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34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25638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5639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6</a:t>
                  </a:r>
                </a:p>
              </p:txBody>
            </p:sp>
            <p:sp>
              <p:nvSpPr>
                <p:cNvPr id="25640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25641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7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42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43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4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5646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5647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64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649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5650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5651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25652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2565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2565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z</a:t>
                  </a:r>
                </a:p>
              </p:txBody>
            </p:sp>
            <p:sp>
              <p:nvSpPr>
                <p:cNvPr id="25655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6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7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8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565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6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-3</a:t>
                  </a:r>
                </a:p>
              </p:txBody>
            </p:sp>
            <p:sp>
              <p:nvSpPr>
                <p:cNvPr id="2566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5662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3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4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-4</a:t>
                  </a:r>
                </a:p>
              </p:txBody>
            </p:sp>
            <p:sp>
              <p:nvSpPr>
                <p:cNvPr id="25666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8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</p:grpSp>
          <p:sp>
            <p:nvSpPr>
              <p:cNvPr id="25635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25636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637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25629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90690" name="Oval 162"/>
          <p:cNvSpPr>
            <a:spLocks noChangeArrowheads="1"/>
          </p:cNvSpPr>
          <p:nvPr/>
        </p:nvSpPr>
        <p:spPr bwMode="auto">
          <a:xfrm>
            <a:off x="7190782" y="525861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25623" name="Text Box 163"/>
          <p:cNvSpPr txBox="1">
            <a:spLocks noChangeArrowheads="1"/>
          </p:cNvSpPr>
          <p:nvPr/>
        </p:nvSpPr>
        <p:spPr bwMode="auto">
          <a:xfrm>
            <a:off x="334369" y="106602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Pass 1</a:t>
            </a:r>
          </a:p>
        </p:txBody>
      </p:sp>
      <p:sp>
        <p:nvSpPr>
          <p:cNvPr id="25624" name="Text Box 164"/>
          <p:cNvSpPr txBox="1">
            <a:spLocks noChangeArrowheads="1"/>
          </p:cNvSpPr>
          <p:nvPr/>
        </p:nvSpPr>
        <p:spPr bwMode="auto">
          <a:xfrm>
            <a:off x="4734919" y="111365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Pass 2</a:t>
            </a:r>
          </a:p>
        </p:txBody>
      </p:sp>
      <p:sp>
        <p:nvSpPr>
          <p:cNvPr id="790693" name="Text Box 165"/>
          <p:cNvSpPr txBox="1">
            <a:spLocks noChangeArrowheads="1"/>
          </p:cNvSpPr>
          <p:nvPr/>
        </p:nvSpPr>
        <p:spPr bwMode="auto">
          <a:xfrm>
            <a:off x="324844" y="344727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3</a:t>
            </a:r>
          </a:p>
        </p:txBody>
      </p:sp>
      <p:sp>
        <p:nvSpPr>
          <p:cNvPr id="790694" name="Text Box 166"/>
          <p:cNvSpPr txBox="1">
            <a:spLocks noChangeArrowheads="1"/>
          </p:cNvSpPr>
          <p:nvPr/>
        </p:nvSpPr>
        <p:spPr bwMode="auto">
          <a:xfrm>
            <a:off x="4611094" y="348537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4</a:t>
            </a:r>
          </a:p>
        </p:txBody>
      </p:sp>
      <p:sp>
        <p:nvSpPr>
          <p:cNvPr id="171" name="Text Box 70"/>
          <p:cNvSpPr txBox="1">
            <a:spLocks noChangeArrowheads="1"/>
          </p:cNvSpPr>
          <p:nvPr/>
        </p:nvSpPr>
        <p:spPr bwMode="auto">
          <a:xfrm>
            <a:off x="283569" y="6134143"/>
            <a:ext cx="643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E: (t, x), (t, y), (t, z), (x, t), (y, x), (y, z), (z, x), (z, s), (s, t), (s, y)</a:t>
            </a:r>
          </a:p>
        </p:txBody>
      </p:sp>
      <p:sp>
        <p:nvSpPr>
          <p:cNvPr id="176" name="Oval 77"/>
          <p:cNvSpPr>
            <a:spLocks noChangeArrowheads="1"/>
          </p:cNvSpPr>
          <p:nvPr/>
        </p:nvSpPr>
        <p:spPr bwMode="auto">
          <a:xfrm>
            <a:off x="1944095" y="123430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7" name="Oval 77"/>
          <p:cNvSpPr>
            <a:spLocks noChangeArrowheads="1"/>
          </p:cNvSpPr>
          <p:nvPr/>
        </p:nvSpPr>
        <p:spPr bwMode="auto">
          <a:xfrm>
            <a:off x="1958383" y="2720204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70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95" grpId="0" animBg="1"/>
      <p:bldP spid="790695" grpId="1" animBg="1"/>
      <p:bldP spid="790530" grpId="0" animBg="1"/>
      <p:bldP spid="790531" grpId="0" animBg="1"/>
      <p:bldP spid="790533" grpId="0" animBg="1"/>
      <p:bldP spid="25609" grpId="0" animBg="1"/>
      <p:bldP spid="25610" grpId="0" animBg="1"/>
      <p:bldP spid="25613" grpId="0" animBg="1"/>
      <p:bldP spid="25614" grpId="0" animBg="1"/>
      <p:bldP spid="790603" grpId="0" animBg="1"/>
      <p:bldP spid="790604" grpId="0" animBg="1"/>
      <p:bldP spid="790605" grpId="0" animBg="1"/>
      <p:bldP spid="790646" grpId="0" animBg="1"/>
      <p:bldP spid="790690" grpId="0" animBg="1"/>
      <p:bldP spid="25623" grpId="0"/>
      <p:bldP spid="25624" grpId="0"/>
      <p:bldP spid="790693" grpId="0"/>
      <p:bldP spid="790694" grpId="0"/>
      <p:bldP spid="176" grpId="0" animBg="1"/>
      <p:bldP spid="1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Bellman-Ford Works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On the first pass, we find </a:t>
            </a:r>
            <a:r>
              <a:rPr lang="en-US" i="1">
                <a:latin typeface="Symbol" pitchFamily="18" charset="2"/>
              </a:rPr>
              <a:t>d </a:t>
            </a:r>
            <a:r>
              <a:rPr lang="en-US" sz="2400"/>
              <a:t>(s,u) for all vertices whose shortest paths have one edge.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On the second pass, the d[</a:t>
            </a:r>
            <a:r>
              <a:rPr lang="en-US" sz="2400" i="1"/>
              <a:t>u</a:t>
            </a:r>
            <a:r>
              <a:rPr lang="en-US" sz="2400"/>
              <a:t>] values computed for the one-edge-away vertices are correct (= </a:t>
            </a:r>
            <a:r>
              <a:rPr lang="en-US" i="1">
                <a:latin typeface="Symbol" pitchFamily="18" charset="2"/>
              </a:rPr>
              <a:t>d </a:t>
            </a:r>
            <a:r>
              <a:rPr lang="en-US" sz="2400"/>
              <a:t>(s,u)), so they are used to compute the correct d values for vertices whose shortest paths have two edges.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Since no shortest path can have more than |V[G]|-1 edges, after that many passes all d values are correct.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Note: all vertices not reachable from s will have their original values of infinity.  (Same, by the way, for Dijkstra).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Detecting Negative Cycles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d[v] &gt; d[u] + w(u, v)</a:t>
            </a:r>
          </a:p>
          <a:p>
            <a:pPr marL="533400" indent="-533400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533400" indent="-533400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3400" indent="-533400" eaLnBrk="1" hangingPunct="1">
              <a:buFontTx/>
              <a:buNone/>
            </a:pPr>
            <a:endParaRPr lang="en-US" altLang="en-US" sz="2400" dirty="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346268" y="2826919"/>
            <a:ext cx="1741488" cy="2022475"/>
            <a:chOff x="3698" y="2451"/>
            <a:chExt cx="1097" cy="1274"/>
          </a:xfrm>
        </p:grpSpPr>
        <p:sp>
          <p:nvSpPr>
            <p:cNvPr id="26663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6664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65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66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67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68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69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71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72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6673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98931" y="2831682"/>
            <a:ext cx="1741488" cy="2022475"/>
            <a:chOff x="3698" y="2451"/>
            <a:chExt cx="1097" cy="1274"/>
          </a:xfrm>
        </p:grpSpPr>
        <p:sp>
          <p:nvSpPr>
            <p:cNvPr id="26651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6652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53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54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55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56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57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59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60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6661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82" name="Oval 30"/>
          <p:cNvSpPr>
            <a:spLocks noChangeArrowheads="1"/>
          </p:cNvSpPr>
          <p:nvPr/>
        </p:nvSpPr>
        <p:spPr bwMode="auto">
          <a:xfrm>
            <a:off x="4949894" y="322696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1583" name="Oval 31"/>
          <p:cNvSpPr>
            <a:spLocks noChangeArrowheads="1"/>
          </p:cNvSpPr>
          <p:nvPr/>
        </p:nvSpPr>
        <p:spPr bwMode="auto">
          <a:xfrm>
            <a:off x="4368869" y="412231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1584" name="Oval 32"/>
          <p:cNvSpPr>
            <a:spLocks noChangeArrowheads="1"/>
          </p:cNvSpPr>
          <p:nvPr/>
        </p:nvSpPr>
        <p:spPr bwMode="auto">
          <a:xfrm>
            <a:off x="3644969" y="322696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-3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846831" y="2831682"/>
            <a:ext cx="1741488" cy="2022475"/>
            <a:chOff x="3698" y="2451"/>
            <a:chExt cx="1097" cy="1274"/>
          </a:xfrm>
        </p:grpSpPr>
        <p:sp>
          <p:nvSpPr>
            <p:cNvPr id="26639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-3</a:t>
              </a:r>
            </a:p>
          </p:txBody>
        </p:sp>
        <p:sp>
          <p:nvSpPr>
            <p:cNvPr id="26640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6641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45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47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48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6649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98" name="Oval 46"/>
          <p:cNvSpPr>
            <a:spLocks noChangeArrowheads="1"/>
          </p:cNvSpPr>
          <p:nvPr/>
        </p:nvSpPr>
        <p:spPr bwMode="auto">
          <a:xfrm>
            <a:off x="7207319" y="320791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791599" name="Oval 47"/>
          <p:cNvSpPr>
            <a:spLocks noChangeArrowheads="1"/>
          </p:cNvSpPr>
          <p:nvPr/>
        </p:nvSpPr>
        <p:spPr bwMode="auto">
          <a:xfrm>
            <a:off x="6616769" y="4112794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1600" name="Oval 48"/>
          <p:cNvSpPr>
            <a:spLocks noChangeArrowheads="1"/>
          </p:cNvSpPr>
          <p:nvPr/>
        </p:nvSpPr>
        <p:spPr bwMode="auto">
          <a:xfrm>
            <a:off x="5883344" y="320791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-6</a:t>
            </a:r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340748" y="5132209"/>
            <a:ext cx="42807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Observe edge (s, b):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d[b] = -1, d[s] + w(s, b) =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 d[b] &gt; </a:t>
            </a:r>
            <a:r>
              <a:rPr lang="en-US" altLang="en-US" sz="2400" dirty="0">
                <a:solidFill>
                  <a:schemeClr val="tx1"/>
                </a:solidFill>
              </a:rPr>
              <a:t>d[s] + w(s, b)</a:t>
            </a:r>
            <a:r>
              <a:rPr lang="en-US" altLang="en-US" sz="24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79050" y="220261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E: (s, b), (</a:t>
            </a:r>
            <a:r>
              <a:rPr lang="en-US" altLang="en-US" b="1" dirty="0" err="1"/>
              <a:t>b,c</a:t>
            </a:r>
            <a:r>
              <a:rPr lang="en-US" altLang="en-US" b="1" dirty="0"/>
              <a:t>), (</a:t>
            </a:r>
            <a:r>
              <a:rPr lang="en-US" altLang="en-US" b="1" dirty="0" err="1"/>
              <a:t>c,s</a:t>
            </a:r>
            <a:r>
              <a:rPr lang="en-US" altLang="en-US" b="1" dirty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15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2" grpId="0" animBg="1"/>
      <p:bldP spid="791583" grpId="0" animBg="1"/>
      <p:bldP spid="791584" grpId="0" animBg="1"/>
      <p:bldP spid="791598" grpId="0" animBg="1"/>
      <p:bldP spid="791599" grpId="0" animBg="1"/>
      <p:bldP spid="7916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BELLMAN-FORD(</a:t>
            </a:r>
            <a:r>
              <a:rPr lang="en-US" altLang="en-US">
                <a:latin typeface="Comic Sans MS" panose="030F0702030302020204" pitchFamily="66" charset="0"/>
              </a:rPr>
              <a:t>V, E, w, s</a:t>
            </a:r>
            <a:r>
              <a:rPr lang="en-US" altLang="en-US"/>
              <a:t>)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3400" indent="-533400" eaLnBrk="1" hangingPunct="1">
              <a:buFontTx/>
              <a:buNone/>
            </a:pPr>
            <a:endParaRPr lang="en-US" altLang="en-US" dirty="0"/>
          </a:p>
          <a:p>
            <a:pPr marL="533400" indent="-533400" eaLnBrk="1" hangingPunct="1">
              <a:buFontTx/>
              <a:buNone/>
            </a:pPr>
            <a:r>
              <a:rPr lang="en-US" altLang="en-US" dirty="0"/>
              <a:t>Running time: O(VE)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7099391" y="939800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 flipH="1">
            <a:off x="6626316" y="11699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7099391" y="141128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O(V)</a:t>
            </a:r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 flipH="1">
            <a:off x="6626316" y="16367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7080341" y="195421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O(E)</a:t>
            </a:r>
          </a:p>
        </p:txBody>
      </p:sp>
      <p:sp>
        <p:nvSpPr>
          <p:cNvPr id="792585" name="Line 9"/>
          <p:cNvSpPr>
            <a:spLocks noChangeShapeType="1"/>
          </p:cNvSpPr>
          <p:nvPr/>
        </p:nvSpPr>
        <p:spPr bwMode="auto">
          <a:xfrm flipH="1">
            <a:off x="6607266" y="2179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7099391" y="297338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O(E)</a:t>
            </a:r>
          </a:p>
        </p:txBody>
      </p:sp>
      <p:sp>
        <p:nvSpPr>
          <p:cNvPr id="792587" name="Line 11"/>
          <p:cNvSpPr>
            <a:spLocks noChangeShapeType="1"/>
          </p:cNvSpPr>
          <p:nvPr/>
        </p:nvSpPr>
        <p:spPr bwMode="auto">
          <a:xfrm flipH="1">
            <a:off x="6626316" y="31988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AutoShape 12"/>
          <p:cNvSpPr>
            <a:spLocks/>
          </p:cNvSpPr>
          <p:nvPr/>
        </p:nvSpPr>
        <p:spPr bwMode="auto">
          <a:xfrm>
            <a:off x="7857422" y="1468436"/>
            <a:ext cx="239713" cy="1431517"/>
          </a:xfrm>
          <a:prstGeom prst="rightBrace">
            <a:avLst>
              <a:gd name="adj1" fmla="val 391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92589" name="Text Box 13"/>
          <p:cNvSpPr txBox="1">
            <a:spLocks noChangeArrowheads="1"/>
          </p:cNvSpPr>
          <p:nvPr/>
        </p:nvSpPr>
        <p:spPr bwMode="auto">
          <a:xfrm>
            <a:off x="8097135" y="2027238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sym typeface="Symbol" panose="05050102010706020507" pitchFamily="18" charset="2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2191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1" grpId="0" animBg="1"/>
      <p:bldP spid="792582" grpId="0"/>
      <p:bldP spid="792583" grpId="0" animBg="1"/>
      <p:bldP spid="792584" grpId="0"/>
      <p:bldP spid="792585" grpId="0" animBg="1"/>
      <p:bldP spid="792586" grpId="0"/>
      <p:bldP spid="792587" grpId="0" animBg="1"/>
      <p:bldP spid="27661" grpId="0" animBg="1"/>
      <p:bldP spid="7925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Exercise: Apply Bellman-Ford algorithm</a:t>
            </a:r>
          </a:p>
        </p:txBody>
      </p: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283569" y="6134143"/>
            <a:ext cx="5075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E: (y, z), (</a:t>
            </a:r>
            <a:r>
              <a:rPr lang="en-US" altLang="en-US" sz="1800" dirty="0" err="1">
                <a:solidFill>
                  <a:schemeClr val="tx1"/>
                </a:solidFill>
              </a:rPr>
              <a:t>y,r</a:t>
            </a:r>
            <a:r>
              <a:rPr lang="en-US" altLang="en-US" sz="1800" dirty="0">
                <a:solidFill>
                  <a:schemeClr val="tx1"/>
                </a:solidFill>
              </a:rPr>
              <a:t>), (x, y), (r, x), (</a:t>
            </a:r>
            <a:r>
              <a:rPr lang="en-US" altLang="en-US" sz="1800" dirty="0" err="1">
                <a:solidFill>
                  <a:schemeClr val="tx1"/>
                </a:solidFill>
              </a:rPr>
              <a:t>r,y</a:t>
            </a:r>
            <a:r>
              <a:rPr lang="en-US" altLang="en-US" sz="1800" dirty="0">
                <a:solidFill>
                  <a:schemeClr val="tx1"/>
                </a:solidFill>
              </a:rPr>
              <a:t>), (r, z), (s, r), (s, z)</a:t>
            </a:r>
          </a:p>
        </p:txBody>
      </p:sp>
      <p:pic>
        <p:nvPicPr>
          <p:cNvPr id="2050" name="Picture 2" descr="Image result for bellman ford algorithm simul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464" y="708164"/>
            <a:ext cx="5330827" cy="5011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360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Single-Source Shortest Paths in DAGs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Given a weighted Directed Acyclic Graph (DAG): G = (V, E) – solve the shortest path problem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Topologically sort the vertices of the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Relax the edges according to the order given by the topological sort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/>
              <a:t>for each vertex, we relax each edge that starts from that vertex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Are shortest-paths well defined in a DAG?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Yes, since cycles cannot exist in a DAG</a:t>
            </a:r>
          </a:p>
        </p:txBody>
      </p:sp>
    </p:spTree>
    <p:extLst>
      <p:ext uri="{BB962C8B-B14F-4D97-AF65-F5344CB8AC3E}">
        <p14:creationId xmlns:p14="http://schemas.microsoft.com/office/powerpoint/2010/main" val="16841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DAG-SHORTEST-PATHS(G, w, s)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topologically sort the vertices of G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INITIALIZE-SINGLE-SOURCE(V, 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u, taken in topologically        		         sorted order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v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RELAX(u, v, w)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 dirty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Running time: </a:t>
            </a:r>
            <a:r>
              <a:rPr lang="en-US" altLang="en-US" dirty="0">
                <a:sym typeface="Symbol" panose="05050102010706020507" pitchFamily="18" charset="2"/>
              </a:rPr>
              <a:t>(V+E)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7150009" y="1076960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(V+E)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7150009" y="1669098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9753" name="Line 9"/>
          <p:cNvSpPr>
            <a:spLocks noChangeShapeType="1"/>
          </p:cNvSpPr>
          <p:nvPr/>
        </p:nvSpPr>
        <p:spPr bwMode="auto">
          <a:xfrm flipH="1">
            <a:off x="6676934" y="130714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754" name="Line 10"/>
          <p:cNvSpPr>
            <a:spLocks noChangeShapeType="1"/>
          </p:cNvSpPr>
          <p:nvPr/>
        </p:nvSpPr>
        <p:spPr bwMode="auto">
          <a:xfrm flipH="1">
            <a:off x="6676934" y="19262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138992" y="3470529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(E)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665917" y="37277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8" grpId="0"/>
      <p:bldP spid="799749" grpId="0"/>
      <p:bldP spid="799753" grpId="0" animBg="1"/>
      <p:bldP spid="799754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300513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211772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3892550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566737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4779963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055938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965575" y="15525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826000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5735638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6646863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655478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155825" y="155257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 flipV="1">
            <a:off x="2530475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V="1">
            <a:off x="341630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V="1">
            <a:off x="4313238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V="1">
            <a:off x="5199063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V="1">
            <a:off x="607695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Freeform 20"/>
          <p:cNvSpPr>
            <a:spLocks/>
          </p:cNvSpPr>
          <p:nvPr/>
        </p:nvSpPr>
        <p:spPr bwMode="auto">
          <a:xfrm>
            <a:off x="3230563" y="1593850"/>
            <a:ext cx="1693862" cy="315913"/>
          </a:xfrm>
          <a:custGeom>
            <a:avLst/>
            <a:gdLst>
              <a:gd name="T0" fmla="*/ 0 w 1067"/>
              <a:gd name="T1" fmla="*/ 486391720 h 199"/>
              <a:gd name="T2" fmla="*/ 1280238997 w 1067"/>
              <a:gd name="T3" fmla="*/ 2520954 h 199"/>
              <a:gd name="T4" fmla="*/ 2147483647 w 1067"/>
              <a:gd name="T5" fmla="*/ 50151268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Freeform 21"/>
          <p:cNvSpPr>
            <a:spLocks/>
          </p:cNvSpPr>
          <p:nvPr/>
        </p:nvSpPr>
        <p:spPr bwMode="auto">
          <a:xfrm>
            <a:off x="5022850" y="1593850"/>
            <a:ext cx="1693863" cy="315913"/>
          </a:xfrm>
          <a:custGeom>
            <a:avLst/>
            <a:gdLst>
              <a:gd name="T0" fmla="*/ 0 w 1067"/>
              <a:gd name="T1" fmla="*/ 486391720 h 199"/>
              <a:gd name="T2" fmla="*/ 1280239753 w 1067"/>
              <a:gd name="T3" fmla="*/ 2520954 h 199"/>
              <a:gd name="T4" fmla="*/ 2147483647 w 1067"/>
              <a:gd name="T5" fmla="*/ 50151268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Freeform 22"/>
          <p:cNvSpPr>
            <a:spLocks/>
          </p:cNvSpPr>
          <p:nvPr/>
        </p:nvSpPr>
        <p:spPr bwMode="auto">
          <a:xfrm flipV="1">
            <a:off x="4127500" y="2319338"/>
            <a:ext cx="1693863" cy="315912"/>
          </a:xfrm>
          <a:custGeom>
            <a:avLst/>
            <a:gdLst>
              <a:gd name="T0" fmla="*/ 0 w 1067"/>
              <a:gd name="T1" fmla="*/ 486388593 h 199"/>
              <a:gd name="T2" fmla="*/ 1280239753 w 1067"/>
              <a:gd name="T3" fmla="*/ 2519359 h 199"/>
              <a:gd name="T4" fmla="*/ 2147483647 w 1067"/>
              <a:gd name="T5" fmla="*/ 50150950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23"/>
          <p:cNvSpPr>
            <a:spLocks/>
          </p:cNvSpPr>
          <p:nvPr/>
        </p:nvSpPr>
        <p:spPr bwMode="auto">
          <a:xfrm flipV="1">
            <a:off x="2341563" y="2319338"/>
            <a:ext cx="1693862" cy="315912"/>
          </a:xfrm>
          <a:custGeom>
            <a:avLst/>
            <a:gdLst>
              <a:gd name="T0" fmla="*/ 0 w 1067"/>
              <a:gd name="T1" fmla="*/ 486388593 h 199"/>
              <a:gd name="T2" fmla="*/ 1280238997 w 1067"/>
              <a:gd name="T3" fmla="*/ 2519359 h 199"/>
              <a:gd name="T4" fmla="*/ 2147483647 w 1067"/>
              <a:gd name="T5" fmla="*/ 50150950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24"/>
          <p:cNvSpPr>
            <a:spLocks/>
          </p:cNvSpPr>
          <p:nvPr/>
        </p:nvSpPr>
        <p:spPr bwMode="auto">
          <a:xfrm>
            <a:off x="4090988" y="23225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68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579688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3476625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009900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3933825" y="1265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3815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5673725" y="1265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5268913" y="1801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6129338" y="1801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4838700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6091238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17725" y="2671763"/>
            <a:ext cx="4859338" cy="1555750"/>
            <a:chOff x="1334" y="797"/>
            <a:chExt cx="3061" cy="980"/>
          </a:xfrm>
        </p:grpSpPr>
        <p:sp>
          <p:nvSpPr>
            <p:cNvPr id="35916" name="Oval 36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917" name="Oval 37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918" name="Oval 38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919" name="Oval 39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20" name="Oval 40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21" name="Text Box 41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922" name="Text Box 42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5923" name="Text Box 43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924" name="Text Box 44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5925" name="Text Box 45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5926" name="Oval 46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27" name="Text Box 47"/>
            <p:cNvSpPr txBox="1">
              <a:spLocks noChangeArrowheads="1"/>
            </p:cNvSpPr>
            <p:nvPr/>
          </p:nvSpPr>
          <p:spPr bwMode="auto">
            <a:xfrm>
              <a:off x="1358" y="978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5928" name="Line 48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49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50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51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52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Freeform 53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54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Freeform 55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Freeform 56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Freeform 57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Text Box 58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939" name="Text Box 59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940" name="Text Box 60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941" name="Text Box 61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942" name="Text Box 62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43" name="Text Box 63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944" name="Text Box 64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5945" name="Text Box 65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5946" name="Text Box 66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947" name="Text Box 67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17725" y="4313238"/>
            <a:ext cx="4859338" cy="1555750"/>
            <a:chOff x="1334" y="797"/>
            <a:chExt cx="3061" cy="980"/>
          </a:xfrm>
        </p:grpSpPr>
        <p:sp>
          <p:nvSpPr>
            <p:cNvPr id="35884" name="Oval 69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885" name="Oval 70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886" name="Oval 71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887" name="Oval 72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888" name="Oval 73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889" name="Text Box 74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890" name="Text Box 75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5891" name="Text Box 76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92" name="Text Box 77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5893" name="Text Box 78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5894" name="Oval 79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895" name="Text Box 80"/>
            <p:cNvSpPr txBox="1">
              <a:spLocks noChangeArrowheads="1"/>
            </p:cNvSpPr>
            <p:nvPr/>
          </p:nvSpPr>
          <p:spPr bwMode="auto">
            <a:xfrm>
              <a:off x="1358" y="978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5896" name="Line 81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Line 82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Line 83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Line 84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Line 85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86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Freeform 87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Freeform 88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Freeform 89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Freeform 90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Text Box 91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907" name="Text Box 92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908" name="Text Box 93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909" name="Text Box 94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910" name="Text Box 95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11" name="Text Box 96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912" name="Text Box 97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5913" name="Text Box 98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5914" name="Text Box 99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915" name="Text Box 100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451225" y="5010150"/>
            <a:ext cx="833438" cy="314325"/>
            <a:chOff x="2174" y="3156"/>
            <a:chExt cx="525" cy="198"/>
          </a:xfrm>
        </p:grpSpPr>
        <p:sp>
          <p:nvSpPr>
            <p:cNvPr id="35882" name="Line 102"/>
            <p:cNvSpPr>
              <a:spLocks noChangeShapeType="1"/>
            </p:cNvSpPr>
            <p:nvPr/>
          </p:nvSpPr>
          <p:spPr bwMode="auto">
            <a:xfrm>
              <a:off x="2174" y="324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Oval 103"/>
            <p:cNvSpPr>
              <a:spLocks noChangeArrowheads="1"/>
            </p:cNvSpPr>
            <p:nvPr/>
          </p:nvSpPr>
          <p:spPr bwMode="auto">
            <a:xfrm>
              <a:off x="2479" y="315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40088" y="4649788"/>
            <a:ext cx="1924050" cy="663575"/>
            <a:chOff x="2046" y="2930"/>
            <a:chExt cx="1212" cy="418"/>
          </a:xfrm>
        </p:grpSpPr>
        <p:sp>
          <p:nvSpPr>
            <p:cNvPr id="35880" name="Oval 105"/>
            <p:cNvSpPr>
              <a:spLocks noChangeArrowheads="1"/>
            </p:cNvSpPr>
            <p:nvPr/>
          </p:nvSpPr>
          <p:spPr bwMode="auto">
            <a:xfrm>
              <a:off x="3038" y="31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881" name="Freeform 106"/>
            <p:cNvSpPr>
              <a:spLocks/>
            </p:cNvSpPr>
            <p:nvPr/>
          </p:nvSpPr>
          <p:spPr bwMode="auto">
            <a:xfrm>
              <a:off x="2046" y="2930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03413" y="1292225"/>
            <a:ext cx="4859337" cy="1555750"/>
            <a:chOff x="1199" y="814"/>
            <a:chExt cx="3061" cy="980"/>
          </a:xfrm>
        </p:grpSpPr>
        <p:sp>
          <p:nvSpPr>
            <p:cNvPr id="36959" name="Oval 4"/>
            <p:cNvSpPr>
              <a:spLocks noChangeArrowheads="1"/>
            </p:cNvSpPr>
            <p:nvPr/>
          </p:nvSpPr>
          <p:spPr bwMode="auto">
            <a:xfrm>
              <a:off x="1758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960" name="Oval 5"/>
            <p:cNvSpPr>
              <a:spLocks noChangeArrowheads="1"/>
            </p:cNvSpPr>
            <p:nvPr/>
          </p:nvSpPr>
          <p:spPr bwMode="auto">
            <a:xfrm>
              <a:off x="1199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961" name="Oval 6"/>
            <p:cNvSpPr>
              <a:spLocks noChangeArrowheads="1"/>
            </p:cNvSpPr>
            <p:nvPr/>
          </p:nvSpPr>
          <p:spPr bwMode="auto">
            <a:xfrm>
              <a:off x="2317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962" name="Oval 7"/>
            <p:cNvSpPr>
              <a:spLocks noChangeArrowheads="1"/>
            </p:cNvSpPr>
            <p:nvPr/>
          </p:nvSpPr>
          <p:spPr bwMode="auto">
            <a:xfrm>
              <a:off x="3435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63" name="Oval 8"/>
            <p:cNvSpPr>
              <a:spLocks noChangeArrowheads="1"/>
            </p:cNvSpPr>
            <p:nvPr/>
          </p:nvSpPr>
          <p:spPr bwMode="auto">
            <a:xfrm>
              <a:off x="2876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64" name="Text Box 9"/>
            <p:cNvSpPr txBox="1">
              <a:spLocks noChangeArrowheads="1"/>
            </p:cNvSpPr>
            <p:nvPr/>
          </p:nvSpPr>
          <p:spPr bwMode="auto">
            <a:xfrm>
              <a:off x="1790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965" name="Text Box 10"/>
            <p:cNvSpPr txBox="1">
              <a:spLocks noChangeArrowheads="1"/>
            </p:cNvSpPr>
            <p:nvPr/>
          </p:nvSpPr>
          <p:spPr bwMode="auto">
            <a:xfrm>
              <a:off x="2363" y="99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6966" name="Text Box 11"/>
            <p:cNvSpPr txBox="1">
              <a:spLocks noChangeArrowheads="1"/>
            </p:cNvSpPr>
            <p:nvPr/>
          </p:nvSpPr>
          <p:spPr bwMode="auto">
            <a:xfrm>
              <a:off x="2905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967" name="Text Box 12"/>
            <p:cNvSpPr txBox="1">
              <a:spLocks noChangeArrowheads="1"/>
            </p:cNvSpPr>
            <p:nvPr/>
          </p:nvSpPr>
          <p:spPr bwMode="auto">
            <a:xfrm>
              <a:off x="3478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968" name="Text Box 13"/>
            <p:cNvSpPr txBox="1">
              <a:spLocks noChangeArrowheads="1"/>
            </p:cNvSpPr>
            <p:nvPr/>
          </p:nvSpPr>
          <p:spPr bwMode="auto">
            <a:xfrm>
              <a:off x="4052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6969" name="Oval 14"/>
            <p:cNvSpPr>
              <a:spLocks noChangeArrowheads="1"/>
            </p:cNvSpPr>
            <p:nvPr/>
          </p:nvSpPr>
          <p:spPr bwMode="auto">
            <a:xfrm>
              <a:off x="3994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70" name="Text Box 15"/>
            <p:cNvSpPr txBox="1">
              <a:spLocks noChangeArrowheads="1"/>
            </p:cNvSpPr>
            <p:nvPr/>
          </p:nvSpPr>
          <p:spPr bwMode="auto">
            <a:xfrm>
              <a:off x="1223" y="995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971" name="Line 16"/>
            <p:cNvSpPr>
              <a:spLocks noChangeShapeType="1"/>
            </p:cNvSpPr>
            <p:nvPr/>
          </p:nvSpPr>
          <p:spPr bwMode="auto">
            <a:xfrm flipV="1">
              <a:off x="1459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Line 17"/>
            <p:cNvSpPr>
              <a:spLocks noChangeShapeType="1"/>
            </p:cNvSpPr>
            <p:nvPr/>
          </p:nvSpPr>
          <p:spPr bwMode="auto">
            <a:xfrm flipV="1">
              <a:off x="2017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18"/>
            <p:cNvSpPr>
              <a:spLocks noChangeShapeType="1"/>
            </p:cNvSpPr>
            <p:nvPr/>
          </p:nvSpPr>
          <p:spPr bwMode="auto">
            <a:xfrm flipV="1">
              <a:off x="2582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Line 19"/>
            <p:cNvSpPr>
              <a:spLocks noChangeShapeType="1"/>
            </p:cNvSpPr>
            <p:nvPr/>
          </p:nvSpPr>
          <p:spPr bwMode="auto">
            <a:xfrm flipV="1">
              <a:off x="3140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Line 20"/>
            <p:cNvSpPr>
              <a:spLocks noChangeShapeType="1"/>
            </p:cNvSpPr>
            <p:nvPr/>
          </p:nvSpPr>
          <p:spPr bwMode="auto">
            <a:xfrm flipV="1">
              <a:off x="3693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21"/>
            <p:cNvSpPr>
              <a:spLocks/>
            </p:cNvSpPr>
            <p:nvPr/>
          </p:nvSpPr>
          <p:spPr bwMode="auto">
            <a:xfrm>
              <a:off x="1900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22"/>
            <p:cNvSpPr>
              <a:spLocks/>
            </p:cNvSpPr>
            <p:nvPr/>
          </p:nvSpPr>
          <p:spPr bwMode="auto">
            <a:xfrm>
              <a:off x="3029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23"/>
            <p:cNvSpPr>
              <a:spLocks/>
            </p:cNvSpPr>
            <p:nvPr/>
          </p:nvSpPr>
          <p:spPr bwMode="auto">
            <a:xfrm flipV="1">
              <a:off x="2465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24"/>
            <p:cNvSpPr>
              <a:spLocks/>
            </p:cNvSpPr>
            <p:nvPr/>
          </p:nvSpPr>
          <p:spPr bwMode="auto">
            <a:xfrm flipV="1">
              <a:off x="1340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25"/>
            <p:cNvSpPr>
              <a:spLocks/>
            </p:cNvSpPr>
            <p:nvPr/>
          </p:nvSpPr>
          <p:spPr bwMode="auto">
            <a:xfrm>
              <a:off x="2442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Text Box 26"/>
            <p:cNvSpPr txBox="1">
              <a:spLocks noChangeArrowheads="1"/>
            </p:cNvSpPr>
            <p:nvPr/>
          </p:nvSpPr>
          <p:spPr bwMode="auto">
            <a:xfrm>
              <a:off x="1490" y="11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82" name="Text Box 27"/>
            <p:cNvSpPr txBox="1">
              <a:spLocks noChangeArrowheads="1"/>
            </p:cNvSpPr>
            <p:nvPr/>
          </p:nvSpPr>
          <p:spPr bwMode="auto">
            <a:xfrm>
              <a:off x="2055" y="11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83" name="Text Box 28"/>
            <p:cNvSpPr txBox="1">
              <a:spLocks noChangeArrowheads="1"/>
            </p:cNvSpPr>
            <p:nvPr/>
          </p:nvSpPr>
          <p:spPr bwMode="auto">
            <a:xfrm>
              <a:off x="1761" y="14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84" name="Text Box 29"/>
            <p:cNvSpPr txBox="1">
              <a:spLocks noChangeArrowheads="1"/>
            </p:cNvSpPr>
            <p:nvPr/>
          </p:nvSpPr>
          <p:spPr bwMode="auto">
            <a:xfrm>
              <a:off x="2343" y="8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985" name="Text Box 30"/>
            <p:cNvSpPr txBox="1">
              <a:spLocks noChangeArrowheads="1"/>
            </p:cNvSpPr>
            <p:nvPr/>
          </p:nvSpPr>
          <p:spPr bwMode="auto">
            <a:xfrm>
              <a:off x="2625" y="11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986" name="Text Box 31"/>
            <p:cNvSpPr txBox="1">
              <a:spLocks noChangeArrowheads="1"/>
            </p:cNvSpPr>
            <p:nvPr/>
          </p:nvSpPr>
          <p:spPr bwMode="auto">
            <a:xfrm>
              <a:off x="3439" y="8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987" name="Text Box 32"/>
            <p:cNvSpPr txBox="1">
              <a:spLocks noChangeArrowheads="1"/>
            </p:cNvSpPr>
            <p:nvPr/>
          </p:nvSpPr>
          <p:spPr bwMode="auto">
            <a:xfrm>
              <a:off x="3184" y="1152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6988" name="Text Box 33"/>
            <p:cNvSpPr txBox="1">
              <a:spLocks noChangeArrowheads="1"/>
            </p:cNvSpPr>
            <p:nvPr/>
          </p:nvSpPr>
          <p:spPr bwMode="auto">
            <a:xfrm>
              <a:off x="3726" y="1152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6989" name="Text Box 34"/>
            <p:cNvSpPr txBox="1">
              <a:spLocks noChangeArrowheads="1"/>
            </p:cNvSpPr>
            <p:nvPr/>
          </p:nvSpPr>
          <p:spPr bwMode="auto">
            <a:xfrm>
              <a:off x="2913" y="14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90" name="Text Box 35"/>
            <p:cNvSpPr txBox="1">
              <a:spLocks noChangeArrowheads="1"/>
            </p:cNvSpPr>
            <p:nvPr/>
          </p:nvSpPr>
          <p:spPr bwMode="auto">
            <a:xfrm>
              <a:off x="3702" y="14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91" name="Line 36"/>
            <p:cNvSpPr>
              <a:spLocks noChangeShapeType="1"/>
            </p:cNvSpPr>
            <p:nvPr/>
          </p:nvSpPr>
          <p:spPr bwMode="auto">
            <a:xfrm>
              <a:off x="2039" y="1344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37"/>
            <p:cNvSpPr>
              <a:spLocks/>
            </p:cNvSpPr>
            <p:nvPr/>
          </p:nvSpPr>
          <p:spPr bwMode="auto">
            <a:xfrm>
              <a:off x="1906" y="10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11600" y="1979613"/>
            <a:ext cx="1925638" cy="682625"/>
            <a:chOff x="2464" y="1247"/>
            <a:chExt cx="1213" cy="430"/>
          </a:xfrm>
        </p:grpSpPr>
        <p:sp>
          <p:nvSpPr>
            <p:cNvPr id="36957" name="Oval 39"/>
            <p:cNvSpPr>
              <a:spLocks noChangeArrowheads="1"/>
            </p:cNvSpPr>
            <p:nvPr/>
          </p:nvSpPr>
          <p:spPr bwMode="auto">
            <a:xfrm>
              <a:off x="3457" y="1247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958" name="Freeform 40"/>
            <p:cNvSpPr>
              <a:spLocks/>
            </p:cNvSpPr>
            <p:nvPr/>
          </p:nvSpPr>
          <p:spPr bwMode="auto">
            <a:xfrm flipV="1">
              <a:off x="2464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875088" y="1982788"/>
            <a:ext cx="2849562" cy="865187"/>
            <a:chOff x="2441" y="1249"/>
            <a:chExt cx="1795" cy="545"/>
          </a:xfrm>
        </p:grpSpPr>
        <p:sp>
          <p:nvSpPr>
            <p:cNvPr id="36955" name="Oval 42"/>
            <p:cNvSpPr>
              <a:spLocks noChangeArrowheads="1"/>
            </p:cNvSpPr>
            <p:nvPr/>
          </p:nvSpPr>
          <p:spPr bwMode="auto">
            <a:xfrm>
              <a:off x="4016" y="1249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56" name="Freeform 43"/>
            <p:cNvSpPr>
              <a:spLocks/>
            </p:cNvSpPr>
            <p:nvPr/>
          </p:nvSpPr>
          <p:spPr bwMode="auto">
            <a:xfrm>
              <a:off x="2441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836" name="Freeform 44"/>
          <p:cNvSpPr>
            <a:spLocks/>
          </p:cNvSpPr>
          <p:nvPr/>
        </p:nvSpPr>
        <p:spPr bwMode="auto">
          <a:xfrm flipV="1">
            <a:off x="4005263" y="3948113"/>
            <a:ext cx="1693862" cy="315912"/>
          </a:xfrm>
          <a:custGeom>
            <a:avLst/>
            <a:gdLst>
              <a:gd name="T0" fmla="*/ 0 w 1067"/>
              <a:gd name="T1" fmla="*/ 486388593 h 199"/>
              <a:gd name="T2" fmla="*/ 1280238997 w 1067"/>
              <a:gd name="T3" fmla="*/ 2519359 h 199"/>
              <a:gd name="T4" fmla="*/ 2147483647 w 1067"/>
              <a:gd name="T5" fmla="*/ 50150950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974850" y="2905125"/>
            <a:ext cx="4859338" cy="1555750"/>
            <a:chOff x="1227" y="2231"/>
            <a:chExt cx="3061" cy="980"/>
          </a:xfrm>
        </p:grpSpPr>
        <p:sp>
          <p:nvSpPr>
            <p:cNvPr id="36919" name="Text Box 46"/>
            <p:cNvSpPr txBox="1">
              <a:spLocks noChangeArrowheads="1"/>
            </p:cNvSpPr>
            <p:nvPr/>
          </p:nvSpPr>
          <p:spPr bwMode="auto">
            <a:xfrm>
              <a:off x="2371" y="22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920" name="Text Box 47"/>
            <p:cNvSpPr txBox="1">
              <a:spLocks noChangeArrowheads="1"/>
            </p:cNvSpPr>
            <p:nvPr/>
          </p:nvSpPr>
          <p:spPr bwMode="auto">
            <a:xfrm>
              <a:off x="3467" y="22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921" name="Oval 48"/>
            <p:cNvSpPr>
              <a:spLocks noChangeArrowheads="1"/>
            </p:cNvSpPr>
            <p:nvPr/>
          </p:nvSpPr>
          <p:spPr bwMode="auto">
            <a:xfrm>
              <a:off x="1786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922" name="Oval 49"/>
            <p:cNvSpPr>
              <a:spLocks noChangeArrowheads="1"/>
            </p:cNvSpPr>
            <p:nvPr/>
          </p:nvSpPr>
          <p:spPr bwMode="auto">
            <a:xfrm>
              <a:off x="1227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923" name="Oval 50"/>
            <p:cNvSpPr>
              <a:spLocks noChangeArrowheads="1"/>
            </p:cNvSpPr>
            <p:nvPr/>
          </p:nvSpPr>
          <p:spPr bwMode="auto">
            <a:xfrm>
              <a:off x="2345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924" name="Oval 51"/>
            <p:cNvSpPr>
              <a:spLocks noChangeArrowheads="1"/>
            </p:cNvSpPr>
            <p:nvPr/>
          </p:nvSpPr>
          <p:spPr bwMode="auto">
            <a:xfrm>
              <a:off x="346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25" name="Oval 52"/>
            <p:cNvSpPr>
              <a:spLocks noChangeArrowheads="1"/>
            </p:cNvSpPr>
            <p:nvPr/>
          </p:nvSpPr>
          <p:spPr bwMode="auto">
            <a:xfrm>
              <a:off x="2904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26" name="Text Box 53"/>
            <p:cNvSpPr txBox="1">
              <a:spLocks noChangeArrowheads="1"/>
            </p:cNvSpPr>
            <p:nvPr/>
          </p:nvSpPr>
          <p:spPr bwMode="auto">
            <a:xfrm>
              <a:off x="1818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927" name="Text Box 54"/>
            <p:cNvSpPr txBox="1">
              <a:spLocks noChangeArrowheads="1"/>
            </p:cNvSpPr>
            <p:nvPr/>
          </p:nvSpPr>
          <p:spPr bwMode="auto">
            <a:xfrm>
              <a:off x="2391" y="2412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6928" name="Text Box 55"/>
            <p:cNvSpPr txBox="1">
              <a:spLocks noChangeArrowheads="1"/>
            </p:cNvSpPr>
            <p:nvPr/>
          </p:nvSpPr>
          <p:spPr bwMode="auto">
            <a:xfrm>
              <a:off x="2933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929" name="Text Box 56"/>
            <p:cNvSpPr txBox="1">
              <a:spLocks noChangeArrowheads="1"/>
            </p:cNvSpPr>
            <p:nvPr/>
          </p:nvSpPr>
          <p:spPr bwMode="auto">
            <a:xfrm>
              <a:off x="3506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930" name="Text Box 57"/>
            <p:cNvSpPr txBox="1">
              <a:spLocks noChangeArrowheads="1"/>
            </p:cNvSpPr>
            <p:nvPr/>
          </p:nvSpPr>
          <p:spPr bwMode="auto">
            <a:xfrm>
              <a:off x="4080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6931" name="Oval 58"/>
            <p:cNvSpPr>
              <a:spLocks noChangeArrowheads="1"/>
            </p:cNvSpPr>
            <p:nvPr/>
          </p:nvSpPr>
          <p:spPr bwMode="auto">
            <a:xfrm>
              <a:off x="4022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32" name="Text Box 59"/>
            <p:cNvSpPr txBox="1">
              <a:spLocks noChangeArrowheads="1"/>
            </p:cNvSpPr>
            <p:nvPr/>
          </p:nvSpPr>
          <p:spPr bwMode="auto">
            <a:xfrm>
              <a:off x="1251" y="2412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933" name="Line 60"/>
            <p:cNvSpPr>
              <a:spLocks noChangeShapeType="1"/>
            </p:cNvSpPr>
            <p:nvPr/>
          </p:nvSpPr>
          <p:spPr bwMode="auto">
            <a:xfrm flipV="1">
              <a:off x="1487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Line 61"/>
            <p:cNvSpPr>
              <a:spLocks noChangeShapeType="1"/>
            </p:cNvSpPr>
            <p:nvPr/>
          </p:nvSpPr>
          <p:spPr bwMode="auto">
            <a:xfrm flipV="1">
              <a:off x="2045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62"/>
            <p:cNvSpPr>
              <a:spLocks noChangeShapeType="1"/>
            </p:cNvSpPr>
            <p:nvPr/>
          </p:nvSpPr>
          <p:spPr bwMode="auto">
            <a:xfrm flipV="1">
              <a:off x="2610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63"/>
            <p:cNvSpPr>
              <a:spLocks noChangeShapeType="1"/>
            </p:cNvSpPr>
            <p:nvPr/>
          </p:nvSpPr>
          <p:spPr bwMode="auto">
            <a:xfrm flipV="1">
              <a:off x="3168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64"/>
            <p:cNvSpPr>
              <a:spLocks noChangeShapeType="1"/>
            </p:cNvSpPr>
            <p:nvPr/>
          </p:nvSpPr>
          <p:spPr bwMode="auto">
            <a:xfrm flipV="1">
              <a:off x="3721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65"/>
            <p:cNvSpPr>
              <a:spLocks/>
            </p:cNvSpPr>
            <p:nvPr/>
          </p:nvSpPr>
          <p:spPr bwMode="auto">
            <a:xfrm>
              <a:off x="1928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66"/>
            <p:cNvSpPr>
              <a:spLocks/>
            </p:cNvSpPr>
            <p:nvPr/>
          </p:nvSpPr>
          <p:spPr bwMode="auto">
            <a:xfrm>
              <a:off x="3057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67"/>
            <p:cNvSpPr>
              <a:spLocks/>
            </p:cNvSpPr>
            <p:nvPr/>
          </p:nvSpPr>
          <p:spPr bwMode="auto">
            <a:xfrm flipV="1">
              <a:off x="2493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68"/>
            <p:cNvSpPr>
              <a:spLocks/>
            </p:cNvSpPr>
            <p:nvPr/>
          </p:nvSpPr>
          <p:spPr bwMode="auto">
            <a:xfrm flipV="1">
              <a:off x="1368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69"/>
            <p:cNvSpPr>
              <a:spLocks/>
            </p:cNvSpPr>
            <p:nvPr/>
          </p:nvSpPr>
          <p:spPr bwMode="auto">
            <a:xfrm>
              <a:off x="2470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Text Box 70"/>
            <p:cNvSpPr txBox="1">
              <a:spLocks noChangeArrowheads="1"/>
            </p:cNvSpPr>
            <p:nvPr/>
          </p:nvSpPr>
          <p:spPr bwMode="auto">
            <a:xfrm>
              <a:off x="1518" y="25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44" name="Text Box 71"/>
            <p:cNvSpPr txBox="1">
              <a:spLocks noChangeArrowheads="1"/>
            </p:cNvSpPr>
            <p:nvPr/>
          </p:nvSpPr>
          <p:spPr bwMode="auto">
            <a:xfrm>
              <a:off x="2083" y="25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45" name="Text Box 72"/>
            <p:cNvSpPr txBox="1">
              <a:spLocks noChangeArrowheads="1"/>
            </p:cNvSpPr>
            <p:nvPr/>
          </p:nvSpPr>
          <p:spPr bwMode="auto">
            <a:xfrm>
              <a:off x="1789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46" name="Text Box 73"/>
            <p:cNvSpPr txBox="1">
              <a:spLocks noChangeArrowheads="1"/>
            </p:cNvSpPr>
            <p:nvPr/>
          </p:nvSpPr>
          <p:spPr bwMode="auto">
            <a:xfrm>
              <a:off x="2653" y="25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947" name="Text Box 74"/>
            <p:cNvSpPr txBox="1">
              <a:spLocks noChangeArrowheads="1"/>
            </p:cNvSpPr>
            <p:nvPr/>
          </p:nvSpPr>
          <p:spPr bwMode="auto">
            <a:xfrm>
              <a:off x="3212" y="2569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6948" name="Text Box 75"/>
            <p:cNvSpPr txBox="1">
              <a:spLocks noChangeArrowheads="1"/>
            </p:cNvSpPr>
            <p:nvPr/>
          </p:nvSpPr>
          <p:spPr bwMode="auto">
            <a:xfrm>
              <a:off x="3754" y="2569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6949" name="Text Box 76"/>
            <p:cNvSpPr txBox="1">
              <a:spLocks noChangeArrowheads="1"/>
            </p:cNvSpPr>
            <p:nvPr/>
          </p:nvSpPr>
          <p:spPr bwMode="auto">
            <a:xfrm>
              <a:off x="2941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50" name="Text Box 77"/>
            <p:cNvSpPr txBox="1">
              <a:spLocks noChangeArrowheads="1"/>
            </p:cNvSpPr>
            <p:nvPr/>
          </p:nvSpPr>
          <p:spPr bwMode="auto">
            <a:xfrm>
              <a:off x="3730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51" name="Line 78"/>
            <p:cNvSpPr>
              <a:spLocks noChangeShapeType="1"/>
            </p:cNvSpPr>
            <p:nvPr/>
          </p:nvSpPr>
          <p:spPr bwMode="auto">
            <a:xfrm>
              <a:off x="2067" y="2761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79"/>
            <p:cNvSpPr>
              <a:spLocks/>
            </p:cNvSpPr>
            <p:nvPr/>
          </p:nvSpPr>
          <p:spPr bwMode="auto">
            <a:xfrm>
              <a:off x="1934" y="2443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Oval 80"/>
            <p:cNvSpPr>
              <a:spLocks noChangeArrowheads="1"/>
            </p:cNvSpPr>
            <p:nvPr/>
          </p:nvSpPr>
          <p:spPr bwMode="auto">
            <a:xfrm>
              <a:off x="4044" y="266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54" name="Freeform 81"/>
            <p:cNvSpPr>
              <a:spLocks/>
            </p:cNvSpPr>
            <p:nvPr/>
          </p:nvSpPr>
          <p:spPr bwMode="auto">
            <a:xfrm>
              <a:off x="2469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5064125" y="3600450"/>
            <a:ext cx="846138" cy="314325"/>
            <a:chOff x="3190" y="2268"/>
            <a:chExt cx="533" cy="198"/>
          </a:xfrm>
        </p:grpSpPr>
        <p:sp>
          <p:nvSpPr>
            <p:cNvPr id="36917" name="Oval 83"/>
            <p:cNvSpPr>
              <a:spLocks noChangeArrowheads="1"/>
            </p:cNvSpPr>
            <p:nvPr/>
          </p:nvSpPr>
          <p:spPr bwMode="auto">
            <a:xfrm>
              <a:off x="3503" y="226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18" name="Line 84"/>
            <p:cNvSpPr>
              <a:spLocks noChangeShapeType="1"/>
            </p:cNvSpPr>
            <p:nvPr/>
          </p:nvSpPr>
          <p:spPr bwMode="auto">
            <a:xfrm flipV="1">
              <a:off x="3190" y="2365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877" name="Freeform 85"/>
          <p:cNvSpPr>
            <a:spLocks/>
          </p:cNvSpPr>
          <p:nvPr/>
        </p:nvSpPr>
        <p:spPr bwMode="auto">
          <a:xfrm flipV="1">
            <a:off x="4006850" y="3949700"/>
            <a:ext cx="1693863" cy="315913"/>
          </a:xfrm>
          <a:custGeom>
            <a:avLst/>
            <a:gdLst>
              <a:gd name="T0" fmla="*/ 0 w 1067"/>
              <a:gd name="T1" fmla="*/ 486391720 h 199"/>
              <a:gd name="T2" fmla="*/ 1280239753 w 1067"/>
              <a:gd name="T3" fmla="*/ 2520954 h 199"/>
              <a:gd name="T4" fmla="*/ 2147483647 w 1067"/>
              <a:gd name="T5" fmla="*/ 50151268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76200">
            <a:solidFill>
              <a:srgbClr val="333333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878" name="Freeform 86"/>
          <p:cNvSpPr>
            <a:spLocks/>
          </p:cNvSpPr>
          <p:nvPr/>
        </p:nvSpPr>
        <p:spPr bwMode="auto">
          <a:xfrm>
            <a:off x="3948113" y="565626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68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879" name="Freeform 87"/>
          <p:cNvSpPr>
            <a:spLocks/>
          </p:cNvSpPr>
          <p:nvPr/>
        </p:nvSpPr>
        <p:spPr bwMode="auto">
          <a:xfrm>
            <a:off x="3965575" y="5637213"/>
            <a:ext cx="2652713" cy="498475"/>
          </a:xfrm>
          <a:custGeom>
            <a:avLst/>
            <a:gdLst>
              <a:gd name="T0" fmla="*/ 0 w 1671"/>
              <a:gd name="T1" fmla="*/ 0 h 314"/>
              <a:gd name="T2" fmla="*/ 1295360557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974850" y="4598988"/>
            <a:ext cx="4859338" cy="1423987"/>
            <a:chOff x="1244" y="2897"/>
            <a:chExt cx="3061" cy="897"/>
          </a:xfrm>
        </p:grpSpPr>
        <p:sp>
          <p:nvSpPr>
            <p:cNvPr id="36882" name="Text Box 89"/>
            <p:cNvSpPr txBox="1">
              <a:spLocks noChangeArrowheads="1"/>
            </p:cNvSpPr>
            <p:nvPr/>
          </p:nvSpPr>
          <p:spPr bwMode="auto">
            <a:xfrm>
              <a:off x="2388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883" name="Text Box 90"/>
            <p:cNvSpPr txBox="1">
              <a:spLocks noChangeArrowheads="1"/>
            </p:cNvSpPr>
            <p:nvPr/>
          </p:nvSpPr>
          <p:spPr bwMode="auto">
            <a:xfrm>
              <a:off x="3484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884" name="Oval 91"/>
            <p:cNvSpPr>
              <a:spLocks noChangeArrowheads="1"/>
            </p:cNvSpPr>
            <p:nvPr/>
          </p:nvSpPr>
          <p:spPr bwMode="auto">
            <a:xfrm>
              <a:off x="1803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885" name="Oval 92"/>
            <p:cNvSpPr>
              <a:spLocks noChangeArrowheads="1"/>
            </p:cNvSpPr>
            <p:nvPr/>
          </p:nvSpPr>
          <p:spPr bwMode="auto">
            <a:xfrm>
              <a:off x="1244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886" name="Oval 93"/>
            <p:cNvSpPr>
              <a:spLocks noChangeArrowheads="1"/>
            </p:cNvSpPr>
            <p:nvPr/>
          </p:nvSpPr>
          <p:spPr bwMode="auto">
            <a:xfrm>
              <a:off x="2362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887" name="Oval 94"/>
            <p:cNvSpPr>
              <a:spLocks noChangeArrowheads="1"/>
            </p:cNvSpPr>
            <p:nvPr/>
          </p:nvSpPr>
          <p:spPr bwMode="auto">
            <a:xfrm>
              <a:off x="3480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888" name="Oval 95"/>
            <p:cNvSpPr>
              <a:spLocks noChangeArrowheads="1"/>
            </p:cNvSpPr>
            <p:nvPr/>
          </p:nvSpPr>
          <p:spPr bwMode="auto">
            <a:xfrm>
              <a:off x="2921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889" name="Text Box 96"/>
            <p:cNvSpPr txBox="1">
              <a:spLocks noChangeArrowheads="1"/>
            </p:cNvSpPr>
            <p:nvPr/>
          </p:nvSpPr>
          <p:spPr bwMode="auto">
            <a:xfrm>
              <a:off x="1835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890" name="Text Box 97"/>
            <p:cNvSpPr txBox="1">
              <a:spLocks noChangeArrowheads="1"/>
            </p:cNvSpPr>
            <p:nvPr/>
          </p:nvSpPr>
          <p:spPr bwMode="auto">
            <a:xfrm>
              <a:off x="2408" y="307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6891" name="Text Box 98"/>
            <p:cNvSpPr txBox="1">
              <a:spLocks noChangeArrowheads="1"/>
            </p:cNvSpPr>
            <p:nvPr/>
          </p:nvSpPr>
          <p:spPr bwMode="auto">
            <a:xfrm>
              <a:off x="2950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892" name="Text Box 99"/>
            <p:cNvSpPr txBox="1">
              <a:spLocks noChangeArrowheads="1"/>
            </p:cNvSpPr>
            <p:nvPr/>
          </p:nvSpPr>
          <p:spPr bwMode="auto">
            <a:xfrm>
              <a:off x="3523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893" name="Text Box 100"/>
            <p:cNvSpPr txBox="1">
              <a:spLocks noChangeArrowheads="1"/>
            </p:cNvSpPr>
            <p:nvPr/>
          </p:nvSpPr>
          <p:spPr bwMode="auto">
            <a:xfrm>
              <a:off x="4097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6894" name="Oval 101"/>
            <p:cNvSpPr>
              <a:spLocks noChangeArrowheads="1"/>
            </p:cNvSpPr>
            <p:nvPr/>
          </p:nvSpPr>
          <p:spPr bwMode="auto">
            <a:xfrm>
              <a:off x="4039" y="32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895" name="Text Box 102"/>
            <p:cNvSpPr txBox="1">
              <a:spLocks noChangeArrowheads="1"/>
            </p:cNvSpPr>
            <p:nvPr/>
          </p:nvSpPr>
          <p:spPr bwMode="auto">
            <a:xfrm>
              <a:off x="1268" y="3078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896" name="Line 103"/>
            <p:cNvSpPr>
              <a:spLocks noChangeShapeType="1"/>
            </p:cNvSpPr>
            <p:nvPr/>
          </p:nvSpPr>
          <p:spPr bwMode="auto">
            <a:xfrm flipV="1">
              <a:off x="1504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104"/>
            <p:cNvSpPr>
              <a:spLocks noChangeShapeType="1"/>
            </p:cNvSpPr>
            <p:nvPr/>
          </p:nvSpPr>
          <p:spPr bwMode="auto">
            <a:xfrm flipV="1">
              <a:off x="2062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105"/>
            <p:cNvSpPr>
              <a:spLocks noChangeShapeType="1"/>
            </p:cNvSpPr>
            <p:nvPr/>
          </p:nvSpPr>
          <p:spPr bwMode="auto">
            <a:xfrm flipV="1">
              <a:off x="2627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106"/>
            <p:cNvSpPr>
              <a:spLocks noChangeShapeType="1"/>
            </p:cNvSpPr>
            <p:nvPr/>
          </p:nvSpPr>
          <p:spPr bwMode="auto">
            <a:xfrm flipV="1">
              <a:off x="3185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107"/>
            <p:cNvSpPr>
              <a:spLocks noChangeShapeType="1"/>
            </p:cNvSpPr>
            <p:nvPr/>
          </p:nvSpPr>
          <p:spPr bwMode="auto">
            <a:xfrm flipV="1">
              <a:off x="3738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108"/>
            <p:cNvSpPr>
              <a:spLocks/>
            </p:cNvSpPr>
            <p:nvPr/>
          </p:nvSpPr>
          <p:spPr bwMode="auto">
            <a:xfrm>
              <a:off x="1945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109"/>
            <p:cNvSpPr>
              <a:spLocks/>
            </p:cNvSpPr>
            <p:nvPr/>
          </p:nvSpPr>
          <p:spPr bwMode="auto">
            <a:xfrm>
              <a:off x="3074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110"/>
            <p:cNvSpPr>
              <a:spLocks/>
            </p:cNvSpPr>
            <p:nvPr/>
          </p:nvSpPr>
          <p:spPr bwMode="auto">
            <a:xfrm flipV="1">
              <a:off x="2510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111"/>
            <p:cNvSpPr>
              <a:spLocks/>
            </p:cNvSpPr>
            <p:nvPr/>
          </p:nvSpPr>
          <p:spPr bwMode="auto">
            <a:xfrm flipV="1">
              <a:off x="1385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112"/>
            <p:cNvSpPr txBox="1">
              <a:spLocks noChangeArrowheads="1"/>
            </p:cNvSpPr>
            <p:nvPr/>
          </p:nvSpPr>
          <p:spPr bwMode="auto">
            <a:xfrm>
              <a:off x="1535" y="32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06" name="Text Box 113"/>
            <p:cNvSpPr txBox="1">
              <a:spLocks noChangeArrowheads="1"/>
            </p:cNvSpPr>
            <p:nvPr/>
          </p:nvSpPr>
          <p:spPr bwMode="auto">
            <a:xfrm>
              <a:off x="2100" y="32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07" name="Text Box 114"/>
            <p:cNvSpPr txBox="1">
              <a:spLocks noChangeArrowheads="1"/>
            </p:cNvSpPr>
            <p:nvPr/>
          </p:nvSpPr>
          <p:spPr bwMode="auto">
            <a:xfrm>
              <a:off x="180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08" name="Text Box 115"/>
            <p:cNvSpPr txBox="1">
              <a:spLocks noChangeArrowheads="1"/>
            </p:cNvSpPr>
            <p:nvPr/>
          </p:nvSpPr>
          <p:spPr bwMode="auto">
            <a:xfrm>
              <a:off x="2670" y="32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909" name="Text Box 116"/>
            <p:cNvSpPr txBox="1">
              <a:spLocks noChangeArrowheads="1"/>
            </p:cNvSpPr>
            <p:nvPr/>
          </p:nvSpPr>
          <p:spPr bwMode="auto">
            <a:xfrm>
              <a:off x="3229" y="32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6910" name="Text Box 117"/>
            <p:cNvSpPr txBox="1">
              <a:spLocks noChangeArrowheads="1"/>
            </p:cNvSpPr>
            <p:nvPr/>
          </p:nvSpPr>
          <p:spPr bwMode="auto">
            <a:xfrm>
              <a:off x="3771" y="32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6911" name="Text Box 118"/>
            <p:cNvSpPr txBox="1">
              <a:spLocks noChangeArrowheads="1"/>
            </p:cNvSpPr>
            <p:nvPr/>
          </p:nvSpPr>
          <p:spPr bwMode="auto">
            <a:xfrm>
              <a:off x="2958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12" name="Text Box 119"/>
            <p:cNvSpPr txBox="1">
              <a:spLocks noChangeArrowheads="1"/>
            </p:cNvSpPr>
            <p:nvPr/>
          </p:nvSpPr>
          <p:spPr bwMode="auto">
            <a:xfrm>
              <a:off x="3747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13" name="Line 120"/>
            <p:cNvSpPr>
              <a:spLocks noChangeShapeType="1"/>
            </p:cNvSpPr>
            <p:nvPr/>
          </p:nvSpPr>
          <p:spPr bwMode="auto">
            <a:xfrm>
              <a:off x="2084" y="342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121"/>
            <p:cNvSpPr>
              <a:spLocks/>
            </p:cNvSpPr>
            <p:nvPr/>
          </p:nvSpPr>
          <p:spPr bwMode="auto">
            <a:xfrm>
              <a:off x="1951" y="310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Oval 122"/>
            <p:cNvSpPr>
              <a:spLocks noChangeArrowheads="1"/>
            </p:cNvSpPr>
            <p:nvPr/>
          </p:nvSpPr>
          <p:spPr bwMode="auto">
            <a:xfrm>
              <a:off x="4061" y="33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16" name="Line 123"/>
            <p:cNvSpPr>
              <a:spLocks noChangeShapeType="1"/>
            </p:cNvSpPr>
            <p:nvPr/>
          </p:nvSpPr>
          <p:spPr bwMode="auto">
            <a:xfrm flipV="1">
              <a:off x="3196" y="3438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24"/>
          <p:cNvGrpSpPr>
            <a:grpSpLocks/>
          </p:cNvGrpSpPr>
          <p:nvPr/>
        </p:nvGrpSpPr>
        <p:grpSpPr bwMode="auto">
          <a:xfrm>
            <a:off x="5951538" y="5294313"/>
            <a:ext cx="857250" cy="314325"/>
            <a:chOff x="3743" y="3330"/>
            <a:chExt cx="540" cy="198"/>
          </a:xfrm>
        </p:grpSpPr>
        <p:sp>
          <p:nvSpPr>
            <p:cNvPr id="36880" name="Oval 125"/>
            <p:cNvSpPr>
              <a:spLocks noChangeArrowheads="1"/>
            </p:cNvSpPr>
            <p:nvPr/>
          </p:nvSpPr>
          <p:spPr bwMode="auto">
            <a:xfrm>
              <a:off x="4063" y="333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881" name="Line 126"/>
            <p:cNvSpPr>
              <a:spLocks noChangeShapeType="1"/>
            </p:cNvSpPr>
            <p:nvPr/>
          </p:nvSpPr>
          <p:spPr bwMode="auto">
            <a:xfrm flipV="1">
              <a:off x="3743" y="3432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919" name="Freeform 127"/>
          <p:cNvSpPr>
            <a:spLocks/>
          </p:cNvSpPr>
          <p:nvPr/>
        </p:nvSpPr>
        <p:spPr bwMode="auto">
          <a:xfrm>
            <a:off x="3957638" y="56372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68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0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01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36" grpId="0" animBg="1"/>
      <p:bldP spid="801836" grpId="1" animBg="1"/>
      <p:bldP spid="801877" grpId="0" animBg="1"/>
      <p:bldP spid="801878" grpId="0" animBg="1"/>
      <p:bldP spid="801879" grpId="0" animBg="1"/>
      <p:bldP spid="801879" grpId="1" animBg="1"/>
      <p:bldP spid="8019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CC0000"/>
                </a:solidFill>
              </a:rPr>
              <a:t>What if we have negative-weight edges?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8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9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1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2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4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5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7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8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4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6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8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9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0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2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3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4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5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6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7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8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093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75" y="2320925"/>
            <a:ext cx="4859338" cy="1555750"/>
            <a:chOff x="1250" y="1462"/>
            <a:chExt cx="3061" cy="980"/>
          </a:xfrm>
        </p:grpSpPr>
        <p:sp>
          <p:nvSpPr>
            <p:cNvPr id="37893" name="Text Box 4"/>
            <p:cNvSpPr txBox="1">
              <a:spLocks noChangeArrowheads="1"/>
            </p:cNvSpPr>
            <p:nvPr/>
          </p:nvSpPr>
          <p:spPr bwMode="auto">
            <a:xfrm>
              <a:off x="2394" y="14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3490" y="14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895" name="Oval 6"/>
            <p:cNvSpPr>
              <a:spLocks noChangeArrowheads="1"/>
            </p:cNvSpPr>
            <p:nvPr/>
          </p:nvSpPr>
          <p:spPr bwMode="auto">
            <a:xfrm>
              <a:off x="1809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896" name="Oval 7"/>
            <p:cNvSpPr>
              <a:spLocks noChangeArrowheads="1"/>
            </p:cNvSpPr>
            <p:nvPr/>
          </p:nvSpPr>
          <p:spPr bwMode="auto">
            <a:xfrm>
              <a:off x="1250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7897" name="Oval 8"/>
            <p:cNvSpPr>
              <a:spLocks noChangeArrowheads="1"/>
            </p:cNvSpPr>
            <p:nvPr/>
          </p:nvSpPr>
          <p:spPr bwMode="auto">
            <a:xfrm>
              <a:off x="2368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3486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2927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1841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2414" y="164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2956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3529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4103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7905" name="Oval 16"/>
            <p:cNvSpPr>
              <a:spLocks noChangeArrowheads="1"/>
            </p:cNvSpPr>
            <p:nvPr/>
          </p:nvSpPr>
          <p:spPr bwMode="auto">
            <a:xfrm>
              <a:off x="4045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3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1274" y="164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 flipV="1">
              <a:off x="1510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 flipV="1">
              <a:off x="2068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0"/>
            <p:cNvSpPr>
              <a:spLocks noChangeShapeType="1"/>
            </p:cNvSpPr>
            <p:nvPr/>
          </p:nvSpPr>
          <p:spPr bwMode="auto">
            <a:xfrm flipV="1">
              <a:off x="2633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 flipV="1">
              <a:off x="3191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22"/>
            <p:cNvSpPr>
              <a:spLocks noChangeShapeType="1"/>
            </p:cNvSpPr>
            <p:nvPr/>
          </p:nvSpPr>
          <p:spPr bwMode="auto">
            <a:xfrm flipV="1">
              <a:off x="3744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Freeform 23"/>
            <p:cNvSpPr>
              <a:spLocks/>
            </p:cNvSpPr>
            <p:nvPr/>
          </p:nvSpPr>
          <p:spPr bwMode="auto">
            <a:xfrm>
              <a:off x="1951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4"/>
            <p:cNvSpPr>
              <a:spLocks/>
            </p:cNvSpPr>
            <p:nvPr/>
          </p:nvSpPr>
          <p:spPr bwMode="auto">
            <a:xfrm>
              <a:off x="3080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Freeform 25"/>
            <p:cNvSpPr>
              <a:spLocks/>
            </p:cNvSpPr>
            <p:nvPr/>
          </p:nvSpPr>
          <p:spPr bwMode="auto">
            <a:xfrm flipV="1">
              <a:off x="2516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6"/>
            <p:cNvSpPr>
              <a:spLocks/>
            </p:cNvSpPr>
            <p:nvPr/>
          </p:nvSpPr>
          <p:spPr bwMode="auto">
            <a:xfrm flipV="1">
              <a:off x="1391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Freeform 27"/>
            <p:cNvSpPr>
              <a:spLocks/>
            </p:cNvSpPr>
            <p:nvPr/>
          </p:nvSpPr>
          <p:spPr bwMode="auto">
            <a:xfrm>
              <a:off x="2493" y="2128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Text Box 28"/>
            <p:cNvSpPr txBox="1">
              <a:spLocks noChangeArrowheads="1"/>
            </p:cNvSpPr>
            <p:nvPr/>
          </p:nvSpPr>
          <p:spPr bwMode="auto">
            <a:xfrm>
              <a:off x="1541" y="18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918" name="Text Box 29"/>
            <p:cNvSpPr txBox="1">
              <a:spLocks noChangeArrowheads="1"/>
            </p:cNvSpPr>
            <p:nvPr/>
          </p:nvSpPr>
          <p:spPr bwMode="auto">
            <a:xfrm>
              <a:off x="2106" y="18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919" name="Text Box 30"/>
            <p:cNvSpPr txBox="1">
              <a:spLocks noChangeArrowheads="1"/>
            </p:cNvSpPr>
            <p:nvPr/>
          </p:nvSpPr>
          <p:spPr bwMode="auto">
            <a:xfrm>
              <a:off x="1812" y="2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920" name="Text Box 31"/>
            <p:cNvSpPr txBox="1">
              <a:spLocks noChangeArrowheads="1"/>
            </p:cNvSpPr>
            <p:nvPr/>
          </p:nvSpPr>
          <p:spPr bwMode="auto">
            <a:xfrm>
              <a:off x="2676" y="18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7921" name="Text Box 32"/>
            <p:cNvSpPr txBox="1">
              <a:spLocks noChangeArrowheads="1"/>
            </p:cNvSpPr>
            <p:nvPr/>
          </p:nvSpPr>
          <p:spPr bwMode="auto">
            <a:xfrm>
              <a:off x="3235" y="1800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7922" name="Text Box 33"/>
            <p:cNvSpPr txBox="1">
              <a:spLocks noChangeArrowheads="1"/>
            </p:cNvSpPr>
            <p:nvPr/>
          </p:nvSpPr>
          <p:spPr bwMode="auto">
            <a:xfrm>
              <a:off x="3777" y="1800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7923" name="Text Box 34"/>
            <p:cNvSpPr txBox="1">
              <a:spLocks noChangeArrowheads="1"/>
            </p:cNvSpPr>
            <p:nvPr/>
          </p:nvSpPr>
          <p:spPr bwMode="auto">
            <a:xfrm>
              <a:off x="2964" y="2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7924" name="Text Box 35"/>
            <p:cNvSpPr txBox="1">
              <a:spLocks noChangeArrowheads="1"/>
            </p:cNvSpPr>
            <p:nvPr/>
          </p:nvSpPr>
          <p:spPr bwMode="auto">
            <a:xfrm>
              <a:off x="3753" y="2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925" name="Line 36"/>
            <p:cNvSpPr>
              <a:spLocks noChangeShapeType="1"/>
            </p:cNvSpPr>
            <p:nvPr/>
          </p:nvSpPr>
          <p:spPr bwMode="auto">
            <a:xfrm>
              <a:off x="2090" y="1992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Freeform 37"/>
            <p:cNvSpPr>
              <a:spLocks/>
            </p:cNvSpPr>
            <p:nvPr/>
          </p:nvSpPr>
          <p:spPr bwMode="auto">
            <a:xfrm>
              <a:off x="1957" y="167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8"/>
            <p:cNvSpPr>
              <a:spLocks noChangeShapeType="1"/>
            </p:cNvSpPr>
            <p:nvPr/>
          </p:nvSpPr>
          <p:spPr bwMode="auto">
            <a:xfrm flipV="1">
              <a:off x="3202" y="2003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39"/>
            <p:cNvSpPr>
              <a:spLocks noChangeShapeType="1"/>
            </p:cNvSpPr>
            <p:nvPr/>
          </p:nvSpPr>
          <p:spPr bwMode="auto">
            <a:xfrm flipV="1">
              <a:off x="3755" y="1996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68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SSSP in a DAG Theorem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b="1" dirty="0"/>
              <a:t>Theorem:</a:t>
            </a:r>
            <a:r>
              <a:rPr lang="en-US" dirty="0"/>
              <a:t> For any vertex </a:t>
            </a:r>
            <a:r>
              <a:rPr lang="en-US" i="1" dirty="0"/>
              <a:t>u</a:t>
            </a:r>
            <a:r>
              <a:rPr lang="en-US" dirty="0"/>
              <a:t> in a dag, if all the vertices before </a:t>
            </a:r>
            <a:r>
              <a:rPr lang="en-US" i="1" dirty="0"/>
              <a:t>u</a:t>
            </a:r>
            <a:r>
              <a:rPr lang="en-US" dirty="0"/>
              <a:t> in a topological sort of the dag have been updated, then d[</a:t>
            </a:r>
            <a:r>
              <a:rPr lang="en-US" i="1" dirty="0"/>
              <a:t>u</a:t>
            </a:r>
            <a:r>
              <a:rPr lang="en-US" dirty="0"/>
              <a:t>] 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).</a:t>
            </a:r>
          </a:p>
          <a:p>
            <a:pPr eaLnBrk="0" hangingPunct="0"/>
            <a:r>
              <a:rPr lang="en-US" b="1" dirty="0"/>
              <a:t>Proof:</a:t>
            </a:r>
            <a:r>
              <a:rPr lang="en-US" dirty="0"/>
              <a:t> By induction on the position of a vertex in the topological sort.</a:t>
            </a:r>
          </a:p>
          <a:p>
            <a:pPr eaLnBrk="0" hangingPunct="0"/>
            <a:r>
              <a:rPr lang="en-US" u="sng" dirty="0"/>
              <a:t>Base case</a:t>
            </a:r>
            <a:r>
              <a:rPr lang="en-US" dirty="0"/>
              <a:t>: d[</a:t>
            </a:r>
            <a:r>
              <a:rPr lang="en-US" i="1" dirty="0"/>
              <a:t>s</a:t>
            </a:r>
            <a:r>
              <a:rPr lang="en-US" dirty="0"/>
              <a:t>] is initialized to 0.</a:t>
            </a:r>
          </a:p>
          <a:p>
            <a:pPr eaLnBrk="0" hangingPunct="0"/>
            <a:r>
              <a:rPr lang="en-US" u="sng" dirty="0"/>
              <a:t>Inductive case</a:t>
            </a:r>
            <a:r>
              <a:rPr lang="en-US" dirty="0"/>
              <a:t>: Assume all vertices before </a:t>
            </a:r>
            <a:r>
              <a:rPr lang="en-US" i="1" dirty="0"/>
              <a:t>u</a:t>
            </a:r>
            <a:r>
              <a:rPr lang="en-US" dirty="0"/>
              <a:t> have been updated, and for all such vertices </a:t>
            </a:r>
            <a:r>
              <a:rPr lang="en-US" i="1" dirty="0"/>
              <a:t>x</a:t>
            </a:r>
            <a:r>
              <a:rPr lang="en-US" dirty="0"/>
              <a:t>, d[</a:t>
            </a:r>
            <a:r>
              <a:rPr lang="en-US" i="1" dirty="0"/>
              <a:t>x</a:t>
            </a:r>
            <a:r>
              <a:rPr lang="en-US" dirty="0"/>
              <a:t>]=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x</a:t>
            </a:r>
            <a:r>
              <a:rPr lang="en-US" dirty="0"/>
              <a:t>). </a:t>
            </a:r>
            <a:r>
              <a:rPr lang="en-US" sz="1800" dirty="0"/>
              <a:t>(continued)</a:t>
            </a:r>
            <a:endParaRPr lang="en-US" sz="16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Proof, Continued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edge 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 must be on the shortest path to </a:t>
            </a:r>
            <a:r>
              <a:rPr lang="en-US" i="1" dirty="0"/>
              <a:t>u</a:t>
            </a:r>
            <a:r>
              <a:rPr lang="en-US" dirty="0"/>
              <a:t>. Therefore v must precede u in topological order and as such must have been updated before u. So d[v] 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).</a:t>
            </a:r>
          </a:p>
          <a:p>
            <a:r>
              <a:rPr lang="en-US" dirty="0"/>
              <a:t>When </a:t>
            </a:r>
            <a:r>
              <a:rPr lang="en-US" i="1" dirty="0"/>
              <a:t>u</a:t>
            </a:r>
            <a:r>
              <a:rPr lang="en-US" dirty="0"/>
              <a:t> is updated, we set d[</a:t>
            </a:r>
            <a:r>
              <a:rPr lang="en-US" i="1" dirty="0"/>
              <a:t>u</a:t>
            </a:r>
            <a:r>
              <a:rPr lang="en-US" dirty="0"/>
              <a:t>] to d[</a:t>
            </a:r>
            <a:r>
              <a:rPr lang="en-US" i="1" dirty="0"/>
              <a:t>v</a:t>
            </a:r>
            <a:r>
              <a:rPr lang="en-US" dirty="0"/>
              <a:t>]+w(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</a:t>
            </a:r>
          </a:p>
          <a:p>
            <a:r>
              <a:rPr lang="en-US" dirty="0"/>
              <a:t>	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+ w(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</a:t>
            </a:r>
          </a:p>
          <a:p>
            <a:r>
              <a:rPr lang="en-US" dirty="0"/>
              <a:t>	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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a: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(s, a) = w(s, a) = 3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b: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(s, b) = w(s, a) + w(a, b) = -1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7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9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1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2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41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c: infinitely many paths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s, c, s, c, d, c, s, c, d, c, d, c</a:t>
            </a:r>
          </a:p>
          <a:p>
            <a:pPr>
              <a:lnSpc>
                <a:spcPct val="14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cycle c, d, c has positive weight (6 - 3 = 3)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s, c is shortest path with weight (s, b) = w(s, c) = 5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7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9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1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2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636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20489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490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491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492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20493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0494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0495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497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498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20499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20501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502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503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20504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20505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06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510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20511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512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0513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20514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0515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0516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517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0518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0519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520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521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20522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20523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0524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531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534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535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0536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537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0538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0539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e: infinitely many paths: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s, e, s, e, f, e, s, e, f, e, f, e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cycle e, f, e has negative weight: 3 + (- 6) = -3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many paths from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with arbitrarily large negative weights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(s, e) = -   no shortest path exists between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Similarly: (s, f) = - , (s, g) = - </a:t>
            </a:r>
          </a:p>
        </p:txBody>
      </p: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525486" y="6136092"/>
            <a:ext cx="328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h) = (s, </a:t>
            </a:r>
            <a:r>
              <a:rPr lang="en-US" altLang="en-US" sz="20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=</a:t>
            </a:r>
            <a:r>
              <a:rPr lang="en-US" altLang="en-US" sz="2000" i="1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j) =</a:t>
            </a:r>
            <a:r>
              <a:rPr lang="en-US" altLang="en-US" sz="2000" i="1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129464" y="4416288"/>
            <a:ext cx="1300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h, </a:t>
            </a:r>
            <a:r>
              <a:rPr lang="en-US" alt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, j </a:t>
            </a:r>
            <a:r>
              <a:rPr lang="en-US" altLang="en-US" sz="2000" dirty="0">
                <a:solidFill>
                  <a:schemeClr val="tx1"/>
                </a:solidFill>
              </a:rPr>
              <a:t>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reachable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from s</a:t>
            </a:r>
          </a:p>
        </p:txBody>
      </p:sp>
    </p:spTree>
    <p:extLst>
      <p:ext uri="{BB962C8B-B14F-4D97-AF65-F5344CB8AC3E}">
        <p14:creationId xmlns:p14="http://schemas.microsoft.com/office/powerpoint/2010/main" val="203209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Negative-weight edges may form negative-weight cycles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such cycles are reachable from the source: (s, v) is not properly defined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7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9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1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2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Cycles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Can shortest paths contain cycles?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Negative-weight cycles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Positive-weight cycles: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By removing the cycle we can get a shorter path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We will assume that when we are finding shortest paths, the paths will have no cycles</a:t>
            </a: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4168775" y="1654856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No!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4168775" y="2340613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4571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/>
      <p:bldP spid="7833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Bellman-Ford Algorithm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Single-source shortest paths problem</a:t>
            </a:r>
          </a:p>
          <a:p>
            <a:pPr lvl="1" eaLnBrk="1" hangingPunct="1"/>
            <a:r>
              <a:rPr lang="en-US" altLang="en-US"/>
              <a:t>Computes d[v] and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/>
              <a:t>[v] for all 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V</a:t>
            </a:r>
          </a:p>
          <a:p>
            <a:pPr eaLnBrk="1" hangingPunct="1"/>
            <a:r>
              <a:rPr lang="en-US" altLang="en-US"/>
              <a:t>Allows negative edge weights</a:t>
            </a:r>
          </a:p>
          <a:p>
            <a:pPr eaLnBrk="1" hangingPunct="1"/>
            <a:r>
              <a:rPr lang="en-US" altLang="en-US"/>
              <a:t>Returns: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TRUE</a:t>
            </a:r>
            <a:r>
              <a:rPr lang="en-US" altLang="en-US"/>
              <a:t> if no negative-weight cycles are reachable from the source s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FALSE</a:t>
            </a:r>
            <a:r>
              <a:rPr lang="en-US" altLang="en-US"/>
              <a:t> otherwise </a:t>
            </a:r>
            <a:r>
              <a:rPr lang="en-US" altLang="en-US">
                <a:sym typeface="Symbol" panose="05050102010706020507" pitchFamily="18" charset="2"/>
              </a:rPr>
              <a:t> no solution exists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Idea: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Traverse all the edges |V – 1| times, every time performing a relaxation step of each edge</a:t>
            </a:r>
          </a:p>
        </p:txBody>
      </p:sp>
    </p:spTree>
    <p:extLst>
      <p:ext uri="{BB962C8B-B14F-4D97-AF65-F5344CB8AC3E}">
        <p14:creationId xmlns:p14="http://schemas.microsoft.com/office/powerpoint/2010/main" val="30577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BELLMAN-FORD(V, E, w, s)</a:t>
            </a:r>
          </a:p>
        </p:txBody>
      </p:sp>
      <p:sp>
        <p:nvSpPr>
          <p:cNvPr id="78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2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</TotalTime>
  <Words>1956</Words>
  <Application>Microsoft Office PowerPoint</Application>
  <PresentationFormat>On-screen Show (4:3)</PresentationFormat>
  <Paragraphs>629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Britannic Bold</vt:lpstr>
      <vt:lpstr>Calibri</vt:lpstr>
      <vt:lpstr>Calibri Light</vt:lpstr>
      <vt:lpstr>Comic Sans MS</vt:lpstr>
      <vt:lpstr>Impact</vt:lpstr>
      <vt:lpstr>Symbol</vt:lpstr>
      <vt:lpstr>Times New Roman</vt:lpstr>
      <vt:lpstr>Office Theme</vt:lpstr>
      <vt:lpstr>Graph-Based Algorithms</vt:lpstr>
      <vt:lpstr>Negative-Weight Edges</vt:lpstr>
      <vt:lpstr>Negative-Weight Edges</vt:lpstr>
      <vt:lpstr>Negative-Weight Edges</vt:lpstr>
      <vt:lpstr>Negative-Weight Edges</vt:lpstr>
      <vt:lpstr>Negative-Weight Edges</vt:lpstr>
      <vt:lpstr>Cycles</vt:lpstr>
      <vt:lpstr>Bellman-Ford Algorithm</vt:lpstr>
      <vt:lpstr>BELLMAN-FORD(V, E, w, s)</vt:lpstr>
      <vt:lpstr>Example</vt:lpstr>
      <vt:lpstr>Example</vt:lpstr>
      <vt:lpstr>Why Bellman-Ford Works</vt:lpstr>
      <vt:lpstr>Detecting Negative Cycles</vt:lpstr>
      <vt:lpstr>BELLMAN-FORD(V, E, w, s)</vt:lpstr>
      <vt:lpstr>Exercise: Apply Bellman-Ford algorithm</vt:lpstr>
      <vt:lpstr>Single-Source Shortest Paths in DAGs</vt:lpstr>
      <vt:lpstr>DAG-SHORTEST-PATHS(G, w, s)</vt:lpstr>
      <vt:lpstr>Example</vt:lpstr>
      <vt:lpstr>Example</vt:lpstr>
      <vt:lpstr>Example</vt:lpstr>
      <vt:lpstr>SSSP in a DAG Theorem</vt:lpstr>
      <vt:lpstr>Proof,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184</cp:revision>
  <dcterms:created xsi:type="dcterms:W3CDTF">2014-09-11T18:03:18Z</dcterms:created>
  <dcterms:modified xsi:type="dcterms:W3CDTF">2022-02-21T05:26:39Z</dcterms:modified>
</cp:coreProperties>
</file>