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6" r:id="rId10"/>
    <p:sldId id="299" r:id="rId11"/>
    <p:sldId id="301" r:id="rId12"/>
    <p:sldId id="302" r:id="rId13"/>
    <p:sldId id="303" r:id="rId14"/>
    <p:sldId id="304" r:id="rId15"/>
    <p:sldId id="305" r:id="rId16"/>
    <p:sldId id="307" r:id="rId17"/>
    <p:sldId id="264" r:id="rId18"/>
    <p:sldId id="281" r:id="rId19"/>
    <p:sldId id="30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3" r:id="rId28"/>
    <p:sldId id="277" r:id="rId29"/>
    <p:sldId id="278" r:id="rId30"/>
    <p:sldId id="279" r:id="rId31"/>
    <p:sldId id="280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3" autoAdjust="0"/>
    <p:restoredTop sz="94707" autoAdjust="0"/>
  </p:normalViewPr>
  <p:slideViewPr>
    <p:cSldViewPr snapToGrid="0">
      <p:cViewPr varScale="1">
        <p:scale>
          <a:sx n="59" d="100"/>
          <a:sy n="59" d="100"/>
        </p:scale>
        <p:origin x="16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F73-4AC1-4782-A60A-DE413E9EAB3A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8391-DE0B-420E-A5F4-7AAC6D869559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A332-DA65-48A4-813A-3B88FC1B1104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8AB5502-9C60-4539-9751-1647B11B30E8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F27-C53B-415F-A0CE-0E086478E1D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998-A017-4900-8EEE-2D28CA4BB185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FBBC-15D6-4AAD-992A-E7C9C47C8B5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9697-B6F9-4B89-AA7A-1576029190BA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CF9B-A474-4CBF-81FE-719415CDAAF8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5037-C312-47EF-8590-4CA2EED416E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367C-3654-487D-AC2F-40EBC5C22B94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A40A-66CF-4533-BCA9-D00739906E3D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3229-3983-4C20-99C3-D15DC6B0289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Programming: MCM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Recursive Matrix-chain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1"/>
            <a:ext cx="7324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2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Running Time of </a:t>
            </a:r>
            <a:r>
              <a:rPr lang="en-US" altLang="en-US" sz="4000"/>
              <a:t>Recursive Matrix-chain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Prove via substitution that T(n) is </a:t>
            </a:r>
            <a:r>
              <a:rPr lang="el-GR" i="1" dirty="0">
                <a:solidFill>
                  <a:srgbClr val="FF0000"/>
                </a:solidFill>
              </a:rPr>
              <a:t>Ω</a:t>
            </a:r>
            <a:r>
              <a:rPr lang="en-US" i="1" dirty="0">
                <a:solidFill>
                  <a:srgbClr val="FF0000"/>
                </a:solidFill>
              </a:rPr>
              <a:t>(2</a:t>
            </a:r>
            <a:r>
              <a:rPr lang="en-US" i="1" baseline="30000" dirty="0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03751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6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Running Time of </a:t>
            </a:r>
            <a:r>
              <a:rPr lang="en-US" altLang="en-US" sz="4000"/>
              <a:t>Recursive Matrix-chain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764698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3171" y="810221"/>
            <a:ext cx="1944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induction</a:t>
            </a:r>
          </a:p>
        </p:txBody>
      </p:sp>
    </p:spTree>
    <p:extLst>
      <p:ext uri="{BB962C8B-B14F-4D97-AF65-F5344CB8AC3E}">
        <p14:creationId xmlns:p14="http://schemas.microsoft.com/office/powerpoint/2010/main" val="218705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Elements of Dynamic Programming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should we look for a DP solution to an optimization problem?</a:t>
            </a:r>
          </a:p>
          <a:p>
            <a:r>
              <a:rPr lang="en-US" altLang="en-US"/>
              <a:t>Two key ingredients for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Optimal substructure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Overlapping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106867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Elements of Dynamic Programming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7693025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6211" y="5657043"/>
            <a:ext cx="8220974" cy="1028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        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	                 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if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i = j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m[i, j]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  min {m[i, k] + m[k+1, j] + p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i-1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i &lt; j</a:t>
            </a:r>
            <a:endParaRPr kumimoji="0" lang="en-US" altLang="en-US" sz="2400" b="0" i="0" u="none" strike="noStrike" kern="1200" cap="none" spc="0" normalizeH="0" baseline="-25000" noProof="0">
              <a:ln>
                <a:noFill/>
              </a:ln>
              <a:solidFill>
                <a:srgbClr val="DD011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ik&lt;j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1932887" y="5695447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7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Elements of Dynamic Programming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762158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1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Overlapping </a:t>
            </a:r>
            <a:r>
              <a:rPr lang="en-US" altLang="en-US" sz="4000" dirty="0" err="1"/>
              <a:t>Subproblems</a:t>
            </a:r>
            <a:r>
              <a:rPr lang="en-US" altLang="en-US" sz="4000" dirty="0"/>
              <a:t> </a:t>
            </a:r>
            <a:r>
              <a:rPr lang="en-US" altLang="en-US" sz="4000"/>
              <a:t>in RMC </a:t>
            </a:r>
            <a:r>
              <a:rPr lang="en-US" altLang="en-US" sz="4000" dirty="0"/>
              <a:t>Execution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39800"/>
            <a:ext cx="8531157" cy="550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1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Dynamic Programming</a:t>
            </a:r>
            <a:endParaRPr lang="en-US" altLang="en-US" sz="3200" dirty="0"/>
          </a:p>
        </p:txBody>
      </p:sp>
      <p:graphicFrame>
        <p:nvGraphicFramePr>
          <p:cNvPr id="675845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084075"/>
              </p:ext>
            </p:extLst>
          </p:nvPr>
        </p:nvGraphicFramePr>
        <p:xfrm>
          <a:off x="746794" y="3557600"/>
          <a:ext cx="3465739" cy="2811462"/>
        </p:xfrm>
        <a:graphic>
          <a:graphicData uri="http://schemas.openxmlformats.org/drawingml/2006/table">
            <a:tbl>
              <a:tblPr/>
              <a:tblGrid>
                <a:gridCol w="57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40970" marR="240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4438"/>
            <a:ext cx="8018463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		</a:t>
            </a:r>
            <a:r>
              <a:rPr lang="en-US" altLang="en-US" sz="2400" dirty="0">
                <a:solidFill>
                  <a:srgbClr val="DD0111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				      </a:t>
            </a:r>
            <a:r>
              <a:rPr lang="en-US" altLang="en-US" sz="2400" dirty="0">
                <a:solidFill>
                  <a:srgbClr val="DD0111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, j]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=  min {m[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, k] + m[k+1, j] + 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}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DD0111"/>
                </a:solidFill>
              </a:rPr>
              <a:t>if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 &lt; j</a:t>
            </a:r>
            <a:endParaRPr lang="en-US" altLang="en-US" sz="2400" baseline="-25000" dirty="0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</a:t>
            </a:r>
            <a:r>
              <a:rPr lang="en-US" altLang="en-US" sz="2400" baseline="30000" dirty="0" err="1">
                <a:solidFill>
                  <a:srgbClr val="DD0111"/>
                </a:solidFill>
                <a:sym typeface="Symbol" panose="05050102010706020507" pitchFamily="18" charset="2"/>
              </a:rPr>
              <a:t>ik</a:t>
            </a:r>
            <a:r>
              <a:rPr lang="en-US" altLang="en-US" sz="2400" baseline="30000" dirty="0">
                <a:solidFill>
                  <a:srgbClr val="DD0111"/>
                </a:solidFill>
                <a:sym typeface="Symbol" panose="05050102010706020507" pitchFamily="18" charset="2"/>
              </a:rPr>
              <a:t>&lt;j</a:t>
            </a:r>
            <a:endParaRPr lang="en-US" altLang="en-US" sz="2400" dirty="0"/>
          </a:p>
          <a:p>
            <a:pPr eaLnBrk="1" hangingPunct="1"/>
            <a:r>
              <a:rPr lang="en-US" altLang="en-US" sz="1800" dirty="0"/>
              <a:t>Length = 1: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= j,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= 1, 2, …, n</a:t>
            </a:r>
          </a:p>
          <a:p>
            <a:pPr eaLnBrk="1" hangingPunct="1"/>
            <a:r>
              <a:rPr lang="en-US" altLang="en-US" sz="1800" dirty="0"/>
              <a:t>Length = 2: </a:t>
            </a:r>
            <a:r>
              <a:rPr lang="en-US" altLang="en-US" sz="1800" dirty="0">
                <a:latin typeface="Comic Sans MS" panose="030F0702030302020204" pitchFamily="66" charset="0"/>
              </a:rPr>
              <a:t>j =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+ 1,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= 1, 2, …, n-1</a:t>
            </a:r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1484313" y="1270096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345" name="Text Box 56"/>
          <p:cNvSpPr txBox="1">
            <a:spLocks noChangeArrowheads="1"/>
          </p:cNvSpPr>
          <p:nvPr/>
        </p:nvSpPr>
        <p:spPr bwMode="auto">
          <a:xfrm>
            <a:off x="886539" y="3232118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346" name="Text Box 57"/>
          <p:cNvSpPr txBox="1">
            <a:spLocks noChangeArrowheads="1"/>
          </p:cNvSpPr>
          <p:nvPr/>
        </p:nvSpPr>
        <p:spPr bwMode="auto">
          <a:xfrm>
            <a:off x="415767" y="454587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347" name="Text Box 58"/>
          <p:cNvSpPr txBox="1">
            <a:spLocks noChangeArrowheads="1"/>
          </p:cNvSpPr>
          <p:nvPr/>
        </p:nvSpPr>
        <p:spPr bwMode="auto">
          <a:xfrm>
            <a:off x="1424701" y="3232118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348" name="Text Box 59"/>
          <p:cNvSpPr txBox="1">
            <a:spLocks noChangeArrowheads="1"/>
          </p:cNvSpPr>
          <p:nvPr/>
        </p:nvSpPr>
        <p:spPr bwMode="auto">
          <a:xfrm>
            <a:off x="1986676" y="3232118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349" name="Text Box 60"/>
          <p:cNvSpPr txBox="1">
            <a:spLocks noChangeArrowheads="1"/>
          </p:cNvSpPr>
          <p:nvPr/>
        </p:nvSpPr>
        <p:spPr bwMode="auto">
          <a:xfrm>
            <a:off x="3645614" y="3232118"/>
            <a:ext cx="303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2350" name="Text Box 61"/>
          <p:cNvSpPr txBox="1">
            <a:spLocks noChangeArrowheads="1"/>
          </p:cNvSpPr>
          <p:nvPr/>
        </p:nvSpPr>
        <p:spPr bwMode="auto">
          <a:xfrm>
            <a:off x="405526" y="4062830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351" name="Text Box 62"/>
          <p:cNvSpPr txBox="1">
            <a:spLocks noChangeArrowheads="1"/>
          </p:cNvSpPr>
          <p:nvPr/>
        </p:nvSpPr>
        <p:spPr bwMode="auto">
          <a:xfrm>
            <a:off x="405526" y="3605630"/>
            <a:ext cx="288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352" name="Text Box 63"/>
          <p:cNvSpPr txBox="1">
            <a:spLocks noChangeArrowheads="1"/>
          </p:cNvSpPr>
          <p:nvPr/>
        </p:nvSpPr>
        <p:spPr bwMode="auto">
          <a:xfrm>
            <a:off x="426164" y="5888232"/>
            <a:ext cx="303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77434" y="3795669"/>
            <a:ext cx="3786186" cy="2739430"/>
            <a:chOff x="2084" y="2911"/>
            <a:chExt cx="2385" cy="2855"/>
          </a:xfrm>
        </p:grpSpPr>
        <p:sp>
          <p:nvSpPr>
            <p:cNvPr id="12366" name="Line 65"/>
            <p:cNvSpPr>
              <a:spLocks noChangeShapeType="1"/>
            </p:cNvSpPr>
            <p:nvPr/>
          </p:nvSpPr>
          <p:spPr bwMode="auto">
            <a:xfrm>
              <a:off x="2084" y="2911"/>
              <a:ext cx="1943" cy="2478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Text Box 66"/>
            <p:cNvSpPr txBox="1">
              <a:spLocks noChangeArrowheads="1"/>
            </p:cNvSpPr>
            <p:nvPr/>
          </p:nvSpPr>
          <p:spPr bwMode="auto">
            <a:xfrm rot="2206838">
              <a:off x="4121" y="5535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first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424636" y="3641679"/>
            <a:ext cx="3654423" cy="2613024"/>
            <a:chOff x="2250" y="3515"/>
            <a:chExt cx="2302" cy="1646"/>
          </a:xfrm>
        </p:grpSpPr>
        <p:sp>
          <p:nvSpPr>
            <p:cNvPr id="12364" name="Line 68"/>
            <p:cNvSpPr>
              <a:spLocks noChangeShapeType="1"/>
            </p:cNvSpPr>
            <p:nvPr/>
          </p:nvSpPr>
          <p:spPr bwMode="auto">
            <a:xfrm>
              <a:off x="2250" y="3515"/>
              <a:ext cx="1684" cy="130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Text Box 69"/>
            <p:cNvSpPr txBox="1">
              <a:spLocks noChangeArrowheads="1"/>
            </p:cNvSpPr>
            <p:nvPr/>
          </p:nvSpPr>
          <p:spPr bwMode="auto">
            <a:xfrm rot="2230428">
              <a:off x="3972" y="493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second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988005" y="3566470"/>
            <a:ext cx="1222376" cy="1011238"/>
            <a:chOff x="1606" y="2232"/>
            <a:chExt cx="770" cy="637"/>
          </a:xfrm>
        </p:grpSpPr>
        <p:sp>
          <p:nvSpPr>
            <p:cNvPr id="12362" name="Line 71"/>
            <p:cNvSpPr>
              <a:spLocks noChangeShapeType="1"/>
            </p:cNvSpPr>
            <p:nvPr/>
          </p:nvSpPr>
          <p:spPr bwMode="auto">
            <a:xfrm flipH="1">
              <a:off x="1606" y="2631"/>
              <a:ext cx="236" cy="23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Rectangle 72"/>
            <p:cNvSpPr>
              <a:spLocks noChangeArrowheads="1"/>
            </p:cNvSpPr>
            <p:nvPr/>
          </p:nvSpPr>
          <p:spPr bwMode="auto">
            <a:xfrm>
              <a:off x="2017" y="2232"/>
              <a:ext cx="359" cy="28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75913" name="Text Box 73"/>
          <p:cNvSpPr txBox="1">
            <a:spLocks noChangeArrowheads="1"/>
          </p:cNvSpPr>
          <p:nvPr/>
        </p:nvSpPr>
        <p:spPr bwMode="auto">
          <a:xfrm>
            <a:off x="5096304" y="4874319"/>
            <a:ext cx="3984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Compute rows from diagonal to top and from left to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In a similar matrix s, we keep the optimal values of k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334626" y="3471170"/>
            <a:ext cx="3447196" cy="636687"/>
            <a:chOff x="2095" y="4035"/>
            <a:chExt cx="1337" cy="455"/>
          </a:xfrm>
        </p:grpSpPr>
        <p:sp>
          <p:nvSpPr>
            <p:cNvPr id="12360" name="Text Box 75"/>
            <p:cNvSpPr txBox="1">
              <a:spLocks noChangeArrowheads="1"/>
            </p:cNvSpPr>
            <p:nvPr/>
          </p:nvSpPr>
          <p:spPr bwMode="auto">
            <a:xfrm>
              <a:off x="2392" y="4035"/>
              <a:ext cx="10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m[1, n] </a:t>
              </a:r>
              <a:r>
                <a:rPr lang="en-US" altLang="en-US" sz="1800" dirty="0">
                  <a:solidFill>
                    <a:schemeClr val="tx1"/>
                  </a:solidFill>
                </a:rPr>
                <a:t>gives the optimal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</a:rPr>
                <a:t>solution to the problem</a:t>
              </a:r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2095" y="4035"/>
              <a:ext cx="283" cy="455"/>
            </a:xfrm>
            <a:prstGeom prst="leftArrow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58" name="Text Box 77"/>
          <p:cNvSpPr txBox="1">
            <a:spLocks noChangeArrowheads="1"/>
          </p:cNvSpPr>
          <p:nvPr/>
        </p:nvSpPr>
        <p:spPr bwMode="auto">
          <a:xfrm>
            <a:off x="4361795" y="476378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359" name="Text Box 78"/>
          <p:cNvSpPr txBox="1">
            <a:spLocks noChangeArrowheads="1"/>
          </p:cNvSpPr>
          <p:nvPr/>
        </p:nvSpPr>
        <p:spPr bwMode="auto">
          <a:xfrm>
            <a:off x="2310526" y="632735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965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Matrix-Chain-Order</a:t>
            </a:r>
            <a:endParaRPr lang="en-US" alt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MATRIX-CHAIN-ORDER(p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let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be new tables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= 0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2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– l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1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      	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 = q</a:t>
            </a: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 = k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841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Our algorithm computes the minimum-cost table m and the split table s</a:t>
            </a:r>
          </a:p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The optimal solution can be constructed from the split table s (shown later)</a:t>
            </a:r>
          </a:p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Each entry s[</a:t>
            </a:r>
            <a:r>
              <a:rPr kumimoji="1" lang="en-US" altLang="en-US" dirty="0" err="1"/>
              <a:t>i</a:t>
            </a:r>
            <a:r>
              <a:rPr kumimoji="1" lang="en-US" altLang="en-US" dirty="0"/>
              <a:t>, j ]=k shows where to split the product A</a:t>
            </a:r>
            <a:r>
              <a:rPr kumimoji="1" lang="en-US" altLang="en-US" baseline="-25000" dirty="0"/>
              <a:t>i</a:t>
            </a:r>
            <a:r>
              <a:rPr kumimoji="1" lang="en-US" altLang="en-US" dirty="0"/>
              <a:t> A</a:t>
            </a:r>
            <a:r>
              <a:rPr kumimoji="1" lang="en-US" altLang="en-US" baseline="-25000" dirty="0"/>
              <a:t>i+1</a:t>
            </a:r>
            <a:r>
              <a:rPr kumimoji="1" lang="en-US" altLang="en-US" dirty="0"/>
              <a:t> … </a:t>
            </a:r>
            <a:r>
              <a:rPr kumimoji="1" lang="en-US" altLang="en-US" dirty="0" err="1"/>
              <a:t>A</a:t>
            </a:r>
            <a:r>
              <a:rPr kumimoji="1" lang="en-US" altLang="en-US" baseline="-25000" dirty="0" err="1"/>
              <a:t>j</a:t>
            </a:r>
            <a:r>
              <a:rPr kumimoji="1" lang="en-US" altLang="en-US" dirty="0"/>
              <a:t> for the minimum cost</a:t>
            </a:r>
          </a:p>
          <a:p>
            <a:pPr>
              <a:buClr>
                <a:srgbClr val="FF66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dirty="0"/>
              <a:t>There are 3 nested loops and each can iterate at most n times, so the total running time is </a:t>
            </a:r>
            <a:r>
              <a:rPr kumimoji="1" lang="en-US" altLang="en-US" dirty="0">
                <a:sym typeface="Symbol" panose="05050102010706020507" pitchFamily="18" charset="2"/>
              </a:rPr>
              <a:t></a:t>
            </a:r>
            <a:r>
              <a:rPr kumimoji="1" lang="en-US" altLang="en-US" dirty="0"/>
              <a:t>(n</a:t>
            </a:r>
            <a:r>
              <a:rPr kumimoji="1" lang="en-US" altLang="en-US" baseline="30000" dirty="0"/>
              <a:t>3</a:t>
            </a:r>
            <a:r>
              <a:rPr kumimoji="1" lang="en-US" alt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Matrix-chain Multiplication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39628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5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p = (10, 5, 1, 10, 2, 10)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8461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1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2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3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4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5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6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7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8478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8479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8480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8481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8482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8483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8484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8485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8486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8487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8488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1661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p = (10, 5, 1, 10, 2, 10)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</a:t>
            </a:r>
            <a:r>
              <a:rPr lang="en-US" altLang="ko-KR" dirty="0" err="1">
                <a:ea typeface="Gulim" panose="020B0600000101010101" pitchFamily="34" charset="-127"/>
              </a:rPr>
              <a:t>i,i</a:t>
            </a:r>
            <a:r>
              <a:rPr lang="en-US" altLang="ko-KR" dirty="0">
                <a:ea typeface="Gulim" panose="020B0600000101010101" pitchFamily="34" charset="-127"/>
              </a:rPr>
              <a:t>) = 0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89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0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1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4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5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6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7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8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499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500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501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9502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9503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9504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9505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9506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9507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9508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9509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9510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9511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19512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5078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p = (10, 5, 1, 10, 2, 10)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m(i,i+1) =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i+1 </a:t>
            </a:r>
            <a:r>
              <a:rPr lang="en-US" altLang="ko-KR" dirty="0">
                <a:ea typeface="Gulim" panose="020B0600000101010101" pitchFamily="34" charset="-127"/>
              </a:rPr>
              <a:t>e.g., m(2,3) = p</a:t>
            </a:r>
            <a:r>
              <a:rPr lang="en-US" altLang="ko-KR" baseline="-25000" dirty="0">
                <a:ea typeface="Gulim" panose="020B0600000101010101" pitchFamily="34" charset="-127"/>
              </a:rPr>
              <a:t>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3</a:t>
            </a:r>
            <a:r>
              <a:rPr lang="en-US" altLang="ko-KR" dirty="0">
                <a:ea typeface="Gulim" panose="020B0600000101010101" pitchFamily="34" charset="-127"/>
              </a:rPr>
              <a:t> = 5*1*10 = 50, 					       m(1,2)=10*5*1 = 50, m(3,4) = 1*10*2=20, …</a:t>
            </a:r>
            <a:endParaRPr lang="en-US" altLang="ko-KR" baseline="-25000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s(i,i+1)  = </a:t>
            </a:r>
            <a:r>
              <a:rPr lang="en-US" altLang="ko-KR" dirty="0" err="1">
                <a:ea typeface="Gulim" panose="020B0600000101010101" pitchFamily="34" charset="-127"/>
              </a:rPr>
              <a:t>i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5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6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7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0518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19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20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21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0522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23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24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0525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0527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0528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0529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0530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0531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0532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0533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0534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0535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0536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3042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p = (10, 5, 1, 10, 2, 10)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m(i,i+2) = min{m(</a:t>
            </a:r>
            <a:r>
              <a:rPr lang="en-US" altLang="ko-KR" dirty="0" err="1">
                <a:ea typeface="Gulim" panose="020B0600000101010101" pitchFamily="34" charset="-127"/>
              </a:rPr>
              <a:t>i,i</a:t>
            </a:r>
            <a:r>
              <a:rPr lang="en-US" altLang="ko-KR" dirty="0">
                <a:ea typeface="Gulim" panose="020B0600000101010101" pitchFamily="34" charset="-127"/>
              </a:rPr>
              <a:t>) + m(i+1,i+2)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i+2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ea typeface="Gulim" panose="020B0600000101010101" pitchFamily="34" charset="-127"/>
              </a:rPr>
              <a:t>	                    m(i,i+1) + m(i+2,i+2)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i+2</a:t>
            </a:r>
            <a:r>
              <a:rPr lang="en-US" altLang="ko-KR" dirty="0"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1529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30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1533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36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37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38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39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0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1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42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3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4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5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1546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7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48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1549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50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51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52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1553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1554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1555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56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57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1558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1559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1560" name="Text Box 55"/>
          <p:cNvSpPr txBox="1">
            <a:spLocks noChangeArrowheads="1"/>
          </p:cNvSpPr>
          <p:nvPr/>
        </p:nvSpPr>
        <p:spPr bwMode="auto">
          <a:xfrm>
            <a:off x="5939197" y="6132513"/>
            <a:ext cx="1534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2625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p = (10, 5, 1, 10, 2, 10)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m(2,4) = min{m(2,2) + m(3,4) + p</a:t>
            </a:r>
            <a:r>
              <a:rPr lang="en-US" altLang="ko-KR" baseline="-25000" dirty="0">
                <a:ea typeface="Gulim" panose="020B0600000101010101" pitchFamily="34" charset="-127"/>
              </a:rPr>
              <a:t>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4</a:t>
            </a:r>
            <a:r>
              <a:rPr lang="en-US" altLang="ko-KR" dirty="0">
                <a:ea typeface="Gulim" panose="020B0600000101010101" pitchFamily="34" charset="-127"/>
              </a:rPr>
              <a:t>,  m(2,3) + m(4,4) + p</a:t>
            </a:r>
            <a:r>
              <a:rPr lang="en-US" altLang="ko-KR" baseline="-25000" dirty="0">
                <a:ea typeface="Gulim" panose="020B0600000101010101" pitchFamily="34" charset="-127"/>
              </a:rPr>
              <a:t>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3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4</a:t>
            </a:r>
            <a:r>
              <a:rPr lang="en-US" altLang="ko-KR" dirty="0">
                <a:ea typeface="Gulim" panose="020B0600000101010101" pitchFamily="34" charset="-127"/>
              </a:rPr>
              <a:t>}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           = min{0+20+5*1*2, 50+0+5*10*2} = </a:t>
            </a:r>
            <a:r>
              <a:rPr lang="en-US" altLang="ko-KR" dirty="0">
                <a:solidFill>
                  <a:srgbClr val="7030A0"/>
                </a:solidFill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rgbClr val="7030A0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51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2553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2554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56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2557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2559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0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2561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62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3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66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67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8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69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70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71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72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2573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74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2575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76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77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2578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2579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2580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2581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2582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2583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2584" name="Text Box 55"/>
          <p:cNvSpPr txBox="1">
            <a:spLocks noChangeArrowheads="1"/>
          </p:cNvSpPr>
          <p:nvPr/>
        </p:nvSpPr>
        <p:spPr bwMode="auto">
          <a:xfrm>
            <a:off x="5939197" y="6132513"/>
            <a:ext cx="1534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918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m(i,i+3) = min{m(</a:t>
            </a:r>
            <a:r>
              <a:rPr lang="en-US" altLang="ko-KR" dirty="0" err="1">
                <a:ea typeface="Gulim" panose="020B0600000101010101" pitchFamily="34" charset="-127"/>
              </a:rPr>
              <a:t>i,i</a:t>
            </a:r>
            <a:r>
              <a:rPr lang="en-US" altLang="ko-KR" dirty="0">
                <a:ea typeface="Gulim" panose="020B0600000101010101" pitchFamily="34" charset="-127"/>
              </a:rPr>
              <a:t>) + m(i+1,i+3)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i+3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ea typeface="Gulim" panose="020B0600000101010101" pitchFamily="34" charset="-127"/>
              </a:rPr>
              <a:t>	                    m(i,i+1) + m(i+2,i+3)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i+3,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baseline="-25000" dirty="0">
                <a:ea typeface="Gulim" panose="020B0600000101010101" pitchFamily="34" charset="-127"/>
              </a:rPr>
              <a:t>	                            </a:t>
            </a:r>
            <a:r>
              <a:rPr lang="en-US" altLang="ko-KR" dirty="0">
                <a:ea typeface="Gulim" panose="020B0600000101010101" pitchFamily="34" charset="-127"/>
              </a:rPr>
              <a:t> m(i,i+2) + m(i+3,i+3)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i+2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i+3</a:t>
            </a:r>
            <a:r>
              <a:rPr lang="en-US" altLang="ko-KR" dirty="0"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3569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3583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84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3585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87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88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89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90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91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592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594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595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96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3597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3598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3599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600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601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3602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3603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3604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3605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3606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3607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3608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359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[10×5]×[5×1]×[1×10]×[10×2]×[2×10]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m(i,i+4) = min{m(</a:t>
            </a:r>
            <a:r>
              <a:rPr lang="en-US" altLang="ko-KR" dirty="0" err="1">
                <a:ea typeface="Gulim" panose="020B0600000101010101" pitchFamily="34" charset="-127"/>
              </a:rPr>
              <a:t>i,i</a:t>
            </a:r>
            <a:r>
              <a:rPr lang="en-US" altLang="ko-KR" dirty="0">
                <a:ea typeface="Gulim" panose="020B0600000101010101" pitchFamily="34" charset="-127"/>
              </a:rPr>
              <a:t>) + m(i+1,i+4)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i+4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ea typeface="Gulim" panose="020B0600000101010101" pitchFamily="34" charset="-127"/>
              </a:rPr>
              <a:t>	m(i,i+1) + m(i+2,i+4)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i+4,   </a:t>
            </a:r>
            <a:r>
              <a:rPr lang="en-US" altLang="ko-KR" dirty="0">
                <a:ea typeface="Gulim" panose="020B0600000101010101" pitchFamily="34" charset="-127"/>
              </a:rPr>
              <a:t>m(i,i+2) + m(i+3,i+4)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i+2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i+4, </a:t>
            </a:r>
            <a:r>
              <a:rPr lang="en-US" altLang="ko-KR" dirty="0">
                <a:ea typeface="Gulim" panose="020B0600000101010101" pitchFamily="34" charset="-127"/>
              </a:rPr>
              <a:t>m(i,i+3) + m(i+4,i+4) + p</a:t>
            </a:r>
            <a:r>
              <a:rPr lang="en-US" altLang="ko-KR" baseline="-25000" dirty="0">
                <a:ea typeface="Gulim" panose="020B0600000101010101" pitchFamily="34" charset="-127"/>
              </a:rPr>
              <a:t>i-1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i+3</a:t>
            </a:r>
            <a:r>
              <a:rPr lang="en-US" altLang="ko-KR" dirty="0">
                <a:ea typeface="Gulim" panose="020B0600000101010101" pitchFamily="34" charset="-127"/>
              </a:rPr>
              <a:t>p</a:t>
            </a:r>
            <a:r>
              <a:rPr lang="en-US" altLang="ko-KR" baseline="-25000" dirty="0">
                <a:ea typeface="Gulim" panose="020B0600000101010101" pitchFamily="34" charset="-127"/>
              </a:rPr>
              <a:t>i+4</a:t>
            </a:r>
            <a:r>
              <a:rPr lang="en-US" altLang="ko-KR" dirty="0"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190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4632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677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Print optimal parenthesis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PRINT-OPTIMAL-PARENS(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 “A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sz="1800" baseline="-250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print “(”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PRINT-OPTIMAL-PARENS(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PRINT-OPTIMAL-PARENS(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+ 1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 “)”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Optimal multiplication sequence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s(1,5) = 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rgbClr val="FF0000"/>
                </a:solidFill>
                <a:ea typeface="Gulim" panose="020B0600000101010101" pitchFamily="34" charset="-127"/>
              </a:rPr>
              <a:t>▶</a:t>
            </a:r>
            <a:r>
              <a:rPr lang="ko-KR" altLang="en-US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A</a:t>
            </a:r>
            <a:r>
              <a:rPr lang="en-US" altLang="ko-KR" baseline="-25000" dirty="0">
                <a:ea typeface="Gulim" panose="020B0600000101010101" pitchFamily="34" charset="-127"/>
              </a:rPr>
              <a:t>12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35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190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22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23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5626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27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28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5629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5631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32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5633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35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36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37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38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39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40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41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42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43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44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5645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46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5647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48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49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5650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5651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5652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5653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5654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5655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5656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4503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A</a:t>
            </a:r>
            <a:r>
              <a:rPr lang="en-US" altLang="ko-KR" baseline="-25000" dirty="0">
                <a:ea typeface="Gulim" panose="020B0600000101010101" pitchFamily="34" charset="-127"/>
              </a:rPr>
              <a:t>12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35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s(1,2) = 1 </a:t>
            </a:r>
            <a:r>
              <a:rPr lang="ko-KR" altLang="en-US" dirty="0">
                <a:solidFill>
                  <a:srgbClr val="FF0000"/>
                </a:solidFill>
                <a:ea typeface="Gulim" panose="020B0600000101010101" pitchFamily="34" charset="-127"/>
              </a:rPr>
              <a:t>▶</a:t>
            </a:r>
            <a:r>
              <a:rPr lang="ko-KR" altLang="en-US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12</a:t>
            </a:r>
            <a:r>
              <a:rPr lang="en-US" altLang="ko-KR" dirty="0">
                <a:ea typeface="Gulim" panose="020B0600000101010101" pitchFamily="34" charset="-127"/>
              </a:rPr>
              <a:t> = 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ea typeface="Gulim" panose="020B0600000101010101" pitchFamily="34" charset="-127"/>
              </a:rPr>
              <a:t>→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(A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  <a:r>
              <a:rPr lang="en-US" altLang="ko-KR" dirty="0">
                <a:ea typeface="Gulim" panose="020B0600000101010101" pitchFamily="34" charset="-127"/>
              </a:rPr>
              <a:t>)×A</a:t>
            </a:r>
            <a:r>
              <a:rPr lang="en-US" altLang="ko-KR" baseline="-25000" dirty="0">
                <a:ea typeface="Gulim" panose="020B0600000101010101" pitchFamily="34" charset="-127"/>
              </a:rPr>
              <a:t>35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190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6656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58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59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60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6661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62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63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64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6665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6666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67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6668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69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6670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6671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72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6673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74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6675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6676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6677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6678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6679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6680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613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Matrix-chain Multiplication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4502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18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(A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  <a:r>
              <a:rPr lang="en-US" altLang="ko-KR" dirty="0">
                <a:ea typeface="Gulim" panose="020B0600000101010101" pitchFamily="34" charset="-127"/>
              </a:rPr>
              <a:t>)×A</a:t>
            </a:r>
            <a:r>
              <a:rPr lang="en-US" altLang="ko-KR" baseline="-25000" dirty="0">
                <a:ea typeface="Gulim" panose="020B0600000101010101" pitchFamily="34" charset="-127"/>
              </a:rPr>
              <a:t>35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s(3,5) = 4 </a:t>
            </a:r>
            <a:r>
              <a:rPr lang="ko-KR" altLang="en-US" dirty="0">
                <a:solidFill>
                  <a:srgbClr val="FF0000"/>
                </a:solidFill>
                <a:ea typeface="Gulim" panose="020B0600000101010101" pitchFamily="34" charset="-127"/>
              </a:rPr>
              <a:t>▶</a:t>
            </a:r>
            <a:r>
              <a:rPr lang="ko-KR" altLang="en-US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35</a:t>
            </a:r>
            <a:r>
              <a:rPr lang="en-US" altLang="ko-KR" dirty="0">
                <a:ea typeface="Gulim" panose="020B0600000101010101" pitchFamily="34" charset="-127"/>
              </a:rPr>
              <a:t> = A</a:t>
            </a:r>
            <a:r>
              <a:rPr lang="en-US" altLang="ko-KR" baseline="-25000" dirty="0">
                <a:ea typeface="Gulim" panose="020B0600000101010101" pitchFamily="34" charset="-127"/>
              </a:rPr>
              <a:t>34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55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ea typeface="Gulim" panose="020B0600000101010101" pitchFamily="34" charset="-127"/>
              </a:rPr>
              <a:t>→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(A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  <a:r>
              <a:rPr lang="en-US" altLang="ko-KR" dirty="0">
                <a:ea typeface="Gulim" panose="020B0600000101010101" pitchFamily="34" charset="-127"/>
              </a:rPr>
              <a:t>)×(A</a:t>
            </a:r>
            <a:r>
              <a:rPr lang="en-US" altLang="ko-KR" baseline="-25000" dirty="0">
                <a:ea typeface="Gulim" panose="020B0600000101010101" pitchFamily="34" charset="-127"/>
              </a:rPr>
              <a:t>34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55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190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75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676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677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3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4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7685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6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7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88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7689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690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691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7692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693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7694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695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96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697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698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7699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700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701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702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7703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7704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6104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(A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  <a:r>
              <a:rPr lang="en-US" altLang="ko-KR" dirty="0">
                <a:ea typeface="Gulim" panose="020B0600000101010101" pitchFamily="34" charset="-127"/>
              </a:rPr>
              <a:t>)×(A</a:t>
            </a:r>
            <a:r>
              <a:rPr lang="en-US" altLang="ko-KR" baseline="-25000" dirty="0">
                <a:ea typeface="Gulim" panose="020B0600000101010101" pitchFamily="34" charset="-127"/>
              </a:rPr>
              <a:t>34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55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s(3,4) = 3 </a:t>
            </a:r>
            <a:r>
              <a:rPr lang="ko-KR" altLang="en-US" dirty="0">
                <a:solidFill>
                  <a:srgbClr val="FF0000"/>
                </a:solidFill>
                <a:ea typeface="Gulim" panose="020B0600000101010101" pitchFamily="34" charset="-127"/>
              </a:rPr>
              <a:t>▶</a:t>
            </a:r>
            <a:r>
              <a:rPr lang="ko-KR" altLang="en-US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34</a:t>
            </a:r>
            <a:r>
              <a:rPr lang="en-US" altLang="ko-KR" dirty="0">
                <a:ea typeface="Gulim" panose="020B0600000101010101" pitchFamily="34" charset="-127"/>
              </a:rPr>
              <a:t> = A</a:t>
            </a:r>
            <a:r>
              <a:rPr lang="en-US" altLang="ko-KR" baseline="-25000" dirty="0">
                <a:ea typeface="Gulim" panose="020B0600000101010101" pitchFamily="34" charset="-127"/>
              </a:rPr>
              <a:t>33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44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ea typeface="Gulim" panose="020B0600000101010101" pitchFamily="34" charset="-127"/>
              </a:rPr>
              <a:t>→ </a:t>
            </a:r>
            <a:r>
              <a:rPr lang="en-US" altLang="ko-KR" dirty="0">
                <a:ea typeface="Gulim" panose="020B0600000101010101" pitchFamily="34" charset="-127"/>
              </a:rPr>
              <a:t>A</a:t>
            </a:r>
            <a:r>
              <a:rPr lang="en-US" altLang="ko-KR" baseline="-25000" dirty="0">
                <a:ea typeface="Gulim" panose="020B0600000101010101" pitchFamily="34" charset="-127"/>
              </a:rPr>
              <a:t>15</a:t>
            </a:r>
            <a:r>
              <a:rPr lang="en-US" altLang="ko-KR" dirty="0">
                <a:ea typeface="Gulim" panose="020B0600000101010101" pitchFamily="34" charset="-127"/>
              </a:rPr>
              <a:t> = (A</a:t>
            </a:r>
            <a:r>
              <a:rPr lang="en-US" altLang="ko-KR" baseline="-25000" dirty="0">
                <a:ea typeface="Gulim" panose="020B0600000101010101" pitchFamily="34" charset="-127"/>
              </a:rPr>
              <a:t>11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22</a:t>
            </a:r>
            <a:r>
              <a:rPr lang="en-US" altLang="ko-KR" dirty="0">
                <a:ea typeface="Gulim" panose="020B0600000101010101" pitchFamily="34" charset="-127"/>
              </a:rPr>
              <a:t>)×((A</a:t>
            </a:r>
            <a:r>
              <a:rPr lang="en-US" altLang="ko-KR" baseline="-25000" dirty="0">
                <a:ea typeface="Gulim" panose="020B0600000101010101" pitchFamily="34" charset="-127"/>
              </a:rPr>
              <a:t>33</a:t>
            </a:r>
            <a:r>
              <a:rPr lang="en-US" altLang="ko-KR" dirty="0">
                <a:ea typeface="Gulim" panose="020B0600000101010101" pitchFamily="34" charset="-127"/>
              </a:rPr>
              <a:t>×A</a:t>
            </a:r>
            <a:r>
              <a:rPr lang="en-US" altLang="ko-KR" baseline="-25000" dirty="0">
                <a:ea typeface="Gulim" panose="020B0600000101010101" pitchFamily="34" charset="-127"/>
              </a:rPr>
              <a:t>44</a:t>
            </a:r>
            <a:r>
              <a:rPr lang="en-US" altLang="ko-KR" dirty="0">
                <a:ea typeface="Gulim" panose="020B0600000101010101" pitchFamily="34" charset="-127"/>
              </a:rPr>
              <a:t>)×A</a:t>
            </a:r>
            <a:r>
              <a:rPr lang="en-US" altLang="ko-KR" baseline="-25000" dirty="0">
                <a:ea typeface="Gulim" panose="020B0600000101010101" pitchFamily="34" charset="-127"/>
              </a:rPr>
              <a:t>55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3303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863725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397125" y="34274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150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29289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3462338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190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18637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2397125" y="3960813"/>
            <a:ext cx="531813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50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2928938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30</a:t>
            </a:r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462338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90</a:t>
            </a:r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2397125" y="4494213"/>
            <a:ext cx="531813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29289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3462338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40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29289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3462338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200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3462338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0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1330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18637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2397125" y="2894013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29289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3462338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8697" name="Rectangle 24"/>
          <p:cNvSpPr>
            <a:spLocks noChangeArrowheads="1"/>
          </p:cNvSpPr>
          <p:nvPr/>
        </p:nvSpPr>
        <p:spPr bwMode="auto">
          <a:xfrm>
            <a:off x="796925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796925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699" name="Rectangle 26"/>
          <p:cNvSpPr>
            <a:spLocks noChangeArrowheads="1"/>
          </p:cNvSpPr>
          <p:nvPr/>
        </p:nvSpPr>
        <p:spPr bwMode="auto">
          <a:xfrm>
            <a:off x="796925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8700" name="Rectangle 27"/>
          <p:cNvSpPr>
            <a:spLocks noChangeArrowheads="1"/>
          </p:cNvSpPr>
          <p:nvPr/>
        </p:nvSpPr>
        <p:spPr bwMode="auto"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701" name="Rectangle 28"/>
          <p:cNvSpPr>
            <a:spLocks noChangeArrowheads="1"/>
          </p:cNvSpPr>
          <p:nvPr/>
        </p:nvSpPr>
        <p:spPr bwMode="auto"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1788906" y="6132513"/>
            <a:ext cx="1651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m(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i,j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), </a:t>
            </a:r>
            <a:r>
              <a:rPr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  <p:sp>
        <p:nvSpPr>
          <p:cNvPr id="28703" name="Rectangle 30"/>
          <p:cNvSpPr>
            <a:spLocks noChangeArrowheads="1"/>
          </p:cNvSpPr>
          <p:nvPr/>
        </p:nvSpPr>
        <p:spPr bwMode="auto">
          <a:xfrm>
            <a:off x="54213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5954713" y="34274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8705" name="Rectangle 32"/>
          <p:cNvSpPr>
            <a:spLocks noChangeArrowheads="1"/>
          </p:cNvSpPr>
          <p:nvPr/>
        </p:nvSpPr>
        <p:spPr bwMode="auto">
          <a:xfrm>
            <a:off x="6488113" y="34274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06" name="Rectangle 33"/>
          <p:cNvSpPr>
            <a:spLocks noChangeArrowheads="1"/>
          </p:cNvSpPr>
          <p:nvPr/>
        </p:nvSpPr>
        <p:spPr bwMode="auto">
          <a:xfrm>
            <a:off x="70199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07" name="Rectangle 34"/>
          <p:cNvSpPr>
            <a:spLocks noChangeArrowheads="1"/>
          </p:cNvSpPr>
          <p:nvPr/>
        </p:nvSpPr>
        <p:spPr bwMode="auto">
          <a:xfrm>
            <a:off x="7553325" y="34274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08" name="Rectangle 35"/>
          <p:cNvSpPr>
            <a:spLocks noChangeArrowheads="1"/>
          </p:cNvSpPr>
          <p:nvPr/>
        </p:nvSpPr>
        <p:spPr bwMode="auto">
          <a:xfrm>
            <a:off x="5954713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6488113" y="3960813"/>
            <a:ext cx="531812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10" name="Rectangle 37"/>
          <p:cNvSpPr>
            <a:spLocks noChangeArrowheads="1"/>
          </p:cNvSpPr>
          <p:nvPr/>
        </p:nvSpPr>
        <p:spPr bwMode="auto">
          <a:xfrm>
            <a:off x="7019925" y="3960813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11" name="Rectangle 38"/>
          <p:cNvSpPr>
            <a:spLocks noChangeArrowheads="1"/>
          </p:cNvSpPr>
          <p:nvPr/>
        </p:nvSpPr>
        <p:spPr bwMode="auto">
          <a:xfrm>
            <a:off x="7553325" y="3960813"/>
            <a:ext cx="533400" cy="533400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12" name="Rectangle 39"/>
          <p:cNvSpPr>
            <a:spLocks noChangeArrowheads="1"/>
          </p:cNvSpPr>
          <p:nvPr/>
        </p:nvSpPr>
        <p:spPr bwMode="auto">
          <a:xfrm>
            <a:off x="6488113" y="4494213"/>
            <a:ext cx="531812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8713" name="Rectangle 40"/>
          <p:cNvSpPr>
            <a:spLocks noChangeArrowheads="1"/>
          </p:cNvSpPr>
          <p:nvPr/>
        </p:nvSpPr>
        <p:spPr bwMode="auto">
          <a:xfrm>
            <a:off x="7019925" y="4494213"/>
            <a:ext cx="533400" cy="5318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8714" name="Rectangle 41"/>
          <p:cNvSpPr>
            <a:spLocks noChangeArrowheads="1"/>
          </p:cNvSpPr>
          <p:nvPr/>
        </p:nvSpPr>
        <p:spPr bwMode="auto">
          <a:xfrm>
            <a:off x="7553325" y="4494213"/>
            <a:ext cx="533400" cy="531812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715" name="Rectangle 42"/>
          <p:cNvSpPr>
            <a:spLocks noChangeArrowheads="1"/>
          </p:cNvSpPr>
          <p:nvPr/>
        </p:nvSpPr>
        <p:spPr bwMode="auto"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chemeClr val="bg1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213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954713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6488113" y="2894013"/>
            <a:ext cx="531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70199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722" name="Rectangle 49"/>
          <p:cNvSpPr>
            <a:spLocks noChangeArrowheads="1"/>
          </p:cNvSpPr>
          <p:nvPr/>
        </p:nvSpPr>
        <p:spPr bwMode="auto">
          <a:xfrm>
            <a:off x="7553325" y="28940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8723" name="Rectangle 50"/>
          <p:cNvSpPr>
            <a:spLocks noChangeArrowheads="1"/>
          </p:cNvSpPr>
          <p:nvPr/>
        </p:nvSpPr>
        <p:spPr bwMode="auto">
          <a:xfrm>
            <a:off x="4887913" y="34274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8724" name="Rectangle 51"/>
          <p:cNvSpPr>
            <a:spLocks noChangeArrowheads="1"/>
          </p:cNvSpPr>
          <p:nvPr/>
        </p:nvSpPr>
        <p:spPr bwMode="auto">
          <a:xfrm>
            <a:off x="4887913" y="39608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8725" name="Rectangle 52"/>
          <p:cNvSpPr>
            <a:spLocks noChangeArrowheads="1"/>
          </p:cNvSpPr>
          <p:nvPr/>
        </p:nvSpPr>
        <p:spPr bwMode="auto">
          <a:xfrm>
            <a:off x="4887913" y="4494213"/>
            <a:ext cx="533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8726" name="Rectangle 53"/>
          <p:cNvSpPr>
            <a:spLocks noChangeArrowheads="1"/>
          </p:cNvSpPr>
          <p:nvPr/>
        </p:nvSpPr>
        <p:spPr bwMode="auto">
          <a:xfrm>
            <a:off x="4887913" y="50260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28727" name="Rectangle 54"/>
          <p:cNvSpPr>
            <a:spLocks noChangeArrowheads="1"/>
          </p:cNvSpPr>
          <p:nvPr/>
        </p:nvSpPr>
        <p:spPr bwMode="auto">
          <a:xfrm>
            <a:off x="4887913" y="555942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  <p:sp>
        <p:nvSpPr>
          <p:cNvPr id="28728" name="Text Box 55"/>
          <p:cNvSpPr txBox="1">
            <a:spLocks noChangeArrowheads="1"/>
          </p:cNvSpPr>
          <p:nvPr/>
        </p:nvSpPr>
        <p:spPr bwMode="auto">
          <a:xfrm>
            <a:off x="5938838" y="6132513"/>
            <a:ext cx="153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s(i,j), i </a:t>
            </a:r>
            <a:r>
              <a:rPr lang="ko-KR" altLang="en-US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≤ </a:t>
            </a:r>
            <a:r>
              <a:rPr lang="en-US" altLang="ko-KR" sz="2000">
                <a:solidFill>
                  <a:schemeClr val="tx1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2138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Memoization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7545388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6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Memoization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1692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679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Memoized Matrix-Chain</a:t>
            </a:r>
            <a:endParaRPr lang="en-US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MEMOIZED-MATRIX-CHAIN(p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length[p] –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 1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j 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  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LOOKUP-CHAIN(p, 1, n)</a:t>
            </a:r>
          </a:p>
        </p:txBody>
      </p:sp>
      <p:sp>
        <p:nvSpPr>
          <p:cNvPr id="46085" name="AutoShape 4"/>
          <p:cNvSpPr>
            <a:spLocks/>
          </p:cNvSpPr>
          <p:nvPr/>
        </p:nvSpPr>
        <p:spPr bwMode="auto">
          <a:xfrm>
            <a:off x="5441950" y="2760663"/>
            <a:ext cx="88900" cy="21336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5637213" y="3233738"/>
            <a:ext cx="30559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Initialize the </a:t>
            </a: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m</a:t>
            </a:r>
            <a:r>
              <a:rPr lang="en-US" altLang="en-US" sz="1800">
                <a:solidFill>
                  <a:schemeClr val="tx1"/>
                </a:solidFill>
              </a:rPr>
              <a:t> table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large values that indicate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whether the values of </a:t>
            </a: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m[i, j]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have been computed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 flipV="1">
            <a:off x="6203950" y="532923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6792913" y="51450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144776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Memoized Matrix-Chain</a:t>
            </a:r>
            <a:endParaRPr lang="en-US" alt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LOOKUP-CHAIN(p,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&lt;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j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  0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 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j – 1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      	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 LOOKUP-CHAIN(p,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k) +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         LOOKUP-CHAIN(p, k+1, j) +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7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&lt;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7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		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  q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7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	</a:t>
            </a:r>
          </a:p>
        </p:txBody>
      </p:sp>
    </p:spTree>
    <p:extLst>
      <p:ext uri="{BB962C8B-B14F-4D97-AF65-F5344CB8AC3E}">
        <p14:creationId xmlns:p14="http://schemas.microsoft.com/office/powerpoint/2010/main" val="104096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Matrix-chain Multiplication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Cost </a:t>
            </a:r>
            <a:r>
              <a:rPr lang="en-US" altLang="en-US"/>
              <a:t>of Multiplying two Matrices</a:t>
            </a:r>
            <a:endParaRPr lang="en-US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" y="1453606"/>
            <a:ext cx="87582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0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Matrix-chain Multiplication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232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Number of </a:t>
            </a:r>
            <a:r>
              <a:rPr lang="en-US" altLang="en-US" dirty="0" err="1"/>
              <a:t>Parenthesizations</a:t>
            </a:r>
            <a:r>
              <a:rPr lang="en-US" alt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800"/>
            <a:ext cx="853916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1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Number of Parenthesizations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1"/>
            <a:ext cx="861695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23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Establishing the Recurrence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Consider the </a:t>
            </a:r>
            <a:r>
              <a:rPr lang="en-US" altLang="en-US" dirty="0" err="1"/>
              <a:t>subproblem</a:t>
            </a:r>
            <a:r>
              <a:rPr lang="en-US" altLang="en-US" dirty="0"/>
              <a:t> of parenthesizing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A</a:t>
            </a:r>
            <a:r>
              <a:rPr lang="en-US" altLang="en-US" baseline="-25000" dirty="0">
                <a:latin typeface="Comic Sans MS" panose="030F0702030302020204" pitchFamily="66" charset="0"/>
              </a:rPr>
              <a:t>i…j</a:t>
            </a:r>
            <a:r>
              <a:rPr lang="en-US" altLang="en-US" dirty="0">
                <a:latin typeface="Comic Sans MS" panose="030F0702030302020204" pitchFamily="66" charset="0"/>
              </a:rPr>
              <a:t> = A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A</a:t>
            </a:r>
            <a:r>
              <a:rPr lang="en-US" altLang="en-US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 </a:t>
            </a:r>
            <a:r>
              <a:rPr lang="en-US" alt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	</a:t>
            </a:r>
            <a:r>
              <a:rPr lang="en-US" altLang="en-US" dirty="0"/>
              <a:t>for 1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j  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      = </a:t>
            </a:r>
            <a:r>
              <a:rPr lang="en-US" altLang="en-US" dirty="0">
                <a:latin typeface="Comic Sans MS" panose="030F0702030302020204" pitchFamily="66" charset="0"/>
              </a:rPr>
              <a:t>A</a:t>
            </a:r>
            <a:r>
              <a:rPr lang="en-US" altLang="en-US" baseline="-25000" dirty="0">
                <a:latin typeface="Comic Sans MS" panose="030F0702030302020204" pitchFamily="66" charset="0"/>
              </a:rPr>
              <a:t>i…k</a:t>
            </a:r>
            <a:r>
              <a:rPr lang="en-US" altLang="en-US" dirty="0">
                <a:latin typeface="Comic Sans MS" panose="030F0702030302020204" pitchFamily="66" charset="0"/>
              </a:rPr>
              <a:t> A</a:t>
            </a:r>
            <a:r>
              <a:rPr lang="en-US" altLang="en-US" baseline="-25000" dirty="0">
                <a:latin typeface="Comic Sans MS" panose="030F0702030302020204" pitchFamily="66" charset="0"/>
              </a:rPr>
              <a:t>k+1…j</a:t>
            </a:r>
            <a:r>
              <a:rPr lang="en-US" altLang="en-US" sz="3200" dirty="0"/>
              <a:t> 		for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k &lt; j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Assume that the optimal </a:t>
            </a:r>
            <a:r>
              <a:rPr lang="en-US" altLang="en-US" dirty="0" err="1">
                <a:sym typeface="Symbol" panose="05050102010706020507" pitchFamily="18" charset="2"/>
              </a:rPr>
              <a:t>parenthesization</a:t>
            </a:r>
            <a:r>
              <a:rPr lang="en-US" altLang="en-US" dirty="0">
                <a:sym typeface="Symbol" panose="05050102010706020507" pitchFamily="18" charset="2"/>
              </a:rPr>
              <a:t> splits the product </a:t>
            </a:r>
            <a:r>
              <a:rPr lang="en-US" altLang="en-US" dirty="0">
                <a:latin typeface="Comic Sans MS" panose="030F0702030302020204" pitchFamily="66" charset="0"/>
              </a:rPr>
              <a:t>A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A</a:t>
            </a:r>
            <a:r>
              <a:rPr lang="en-US" altLang="en-US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 </a:t>
            </a:r>
            <a:r>
              <a:rPr lang="en-US" alt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at k 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</a:t>
            </a:r>
            <a:r>
              <a:rPr lang="en-US" altLang="en-US" dirty="0"/>
              <a:t> k &lt; j)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m[</a:t>
            </a:r>
            <a:r>
              <a:rPr lang="en-US" altLang="en-US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, j] =</a:t>
            </a:r>
            <a:endParaRPr lang="en-US" altLang="en-US" baseline="-25000" dirty="0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773113" y="5703888"/>
            <a:ext cx="19720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min # of scalar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multiplications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to compute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A</a:t>
            </a:r>
            <a:r>
              <a:rPr lang="en-US" alt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i…k</a:t>
            </a:r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6391275" y="5703888"/>
            <a:ext cx="2611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# of multiplications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to compute</a:t>
            </a:r>
            <a:r>
              <a:rPr lang="en-US" altLang="en-US" sz="2000" i="1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i…k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k+1…j</a:t>
            </a:r>
          </a:p>
        </p:txBody>
      </p:sp>
      <p:sp>
        <p:nvSpPr>
          <p:cNvPr id="616454" name="AutoShape 6"/>
          <p:cNvSpPr>
            <a:spLocks/>
          </p:cNvSpPr>
          <p:nvPr/>
        </p:nvSpPr>
        <p:spPr bwMode="auto">
          <a:xfrm rot="-5400000">
            <a:off x="2411095" y="4960145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6455" name="AutoShape 7"/>
          <p:cNvSpPr>
            <a:spLocks/>
          </p:cNvSpPr>
          <p:nvPr/>
        </p:nvSpPr>
        <p:spPr bwMode="auto">
          <a:xfrm rot="-5400000">
            <a:off x="4939189" y="4811713"/>
            <a:ext cx="73025" cy="1236663"/>
          </a:xfrm>
          <a:prstGeom prst="leftBrace">
            <a:avLst>
              <a:gd name="adj1" fmla="val 141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6456" name="AutoShape 8"/>
          <p:cNvSpPr>
            <a:spLocks/>
          </p:cNvSpPr>
          <p:nvPr/>
        </p:nvSpPr>
        <p:spPr bwMode="auto">
          <a:xfrm rot="-5400000">
            <a:off x="7437120" y="4960145"/>
            <a:ext cx="73025" cy="939800"/>
          </a:xfrm>
          <a:prstGeom prst="leftBrace">
            <a:avLst>
              <a:gd name="adj1" fmla="val 107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3638550" y="5703888"/>
            <a:ext cx="2822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min # of multiplications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to compute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A</a:t>
            </a:r>
            <a:r>
              <a:rPr lang="en-US" altLang="en-US" sz="20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k+1…j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24270" y="2558143"/>
            <a:ext cx="1379537" cy="879475"/>
            <a:chOff x="1061" y="1776"/>
            <a:chExt cx="869" cy="554"/>
          </a:xfrm>
        </p:grpSpPr>
        <p:sp>
          <p:nvSpPr>
            <p:cNvPr id="11283" name="Oval 11"/>
            <p:cNvSpPr>
              <a:spLocks noChangeArrowheads="1"/>
            </p:cNvSpPr>
            <p:nvPr/>
          </p:nvSpPr>
          <p:spPr bwMode="auto">
            <a:xfrm>
              <a:off x="1449" y="1776"/>
              <a:ext cx="481" cy="4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061" y="2099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DD0111"/>
                  </a:solidFill>
                </a:rPr>
                <a:t>m[</a:t>
              </a:r>
              <a:r>
                <a:rPr lang="en-US" altLang="en-US" sz="1800" dirty="0" err="1">
                  <a:solidFill>
                    <a:srgbClr val="DD0111"/>
                  </a:solidFill>
                </a:rPr>
                <a:t>i</a:t>
              </a:r>
              <a:r>
                <a:rPr lang="en-US" altLang="en-US" sz="1800" dirty="0">
                  <a:solidFill>
                    <a:srgbClr val="DD0111"/>
                  </a:solidFill>
                </a:rPr>
                <a:t>, k]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626032" y="2558143"/>
            <a:ext cx="1752600" cy="879475"/>
            <a:chOff x="1944" y="1776"/>
            <a:chExt cx="1104" cy="554"/>
          </a:xfrm>
        </p:grpSpPr>
        <p:sp>
          <p:nvSpPr>
            <p:cNvPr id="11281" name="Oval 14"/>
            <p:cNvSpPr>
              <a:spLocks noChangeArrowheads="1"/>
            </p:cNvSpPr>
            <p:nvPr/>
          </p:nvSpPr>
          <p:spPr bwMode="auto">
            <a:xfrm>
              <a:off x="1944" y="1776"/>
              <a:ext cx="660" cy="4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82" name="Text Box 15"/>
            <p:cNvSpPr txBox="1">
              <a:spLocks noChangeArrowheads="1"/>
            </p:cNvSpPr>
            <p:nvPr/>
          </p:nvSpPr>
          <p:spPr bwMode="auto">
            <a:xfrm>
              <a:off x="2416" y="2099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DD0111"/>
                  </a:solidFill>
                </a:rPr>
                <a:t>m[k+1,j]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98945" y="2299381"/>
            <a:ext cx="2663825" cy="1084262"/>
            <a:chOff x="1423" y="1613"/>
            <a:chExt cx="1678" cy="683"/>
          </a:xfrm>
        </p:grpSpPr>
        <p:sp>
          <p:nvSpPr>
            <p:cNvPr id="11279" name="Oval 17"/>
            <p:cNvSpPr>
              <a:spLocks noChangeArrowheads="1"/>
            </p:cNvSpPr>
            <p:nvPr/>
          </p:nvSpPr>
          <p:spPr bwMode="auto">
            <a:xfrm>
              <a:off x="1423" y="1613"/>
              <a:ext cx="1242" cy="6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80" name="Text Box 18"/>
            <p:cNvSpPr txBox="1">
              <a:spLocks noChangeArrowheads="1"/>
            </p:cNvSpPr>
            <p:nvPr/>
          </p:nvSpPr>
          <p:spPr bwMode="auto">
            <a:xfrm>
              <a:off x="2570" y="1626"/>
              <a:ext cx="5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DD0111"/>
                  </a:solidFill>
                </a:rPr>
                <a:t>p</a:t>
              </a:r>
              <a:r>
                <a:rPr lang="en-US" altLang="en-US" sz="1800" baseline="-25000">
                  <a:solidFill>
                    <a:srgbClr val="DD0111"/>
                  </a:solidFill>
                </a:rPr>
                <a:t>i-1</a:t>
              </a:r>
              <a:r>
                <a:rPr lang="en-US" altLang="en-US" sz="1800">
                  <a:solidFill>
                    <a:srgbClr val="DD0111"/>
                  </a:solidFill>
                </a:rPr>
                <a:t>p</a:t>
              </a:r>
              <a:r>
                <a:rPr lang="en-US" altLang="en-US" sz="1800" baseline="-25000">
                  <a:solidFill>
                    <a:srgbClr val="DD0111"/>
                  </a:solidFill>
                </a:rPr>
                <a:t>k</a:t>
              </a:r>
              <a:r>
                <a:rPr lang="en-US" altLang="en-US" sz="1800">
                  <a:solidFill>
                    <a:srgbClr val="DD0111"/>
                  </a:solidFill>
                </a:rPr>
                <a:t>p</a:t>
              </a:r>
              <a:r>
                <a:rPr lang="en-US" altLang="en-US" sz="1800" baseline="-25000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616467" name="Rectangle 19"/>
          <p:cNvSpPr>
            <a:spLocks noChangeArrowheads="1"/>
          </p:cNvSpPr>
          <p:nvPr/>
        </p:nvSpPr>
        <p:spPr bwMode="auto">
          <a:xfrm>
            <a:off x="1906270" y="4925219"/>
            <a:ext cx="611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, k]        +       m[k+1, j]       +       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295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 animBg="1"/>
      <p:bldP spid="616455" grpId="0" animBg="1"/>
      <p:bldP spid="616456" grpId="0" animBg="1"/>
      <p:bldP spid="6164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Recurrence relation</a:t>
            </a:r>
            <a:endParaRPr lang="en-US" altLang="en-US" sz="3200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4439"/>
            <a:ext cx="8220974" cy="10284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ym typeface="Symbol" panose="05050102010706020507" pitchFamily="18" charset="2"/>
              </a:rPr>
              <a:t>	         </a:t>
            </a:r>
            <a:r>
              <a:rPr lang="en-US" altLang="en-US" sz="2400" dirty="0">
                <a:solidFill>
                  <a:srgbClr val="DD0111"/>
                </a:solidFill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				                  </a:t>
            </a:r>
            <a:r>
              <a:rPr lang="en-US" altLang="en-US" sz="2400" dirty="0">
                <a:solidFill>
                  <a:srgbClr val="DD0111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j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, j]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=  min {m[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, k] + m[k+1, j] + 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}</a:t>
            </a:r>
            <a:r>
              <a:rPr lang="en-US" altLang="en-US" sz="2400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DD0111"/>
                </a:solidFill>
              </a:rPr>
              <a:t>if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DD0111"/>
                </a:solidFill>
                <a:latin typeface="Comic Sans MS" panose="030F0702030302020204" pitchFamily="66" charset="0"/>
              </a:rPr>
              <a:t> &lt; j</a:t>
            </a:r>
            <a:endParaRPr lang="en-US" altLang="en-US" sz="2400" baseline="-25000" dirty="0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</a:t>
            </a:r>
            <a:r>
              <a:rPr lang="en-US" altLang="en-US" sz="2400" baseline="30000" dirty="0" err="1">
                <a:solidFill>
                  <a:srgbClr val="DD0111"/>
                </a:solidFill>
                <a:sym typeface="Symbol" panose="05050102010706020507" pitchFamily="18" charset="2"/>
              </a:rPr>
              <a:t>ik</a:t>
            </a:r>
            <a:r>
              <a:rPr lang="en-US" altLang="en-US" sz="2400" baseline="30000" dirty="0">
                <a:solidFill>
                  <a:srgbClr val="DD0111"/>
                </a:solidFill>
                <a:sym typeface="Symbol" panose="05050102010706020507" pitchFamily="18" charset="2"/>
              </a:rPr>
              <a:t>&lt;j</a:t>
            </a:r>
            <a:endParaRPr lang="en-US" altLang="en-US" sz="2400" dirty="0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1406676" y="1252843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6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3300</TotalTime>
  <Words>2264</Words>
  <Application>Microsoft Office PowerPoint</Application>
  <PresentationFormat>On-screen Show (4:3)</PresentationFormat>
  <Paragraphs>624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Britannic Bold</vt:lpstr>
      <vt:lpstr>Calibri</vt:lpstr>
      <vt:lpstr>Calibri Light</vt:lpstr>
      <vt:lpstr>Comic Sans MS</vt:lpstr>
      <vt:lpstr>Impact</vt:lpstr>
      <vt:lpstr>Times New Roman</vt:lpstr>
      <vt:lpstr>Verdana</vt:lpstr>
      <vt:lpstr>Wingdings</vt:lpstr>
      <vt:lpstr>Office Theme</vt:lpstr>
      <vt:lpstr> Dynamic Programming: MCM</vt:lpstr>
      <vt:lpstr>Matrix-chain Multiplication</vt:lpstr>
      <vt:lpstr>Matrix-chain Multiplication</vt:lpstr>
      <vt:lpstr>Matrix-chain Multiplication</vt:lpstr>
      <vt:lpstr>Matrix-chain Multiplication</vt:lpstr>
      <vt:lpstr>Number of Parenthesizations </vt:lpstr>
      <vt:lpstr>Number of Parenthesizations</vt:lpstr>
      <vt:lpstr>Establishing the Recurrence</vt:lpstr>
      <vt:lpstr>The Recurrence relation</vt:lpstr>
      <vt:lpstr>Recursive Matrix-chain</vt:lpstr>
      <vt:lpstr>Running Time of Recursive Matrix-chain</vt:lpstr>
      <vt:lpstr>Running Time of Recursive Matrix-chain</vt:lpstr>
      <vt:lpstr>Elements of Dynamic Programming</vt:lpstr>
      <vt:lpstr>Elements of Dynamic Programming</vt:lpstr>
      <vt:lpstr>Elements of Dynamic Programming</vt:lpstr>
      <vt:lpstr>Overlapping Subproblems in RMC Execution</vt:lpstr>
      <vt:lpstr>Using Dynamic Programming</vt:lpstr>
      <vt:lpstr>Matrix-Chain-Order</vt:lpstr>
      <vt:lpstr>Analysis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Print optimal parenthesis</vt:lpstr>
      <vt:lpstr>Example:</vt:lpstr>
      <vt:lpstr>Example:</vt:lpstr>
      <vt:lpstr>Example:</vt:lpstr>
      <vt:lpstr>Example:</vt:lpstr>
      <vt:lpstr>Memoization</vt:lpstr>
      <vt:lpstr>Memoization</vt:lpstr>
      <vt:lpstr>Memoized Matrix-Chain</vt:lpstr>
      <vt:lpstr>Memoized Matrix-Chain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137</cp:revision>
  <dcterms:created xsi:type="dcterms:W3CDTF">2014-09-11T18:03:18Z</dcterms:created>
  <dcterms:modified xsi:type="dcterms:W3CDTF">2022-01-24T05:49:51Z</dcterms:modified>
</cp:coreProperties>
</file>