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512" r:id="rId2"/>
    <p:sldId id="787" r:id="rId3"/>
    <p:sldId id="469" r:id="rId4"/>
    <p:sldId id="513" r:id="rId5"/>
    <p:sldId id="778" r:id="rId6"/>
    <p:sldId id="515" r:id="rId7"/>
    <p:sldId id="499" r:id="rId8"/>
    <p:sldId id="783" r:id="rId9"/>
    <p:sldId id="784" r:id="rId10"/>
    <p:sldId id="471" r:id="rId11"/>
    <p:sldId id="500" r:id="rId12"/>
    <p:sldId id="788" r:id="rId13"/>
    <p:sldId id="474" r:id="rId14"/>
    <p:sldId id="780" r:id="rId15"/>
    <p:sldId id="476" r:id="rId16"/>
    <p:sldId id="477" r:id="rId17"/>
    <p:sldId id="478" r:id="rId18"/>
    <p:sldId id="781" r:id="rId19"/>
    <p:sldId id="480" r:id="rId20"/>
    <p:sldId id="785" r:id="rId21"/>
    <p:sldId id="786" r:id="rId22"/>
    <p:sldId id="501" r:id="rId23"/>
    <p:sldId id="502" r:id="rId24"/>
    <p:sldId id="497" r:id="rId25"/>
    <p:sldId id="503" r:id="rId26"/>
    <p:sldId id="504" r:id="rId27"/>
    <p:sldId id="505" r:id="rId28"/>
    <p:sldId id="506" r:id="rId29"/>
    <p:sldId id="507" r:id="rId30"/>
    <p:sldId id="508" r:id="rId31"/>
    <p:sldId id="789" r:id="rId32"/>
    <p:sldId id="791" r:id="rId33"/>
    <p:sldId id="792" r:id="rId34"/>
    <p:sldId id="793" r:id="rId35"/>
    <p:sldId id="777" r:id="rId36"/>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 userDrawn="1">
          <p15:clr>
            <a:srgbClr val="A4A3A4"/>
          </p15:clr>
        </p15:guide>
        <p15:guide id="3" pos="2880" userDrawn="1">
          <p15:clr>
            <a:srgbClr val="A4A3A4"/>
          </p15:clr>
        </p15:guide>
        <p15:guide id="4" pos="5469" userDrawn="1">
          <p15:clr>
            <a:srgbClr val="A4A3A4"/>
          </p15:clr>
        </p15:guide>
        <p15:guide id="5" orient="horz" pos="384" userDrawn="1">
          <p15:clr>
            <a:srgbClr val="A4A3A4"/>
          </p15:clr>
        </p15:guide>
        <p15:guide id="6" orient="horz" pos="720" userDrawn="1">
          <p15:clr>
            <a:srgbClr val="A4A3A4"/>
          </p15:clr>
        </p15:guide>
        <p15:guide id="7" orient="horz" pos="3984" userDrawn="1">
          <p15:clr>
            <a:srgbClr val="A4A3A4"/>
          </p15:clr>
        </p15:guide>
        <p15:guide id="8" orient="horz" pos="1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8" autoAdjust="0"/>
    <p:restoredTop sz="64296" autoAdjust="0"/>
  </p:normalViewPr>
  <p:slideViewPr>
    <p:cSldViewPr>
      <p:cViewPr varScale="1">
        <p:scale>
          <a:sx n="69" d="100"/>
          <a:sy n="69" d="100"/>
        </p:scale>
        <p:origin x="1560" y="66"/>
      </p:cViewPr>
      <p:guideLst>
        <p:guide orient="horz" pos="2160"/>
        <p:guide pos="285"/>
        <p:guide pos="2880"/>
        <p:guide pos="5469"/>
        <p:guide orient="horz" pos="384"/>
        <p:guide orient="horz" pos="720"/>
        <p:guide orient="horz" pos="3984"/>
        <p:guide orient="horz" pos="1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Arial" panose="020B0604020202020204" pitchFamily="34" charset="0"/>
                <a:cs typeface="Arial" panose="020B0604020202020204" pitchFamily="34" charset="0"/>
              </a:rPr>
              <a:t>Social categorization </a:t>
            </a:r>
            <a:r>
              <a:rPr lang="en-US" dirty="0">
                <a:latin typeface="Arial" panose="020B0604020202020204" pitchFamily="34" charset="0"/>
                <a:cs typeface="Arial" panose="020B0604020202020204" pitchFamily="34" charset="0"/>
              </a:rPr>
              <a:t>can lead to the fragmentation of work groups and teams. As people associate with those more similar to themselves, form subgroups with those people, and judge others as belonging to outgroups, groups and teams can fracture, leading to lower team performance.</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Unfortunately, social categorization can also result in people making inferences about what others are like or are interested in that are not true, or they may even lead you to misclassify them as belonging to that group. These incorrect inferences are at the root of much of the prejudicial thinking that acts as a barrier to diverse and inclusive workplaces.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28244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dirty="0">
                <a:latin typeface="Arial" panose="020B0604020202020204" pitchFamily="34" charset="0"/>
                <a:cs typeface="Arial" panose="020B0604020202020204" pitchFamily="34" charset="0"/>
              </a:rPr>
              <a:t>Stereotype threat </a:t>
            </a:r>
            <a:r>
              <a:rPr lang="en-US" dirty="0">
                <a:latin typeface="Arial" panose="020B0604020202020204" pitchFamily="34" charset="0"/>
                <a:cs typeface="Arial" panose="020B0604020202020204" pitchFamily="34" charset="0"/>
              </a:rPr>
              <a:t>has serious implications for the workplace. Stereotype threat can occur during preemployment tests and assessments, performance evaluations, and everyday workplace exchanges. It can lead to underperformance on tests, performance evaluations, training exercises, negotiations, and everyday interactions with others as well as to disengagement, poor job attitudes, a reluctance to seek feedback, and poor performance in the employees experiencing the threat.</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Sometimes, people are concerned with being judged by or treated negatively based on attributes or characteristics that are not visible. These people are aware that there are negative connotations associated with these characteristics and so try to hide or conceal them. </a:t>
            </a:r>
            <a:r>
              <a:rPr lang="en-US" b="1" dirty="0">
                <a:latin typeface="Arial" panose="020B0604020202020204" pitchFamily="34" charset="0"/>
                <a:cs typeface="Arial" panose="020B0604020202020204" pitchFamily="34" charset="0"/>
              </a:rPr>
              <a:t>Stigma</a:t>
            </a:r>
            <a:r>
              <a:rPr lang="en-US" dirty="0">
                <a:latin typeface="Arial" panose="020B0604020202020204" pitchFamily="34" charset="0"/>
                <a:cs typeface="Arial" panose="020B0604020202020204" pitchFamily="34" charset="0"/>
              </a:rPr>
              <a:t> represents attributes that cannot be readily seen, are concealable, and convey an identity that is devalued in certain social contexts.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4123270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Arial" panose="020B0604020202020204" pitchFamily="34" charset="0"/>
                <a:cs typeface="Arial" panose="020B0604020202020204" pitchFamily="34" charset="0"/>
              </a:rPr>
              <a:t>System justification </a:t>
            </a:r>
            <a:r>
              <a:rPr lang="en-US" dirty="0">
                <a:latin typeface="Arial" panose="020B0604020202020204" pitchFamily="34" charset="0"/>
                <a:cs typeface="Arial" panose="020B0604020202020204" pitchFamily="34" charset="0"/>
              </a:rPr>
              <a:t>thrives when people believe that they have low personal control, that the situation is inescapable, and that they depend on or are grateful to the system (and do not want to jeopardize the relationship).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Social dominance orientation (SDO) reflects whether people desire and support this hierarchy and whether they believe that some groups are inferior and others are superior. Many researchers have suggested that an individual’s SDO is one of the most important predictors of whether they hold prejudicial beliefs or discriminate against others.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08924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Arial" panose="020B0604020202020204" pitchFamily="34" charset="0"/>
                <a:cs typeface="Arial" panose="020B0604020202020204" pitchFamily="34" charset="0"/>
              </a:rPr>
              <a:t>Intersectionality </a:t>
            </a:r>
            <a:r>
              <a:rPr lang="en-US" dirty="0">
                <a:latin typeface="Arial" panose="020B0604020202020204" pitchFamily="34" charset="0"/>
                <a:cs typeface="Arial" panose="020B0604020202020204" pitchFamily="34" charset="0"/>
              </a:rPr>
              <a:t>highlights the complexity in understanding diversity in organizations and recognizes that social categories themselves may not be enough to understand individuals’ unique contributions to their organizations.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Intersectionality can unfortunately lead to enhanced negative effects for people with multiple stigmatized characteristics, also referred to as double jeopardy. </a:t>
            </a:r>
          </a:p>
          <a:p>
            <a:pPr eaLnBrk="1" hangingPunct="1">
              <a:spcBef>
                <a:spcPct val="0"/>
              </a:spcBef>
            </a:pPr>
            <a:endParaRPr lang="en-US" b="1"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OB theorists have suggested the metaphor of a cultural mosaic: that people are made up of multiple characteristics, attributes, and identities that can be used to describe people.</a:t>
            </a:r>
            <a:endParaRPr lang="en-US" b="1" dirty="0">
              <a:latin typeface="Arial" panose="020B0604020202020204" pitchFamily="34" charset="0"/>
              <a:cs typeface="Arial" panose="020B0604020202020204" pitchFamily="34" charset="0"/>
            </a:endParaRPr>
          </a:p>
          <a:p>
            <a:pPr eaLnBrk="1" hangingPunct="1">
              <a:spcBef>
                <a:spcPct val="0"/>
              </a:spcBef>
            </a:pPr>
            <a:endParaRPr lang="en-US" b="1"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As shown in the next slide, the tiles of a person’s mosaic can be biographical or demographic (e.g., age, race, ethnicity, gender identity), geographical (e.g., the climate, temperature, location), or associative (e.g., employer, religion, political affiliation, hobbies).</a:t>
            </a:r>
            <a:endParaRPr lang="en-US"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900134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Exhibit 2.2 shows an illustration of cultural mosaic theory.</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Workers may also hold cultural mosaic beliefs (CMB) that influence their support for diversity, acceptance, and inclusion of people from different backgrounds. Furthermore, workers may choose to emphasize some of the tiles in their mosaics more so than the others, depending upon the setting (e.g., at home versus at work).</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Bellamy is linked to the following mosaics: 20 years old, black, transgender woman, restaurant employee and two empty mosaics. </a:t>
            </a:r>
          </a:p>
          <a:p>
            <a:pPr eaLnBrk="1" hangingPunct="1">
              <a:spcBef>
                <a:spcPct val="0"/>
              </a:spcBef>
            </a:pPr>
            <a:r>
              <a:rPr lang="en-US" dirty="0">
                <a:latin typeface="Arial" panose="020B0604020202020204" pitchFamily="34" charset="0"/>
                <a:cs typeface="Arial" panose="020B0604020202020204" pitchFamily="34" charset="0"/>
              </a:rPr>
              <a:t>Hector is linked to the following mosaics: cisgender man, Latinx, 49 years old, restaurant employee and three empty mosaics. </a:t>
            </a:r>
          </a:p>
          <a:p>
            <a:pPr eaLnBrk="1" hangingPunct="1">
              <a:spcBef>
                <a:spcPct val="0"/>
              </a:spcBef>
            </a:pPr>
            <a:r>
              <a:rPr lang="en-US" dirty="0">
                <a:latin typeface="Arial" panose="020B0604020202020204" pitchFamily="34" charset="0"/>
                <a:cs typeface="Arial" panose="020B0604020202020204" pitchFamily="34" charset="0"/>
              </a:rPr>
              <a:t>Restaurant employee mosaic which is connected to both Bellamy and Hector is highlighted. Bellamy and Hector are reversible which is shown by double headed arrow between them.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4186351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dirty="0">
                <a:latin typeface="Arial" panose="020B0604020202020204" pitchFamily="34" charset="0"/>
                <a:cs typeface="Arial" panose="020B0604020202020204" pitchFamily="34" charset="0"/>
              </a:rPr>
              <a:t>A common dilemma that managers and team leaders is how to build a team to increase performance and cohesion and reduce conflict. Research shows only a modest link between actual diversity and perceived diversity. Other studies indicate that members seek to balance a need to belong and a need to be distinctive in groups.</a:t>
            </a:r>
          </a:p>
          <a:p>
            <a:pPr marL="0" lvl="2"/>
            <a:endParaRPr lang="en-US" dirty="0">
              <a:latin typeface="Arial" panose="020B0604020202020204" pitchFamily="34" charset="0"/>
              <a:cs typeface="Arial" panose="020B0604020202020204" pitchFamily="34" charset="0"/>
            </a:endParaRPr>
          </a:p>
          <a:p>
            <a:pPr marL="0" lvl="2"/>
            <a:r>
              <a:rPr lang="en-US" dirty="0">
                <a:latin typeface="Arial" panose="020B0604020202020204" pitchFamily="34" charset="0"/>
                <a:cs typeface="Arial" panose="020B0604020202020204" pitchFamily="34" charset="0"/>
              </a:rPr>
              <a:t>Despite the inconclusive nature of research on group composition, a number of findings have emerged about surface-level, deep-level, and functional diversity in groups and teams. Surface-level diversity appears to increase group conflict, especially in the early stages of a group’s tenure, which often lowers group morale and raises group turnover.</a:t>
            </a:r>
          </a:p>
          <a:p>
            <a:pPr marL="0" lvl="2"/>
            <a:endParaRPr lang="en-US" dirty="0">
              <a:latin typeface="Arial" panose="020B0604020202020204" pitchFamily="34" charset="0"/>
              <a:cs typeface="Arial" panose="020B0604020202020204" pitchFamily="34" charset="0"/>
            </a:endParaRPr>
          </a:p>
          <a:p>
            <a:pPr marL="0" lvl="2"/>
            <a:r>
              <a:rPr lang="en-US" dirty="0">
                <a:latin typeface="Arial" panose="020B0604020202020204" pitchFamily="34" charset="0"/>
                <a:cs typeface="Arial" panose="020B0604020202020204" pitchFamily="34" charset="0"/>
              </a:rPr>
              <a:t>At a deeper level, groups in which members’ values or opinions differ tend to experience more conflict, but leaders who can get the group to focus on the task at hand and encourage group learning are able to reduce these conflicts and enhance discussion of group issues. Functional diversity may improve team performance and innovation, but these effects are contingent on several factors. For example, functional diversity can influence team creativity by facilitating knowledge sharing. Further, new ventures led by functionally diverse teams of founders tend to be more successful in competitive environments.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775498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Research on </a:t>
            </a:r>
            <a:r>
              <a:rPr lang="en-US" b="1" dirty="0">
                <a:latin typeface="Arial" panose="020B0604020202020204" pitchFamily="34" charset="0"/>
                <a:cs typeface="Arial" panose="020B0604020202020204" pitchFamily="34" charset="0"/>
              </a:rPr>
              <a:t>fault lines </a:t>
            </a:r>
            <a:r>
              <a:rPr lang="en-US" dirty="0">
                <a:latin typeface="Arial" panose="020B0604020202020204" pitchFamily="34" charset="0"/>
                <a:cs typeface="Arial" panose="020B0604020202020204" pitchFamily="34" charset="0"/>
              </a:rPr>
              <a:t>has shown that they are generally detrimental to group functioning and performance. Subgroups may compete, which takes time away from core tasks and harms group performance, especially when the group is under threat.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Are fault lines ever a good thing? One study suggested that fault lines regarding skill, knowledge, and expertise may be beneficial in a results-driven organizational culture. Why? A results-driven culture focuses people’s attention on what is important to the company rather than on problems arising from subgroups.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Studies show that problems stemming from strong fault lines may be overcome when the roles are crosscut, when the group is given a common goal to strive for, and when similar pairs are recruited within a diverse group.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0915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One of the most widely referenced approaches for analyzing variations among cultures was introduced in the late 1970s by Geert Hofstede. Hofstede’s framework focuses on five dimensions of culture: </a:t>
            </a:r>
            <a:r>
              <a:rPr lang="en-US" b="1" dirty="0">
                <a:latin typeface="Arial" panose="020B0604020202020204" pitchFamily="34" charset="0"/>
                <a:cs typeface="Arial" panose="020B0604020202020204" pitchFamily="34" charset="0"/>
              </a:rPr>
              <a:t>power distance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individualism versus collectivism, masculinity versus femininity, uncertainty avoidance,</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long-term versus short-term orientation. </a:t>
            </a:r>
            <a:r>
              <a:rPr lang="en-US" dirty="0">
                <a:latin typeface="Arial" panose="020B0604020202020204" pitchFamily="34" charset="0"/>
                <a:cs typeface="Arial" panose="020B0604020202020204" pitchFamily="34" charset="0"/>
              </a:rPr>
              <a:t>More recently, Hofstede has proposed an additional dimension: </a:t>
            </a:r>
            <a:r>
              <a:rPr lang="en-US" b="1" dirty="0">
                <a:latin typeface="Arial" panose="020B0604020202020204" pitchFamily="34" charset="0"/>
                <a:cs typeface="Arial" panose="020B0604020202020204" pitchFamily="34" charset="0"/>
              </a:rPr>
              <a:t>indulgence versus restraint.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769941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How do different countries score on Hofstede’s dimensions? Exhibit 2.3 shows the ratings of the countries for which data are available.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The table has 5 columns: power distance, individualism versus collectivism, masculinity versus femininity, uncertainty avoidance, and long- versus short-term orientation. Each of these column is further divided into two columns: index and rank. The data from the table in the format country: power distance index, power distance rank, individualism versus collectivism index, individualism versus collectivism rank, masculinity versus femininity index, masculinity versus femininity rank, uncertainty avoidance index, uncertainty avoidance rank, long- versus short-term orientation index, long- versus short-term orientation rank is as follows. </a:t>
            </a:r>
          </a:p>
          <a:p>
            <a:pPr eaLnBrk="1" hangingPunct="1">
              <a:spcBef>
                <a:spcPct val="0"/>
              </a:spcBef>
            </a:pPr>
            <a:r>
              <a:rPr lang="en-US" dirty="0">
                <a:latin typeface="Arial" panose="020B0604020202020204" pitchFamily="34" charset="0"/>
                <a:cs typeface="Arial" panose="020B0604020202020204" pitchFamily="34" charset="0"/>
              </a:rPr>
              <a:t>Argentina: 49, 35 to 36, 46, 22 to 23, 56, 20 to 21, 86, 10 to 15, no data, no data. </a:t>
            </a:r>
          </a:p>
          <a:p>
            <a:pPr eaLnBrk="1" hangingPunct="1">
              <a:spcBef>
                <a:spcPct val="0"/>
              </a:spcBef>
            </a:pPr>
            <a:r>
              <a:rPr lang="en-US" dirty="0">
                <a:latin typeface="Arial" panose="020B0604020202020204" pitchFamily="34" charset="0"/>
                <a:cs typeface="Arial" panose="020B0604020202020204" pitchFamily="34" charset="0"/>
              </a:rPr>
              <a:t>Australia: 36, 41, 90, 2, 61, 16, 51, 37, 31, 22 to 24.</a:t>
            </a:r>
          </a:p>
          <a:p>
            <a:pPr eaLnBrk="1" hangingPunct="1">
              <a:spcBef>
                <a:spcPct val="0"/>
              </a:spcBef>
            </a:pPr>
            <a:r>
              <a:rPr lang="en-US" dirty="0">
                <a:latin typeface="Arial" panose="020B0604020202020204" pitchFamily="34" charset="0"/>
                <a:cs typeface="Arial" panose="020B0604020202020204" pitchFamily="34" charset="0"/>
              </a:rPr>
              <a:t>Austria: 11, 53, 55, 18, 79, 2, 70, 24 to 25, 31, 22 to 24. </a:t>
            </a:r>
          </a:p>
          <a:p>
            <a:pPr eaLnBrk="1" hangingPunct="1">
              <a:spcBef>
                <a:spcPct val="0"/>
              </a:spcBef>
            </a:pPr>
            <a:r>
              <a:rPr lang="en-US" dirty="0">
                <a:latin typeface="Arial" panose="020B0604020202020204" pitchFamily="34" charset="0"/>
                <a:cs typeface="Arial" panose="020B0604020202020204" pitchFamily="34" charset="0"/>
              </a:rPr>
              <a:t>Belgium: 65, 20, 75, 8, 54, 22, 94, 5 to 6, 38, 18.</a:t>
            </a:r>
          </a:p>
          <a:p>
            <a:pPr eaLnBrk="1" hangingPunct="1">
              <a:spcBef>
                <a:spcPct val="0"/>
              </a:spcBef>
            </a:pPr>
            <a:r>
              <a:rPr lang="en-US" dirty="0">
                <a:latin typeface="Arial" panose="020B0604020202020204" pitchFamily="34" charset="0"/>
                <a:cs typeface="Arial" panose="020B0604020202020204" pitchFamily="34" charset="0"/>
              </a:rPr>
              <a:t>Brazil: 69, 14, 38, 26 to 27, 49, 27, 76, 21 to 22, 65, 6.</a:t>
            </a:r>
          </a:p>
          <a:p>
            <a:pPr eaLnBrk="1" hangingPunct="1">
              <a:spcBef>
                <a:spcPct val="0"/>
              </a:spcBef>
            </a:pPr>
            <a:r>
              <a:rPr lang="en-US" dirty="0">
                <a:latin typeface="Arial" panose="020B0604020202020204" pitchFamily="34" charset="0"/>
                <a:cs typeface="Arial" panose="020B0604020202020204" pitchFamily="34" charset="0"/>
              </a:rPr>
              <a:t>Canada: 39, 39, 80, 4 to 5, 52, 24, 48, 41 to 42, 23, 30.</a:t>
            </a:r>
          </a:p>
          <a:p>
            <a:pPr eaLnBrk="1" hangingPunct="1">
              <a:spcBef>
                <a:spcPct val="0"/>
              </a:spcBef>
            </a:pPr>
            <a:r>
              <a:rPr lang="en-US" dirty="0">
                <a:latin typeface="Arial" panose="020B0604020202020204" pitchFamily="34" charset="0"/>
                <a:cs typeface="Arial" panose="020B0604020202020204" pitchFamily="34" charset="0"/>
              </a:rPr>
              <a:t>Chile: 63, 24 to 25, 23, 38, 28, 46, 86, 10 to 15, no data, no data. </a:t>
            </a:r>
          </a:p>
          <a:p>
            <a:pPr eaLnBrk="1" hangingPunct="1">
              <a:spcBef>
                <a:spcPct val="0"/>
              </a:spcBef>
            </a:pPr>
            <a:r>
              <a:rPr lang="en-US" dirty="0">
                <a:latin typeface="Arial" panose="020B0604020202020204" pitchFamily="34" charset="0"/>
                <a:cs typeface="Arial" panose="020B0604020202020204" pitchFamily="34" charset="0"/>
              </a:rPr>
              <a:t>Colombia: 67, 17, 13, 49, 64, 11 to 12, 80, 20, no data, no data. </a:t>
            </a:r>
          </a:p>
          <a:p>
            <a:pPr eaLnBrk="1" hangingPunct="1">
              <a:spcBef>
                <a:spcPct val="0"/>
              </a:spcBef>
            </a:pPr>
            <a:r>
              <a:rPr lang="en-US" dirty="0">
                <a:latin typeface="Arial" panose="020B0604020202020204" pitchFamily="34" charset="0"/>
                <a:cs typeface="Arial" panose="020B0604020202020204" pitchFamily="34" charset="0"/>
              </a:rPr>
              <a:t>Costa Rica: 35, 42 to 44, 15, 46, 21, 48 to 49, 86, 10 to 15, no data, no data.</a:t>
            </a:r>
          </a:p>
          <a:p>
            <a:pPr eaLnBrk="1" hangingPunct="1">
              <a:spcBef>
                <a:spcPct val="0"/>
              </a:spcBef>
            </a:pPr>
            <a:r>
              <a:rPr lang="en-US" dirty="0">
                <a:latin typeface="Arial" panose="020B0604020202020204" pitchFamily="34" charset="0"/>
                <a:cs typeface="Arial" panose="020B0604020202020204" pitchFamily="34" charset="0"/>
              </a:rPr>
              <a:t>Denmark: 18, 51, 74, 9, 16, 50, 23, 51, 46, 10.</a:t>
            </a:r>
          </a:p>
          <a:p>
            <a:pPr eaLnBrk="1" hangingPunct="1">
              <a:spcBef>
                <a:spcPct val="0"/>
              </a:spcBef>
            </a:pPr>
            <a:r>
              <a:rPr lang="en-US" dirty="0">
                <a:latin typeface="Arial" panose="020B0604020202020204" pitchFamily="34" charset="0"/>
                <a:cs typeface="Arial" panose="020B0604020202020204" pitchFamily="34" charset="0"/>
              </a:rPr>
              <a:t>Ecuador: 78, 8 to 9, 8, 52, 63, 13 to 14, 67, 28, no data, no data.</a:t>
            </a:r>
          </a:p>
          <a:p>
            <a:pPr eaLnBrk="1" hangingPunct="1">
              <a:spcBef>
                <a:spcPct val="0"/>
              </a:spcBef>
            </a:pPr>
            <a:r>
              <a:rPr lang="en-US" dirty="0">
                <a:latin typeface="Arial" panose="020B0604020202020204" pitchFamily="34" charset="0"/>
                <a:cs typeface="Arial" panose="020B0604020202020204" pitchFamily="34" charset="0"/>
              </a:rPr>
              <a:t>El Salvador: 66, 18 to 19, 19, 42, 40, 40, 94, 5 to 6, no data, no data.</a:t>
            </a:r>
          </a:p>
          <a:p>
            <a:pPr eaLnBrk="1" hangingPunct="1">
              <a:spcBef>
                <a:spcPct val="0"/>
              </a:spcBef>
            </a:pPr>
            <a:r>
              <a:rPr lang="en-US" dirty="0">
                <a:latin typeface="Arial" panose="020B0604020202020204" pitchFamily="34" charset="0"/>
                <a:cs typeface="Arial" panose="020B0604020202020204" pitchFamily="34" charset="0"/>
              </a:rPr>
              <a:t>Finland: 33, 46, 63, 17, 26, 47, 59, 31 to 32, 41, 14.</a:t>
            </a:r>
          </a:p>
          <a:p>
            <a:pPr eaLnBrk="1" hangingPunct="1">
              <a:spcBef>
                <a:spcPct val="0"/>
              </a:spcBef>
            </a:pPr>
            <a:r>
              <a:rPr lang="en-US" dirty="0">
                <a:latin typeface="Arial" panose="020B0604020202020204" pitchFamily="34" charset="0"/>
                <a:cs typeface="Arial" panose="020B0604020202020204" pitchFamily="34" charset="0"/>
              </a:rPr>
              <a:t>France: 68, 15 to 16, 71, 10 to 11, 43, 35 to 36, 86, 10 to 15, 39, 17.</a:t>
            </a:r>
          </a:p>
          <a:p>
            <a:pPr eaLnBrk="1" hangingPunct="1">
              <a:spcBef>
                <a:spcPct val="0"/>
              </a:spcBef>
            </a:pPr>
            <a:r>
              <a:rPr lang="en-US" dirty="0">
                <a:latin typeface="Arial" panose="020B0604020202020204" pitchFamily="34" charset="0"/>
                <a:cs typeface="Arial" panose="020B0604020202020204" pitchFamily="34" charset="0"/>
              </a:rPr>
              <a:t>Germany: 35, 42 to 44, 67, 15, 66, 9 to 10, 65, 29, 31, 22 to 24.</a:t>
            </a:r>
          </a:p>
          <a:p>
            <a:pPr eaLnBrk="1" hangingPunct="1">
              <a:spcBef>
                <a:spcPct val="0"/>
              </a:spcBef>
            </a:pPr>
            <a:r>
              <a:rPr lang="en-US" dirty="0">
                <a:latin typeface="Arial" panose="020B0604020202020204" pitchFamily="34" charset="0"/>
                <a:cs typeface="Arial" panose="020B0604020202020204" pitchFamily="34" charset="0"/>
              </a:rPr>
              <a:t>Great Britain: 35, 42 to 44, 89, 3, 66, 9 to 10, 35, 47 to 48, 25, 28 to 29.</a:t>
            </a:r>
          </a:p>
          <a:p>
            <a:pPr eaLnBrk="1" hangingPunct="1">
              <a:spcBef>
                <a:spcPct val="0"/>
              </a:spcBef>
            </a:pPr>
            <a:r>
              <a:rPr lang="en-US" dirty="0">
                <a:latin typeface="Arial" panose="020B0604020202020204" pitchFamily="34" charset="0"/>
                <a:cs typeface="Arial" panose="020B0604020202020204" pitchFamily="34" charset="0"/>
              </a:rPr>
              <a:t>Greece: 60, 27 to 28, 35, 30, 57, 18 to 19, 112, 1, no data, no data.</a:t>
            </a:r>
          </a:p>
          <a:p>
            <a:pPr eaLnBrk="1" hangingPunct="1">
              <a:spcBef>
                <a:spcPct val="0"/>
              </a:spcBef>
            </a:pPr>
            <a:r>
              <a:rPr lang="en-US" dirty="0">
                <a:latin typeface="Arial" panose="020B0604020202020204" pitchFamily="34" charset="0"/>
                <a:cs typeface="Arial" panose="020B0604020202020204" pitchFamily="34" charset="0"/>
              </a:rPr>
              <a:t>Guatemala: 95, 2 to 3, 6, 53, 37, 43, 101, 3, no data, no data.</a:t>
            </a:r>
          </a:p>
          <a:p>
            <a:pPr eaLnBrk="1" hangingPunct="1">
              <a:spcBef>
                <a:spcPct val="0"/>
              </a:spcBef>
            </a:pPr>
            <a:r>
              <a:rPr lang="en-US" dirty="0">
                <a:latin typeface="Arial" panose="020B0604020202020204" pitchFamily="34" charset="0"/>
                <a:cs typeface="Arial" panose="020B0604020202020204" pitchFamily="34" charset="0"/>
              </a:rPr>
              <a:t>Hong Kong: 68, 15 to 16, 25, 37, 57, 18 to 19, 29, 49 to 50, 96, 2.</a:t>
            </a:r>
          </a:p>
          <a:p>
            <a:pPr eaLnBrk="1" hangingPunct="1">
              <a:spcBef>
                <a:spcPct val="0"/>
              </a:spcBef>
            </a:pPr>
            <a:r>
              <a:rPr lang="en-US" dirty="0">
                <a:latin typeface="Arial" panose="020B0604020202020204" pitchFamily="34" charset="0"/>
                <a:cs typeface="Arial" panose="020B0604020202020204" pitchFamily="34" charset="0"/>
              </a:rPr>
              <a:t>India: 77, 10 to 11, 48, 21, 56, 20 to 21, 40, 45, 61, 7.</a:t>
            </a:r>
          </a:p>
          <a:p>
            <a:pPr eaLnBrk="1" hangingPunct="1">
              <a:spcBef>
                <a:spcPct val="0"/>
              </a:spcBef>
            </a:pPr>
            <a:r>
              <a:rPr lang="en-US" dirty="0">
                <a:latin typeface="Arial" panose="020B0604020202020204" pitchFamily="34" charset="0"/>
                <a:cs typeface="Arial" panose="020B0604020202020204" pitchFamily="34" charset="0"/>
              </a:rPr>
              <a:t>Indonesia: 78, 8 to 9, 14, 47 to 48, 46, 30 to 31, 48, 41 to 42, no data, no data.</a:t>
            </a:r>
          </a:p>
          <a:p>
            <a:pPr eaLnBrk="1" hangingPunct="1">
              <a:spcBef>
                <a:spcPct val="0"/>
              </a:spcBef>
            </a:pPr>
            <a:r>
              <a:rPr lang="en-US" dirty="0">
                <a:latin typeface="Arial" panose="020B0604020202020204" pitchFamily="34" charset="0"/>
                <a:cs typeface="Arial" panose="020B0604020202020204" pitchFamily="34" charset="0"/>
              </a:rPr>
              <a:t>Iran: 58, 29 to 30, 41, 24, 43, 35 to 36, 59, 31 to 32, no data, no data.</a:t>
            </a:r>
          </a:p>
          <a:p>
            <a:pPr eaLnBrk="1" hangingPunct="1">
              <a:spcBef>
                <a:spcPct val="0"/>
              </a:spcBef>
            </a:pPr>
            <a:r>
              <a:rPr lang="en-US" dirty="0">
                <a:latin typeface="Arial" panose="020B0604020202020204" pitchFamily="34" charset="0"/>
                <a:cs typeface="Arial" panose="020B0604020202020204" pitchFamily="34" charset="0"/>
              </a:rPr>
              <a:t>Ireland: 28, 49, 70, 12, 68, 7 to 8, 35 47 to 48, 43, 13.</a:t>
            </a:r>
          </a:p>
          <a:p>
            <a:pPr eaLnBrk="1" hangingPunct="1">
              <a:spcBef>
                <a:spcPct val="0"/>
              </a:spcBef>
            </a:pPr>
            <a:r>
              <a:rPr lang="en-US" dirty="0">
                <a:latin typeface="Arial" panose="020B0604020202020204" pitchFamily="34" charset="0"/>
                <a:cs typeface="Arial" panose="020B0604020202020204" pitchFamily="34" charset="0"/>
              </a:rPr>
              <a:t>Israel: 13, 52, 54, 19, 47, 29, 81, 19, no data, no data.</a:t>
            </a:r>
          </a:p>
          <a:p>
            <a:pPr eaLnBrk="1" hangingPunct="1">
              <a:spcBef>
                <a:spcPct val="0"/>
              </a:spcBef>
            </a:pPr>
            <a:r>
              <a:rPr lang="en-US" dirty="0">
                <a:latin typeface="Arial" panose="020B0604020202020204" pitchFamily="34" charset="0"/>
                <a:cs typeface="Arial" panose="020B0604020202020204" pitchFamily="34" charset="0"/>
              </a:rPr>
              <a:t>Italy: 50, 34, 76, 7, 70, 4 to 5, 75, 23, 34, 19.</a:t>
            </a:r>
          </a:p>
          <a:p>
            <a:pPr eaLnBrk="1" hangingPunct="1">
              <a:spcBef>
                <a:spcPct val="0"/>
              </a:spcBef>
            </a:pPr>
            <a:r>
              <a:rPr lang="en-US" dirty="0">
                <a:latin typeface="Arial" panose="020B0604020202020204" pitchFamily="34" charset="0"/>
                <a:cs typeface="Arial" panose="020B0604020202020204" pitchFamily="34" charset="0"/>
              </a:rPr>
              <a:t>Jamaica: 45, 37, 39, 25, 68, 7 to 8, 13, 52, no data, no data.</a:t>
            </a:r>
          </a:p>
          <a:p>
            <a:pPr eaLnBrk="1" hangingPunct="1">
              <a:spcBef>
                <a:spcPct val="0"/>
              </a:spcBef>
            </a:pPr>
            <a:r>
              <a:rPr lang="en-US" dirty="0">
                <a:latin typeface="Arial" panose="020B0604020202020204" pitchFamily="34" charset="0"/>
                <a:cs typeface="Arial" panose="020B0604020202020204" pitchFamily="34" charset="0"/>
              </a:rPr>
              <a:t>Japan: 54, 33, 46, 22 to 23, 95, 1, 92, 7, 80, 4.</a:t>
            </a:r>
          </a:p>
          <a:p>
            <a:pPr eaLnBrk="1" hangingPunct="1">
              <a:spcBef>
                <a:spcPct val="0"/>
              </a:spcBef>
            </a:pPr>
            <a:r>
              <a:rPr lang="en-US" dirty="0">
                <a:latin typeface="Arial" panose="020B0604020202020204" pitchFamily="34" charset="0"/>
                <a:cs typeface="Arial" panose="020B0604020202020204" pitchFamily="34" charset="0"/>
              </a:rPr>
              <a:t>South Korea: 60, 27 to 28, 18, 43, 39, 41, 85, 16 to 17, 75, 5.</a:t>
            </a:r>
          </a:p>
          <a:p>
            <a:pPr eaLnBrk="1" hangingPunct="1">
              <a:spcBef>
                <a:spcPct val="0"/>
              </a:spcBef>
            </a:pPr>
            <a:r>
              <a:rPr lang="en-US" dirty="0">
                <a:latin typeface="Arial" panose="020B0604020202020204" pitchFamily="34" charset="0"/>
                <a:cs typeface="Arial" panose="020B0604020202020204" pitchFamily="34" charset="0"/>
              </a:rPr>
              <a:t>Malaysia: 104, 1, 26, 36, 50, 25 to 26, 36, 46, no data, no data. </a:t>
            </a:r>
          </a:p>
          <a:p>
            <a:pPr eaLnBrk="1" hangingPunct="1">
              <a:spcBef>
                <a:spcPct val="0"/>
              </a:spcBef>
            </a:pPr>
            <a:r>
              <a:rPr lang="en-US" dirty="0">
                <a:latin typeface="Arial" panose="020B0604020202020204" pitchFamily="34" charset="0"/>
                <a:cs typeface="Arial" panose="020B0604020202020204" pitchFamily="34" charset="0"/>
              </a:rPr>
              <a:t>Mexico: 81, 5 to 6, 30, 32, 69, 6, 82, 18, no data, no data. </a:t>
            </a:r>
          </a:p>
          <a:p>
            <a:pPr eaLnBrk="1" hangingPunct="1">
              <a:spcBef>
                <a:spcPct val="0"/>
              </a:spcBef>
            </a:pPr>
            <a:r>
              <a:rPr lang="en-US" dirty="0">
                <a:latin typeface="Arial" panose="020B0604020202020204" pitchFamily="34" charset="0"/>
                <a:cs typeface="Arial" panose="020B0604020202020204" pitchFamily="34" charset="0"/>
              </a:rPr>
              <a:t>The Netherlands: 38, 40, 80, 4 to 5, 14, 51, 53, 35, 44, 11 to 12.</a:t>
            </a:r>
          </a:p>
          <a:p>
            <a:pPr eaLnBrk="1" hangingPunct="1">
              <a:spcBef>
                <a:spcPct val="0"/>
              </a:spcBef>
            </a:pPr>
            <a:r>
              <a:rPr lang="en-US" dirty="0">
                <a:latin typeface="Arial" panose="020B0604020202020204" pitchFamily="34" charset="0"/>
                <a:cs typeface="Arial" panose="020B0604020202020204" pitchFamily="34" charset="0"/>
              </a:rPr>
              <a:t>New Zealand: 22, 50, 79, 6, 58, 17, 49, 39 to 40, 30, 25 to 26.</a:t>
            </a:r>
          </a:p>
          <a:p>
            <a:pPr eaLnBrk="1" hangingPunct="1">
              <a:spcBef>
                <a:spcPct val="0"/>
              </a:spcBef>
            </a:pPr>
            <a:r>
              <a:rPr lang="en-US" dirty="0">
                <a:latin typeface="Arial" panose="020B0604020202020204" pitchFamily="34" charset="0"/>
                <a:cs typeface="Arial" panose="020B0604020202020204" pitchFamily="34" charset="0"/>
              </a:rPr>
              <a:t>Norway: 31, 47 to 48, 69, 13, 8, 52, 50, 38, 44, 11 to 12.</a:t>
            </a:r>
          </a:p>
          <a:p>
            <a:pPr eaLnBrk="1" hangingPunct="1">
              <a:spcBef>
                <a:spcPct val="0"/>
              </a:spcBef>
            </a:pPr>
            <a:r>
              <a:rPr lang="en-US" dirty="0">
                <a:latin typeface="Arial" panose="020B0604020202020204" pitchFamily="34" charset="0"/>
                <a:cs typeface="Arial" panose="020B0604020202020204" pitchFamily="34" charset="0"/>
              </a:rPr>
              <a:t>Pakistan: 55, 32, 14, 47 to 48, 50, 25 to 26, 70, 24 to 25, 0, 34.</a:t>
            </a:r>
          </a:p>
          <a:p>
            <a:pPr eaLnBrk="1" hangingPunct="1">
              <a:spcBef>
                <a:spcPct val="0"/>
              </a:spcBef>
            </a:pPr>
            <a:r>
              <a:rPr lang="en-US" dirty="0">
                <a:latin typeface="Arial" panose="020B0604020202020204" pitchFamily="34" charset="0"/>
                <a:cs typeface="Arial" panose="020B0604020202020204" pitchFamily="34" charset="0"/>
              </a:rPr>
              <a:t>Panama: 95, 2 to 3, 11, 51, 44, 34, 86, 10 to 15, no data, no data.</a:t>
            </a:r>
          </a:p>
          <a:p>
            <a:pPr eaLnBrk="1" hangingPunct="1">
              <a:spcBef>
                <a:spcPct val="0"/>
              </a:spcBef>
            </a:pPr>
            <a:r>
              <a:rPr lang="en-US" dirty="0">
                <a:latin typeface="Arial" panose="020B0604020202020204" pitchFamily="34" charset="0"/>
                <a:cs typeface="Arial" panose="020B0604020202020204" pitchFamily="34" charset="0"/>
              </a:rPr>
              <a:t>Peru: 64, 21 to 23, 16, 45, 42, 37 to 38, 87, 9, no data, no data.</a:t>
            </a:r>
          </a:p>
          <a:p>
            <a:pPr eaLnBrk="1" hangingPunct="1">
              <a:spcBef>
                <a:spcPct val="0"/>
              </a:spcBef>
            </a:pPr>
            <a:r>
              <a:rPr lang="en-US" dirty="0">
                <a:latin typeface="Arial" panose="020B0604020202020204" pitchFamily="34" charset="0"/>
                <a:cs typeface="Arial" panose="020B0604020202020204" pitchFamily="34" charset="0"/>
              </a:rPr>
              <a:t>Philippines: 94, 4, 32, 31, 64, 11 to 12, 44, 44, 19, 31 to 32.</a:t>
            </a:r>
          </a:p>
          <a:p>
            <a:pPr eaLnBrk="1" hangingPunct="1">
              <a:spcBef>
                <a:spcPct val="0"/>
              </a:spcBef>
            </a:pPr>
            <a:r>
              <a:rPr lang="en-US" dirty="0">
                <a:latin typeface="Arial" panose="020B0604020202020204" pitchFamily="34" charset="0"/>
                <a:cs typeface="Arial" panose="020B0604020202020204" pitchFamily="34" charset="0"/>
              </a:rPr>
              <a:t>Portugal: 63, 24 to 25, 27, 33 to 35, 31, 45, 104, 2, 30, 25 to 26.</a:t>
            </a:r>
          </a:p>
          <a:p>
            <a:pPr eaLnBrk="1" hangingPunct="1">
              <a:spcBef>
                <a:spcPct val="0"/>
              </a:spcBef>
            </a:pPr>
            <a:r>
              <a:rPr lang="en-US" dirty="0">
                <a:latin typeface="Arial" panose="020B0604020202020204" pitchFamily="34" charset="0"/>
                <a:cs typeface="Arial" panose="020B0604020202020204" pitchFamily="34" charset="0"/>
              </a:rPr>
              <a:t>Singapore: 74, 13, 20, 39 to 41, 48, 28, 8, 53, 48. 9.</a:t>
            </a:r>
          </a:p>
          <a:p>
            <a:pPr eaLnBrk="1" hangingPunct="1">
              <a:spcBef>
                <a:spcPct val="0"/>
              </a:spcBef>
            </a:pPr>
            <a:r>
              <a:rPr lang="en-US" dirty="0">
                <a:latin typeface="Arial" panose="020B0604020202020204" pitchFamily="34" charset="0"/>
                <a:cs typeface="Arial" panose="020B0604020202020204" pitchFamily="34" charset="0"/>
              </a:rPr>
              <a:t>South Africa: 49, 35 to 36, 65, 16, 63, 13 to 14, 49, 39 to 40, no data, no data.</a:t>
            </a:r>
          </a:p>
          <a:p>
            <a:pPr eaLnBrk="1" hangingPunct="1">
              <a:spcBef>
                <a:spcPct val="0"/>
              </a:spcBef>
            </a:pPr>
            <a:r>
              <a:rPr lang="en-US" dirty="0">
                <a:latin typeface="Arial" panose="020B0604020202020204" pitchFamily="34" charset="0"/>
                <a:cs typeface="Arial" panose="020B0604020202020204" pitchFamily="34" charset="0"/>
              </a:rPr>
              <a:t>Spain: 57, 31, 51, 20, 42, 37 to 38, 86, 10 to 15, 19, 31 to 32.</a:t>
            </a:r>
          </a:p>
          <a:p>
            <a:pPr eaLnBrk="1" hangingPunct="1">
              <a:spcBef>
                <a:spcPct val="0"/>
              </a:spcBef>
            </a:pPr>
            <a:r>
              <a:rPr lang="en-US" dirty="0">
                <a:latin typeface="Arial" panose="020B0604020202020204" pitchFamily="34" charset="0"/>
                <a:cs typeface="Arial" panose="020B0604020202020204" pitchFamily="34" charset="0"/>
              </a:rPr>
              <a:t>Sweden: 31, 47 to 48, 71, 10 to 11, 5, 53, 29, 49 to 50, 33, 20.</a:t>
            </a:r>
          </a:p>
          <a:p>
            <a:pPr eaLnBrk="1" hangingPunct="1">
              <a:spcBef>
                <a:spcPct val="0"/>
              </a:spcBef>
            </a:pPr>
            <a:r>
              <a:rPr lang="en-US" dirty="0">
                <a:latin typeface="Arial" panose="020B0604020202020204" pitchFamily="34" charset="0"/>
                <a:cs typeface="Arial" panose="020B0604020202020204" pitchFamily="34" charset="0"/>
              </a:rPr>
              <a:t>Switzerland: 34, 45, 68, 14, 70, 4 to 5, 58, 33, 40, 15 to 16.</a:t>
            </a:r>
          </a:p>
          <a:p>
            <a:pPr eaLnBrk="1" hangingPunct="1">
              <a:spcBef>
                <a:spcPct val="0"/>
              </a:spcBef>
            </a:pPr>
            <a:r>
              <a:rPr lang="en-US" dirty="0">
                <a:latin typeface="Arial" panose="020B0604020202020204" pitchFamily="34" charset="0"/>
                <a:cs typeface="Arial" panose="020B0604020202020204" pitchFamily="34" charset="0"/>
              </a:rPr>
              <a:t>Taiwan: 58, 29 to 30, 17, 44, 45, 32 to 33, 69, 26, 87, 3.</a:t>
            </a:r>
          </a:p>
          <a:p>
            <a:pPr eaLnBrk="1" hangingPunct="1">
              <a:spcBef>
                <a:spcPct val="0"/>
              </a:spcBef>
            </a:pPr>
            <a:r>
              <a:rPr lang="en-US" dirty="0">
                <a:latin typeface="Arial" panose="020B0604020202020204" pitchFamily="34" charset="0"/>
                <a:cs typeface="Arial" panose="020B0604020202020204" pitchFamily="34" charset="0"/>
              </a:rPr>
              <a:t>Thailand: 64, 21 to 23, 20, 39 to 41, 34, 44, 64, 30, 56, 8.</a:t>
            </a:r>
          </a:p>
          <a:p>
            <a:pPr eaLnBrk="1" hangingPunct="1">
              <a:spcBef>
                <a:spcPct val="0"/>
              </a:spcBef>
            </a:pPr>
            <a:r>
              <a:rPr lang="en-US" dirty="0">
                <a:latin typeface="Arial" panose="020B0604020202020204" pitchFamily="34" charset="0"/>
                <a:cs typeface="Arial" panose="020B0604020202020204" pitchFamily="34" charset="0"/>
              </a:rPr>
              <a:t>Turkey: 66, 18 to 19, 37, 28, 45, 32 to 33, 85, 16 to 17, no data, no data.</a:t>
            </a:r>
          </a:p>
          <a:p>
            <a:pPr eaLnBrk="1" hangingPunct="1">
              <a:spcBef>
                <a:spcPct val="0"/>
              </a:spcBef>
            </a:pPr>
            <a:r>
              <a:rPr lang="en-US" dirty="0">
                <a:latin typeface="Arial" panose="020B0604020202020204" pitchFamily="34" charset="0"/>
                <a:cs typeface="Arial" panose="020B0604020202020204" pitchFamily="34" charset="0"/>
              </a:rPr>
              <a:t>United States: 40, 38, 91, 1, 62, 15, 46, 43, 29, 27.</a:t>
            </a:r>
          </a:p>
          <a:p>
            <a:pPr eaLnBrk="1" hangingPunct="1">
              <a:spcBef>
                <a:spcPct val="0"/>
              </a:spcBef>
            </a:pPr>
            <a:r>
              <a:rPr lang="en-US" dirty="0">
                <a:latin typeface="Arial" panose="020B0604020202020204" pitchFamily="34" charset="0"/>
                <a:cs typeface="Arial" panose="020B0604020202020204" pitchFamily="34" charset="0"/>
              </a:rPr>
              <a:t>Uruguay: 61, 26, 36, 29, 38, 42, 100, 4, no data, no data.</a:t>
            </a:r>
          </a:p>
          <a:p>
            <a:pPr eaLnBrk="1" hangingPunct="1">
              <a:spcBef>
                <a:spcPct val="0"/>
              </a:spcBef>
            </a:pPr>
            <a:r>
              <a:rPr lang="en-US" dirty="0">
                <a:latin typeface="Arial" panose="020B0604020202020204" pitchFamily="34" charset="0"/>
                <a:cs typeface="Arial" panose="020B0604020202020204" pitchFamily="34" charset="0"/>
              </a:rPr>
              <a:t>Venezuela: 81, 5 to 6, 12, 50, 73, 3, 76, 21 to 22, no data, no data.</a:t>
            </a:r>
          </a:p>
          <a:p>
            <a:pPr eaLnBrk="1" hangingPunct="1">
              <a:spcBef>
                <a:spcPct val="0"/>
              </a:spcBef>
            </a:pPr>
            <a:r>
              <a:rPr lang="en-US" dirty="0">
                <a:latin typeface="Arial" panose="020B0604020202020204" pitchFamily="34" charset="0"/>
                <a:cs typeface="Arial" panose="020B0604020202020204" pitchFamily="34" charset="0"/>
              </a:rPr>
              <a:t>Yugoslavia: 76, 12, 27, 33 to 35, 21, 48 to 49, 88, 8, no data, no data.</a:t>
            </a:r>
          </a:p>
          <a:p>
            <a:pPr eaLnBrk="1" hangingPunct="1">
              <a:spcBef>
                <a:spcPct val="0"/>
              </a:spcBef>
            </a:pPr>
            <a:r>
              <a:rPr lang="en-US" dirty="0">
                <a:latin typeface="Arial" panose="020B0604020202020204" pitchFamily="34" charset="0"/>
                <a:cs typeface="Arial" panose="020B0604020202020204" pitchFamily="34" charset="0"/>
              </a:rPr>
              <a:t>Regions:</a:t>
            </a:r>
          </a:p>
          <a:p>
            <a:pPr eaLnBrk="1" hangingPunct="1">
              <a:spcBef>
                <a:spcPct val="0"/>
              </a:spcBef>
            </a:pPr>
            <a:r>
              <a:rPr lang="en-US" dirty="0">
                <a:latin typeface="Arial" panose="020B0604020202020204" pitchFamily="34" charset="0"/>
                <a:cs typeface="Arial" panose="020B0604020202020204" pitchFamily="34" charset="0"/>
              </a:rPr>
              <a:t>Arab countries: 80, 7, 38, 26 to 27, 53, 23, 68, 27, no data, no data.</a:t>
            </a:r>
          </a:p>
          <a:p>
            <a:pPr eaLnBrk="1" hangingPunct="1">
              <a:spcBef>
                <a:spcPct val="0"/>
              </a:spcBef>
            </a:pPr>
            <a:r>
              <a:rPr lang="en-US" dirty="0">
                <a:latin typeface="Arial" panose="020B0604020202020204" pitchFamily="34" charset="0"/>
                <a:cs typeface="Arial" panose="020B0604020202020204" pitchFamily="34" charset="0"/>
              </a:rPr>
              <a:t>East Africa: 64, 21 to 23, 27, 33 to 35, 41, 39, 52, 36, 25, 28 to 29.</a:t>
            </a:r>
          </a:p>
          <a:p>
            <a:pPr eaLnBrk="1" hangingPunct="1">
              <a:spcBef>
                <a:spcPct val="0"/>
              </a:spcBef>
            </a:pPr>
            <a:r>
              <a:rPr lang="en-US" dirty="0">
                <a:latin typeface="Arial" panose="020B0604020202020204" pitchFamily="34" charset="0"/>
                <a:cs typeface="Arial" panose="020B0604020202020204" pitchFamily="34" charset="0"/>
              </a:rPr>
              <a:t>West Africa: 77, 10 to 11, 20, 39 to 41, 46, 30 to 31, 54, 34, 16, 33.</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646924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The Global Leadership and Organizational Behavior Effectiveness (GLOBE) research program is an ongoing cross-cultural investigation of leadership and national culture. The GLOBE framework builds upon Hofstede’s work identifying nine dimensions on which national culture differ.</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While sharing similar names, the different cultural dimensions identified in the GLOBE study are not identical to those identified in Hofstede’s research.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01270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After studying this chapter, you should be able to:</a:t>
            </a:r>
          </a:p>
          <a:p>
            <a:pPr marL="285750" indent="-171450">
              <a:buClr>
                <a:srgbClr val="FF9900"/>
              </a:buClr>
              <a:buFont typeface="Arial" pitchFamily="34" charset="0"/>
              <a:buChar char="•"/>
              <a:defRPr/>
            </a:pPr>
            <a:r>
              <a:rPr lang="en-US" sz="1200" dirty="0">
                <a:latin typeface="Arial" panose="020B0604020202020204" pitchFamily="34" charset="0"/>
                <a:cs typeface="Arial" panose="020B0604020202020204" pitchFamily="34" charset="0"/>
              </a:rPr>
              <a:t>Describe the two major forms of workplace diversity.</a:t>
            </a:r>
          </a:p>
          <a:p>
            <a:pPr marL="285750" indent="-171450">
              <a:buClr>
                <a:srgbClr val="FF9900"/>
              </a:buClr>
              <a:buFont typeface="Arial" pitchFamily="34" charset="0"/>
              <a:buChar char="•"/>
              <a:defRPr/>
            </a:pPr>
            <a:r>
              <a:rPr lang="en-US" sz="1200" dirty="0">
                <a:latin typeface="Arial" panose="020B0604020202020204" pitchFamily="34" charset="0"/>
                <a:cs typeface="Arial" panose="020B0604020202020204" pitchFamily="34" charset="0"/>
              </a:rPr>
              <a:t>Demonstrate how workplace prejudice and discrimination undermines organizational effectiveness.</a:t>
            </a:r>
          </a:p>
          <a:p>
            <a:pPr marL="285750" indent="-171450">
              <a:buFont typeface="Arial" panose="020B0604020202020204" pitchFamily="34" charset="0"/>
              <a:buChar char="•"/>
              <a:defRPr/>
            </a:pPr>
            <a:r>
              <a:rPr lang="en-US" dirty="0">
                <a:latin typeface="Arial" panose="020B0604020202020204" pitchFamily="34" charset="0"/>
                <a:cs typeface="Arial" panose="020B0604020202020204" pitchFamily="34" charset="0"/>
              </a:rPr>
              <a:t>Explain how four major theoretical perspectives contribute to our understanding of workplace diversity.</a:t>
            </a:r>
          </a:p>
          <a:p>
            <a:pPr marL="285750" indent="-171450">
              <a:buFont typeface="Arial" panose="020B0604020202020204" pitchFamily="34" charset="0"/>
              <a:buChar char="•"/>
              <a:defRPr/>
            </a:pPr>
            <a:r>
              <a:rPr lang="en-US" dirty="0">
                <a:latin typeface="Arial" panose="020B0604020202020204" pitchFamily="34" charset="0"/>
                <a:cs typeface="Arial" panose="020B0604020202020204" pitchFamily="34" charset="0"/>
              </a:rPr>
              <a:t>Describe the role diversity plays in the interactions between people.</a:t>
            </a:r>
          </a:p>
          <a:p>
            <a:pPr marL="285750" indent="-171450">
              <a:buFont typeface="Arial" panose="020B0604020202020204" pitchFamily="34" charset="0"/>
              <a:buChar char="•"/>
              <a:defRPr/>
            </a:pPr>
            <a:r>
              <a:rPr lang="en-US" dirty="0">
                <a:latin typeface="Arial" panose="020B0604020202020204" pitchFamily="34" charset="0"/>
                <a:cs typeface="Arial" panose="020B0604020202020204" pitchFamily="34" charset="0"/>
              </a:rPr>
              <a:t>Discuss the implications of cross-cultural matters for organizational behavior (OB).</a:t>
            </a:r>
          </a:p>
          <a:p>
            <a:pPr marL="285750" indent="-171450">
              <a:buFont typeface="Arial" panose="020B0604020202020204" pitchFamily="34" charset="0"/>
              <a:buChar char="•"/>
              <a:defRPr/>
            </a:pPr>
            <a:r>
              <a:rPr lang="en-US" dirty="0">
                <a:latin typeface="Arial" panose="020B0604020202020204" pitchFamily="34" charset="0"/>
                <a:cs typeface="Arial" panose="020B0604020202020204" pitchFamily="34" charset="0"/>
              </a:rPr>
              <a:t>Describe how organizations manage diversity effectively.</a:t>
            </a:r>
            <a:endParaRPr lang="en-US" altLang="en-US" sz="1200" dirty="0">
              <a:solidFill>
                <a:schemeClr val="tx1">
                  <a:lumMod val="75000"/>
                  <a:lumOff val="25000"/>
                </a:schemeClr>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623708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Exhibit 2.4 shows the linkages between dimensions from the GLOBE framework and Hofstede’s Framework. Both studies have a lot in common and lead to similar conclusions.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The findings of these studies are incredibly important to be aware of in this day and age. With the advent of globalization, companies often engage in multinational projects, work in multinational teams, and send their employees to work in different cultures that may be radically different than what they are used to. Understanding what is valued (and what is not valued) in each culture is very “valuable” information to have today.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30344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Exhibit 2.4 shows the linkages between dimensions from the GLOBE framework and Hofstede’s Framework. Both studies have a lot in common and lead to similar conclusions.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The findings of these studies are incredibly important to be aware of in this day and age. With the advent of globalization, companies often engage in multinational projects, work in multinational teams, and send their employees to work in different cultures that may be radically different than what they are used to. Understanding what is valued (and what is not valued) in each culture is very “valuable” information to have today.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169937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Culturally tight countries like Japan have historically experienced a great deal of threat, which has led to the emergence of clear, strong norms. On the other hand, loose countries like the United States tend to be more ambivalent toward restrictions to autonomy and liberty.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Cultural tightness tends to influence whether high-performance HR systems are more or less effective. In tight cultures, there are strong norms in place, and so workers are motivated to follow them—as such, when rigorous hiring systems, training programs, reward systems, and participative decision-making practices are enacted by organizations, they tend to be successful because workers tend to implement the practices.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Discrimination based on religion is prohibited in the United States; however, it continues to be an issue in the workplace. Muslims in particular may face discrimination, but bias against other religious beliefs exists as well. In fact, religious discrimination claims represent an increasing share of all discrimination claims in the United States.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403271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Several factors should be targeted to help the adjustment process for expatriates.</a:t>
            </a:r>
          </a:p>
          <a:p>
            <a:pPr marL="342900" lvl="0" indent="-342900">
              <a:buFont typeface="Arial" panose="020B0604020202020204" pitchFamily="34" charset="0"/>
              <a:buChar char="•"/>
              <a:defRPr/>
            </a:pPr>
            <a:r>
              <a:rPr lang="en-US" dirty="0">
                <a:latin typeface="Arial" panose="020B0604020202020204" pitchFamily="34" charset="0"/>
                <a:cs typeface="Arial" panose="020B0604020202020204" pitchFamily="34" charset="0"/>
              </a:rPr>
              <a:t>Feelings of empowerment along with the motivation to interact with those of other cultures were found in to be related to adjustment, satisfaction, and reduced intentions to leave prematurely.</a:t>
            </a:r>
          </a:p>
          <a:p>
            <a:pPr marL="342900" lvl="0" indent="-342900">
              <a:buFont typeface="Arial" panose="020B0604020202020204" pitchFamily="34" charset="0"/>
              <a:buChar char="•"/>
              <a:defRPr/>
            </a:pPr>
            <a:r>
              <a:rPr lang="en-US" dirty="0">
                <a:latin typeface="Arial" panose="020B0604020202020204" pitchFamily="34" charset="0"/>
                <a:cs typeface="Arial" panose="020B0604020202020204" pitchFamily="34" charset="0"/>
              </a:rPr>
              <a:t>Those with previous culture-specific work experience as well as higher self-esteem and self-efficacy tend to adjust and be promoted more quickly.</a:t>
            </a:r>
          </a:p>
          <a:p>
            <a:pPr marL="342900" lvl="0" indent="-342900">
              <a:buFont typeface="Arial" panose="020B0604020202020204" pitchFamily="34" charset="0"/>
              <a:buChar char="•"/>
              <a:defRPr/>
            </a:pPr>
            <a:r>
              <a:rPr lang="en-US" dirty="0">
                <a:latin typeface="Arial" panose="020B0604020202020204" pitchFamily="34" charset="0"/>
                <a:cs typeface="Arial" panose="020B0604020202020204" pitchFamily="34" charset="0"/>
              </a:rPr>
              <a:t>Several other factors work in concert to affect different forms of adjustment, including language ability, relational skills, role clarity and autonomy, organizational support, and familial support.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Finally, cultural tightness–looseness matters: Nearly all expatriates will have a difficult time adapting to tight countries because they have to adapt to strongly observed, heavily enforced norms.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CQ has been found to be associated with expatriate career aspirations and adjustment, job performance, psychological health and well-being, cross-cultural leadership, negotiation performance, and OCB in organizations. CQ has motivational effects that influence worker performance. For instance, individuals with high CQ feel more comfortable voicing their ideas with culturally dissimilar peers and supervisors.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743708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The theory and research we have reviewed up to this point paint a bigger picture of prejudice, discrimination, and cultural misunderstanding that a mere understanding of diversity may fall short of addressing. Instead, organizations would do well to broaden their scope to focus on what can be done to ameliorate inequity, unfairness, and exclusion. </a:t>
            </a:r>
          </a:p>
          <a:p>
            <a:pPr lvl="0">
              <a:defRPr/>
            </a:pPr>
            <a:r>
              <a:rPr lang="en-US" dirty="0">
                <a:latin typeface="Arial" panose="020B0604020202020204" pitchFamily="34" charset="0"/>
                <a:cs typeface="Arial" panose="020B0604020202020204" pitchFamily="34" charset="0"/>
              </a:rPr>
              <a:t>This has led organizations to focus on diversity, equity, and inclusion (DEI) as three strategic and principled goals to strive toward. </a:t>
            </a:r>
          </a:p>
          <a:p>
            <a:pPr lvl="0">
              <a:defRPr/>
            </a:pPr>
            <a:r>
              <a:rPr lang="en-US" dirty="0">
                <a:latin typeface="Arial" panose="020B0604020202020204" pitchFamily="34" charset="0"/>
                <a:cs typeface="Arial" panose="020B0604020202020204" pitchFamily="34" charset="0"/>
              </a:rPr>
              <a:t>First, a focus on diversity involves celebrating rather than denigrating the differences between people and enhancing the representation of diverse, marginalized people in the workforce. </a:t>
            </a:r>
          </a:p>
          <a:p>
            <a:pPr lvl="0">
              <a:defRPr/>
            </a:pPr>
            <a:r>
              <a:rPr lang="en-US" dirty="0">
                <a:latin typeface="Arial" panose="020B0604020202020204" pitchFamily="34" charset="0"/>
                <a:cs typeface="Arial" panose="020B0604020202020204" pitchFamily="34" charset="0"/>
              </a:rPr>
              <a:t>Second, a focus on </a:t>
            </a:r>
            <a:r>
              <a:rPr lang="en-US" b="1" dirty="0">
                <a:latin typeface="Arial" panose="020B0604020202020204" pitchFamily="34" charset="0"/>
                <a:cs typeface="Arial" panose="020B0604020202020204" pitchFamily="34" charset="0"/>
              </a:rPr>
              <a:t>equity</a:t>
            </a:r>
            <a:r>
              <a:rPr lang="en-US" dirty="0">
                <a:latin typeface="Arial" panose="020B0604020202020204" pitchFamily="34" charset="0"/>
                <a:cs typeface="Arial" panose="020B0604020202020204" pitchFamily="34" charset="0"/>
              </a:rPr>
              <a:t> involves striving to provide access to the same opportunities for all workers, recognizing that some people are afforded privileges and advantages while others are confronted with barriers and obstacles.</a:t>
            </a:r>
          </a:p>
          <a:p>
            <a:pPr lvl="0">
              <a:defRPr/>
            </a:pPr>
            <a:r>
              <a:rPr lang="en-US" dirty="0">
                <a:latin typeface="Arial" panose="020B0604020202020204" pitchFamily="34" charset="0"/>
                <a:cs typeface="Arial" panose="020B0604020202020204" pitchFamily="34" charset="0"/>
              </a:rPr>
              <a:t>Third, a focus on </a:t>
            </a:r>
            <a:r>
              <a:rPr lang="en-US" b="1" dirty="0">
                <a:latin typeface="Arial" panose="020B0604020202020204" pitchFamily="34" charset="0"/>
                <a:cs typeface="Arial" panose="020B0604020202020204" pitchFamily="34" charset="0"/>
              </a:rPr>
              <a:t>inclusion</a:t>
            </a:r>
            <a:r>
              <a:rPr lang="en-US" dirty="0">
                <a:latin typeface="Arial" panose="020B0604020202020204" pitchFamily="34" charset="0"/>
                <a:cs typeface="Arial" panose="020B0604020202020204" pitchFamily="34" charset="0"/>
              </a:rPr>
              <a:t> involves creating an environment in which all people feel valued, welcomed, and included.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977982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Overall, the evidence on the common ingroup identity model has been promising. It has even been demonstrated to have an effect on implicit bias, with experiments showing a reduction in bias scores on the IAT. However, although common ingroup identity is a powerful tool, it’s important to avoid using it in a way that inadvertently overshadows people’s diverse identities. </a:t>
            </a:r>
          </a:p>
          <a:p>
            <a:pPr lvl="0">
              <a:defRPr/>
            </a:pPr>
            <a:endParaRPr lang="en-US" dirty="0">
              <a:latin typeface="Arial" panose="020B0604020202020204" pitchFamily="34" charset="0"/>
              <a:cs typeface="Arial" panose="020B0604020202020204" pitchFamily="34" charset="0"/>
            </a:endParaRPr>
          </a:p>
          <a:p>
            <a:pPr lvl="0">
              <a:defRPr/>
            </a:pPr>
            <a:r>
              <a:rPr lang="en-US" dirty="0">
                <a:latin typeface="Arial" panose="020B0604020202020204" pitchFamily="34" charset="0"/>
                <a:cs typeface="Arial" panose="020B0604020202020204" pitchFamily="34" charset="0"/>
              </a:rPr>
              <a:t>Contact may be one of the most promising ways in which majority group members begin to think differently about diversity and become aware of and psychologically invested in the interests of minority groups. In addition, virtual and imagined contact have an impact on prejudice reduction, inclusion, and anxiety reduction and can even lead to future, direct contact.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404682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Primarily, leaders should assume four primary roles in diversity leadership: (1) advocate for diversity as a resource, (2) promote positive intergroup interactions, (3) stimulate discussions and conversations among those of different backgrounds to manage the organizations’ knowledge, and (4) encourage continuous reflection on the organizations’ diversity practices, processes, and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288617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To promote inclusion, leaders need to first focus on themselves with a sense of humility, authenticity, and understanding of their own diverse characteristics. Then, leaders can facilitate belongingness and convey the value of uniqueness.</a:t>
            </a:r>
          </a:p>
          <a:p>
            <a:pPr lvl="0">
              <a:defRPr/>
            </a:pPr>
            <a:endParaRPr lang="en-US" dirty="0">
              <a:latin typeface="Arial" panose="020B0604020202020204" pitchFamily="34" charset="0"/>
              <a:cs typeface="Arial" panose="020B0604020202020204" pitchFamily="34" charset="0"/>
            </a:endParaRPr>
          </a:p>
          <a:p>
            <a:pPr lvl="0">
              <a:defRPr/>
            </a:pPr>
            <a:r>
              <a:rPr lang="en-US" dirty="0">
                <a:latin typeface="Arial" panose="020B0604020202020204" pitchFamily="34" charset="0"/>
                <a:cs typeface="Arial" panose="020B0604020202020204" pitchFamily="34" charset="0"/>
              </a:rPr>
              <a:t>Finally, managers can do much to promote equity in their organizations by clearly demonstrating expectations and communicating policies to employees so they can understand how and why certain practices are followed.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192933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The hiring process is one of the most important places to apply diversity management efforts. Hiring managers need to value fairness and objectivity in selecting employees and focus on the productive potential of new recruits.</a:t>
            </a:r>
          </a:p>
          <a:p>
            <a:pPr lvl="0">
              <a:defRPr/>
            </a:pPr>
            <a:endParaRPr lang="en-US" dirty="0">
              <a:latin typeface="Arial" panose="020B0604020202020204" pitchFamily="34" charset="0"/>
              <a:cs typeface="Arial" panose="020B0604020202020204" pitchFamily="34" charset="0"/>
            </a:endParaRPr>
          </a:p>
          <a:p>
            <a:pPr lvl="0">
              <a:defRPr/>
            </a:pPr>
            <a:r>
              <a:rPr lang="en-US" dirty="0">
                <a:latin typeface="Arial" panose="020B0604020202020204" pitchFamily="34" charset="0"/>
                <a:cs typeface="Arial" panose="020B0604020202020204" pitchFamily="34" charset="0"/>
              </a:rPr>
              <a:t>Most diversity training programs have three distinct components. First, they teach people about the legal framework for equal employment opportunity and encourage fair treatment of all people regardless of their demographic characteristics. Second, they teach people how a diverse workforce is better able to serve a diverse market of customers and clients. Third, they foster personal development practices that bring out the skills and abilities of all workers, acknowledging how differences in perspective can be a valuable way to improve performance for everyone.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2588275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Management will not be as effective unless managers consider the organization’s culture and climate for diversity. </a:t>
            </a:r>
          </a:p>
          <a:p>
            <a:pPr lvl="0">
              <a:defRPr/>
            </a:pPr>
            <a:endParaRPr lang="en-US" dirty="0">
              <a:latin typeface="Arial" panose="020B0604020202020204" pitchFamily="34" charset="0"/>
              <a:cs typeface="Arial" panose="020B0604020202020204" pitchFamily="34" charset="0"/>
            </a:endParaRPr>
          </a:p>
          <a:p>
            <a:pPr lvl="0">
              <a:defRPr/>
            </a:pPr>
            <a:r>
              <a:rPr lang="en-US" dirty="0">
                <a:latin typeface="Arial" panose="020B0604020202020204" pitchFamily="34" charset="0"/>
                <a:cs typeface="Arial" panose="020B0604020202020204" pitchFamily="34" charset="0"/>
              </a:rPr>
              <a:t>As with DEI initiatives in general, diversity cultures and climates simultaneously emphasize prejudice and discrimination reduction, enhancing representation, and advocating for inclusion.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72420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Everyone brings differences to the organizations where they work. These differences can create energy and excitement in the workplace, but they can also cause conflict. So, it is important that we have an understanding of how diversity works in organizations.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When we look at the workplace, we recognize two levels of diversity. </a:t>
            </a:r>
            <a:r>
              <a:rPr lang="en-US" b="1" dirty="0">
                <a:latin typeface="Arial" panose="020B0604020202020204" pitchFamily="34" charset="0"/>
                <a:cs typeface="Arial" panose="020B0604020202020204" pitchFamily="34" charset="0"/>
              </a:rPr>
              <a:t>Surface-level diversity</a:t>
            </a:r>
            <a:r>
              <a:rPr lang="en-US" dirty="0">
                <a:latin typeface="Arial" panose="020B0604020202020204" pitchFamily="34" charset="0"/>
                <a:cs typeface="Arial" panose="020B0604020202020204" pitchFamily="34" charset="0"/>
              </a:rPr>
              <a:t> represents the characteristics that are easily observed such as race, gender, and age. </a:t>
            </a:r>
            <a:r>
              <a:rPr lang="en-US" b="1" dirty="0">
                <a:latin typeface="Arial" panose="020B0604020202020204" pitchFamily="34" charset="0"/>
                <a:cs typeface="Arial" panose="020B0604020202020204" pitchFamily="34" charset="0"/>
              </a:rPr>
              <a:t>Deep-level diversity </a:t>
            </a:r>
            <a:r>
              <a:rPr lang="en-US" dirty="0">
                <a:latin typeface="Arial" panose="020B0604020202020204" pitchFamily="34" charset="0"/>
                <a:cs typeface="Arial" panose="020B0604020202020204" pitchFamily="34" charset="0"/>
              </a:rPr>
              <a:t>represents the aspects that are more difficult to see at first glance such as values, personality, and work preferences.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378785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Managers can craft evidence-based practices, a DEI-friendly culture and climate in their organization, take strategic action toward DEI goals, and still fall flat. Managers would do well to consider and address these challenges in their own diversity management initiatives.</a:t>
            </a:r>
          </a:p>
          <a:p>
            <a:pPr lvl="0">
              <a:defRPr/>
            </a:pPr>
            <a:r>
              <a:rPr lang="en-US" dirty="0">
                <a:latin typeface="Arial" panose="020B0604020202020204" pitchFamily="34" charset="0"/>
                <a:cs typeface="Arial" panose="020B0604020202020204" pitchFamily="34" charset="0"/>
              </a:rPr>
              <a:t>First, authenticity plays a huge role.</a:t>
            </a:r>
          </a:p>
          <a:p>
            <a:pPr lvl="0">
              <a:defRPr/>
            </a:pPr>
            <a:r>
              <a:rPr lang="en-US" dirty="0">
                <a:latin typeface="Arial" panose="020B0604020202020204" pitchFamily="34" charset="0"/>
                <a:cs typeface="Arial" panose="020B0604020202020204" pitchFamily="34" charset="0"/>
              </a:rPr>
              <a:t>Second, many leaders and managers half-heartedly committed to DEI will engage in </a:t>
            </a:r>
            <a:r>
              <a:rPr lang="en-US" b="1" dirty="0">
                <a:latin typeface="Arial" panose="020B0604020202020204" pitchFamily="34" charset="0"/>
                <a:cs typeface="Arial" panose="020B0604020202020204" pitchFamily="34" charset="0"/>
              </a:rPr>
              <a:t>tokenism</a:t>
            </a:r>
            <a:r>
              <a:rPr lang="en-US" dirty="0">
                <a:latin typeface="Arial" panose="020B0604020202020204" pitchFamily="34" charset="0"/>
                <a:cs typeface="Arial" panose="020B0604020202020204" pitchFamily="34" charset="0"/>
              </a:rPr>
              <a:t>, or a perfunctory effort to enhance representation to make it seem like their company values diversity. Feeling tokenized can have detrimental effects for the worker or manager in that position and can be perceived by the public as inauthentic.</a:t>
            </a:r>
          </a:p>
          <a:p>
            <a:pPr lvl="0">
              <a:defRPr/>
            </a:pPr>
            <a:r>
              <a:rPr lang="en-US" dirty="0">
                <a:latin typeface="Arial" panose="020B0604020202020204" pitchFamily="34" charset="0"/>
                <a:cs typeface="Arial" panose="020B0604020202020204" pitchFamily="34" charset="0"/>
              </a:rPr>
              <a:t>Third, diversity management can lead to several paradoxical effects.</a:t>
            </a:r>
          </a:p>
          <a:p>
            <a:pPr lvl="0">
              <a:defRPr/>
            </a:pPr>
            <a:r>
              <a:rPr lang="en-US" dirty="0">
                <a:latin typeface="Arial" panose="020B0604020202020204" pitchFamily="34" charset="0"/>
                <a:cs typeface="Arial" panose="020B0604020202020204" pitchFamily="34" charset="0"/>
              </a:rPr>
              <a:t>Fourth, organizations do not exist in a vacuum.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2188996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Strive to be aware of and sensitive to the complex implications of diversity in your organization.</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Assess and challenge your own beliefs, prejudices, and stereotypes to increase your awareness of bias.</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Take efforts to root out illegal, discriminatory practices, both overt and subtle, in your organization.</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Look beyond readily observable biographical characteristics and consider individuals’ capabilities before making management decisions.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835602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Educate your colleagues, subordinates, and others about both the ethical and business case for diversity to increase buy-in for diversity management.</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Identify the potential impact of diversity dynamics in your groups and teams and be mindful of them when administering assessments, building teams, and resolving conflict.</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The more you understand and consider differences between cultural values, norms, and identities, the better you will be able to adapt to and manage cross-cultural dynamics in your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9531953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Implement evidence-based best practices when developing your organization’s diversity management initiatives, focusing on diversity, equity, and inclusion.</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Strive to develop a diverse culture and climate where employees feel that diversity, equity, and inclusion are valued and put into practice and feel safe to contribute as their authentic selves.</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Be mindful of the fact that diversity management may not be successful right away. There are many barriers to its effectiveness, some avoidable (e.g., authenticity and tokenism) and some unavoidable (e.g., systemic bias, your organization’s cultural context).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723102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SzPct val="100000"/>
              <a:buFont typeface="+mj-lt"/>
              <a:buNone/>
              <a:defRPr/>
            </a:pP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274119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35</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Biographical characteristics such as age, gender identity, race, and ethnicity are some of the most obvious ways employees differ. We define race as the heritage people use to identify themselves; ethnicity is the additional set of cultural characteristics that often overlaps with race.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Stereotypes of older workers as being behind the times, grumpy, and inflexible are changing. In fact, industries like health care, education, government, and nonprofit service often welcome older workers. But older workers are still perceived as less adaptable and less motivated to learn new technology. Despite the stereotypes, the majority of studies have shown “virtually no relationship between age and job performance.”</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Gender identity and sexual orientation also don’t affect job performance or leadership. With regard to </a:t>
            </a:r>
            <a:r>
              <a:rPr lang="en-US" b="1" dirty="0">
                <a:latin typeface="Arial" panose="020B0604020202020204" pitchFamily="34" charset="0"/>
                <a:cs typeface="Arial" panose="020B0604020202020204" pitchFamily="34" charset="0"/>
              </a:rPr>
              <a:t>gender identity</a:t>
            </a:r>
            <a:r>
              <a:rPr lang="en-US" dirty="0">
                <a:latin typeface="Arial" panose="020B0604020202020204" pitchFamily="34" charset="0"/>
                <a:cs typeface="Arial" panose="020B0604020202020204" pitchFamily="34" charset="0"/>
              </a:rPr>
              <a:t>, we mean peoples’ deeply held sense of or identification with their own gender. Bear in mind that gender identity does not necessarily match one’s sex at birth, is not visible to others, and cannot be neatly categorized. By </a:t>
            </a:r>
            <a:r>
              <a:rPr lang="en-US" b="1" dirty="0">
                <a:latin typeface="Arial" panose="020B0604020202020204" pitchFamily="34" charset="0"/>
                <a:cs typeface="Arial" panose="020B0604020202020204" pitchFamily="34" charset="0"/>
              </a:rPr>
              <a:t>sexual orientation</a:t>
            </a:r>
            <a:r>
              <a:rPr lang="en-US" dirty="0">
                <a:latin typeface="Arial" panose="020B0604020202020204" pitchFamily="34" charset="0"/>
                <a:cs typeface="Arial" panose="020B0604020202020204" pitchFamily="34" charset="0"/>
              </a:rPr>
              <a:t>, we mean peoples’ patterns of enduring physical, emotional, and/or romantic attraction toward others.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78781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This OB Poll shows that differences in pay, benefits, and rewards concerning gender are strong and substantial, with recent estimates that they are up to fourteen times the size of performance differences.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The horizontal axis is labeled years and ranges from 1979 to 2019 in increments of 2. The vertical axis is marked with the percentage and ranges from 50 percent to 90 percent in increments of 5 percent. The approximate data from the graph is as follows. The line starts from 62.5 percent in 1979 and grows with an increasing and fluctuating trend till 81.5 percent in 2019. The small and wide peaks are at 77 percent in 1993, 80.5 percent in 2005, and 82.5 percent in 2011.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303670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Sexism, racism, and ageism are examples of prejudice toward gender identities, races and ethnicities, and age. </a:t>
            </a:r>
            <a:r>
              <a:rPr lang="en-US" b="1" dirty="0">
                <a:latin typeface="Arial" panose="020B0604020202020204" pitchFamily="34" charset="0"/>
                <a:cs typeface="Arial" panose="020B0604020202020204" pitchFamily="34" charset="0"/>
              </a:rPr>
              <a:t>Prejudice</a:t>
            </a:r>
            <a:r>
              <a:rPr lang="en-US" dirty="0">
                <a:latin typeface="Arial" panose="020B0604020202020204" pitchFamily="34" charset="0"/>
                <a:cs typeface="Arial" panose="020B0604020202020204" pitchFamily="34" charset="0"/>
              </a:rPr>
              <a:t> is an attitude representing broad, generalized feelings toward a group or its members that maintains the hierarchy between that group and other groups.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When prejudice involves positive feelings it is </a:t>
            </a:r>
            <a:r>
              <a:rPr lang="en-US" i="1" dirty="0">
                <a:latin typeface="Arial" panose="020B0604020202020204" pitchFamily="34" charset="0"/>
                <a:cs typeface="Arial" panose="020B0604020202020204" pitchFamily="34" charset="0"/>
              </a:rPr>
              <a:t>benevolent prejudice</a:t>
            </a:r>
            <a:r>
              <a:rPr lang="en-US" dirty="0">
                <a:latin typeface="Arial" panose="020B0604020202020204" pitchFamily="34" charset="0"/>
                <a:cs typeface="Arial" panose="020B0604020202020204" pitchFamily="34" charset="0"/>
              </a:rPr>
              <a:t>.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b="1" dirty="0">
                <a:latin typeface="Arial" panose="020B0604020202020204" pitchFamily="34" charset="0"/>
                <a:cs typeface="Arial" panose="020B0604020202020204" pitchFamily="34" charset="0"/>
              </a:rPr>
              <a:t>Implicit bias </a:t>
            </a:r>
            <a:r>
              <a:rPr lang="en-US" dirty="0">
                <a:latin typeface="Arial" panose="020B0604020202020204" pitchFamily="34" charset="0"/>
                <a:cs typeface="Arial" panose="020B0604020202020204" pitchFamily="34" charset="0"/>
              </a:rPr>
              <a:t>refers to prejudice that may be hidden outside one’s conscious awareness.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34153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Managing diversity effectively requires working to eliminate unfair </a:t>
            </a:r>
            <a:r>
              <a:rPr lang="en-US" b="1" dirty="0">
                <a:latin typeface="Arial" panose="020B0604020202020204" pitchFamily="34" charset="0"/>
                <a:cs typeface="Arial" panose="020B0604020202020204" pitchFamily="34" charset="0"/>
              </a:rPr>
              <a:t>discrimination</a:t>
            </a:r>
            <a:r>
              <a:rPr lang="en-US" dirty="0">
                <a:latin typeface="Arial" panose="020B0604020202020204" pitchFamily="34" charset="0"/>
                <a:cs typeface="Arial" panose="020B0604020202020204" pitchFamily="34" charset="0"/>
              </a:rPr>
              <a:t>, or actions and behaviors that create, maintain, or reinforce some groups’ advantages over other groups and their members. Discrimination can take many forms as shown in the next slide in Exhibit 2.1.</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Discrimination can go beyond an individual and involve the organization. </a:t>
            </a:r>
            <a:r>
              <a:rPr lang="en-US" b="1" dirty="0">
                <a:latin typeface="Arial" panose="020B0604020202020204" pitchFamily="34" charset="0"/>
                <a:cs typeface="Arial" panose="020B0604020202020204" pitchFamily="34" charset="0"/>
              </a:rPr>
              <a:t>Disparate impact </a:t>
            </a:r>
            <a:r>
              <a:rPr lang="en-US" dirty="0">
                <a:latin typeface="Arial" panose="020B0604020202020204" pitchFamily="34" charset="0"/>
                <a:cs typeface="Arial" panose="020B0604020202020204" pitchFamily="34" charset="0"/>
              </a:rPr>
              <a:t>occurs when employment practices have a discriminatory effect on a legally protected group of people.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Bear in mind that while disparate impact is unintentional (it focuses on the discriminatory “impact” of neutral employment practices), </a:t>
            </a:r>
            <a:r>
              <a:rPr lang="en-US" b="1" dirty="0">
                <a:latin typeface="Arial" panose="020B0604020202020204" pitchFamily="34" charset="0"/>
                <a:cs typeface="Arial" panose="020B0604020202020204" pitchFamily="34" charset="0"/>
              </a:rPr>
              <a:t>disparate treatment </a:t>
            </a:r>
            <a:r>
              <a:rPr lang="en-US" dirty="0">
                <a:latin typeface="Arial" panose="020B0604020202020204" pitchFamily="34" charset="0"/>
                <a:cs typeface="Arial" panose="020B0604020202020204" pitchFamily="34" charset="0"/>
              </a:rPr>
              <a:t>is intentional and represents employment practices intended to have a discriminatory effect on a legally protected group of people.</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In general, organizations go to great lengths to avoid disparate impact, which can present substantial legal challenges if it occurs.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9604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This Exhibit lists definitions and examples of different types of discrimination. Increasing legal scrutiny and social disapproval have reduced most overt forms of discrimination, but less obvious discrimination, like incivility or exclusion, continues to exist. This type of discrimination can be difficult to eliminate because it’s less easily observed, and because it’s not always intentional. Even so, it can have serious negative implications for an organization including reduced productivity, increased turnover, and increased conflict among employees.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b="1" dirty="0">
                <a:latin typeface="Arial" panose="020B0604020202020204" pitchFamily="34" charset="0"/>
                <a:cs typeface="Arial" panose="020B0604020202020204" pitchFamily="34" charset="0"/>
              </a:rPr>
              <a:t>Microaggressions</a:t>
            </a:r>
            <a:r>
              <a:rPr lang="en-US" dirty="0">
                <a:latin typeface="Arial" panose="020B0604020202020204" pitchFamily="34" charset="0"/>
                <a:cs typeface="Arial" panose="020B0604020202020204" pitchFamily="34" charset="0"/>
              </a:rPr>
              <a:t>, or the automatic, subtle, stunning exchanges between people that negatively impact those with minority or marginalized backgrounds can be just as detrimental as more overt forms of discrimination.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57030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This Exhibit lists definitions and examples of different types of discrimination. Increasing legal scrutiny and social disapproval have reduced most overt forms of discrimination, but less obvious discrimination, like incivility or exclusion, continues to exist. This type of discrimination can be difficult to eliminate because it’s less easily observed, and because it’s not always intentional. Even so, it can have serious negative implications for an organization including reduced productivity, increased turnover, and increased conflict among employees.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b="1" dirty="0">
                <a:latin typeface="Arial" panose="020B0604020202020204" pitchFamily="34" charset="0"/>
                <a:cs typeface="Arial" panose="020B0604020202020204" pitchFamily="34" charset="0"/>
              </a:rPr>
              <a:t>Microaggressions</a:t>
            </a:r>
            <a:r>
              <a:rPr lang="en-US" dirty="0">
                <a:latin typeface="Arial" panose="020B0604020202020204" pitchFamily="34" charset="0"/>
                <a:cs typeface="Arial" panose="020B0604020202020204" pitchFamily="34" charset="0"/>
              </a:rPr>
              <a:t>, or the automatic, subtle, stunning exchanges between people that negatively impact those with minority or marginalized backgrounds can be just as detrimental as more overt forms of discrimination.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60332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02487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151068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468838"/>
            <a:ext cx="8229600" cy="590349"/>
          </a:xfrm>
        </p:spPr>
        <p:txBody>
          <a:bodyPr tIns="18000" bIns="18000" anchor="ctr" anchorCtr="0">
            <a:spAutoFit/>
          </a:bodyPr>
          <a:lstStyle>
            <a:lvl1pPr>
              <a:defRPr sz="3600">
                <a:latin typeface="+mj-lt"/>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567256"/>
            <a:ext cx="8229600" cy="377097"/>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230174"/>
            <a:ext cx="8229600" cy="377097"/>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5606953"/>
            <a:ext cx="914400" cy="503802"/>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5676541"/>
            <a:ext cx="1143000" cy="440826"/>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5676541"/>
            <a:ext cx="1143000" cy="440826"/>
          </a:xfrm>
        </p:spPr>
        <p:txBody>
          <a:bodyPr/>
          <a:lstStyle/>
          <a:p>
            <a:endParaRPr lang="en-IN"/>
          </a:p>
        </p:txBody>
      </p:sp>
      <p:sp>
        <p:nvSpPr>
          <p:cNvPr id="9" name="Content Placeholder 8">
            <a:extLst>
              <a:ext uri="{FF2B5EF4-FFF2-40B4-BE49-F238E27FC236}">
                <a16:creationId xmlns:a16="http://schemas.microsoft.com/office/drawing/2014/main" id="{F3BC5B5E-DD52-497E-9099-D4302C82246A}"/>
              </a:ext>
            </a:extLst>
          </p:cNvPr>
          <p:cNvSpPr>
            <a:spLocks noGrp="1"/>
          </p:cNvSpPr>
          <p:nvPr>
            <p:ph sz="quarter" idx="17"/>
          </p:nvPr>
        </p:nvSpPr>
        <p:spPr>
          <a:xfrm>
            <a:off x="457200" y="2906175"/>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C22C277C-771F-49EE-9CED-2560285B01B6}"/>
              </a:ext>
            </a:extLst>
          </p:cNvPr>
          <p:cNvSpPr>
            <a:spLocks noGrp="1"/>
          </p:cNvSpPr>
          <p:nvPr>
            <p:ph sz="quarter" idx="18"/>
          </p:nvPr>
        </p:nvSpPr>
        <p:spPr>
          <a:xfrm>
            <a:off x="457200" y="3619313"/>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a:extLst>
              <a:ext uri="{FF2B5EF4-FFF2-40B4-BE49-F238E27FC236}">
                <a16:creationId xmlns:a16="http://schemas.microsoft.com/office/drawing/2014/main" id="{1A58803C-5726-4706-AF90-A6FD75A577D3}"/>
              </a:ext>
            </a:extLst>
          </p:cNvPr>
          <p:cNvSpPr>
            <a:spLocks noGrp="1"/>
          </p:cNvSpPr>
          <p:nvPr>
            <p:ph sz="quarter" idx="19"/>
          </p:nvPr>
        </p:nvSpPr>
        <p:spPr>
          <a:xfrm>
            <a:off x="457200" y="4320389"/>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108E1304-C6B5-46A7-8F84-80816C96A369}"/>
              </a:ext>
            </a:extLst>
          </p:cNvPr>
          <p:cNvSpPr>
            <a:spLocks noGrp="1"/>
          </p:cNvSpPr>
          <p:nvPr>
            <p:ph sz="quarter" idx="20"/>
          </p:nvPr>
        </p:nvSpPr>
        <p:spPr>
          <a:xfrm>
            <a:off x="457200" y="4996892"/>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F2ED4163-D765-4D47-B5F6-709950F633FD}"/>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6" r:id="rId14"/>
    <p:sldLayoutId id="2147483667"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www.bls.gov/opub/reports/womens-earnings/2019/home.ht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66726"/>
            <a:ext cx="8215313" cy="561697"/>
          </a:xfrm>
        </p:spPr>
        <p:txBody>
          <a:bodyPr wrap="square"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49264"/>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286256"/>
            <a:ext cx="3864864" cy="4962144"/>
          </a:xfrm>
          <a:prstGeom prst="rect">
            <a:avLst/>
          </a:prstGeom>
        </p:spPr>
      </p:pic>
      <p:sp>
        <p:nvSpPr>
          <p:cNvPr id="4" name="Text Placeholder 3"/>
          <p:cNvSpPr>
            <a:spLocks noGrp="1"/>
          </p:cNvSpPr>
          <p:nvPr>
            <p:ph type="body" sz="quarter" idx="14"/>
          </p:nvPr>
        </p:nvSpPr>
        <p:spPr>
          <a:xfrm>
            <a:off x="4581832" y="3038477"/>
            <a:ext cx="1818968"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2</a:t>
            </a:r>
          </a:p>
        </p:txBody>
      </p:sp>
      <p:sp>
        <p:nvSpPr>
          <p:cNvPr id="5" name="Text Placeholder 4"/>
          <p:cNvSpPr>
            <a:spLocks noGrp="1"/>
          </p:cNvSpPr>
          <p:nvPr>
            <p:ph type="body" sz="quarter" idx="15"/>
          </p:nvPr>
        </p:nvSpPr>
        <p:spPr>
          <a:xfrm>
            <a:off x="4581832" y="3857130"/>
            <a:ext cx="4100206" cy="713460"/>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Diversity, Equity, and Inclusion in Organizations</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Prejudice, Discrimination, and Diversity </a:t>
            </a:r>
            <a:r>
              <a:rPr lang="en-US" sz="2800" dirty="0">
                <a:latin typeface="+mj-lt"/>
              </a:rPr>
              <a:t>(1 of 5)</a:t>
            </a:r>
          </a:p>
        </p:txBody>
      </p:sp>
      <p:sp>
        <p:nvSpPr>
          <p:cNvPr id="3" name="Content Placeholder 2"/>
          <p:cNvSpPr>
            <a:spLocks noGrp="1"/>
          </p:cNvSpPr>
          <p:nvPr>
            <p:ph idx="1"/>
          </p:nvPr>
        </p:nvSpPr>
        <p:spPr>
          <a:xfrm>
            <a:off x="457200" y="1590370"/>
            <a:ext cx="8229600" cy="1590623"/>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Social categorization </a:t>
            </a:r>
            <a:r>
              <a:rPr lang="en-US" sz="2400" dirty="0">
                <a:latin typeface="Arial" panose="020B0604020202020204" pitchFamily="34" charset="0"/>
                <a:cs typeface="Arial" panose="020B0604020202020204" pitchFamily="34" charset="0"/>
              </a:rPr>
              <a:t>is a process through which people make sense of others by constructing social categories, or groups sharing similar characteristics. </a:t>
            </a:r>
          </a:p>
          <a:p>
            <a:pPr lvl="1" indent="-256032">
              <a:buSzPct val="100000"/>
              <a:defRPr/>
            </a:pPr>
            <a:r>
              <a:rPr lang="en-US" sz="2400" dirty="0">
                <a:latin typeface="Arial" panose="020B0604020202020204" pitchFamily="34" charset="0"/>
                <a:cs typeface="Arial" panose="020B0604020202020204" pitchFamily="34" charset="0"/>
              </a:rPr>
              <a:t>Ingroups and outgroups</a:t>
            </a:r>
          </a:p>
        </p:txBody>
      </p:sp>
    </p:spTree>
    <p:extLst>
      <p:ext uri="{BB962C8B-B14F-4D97-AF65-F5344CB8AC3E}">
        <p14:creationId xmlns:p14="http://schemas.microsoft.com/office/powerpoint/2010/main" val="85646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Prejudice, Discrimination, and Diversity </a:t>
            </a:r>
            <a:r>
              <a:rPr lang="en-US" sz="2800" dirty="0">
                <a:latin typeface="+mj-lt"/>
              </a:rPr>
              <a:t>(2 of 5)</a:t>
            </a:r>
          </a:p>
        </p:txBody>
      </p:sp>
      <p:sp>
        <p:nvSpPr>
          <p:cNvPr id="3" name="Content Placeholder 2"/>
          <p:cNvSpPr>
            <a:spLocks noGrp="1"/>
          </p:cNvSpPr>
          <p:nvPr>
            <p:ph idx="1"/>
          </p:nvPr>
        </p:nvSpPr>
        <p:spPr>
          <a:xfrm>
            <a:off x="457200" y="1573162"/>
            <a:ext cx="8229600" cy="4191335"/>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Stereotyping </a:t>
            </a:r>
            <a:r>
              <a:rPr lang="en-US" sz="2400" dirty="0">
                <a:latin typeface="Arial" panose="020B0604020202020204" pitchFamily="34" charset="0"/>
                <a:cs typeface="Arial" panose="020B0604020202020204" pitchFamily="34" charset="0"/>
              </a:rPr>
              <a:t>is judging someone based on our perception of the group to which the person belongs.</a:t>
            </a:r>
            <a:endParaRPr lang="en-US" sz="2400" b="1" dirty="0">
              <a:latin typeface="Arial" panose="020B0604020202020204" pitchFamily="34" charset="0"/>
              <a:cs typeface="Arial" panose="020B0604020202020204" pitchFamily="34" charset="0"/>
            </a:endParaRPr>
          </a:p>
          <a:p>
            <a:pPr marL="256032" indent="-256032">
              <a:buSzPct val="100000"/>
              <a:defRPr/>
            </a:pPr>
            <a:r>
              <a:rPr lang="en-US" sz="2400" b="1" dirty="0">
                <a:latin typeface="Arial" panose="020B0604020202020204" pitchFamily="34" charset="0"/>
                <a:cs typeface="Arial" panose="020B0604020202020204" pitchFamily="34" charset="0"/>
              </a:rPr>
              <a:t>Stereotype threat </a:t>
            </a:r>
            <a:r>
              <a:rPr lang="en-US" sz="2400" dirty="0">
                <a:latin typeface="Arial" panose="020B0604020202020204" pitchFamily="34" charset="0"/>
                <a:cs typeface="Arial" panose="020B0604020202020204" pitchFamily="34" charset="0"/>
              </a:rPr>
              <a:t>describes the degree to which we are concerned with being judged or treated negatively based on a certain stereotype.</a:t>
            </a:r>
          </a:p>
          <a:p>
            <a:pPr lvl="1" indent="-256032">
              <a:buSzPct val="100000"/>
              <a:defRPr/>
            </a:pPr>
            <a:r>
              <a:rPr lang="en-US" sz="2400" dirty="0">
                <a:latin typeface="Arial" panose="020B0604020202020204" pitchFamily="34" charset="0"/>
                <a:cs typeface="Arial" panose="020B0604020202020204" pitchFamily="34" charset="0"/>
              </a:rPr>
              <a:t>Can be combatted by treating employees as individuals and not highlighting group differences.</a:t>
            </a:r>
          </a:p>
          <a:p>
            <a:pPr>
              <a:defRPr/>
            </a:pPr>
            <a:r>
              <a:rPr lang="en-US" sz="2400" b="1" dirty="0">
                <a:latin typeface="Arial" panose="020B0604020202020204" pitchFamily="34" charset="0"/>
                <a:cs typeface="Arial" panose="020B0604020202020204" pitchFamily="34" charset="0"/>
              </a:rPr>
              <a:t>Stigma </a:t>
            </a:r>
            <a:r>
              <a:rPr lang="en-US" sz="2400" dirty="0">
                <a:latin typeface="Arial" panose="020B0604020202020204" pitchFamily="34" charset="0"/>
                <a:cs typeface="Arial" panose="020B0604020202020204" pitchFamily="34" charset="0"/>
              </a:rPr>
              <a:t>represents attributes that cannot be readily seen, are concealable, and convey an identity that is devalued in certain social contexts.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826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Prejudice, Discrimination, and Diversity </a:t>
            </a:r>
            <a:r>
              <a:rPr lang="en-US" sz="2800" dirty="0">
                <a:latin typeface="+mj-lt"/>
              </a:rPr>
              <a:t>(3 of 5)</a:t>
            </a:r>
          </a:p>
        </p:txBody>
      </p:sp>
      <p:sp>
        <p:nvSpPr>
          <p:cNvPr id="3" name="Content Placeholder 2"/>
          <p:cNvSpPr>
            <a:spLocks noGrp="1"/>
          </p:cNvSpPr>
          <p:nvPr>
            <p:ph idx="1"/>
          </p:nvPr>
        </p:nvSpPr>
        <p:spPr>
          <a:xfrm>
            <a:off x="457200" y="1577165"/>
            <a:ext cx="8229600" cy="3183367"/>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System justification theory </a:t>
            </a:r>
            <a:r>
              <a:rPr lang="en-US" sz="2400" dirty="0">
                <a:latin typeface="Arial" panose="020B0604020202020204" pitchFamily="34" charset="0"/>
                <a:cs typeface="Arial" panose="020B0604020202020204" pitchFamily="34" charset="0"/>
              </a:rPr>
              <a:t>suggests that group members may often accept, rationalize, legitimize, or justify their experiences with inequality, prejudice, and discrimination compared with other groups.</a:t>
            </a:r>
          </a:p>
          <a:p>
            <a:pPr>
              <a:defRPr/>
            </a:pPr>
            <a:r>
              <a:rPr lang="en-US" sz="2400" b="1" dirty="0">
                <a:latin typeface="Arial" panose="020B0604020202020204" pitchFamily="34" charset="0"/>
                <a:cs typeface="Arial" panose="020B0604020202020204" pitchFamily="34" charset="0"/>
              </a:rPr>
              <a:t>Social dominance theory </a:t>
            </a:r>
            <a:r>
              <a:rPr lang="en-US" sz="2400" dirty="0">
                <a:latin typeface="Arial" panose="020B0604020202020204" pitchFamily="34" charset="0"/>
                <a:cs typeface="Arial" panose="020B0604020202020204" pitchFamily="34" charset="0"/>
              </a:rPr>
              <a:t>suggests that prejudice and discrimination are based on a complex hierarchy, with one group dominating over another and the dominating group enjoying privilege not afforded to the subordinate group.</a:t>
            </a:r>
            <a:r>
              <a:rPr lang="en-US" sz="24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65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144347"/>
          </a:xfrm>
        </p:spPr>
        <p:txBody>
          <a:bodyPr tIns="18000" bIns="18000" anchor="ctr" anchorCtr="0">
            <a:spAutoFit/>
          </a:bodyPr>
          <a:lstStyle/>
          <a:p>
            <a:r>
              <a:rPr lang="en-US" sz="3600" dirty="0">
                <a:latin typeface="+mj-lt"/>
              </a:rPr>
              <a:t>Prejudice, Discrimination, and Diversity </a:t>
            </a:r>
            <a:r>
              <a:rPr lang="en-US" sz="2800" dirty="0">
                <a:latin typeface="+mj-lt"/>
              </a:rPr>
              <a:t>(4 of 5)</a:t>
            </a:r>
          </a:p>
        </p:txBody>
      </p:sp>
      <p:sp>
        <p:nvSpPr>
          <p:cNvPr id="3" name="Content Placeholder 2"/>
          <p:cNvSpPr>
            <a:spLocks noGrp="1"/>
          </p:cNvSpPr>
          <p:nvPr>
            <p:ph idx="1"/>
          </p:nvPr>
        </p:nvSpPr>
        <p:spPr>
          <a:xfrm>
            <a:off x="457200" y="1582924"/>
            <a:ext cx="8229600" cy="3121812"/>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Intersectionality </a:t>
            </a:r>
            <a:r>
              <a:rPr lang="en-US" sz="2400" dirty="0">
                <a:latin typeface="Arial" panose="020B0604020202020204" pitchFamily="34" charset="0"/>
                <a:cs typeface="Arial" panose="020B0604020202020204" pitchFamily="34" charset="0"/>
              </a:rPr>
              <a:t>is the idea that identities interact to form different meanings and experiences.</a:t>
            </a:r>
            <a:endParaRPr lang="en-US" sz="2400" b="1" dirty="0">
              <a:latin typeface="Arial" panose="020B0604020202020204" pitchFamily="34" charset="0"/>
              <a:cs typeface="Arial" panose="020B0604020202020204" pitchFamily="34" charset="0"/>
            </a:endParaRPr>
          </a:p>
          <a:p>
            <a:pPr marL="740664" lvl="1" indent="-283464">
              <a:defRPr/>
            </a:pPr>
            <a:r>
              <a:rPr lang="en-US" sz="2400" dirty="0">
                <a:latin typeface="Arial" panose="020B0604020202020204" pitchFamily="34" charset="0"/>
                <a:cs typeface="Arial" panose="020B0604020202020204" pitchFamily="34" charset="0"/>
              </a:rPr>
              <a:t>Double jeopardy</a:t>
            </a:r>
          </a:p>
          <a:p>
            <a:pPr marL="253746" indent="-283464">
              <a:defRPr/>
            </a:pPr>
            <a:r>
              <a:rPr lang="en-US" sz="2400" b="1" dirty="0">
                <a:latin typeface="Arial" panose="020B0604020202020204" pitchFamily="34" charset="0"/>
                <a:cs typeface="Arial" panose="020B0604020202020204" pitchFamily="34" charset="0"/>
              </a:rPr>
              <a:t>Diversity as a cultural mosaic</a:t>
            </a:r>
          </a:p>
          <a:p>
            <a:pPr marL="740664" lvl="1" indent="-283464">
              <a:defRPr/>
            </a:pPr>
            <a:r>
              <a:rPr lang="en-US" sz="2400" dirty="0">
                <a:latin typeface="Arial" panose="020B0604020202020204" pitchFamily="34" charset="0"/>
                <a:cs typeface="Arial" panose="020B0604020202020204" pitchFamily="34" charset="0"/>
              </a:rPr>
              <a:t>Biographical or demographic</a:t>
            </a:r>
          </a:p>
          <a:p>
            <a:pPr marL="740664" lvl="1" indent="-283464">
              <a:defRPr/>
            </a:pPr>
            <a:r>
              <a:rPr lang="en-US" sz="2400" dirty="0">
                <a:latin typeface="Arial" panose="020B0604020202020204" pitchFamily="34" charset="0"/>
                <a:cs typeface="Arial" panose="020B0604020202020204" pitchFamily="34" charset="0"/>
              </a:rPr>
              <a:t>Geographical</a:t>
            </a:r>
          </a:p>
          <a:p>
            <a:pPr marL="740664" lvl="1" indent="-283464">
              <a:defRPr/>
            </a:pPr>
            <a:r>
              <a:rPr lang="en-US" sz="2400" dirty="0">
                <a:latin typeface="Arial" panose="020B0604020202020204" pitchFamily="34" charset="0"/>
                <a:cs typeface="Arial" panose="020B0604020202020204" pitchFamily="34" charset="0"/>
              </a:rPr>
              <a:t>Associative</a:t>
            </a:r>
          </a:p>
        </p:txBody>
      </p:sp>
    </p:spTree>
    <p:extLst>
      <p:ext uri="{BB962C8B-B14F-4D97-AF65-F5344CB8AC3E}">
        <p14:creationId xmlns:p14="http://schemas.microsoft.com/office/powerpoint/2010/main" val="349264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99A81-ABB0-42AE-BFD6-50656BB36FBF}"/>
              </a:ext>
            </a:extLst>
          </p:cNvPr>
          <p:cNvSpPr>
            <a:spLocks noGrp="1"/>
          </p:cNvSpPr>
          <p:nvPr>
            <p:ph type="title"/>
          </p:nvPr>
        </p:nvSpPr>
        <p:spPr>
          <a:xfrm>
            <a:off x="457200" y="147481"/>
            <a:ext cx="8229600" cy="1144347"/>
          </a:xfrm>
        </p:spPr>
        <p:txBody>
          <a:bodyPr>
            <a:spAutoFit/>
          </a:bodyPr>
          <a:lstStyle/>
          <a:p>
            <a:r>
              <a:rPr lang="en-US" sz="3600" dirty="0">
                <a:latin typeface="+mj-lt"/>
              </a:rPr>
              <a:t>Prejudice, Discrimination, and Diversity </a:t>
            </a:r>
            <a:r>
              <a:rPr lang="en-US" sz="2800" dirty="0">
                <a:latin typeface="+mj-lt"/>
              </a:rPr>
              <a:t>(5 of 5)</a:t>
            </a:r>
            <a:endParaRPr lang="en-IN" dirty="0"/>
          </a:p>
        </p:txBody>
      </p:sp>
      <p:sp>
        <p:nvSpPr>
          <p:cNvPr id="9" name="Content Placeholder 8">
            <a:extLst>
              <a:ext uri="{FF2B5EF4-FFF2-40B4-BE49-F238E27FC236}">
                <a16:creationId xmlns:a16="http://schemas.microsoft.com/office/drawing/2014/main" id="{090F3610-768A-48ED-8196-D1DEDEDDE11D}"/>
              </a:ext>
            </a:extLst>
          </p:cNvPr>
          <p:cNvSpPr>
            <a:spLocks noGrp="1"/>
          </p:cNvSpPr>
          <p:nvPr>
            <p:ph idx="1"/>
          </p:nvPr>
        </p:nvSpPr>
        <p:spPr>
          <a:xfrm>
            <a:off x="457200" y="1592292"/>
            <a:ext cx="8229600" cy="405683"/>
          </a:xfrm>
        </p:spPr>
        <p:txBody>
          <a:bodyPr>
            <a:spAutoFit/>
          </a:bodyPr>
          <a:lstStyle/>
          <a:p>
            <a:pPr marL="0" indent="0">
              <a:buNone/>
            </a:pPr>
            <a:r>
              <a:rPr lang="en-IN" sz="2400" b="1" dirty="0"/>
              <a:t>Exhibit 2.2</a:t>
            </a:r>
            <a:r>
              <a:rPr lang="en-IN" sz="2400" dirty="0"/>
              <a:t> The Cultural Mosaic</a:t>
            </a:r>
          </a:p>
        </p:txBody>
      </p:sp>
      <p:pic>
        <p:nvPicPr>
          <p:cNvPr id="19" name="Picture Placeholder 18" descr="A figure represents the cultural mosaic related to bellamy and hector. &#10;Long description is available in notes, press F6">
            <a:extLst>
              <a:ext uri="{FF2B5EF4-FFF2-40B4-BE49-F238E27FC236}">
                <a16:creationId xmlns:a16="http://schemas.microsoft.com/office/drawing/2014/main" id="{BAA1EA32-B188-4384-A57A-8FBEED384115}"/>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1424959" y="2216989"/>
            <a:ext cx="6301159" cy="2994389"/>
          </a:xfrm>
          <a:prstGeom prst="rect">
            <a:avLst/>
          </a:prstGeom>
        </p:spPr>
      </p:pic>
      <p:sp>
        <p:nvSpPr>
          <p:cNvPr id="10" name="Content Placeholder 9">
            <a:extLst>
              <a:ext uri="{FF2B5EF4-FFF2-40B4-BE49-F238E27FC236}">
                <a16:creationId xmlns:a16="http://schemas.microsoft.com/office/drawing/2014/main" id="{C473DCA7-265A-4E4E-9720-337B46346147}"/>
              </a:ext>
            </a:extLst>
          </p:cNvPr>
          <p:cNvSpPr>
            <a:spLocks noGrp="1"/>
          </p:cNvSpPr>
          <p:nvPr>
            <p:ph idx="13"/>
          </p:nvPr>
        </p:nvSpPr>
        <p:spPr>
          <a:xfrm>
            <a:off x="457200" y="5451572"/>
            <a:ext cx="8229600" cy="775015"/>
          </a:xfrm>
        </p:spPr>
        <p:txBody>
          <a:bodyPr>
            <a:spAutoFit/>
          </a:bodyPr>
          <a:lstStyle/>
          <a:p>
            <a:pPr marL="0" indent="0">
              <a:buNone/>
            </a:pPr>
            <a:r>
              <a:rPr lang="en-US" i="1" dirty="0"/>
              <a:t>Source: </a:t>
            </a:r>
            <a:r>
              <a:rPr lang="en-US" dirty="0"/>
              <a:t>Adapted from G. T. Chao and H. Moon, “The Cultural Mosaic: A Metatheory for Understanding the Complexity of Culture,” </a:t>
            </a:r>
            <a:r>
              <a:rPr lang="en-US" i="1" dirty="0"/>
              <a:t>Journal of Applied Psychology </a:t>
            </a:r>
            <a:r>
              <a:rPr lang="en-US" dirty="0"/>
              <a:t>90, no. 6 (2005): 1128–40.</a:t>
            </a:r>
            <a:endParaRPr lang="en-IN" dirty="0"/>
          </a:p>
        </p:txBody>
      </p:sp>
    </p:spTree>
    <p:extLst>
      <p:ext uri="{BB962C8B-B14F-4D97-AF65-F5344CB8AC3E}">
        <p14:creationId xmlns:p14="http://schemas.microsoft.com/office/powerpoint/2010/main" val="215832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Diversity Dynamics </a:t>
            </a:r>
            <a:r>
              <a:rPr lang="en-US" sz="2800" dirty="0">
                <a:latin typeface="+mj-lt"/>
              </a:rPr>
              <a:t>(1 of 2)</a:t>
            </a:r>
          </a:p>
        </p:txBody>
      </p:sp>
      <p:sp>
        <p:nvSpPr>
          <p:cNvPr id="3" name="Content Placeholder 2"/>
          <p:cNvSpPr>
            <a:spLocks noGrp="1"/>
          </p:cNvSpPr>
          <p:nvPr>
            <p:ph idx="1"/>
          </p:nvPr>
        </p:nvSpPr>
        <p:spPr>
          <a:xfrm>
            <a:off x="457200" y="1077804"/>
            <a:ext cx="8229600" cy="2637064"/>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Group Composition</a:t>
            </a:r>
          </a:p>
          <a:p>
            <a:pPr lvl="1"/>
            <a:r>
              <a:rPr lang="en-US" sz="2400" dirty="0">
                <a:latin typeface="Arial" panose="020B0604020202020204" pitchFamily="34" charset="0"/>
                <a:cs typeface="Arial" panose="020B0604020202020204" pitchFamily="34" charset="0"/>
              </a:rPr>
              <a:t>Building a team</a:t>
            </a:r>
          </a:p>
          <a:p>
            <a:pPr lvl="1"/>
            <a:r>
              <a:rPr lang="en-US" sz="2400" dirty="0">
                <a:latin typeface="Arial" panose="020B0604020202020204" pitchFamily="34" charset="0"/>
                <a:cs typeface="Arial" panose="020B0604020202020204" pitchFamily="34" charset="0"/>
              </a:rPr>
              <a:t>Consider:</a:t>
            </a:r>
          </a:p>
          <a:p>
            <a:pPr lvl="2"/>
            <a:r>
              <a:rPr lang="en-US" sz="2400" dirty="0">
                <a:latin typeface="Arial" panose="020B0604020202020204" pitchFamily="34" charset="0"/>
                <a:cs typeface="Arial" panose="020B0604020202020204" pitchFamily="34" charset="0"/>
              </a:rPr>
              <a:t>Surface-level diversity</a:t>
            </a:r>
          </a:p>
          <a:p>
            <a:pPr lvl="2"/>
            <a:r>
              <a:rPr lang="en-US" sz="2400" dirty="0">
                <a:latin typeface="Arial" panose="020B0604020202020204" pitchFamily="34" charset="0"/>
                <a:cs typeface="Arial" panose="020B0604020202020204" pitchFamily="34" charset="0"/>
              </a:rPr>
              <a:t>Deep-level diversity</a:t>
            </a:r>
          </a:p>
          <a:p>
            <a:pPr lvl="2"/>
            <a:r>
              <a:rPr lang="en-US" sz="2400" dirty="0">
                <a:latin typeface="Arial" panose="020B0604020202020204" pitchFamily="34" charset="0"/>
                <a:cs typeface="Arial" panose="020B0604020202020204" pitchFamily="34" charset="0"/>
              </a:rPr>
              <a:t>Functional diversity</a:t>
            </a:r>
          </a:p>
        </p:txBody>
      </p:sp>
    </p:spTree>
    <p:extLst>
      <p:ext uri="{BB962C8B-B14F-4D97-AF65-F5344CB8AC3E}">
        <p14:creationId xmlns:p14="http://schemas.microsoft.com/office/powerpoint/2010/main" val="76313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Diversity Dynamics </a:t>
            </a:r>
            <a:r>
              <a:rPr lang="en-US" sz="2800" dirty="0">
                <a:latin typeface="+mj-lt"/>
              </a:rPr>
              <a:t>(2 of 2)</a:t>
            </a:r>
          </a:p>
        </p:txBody>
      </p:sp>
      <p:sp>
        <p:nvSpPr>
          <p:cNvPr id="3" name="Content Placeholder 2"/>
          <p:cNvSpPr>
            <a:spLocks noGrp="1"/>
          </p:cNvSpPr>
          <p:nvPr>
            <p:ph idx="1"/>
          </p:nvPr>
        </p:nvSpPr>
        <p:spPr>
          <a:xfrm>
            <a:off x="457200" y="1086464"/>
            <a:ext cx="8229600" cy="2075371"/>
          </a:xfrm>
        </p:spPr>
        <p:txBody>
          <a:bodyPr wrap="square" tIns="18000" bIns="18000" anchor="ctr" anchorCtr="0">
            <a:spAutoFit/>
          </a:bodyPr>
          <a:lstStyle/>
          <a:p>
            <a:pPr>
              <a:defRPr/>
            </a:pPr>
            <a:r>
              <a:rPr lang="en-US" sz="2400" dirty="0"/>
              <a:t>A side effect in diverse teams may be fault lines</a:t>
            </a:r>
          </a:p>
          <a:p>
            <a:pPr marL="1022350" lvl="1" indent="-342900">
              <a:spcBef>
                <a:spcPts val="1500"/>
              </a:spcBef>
              <a:defRPr/>
            </a:pPr>
            <a:r>
              <a:rPr lang="en-US" sz="2400" b="1" dirty="0"/>
              <a:t>Fault lines </a:t>
            </a:r>
            <a:r>
              <a:rPr lang="en-US" sz="2400" dirty="0"/>
              <a:t>are</a:t>
            </a:r>
            <a:r>
              <a:rPr lang="en-US" sz="2400" b="1" dirty="0"/>
              <a:t> </a:t>
            </a:r>
            <a:r>
              <a:rPr lang="en-US" sz="2400" dirty="0"/>
              <a:t>perceived divisions that split groups into two or more subgroups based on individual differences such as sex, race, age, work experience, language, and education.</a:t>
            </a:r>
            <a:endParaRPr lang="en-US" sz="2400" b="1" dirty="0"/>
          </a:p>
        </p:txBody>
      </p:sp>
    </p:spTree>
    <p:extLst>
      <p:ext uri="{BB962C8B-B14F-4D97-AF65-F5344CB8AC3E}">
        <p14:creationId xmlns:p14="http://schemas.microsoft.com/office/powerpoint/2010/main" val="2642403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590349"/>
          </a:xfrm>
        </p:spPr>
        <p:txBody>
          <a:bodyPr tIns="18000" bIns="18000" anchor="ctr" anchorCtr="0">
            <a:spAutoFit/>
          </a:bodyPr>
          <a:lstStyle/>
          <a:p>
            <a:r>
              <a:rPr lang="en-US" sz="3600" dirty="0">
                <a:latin typeface="+mj-lt"/>
              </a:rPr>
              <a:t>Cross-Cultural </a:t>
            </a:r>
            <a:r>
              <a:rPr lang="en-US" sz="3600" spc="-500" dirty="0">
                <a:latin typeface="+mj-lt"/>
              </a:rPr>
              <a:t>O </a:t>
            </a:r>
            <a:r>
              <a:rPr lang="en-US" sz="3600" dirty="0">
                <a:latin typeface="+mj-lt"/>
              </a:rPr>
              <a:t>B </a:t>
            </a:r>
            <a:r>
              <a:rPr lang="en-US" sz="2800" dirty="0">
                <a:latin typeface="+mj-lt"/>
              </a:rPr>
              <a:t>(1 of 7)</a:t>
            </a:r>
          </a:p>
        </p:txBody>
      </p:sp>
      <p:sp>
        <p:nvSpPr>
          <p:cNvPr id="3" name="Content Placeholder 2"/>
          <p:cNvSpPr>
            <a:spLocks noGrp="1"/>
          </p:cNvSpPr>
          <p:nvPr>
            <p:ph idx="1"/>
          </p:nvPr>
        </p:nvSpPr>
        <p:spPr>
          <a:xfrm>
            <a:off x="457200" y="1086464"/>
            <a:ext cx="8229600" cy="3645032"/>
          </a:xfrm>
        </p:spPr>
        <p:txBody>
          <a:bodyPr tIns="18000" bIns="18000" anchor="ctr" anchorCtr="0">
            <a:spAutoFit/>
          </a:bodyPr>
          <a:lstStyle/>
          <a:p>
            <a:pPr>
              <a:defRPr/>
            </a:pPr>
            <a:r>
              <a:rPr lang="en-US" sz="2400" b="1" dirty="0"/>
              <a:t>Hofstede’s Framework</a:t>
            </a:r>
          </a:p>
          <a:p>
            <a:pPr marL="885825" lvl="1" indent="-342900">
              <a:defRPr/>
            </a:pPr>
            <a:r>
              <a:rPr lang="en-US" sz="2400" b="1" dirty="0"/>
              <a:t>Power distance</a:t>
            </a:r>
          </a:p>
          <a:p>
            <a:pPr marL="885825" lvl="1" indent="-342900">
              <a:defRPr/>
            </a:pPr>
            <a:r>
              <a:rPr lang="en-US" sz="2400" b="1" dirty="0"/>
              <a:t>Individualism versus collectivism</a:t>
            </a:r>
          </a:p>
          <a:p>
            <a:pPr marL="885825" lvl="1" indent="-342900">
              <a:defRPr/>
            </a:pPr>
            <a:r>
              <a:rPr lang="en-US" sz="2400" b="1" dirty="0"/>
              <a:t>Masculinity versus femininity</a:t>
            </a:r>
          </a:p>
          <a:p>
            <a:pPr marL="885825" lvl="1" indent="-342900">
              <a:defRPr/>
            </a:pPr>
            <a:r>
              <a:rPr lang="en-US" sz="2400" b="1" dirty="0"/>
              <a:t>Uncertainty avoidance</a:t>
            </a:r>
          </a:p>
          <a:p>
            <a:pPr marL="885825" lvl="1" indent="-342900">
              <a:defRPr/>
            </a:pPr>
            <a:r>
              <a:rPr lang="en-US" sz="2400" b="1" dirty="0"/>
              <a:t>Long-term versus short-term orientation</a:t>
            </a:r>
          </a:p>
          <a:p>
            <a:pPr>
              <a:defRPr/>
            </a:pPr>
            <a:r>
              <a:rPr lang="en-US" sz="2400" dirty="0"/>
              <a:t>Later</a:t>
            </a:r>
          </a:p>
          <a:p>
            <a:pPr marL="911225" lvl="1" indent="-342900">
              <a:defRPr/>
            </a:pPr>
            <a:r>
              <a:rPr lang="en-US" sz="2400" dirty="0"/>
              <a:t>Indulgence versus restraint</a:t>
            </a:r>
          </a:p>
        </p:txBody>
      </p:sp>
    </p:spTree>
    <p:extLst>
      <p:ext uri="{BB962C8B-B14F-4D97-AF65-F5344CB8AC3E}">
        <p14:creationId xmlns:p14="http://schemas.microsoft.com/office/powerpoint/2010/main" val="3504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FEDEEF-F45A-41C2-A2BF-4E78E0983ED9}"/>
              </a:ext>
            </a:extLst>
          </p:cNvPr>
          <p:cNvSpPr>
            <a:spLocks noGrp="1"/>
          </p:cNvSpPr>
          <p:nvPr>
            <p:ph type="title"/>
          </p:nvPr>
        </p:nvSpPr>
        <p:spPr>
          <a:xfrm>
            <a:off x="457200" y="145026"/>
            <a:ext cx="8229600" cy="590349"/>
          </a:xfrm>
        </p:spPr>
        <p:txBody>
          <a:bodyPr tIns="18000" bIns="18000">
            <a:spAutoFit/>
          </a:bodyPr>
          <a:lstStyle/>
          <a:p>
            <a:r>
              <a:rPr lang="en-US" sz="3600" dirty="0">
                <a:latin typeface="+mj-lt"/>
              </a:rPr>
              <a:t>Cross-Cultural </a:t>
            </a:r>
            <a:r>
              <a:rPr lang="en-US" sz="3600" spc="-500" dirty="0">
                <a:latin typeface="+mj-lt"/>
              </a:rPr>
              <a:t>O </a:t>
            </a:r>
            <a:r>
              <a:rPr lang="en-US" sz="3600" dirty="0">
                <a:latin typeface="+mj-lt"/>
              </a:rPr>
              <a:t>B </a:t>
            </a:r>
            <a:r>
              <a:rPr lang="en-US" sz="2800" dirty="0">
                <a:latin typeface="+mj-lt"/>
              </a:rPr>
              <a:t>(2 of 7)</a:t>
            </a:r>
            <a:endParaRPr lang="en-IN" dirty="0"/>
          </a:p>
        </p:txBody>
      </p:sp>
      <p:sp>
        <p:nvSpPr>
          <p:cNvPr id="9" name="Content Placeholder 8">
            <a:extLst>
              <a:ext uri="{FF2B5EF4-FFF2-40B4-BE49-F238E27FC236}">
                <a16:creationId xmlns:a16="http://schemas.microsoft.com/office/drawing/2014/main" id="{5DBC3324-054E-4C15-9539-9F25C4B38C6B}"/>
              </a:ext>
            </a:extLst>
          </p:cNvPr>
          <p:cNvSpPr>
            <a:spLocks noGrp="1"/>
          </p:cNvSpPr>
          <p:nvPr>
            <p:ph idx="1"/>
          </p:nvPr>
        </p:nvSpPr>
        <p:spPr>
          <a:xfrm>
            <a:off x="457200" y="801329"/>
            <a:ext cx="8229600" cy="344128"/>
          </a:xfrm>
        </p:spPr>
        <p:txBody>
          <a:bodyPr tIns="18000" bIns="18000">
            <a:spAutoFit/>
          </a:bodyPr>
          <a:lstStyle/>
          <a:p>
            <a:pPr marL="0" indent="0">
              <a:buNone/>
            </a:pPr>
            <a:r>
              <a:rPr lang="en-IN" sz="2000" b="1" dirty="0"/>
              <a:t>Exhibit 2.3</a:t>
            </a:r>
            <a:r>
              <a:rPr lang="en-IN" sz="2000" dirty="0"/>
              <a:t> </a:t>
            </a:r>
            <a:r>
              <a:rPr lang="en-US" sz="2000" dirty="0"/>
              <a:t>Hofstede’s Cultural Values by Nation</a:t>
            </a:r>
            <a:endParaRPr lang="en-IN" sz="2000" dirty="0"/>
          </a:p>
        </p:txBody>
      </p:sp>
      <p:pic>
        <p:nvPicPr>
          <p:cNvPr id="19" name="Picture Placeholder 18" descr="A table lists the nation wise Hofstede’s cultural values.&#10;Long description is available in notes, press F6">
            <a:extLst>
              <a:ext uri="{FF2B5EF4-FFF2-40B4-BE49-F238E27FC236}">
                <a16:creationId xmlns:a16="http://schemas.microsoft.com/office/drawing/2014/main" id="{39FF2854-4263-42BE-B808-FCBC8A814E5F}"/>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845032" y="1241320"/>
            <a:ext cx="3453937" cy="3921401"/>
          </a:xfrm>
          <a:prstGeom prst="rect">
            <a:avLst/>
          </a:prstGeom>
        </p:spPr>
      </p:pic>
      <p:sp>
        <p:nvSpPr>
          <p:cNvPr id="10" name="Content Placeholder 9">
            <a:extLst>
              <a:ext uri="{FF2B5EF4-FFF2-40B4-BE49-F238E27FC236}">
                <a16:creationId xmlns:a16="http://schemas.microsoft.com/office/drawing/2014/main" id="{46E0FCB4-2251-49F1-9443-98218C29B501}"/>
              </a:ext>
            </a:extLst>
          </p:cNvPr>
          <p:cNvSpPr>
            <a:spLocks noGrp="1"/>
          </p:cNvSpPr>
          <p:nvPr>
            <p:ph idx="13"/>
          </p:nvPr>
        </p:nvSpPr>
        <p:spPr>
          <a:xfrm>
            <a:off x="464576" y="5281430"/>
            <a:ext cx="8217462" cy="682682"/>
          </a:xfrm>
        </p:spPr>
        <p:txBody>
          <a:bodyPr wrap="square" tIns="18000" bIns="18000">
            <a:spAutoFit/>
          </a:bodyPr>
          <a:lstStyle/>
          <a:p>
            <a:pPr marL="0" indent="0">
              <a:buNone/>
            </a:pPr>
            <a:r>
              <a:rPr lang="en-US" sz="1400" i="1" dirty="0"/>
              <a:t>Note: </a:t>
            </a:r>
            <a:r>
              <a:rPr lang="en-US" sz="1400" dirty="0"/>
              <a:t>“Index” refers to the given country’s score on the dimension, 0 = extremely low to 100 = extremely high. “Rank” refers to the relative ranking of the country compared to the others in Hofstede’s database, with 1 = the highest rank.</a:t>
            </a:r>
            <a:endParaRPr lang="en-IN" sz="1400" dirty="0"/>
          </a:p>
        </p:txBody>
      </p:sp>
      <p:sp>
        <p:nvSpPr>
          <p:cNvPr id="14" name="Content Placeholder 13">
            <a:extLst>
              <a:ext uri="{FF2B5EF4-FFF2-40B4-BE49-F238E27FC236}">
                <a16:creationId xmlns:a16="http://schemas.microsoft.com/office/drawing/2014/main" id="{4A1F49F8-571C-42C8-8867-29AFCD81830C}"/>
              </a:ext>
            </a:extLst>
          </p:cNvPr>
          <p:cNvSpPr>
            <a:spLocks noGrp="1"/>
          </p:cNvSpPr>
          <p:nvPr>
            <p:ph sz="quarter" idx="17"/>
          </p:nvPr>
        </p:nvSpPr>
        <p:spPr>
          <a:xfrm>
            <a:off x="457200" y="6027919"/>
            <a:ext cx="8229600" cy="251795"/>
          </a:xfrm>
        </p:spPr>
        <p:txBody>
          <a:bodyPr tIns="18000" bIns="18000">
            <a:spAutoFit/>
          </a:bodyPr>
          <a:lstStyle/>
          <a:p>
            <a:pPr marL="0" indent="0">
              <a:buNone/>
            </a:pPr>
            <a:r>
              <a:rPr lang="en-US" sz="1400" i="1" dirty="0"/>
              <a:t>Source: </a:t>
            </a:r>
            <a:r>
              <a:rPr lang="en-US" sz="1400" dirty="0"/>
              <a:t>Copyright Geert Hofstede BV, hofstede@bart.nl. Reprinted with permission.</a:t>
            </a:r>
            <a:endParaRPr lang="en-IN" sz="1400" dirty="0"/>
          </a:p>
        </p:txBody>
      </p:sp>
    </p:spTree>
    <p:extLst>
      <p:ext uri="{BB962C8B-B14F-4D97-AF65-F5344CB8AC3E}">
        <p14:creationId xmlns:p14="http://schemas.microsoft.com/office/powerpoint/2010/main" val="288937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590349"/>
          </a:xfrm>
        </p:spPr>
        <p:txBody>
          <a:bodyPr tIns="18000" bIns="18000" anchor="ctr" anchorCtr="0">
            <a:spAutoFit/>
          </a:bodyPr>
          <a:lstStyle/>
          <a:p>
            <a:r>
              <a:rPr lang="en-US" dirty="0"/>
              <a:t>Cross-Cultural </a:t>
            </a:r>
            <a:r>
              <a:rPr lang="en-US" spc="-500" dirty="0"/>
              <a:t>O </a:t>
            </a:r>
            <a:r>
              <a:rPr lang="en-US" dirty="0"/>
              <a:t>B </a:t>
            </a:r>
            <a:r>
              <a:rPr lang="en-US" sz="2800" dirty="0">
                <a:latin typeface="+mj-lt"/>
              </a:rPr>
              <a:t>(3 of 7)</a:t>
            </a:r>
          </a:p>
        </p:txBody>
      </p:sp>
      <p:sp>
        <p:nvSpPr>
          <p:cNvPr id="3" name="Content Placeholder 2"/>
          <p:cNvSpPr>
            <a:spLocks noGrp="1"/>
          </p:cNvSpPr>
          <p:nvPr>
            <p:ph idx="1"/>
          </p:nvPr>
        </p:nvSpPr>
        <p:spPr>
          <a:xfrm>
            <a:off x="457200" y="1086464"/>
            <a:ext cx="8229600" cy="4422168"/>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The </a:t>
            </a:r>
            <a:r>
              <a:rPr lang="en-US" sz="2400" spc="-300" dirty="0">
                <a:latin typeface="Arial" panose="020B0604020202020204" pitchFamily="34" charset="0"/>
                <a:cs typeface="Arial" panose="020B0604020202020204" pitchFamily="34" charset="0"/>
              </a:rPr>
              <a:t>G L O B </a:t>
            </a:r>
            <a:r>
              <a:rPr lang="en-US" sz="2400" dirty="0">
                <a:latin typeface="Arial" panose="020B0604020202020204" pitchFamily="34" charset="0"/>
                <a:cs typeface="Arial" panose="020B0604020202020204" pitchFamily="34" charset="0"/>
              </a:rPr>
              <a:t>E Framework</a:t>
            </a:r>
          </a:p>
          <a:p>
            <a:pPr marL="829818" lvl="1" indent="-342900">
              <a:buSzPct val="100000"/>
              <a:defRPr/>
            </a:pPr>
            <a:r>
              <a:rPr lang="en-US" sz="2400" dirty="0">
                <a:latin typeface="Arial" panose="020B0604020202020204" pitchFamily="34" charset="0"/>
                <a:cs typeface="Arial" panose="020B0604020202020204" pitchFamily="34" charset="0"/>
              </a:rPr>
              <a:t>Power distance</a:t>
            </a:r>
          </a:p>
          <a:p>
            <a:pPr marL="829818" lvl="1" indent="-342900">
              <a:buSzPct val="100000"/>
              <a:defRPr/>
            </a:pPr>
            <a:r>
              <a:rPr lang="en-US" sz="2400" dirty="0">
                <a:latin typeface="Arial" panose="020B0604020202020204" pitchFamily="34" charset="0"/>
                <a:cs typeface="Arial" panose="020B0604020202020204" pitchFamily="34" charset="0"/>
              </a:rPr>
              <a:t>Uncertainty avoidance</a:t>
            </a:r>
          </a:p>
          <a:p>
            <a:pPr marL="829818" lvl="1" indent="-342900">
              <a:buSzPct val="100000"/>
              <a:defRPr/>
            </a:pPr>
            <a:r>
              <a:rPr lang="en-US" sz="2400" dirty="0">
                <a:latin typeface="Arial" panose="020B0604020202020204" pitchFamily="34" charset="0"/>
                <a:cs typeface="Arial" panose="020B0604020202020204" pitchFamily="34" charset="0"/>
              </a:rPr>
              <a:t>Future orientation</a:t>
            </a:r>
          </a:p>
          <a:p>
            <a:pPr marL="829818" lvl="1" indent="-342900">
              <a:buSzPct val="100000"/>
              <a:defRPr/>
            </a:pPr>
            <a:r>
              <a:rPr lang="en-US" sz="2400" dirty="0">
                <a:latin typeface="Arial" panose="020B0604020202020204" pitchFamily="34" charset="0"/>
                <a:cs typeface="Arial" panose="020B0604020202020204" pitchFamily="34" charset="0"/>
              </a:rPr>
              <a:t>Institutional collectivism</a:t>
            </a:r>
          </a:p>
          <a:p>
            <a:pPr marL="829818" lvl="1" indent="-342900">
              <a:buSzPct val="100000"/>
              <a:defRPr/>
            </a:pPr>
            <a:r>
              <a:rPr lang="en-US" sz="2400" dirty="0">
                <a:latin typeface="Arial" panose="020B0604020202020204" pitchFamily="34" charset="0"/>
                <a:cs typeface="Arial" panose="020B0604020202020204" pitchFamily="34" charset="0"/>
              </a:rPr>
              <a:t>Ingroup collectivism</a:t>
            </a:r>
          </a:p>
          <a:p>
            <a:pPr marL="829818" lvl="1" indent="-342900">
              <a:buSzPct val="100000"/>
              <a:defRPr/>
            </a:pPr>
            <a:r>
              <a:rPr lang="en-US" sz="2400" dirty="0">
                <a:latin typeface="Arial" panose="020B0604020202020204" pitchFamily="34" charset="0"/>
                <a:cs typeface="Arial" panose="020B0604020202020204" pitchFamily="34" charset="0"/>
              </a:rPr>
              <a:t>Gender egalitarianism</a:t>
            </a:r>
          </a:p>
          <a:p>
            <a:pPr marL="829818" lvl="1" indent="-342900">
              <a:buSzPct val="100000"/>
              <a:defRPr/>
            </a:pPr>
            <a:r>
              <a:rPr lang="en-US" sz="2400" dirty="0">
                <a:latin typeface="Arial" panose="020B0604020202020204" pitchFamily="34" charset="0"/>
                <a:cs typeface="Arial" panose="020B0604020202020204" pitchFamily="34" charset="0"/>
              </a:rPr>
              <a:t>Assertiveness</a:t>
            </a:r>
          </a:p>
          <a:p>
            <a:pPr marL="829818" lvl="1" indent="-342900">
              <a:buSzPct val="100000"/>
              <a:defRPr/>
            </a:pPr>
            <a:r>
              <a:rPr lang="en-US" sz="2400" dirty="0">
                <a:latin typeface="Arial" panose="020B0604020202020204" pitchFamily="34" charset="0"/>
                <a:cs typeface="Arial" panose="020B0604020202020204" pitchFamily="34" charset="0"/>
              </a:rPr>
              <a:t>Humane orientation</a:t>
            </a:r>
          </a:p>
          <a:p>
            <a:pPr marL="829818" lvl="1" indent="-342900">
              <a:buSzPct val="100000"/>
              <a:defRPr/>
            </a:pPr>
            <a:r>
              <a:rPr lang="en-US" sz="2400" dirty="0">
                <a:latin typeface="Arial" panose="020B0604020202020204" pitchFamily="34" charset="0"/>
                <a:cs typeface="Arial" panose="020B0604020202020204" pitchFamily="34" charset="0"/>
              </a:rPr>
              <a:t>Performance orientation</a:t>
            </a:r>
          </a:p>
        </p:txBody>
      </p:sp>
    </p:spTree>
    <p:extLst>
      <p:ext uri="{BB962C8B-B14F-4D97-AF65-F5344CB8AC3E}">
        <p14:creationId xmlns:p14="http://schemas.microsoft.com/office/powerpoint/2010/main" val="227358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300"/>
            <a:ext cx="8229600" cy="590349"/>
          </a:xfrm>
        </p:spPr>
        <p:txBody>
          <a:bodyPr tIns="18000" bIns="18000" anchor="ctr" anchorCtr="0">
            <a:spAutoFit/>
          </a:bodyPr>
          <a:lstStyle/>
          <a:p>
            <a:r>
              <a:rPr lang="en-US" dirty="0"/>
              <a:t>Learning Objectives</a:t>
            </a:r>
            <a:endParaRPr lang="en-US" sz="2800" dirty="0">
              <a:latin typeface="+mj-lt"/>
            </a:endParaRPr>
          </a:p>
        </p:txBody>
      </p:sp>
      <p:sp>
        <p:nvSpPr>
          <p:cNvPr id="3" name="Content Placeholder 2"/>
          <p:cNvSpPr>
            <a:spLocks noGrp="1"/>
          </p:cNvSpPr>
          <p:nvPr>
            <p:ph idx="1"/>
          </p:nvPr>
        </p:nvSpPr>
        <p:spPr>
          <a:xfrm>
            <a:off x="457200" y="1056575"/>
            <a:ext cx="8229600" cy="4483723"/>
          </a:xfrm>
        </p:spPr>
        <p:txBody>
          <a:bodyPr tIns="18000" bIns="18000" anchor="ctr" anchorCtr="0">
            <a:spAutoFit/>
          </a:bodyPr>
          <a:lstStyle/>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2.1	</a:t>
            </a:r>
            <a:r>
              <a:rPr lang="en-US" sz="2400" dirty="0">
                <a:latin typeface="Arial" panose="020B0604020202020204" pitchFamily="34" charset="0"/>
                <a:cs typeface="Arial" panose="020B0604020202020204" pitchFamily="34" charset="0"/>
              </a:rPr>
              <a:t>Describe the two major forms of workplace diversity.</a:t>
            </a:r>
          </a:p>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2.2	</a:t>
            </a:r>
            <a:r>
              <a:rPr lang="en-US" sz="2400" dirty="0">
                <a:latin typeface="Arial" panose="020B0604020202020204" pitchFamily="34" charset="0"/>
                <a:cs typeface="Arial" panose="020B0604020202020204" pitchFamily="34" charset="0"/>
              </a:rPr>
              <a:t>Demonstrate how workplace prejudice and discrimination undermines organizational effectiveness.</a:t>
            </a:r>
          </a:p>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2.3	</a:t>
            </a:r>
            <a:r>
              <a:rPr lang="en-US" sz="2400" dirty="0">
                <a:latin typeface="Arial" panose="020B0604020202020204" pitchFamily="34" charset="0"/>
                <a:cs typeface="Arial" panose="020B0604020202020204" pitchFamily="34" charset="0"/>
              </a:rPr>
              <a:t>Explain how four major theoretical perspectives contribute to our understanding of workplace diversity. </a:t>
            </a:r>
          </a:p>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2.4	</a:t>
            </a:r>
            <a:r>
              <a:rPr lang="en-US" sz="2400" dirty="0">
                <a:latin typeface="Arial" panose="020B0604020202020204" pitchFamily="34" charset="0"/>
                <a:cs typeface="Arial" panose="020B0604020202020204" pitchFamily="34" charset="0"/>
              </a:rPr>
              <a:t>Describe the role diversity plays in the interactions between people.</a:t>
            </a:r>
          </a:p>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2.5	</a:t>
            </a:r>
            <a:r>
              <a:rPr lang="en-US" sz="2400" dirty="0">
                <a:latin typeface="Arial" panose="020B0604020202020204" pitchFamily="34" charset="0"/>
                <a:cs typeface="Arial" panose="020B0604020202020204" pitchFamily="34" charset="0"/>
              </a:rPr>
              <a:t>Discuss the implications of cross-cultural matters for organizational behavior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a:t>
            </a:r>
          </a:p>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2.6	</a:t>
            </a:r>
            <a:r>
              <a:rPr lang="en-US" sz="2400" dirty="0">
                <a:latin typeface="Arial" panose="020B0604020202020204" pitchFamily="34" charset="0"/>
                <a:cs typeface="Arial" panose="020B0604020202020204" pitchFamily="34" charset="0"/>
              </a:rPr>
              <a:t>Describe how organizations manage diversity effectively.</a:t>
            </a:r>
          </a:p>
        </p:txBody>
      </p:sp>
    </p:spTree>
    <p:extLst>
      <p:ext uri="{BB962C8B-B14F-4D97-AF65-F5344CB8AC3E}">
        <p14:creationId xmlns:p14="http://schemas.microsoft.com/office/powerpoint/2010/main" val="2816878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C83796-E421-41FF-9865-D8A63707C261}"/>
              </a:ext>
            </a:extLst>
          </p:cNvPr>
          <p:cNvSpPr>
            <a:spLocks noGrp="1"/>
          </p:cNvSpPr>
          <p:nvPr>
            <p:ph type="title"/>
          </p:nvPr>
        </p:nvSpPr>
        <p:spPr>
          <a:xfrm>
            <a:off x="457200" y="144374"/>
            <a:ext cx="8229600" cy="590349"/>
          </a:xfrm>
        </p:spPr>
        <p:txBody>
          <a:bodyPr tIns="18000" bIns="18000">
            <a:spAutoFit/>
          </a:bodyPr>
          <a:lstStyle/>
          <a:p>
            <a:r>
              <a:rPr lang="en-US" dirty="0"/>
              <a:t>Cross-Cultural </a:t>
            </a:r>
            <a:r>
              <a:rPr lang="en-US" spc="-500" dirty="0"/>
              <a:t>O </a:t>
            </a:r>
            <a:r>
              <a:rPr lang="en-US" dirty="0"/>
              <a:t>B </a:t>
            </a:r>
            <a:r>
              <a:rPr lang="en-US" sz="2800" dirty="0">
                <a:latin typeface="+mj-lt"/>
              </a:rPr>
              <a:t>(4 of 7)</a:t>
            </a:r>
            <a:endParaRPr lang="en-IN" dirty="0"/>
          </a:p>
        </p:txBody>
      </p:sp>
      <p:sp>
        <p:nvSpPr>
          <p:cNvPr id="9" name="Content Placeholder 8">
            <a:extLst>
              <a:ext uri="{FF2B5EF4-FFF2-40B4-BE49-F238E27FC236}">
                <a16:creationId xmlns:a16="http://schemas.microsoft.com/office/drawing/2014/main" id="{6B2A13C3-0E61-458D-94FB-935C8FE7C575}"/>
              </a:ext>
            </a:extLst>
          </p:cNvPr>
          <p:cNvSpPr>
            <a:spLocks noGrp="1"/>
          </p:cNvSpPr>
          <p:nvPr>
            <p:ph idx="1"/>
          </p:nvPr>
        </p:nvSpPr>
        <p:spPr>
          <a:xfrm>
            <a:off x="457200" y="1076633"/>
            <a:ext cx="8229600" cy="344128"/>
          </a:xfrm>
        </p:spPr>
        <p:txBody>
          <a:bodyPr tIns="18000" bIns="18000">
            <a:spAutoFit/>
          </a:bodyPr>
          <a:lstStyle/>
          <a:p>
            <a:pPr marL="0" indent="0">
              <a:buNone/>
            </a:pPr>
            <a:r>
              <a:rPr lang="en-IN" sz="2000" b="1" dirty="0"/>
              <a:t>Exhibit 2.4</a:t>
            </a:r>
            <a:r>
              <a:rPr lang="en-IN" sz="2000" dirty="0"/>
              <a:t> Hofstede–GLOBE Comparison</a:t>
            </a:r>
          </a:p>
        </p:txBody>
      </p:sp>
      <p:graphicFrame>
        <p:nvGraphicFramePr>
          <p:cNvPr id="4" name="Table 4">
            <a:extLst>
              <a:ext uri="{FF2B5EF4-FFF2-40B4-BE49-F238E27FC236}">
                <a16:creationId xmlns:a16="http://schemas.microsoft.com/office/drawing/2014/main" id="{012A6307-5648-47BC-A7FB-2AEA76FDDC78}"/>
              </a:ext>
            </a:extLst>
          </p:cNvPr>
          <p:cNvGraphicFramePr>
            <a:graphicFrameLocks noGrp="1"/>
          </p:cNvGraphicFramePr>
          <p:nvPr>
            <p:extLst>
              <p:ext uri="{D42A27DB-BD31-4B8C-83A1-F6EECF244321}">
                <p14:modId xmlns:p14="http://schemas.microsoft.com/office/powerpoint/2010/main" val="2726345394"/>
              </p:ext>
            </p:extLst>
          </p:nvPr>
        </p:nvGraphicFramePr>
        <p:xfrm>
          <a:off x="515112" y="1828800"/>
          <a:ext cx="8113776" cy="3219042"/>
        </p:xfrm>
        <a:graphic>
          <a:graphicData uri="http://schemas.openxmlformats.org/drawingml/2006/table">
            <a:tbl>
              <a:tblPr firstRow="1" bandRow="1">
                <a:tableStyleId>{3B4B98B0-60AC-42C2-AFA5-B58CD77FA1E5}</a:tableStyleId>
              </a:tblPr>
              <a:tblGrid>
                <a:gridCol w="4056888">
                  <a:extLst>
                    <a:ext uri="{9D8B030D-6E8A-4147-A177-3AD203B41FA5}">
                      <a16:colId xmlns:a16="http://schemas.microsoft.com/office/drawing/2014/main" val="3402319718"/>
                    </a:ext>
                  </a:extLst>
                </a:gridCol>
                <a:gridCol w="4056888">
                  <a:extLst>
                    <a:ext uri="{9D8B030D-6E8A-4147-A177-3AD203B41FA5}">
                      <a16:colId xmlns:a16="http://schemas.microsoft.com/office/drawing/2014/main" val="1202286697"/>
                    </a:ext>
                  </a:extLst>
                </a:gridCol>
              </a:tblGrid>
              <a:tr h="448716">
                <a:tc>
                  <a:txBody>
                    <a:bodyPr/>
                    <a:lstStyle/>
                    <a:p>
                      <a:r>
                        <a:rPr lang="en-IN" sz="1600" dirty="0">
                          <a:solidFill>
                            <a:schemeClr val="bg1"/>
                          </a:solidFill>
                          <a:latin typeface="Arial" panose="020B0604020202020204" pitchFamily="34" charset="0"/>
                          <a:cs typeface="Arial" panose="020B0604020202020204" pitchFamily="34" charset="0"/>
                        </a:rPr>
                        <a:t>Hofstede’s Dimensions</a:t>
                      </a: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600" dirty="0">
                          <a:solidFill>
                            <a:schemeClr val="bg1"/>
                          </a:solidFill>
                          <a:latin typeface="Arial" panose="020B0604020202020204" pitchFamily="34" charset="0"/>
                          <a:cs typeface="Arial" panose="020B0604020202020204" pitchFamily="34" charset="0"/>
                        </a:rPr>
                        <a:t>GLOBE</a:t>
                      </a: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3653078"/>
                  </a:ext>
                </a:extLst>
              </a:tr>
              <a:tr h="448716">
                <a:tc>
                  <a:txBody>
                    <a:bodyPr/>
                    <a:lstStyle/>
                    <a:p>
                      <a:r>
                        <a:rPr lang="en-US" sz="1600" b="1" dirty="0">
                          <a:latin typeface="Arial" panose="020B0604020202020204" pitchFamily="34" charset="0"/>
                          <a:cs typeface="Arial" panose="020B0604020202020204" pitchFamily="34" charset="0"/>
                        </a:rPr>
                        <a:t>Power distance: </a:t>
                      </a:r>
                      <a:r>
                        <a:rPr lang="en-US" sz="1600" dirty="0">
                          <a:latin typeface="Arial" panose="020B0604020202020204" pitchFamily="34" charset="0"/>
                          <a:cs typeface="Arial" panose="020B0604020202020204" pitchFamily="34" charset="0"/>
                        </a:rPr>
                        <a:t>Extent to which a society accepts an unequal distribution of power</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1" dirty="0">
                          <a:latin typeface="Arial" panose="020B0604020202020204" pitchFamily="34" charset="0"/>
                          <a:cs typeface="Arial" panose="020B0604020202020204" pitchFamily="34" charset="0"/>
                        </a:rPr>
                        <a:t>Power distance: </a:t>
                      </a:r>
                      <a:r>
                        <a:rPr lang="en-US" sz="1600" dirty="0">
                          <a:latin typeface="Arial" panose="020B0604020202020204" pitchFamily="34" charset="0"/>
                          <a:cs typeface="Arial" panose="020B0604020202020204" pitchFamily="34" charset="0"/>
                        </a:rPr>
                        <a:t>Extent to which a society accepts an unequal distribution of power</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35634509"/>
                  </a:ext>
                </a:extLst>
              </a:tr>
              <a:tr h="448716">
                <a:tc>
                  <a:txBody>
                    <a:bodyPr/>
                    <a:lstStyle/>
                    <a:p>
                      <a:r>
                        <a:rPr lang="en-US" sz="1600" b="1" dirty="0">
                          <a:latin typeface="Arial" panose="020B0604020202020204" pitchFamily="34" charset="0"/>
                          <a:cs typeface="Arial" panose="020B0604020202020204" pitchFamily="34" charset="0"/>
                        </a:rPr>
                        <a:t>Uncertainty avoidance: </a:t>
                      </a:r>
                      <a:r>
                        <a:rPr lang="en-US" sz="1600" dirty="0">
                          <a:latin typeface="Arial" panose="020B0604020202020204" pitchFamily="34" charset="0"/>
                          <a:cs typeface="Arial" panose="020B0604020202020204" pitchFamily="34" charset="0"/>
                        </a:rPr>
                        <a:t>Extent to which a society feels threatened by and avoids ambiguity</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1" dirty="0">
                          <a:latin typeface="Arial" panose="020B0604020202020204" pitchFamily="34" charset="0"/>
                          <a:cs typeface="Arial" panose="020B0604020202020204" pitchFamily="34" charset="0"/>
                        </a:rPr>
                        <a:t>Uncertainty avoidance:</a:t>
                      </a:r>
                      <a:r>
                        <a:rPr lang="en-US" sz="1600" dirty="0">
                          <a:latin typeface="Arial" panose="020B0604020202020204" pitchFamily="34" charset="0"/>
                          <a:cs typeface="Arial" panose="020B0604020202020204" pitchFamily="34" charset="0"/>
                        </a:rPr>
                        <a:t> Extent to which a society seeks orderliness, structure, and laws to avoid ambiguity</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85639254"/>
                  </a:ext>
                </a:extLst>
              </a:tr>
              <a:tr h="448716">
                <a:tc>
                  <a:txBody>
                    <a:bodyPr/>
                    <a:lstStyle/>
                    <a:p>
                      <a:r>
                        <a:rPr lang="en-US" sz="1600" b="1" dirty="0">
                          <a:latin typeface="Arial" panose="020B0604020202020204" pitchFamily="34" charset="0"/>
                          <a:cs typeface="Arial" panose="020B0604020202020204" pitchFamily="34" charset="0"/>
                        </a:rPr>
                        <a:t>Long-term orientation: </a:t>
                      </a:r>
                      <a:r>
                        <a:rPr lang="en-US" sz="1600" dirty="0">
                          <a:latin typeface="Arial" panose="020B0604020202020204" pitchFamily="34" charset="0"/>
                          <a:cs typeface="Arial" panose="020B0604020202020204" pitchFamily="34" charset="0"/>
                        </a:rPr>
                        <a:t>Extent to which a society emphasizes the future and persistence (versus the present and change)</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1" dirty="0">
                          <a:latin typeface="Arial" panose="020B0604020202020204" pitchFamily="34" charset="0"/>
                          <a:cs typeface="Arial" panose="020B0604020202020204" pitchFamily="34" charset="0"/>
                        </a:rPr>
                        <a:t>Future orientation:</a:t>
                      </a:r>
                      <a:r>
                        <a:rPr lang="en-US" sz="1600" dirty="0">
                          <a:latin typeface="Arial" panose="020B0604020202020204" pitchFamily="34" charset="0"/>
                          <a:cs typeface="Arial" panose="020B0604020202020204" pitchFamily="34" charset="0"/>
                        </a:rPr>
                        <a:t> Extent to which a society believes its actions can influence the future</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916639353"/>
                  </a:ext>
                </a:extLst>
              </a:tr>
            </a:tbl>
          </a:graphicData>
        </a:graphic>
      </p:graphicFrame>
    </p:spTree>
    <p:extLst>
      <p:ext uri="{BB962C8B-B14F-4D97-AF65-F5344CB8AC3E}">
        <p14:creationId xmlns:p14="http://schemas.microsoft.com/office/powerpoint/2010/main" val="4069200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C83796-E421-41FF-9865-D8A63707C261}"/>
              </a:ext>
            </a:extLst>
          </p:cNvPr>
          <p:cNvSpPr>
            <a:spLocks noGrp="1"/>
          </p:cNvSpPr>
          <p:nvPr>
            <p:ph type="title"/>
          </p:nvPr>
        </p:nvSpPr>
        <p:spPr>
          <a:xfrm>
            <a:off x="457200" y="144374"/>
            <a:ext cx="8229600" cy="590349"/>
          </a:xfrm>
        </p:spPr>
        <p:txBody>
          <a:bodyPr tIns="18000" bIns="18000">
            <a:spAutoFit/>
          </a:bodyPr>
          <a:lstStyle/>
          <a:p>
            <a:r>
              <a:rPr lang="en-US" dirty="0"/>
              <a:t>Cross-Cultural </a:t>
            </a:r>
            <a:r>
              <a:rPr lang="en-US" spc="-500" dirty="0"/>
              <a:t>O </a:t>
            </a:r>
            <a:r>
              <a:rPr lang="en-US" dirty="0"/>
              <a:t>B </a:t>
            </a:r>
            <a:r>
              <a:rPr lang="en-US" sz="2800" dirty="0">
                <a:latin typeface="+mj-lt"/>
              </a:rPr>
              <a:t>(5 of 7)</a:t>
            </a:r>
            <a:endParaRPr lang="en-IN" dirty="0"/>
          </a:p>
        </p:txBody>
      </p:sp>
      <p:sp>
        <p:nvSpPr>
          <p:cNvPr id="9" name="Content Placeholder 8">
            <a:extLst>
              <a:ext uri="{FF2B5EF4-FFF2-40B4-BE49-F238E27FC236}">
                <a16:creationId xmlns:a16="http://schemas.microsoft.com/office/drawing/2014/main" id="{6B2A13C3-0E61-458D-94FB-935C8FE7C575}"/>
              </a:ext>
            </a:extLst>
          </p:cNvPr>
          <p:cNvSpPr>
            <a:spLocks noGrp="1"/>
          </p:cNvSpPr>
          <p:nvPr>
            <p:ph idx="1"/>
          </p:nvPr>
        </p:nvSpPr>
        <p:spPr>
          <a:xfrm>
            <a:off x="457200" y="830824"/>
            <a:ext cx="8229600" cy="344128"/>
          </a:xfrm>
        </p:spPr>
        <p:txBody>
          <a:bodyPr tIns="18000" bIns="18000">
            <a:spAutoFit/>
          </a:bodyPr>
          <a:lstStyle/>
          <a:p>
            <a:pPr marL="0" indent="0">
              <a:buNone/>
            </a:pPr>
            <a:r>
              <a:rPr lang="en-IN" sz="2000" b="1" dirty="0"/>
              <a:t>Exhibit 2.4</a:t>
            </a:r>
            <a:r>
              <a:rPr lang="en-IN" sz="2000" dirty="0"/>
              <a:t> Hofstede–GLOBE Comparison</a:t>
            </a:r>
          </a:p>
        </p:txBody>
      </p:sp>
      <p:graphicFrame>
        <p:nvGraphicFramePr>
          <p:cNvPr id="4" name="Table 4">
            <a:extLst>
              <a:ext uri="{FF2B5EF4-FFF2-40B4-BE49-F238E27FC236}">
                <a16:creationId xmlns:a16="http://schemas.microsoft.com/office/drawing/2014/main" id="{012A6307-5648-47BC-A7FB-2AEA76FDDC78}"/>
              </a:ext>
            </a:extLst>
          </p:cNvPr>
          <p:cNvGraphicFramePr>
            <a:graphicFrameLocks noGrp="1"/>
          </p:cNvGraphicFramePr>
          <p:nvPr>
            <p:extLst>
              <p:ext uri="{D42A27DB-BD31-4B8C-83A1-F6EECF244321}">
                <p14:modId xmlns:p14="http://schemas.microsoft.com/office/powerpoint/2010/main" val="275454845"/>
              </p:ext>
            </p:extLst>
          </p:nvPr>
        </p:nvGraphicFramePr>
        <p:xfrm>
          <a:off x="515112" y="1273280"/>
          <a:ext cx="8113776" cy="3416573"/>
        </p:xfrm>
        <a:graphic>
          <a:graphicData uri="http://schemas.openxmlformats.org/drawingml/2006/table">
            <a:tbl>
              <a:tblPr firstRow="1" bandRow="1">
                <a:tableStyleId>{3B4B98B0-60AC-42C2-AFA5-B58CD77FA1E5}</a:tableStyleId>
              </a:tblPr>
              <a:tblGrid>
                <a:gridCol w="4056888">
                  <a:extLst>
                    <a:ext uri="{9D8B030D-6E8A-4147-A177-3AD203B41FA5}">
                      <a16:colId xmlns:a16="http://schemas.microsoft.com/office/drawing/2014/main" val="3402319718"/>
                    </a:ext>
                  </a:extLst>
                </a:gridCol>
                <a:gridCol w="4056888">
                  <a:extLst>
                    <a:ext uri="{9D8B030D-6E8A-4147-A177-3AD203B41FA5}">
                      <a16:colId xmlns:a16="http://schemas.microsoft.com/office/drawing/2014/main" val="1202286697"/>
                    </a:ext>
                  </a:extLst>
                </a:gridCol>
              </a:tblGrid>
              <a:tr h="370840">
                <a:tc>
                  <a:txBody>
                    <a:bodyPr/>
                    <a:lstStyle/>
                    <a:p>
                      <a:r>
                        <a:rPr lang="en-IN" sz="1200" dirty="0">
                          <a:solidFill>
                            <a:schemeClr val="bg1"/>
                          </a:solidFill>
                          <a:latin typeface="Arial" panose="020B0604020202020204" pitchFamily="34" charset="0"/>
                          <a:cs typeface="Arial" panose="020B0604020202020204" pitchFamily="34" charset="0"/>
                        </a:rPr>
                        <a:t>Hofstede’s Dimensions</a:t>
                      </a:r>
                    </a:p>
                  </a:txBody>
                  <a:tcPr marL="121706" marR="12170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200" dirty="0">
                          <a:solidFill>
                            <a:schemeClr val="bg1"/>
                          </a:solidFill>
                          <a:latin typeface="Arial" panose="020B0604020202020204" pitchFamily="34" charset="0"/>
                          <a:cs typeface="Arial" panose="020B0604020202020204" pitchFamily="34" charset="0"/>
                        </a:rPr>
                        <a:t>GLOBE</a:t>
                      </a:r>
                    </a:p>
                  </a:txBody>
                  <a:tcPr marL="121706" marR="12170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3653078"/>
                  </a:ext>
                </a:extLst>
              </a:tr>
              <a:tr h="973093">
                <a:tc>
                  <a:txBody>
                    <a:bodyPr/>
                    <a:lstStyle/>
                    <a:p>
                      <a:r>
                        <a:rPr lang="en-US" sz="1200" b="1" dirty="0">
                          <a:latin typeface="Arial" panose="020B0604020202020204" pitchFamily="34" charset="0"/>
                          <a:cs typeface="Arial" panose="020B0604020202020204" pitchFamily="34" charset="0"/>
                        </a:rPr>
                        <a:t>Collectivism:</a:t>
                      </a:r>
                      <a:r>
                        <a:rPr lang="en-US" sz="1200" dirty="0">
                          <a:latin typeface="Arial" panose="020B0604020202020204" pitchFamily="34" charset="0"/>
                          <a:cs typeface="Arial" panose="020B0604020202020204" pitchFamily="34" charset="0"/>
                        </a:rPr>
                        <a:t> Extent to which a society emphasizes acting as a tight-knit collective (versus as independent individuals)</a:t>
                      </a:r>
                      <a:endParaRPr lang="en-IN" sz="1200" dirty="0">
                        <a:latin typeface="Arial" panose="020B0604020202020204" pitchFamily="34" charset="0"/>
                        <a:cs typeface="Arial" panose="020B0604020202020204" pitchFamily="34" charset="0"/>
                      </a:endParaRPr>
                    </a:p>
                  </a:txBody>
                  <a:tcPr marL="121706" marR="121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1" dirty="0">
                          <a:latin typeface="Arial" panose="020B0604020202020204" pitchFamily="34" charset="0"/>
                          <a:cs typeface="Arial" panose="020B0604020202020204" pitchFamily="34" charset="0"/>
                        </a:rPr>
                        <a:t>Institutional collectivism:</a:t>
                      </a:r>
                      <a:r>
                        <a:rPr lang="en-US" sz="1200" dirty="0">
                          <a:latin typeface="Arial" panose="020B0604020202020204" pitchFamily="34" charset="0"/>
                          <a:cs typeface="Arial" panose="020B0604020202020204" pitchFamily="34" charset="0"/>
                        </a:rPr>
                        <a:t> Extent to which a society supports collective action and resource distribution </a:t>
                      </a:r>
                    </a:p>
                    <a:p>
                      <a:r>
                        <a:rPr lang="en-US" sz="1200" b="1" dirty="0">
                          <a:latin typeface="Arial" panose="020B0604020202020204" pitchFamily="34" charset="0"/>
                          <a:cs typeface="Arial" panose="020B0604020202020204" pitchFamily="34" charset="0"/>
                        </a:rPr>
                        <a:t>Ingroup collectivism:</a:t>
                      </a:r>
                      <a:r>
                        <a:rPr lang="en-US" sz="1200" dirty="0">
                          <a:latin typeface="Arial" panose="020B0604020202020204" pitchFamily="34" charset="0"/>
                          <a:cs typeface="Arial" panose="020B0604020202020204" pitchFamily="34" charset="0"/>
                        </a:rPr>
                        <a:t> Extent to which a society values loyalty, pride, patriotism, and cohesion</a:t>
                      </a:r>
                      <a:endParaRPr lang="en-IN" sz="1200" dirty="0">
                        <a:latin typeface="Arial" panose="020B0604020202020204" pitchFamily="34" charset="0"/>
                        <a:cs typeface="Arial" panose="020B0604020202020204" pitchFamily="34" charset="0"/>
                      </a:endParaRPr>
                    </a:p>
                  </a:txBody>
                  <a:tcPr marL="121706" marR="121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382366398"/>
                  </a:ext>
                </a:extLst>
              </a:tr>
              <a:tr h="2072640">
                <a:tc>
                  <a:txBody>
                    <a:bodyPr/>
                    <a:lstStyle/>
                    <a:p>
                      <a:r>
                        <a:rPr lang="en-US" sz="1200" b="1" dirty="0">
                          <a:latin typeface="Arial" panose="020B0604020202020204" pitchFamily="34" charset="0"/>
                          <a:cs typeface="Arial" panose="020B0604020202020204" pitchFamily="34" charset="0"/>
                        </a:rPr>
                        <a:t>Masculinity:</a:t>
                      </a:r>
                      <a:r>
                        <a:rPr lang="en-US" sz="1200" dirty="0">
                          <a:latin typeface="Arial" panose="020B0604020202020204" pitchFamily="34" charset="0"/>
                          <a:cs typeface="Arial" panose="020B0604020202020204" pitchFamily="34" charset="0"/>
                        </a:rPr>
                        <a:t> Extent to which a society favors traditional masculine roles such as power and control (versus little differentiation of gender roles)</a:t>
                      </a:r>
                      <a:endParaRPr lang="en-IN" sz="1200" dirty="0">
                        <a:latin typeface="Arial" panose="020B0604020202020204" pitchFamily="34" charset="0"/>
                        <a:cs typeface="Arial" panose="020B0604020202020204" pitchFamily="34" charset="0"/>
                      </a:endParaRPr>
                    </a:p>
                  </a:txBody>
                  <a:tcPr marL="121706" marR="121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1" dirty="0">
                          <a:latin typeface="Arial" panose="020B0604020202020204" pitchFamily="34" charset="0"/>
                          <a:cs typeface="Arial" panose="020B0604020202020204" pitchFamily="34" charset="0"/>
                        </a:rPr>
                        <a:t>Gender egalitarianism:</a:t>
                      </a:r>
                      <a:r>
                        <a:rPr lang="en-US" sz="1200" dirty="0">
                          <a:latin typeface="Arial" panose="020B0604020202020204" pitchFamily="34" charset="0"/>
                          <a:cs typeface="Arial" panose="020B0604020202020204" pitchFamily="34" charset="0"/>
                        </a:rPr>
                        <a:t> Extent to which a society deemphasizes traditional gender roles </a:t>
                      </a:r>
                    </a:p>
                    <a:p>
                      <a:r>
                        <a:rPr lang="en-US" sz="1200" b="1" dirty="0">
                          <a:latin typeface="Arial" panose="020B0604020202020204" pitchFamily="34" charset="0"/>
                          <a:cs typeface="Arial" panose="020B0604020202020204" pitchFamily="34" charset="0"/>
                        </a:rPr>
                        <a:t>Assertiveness:</a:t>
                      </a:r>
                      <a:r>
                        <a:rPr lang="en-US" sz="1200" dirty="0">
                          <a:latin typeface="Arial" panose="020B0604020202020204" pitchFamily="34" charset="0"/>
                          <a:cs typeface="Arial" panose="020B0604020202020204" pitchFamily="34" charset="0"/>
                        </a:rPr>
                        <a:t> Extent to which a society emphasizes confidence and advocating for what one wants</a:t>
                      </a:r>
                    </a:p>
                    <a:p>
                      <a:r>
                        <a:rPr lang="en-US" sz="1200" b="1" dirty="0">
                          <a:latin typeface="Arial" panose="020B0604020202020204" pitchFamily="34" charset="0"/>
                          <a:cs typeface="Arial" panose="020B0604020202020204" pitchFamily="34" charset="0"/>
                        </a:rPr>
                        <a:t>Humane orientation:</a:t>
                      </a:r>
                      <a:r>
                        <a:rPr lang="en-US" sz="1200" dirty="0">
                          <a:latin typeface="Arial" panose="020B0604020202020204" pitchFamily="34" charset="0"/>
                          <a:cs typeface="Arial" panose="020B0604020202020204" pitchFamily="34" charset="0"/>
                        </a:rPr>
                        <a:t> Extent to which a society values caring, friendliness, altruism, fairness, kindness, and generosity </a:t>
                      </a:r>
                    </a:p>
                    <a:p>
                      <a:r>
                        <a:rPr lang="en-US" sz="1200" b="1" dirty="0">
                          <a:latin typeface="Arial" panose="020B0604020202020204" pitchFamily="34" charset="0"/>
                          <a:cs typeface="Arial" panose="020B0604020202020204" pitchFamily="34" charset="0"/>
                        </a:rPr>
                        <a:t>Performance orientation:</a:t>
                      </a:r>
                      <a:r>
                        <a:rPr lang="en-US" sz="1200" dirty="0">
                          <a:latin typeface="Arial" panose="020B0604020202020204" pitchFamily="34" charset="0"/>
                          <a:cs typeface="Arial" panose="020B0604020202020204" pitchFamily="34" charset="0"/>
                        </a:rPr>
                        <a:t> Extent to which a society values producing results, excellence, and productivity</a:t>
                      </a:r>
                      <a:endParaRPr lang="en-IN" sz="1200" dirty="0">
                        <a:latin typeface="Arial" panose="020B0604020202020204" pitchFamily="34" charset="0"/>
                        <a:cs typeface="Arial" panose="020B0604020202020204" pitchFamily="34" charset="0"/>
                      </a:endParaRPr>
                    </a:p>
                  </a:txBody>
                  <a:tcPr marL="121706" marR="121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90150802"/>
                  </a:ext>
                </a:extLst>
              </a:tr>
            </a:tbl>
          </a:graphicData>
        </a:graphic>
      </p:graphicFrame>
      <p:sp>
        <p:nvSpPr>
          <p:cNvPr id="10" name="Content Placeholder 9">
            <a:extLst>
              <a:ext uri="{FF2B5EF4-FFF2-40B4-BE49-F238E27FC236}">
                <a16:creationId xmlns:a16="http://schemas.microsoft.com/office/drawing/2014/main" id="{1FE579BB-E4EF-48C6-8C2E-8DABA27C0A38}"/>
              </a:ext>
            </a:extLst>
          </p:cNvPr>
          <p:cNvSpPr>
            <a:spLocks noGrp="1"/>
          </p:cNvSpPr>
          <p:nvPr>
            <p:ph idx="13"/>
          </p:nvPr>
        </p:nvSpPr>
        <p:spPr>
          <a:xfrm>
            <a:off x="457200" y="4780936"/>
            <a:ext cx="8229600" cy="1544457"/>
          </a:xfrm>
        </p:spPr>
        <p:txBody>
          <a:bodyPr tIns="18000" bIns="18000">
            <a:spAutoFit/>
          </a:bodyPr>
          <a:lstStyle/>
          <a:p>
            <a:pPr marL="0" indent="0">
              <a:buNone/>
            </a:pPr>
            <a:r>
              <a:rPr lang="en-US" sz="1400" i="1" dirty="0"/>
              <a:t>Source: </a:t>
            </a:r>
            <a:r>
              <a:rPr lang="en-US" sz="1400" dirty="0"/>
              <a:t>Adapted from R. </a:t>
            </a:r>
            <a:r>
              <a:rPr lang="en-US" sz="1400" dirty="0" err="1"/>
              <a:t>Hadwick</a:t>
            </a:r>
            <a:r>
              <a:rPr lang="en-US" sz="1400" dirty="0"/>
              <a:t>, “Should I Use GLOBE or Hofstede? Some Insights That Can Assist Cross-Cultural Scholars, and Others, Choose the Right Study to Support Their Work,” paper presented at Australian &amp; New Zealand Academy of Management, Wellington, NZ (December 2011); R. J. House, P. J. </a:t>
            </a:r>
            <a:r>
              <a:rPr lang="en-US" sz="1400" dirty="0" err="1"/>
              <a:t>Hanges</a:t>
            </a:r>
            <a:r>
              <a:rPr lang="en-US" sz="1400" dirty="0"/>
              <a:t>, M. </a:t>
            </a:r>
            <a:r>
              <a:rPr lang="en-US" sz="1400" dirty="0" err="1"/>
              <a:t>Javidan</a:t>
            </a:r>
            <a:r>
              <a:rPr lang="en-US" sz="1400" dirty="0"/>
              <a:t>, P. W. Dorfman, and V. Gupta, </a:t>
            </a:r>
            <a:r>
              <a:rPr lang="en-US" sz="1400" i="1" dirty="0"/>
              <a:t>Culture, Leadership, and Organizations: The GLOBE Study of 62 Societies </a:t>
            </a:r>
            <a:r>
              <a:rPr lang="en-US" sz="1400" dirty="0"/>
              <a:t>(Thousand Oaks, CA, 2004): X. Shi Sage and J. Wang, “Interpreting Hofstede Model and GLOBE Model: Which Way to Go for Cross-Cultural Research?” </a:t>
            </a:r>
            <a:r>
              <a:rPr lang="en-US" sz="1400" i="1" dirty="0"/>
              <a:t>International Journal of Business and Management</a:t>
            </a:r>
            <a:r>
              <a:rPr lang="en-US" sz="1400" dirty="0"/>
              <a:t> 6, no. 5 (2011): 93–99.</a:t>
            </a:r>
            <a:endParaRPr lang="en-IN" sz="1400" dirty="0"/>
          </a:p>
        </p:txBody>
      </p:sp>
    </p:spTree>
    <p:extLst>
      <p:ext uri="{BB962C8B-B14F-4D97-AF65-F5344CB8AC3E}">
        <p14:creationId xmlns:p14="http://schemas.microsoft.com/office/powerpoint/2010/main" val="371298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590349"/>
          </a:xfrm>
        </p:spPr>
        <p:txBody>
          <a:bodyPr tIns="18000" bIns="18000" anchor="ctr" anchorCtr="0">
            <a:spAutoFit/>
          </a:bodyPr>
          <a:lstStyle/>
          <a:p>
            <a:r>
              <a:rPr lang="en-US" dirty="0"/>
              <a:t>Cross-Cultural OB </a:t>
            </a:r>
            <a:r>
              <a:rPr lang="en-US" sz="2800" dirty="0">
                <a:latin typeface="+mj-lt"/>
              </a:rPr>
              <a:t>(6 of 7)</a:t>
            </a:r>
          </a:p>
        </p:txBody>
      </p:sp>
      <p:sp>
        <p:nvSpPr>
          <p:cNvPr id="3" name="Content Placeholder 2"/>
          <p:cNvSpPr>
            <a:spLocks noGrp="1"/>
          </p:cNvSpPr>
          <p:nvPr>
            <p:ph idx="1"/>
          </p:nvPr>
        </p:nvSpPr>
        <p:spPr>
          <a:xfrm>
            <a:off x="457200" y="1083710"/>
            <a:ext cx="8229600" cy="2890979"/>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Cultural tightness-looseness </a:t>
            </a:r>
            <a:r>
              <a:rPr lang="en-US" sz="2400" dirty="0">
                <a:latin typeface="Arial" panose="020B0604020202020204" pitchFamily="34" charset="0"/>
                <a:cs typeface="Arial" panose="020B0604020202020204" pitchFamily="34" charset="0"/>
              </a:rPr>
              <a:t>refers to the degree to which there are clear, pervasive norms within societies, a clear understanding of sanctions for violating those norms, and no tolerance for deviating from those norms.</a:t>
            </a:r>
          </a:p>
          <a:p>
            <a:pPr marL="256032" indent="-256032">
              <a:buSzPct val="100000"/>
              <a:defRPr/>
            </a:pPr>
            <a:r>
              <a:rPr lang="en-US" sz="2400" b="1" dirty="0">
                <a:latin typeface="Arial" panose="020B0604020202020204" pitchFamily="34" charset="0"/>
                <a:cs typeface="Arial" panose="020B0604020202020204" pitchFamily="34" charset="0"/>
              </a:rPr>
              <a:t>Religion</a:t>
            </a:r>
          </a:p>
          <a:p>
            <a:pPr lvl="1" indent="-256032">
              <a:buSzPct val="100000"/>
              <a:defRPr/>
            </a:pPr>
            <a:r>
              <a:rPr lang="en-US" sz="2400" dirty="0">
                <a:latin typeface="Arial" panose="020B0604020202020204" pitchFamily="34" charset="0"/>
                <a:cs typeface="Arial" panose="020B0604020202020204" pitchFamily="34" charset="0"/>
              </a:rPr>
              <a:t>U.S. law prohibits discrimination based on religion, but it is still an issue, especially for Muslims.</a:t>
            </a:r>
          </a:p>
        </p:txBody>
      </p:sp>
    </p:spTree>
    <p:extLst>
      <p:ext uri="{BB962C8B-B14F-4D97-AF65-F5344CB8AC3E}">
        <p14:creationId xmlns:p14="http://schemas.microsoft.com/office/powerpoint/2010/main" val="3883413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590349"/>
          </a:xfrm>
        </p:spPr>
        <p:txBody>
          <a:bodyPr tIns="18000" bIns="18000" anchor="ctr" anchorCtr="0">
            <a:spAutoFit/>
          </a:bodyPr>
          <a:lstStyle/>
          <a:p>
            <a:r>
              <a:rPr lang="en-US" dirty="0"/>
              <a:t>Cross-Cultural </a:t>
            </a:r>
            <a:r>
              <a:rPr lang="en-US" spc="-500" dirty="0"/>
              <a:t>O </a:t>
            </a:r>
            <a:r>
              <a:rPr lang="en-US" dirty="0"/>
              <a:t>B </a:t>
            </a:r>
            <a:r>
              <a:rPr lang="en-US" sz="2800" dirty="0">
                <a:latin typeface="+mj-lt"/>
              </a:rPr>
              <a:t>(7 of 7)</a:t>
            </a:r>
          </a:p>
        </p:txBody>
      </p:sp>
      <p:sp>
        <p:nvSpPr>
          <p:cNvPr id="3" name="Content Placeholder 2"/>
          <p:cNvSpPr>
            <a:spLocks noGrp="1"/>
          </p:cNvSpPr>
          <p:nvPr>
            <p:ph idx="1"/>
          </p:nvPr>
        </p:nvSpPr>
        <p:spPr>
          <a:xfrm>
            <a:off x="457200" y="1085397"/>
            <a:ext cx="8229600" cy="3228031"/>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Expatriate Adjustment</a:t>
            </a:r>
          </a:p>
          <a:p>
            <a:pPr lvl="1">
              <a:defRPr/>
            </a:pPr>
            <a:r>
              <a:rPr lang="en-US" sz="2400" dirty="0">
                <a:latin typeface="Arial" panose="020B0604020202020204" pitchFamily="34" charset="0"/>
                <a:cs typeface="Arial" panose="020B0604020202020204" pitchFamily="34" charset="0"/>
              </a:rPr>
              <a:t>Organizations should select employees for international assignments who are capable of adjusting quickly and ensure they have the support they need for their assignment.</a:t>
            </a:r>
          </a:p>
          <a:p>
            <a:pPr marL="256032" indent="-256032">
              <a:buSzPct val="100000"/>
              <a:defRPr/>
            </a:pPr>
            <a:r>
              <a:rPr lang="en-US" sz="2400" b="1" dirty="0">
                <a:latin typeface="Arial" panose="020B0604020202020204" pitchFamily="34" charset="0"/>
                <a:cs typeface="Arial" panose="020B0604020202020204" pitchFamily="34" charset="0"/>
              </a:rPr>
              <a:t>Cultural Intelligence (</a:t>
            </a:r>
            <a:r>
              <a:rPr lang="en-US" sz="2400" b="1" spc="-300" dirty="0">
                <a:latin typeface="Arial" panose="020B0604020202020204" pitchFamily="34" charset="0"/>
                <a:cs typeface="Arial" panose="020B0604020202020204" pitchFamily="34" charset="0"/>
              </a:rPr>
              <a:t>C </a:t>
            </a:r>
            <a:r>
              <a:rPr lang="en-US" sz="2400" b="1" dirty="0">
                <a:latin typeface="Arial" panose="020B0604020202020204" pitchFamily="34" charset="0"/>
                <a:cs typeface="Arial" panose="020B0604020202020204" pitchFamily="34" charset="0"/>
              </a:rPr>
              <a:t>Q) </a:t>
            </a:r>
            <a:r>
              <a:rPr lang="en-US" sz="2400" dirty="0">
                <a:latin typeface="Arial" panose="020B0604020202020204" pitchFamily="34" charset="0"/>
                <a:cs typeface="Arial" panose="020B0604020202020204" pitchFamily="34" charset="0"/>
              </a:rPr>
              <a:t>is a worker’s ability to effectively function in culturally diverse settings and situations.</a:t>
            </a:r>
          </a:p>
        </p:txBody>
      </p:sp>
    </p:spTree>
    <p:extLst>
      <p:ext uri="{BB962C8B-B14F-4D97-AF65-F5344CB8AC3E}">
        <p14:creationId xmlns:p14="http://schemas.microsoft.com/office/powerpoint/2010/main" val="1434077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733"/>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(1 of 7)</a:t>
            </a:r>
          </a:p>
        </p:txBody>
      </p:sp>
      <p:sp>
        <p:nvSpPr>
          <p:cNvPr id="3" name="Content Placeholder 2"/>
          <p:cNvSpPr>
            <a:spLocks noGrp="1"/>
          </p:cNvSpPr>
          <p:nvPr>
            <p:ph idx="1"/>
          </p:nvPr>
        </p:nvSpPr>
        <p:spPr>
          <a:xfrm>
            <a:off x="457200" y="1572198"/>
            <a:ext cx="8229600" cy="4406779"/>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Diversity management </a:t>
            </a:r>
            <a:r>
              <a:rPr lang="en-US" sz="2400" dirty="0">
                <a:latin typeface="Arial" panose="020B0604020202020204" pitchFamily="34" charset="0"/>
                <a:cs typeface="Arial" panose="020B0604020202020204" pitchFamily="34" charset="0"/>
              </a:rPr>
              <a:t>involves the use of evidence-based strategies to manage and leverage the inherent diversity of the workforce.</a:t>
            </a:r>
          </a:p>
          <a:p>
            <a:pPr lvl="1" indent="-256032">
              <a:buSzPct val="100000"/>
              <a:defRPr/>
            </a:pPr>
            <a:r>
              <a:rPr lang="en-US" sz="2400" dirty="0">
                <a:latin typeface="Arial" panose="020B0604020202020204" pitchFamily="34" charset="0"/>
                <a:cs typeface="Arial" panose="020B0604020202020204" pitchFamily="34" charset="0"/>
              </a:rPr>
              <a:t>Diversity—celebrate rather than denigrate differences.</a:t>
            </a:r>
          </a:p>
          <a:p>
            <a:pPr lvl="1" indent="-256032">
              <a:buSzPct val="100000"/>
              <a:defRPr/>
            </a:pPr>
            <a:r>
              <a:rPr lang="en-US" sz="2400" b="1" dirty="0">
                <a:latin typeface="Arial" panose="020B0604020202020204" pitchFamily="34" charset="0"/>
                <a:cs typeface="Arial" panose="020B0604020202020204" pitchFamily="34" charset="0"/>
              </a:rPr>
              <a:t>Equity</a:t>
            </a:r>
            <a:r>
              <a:rPr lang="en-US" sz="2400" dirty="0">
                <a:latin typeface="Arial" panose="020B0604020202020204" pitchFamily="34" charset="0"/>
                <a:cs typeface="Arial" panose="020B0604020202020204" pitchFamily="34" charset="0"/>
              </a:rPr>
              <a:t>—strive to provide access to the same opportunities for all workers, recognizing that some people are afforded privileges and advantages while others are confronted with barriers and obstacles.</a:t>
            </a:r>
          </a:p>
          <a:p>
            <a:pPr lvl="2" indent="-256032">
              <a:buSzPct val="100000"/>
              <a:defRPr/>
            </a:pPr>
            <a:r>
              <a:rPr lang="en-US" sz="2400" spc="-300" dirty="0">
                <a:latin typeface="Arial" panose="020B0604020202020204" pitchFamily="34" charset="0"/>
                <a:cs typeface="Arial" panose="020B0604020202020204" pitchFamily="34" charset="0"/>
              </a:rPr>
              <a:t>E </a:t>
            </a:r>
            <a:r>
              <a:rPr lang="en-US" sz="2400" spc="-300" dirty="0" err="1">
                <a:latin typeface="Arial" panose="020B0604020202020204" pitchFamily="34" charset="0"/>
                <a:cs typeface="Arial" panose="020B0604020202020204" pitchFamily="34" charset="0"/>
              </a:rPr>
              <a:t>E</a:t>
            </a:r>
            <a:r>
              <a:rPr lang="en-US" sz="2400" spc="-300" dirty="0">
                <a:latin typeface="Arial" panose="020B0604020202020204" pitchFamily="34" charset="0"/>
                <a:cs typeface="Arial" panose="020B0604020202020204" pitchFamily="34" charset="0"/>
              </a:rPr>
              <a:t> O </a:t>
            </a:r>
            <a:r>
              <a:rPr lang="en-US" sz="2400" dirty="0">
                <a:latin typeface="Arial" panose="020B0604020202020204" pitchFamily="34" charset="0"/>
                <a:cs typeface="Arial" panose="020B0604020202020204" pitchFamily="34" charset="0"/>
              </a:rPr>
              <a:t>C</a:t>
            </a:r>
          </a:p>
          <a:p>
            <a:pPr lvl="1" indent="-256032">
              <a:buSzPct val="100000"/>
              <a:defRPr/>
            </a:pPr>
            <a:r>
              <a:rPr lang="en-US" sz="2400" b="1" dirty="0">
                <a:latin typeface="Arial" panose="020B0604020202020204" pitchFamily="34" charset="0"/>
                <a:cs typeface="Arial" panose="020B0604020202020204" pitchFamily="34" charset="0"/>
              </a:rPr>
              <a:t>Inclusion</a:t>
            </a:r>
            <a:r>
              <a:rPr lang="en-US" sz="2400" dirty="0">
                <a:latin typeface="Arial" panose="020B0604020202020204" pitchFamily="34" charset="0"/>
                <a:cs typeface="Arial" panose="020B0604020202020204" pitchFamily="34" charset="0"/>
              </a:rPr>
              <a:t>—create an environment in which all people feel valued, welcomed, and included.</a:t>
            </a:r>
          </a:p>
        </p:txBody>
      </p:sp>
    </p:spTree>
    <p:extLst>
      <p:ext uri="{BB962C8B-B14F-4D97-AF65-F5344CB8AC3E}">
        <p14:creationId xmlns:p14="http://schemas.microsoft.com/office/powerpoint/2010/main" val="151886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(2 of 7)</a:t>
            </a:r>
          </a:p>
        </p:txBody>
      </p:sp>
      <p:sp>
        <p:nvSpPr>
          <p:cNvPr id="3" name="Content Placeholder 2"/>
          <p:cNvSpPr>
            <a:spLocks noGrp="1"/>
          </p:cNvSpPr>
          <p:nvPr>
            <p:ph idx="1"/>
          </p:nvPr>
        </p:nvSpPr>
        <p:spPr>
          <a:xfrm>
            <a:off x="461882" y="1765205"/>
            <a:ext cx="8220156" cy="2814035"/>
          </a:xfrm>
        </p:spPr>
        <p:txBody>
          <a:bodyPr wrap="square"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Common ingroup identity </a:t>
            </a:r>
            <a:r>
              <a:rPr lang="en-US" sz="2400" dirty="0">
                <a:latin typeface="Arial" panose="020B0604020202020204" pitchFamily="34" charset="0"/>
                <a:cs typeface="Arial" panose="020B0604020202020204" pitchFamily="34" charset="0"/>
              </a:rPr>
              <a:t>involves transforming workers’ focus on what divides them to what unites them, changing perceptions of “us” and “them” to a more inclusive “we.”</a:t>
            </a:r>
          </a:p>
          <a:p>
            <a:pPr marL="256032" indent="-256032">
              <a:buSzPct val="100000"/>
              <a:defRPr/>
            </a:pPr>
            <a:r>
              <a:rPr lang="en-US" sz="2400" b="1" dirty="0">
                <a:latin typeface="Arial" panose="020B0604020202020204" pitchFamily="34" charset="0"/>
                <a:cs typeface="Arial" panose="020B0604020202020204" pitchFamily="34" charset="0"/>
              </a:rPr>
              <a:t>Contact hypothesis </a:t>
            </a:r>
            <a:r>
              <a:rPr lang="en-US" sz="2400" dirty="0">
                <a:latin typeface="Arial" panose="020B0604020202020204" pitchFamily="34" charset="0"/>
                <a:cs typeface="Arial" panose="020B0604020202020204" pitchFamily="34" charset="0"/>
              </a:rPr>
              <a:t>proposes that the more people from diverse backgrounds interact with one another, the more prejudice and discrimination between the groups will decrease over time.</a:t>
            </a:r>
          </a:p>
        </p:txBody>
      </p:sp>
    </p:spTree>
    <p:extLst>
      <p:ext uri="{BB962C8B-B14F-4D97-AF65-F5344CB8AC3E}">
        <p14:creationId xmlns:p14="http://schemas.microsoft.com/office/powerpoint/2010/main" val="621096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(3 of 7)</a:t>
            </a:r>
          </a:p>
        </p:txBody>
      </p:sp>
      <p:sp>
        <p:nvSpPr>
          <p:cNvPr id="3" name="Content Placeholder 2"/>
          <p:cNvSpPr>
            <a:spLocks noGrp="1"/>
          </p:cNvSpPr>
          <p:nvPr>
            <p:ph idx="1"/>
          </p:nvPr>
        </p:nvSpPr>
        <p:spPr>
          <a:xfrm>
            <a:off x="461882" y="1583112"/>
            <a:ext cx="8224918" cy="4096215"/>
          </a:xfrm>
        </p:spPr>
        <p:txBody>
          <a:bodyPr wrap="square"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Diversity management practices</a:t>
            </a:r>
          </a:p>
          <a:p>
            <a:pPr lvl="1" indent="-256032">
              <a:buSzPct val="100000"/>
              <a:defRPr/>
            </a:pPr>
            <a:r>
              <a:rPr lang="en-US" sz="2400" dirty="0">
                <a:latin typeface="Arial" panose="020B0604020202020204" pitchFamily="34" charset="0"/>
                <a:cs typeface="Arial" panose="020B0604020202020204" pitchFamily="34" charset="0"/>
              </a:rPr>
              <a:t>Lead for diversity</a:t>
            </a:r>
          </a:p>
          <a:p>
            <a:pPr lvl="2" indent="-256032">
              <a:buSzPct val="100000"/>
              <a:defRPr/>
            </a:pPr>
            <a:r>
              <a:rPr lang="en-US" sz="2400" dirty="0">
                <a:latin typeface="Arial" panose="020B0604020202020204" pitchFamily="34" charset="0"/>
                <a:cs typeface="Arial" panose="020B0604020202020204" pitchFamily="34" charset="0"/>
              </a:rPr>
              <a:t>Advocate for diversity as a resource.</a:t>
            </a:r>
          </a:p>
          <a:p>
            <a:pPr lvl="2" indent="-256032">
              <a:buSzPct val="100000"/>
              <a:defRPr/>
            </a:pPr>
            <a:r>
              <a:rPr lang="en-US" sz="2400" dirty="0">
                <a:latin typeface="Arial" panose="020B0604020202020204" pitchFamily="34" charset="0"/>
                <a:cs typeface="Arial" panose="020B0604020202020204" pitchFamily="34" charset="0"/>
              </a:rPr>
              <a:t>Promote positive intergroup interactions.</a:t>
            </a:r>
          </a:p>
          <a:p>
            <a:pPr lvl="2" indent="-256032">
              <a:buSzPct val="100000"/>
              <a:defRPr/>
            </a:pPr>
            <a:r>
              <a:rPr lang="en-US" sz="2400" dirty="0">
                <a:latin typeface="Arial" panose="020B0604020202020204" pitchFamily="34" charset="0"/>
                <a:cs typeface="Arial" panose="020B0604020202020204" pitchFamily="34" charset="0"/>
              </a:rPr>
              <a:t>Stimulate discussions and conversations among those of different backgrounds to manage the organization’s knowledge.</a:t>
            </a:r>
          </a:p>
          <a:p>
            <a:pPr lvl="2" indent="-256032">
              <a:buSzPct val="100000"/>
              <a:defRPr/>
            </a:pPr>
            <a:r>
              <a:rPr lang="en-US" sz="2400" dirty="0">
                <a:latin typeface="Arial" panose="020B0604020202020204" pitchFamily="34" charset="0"/>
                <a:cs typeface="Arial" panose="020B0604020202020204" pitchFamily="34" charset="0"/>
              </a:rPr>
              <a:t>Encourage continuous reflection of the organization’s diversity practices, processes, and goals.</a:t>
            </a:r>
          </a:p>
        </p:txBody>
      </p:sp>
    </p:spTree>
    <p:extLst>
      <p:ext uri="{BB962C8B-B14F-4D97-AF65-F5344CB8AC3E}">
        <p14:creationId xmlns:p14="http://schemas.microsoft.com/office/powerpoint/2010/main" val="856408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(4 of 7)</a:t>
            </a:r>
          </a:p>
        </p:txBody>
      </p:sp>
      <p:sp>
        <p:nvSpPr>
          <p:cNvPr id="3" name="Content Placeholder 2"/>
          <p:cNvSpPr>
            <a:spLocks noGrp="1"/>
          </p:cNvSpPr>
          <p:nvPr>
            <p:ph idx="1"/>
          </p:nvPr>
        </p:nvSpPr>
        <p:spPr>
          <a:xfrm>
            <a:off x="467032" y="1569043"/>
            <a:ext cx="8215006" cy="4560667"/>
          </a:xfrm>
        </p:spPr>
        <p:txBody>
          <a:bodyPr wrap="square"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Diversity management practices</a:t>
            </a:r>
          </a:p>
          <a:p>
            <a:pPr lvl="1" indent="-256032">
              <a:buSzPct val="100000"/>
              <a:defRPr/>
            </a:pPr>
            <a:r>
              <a:rPr lang="en-US" sz="2400" dirty="0">
                <a:latin typeface="Arial" panose="020B0604020202020204" pitchFamily="34" charset="0"/>
                <a:cs typeface="Arial" panose="020B0604020202020204" pitchFamily="34" charset="0"/>
              </a:rPr>
              <a:t>Promote inclusion</a:t>
            </a:r>
          </a:p>
          <a:p>
            <a:pPr lvl="2" indent="-256032">
              <a:buSzPct val="100000"/>
              <a:defRPr/>
            </a:pPr>
            <a:r>
              <a:rPr lang="en-US" sz="2400" dirty="0">
                <a:latin typeface="Arial" panose="020B0604020202020204" pitchFamily="34" charset="0"/>
                <a:cs typeface="Arial" panose="020B0604020202020204" pitchFamily="34" charset="0"/>
              </a:rPr>
              <a:t>Facilitate belongingness by supporting all workers as members of the team and including them in decision making.</a:t>
            </a:r>
          </a:p>
          <a:p>
            <a:pPr lvl="2" indent="-256032">
              <a:buSzPct val="100000"/>
              <a:defRPr/>
            </a:pPr>
            <a:r>
              <a:rPr lang="en-US" sz="2400" dirty="0">
                <a:latin typeface="Arial" panose="020B0604020202020204" pitchFamily="34" charset="0"/>
                <a:cs typeface="Arial" panose="020B0604020202020204" pitchFamily="34" charset="0"/>
              </a:rPr>
              <a:t>Convey that their uniqueness is valued by encouraging diverse contributions and helping all members fully contribute.</a:t>
            </a:r>
          </a:p>
          <a:p>
            <a:pPr lvl="1" indent="-256032">
              <a:buSzPct val="100000"/>
              <a:defRPr/>
            </a:pPr>
            <a:r>
              <a:rPr lang="en-US" sz="2400" dirty="0">
                <a:latin typeface="Arial" panose="020B0604020202020204" pitchFamily="34" charset="0"/>
                <a:cs typeface="Arial" panose="020B0604020202020204" pitchFamily="34" charset="0"/>
              </a:rPr>
              <a:t>Promote equity</a:t>
            </a:r>
          </a:p>
          <a:p>
            <a:pPr lvl="2" indent="-256032">
              <a:buSzPct val="100000"/>
              <a:defRPr/>
            </a:pPr>
            <a:r>
              <a:rPr lang="en-US" sz="2400" dirty="0">
                <a:latin typeface="Arial" panose="020B0604020202020204" pitchFamily="34" charset="0"/>
                <a:cs typeface="Arial" panose="020B0604020202020204" pitchFamily="34" charset="0"/>
              </a:rPr>
              <a:t>Demonstrate expectations.</a:t>
            </a:r>
          </a:p>
          <a:p>
            <a:pPr lvl="2" indent="-256032">
              <a:buSzPct val="100000"/>
              <a:defRPr/>
            </a:pPr>
            <a:r>
              <a:rPr lang="en-US" sz="2400" dirty="0">
                <a:latin typeface="Arial" panose="020B0604020202020204" pitchFamily="34" charset="0"/>
                <a:cs typeface="Arial" panose="020B0604020202020204" pitchFamily="34" charset="0"/>
              </a:rPr>
              <a:t>Communicate policies.</a:t>
            </a:r>
          </a:p>
        </p:txBody>
      </p:sp>
    </p:spTree>
    <p:extLst>
      <p:ext uri="{BB962C8B-B14F-4D97-AF65-F5344CB8AC3E}">
        <p14:creationId xmlns:p14="http://schemas.microsoft.com/office/powerpoint/2010/main" val="3263647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(5 of 7)</a:t>
            </a:r>
          </a:p>
        </p:txBody>
      </p:sp>
      <p:sp>
        <p:nvSpPr>
          <p:cNvPr id="3" name="Content Placeholder 2"/>
          <p:cNvSpPr>
            <a:spLocks noGrp="1"/>
          </p:cNvSpPr>
          <p:nvPr>
            <p:ph idx="1"/>
          </p:nvPr>
        </p:nvSpPr>
        <p:spPr>
          <a:xfrm>
            <a:off x="457200" y="1577227"/>
            <a:ext cx="8229600" cy="3568088"/>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Diversity recruitment and staffing</a:t>
            </a:r>
          </a:p>
          <a:p>
            <a:pPr marL="829818" lvl="1" indent="-342900">
              <a:buSzPct val="100000"/>
              <a:defRPr/>
            </a:pPr>
            <a:r>
              <a:rPr lang="en-US" sz="2400" dirty="0">
                <a:latin typeface="Arial" panose="020B0604020202020204" pitchFamily="34" charset="0"/>
                <a:cs typeface="Arial" panose="020B0604020202020204" pitchFamily="34" charset="0"/>
              </a:rPr>
              <a:t>Target recruitment messages to specific demographic groups.</a:t>
            </a:r>
          </a:p>
          <a:p>
            <a:pPr>
              <a:defRPr/>
            </a:pPr>
            <a:r>
              <a:rPr lang="en-US" sz="2400" b="1" dirty="0">
                <a:latin typeface="Arial" panose="020B0604020202020204" pitchFamily="34" charset="0"/>
                <a:cs typeface="Arial" panose="020B0604020202020204" pitchFamily="34" charset="0"/>
              </a:rPr>
              <a:t>Diversity training and development</a:t>
            </a:r>
          </a:p>
          <a:p>
            <a:pPr lvl="1">
              <a:defRPr/>
            </a:pPr>
            <a:r>
              <a:rPr lang="en-US" sz="2400" dirty="0">
                <a:latin typeface="Arial" panose="020B0604020202020204" pitchFamily="34" charset="0"/>
                <a:cs typeface="Arial" panose="020B0604020202020204" pitchFamily="34" charset="0"/>
              </a:rPr>
              <a:t>Tailor training and development to </a:t>
            </a:r>
            <a:r>
              <a:rPr lang="en-US" sz="2400" spc="-300" dirty="0">
                <a:latin typeface="Arial" panose="020B0604020202020204" pitchFamily="34" charset="0"/>
                <a:cs typeface="Arial" panose="020B0604020202020204" pitchFamily="34" charset="0"/>
              </a:rPr>
              <a:t>D E </a:t>
            </a:r>
            <a:r>
              <a:rPr lang="en-US" sz="2400" dirty="0">
                <a:latin typeface="Arial" panose="020B0604020202020204" pitchFamily="34" charset="0"/>
                <a:cs typeface="Arial" panose="020B0604020202020204" pitchFamily="34" charset="0"/>
              </a:rPr>
              <a:t>I needs.</a:t>
            </a:r>
          </a:p>
          <a:p>
            <a:pPr lvl="1">
              <a:defRPr/>
            </a:pPr>
            <a:r>
              <a:rPr lang="en-US" sz="2400" dirty="0">
                <a:latin typeface="Arial" panose="020B0604020202020204" pitchFamily="34" charset="0"/>
                <a:cs typeface="Arial" panose="020B0604020202020204" pitchFamily="34" charset="0"/>
              </a:rPr>
              <a:t>Foster trainee motivation.</a:t>
            </a:r>
          </a:p>
          <a:p>
            <a:pPr lvl="1">
              <a:defRPr/>
            </a:pPr>
            <a:r>
              <a:rPr lang="en-US" sz="2400" dirty="0">
                <a:latin typeface="Arial" panose="020B0604020202020204" pitchFamily="34" charset="0"/>
                <a:cs typeface="Arial" panose="020B0604020202020204" pitchFamily="34" charset="0"/>
              </a:rPr>
              <a:t>Encourage goal setting.</a:t>
            </a:r>
          </a:p>
          <a:p>
            <a:pPr lvl="1">
              <a:defRPr/>
            </a:pPr>
            <a:r>
              <a:rPr lang="en-US" sz="2400" dirty="0">
                <a:latin typeface="Arial" panose="020B0604020202020204" pitchFamily="34" charset="0"/>
                <a:cs typeface="Arial" panose="020B0604020202020204" pitchFamily="34" charset="0"/>
              </a:rPr>
              <a:t>Consider mentorship programs.</a:t>
            </a:r>
          </a:p>
        </p:txBody>
      </p:sp>
    </p:spTree>
    <p:extLst>
      <p:ext uri="{BB962C8B-B14F-4D97-AF65-F5344CB8AC3E}">
        <p14:creationId xmlns:p14="http://schemas.microsoft.com/office/powerpoint/2010/main" val="1513393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(6 of 7)</a:t>
            </a:r>
          </a:p>
        </p:txBody>
      </p:sp>
      <p:sp>
        <p:nvSpPr>
          <p:cNvPr id="3" name="Content Placeholder 2"/>
          <p:cNvSpPr>
            <a:spLocks noGrp="1"/>
          </p:cNvSpPr>
          <p:nvPr>
            <p:ph idx="1"/>
          </p:nvPr>
        </p:nvSpPr>
        <p:spPr>
          <a:xfrm>
            <a:off x="457200" y="1582992"/>
            <a:ext cx="8229600" cy="2444703"/>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Diversity culture </a:t>
            </a:r>
            <a:r>
              <a:rPr lang="en-US" sz="2400" dirty="0">
                <a:latin typeface="Arial" panose="020B0604020202020204" pitchFamily="34" charset="0"/>
                <a:cs typeface="Arial" panose="020B0604020202020204" pitchFamily="34" charset="0"/>
              </a:rPr>
              <a:t>values</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and prioritizes diversity and inclusion and believes that it should be fostered within the organization.</a:t>
            </a:r>
          </a:p>
          <a:p>
            <a:pPr>
              <a:defRPr/>
            </a:pPr>
            <a:r>
              <a:rPr lang="en-US" sz="2400" b="1" dirty="0">
                <a:latin typeface="Arial" panose="020B0604020202020204" pitchFamily="34" charset="0"/>
                <a:cs typeface="Arial" panose="020B0604020202020204" pitchFamily="34" charset="0"/>
              </a:rPr>
              <a:t>Diversity climate</a:t>
            </a:r>
            <a:r>
              <a:rPr lang="en-US" sz="2400" dirty="0">
                <a:latin typeface="Arial" panose="020B0604020202020204" pitchFamily="34" charset="0"/>
                <a:cs typeface="Arial" panose="020B0604020202020204" pitchFamily="34" charset="0"/>
              </a:rPr>
              <a:t> reflects the shared perceptions of diversity and inclusion enhancing policies, practices, and procedures in the organization.</a:t>
            </a:r>
          </a:p>
        </p:txBody>
      </p:sp>
    </p:spTree>
    <p:extLst>
      <p:ext uri="{BB962C8B-B14F-4D97-AF65-F5344CB8AC3E}">
        <p14:creationId xmlns:p14="http://schemas.microsoft.com/office/powerpoint/2010/main" val="262322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034"/>
            <a:ext cx="8229600" cy="590349"/>
          </a:xfrm>
        </p:spPr>
        <p:txBody>
          <a:bodyPr tIns="18000" bIns="18000" anchor="ctr" anchorCtr="0">
            <a:spAutoFit/>
          </a:bodyPr>
          <a:lstStyle/>
          <a:p>
            <a:r>
              <a:rPr lang="en-US" sz="3600" dirty="0">
                <a:latin typeface="+mj-lt"/>
              </a:rPr>
              <a:t>Understanding Diversity </a:t>
            </a:r>
            <a:r>
              <a:rPr lang="en-US" sz="2800" dirty="0">
                <a:latin typeface="+mj-lt"/>
              </a:rPr>
              <a:t>(1 of 3)</a:t>
            </a:r>
          </a:p>
        </p:txBody>
      </p:sp>
      <p:sp>
        <p:nvSpPr>
          <p:cNvPr id="3" name="Content Placeholder 2"/>
          <p:cNvSpPr>
            <a:spLocks noGrp="1"/>
          </p:cNvSpPr>
          <p:nvPr>
            <p:ph idx="1"/>
          </p:nvPr>
        </p:nvSpPr>
        <p:spPr>
          <a:xfrm>
            <a:off x="457200" y="1086464"/>
            <a:ext cx="8229600" cy="4091308"/>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Surface-level diversity </a:t>
            </a:r>
          </a:p>
          <a:p>
            <a:pPr lvl="1" indent="-256032">
              <a:buSzPct val="100000"/>
              <a:defRPr/>
            </a:pPr>
            <a:r>
              <a:rPr lang="en-US" sz="2400" dirty="0">
                <a:latin typeface="Arial" panose="020B0604020202020204" pitchFamily="34" charset="0"/>
                <a:cs typeface="Arial" panose="020B0604020202020204" pitchFamily="34" charset="0"/>
              </a:rPr>
              <a:t>Gender</a:t>
            </a:r>
          </a:p>
          <a:p>
            <a:pPr lvl="1" indent="-256032">
              <a:buSzPct val="100000"/>
              <a:defRPr/>
            </a:pPr>
            <a:r>
              <a:rPr lang="en-US" sz="2400" dirty="0">
                <a:latin typeface="Arial" panose="020B0604020202020204" pitchFamily="34" charset="0"/>
                <a:cs typeface="Arial" panose="020B0604020202020204" pitchFamily="34" charset="0"/>
              </a:rPr>
              <a:t>Age</a:t>
            </a:r>
          </a:p>
          <a:p>
            <a:pPr lvl="1" indent="-256032">
              <a:buSzPct val="100000"/>
              <a:defRPr/>
            </a:pPr>
            <a:r>
              <a:rPr lang="en-US" sz="2400" dirty="0">
                <a:latin typeface="Arial" panose="020B0604020202020204" pitchFamily="34" charset="0"/>
                <a:cs typeface="Arial" panose="020B0604020202020204" pitchFamily="34" charset="0"/>
              </a:rPr>
              <a:t>Race</a:t>
            </a:r>
          </a:p>
          <a:p>
            <a:pPr lvl="1" indent="-256032">
              <a:buSzPct val="100000"/>
              <a:defRPr/>
            </a:pPr>
            <a:r>
              <a:rPr lang="en-US" sz="2400" dirty="0">
                <a:latin typeface="Arial" panose="020B0604020202020204" pitchFamily="34" charset="0"/>
                <a:cs typeface="Arial" panose="020B0604020202020204" pitchFamily="34" charset="0"/>
              </a:rPr>
              <a:t>Ethnicity</a:t>
            </a:r>
          </a:p>
          <a:p>
            <a:pPr marL="256032" indent="-256032">
              <a:buSzPct val="100000"/>
              <a:defRPr/>
            </a:pPr>
            <a:r>
              <a:rPr lang="en-US" sz="2400" b="1" dirty="0">
                <a:latin typeface="Arial" panose="020B0604020202020204" pitchFamily="34" charset="0"/>
                <a:cs typeface="Arial" panose="020B0604020202020204" pitchFamily="34" charset="0"/>
              </a:rPr>
              <a:t>Deep-level diversity</a:t>
            </a:r>
          </a:p>
          <a:p>
            <a:pPr lvl="1" indent="-256032">
              <a:buSzPct val="100000"/>
              <a:defRPr/>
            </a:pPr>
            <a:r>
              <a:rPr lang="en-US" sz="2400" dirty="0">
                <a:latin typeface="Arial" panose="020B0604020202020204" pitchFamily="34" charset="0"/>
                <a:cs typeface="Arial" panose="020B0604020202020204" pitchFamily="34" charset="0"/>
              </a:rPr>
              <a:t>Values</a:t>
            </a:r>
          </a:p>
          <a:p>
            <a:pPr lvl="1" indent="-256032">
              <a:buSzPct val="100000"/>
              <a:defRPr/>
            </a:pPr>
            <a:r>
              <a:rPr lang="en-US" sz="2400" dirty="0">
                <a:latin typeface="Arial" panose="020B0604020202020204" pitchFamily="34" charset="0"/>
                <a:cs typeface="Arial" panose="020B0604020202020204" pitchFamily="34" charset="0"/>
              </a:rPr>
              <a:t>Personality</a:t>
            </a:r>
          </a:p>
          <a:p>
            <a:pPr lvl="1" indent="-256032">
              <a:buSzPct val="100000"/>
              <a:defRPr/>
            </a:pPr>
            <a:r>
              <a:rPr lang="en-US" sz="2400" dirty="0">
                <a:latin typeface="Arial" panose="020B0604020202020204" pitchFamily="34" charset="0"/>
                <a:cs typeface="Arial" panose="020B0604020202020204" pitchFamily="34" charset="0"/>
              </a:rPr>
              <a:t>Work preferences</a:t>
            </a:r>
          </a:p>
        </p:txBody>
      </p:sp>
    </p:spTree>
    <p:extLst>
      <p:ext uri="{BB962C8B-B14F-4D97-AF65-F5344CB8AC3E}">
        <p14:creationId xmlns:p14="http://schemas.microsoft.com/office/powerpoint/2010/main" val="418399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(7 of 7)</a:t>
            </a:r>
          </a:p>
        </p:txBody>
      </p:sp>
      <p:sp>
        <p:nvSpPr>
          <p:cNvPr id="3" name="Content Placeholder 2"/>
          <p:cNvSpPr>
            <a:spLocks noGrp="1"/>
          </p:cNvSpPr>
          <p:nvPr>
            <p:ph idx="1"/>
          </p:nvPr>
        </p:nvSpPr>
        <p:spPr>
          <a:xfrm>
            <a:off x="457200" y="1580536"/>
            <a:ext cx="8229600" cy="2190788"/>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The challenge of diversity management</a:t>
            </a:r>
          </a:p>
          <a:p>
            <a:pPr lvl="1" indent="-256032">
              <a:buSzPct val="100000"/>
              <a:defRPr/>
            </a:pPr>
            <a:r>
              <a:rPr lang="en-US" sz="2400" dirty="0">
                <a:latin typeface="Arial" panose="020B0604020202020204" pitchFamily="34" charset="0"/>
                <a:cs typeface="Arial" panose="020B0604020202020204" pitchFamily="34" charset="0"/>
              </a:rPr>
              <a:t>Authenticity matters.</a:t>
            </a:r>
          </a:p>
          <a:p>
            <a:pPr lvl="1" indent="-256032">
              <a:buSzPct val="100000"/>
              <a:defRPr/>
            </a:pPr>
            <a:r>
              <a:rPr lang="en-US" sz="2400" b="1" dirty="0">
                <a:latin typeface="Arial" panose="020B0604020202020204" pitchFamily="34" charset="0"/>
                <a:cs typeface="Arial" panose="020B0604020202020204" pitchFamily="34" charset="0"/>
              </a:rPr>
              <a:t>Tokensim</a:t>
            </a:r>
            <a:r>
              <a:rPr lang="en-US" sz="2400" dirty="0">
                <a:latin typeface="Arial" panose="020B0604020202020204" pitchFamily="34" charset="0"/>
                <a:cs typeface="Arial" panose="020B0604020202020204" pitchFamily="34" charset="0"/>
              </a:rPr>
              <a:t> can be detrimental. </a:t>
            </a:r>
          </a:p>
          <a:p>
            <a:pPr lvl="1" indent="-256032">
              <a:buSzPct val="100000"/>
              <a:defRPr/>
            </a:pPr>
            <a:r>
              <a:rPr lang="en-US" sz="2400" dirty="0">
                <a:latin typeface="Arial" panose="020B0604020202020204" pitchFamily="34" charset="0"/>
                <a:cs typeface="Arial" panose="020B0604020202020204" pitchFamily="34" charset="0"/>
              </a:rPr>
              <a:t>Paradoxical effects can happen.</a:t>
            </a:r>
          </a:p>
          <a:p>
            <a:pPr lvl="1" indent="-256032">
              <a:buSzPct val="100000"/>
              <a:defRPr/>
            </a:pPr>
            <a:r>
              <a:rPr lang="en-US" sz="2400" dirty="0">
                <a:latin typeface="Arial" panose="020B0604020202020204" pitchFamily="34" charset="0"/>
                <a:cs typeface="Arial" panose="020B0604020202020204" pitchFamily="34" charset="0"/>
              </a:rPr>
              <a:t>External environments influence results.</a:t>
            </a:r>
          </a:p>
        </p:txBody>
      </p:sp>
    </p:spTree>
    <p:extLst>
      <p:ext uri="{BB962C8B-B14F-4D97-AF65-F5344CB8AC3E}">
        <p14:creationId xmlns:p14="http://schemas.microsoft.com/office/powerpoint/2010/main" val="882685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7"/>
            <a:ext cx="8229600" cy="590349"/>
          </a:xfrm>
        </p:spPr>
        <p:txBody>
          <a:bodyPr tIns="18000" bIns="18000" anchor="ctr" anchorCtr="0">
            <a:spAutoFit/>
          </a:bodyPr>
          <a:lstStyle/>
          <a:p>
            <a:r>
              <a:rPr lang="en-US" dirty="0"/>
              <a:t>Implications for Managers </a:t>
            </a:r>
            <a:r>
              <a:rPr lang="en-US" sz="2800" dirty="0"/>
              <a:t>(1 of 3)</a:t>
            </a:r>
            <a:endParaRPr lang="en-US" sz="2800" dirty="0">
              <a:latin typeface="+mj-lt"/>
            </a:endParaRPr>
          </a:p>
        </p:txBody>
      </p:sp>
      <p:sp>
        <p:nvSpPr>
          <p:cNvPr id="3" name="Content Placeholder 2"/>
          <p:cNvSpPr>
            <a:spLocks noGrp="1"/>
          </p:cNvSpPr>
          <p:nvPr>
            <p:ph idx="1"/>
          </p:nvPr>
        </p:nvSpPr>
        <p:spPr>
          <a:xfrm>
            <a:off x="457200" y="1143000"/>
            <a:ext cx="8229600" cy="3591171"/>
          </a:xfrm>
        </p:spPr>
        <p:txBody>
          <a:bodyPr tIns="18000" bIns="18000" anchor="ctr" anchorCtr="0">
            <a:spAutoFit/>
          </a:bodyPr>
          <a:lstStyle/>
          <a:p>
            <a:pPr>
              <a:spcBef>
                <a:spcPts val="600"/>
              </a:spcBef>
              <a:defRPr/>
            </a:pPr>
            <a:r>
              <a:rPr lang="en-US" sz="2400" dirty="0">
                <a:latin typeface="Arial" panose="020B0604020202020204" pitchFamily="34" charset="0"/>
                <a:cs typeface="Arial" panose="020B0604020202020204" pitchFamily="34" charset="0"/>
              </a:rPr>
              <a:t>Strive to be aware of and sensitive to the complex implications of diversity in your organization.</a:t>
            </a:r>
          </a:p>
          <a:p>
            <a:pPr>
              <a:spcBef>
                <a:spcPts val="600"/>
              </a:spcBef>
              <a:defRPr/>
            </a:pPr>
            <a:r>
              <a:rPr lang="en-US" sz="2400" dirty="0">
                <a:latin typeface="Arial" panose="020B0604020202020204" pitchFamily="34" charset="0"/>
                <a:cs typeface="Arial" panose="020B0604020202020204" pitchFamily="34" charset="0"/>
              </a:rPr>
              <a:t>Assess and challenge your own beliefs, prejudices, and stereotypes to increase your awareness of bias.</a:t>
            </a:r>
          </a:p>
          <a:p>
            <a:pPr>
              <a:spcBef>
                <a:spcPts val="600"/>
              </a:spcBef>
              <a:defRPr/>
            </a:pPr>
            <a:r>
              <a:rPr lang="en-US" sz="2400" dirty="0">
                <a:latin typeface="Arial" panose="020B0604020202020204" pitchFamily="34" charset="0"/>
                <a:cs typeface="Arial" panose="020B0604020202020204" pitchFamily="34" charset="0"/>
              </a:rPr>
              <a:t>Take efforts to root out illegal, discriminatory practices, both overt and subtle, in your organization.</a:t>
            </a:r>
          </a:p>
          <a:p>
            <a:pPr>
              <a:spcBef>
                <a:spcPts val="600"/>
              </a:spcBef>
              <a:defRPr/>
            </a:pPr>
            <a:r>
              <a:rPr lang="en-US" sz="2400" dirty="0">
                <a:latin typeface="Arial" panose="020B0604020202020204" pitchFamily="34" charset="0"/>
                <a:cs typeface="Arial" panose="020B0604020202020204" pitchFamily="34" charset="0"/>
              </a:rPr>
              <a:t>Look beyond readily observable biographical characteristics and consider individuals’ capabilities before making management decisions.</a:t>
            </a:r>
          </a:p>
        </p:txBody>
      </p:sp>
    </p:spTree>
    <p:extLst>
      <p:ext uri="{BB962C8B-B14F-4D97-AF65-F5344CB8AC3E}">
        <p14:creationId xmlns:p14="http://schemas.microsoft.com/office/powerpoint/2010/main" val="107175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7"/>
            <a:ext cx="8229600" cy="590349"/>
          </a:xfrm>
        </p:spPr>
        <p:txBody>
          <a:bodyPr tIns="18000" bIns="18000" anchor="ctr" anchorCtr="0">
            <a:spAutoFit/>
          </a:bodyPr>
          <a:lstStyle/>
          <a:p>
            <a:r>
              <a:rPr lang="en-US" dirty="0"/>
              <a:t>Implications for Managers </a:t>
            </a:r>
            <a:r>
              <a:rPr lang="en-US" sz="2800" dirty="0"/>
              <a:t>(2 of 3)</a:t>
            </a:r>
            <a:endParaRPr lang="en-US" sz="2800" dirty="0">
              <a:latin typeface="+mj-lt"/>
            </a:endParaRPr>
          </a:p>
        </p:txBody>
      </p:sp>
      <p:sp>
        <p:nvSpPr>
          <p:cNvPr id="3" name="Content Placeholder 2"/>
          <p:cNvSpPr>
            <a:spLocks noGrp="1"/>
          </p:cNvSpPr>
          <p:nvPr>
            <p:ph idx="1"/>
          </p:nvPr>
        </p:nvSpPr>
        <p:spPr>
          <a:xfrm>
            <a:off x="457200" y="1047442"/>
            <a:ext cx="8229600" cy="4252890"/>
          </a:xfrm>
        </p:spPr>
        <p:txBody>
          <a:bodyPr tIns="18000" bIns="18000" anchor="ctr" anchorCtr="0">
            <a:spAutoFit/>
          </a:bodyPr>
          <a:lstStyle/>
          <a:p>
            <a:pPr>
              <a:spcBef>
                <a:spcPts val="600"/>
              </a:spcBef>
              <a:defRPr/>
            </a:pPr>
            <a:r>
              <a:rPr lang="en-US" sz="2400" dirty="0">
                <a:latin typeface="Arial" panose="020B0604020202020204" pitchFamily="34" charset="0"/>
                <a:cs typeface="Arial" panose="020B0604020202020204" pitchFamily="34" charset="0"/>
              </a:rPr>
              <a:t>Educate your colleagues, subordinates, and others about both the ethical and business case for diversity to increase buy-in for diversity management.</a:t>
            </a:r>
          </a:p>
          <a:p>
            <a:pPr>
              <a:spcBef>
                <a:spcPts val="600"/>
              </a:spcBef>
              <a:defRPr/>
            </a:pPr>
            <a:r>
              <a:rPr lang="en-US" sz="2400" dirty="0">
                <a:latin typeface="Arial" panose="020B0604020202020204" pitchFamily="34" charset="0"/>
                <a:cs typeface="Arial" panose="020B0604020202020204" pitchFamily="34" charset="0"/>
              </a:rPr>
              <a:t>Identify the potential impact of diversity dynamics in your groups and teams and be mindful of them when administering assessments, building teams, and resolving conflict.</a:t>
            </a:r>
          </a:p>
          <a:p>
            <a:pPr>
              <a:spcBef>
                <a:spcPts val="600"/>
              </a:spcBef>
              <a:defRPr/>
            </a:pPr>
            <a:r>
              <a:rPr lang="en-US" sz="2400" dirty="0">
                <a:latin typeface="Arial" panose="020B0604020202020204" pitchFamily="34" charset="0"/>
                <a:cs typeface="Arial" panose="020B0604020202020204" pitchFamily="34" charset="0"/>
              </a:rPr>
              <a:t>The more you understand and consider differences between cultural values, norms, and identities, the better you will be able to adapt to and manage cross-cultural dynamics in your organization.</a:t>
            </a:r>
          </a:p>
        </p:txBody>
      </p:sp>
    </p:spTree>
    <p:extLst>
      <p:ext uri="{BB962C8B-B14F-4D97-AF65-F5344CB8AC3E}">
        <p14:creationId xmlns:p14="http://schemas.microsoft.com/office/powerpoint/2010/main" val="373850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7"/>
            <a:ext cx="8229600" cy="590349"/>
          </a:xfrm>
        </p:spPr>
        <p:txBody>
          <a:bodyPr tIns="18000" bIns="18000" anchor="ctr" anchorCtr="0">
            <a:spAutoFit/>
          </a:bodyPr>
          <a:lstStyle/>
          <a:p>
            <a:r>
              <a:rPr lang="en-US" dirty="0"/>
              <a:t>Implications for Managers </a:t>
            </a:r>
            <a:r>
              <a:rPr lang="en-US" sz="2800" dirty="0"/>
              <a:t>(3 of 3)</a:t>
            </a:r>
            <a:endParaRPr lang="en-US" sz="2800" dirty="0">
              <a:latin typeface="+mj-lt"/>
            </a:endParaRPr>
          </a:p>
        </p:txBody>
      </p:sp>
      <p:sp>
        <p:nvSpPr>
          <p:cNvPr id="3" name="Content Placeholder 2"/>
          <p:cNvSpPr>
            <a:spLocks noGrp="1"/>
          </p:cNvSpPr>
          <p:nvPr>
            <p:ph idx="1"/>
          </p:nvPr>
        </p:nvSpPr>
        <p:spPr>
          <a:xfrm>
            <a:off x="457200" y="1043765"/>
            <a:ext cx="8229600" cy="4622222"/>
          </a:xfrm>
        </p:spPr>
        <p:txBody>
          <a:bodyPr tIns="18000" bIns="18000" anchor="ctr" anchorCtr="0">
            <a:spAutoFit/>
          </a:bodyPr>
          <a:lstStyle/>
          <a:p>
            <a:pPr>
              <a:spcBef>
                <a:spcPts val="600"/>
              </a:spcBef>
              <a:defRPr/>
            </a:pPr>
            <a:r>
              <a:rPr lang="en-US" sz="2400" dirty="0">
                <a:latin typeface="Arial" panose="020B0604020202020204" pitchFamily="34" charset="0"/>
                <a:cs typeface="Arial" panose="020B0604020202020204" pitchFamily="34" charset="0"/>
              </a:rPr>
              <a:t>Implement evidence-based best practices when developing your organization’s diversity management initiatives, focusing on diversity, equity, and inclusion.</a:t>
            </a:r>
          </a:p>
          <a:p>
            <a:pPr>
              <a:spcBef>
                <a:spcPts val="600"/>
              </a:spcBef>
              <a:defRPr/>
            </a:pPr>
            <a:r>
              <a:rPr lang="en-US" sz="2400" dirty="0">
                <a:latin typeface="Arial" panose="020B0604020202020204" pitchFamily="34" charset="0"/>
                <a:cs typeface="Arial" panose="020B0604020202020204" pitchFamily="34" charset="0"/>
              </a:rPr>
              <a:t>Strive to develop a diverse culture and climate where employees feel that diversity, equity, and inclusion are valued and put into practice and feel safe to contribute as their authentic selves.</a:t>
            </a:r>
          </a:p>
          <a:p>
            <a:pPr>
              <a:spcBef>
                <a:spcPts val="600"/>
              </a:spcBef>
              <a:defRPr/>
            </a:pPr>
            <a:r>
              <a:rPr lang="en-US" sz="2400" dirty="0">
                <a:latin typeface="Arial" panose="020B0604020202020204" pitchFamily="34" charset="0"/>
                <a:cs typeface="Arial" panose="020B0604020202020204" pitchFamily="34" charset="0"/>
              </a:rPr>
              <a:t>Be mindful of the fact that diversity management may not be successful right away. There are many barriers to its effectiveness, some avoidable (e.g., authenticity and tokenism) and some unavoidable (e.g., systemic bias, your organization’s cultural context).</a:t>
            </a:r>
          </a:p>
        </p:txBody>
      </p:sp>
    </p:spTree>
    <p:extLst>
      <p:ext uri="{BB962C8B-B14F-4D97-AF65-F5344CB8AC3E}">
        <p14:creationId xmlns:p14="http://schemas.microsoft.com/office/powerpoint/2010/main" val="2084183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7"/>
            <a:ext cx="8229600" cy="590349"/>
          </a:xfrm>
        </p:spPr>
        <p:txBody>
          <a:bodyPr tIns="18000" bIns="18000" anchor="ctr" anchorCtr="0">
            <a:spAutoFit/>
          </a:bodyPr>
          <a:lstStyle/>
          <a:p>
            <a:r>
              <a:rPr lang="en-US" dirty="0"/>
              <a:t>Discussion Questions</a:t>
            </a:r>
            <a:endParaRPr lang="en-US" sz="2800" dirty="0">
              <a:latin typeface="+mj-lt"/>
            </a:endParaRPr>
          </a:p>
        </p:txBody>
      </p:sp>
      <p:sp>
        <p:nvSpPr>
          <p:cNvPr id="3" name="Content Placeholder 2"/>
          <p:cNvSpPr>
            <a:spLocks noGrp="1"/>
          </p:cNvSpPr>
          <p:nvPr>
            <p:ph idx="1"/>
          </p:nvPr>
        </p:nvSpPr>
        <p:spPr>
          <a:xfrm>
            <a:off x="457200" y="1043765"/>
            <a:ext cx="8229600" cy="4622222"/>
          </a:xfrm>
        </p:spPr>
        <p:txBody>
          <a:bodyPr tIns="18000" bIns="18000" anchor="ctr" anchorCtr="0">
            <a:spAutoFit/>
          </a:bodyPr>
          <a:lstStyle/>
          <a:p>
            <a:pPr marL="457200" indent="-457200">
              <a:spcBef>
                <a:spcPts val="600"/>
              </a:spcBef>
              <a:buFont typeface="+mj-lt"/>
              <a:buAutoNum type="arabicPeriod"/>
              <a:defRPr/>
            </a:pPr>
            <a:r>
              <a:rPr lang="en-US" sz="2400" dirty="0">
                <a:latin typeface="Arial" panose="020B0604020202020204" pitchFamily="34" charset="0"/>
                <a:cs typeface="Arial" panose="020B0604020202020204" pitchFamily="34" charset="0"/>
              </a:rPr>
              <a:t>Think about your workplace (or another organization you are familiar with). Do you see evidence of prejudice or discrimination? What form does it take and how does it impact the organization? </a:t>
            </a:r>
          </a:p>
          <a:p>
            <a:pPr marL="457200" indent="-457200">
              <a:spcBef>
                <a:spcPts val="600"/>
              </a:spcBef>
              <a:buFont typeface="+mj-lt"/>
              <a:buAutoNum type="arabicPeriod"/>
              <a:defRPr/>
            </a:pPr>
            <a:r>
              <a:rPr lang="en-US" sz="2400" dirty="0">
                <a:latin typeface="Arial" panose="020B0604020202020204" pitchFamily="34" charset="0"/>
                <a:cs typeface="Arial" panose="020B0604020202020204" pitchFamily="34" charset="0"/>
              </a:rPr>
              <a:t>How can an understanding of Hofstede’s Framework and the </a:t>
            </a:r>
            <a:r>
              <a:rPr lang="en-US" sz="2400" spc="-300" dirty="0">
                <a:latin typeface="Arial" panose="020B0604020202020204" pitchFamily="34" charset="0"/>
                <a:cs typeface="Arial" panose="020B0604020202020204" pitchFamily="34" charset="0"/>
              </a:rPr>
              <a:t>G L O B </a:t>
            </a:r>
            <a:r>
              <a:rPr lang="en-US" sz="2400" dirty="0">
                <a:latin typeface="Arial" panose="020B0604020202020204" pitchFamily="34" charset="0"/>
                <a:cs typeface="Arial" panose="020B0604020202020204" pitchFamily="34" charset="0"/>
              </a:rPr>
              <a:t>E Framework help companies better navigate a global economy? Consider your response from the perspective of domestic employees and expatriates. </a:t>
            </a:r>
          </a:p>
          <a:p>
            <a:pPr marL="457200" indent="-457200">
              <a:spcBef>
                <a:spcPts val="600"/>
              </a:spcBef>
              <a:buFont typeface="+mj-lt"/>
              <a:buAutoNum type="arabicPeriod"/>
              <a:defRPr/>
            </a:pPr>
            <a:r>
              <a:rPr lang="en-US" sz="2400" dirty="0">
                <a:latin typeface="Arial" panose="020B0604020202020204" pitchFamily="34" charset="0"/>
                <a:cs typeface="Arial" panose="020B0604020202020204" pitchFamily="34" charset="0"/>
              </a:rPr>
              <a:t>How is your university using </a:t>
            </a:r>
            <a:r>
              <a:rPr lang="en-US" sz="2400" spc="-300" dirty="0">
                <a:latin typeface="Arial" panose="020B0604020202020204" pitchFamily="34" charset="0"/>
                <a:cs typeface="Arial" panose="020B0604020202020204" pitchFamily="34" charset="0"/>
              </a:rPr>
              <a:t>D E </a:t>
            </a:r>
            <a:r>
              <a:rPr lang="en-US" sz="2400" dirty="0">
                <a:latin typeface="Arial" panose="020B0604020202020204" pitchFamily="34" charset="0"/>
                <a:cs typeface="Arial" panose="020B0604020202020204" pitchFamily="34" charset="0"/>
              </a:rPr>
              <a:t>I strategies to manage diversity and create an inclusive environment? In your opinion, what could be done better? Are there situations in which you still feel prejudice or discrimination? </a:t>
            </a:r>
          </a:p>
        </p:txBody>
      </p:sp>
    </p:spTree>
    <p:extLst>
      <p:ext uri="{BB962C8B-B14F-4D97-AF65-F5344CB8AC3E}">
        <p14:creationId xmlns:p14="http://schemas.microsoft.com/office/powerpoint/2010/main" val="3429790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1296" y="142568"/>
            <a:ext cx="8220742"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191234"/>
            <a:ext cx="1396645" cy="1396645"/>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034"/>
            <a:ext cx="8229600" cy="590349"/>
          </a:xfrm>
        </p:spPr>
        <p:txBody>
          <a:bodyPr tIns="18000" bIns="18000" anchor="ctr" anchorCtr="0">
            <a:spAutoFit/>
          </a:bodyPr>
          <a:lstStyle/>
          <a:p>
            <a:r>
              <a:rPr lang="en-US" sz="3600" dirty="0">
                <a:latin typeface="+mj-lt"/>
              </a:rPr>
              <a:t>Understanding Diversity </a:t>
            </a:r>
            <a:r>
              <a:rPr lang="en-US" sz="2800" dirty="0">
                <a:latin typeface="+mj-lt"/>
              </a:rPr>
              <a:t>(2 of 3)</a:t>
            </a:r>
          </a:p>
        </p:txBody>
      </p:sp>
      <p:sp>
        <p:nvSpPr>
          <p:cNvPr id="3" name="Content Placeholder 2"/>
          <p:cNvSpPr>
            <a:spLocks noGrp="1"/>
          </p:cNvSpPr>
          <p:nvPr>
            <p:ph idx="1"/>
          </p:nvPr>
        </p:nvSpPr>
        <p:spPr>
          <a:xfrm>
            <a:off x="457200" y="1086464"/>
            <a:ext cx="8229600" cy="2929451"/>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Biographical characteristics </a:t>
            </a:r>
            <a:r>
              <a:rPr lang="en-US" sz="2400" dirty="0">
                <a:latin typeface="Arial" panose="020B0604020202020204" pitchFamily="34" charset="0"/>
                <a:cs typeface="Arial" panose="020B0604020202020204" pitchFamily="34" charset="0"/>
              </a:rPr>
              <a:t>such as age, gender identity, race, and ethnicity are some of the most obvious ways employees differ. </a:t>
            </a:r>
          </a:p>
          <a:p>
            <a:pPr lvl="1" indent="-256032">
              <a:buSzPct val="100000"/>
              <a:defRPr/>
            </a:pPr>
            <a:r>
              <a:rPr lang="en-US" sz="2400" b="1" dirty="0">
                <a:latin typeface="Arial" panose="020B0604020202020204" pitchFamily="34" charset="0"/>
                <a:cs typeface="Arial" panose="020B0604020202020204" pitchFamily="34" charset="0"/>
              </a:rPr>
              <a:t>Gender identity</a:t>
            </a:r>
          </a:p>
          <a:p>
            <a:pPr lvl="2" indent="-256032">
              <a:buSzPct val="100000"/>
              <a:defRPr/>
            </a:pPr>
            <a:r>
              <a:rPr lang="en-US" sz="2400" dirty="0">
                <a:latin typeface="Arial" panose="020B0604020202020204" pitchFamily="34" charset="0"/>
                <a:cs typeface="Arial" panose="020B0604020202020204" pitchFamily="34" charset="0"/>
              </a:rPr>
              <a:t>Glass ceiling</a:t>
            </a:r>
          </a:p>
          <a:p>
            <a:pPr lvl="2" indent="-256032">
              <a:buSzPct val="100000"/>
              <a:defRPr/>
            </a:pPr>
            <a:r>
              <a:rPr lang="en-US" sz="2400" dirty="0">
                <a:latin typeface="Arial" panose="020B0604020202020204" pitchFamily="34" charset="0"/>
                <a:cs typeface="Arial" panose="020B0604020202020204" pitchFamily="34" charset="0"/>
              </a:rPr>
              <a:t>Glass cliff</a:t>
            </a:r>
          </a:p>
          <a:p>
            <a:pPr lvl="1" indent="-256032">
              <a:buSzPct val="100000"/>
              <a:defRPr/>
            </a:pPr>
            <a:r>
              <a:rPr lang="en-US" sz="2400" b="1" dirty="0">
                <a:latin typeface="Arial" panose="020B0604020202020204" pitchFamily="34" charset="0"/>
                <a:cs typeface="Arial" panose="020B0604020202020204" pitchFamily="34" charset="0"/>
              </a:rPr>
              <a:t>Sexual orientation</a:t>
            </a:r>
          </a:p>
        </p:txBody>
      </p:sp>
    </p:spTree>
    <p:extLst>
      <p:ext uri="{BB962C8B-B14F-4D97-AF65-F5344CB8AC3E}">
        <p14:creationId xmlns:p14="http://schemas.microsoft.com/office/powerpoint/2010/main" val="40545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C78D19E-4587-4BB8-B329-40A49BA53AB6}"/>
              </a:ext>
            </a:extLst>
          </p:cNvPr>
          <p:cNvSpPr>
            <a:spLocks noGrp="1"/>
          </p:cNvSpPr>
          <p:nvPr>
            <p:ph type="title"/>
          </p:nvPr>
        </p:nvSpPr>
        <p:spPr>
          <a:xfrm>
            <a:off x="457200" y="134541"/>
            <a:ext cx="8229600" cy="590349"/>
          </a:xfrm>
        </p:spPr>
        <p:txBody>
          <a:bodyPr>
            <a:spAutoFit/>
          </a:bodyPr>
          <a:lstStyle/>
          <a:p>
            <a:r>
              <a:rPr lang="en-US" sz="3600" dirty="0">
                <a:latin typeface="+mj-lt"/>
              </a:rPr>
              <a:t>Understanding Diversity </a:t>
            </a:r>
            <a:r>
              <a:rPr lang="en-US" sz="2800" dirty="0">
                <a:latin typeface="+mj-lt"/>
              </a:rPr>
              <a:t>(3 of 3)</a:t>
            </a:r>
            <a:endParaRPr lang="en-IN" dirty="0"/>
          </a:p>
        </p:txBody>
      </p:sp>
      <p:sp>
        <p:nvSpPr>
          <p:cNvPr id="15" name="Content Placeholder 14">
            <a:extLst>
              <a:ext uri="{FF2B5EF4-FFF2-40B4-BE49-F238E27FC236}">
                <a16:creationId xmlns:a16="http://schemas.microsoft.com/office/drawing/2014/main" id="{04AD39CF-CAA3-437B-9346-9CF6384725B3}"/>
              </a:ext>
            </a:extLst>
          </p:cNvPr>
          <p:cNvSpPr>
            <a:spLocks noGrp="1"/>
          </p:cNvSpPr>
          <p:nvPr>
            <p:ph idx="1"/>
          </p:nvPr>
        </p:nvSpPr>
        <p:spPr>
          <a:xfrm>
            <a:off x="457200" y="1020628"/>
            <a:ext cx="8229600" cy="344128"/>
          </a:xfrm>
        </p:spPr>
        <p:txBody>
          <a:bodyPr>
            <a:spAutoFit/>
          </a:bodyPr>
          <a:lstStyle/>
          <a:p>
            <a:pPr marL="0" indent="0">
              <a:buNone/>
            </a:pPr>
            <a:r>
              <a:rPr lang="en-US" sz="2000" b="1" dirty="0"/>
              <a:t>OB POLL</a:t>
            </a:r>
            <a:r>
              <a:rPr lang="en-US" sz="2000" dirty="0"/>
              <a:t> Gender Pay Gap: Narrowing but Still There</a:t>
            </a:r>
          </a:p>
        </p:txBody>
      </p:sp>
      <p:pic>
        <p:nvPicPr>
          <p:cNvPr id="25" name="Picture Placeholder 24" descr="A line graph titled O B poll gender pay gap and plots the earnings of women as a percentage of men’s.&#10;Long description is available in notes, press F6">
            <a:extLst>
              <a:ext uri="{FF2B5EF4-FFF2-40B4-BE49-F238E27FC236}">
                <a16:creationId xmlns:a16="http://schemas.microsoft.com/office/drawing/2014/main" id="{38F0D5DB-8636-4AE4-A3F6-F0D8CB12EEC6}"/>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344400" y="1518270"/>
            <a:ext cx="4455200" cy="3138556"/>
          </a:xfrm>
          <a:prstGeom prst="rect">
            <a:avLst/>
          </a:prstGeom>
        </p:spPr>
      </p:pic>
      <p:sp>
        <p:nvSpPr>
          <p:cNvPr id="16" name="Content Placeholder 15">
            <a:extLst>
              <a:ext uri="{FF2B5EF4-FFF2-40B4-BE49-F238E27FC236}">
                <a16:creationId xmlns:a16="http://schemas.microsoft.com/office/drawing/2014/main" id="{D9FC0E16-EC12-479D-BDC7-BE2CD30C2AE0}"/>
              </a:ext>
            </a:extLst>
          </p:cNvPr>
          <p:cNvSpPr>
            <a:spLocks noGrp="1"/>
          </p:cNvSpPr>
          <p:nvPr>
            <p:ph idx="13"/>
          </p:nvPr>
        </p:nvSpPr>
        <p:spPr>
          <a:xfrm>
            <a:off x="457200" y="4795226"/>
            <a:ext cx="8229600" cy="1098181"/>
          </a:xfrm>
        </p:spPr>
        <p:txBody>
          <a:bodyPr>
            <a:spAutoFit/>
          </a:bodyPr>
          <a:lstStyle/>
          <a:p>
            <a:pPr marL="0" indent="0">
              <a:spcBef>
                <a:spcPts val="600"/>
              </a:spcBef>
              <a:buNone/>
            </a:pPr>
            <a:r>
              <a:rPr lang="en-US" i="1" dirty="0"/>
              <a:t>Note: </a:t>
            </a:r>
            <a:r>
              <a:rPr lang="en-US" dirty="0"/>
              <a:t>Full-time wage and salary workers. Percentage of annual averages of median weekly earnings.</a:t>
            </a:r>
          </a:p>
          <a:p>
            <a:pPr marL="0" indent="0">
              <a:spcBef>
                <a:spcPts val="600"/>
              </a:spcBef>
              <a:buNone/>
            </a:pPr>
            <a:r>
              <a:rPr lang="en-US" i="1" dirty="0"/>
              <a:t>Source: </a:t>
            </a:r>
            <a:r>
              <a:rPr lang="en-US" dirty="0"/>
              <a:t>U.S. Bureau of Labor Statistics, “Highlights of Women’s Earnings in 2019” (Report </a:t>
            </a:r>
            <a:r>
              <a:rPr lang="en-US" spc="-200" dirty="0"/>
              <a:t>N </a:t>
            </a:r>
            <a:r>
              <a:rPr lang="en-US" dirty="0"/>
              <a:t>o. 1089, December 2020),</a:t>
            </a:r>
            <a:endParaRPr lang="en-IN" dirty="0"/>
          </a:p>
        </p:txBody>
      </p:sp>
      <p:sp>
        <p:nvSpPr>
          <p:cNvPr id="20" name="Content Placeholder 19">
            <a:extLst>
              <a:ext uri="{FF2B5EF4-FFF2-40B4-BE49-F238E27FC236}">
                <a16:creationId xmlns:a16="http://schemas.microsoft.com/office/drawing/2014/main" id="{B10D0BDA-9DC7-4CBD-A81E-42156287E106}"/>
              </a:ext>
            </a:extLst>
          </p:cNvPr>
          <p:cNvSpPr>
            <a:spLocks noGrp="1"/>
          </p:cNvSpPr>
          <p:nvPr>
            <p:ph sz="quarter" idx="17"/>
          </p:nvPr>
        </p:nvSpPr>
        <p:spPr>
          <a:xfrm>
            <a:off x="457200" y="5965827"/>
            <a:ext cx="8229600" cy="282573"/>
          </a:xfrm>
        </p:spPr>
        <p:txBody>
          <a:bodyPr>
            <a:spAutoFit/>
          </a:bodyPr>
          <a:lstStyle/>
          <a:p>
            <a:pPr marL="0" indent="0">
              <a:buNone/>
            </a:pPr>
            <a:r>
              <a:rPr lang="en-US" dirty="0">
                <a:hlinkClick r:id="rId4" tooltip="https://www.bls.gov/opub/reports/womens-earnings/2019/home.htm "/>
              </a:rPr>
              <a:t>https://www.bls.gov/opub/reports/womens-earnings/2019/home.htm </a:t>
            </a:r>
            <a:endParaRPr lang="en-US" dirty="0"/>
          </a:p>
        </p:txBody>
      </p:sp>
    </p:spTree>
    <p:extLst>
      <p:ext uri="{BB962C8B-B14F-4D97-AF65-F5344CB8AC3E}">
        <p14:creationId xmlns:p14="http://schemas.microsoft.com/office/powerpoint/2010/main" val="414524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59"/>
            <a:ext cx="8229600" cy="1144347"/>
          </a:xfrm>
        </p:spPr>
        <p:txBody>
          <a:bodyPr tIns="18000" bIns="18000" anchor="ctr" anchorCtr="0">
            <a:spAutoFit/>
          </a:bodyPr>
          <a:lstStyle/>
          <a:p>
            <a:r>
              <a:rPr lang="en-US" sz="3600" dirty="0">
                <a:latin typeface="+mj-lt"/>
              </a:rPr>
              <a:t>Prejudice and Discrimination in Organizations </a:t>
            </a:r>
            <a:r>
              <a:rPr lang="en-US" sz="2800" dirty="0">
                <a:latin typeface="+mj-lt"/>
              </a:rPr>
              <a:t>(1 of 2)</a:t>
            </a:r>
          </a:p>
        </p:txBody>
      </p:sp>
      <p:sp>
        <p:nvSpPr>
          <p:cNvPr id="3" name="Content Placeholder 2"/>
          <p:cNvSpPr>
            <a:spLocks noGrp="1"/>
          </p:cNvSpPr>
          <p:nvPr>
            <p:ph idx="1"/>
          </p:nvPr>
        </p:nvSpPr>
        <p:spPr>
          <a:xfrm>
            <a:off x="457200" y="1580537"/>
            <a:ext cx="8229600" cy="2521647"/>
          </a:xfrm>
        </p:spPr>
        <p:txBody>
          <a:bodyPr tIns="18000" bIns="18000" anchor="ctr" anchorCtr="0">
            <a:spAutoFit/>
          </a:bodyPr>
          <a:lstStyle/>
          <a:p>
            <a:pPr marL="256032" indent="-256032">
              <a:buSzPct val="100000"/>
              <a:defRPr/>
            </a:pPr>
            <a:r>
              <a:rPr lang="en-US" sz="2400" b="1" dirty="0">
                <a:cs typeface="Arial" charset="0"/>
              </a:rPr>
              <a:t>Prejudice </a:t>
            </a:r>
            <a:r>
              <a:rPr lang="en-US" sz="2400" dirty="0">
                <a:cs typeface="Arial" charset="0"/>
              </a:rPr>
              <a:t>is an attitude representing broad, generalized feelings toward a group or its members that maintains a hierarchy between that group and other groups.</a:t>
            </a:r>
          </a:p>
          <a:p>
            <a:pPr lvl="1" indent="-256032">
              <a:buSzPct val="100000"/>
              <a:defRPr/>
            </a:pPr>
            <a:r>
              <a:rPr lang="en-US" sz="2400" dirty="0">
                <a:cs typeface="Arial" charset="0"/>
              </a:rPr>
              <a:t>Sexism, racism, ageism</a:t>
            </a:r>
          </a:p>
          <a:p>
            <a:pPr marL="256032" indent="-256032">
              <a:buSzPct val="100000"/>
              <a:defRPr/>
            </a:pPr>
            <a:r>
              <a:rPr lang="en-US" sz="2400" b="1" dirty="0">
                <a:cs typeface="Arial" charset="0"/>
              </a:rPr>
              <a:t>Implicit bias </a:t>
            </a:r>
            <a:r>
              <a:rPr lang="en-US" sz="2400" dirty="0">
                <a:cs typeface="Arial" charset="0"/>
              </a:rPr>
              <a:t>refers to a prejudice that may be hidden outside one’s conscious awareness.</a:t>
            </a:r>
            <a:endParaRPr lang="en-US" sz="2400" b="1" dirty="0"/>
          </a:p>
        </p:txBody>
      </p:sp>
    </p:spTree>
    <p:extLst>
      <p:ext uri="{BB962C8B-B14F-4D97-AF65-F5344CB8AC3E}">
        <p14:creationId xmlns:p14="http://schemas.microsoft.com/office/powerpoint/2010/main" val="356745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21"/>
            <a:ext cx="8229600" cy="1144347"/>
          </a:xfrm>
        </p:spPr>
        <p:txBody>
          <a:bodyPr tIns="18000" bIns="18000" anchor="ctr" anchorCtr="0">
            <a:spAutoFit/>
          </a:bodyPr>
          <a:lstStyle/>
          <a:p>
            <a:r>
              <a:rPr lang="en-US" sz="3600" dirty="0">
                <a:latin typeface="+mj-lt"/>
              </a:rPr>
              <a:t>Prejudice and Discrimination in Organizations </a:t>
            </a:r>
            <a:r>
              <a:rPr lang="en-US" sz="2800" dirty="0">
                <a:latin typeface="+mj-lt"/>
              </a:rPr>
              <a:t>(2 of 2)</a:t>
            </a:r>
          </a:p>
        </p:txBody>
      </p:sp>
      <p:sp>
        <p:nvSpPr>
          <p:cNvPr id="3" name="Content Placeholder 2"/>
          <p:cNvSpPr>
            <a:spLocks noGrp="1"/>
          </p:cNvSpPr>
          <p:nvPr>
            <p:ph idx="1"/>
          </p:nvPr>
        </p:nvSpPr>
        <p:spPr>
          <a:xfrm>
            <a:off x="457200" y="1580536"/>
            <a:ext cx="8229600" cy="3745059"/>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Discrimination </a:t>
            </a:r>
            <a:r>
              <a:rPr lang="en-US" sz="2400" dirty="0">
                <a:latin typeface="Arial" panose="020B0604020202020204" pitchFamily="34" charset="0"/>
                <a:cs typeface="Arial" panose="020B0604020202020204" pitchFamily="34" charset="0"/>
              </a:rPr>
              <a:t>involves actions or behaviors that create, maintain, or reinforce some groups’ advantages over other groups and their members.</a:t>
            </a:r>
          </a:p>
          <a:p>
            <a:pPr marL="256032" indent="-256032">
              <a:buSzPct val="100000"/>
              <a:defRPr/>
            </a:pPr>
            <a:r>
              <a:rPr lang="en-US" sz="2400" b="1" dirty="0">
                <a:latin typeface="Arial" panose="020B0604020202020204" pitchFamily="34" charset="0"/>
                <a:cs typeface="Arial" panose="020B0604020202020204" pitchFamily="34" charset="0"/>
              </a:rPr>
              <a:t>Disparate impact </a:t>
            </a:r>
            <a:r>
              <a:rPr lang="en-US" sz="2400" dirty="0">
                <a:latin typeface="Arial" panose="020B0604020202020204" pitchFamily="34" charset="0"/>
                <a:cs typeface="Arial" panose="020B0604020202020204" pitchFamily="34" charset="0"/>
              </a:rPr>
              <a:t>occurs when employment practices have a discriminatory effect on a legally protected group of people.</a:t>
            </a:r>
          </a:p>
          <a:p>
            <a:pPr marL="256032" indent="-256032">
              <a:buSzPct val="100000"/>
              <a:defRPr/>
            </a:pPr>
            <a:r>
              <a:rPr lang="en-US" sz="2400" b="1" dirty="0">
                <a:latin typeface="Arial" panose="020B0604020202020204" pitchFamily="34" charset="0"/>
                <a:cs typeface="Arial" panose="020B0604020202020204" pitchFamily="34" charset="0"/>
              </a:rPr>
              <a:t>Disparate treatment </a:t>
            </a:r>
            <a:r>
              <a:rPr lang="en-US" sz="2400" dirty="0">
                <a:latin typeface="Arial" panose="020B0604020202020204" pitchFamily="34" charset="0"/>
                <a:cs typeface="Arial" panose="020B0604020202020204" pitchFamily="34" charset="0"/>
              </a:rPr>
              <a:t>is intentional and represents employment practices intended to have a discriminatory effect on a legally protected group of people.</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06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E73530-2C6D-4FDF-8184-DCCBABFBF8E7}"/>
              </a:ext>
            </a:extLst>
          </p:cNvPr>
          <p:cNvSpPr>
            <a:spLocks noGrp="1"/>
          </p:cNvSpPr>
          <p:nvPr>
            <p:ph type="title"/>
          </p:nvPr>
        </p:nvSpPr>
        <p:spPr>
          <a:xfrm>
            <a:off x="457200" y="142679"/>
            <a:ext cx="8229600" cy="1144347"/>
          </a:xfrm>
        </p:spPr>
        <p:txBody>
          <a:bodyPr>
            <a:spAutoFit/>
          </a:bodyPr>
          <a:lstStyle/>
          <a:p>
            <a:r>
              <a:rPr lang="en-US" sz="3600" dirty="0">
                <a:latin typeface="+mj-lt"/>
              </a:rPr>
              <a:t>Workplace Discrimination and Organizational Effectiveness </a:t>
            </a:r>
            <a:r>
              <a:rPr lang="en-US" sz="2800" dirty="0">
                <a:latin typeface="+mj-lt"/>
              </a:rPr>
              <a:t>(1 of 2)</a:t>
            </a:r>
            <a:endParaRPr lang="en-IN" dirty="0"/>
          </a:p>
        </p:txBody>
      </p:sp>
      <p:sp>
        <p:nvSpPr>
          <p:cNvPr id="9" name="Content Placeholder 8">
            <a:extLst>
              <a:ext uri="{FF2B5EF4-FFF2-40B4-BE49-F238E27FC236}">
                <a16:creationId xmlns:a16="http://schemas.microsoft.com/office/drawing/2014/main" id="{4F86205B-8A60-44C2-8718-9881328A3AF7}"/>
              </a:ext>
            </a:extLst>
          </p:cNvPr>
          <p:cNvSpPr>
            <a:spLocks noGrp="1"/>
          </p:cNvSpPr>
          <p:nvPr>
            <p:ph idx="1"/>
          </p:nvPr>
        </p:nvSpPr>
        <p:spPr>
          <a:xfrm>
            <a:off x="457200" y="1641988"/>
            <a:ext cx="8229600" cy="344128"/>
          </a:xfrm>
        </p:spPr>
        <p:txBody>
          <a:bodyPr>
            <a:spAutoFit/>
          </a:bodyPr>
          <a:lstStyle/>
          <a:p>
            <a:pPr marL="0" indent="0">
              <a:buNone/>
            </a:pPr>
            <a:r>
              <a:rPr lang="en-US" sz="2000" b="1"/>
              <a:t>Exhibit 2.1</a:t>
            </a:r>
            <a:r>
              <a:rPr lang="en-US" sz="2000"/>
              <a:t> Forms of Discrimination</a:t>
            </a:r>
          </a:p>
        </p:txBody>
      </p:sp>
      <p:graphicFrame>
        <p:nvGraphicFramePr>
          <p:cNvPr id="6" name="Table 6">
            <a:extLst>
              <a:ext uri="{FF2B5EF4-FFF2-40B4-BE49-F238E27FC236}">
                <a16:creationId xmlns:a16="http://schemas.microsoft.com/office/drawing/2014/main" id="{49176C74-9C1E-47B7-A5D6-E8DDFDD1C8B1}"/>
              </a:ext>
            </a:extLst>
          </p:cNvPr>
          <p:cNvGraphicFramePr>
            <a:graphicFrameLocks noGrp="1"/>
          </p:cNvGraphicFramePr>
          <p:nvPr>
            <p:extLst>
              <p:ext uri="{D42A27DB-BD31-4B8C-83A1-F6EECF244321}">
                <p14:modId xmlns:p14="http://schemas.microsoft.com/office/powerpoint/2010/main" val="3710601365"/>
              </p:ext>
            </p:extLst>
          </p:nvPr>
        </p:nvGraphicFramePr>
        <p:xfrm>
          <a:off x="515112" y="2198635"/>
          <a:ext cx="8113776" cy="3845746"/>
        </p:xfrm>
        <a:graphic>
          <a:graphicData uri="http://schemas.openxmlformats.org/drawingml/2006/table">
            <a:tbl>
              <a:tblPr firstRow="1" bandRow="1">
                <a:tableStyleId>{3B4B98B0-60AC-42C2-AFA5-B58CD77FA1E5}</a:tableStyleId>
              </a:tblPr>
              <a:tblGrid>
                <a:gridCol w="2456688">
                  <a:extLst>
                    <a:ext uri="{9D8B030D-6E8A-4147-A177-3AD203B41FA5}">
                      <a16:colId xmlns:a16="http://schemas.microsoft.com/office/drawing/2014/main" val="3354860871"/>
                    </a:ext>
                  </a:extLst>
                </a:gridCol>
                <a:gridCol w="2667000">
                  <a:extLst>
                    <a:ext uri="{9D8B030D-6E8A-4147-A177-3AD203B41FA5}">
                      <a16:colId xmlns:a16="http://schemas.microsoft.com/office/drawing/2014/main" val="2226003381"/>
                    </a:ext>
                  </a:extLst>
                </a:gridCol>
                <a:gridCol w="2990088">
                  <a:extLst>
                    <a:ext uri="{9D8B030D-6E8A-4147-A177-3AD203B41FA5}">
                      <a16:colId xmlns:a16="http://schemas.microsoft.com/office/drawing/2014/main" val="2814761688"/>
                    </a:ext>
                  </a:extLst>
                </a:gridCol>
              </a:tblGrid>
              <a:tr h="493588">
                <a:tc>
                  <a:txBody>
                    <a:bodyPr/>
                    <a:lstStyle/>
                    <a:p>
                      <a:r>
                        <a:rPr lang="en-US" sz="1400" noProof="0">
                          <a:solidFill>
                            <a:schemeClr val="bg1"/>
                          </a:solidFill>
                          <a:latin typeface="Arial" panose="020B0604020202020204" pitchFamily="34" charset="0"/>
                          <a:cs typeface="Arial" panose="020B0604020202020204" pitchFamily="34" charset="0"/>
                        </a:rPr>
                        <a:t>Type of Discrimination</a:t>
                      </a:r>
                    </a:p>
                  </a:txBody>
                  <a:tcPr marL="121706" marR="121706" marT="60853" marB="608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sz="1400" noProof="0">
                          <a:solidFill>
                            <a:schemeClr val="bg1"/>
                          </a:solidFill>
                          <a:latin typeface="Arial" panose="020B0604020202020204" pitchFamily="34" charset="0"/>
                          <a:cs typeface="Arial" panose="020B0604020202020204" pitchFamily="34" charset="0"/>
                        </a:rPr>
                        <a:t>Definition </a:t>
                      </a:r>
                    </a:p>
                  </a:txBody>
                  <a:tcPr marL="121706" marR="121706" marT="60853" marB="608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sz="1400" noProof="0">
                          <a:solidFill>
                            <a:schemeClr val="bg1"/>
                          </a:solidFill>
                          <a:latin typeface="Arial" panose="020B0604020202020204" pitchFamily="34" charset="0"/>
                          <a:cs typeface="Arial" panose="020B0604020202020204" pitchFamily="34" charset="0"/>
                        </a:rPr>
                        <a:t>Examples from Organizations</a:t>
                      </a:r>
                    </a:p>
                  </a:txBody>
                  <a:tcPr marL="121706" marR="121706" marT="60853" marB="608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1462545197"/>
                  </a:ext>
                </a:extLst>
              </a:tr>
              <a:tr h="731305">
                <a:tc>
                  <a:txBody>
                    <a:bodyPr/>
                    <a:lstStyle/>
                    <a:p>
                      <a:r>
                        <a:rPr lang="en-US" sz="1400" noProof="0">
                          <a:latin typeface="Arial" panose="020B0604020202020204" pitchFamily="34" charset="0"/>
                          <a:cs typeface="Arial" panose="020B0604020202020204" pitchFamily="34" charset="0"/>
                        </a:rPr>
                        <a:t>Discriminatory policies or practices</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a:latin typeface="Arial" panose="020B0604020202020204" pitchFamily="34" charset="0"/>
                          <a:cs typeface="Arial" panose="020B0604020202020204" pitchFamily="34" charset="0"/>
                        </a:rPr>
                        <a:t>Actions taken by representatives of the organization that deny equal opportunity to perform or unequal rewards for performance.</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a:latin typeface="Arial" panose="020B0604020202020204" pitchFamily="34" charset="0"/>
                          <a:cs typeface="Arial" panose="020B0604020202020204" pitchFamily="34" charset="0"/>
                        </a:rPr>
                        <a:t>Older workers may be targeted for layoffs because they are highly paid and have lucrative benefits.</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3615117591"/>
                  </a:ext>
                </a:extLst>
              </a:tr>
              <a:tr h="731305">
                <a:tc>
                  <a:txBody>
                    <a:bodyPr/>
                    <a:lstStyle/>
                    <a:p>
                      <a:r>
                        <a:rPr lang="en-US" sz="1400" noProof="0">
                          <a:latin typeface="Arial" panose="020B0604020202020204" pitchFamily="34" charset="0"/>
                          <a:cs typeface="Arial" panose="020B0604020202020204" pitchFamily="34" charset="0"/>
                        </a:rPr>
                        <a:t>Sexual harassment</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a:latin typeface="Arial" panose="020B0604020202020204" pitchFamily="34" charset="0"/>
                          <a:cs typeface="Arial" panose="020B0604020202020204" pitchFamily="34" charset="0"/>
                        </a:rPr>
                        <a:t>Unwanted sexual advances and other verbal or physical conduct of a sexual nature that create a hostile or offensive work environment. </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a:latin typeface="Arial" panose="020B0604020202020204" pitchFamily="34" charset="0"/>
                          <a:cs typeface="Arial" panose="020B0604020202020204" pitchFamily="34" charset="0"/>
                        </a:rPr>
                        <a:t>Salespeople at one company went on company-paid visits to strip clubs, brought strippers into the office to celebrate promotions, and fostered pervasive sexual rumors.</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1374760290"/>
                  </a:ext>
                </a:extLst>
              </a:tr>
              <a:tr h="578905">
                <a:tc>
                  <a:txBody>
                    <a:bodyPr/>
                    <a:lstStyle/>
                    <a:p>
                      <a:r>
                        <a:rPr lang="en-US" sz="1400" noProof="0">
                          <a:latin typeface="Arial" panose="020B0604020202020204" pitchFamily="34" charset="0"/>
                          <a:cs typeface="Arial" panose="020B0604020202020204" pitchFamily="34" charset="0"/>
                        </a:rPr>
                        <a:t>Intimidation</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a:latin typeface="Arial" panose="020B0604020202020204" pitchFamily="34" charset="0"/>
                          <a:cs typeface="Arial" panose="020B0604020202020204" pitchFamily="34" charset="0"/>
                        </a:rPr>
                        <a:t>Overt threats or bullying directed at members of specific groups of employees.</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dirty="0">
                          <a:latin typeface="Arial" panose="020B0604020202020204" pitchFamily="34" charset="0"/>
                          <a:cs typeface="Arial" panose="020B0604020202020204" pitchFamily="34" charset="0"/>
                        </a:rPr>
                        <a:t>Black employees at some companies have found nooses hanging over their work stations.</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1306584382"/>
                  </a:ext>
                </a:extLst>
              </a:tr>
            </a:tbl>
          </a:graphicData>
        </a:graphic>
      </p:graphicFrame>
    </p:spTree>
    <p:extLst>
      <p:ext uri="{BB962C8B-B14F-4D97-AF65-F5344CB8AC3E}">
        <p14:creationId xmlns:p14="http://schemas.microsoft.com/office/powerpoint/2010/main" val="165278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E73530-2C6D-4FDF-8184-DCCBABFBF8E7}"/>
              </a:ext>
            </a:extLst>
          </p:cNvPr>
          <p:cNvSpPr>
            <a:spLocks noGrp="1"/>
          </p:cNvSpPr>
          <p:nvPr>
            <p:ph type="title"/>
          </p:nvPr>
        </p:nvSpPr>
        <p:spPr>
          <a:xfrm>
            <a:off x="457200" y="142679"/>
            <a:ext cx="8229600" cy="1144347"/>
          </a:xfrm>
        </p:spPr>
        <p:txBody>
          <a:bodyPr>
            <a:spAutoFit/>
          </a:bodyPr>
          <a:lstStyle/>
          <a:p>
            <a:r>
              <a:rPr lang="en-US" sz="3600" dirty="0">
                <a:latin typeface="+mj-lt"/>
              </a:rPr>
              <a:t>Workplace Discrimination and Organizational Effectiveness </a:t>
            </a:r>
            <a:r>
              <a:rPr lang="en-US" sz="2800" dirty="0">
                <a:latin typeface="+mj-lt"/>
              </a:rPr>
              <a:t>(2 of 2)</a:t>
            </a:r>
            <a:endParaRPr lang="en-IN" dirty="0"/>
          </a:p>
        </p:txBody>
      </p:sp>
      <p:sp>
        <p:nvSpPr>
          <p:cNvPr id="9" name="Content Placeholder 8">
            <a:extLst>
              <a:ext uri="{FF2B5EF4-FFF2-40B4-BE49-F238E27FC236}">
                <a16:creationId xmlns:a16="http://schemas.microsoft.com/office/drawing/2014/main" id="{4F86205B-8A60-44C2-8718-9881328A3AF7}"/>
              </a:ext>
            </a:extLst>
          </p:cNvPr>
          <p:cNvSpPr>
            <a:spLocks noGrp="1"/>
          </p:cNvSpPr>
          <p:nvPr>
            <p:ph idx="1"/>
          </p:nvPr>
        </p:nvSpPr>
        <p:spPr>
          <a:xfrm>
            <a:off x="457200" y="1362214"/>
            <a:ext cx="8229600" cy="313350"/>
          </a:xfrm>
        </p:spPr>
        <p:txBody>
          <a:bodyPr>
            <a:spAutoFit/>
          </a:bodyPr>
          <a:lstStyle/>
          <a:p>
            <a:pPr marL="0" indent="0">
              <a:buNone/>
            </a:pPr>
            <a:r>
              <a:rPr lang="en-US" sz="1800" b="1"/>
              <a:t>Exhibit 2.1</a:t>
            </a:r>
            <a:r>
              <a:rPr lang="en-US" sz="1800"/>
              <a:t> Forms of Discrimination</a:t>
            </a:r>
          </a:p>
        </p:txBody>
      </p:sp>
      <p:graphicFrame>
        <p:nvGraphicFramePr>
          <p:cNvPr id="6" name="Table 6">
            <a:extLst>
              <a:ext uri="{FF2B5EF4-FFF2-40B4-BE49-F238E27FC236}">
                <a16:creationId xmlns:a16="http://schemas.microsoft.com/office/drawing/2014/main" id="{49176C74-9C1E-47B7-A5D6-E8DDFDD1C8B1}"/>
              </a:ext>
            </a:extLst>
          </p:cNvPr>
          <p:cNvGraphicFramePr>
            <a:graphicFrameLocks noGrp="1"/>
          </p:cNvGraphicFramePr>
          <p:nvPr>
            <p:extLst>
              <p:ext uri="{D42A27DB-BD31-4B8C-83A1-F6EECF244321}">
                <p14:modId xmlns:p14="http://schemas.microsoft.com/office/powerpoint/2010/main" val="2511578394"/>
              </p:ext>
            </p:extLst>
          </p:nvPr>
        </p:nvGraphicFramePr>
        <p:xfrm>
          <a:off x="515112" y="1736390"/>
          <a:ext cx="8113776" cy="2998854"/>
        </p:xfrm>
        <a:graphic>
          <a:graphicData uri="http://schemas.openxmlformats.org/drawingml/2006/table">
            <a:tbl>
              <a:tblPr firstRow="1" bandRow="1">
                <a:tableStyleId>{3B4B98B0-60AC-42C2-AFA5-B58CD77FA1E5}</a:tableStyleId>
              </a:tblPr>
              <a:tblGrid>
                <a:gridCol w="2456688">
                  <a:extLst>
                    <a:ext uri="{9D8B030D-6E8A-4147-A177-3AD203B41FA5}">
                      <a16:colId xmlns:a16="http://schemas.microsoft.com/office/drawing/2014/main" val="3354860871"/>
                    </a:ext>
                  </a:extLst>
                </a:gridCol>
                <a:gridCol w="2667000">
                  <a:extLst>
                    <a:ext uri="{9D8B030D-6E8A-4147-A177-3AD203B41FA5}">
                      <a16:colId xmlns:a16="http://schemas.microsoft.com/office/drawing/2014/main" val="2226003381"/>
                    </a:ext>
                  </a:extLst>
                </a:gridCol>
                <a:gridCol w="2990088">
                  <a:extLst>
                    <a:ext uri="{9D8B030D-6E8A-4147-A177-3AD203B41FA5}">
                      <a16:colId xmlns:a16="http://schemas.microsoft.com/office/drawing/2014/main" val="2814761688"/>
                    </a:ext>
                  </a:extLst>
                </a:gridCol>
              </a:tblGrid>
              <a:tr h="462312">
                <a:tc>
                  <a:txBody>
                    <a:bodyPr/>
                    <a:lstStyle/>
                    <a:p>
                      <a:r>
                        <a:rPr lang="en-US" sz="1200" noProof="0">
                          <a:solidFill>
                            <a:schemeClr val="bg1"/>
                          </a:solidFill>
                          <a:latin typeface="Arial" panose="020B0604020202020204" pitchFamily="34" charset="0"/>
                          <a:cs typeface="Arial" panose="020B0604020202020204" pitchFamily="34" charset="0"/>
                        </a:rPr>
                        <a:t>Type of Discrimination</a:t>
                      </a:r>
                    </a:p>
                  </a:txBody>
                  <a:tcPr marL="121706" marR="121706" marT="56997" marB="569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sz="1200" noProof="0">
                          <a:solidFill>
                            <a:schemeClr val="bg1"/>
                          </a:solidFill>
                          <a:latin typeface="Arial" panose="020B0604020202020204" pitchFamily="34" charset="0"/>
                          <a:cs typeface="Arial" panose="020B0604020202020204" pitchFamily="34" charset="0"/>
                        </a:rPr>
                        <a:t>Definition </a:t>
                      </a:r>
                    </a:p>
                  </a:txBody>
                  <a:tcPr marL="121706" marR="121706" marT="56997" marB="569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sz="1200" noProof="0">
                          <a:solidFill>
                            <a:schemeClr val="bg1"/>
                          </a:solidFill>
                          <a:latin typeface="Arial" panose="020B0604020202020204" pitchFamily="34" charset="0"/>
                          <a:cs typeface="Arial" panose="020B0604020202020204" pitchFamily="34" charset="0"/>
                        </a:rPr>
                        <a:t>Examples from Organizations</a:t>
                      </a:r>
                    </a:p>
                  </a:txBody>
                  <a:tcPr marL="121706" marR="121706" marT="56997" marB="569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1462545197"/>
                  </a:ext>
                </a:extLst>
              </a:tr>
              <a:tr h="799164">
                <a:tc>
                  <a:txBody>
                    <a:bodyPr/>
                    <a:lstStyle/>
                    <a:p>
                      <a:r>
                        <a:rPr lang="en-US" sz="1200" noProof="0">
                          <a:latin typeface="Arial" panose="020B0604020202020204" pitchFamily="34" charset="0"/>
                          <a:cs typeface="Arial" panose="020B0604020202020204" pitchFamily="34" charset="0"/>
                        </a:rPr>
                        <a:t>Mockery and insults</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a:latin typeface="Arial" panose="020B0604020202020204" pitchFamily="34" charset="0"/>
                          <a:cs typeface="Arial" panose="020B0604020202020204" pitchFamily="34" charset="0"/>
                        </a:rPr>
                        <a:t>Jokes or negative stereotypes; sometimes the result of jokes taken too far.</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a:latin typeface="Arial" panose="020B0604020202020204" pitchFamily="34" charset="0"/>
                          <a:cs typeface="Arial" panose="020B0604020202020204" pitchFamily="34" charset="0"/>
                        </a:rPr>
                        <a:t>Arab employees have been asked at work whether they were carrying bombs or were members of terrorist organizations.</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2896036595"/>
                  </a:ext>
                </a:extLst>
              </a:tr>
              <a:tr h="804873">
                <a:tc>
                  <a:txBody>
                    <a:bodyPr/>
                    <a:lstStyle/>
                    <a:p>
                      <a:r>
                        <a:rPr lang="en-US" sz="1200" noProof="0">
                          <a:latin typeface="Arial" panose="020B0604020202020204" pitchFamily="34" charset="0"/>
                          <a:cs typeface="Arial" panose="020B0604020202020204" pitchFamily="34" charset="0"/>
                        </a:rPr>
                        <a:t>Exclusion</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dirty="0">
                          <a:latin typeface="Arial" panose="020B0604020202020204" pitchFamily="34" charset="0"/>
                          <a:cs typeface="Arial" panose="020B0604020202020204" pitchFamily="34" charset="0"/>
                        </a:rPr>
                        <a:t>Exclusion of certain people from job opportunities, social events, discussions, or informal mentoring; can occur unintentionally.</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a:latin typeface="Arial" panose="020B0604020202020204" pitchFamily="34" charset="0"/>
                          <a:cs typeface="Arial" panose="020B0604020202020204" pitchFamily="34" charset="0"/>
                        </a:rPr>
                        <a:t>Many women in finance claim they are assigned to marginal job roles or are given light workloads that do not lead to promotion.</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2693550688"/>
                  </a:ext>
                </a:extLst>
              </a:tr>
              <a:tr h="804873">
                <a:tc>
                  <a:txBody>
                    <a:bodyPr/>
                    <a:lstStyle/>
                    <a:p>
                      <a:r>
                        <a:rPr lang="en-US" sz="1200" noProof="0">
                          <a:latin typeface="Arial" panose="020B0604020202020204" pitchFamily="34" charset="0"/>
                          <a:cs typeface="Arial" panose="020B0604020202020204" pitchFamily="34" charset="0"/>
                        </a:rPr>
                        <a:t>Incivility</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a:latin typeface="Arial" panose="020B0604020202020204" pitchFamily="34" charset="0"/>
                          <a:cs typeface="Arial" panose="020B0604020202020204" pitchFamily="34" charset="0"/>
                        </a:rPr>
                        <a:t>Disrespectful treatment, including behaving in an aggressive manner, interrupting the person, or ignoring their opinions.</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dirty="0">
                          <a:latin typeface="Arial" panose="020B0604020202020204" pitchFamily="34" charset="0"/>
                          <a:cs typeface="Arial" panose="020B0604020202020204" pitchFamily="34" charset="0"/>
                        </a:rPr>
                        <a:t>Women attorneys note that they are frequently cut off when speaking and that others do not adequately acknowledge their comments.</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3446740449"/>
                  </a:ext>
                </a:extLst>
              </a:tr>
            </a:tbl>
          </a:graphicData>
        </a:graphic>
      </p:graphicFrame>
      <p:sp>
        <p:nvSpPr>
          <p:cNvPr id="10" name="Content Placeholder 9">
            <a:extLst>
              <a:ext uri="{FF2B5EF4-FFF2-40B4-BE49-F238E27FC236}">
                <a16:creationId xmlns:a16="http://schemas.microsoft.com/office/drawing/2014/main" id="{DC4693B0-0F82-4F7D-973F-9C5B4A5D4160}"/>
              </a:ext>
            </a:extLst>
          </p:cNvPr>
          <p:cNvSpPr>
            <a:spLocks noGrp="1"/>
          </p:cNvSpPr>
          <p:nvPr>
            <p:ph idx="13"/>
          </p:nvPr>
        </p:nvSpPr>
        <p:spPr>
          <a:xfrm>
            <a:off x="457528" y="4807976"/>
            <a:ext cx="8224510" cy="1513679"/>
          </a:xfrm>
        </p:spPr>
        <p:txBody>
          <a:bodyPr wrap="square">
            <a:spAutoFit/>
          </a:bodyPr>
          <a:lstStyle/>
          <a:p>
            <a:pPr marL="0" indent="0">
              <a:buNone/>
            </a:pPr>
            <a:r>
              <a:rPr lang="en-US" sz="1200" dirty="0"/>
              <a:t>Sources: Based on J. Levitz and P. </a:t>
            </a:r>
            <a:r>
              <a:rPr lang="en-US" sz="1200" dirty="0" err="1"/>
              <a:t>Shishkin</a:t>
            </a:r>
            <a:r>
              <a:rPr lang="en-US" sz="1200" dirty="0"/>
              <a:t>, “More Workers Cite Age Bias After Layoffs,” The Wall Street Journal, March 11, 2009, D1–D2; W. M. </a:t>
            </a:r>
            <a:r>
              <a:rPr lang="en-US" sz="1200" dirty="0" err="1"/>
              <a:t>Bulkeley</a:t>
            </a:r>
            <a:r>
              <a:rPr lang="en-US" sz="1200" dirty="0"/>
              <a:t>, “A Data-Storage Titan Confronts Bias Claims,” The Wall Street Journal, September 12, 2007, A1, A16; D. Walker, “Incident With Noose Stirs Old Memories,” McClatchy-Tribune Business News, June 29, 2008; D. Solis, “Racial Horror Stories Keep </a:t>
            </a:r>
            <a:r>
              <a:rPr lang="en-US" sz="1200" spc="-200" dirty="0"/>
              <a:t>E </a:t>
            </a:r>
            <a:r>
              <a:rPr lang="en-US" sz="1200" spc="-200" dirty="0" err="1"/>
              <a:t>E</a:t>
            </a:r>
            <a:r>
              <a:rPr lang="en-US" sz="1200" spc="-200" dirty="0"/>
              <a:t> O </a:t>
            </a:r>
            <a:r>
              <a:rPr lang="en-US" sz="1200" dirty="0"/>
              <a:t>C Busy,” Knight-Ridder Tribune Business News, July 30, 2005, 1; H. </a:t>
            </a:r>
            <a:r>
              <a:rPr lang="en-US" sz="1200" dirty="0" err="1"/>
              <a:t>Ibish</a:t>
            </a:r>
            <a:r>
              <a:rPr lang="en-US" sz="1200" dirty="0"/>
              <a:t> and A. Stewart, Report on Hate Crimes and Discrimination Against Arab Americans: The Post-September 11 Backlash, September 11, 2001–October 11, 2001 (Washington, </a:t>
            </a:r>
            <a:r>
              <a:rPr lang="en-US" sz="1200" spc="-200" dirty="0"/>
              <a:t>D </a:t>
            </a:r>
            <a:r>
              <a:rPr lang="en-US" sz="1200" dirty="0"/>
              <a:t>C: American-Arab Anti-Discrimination Committee, 2003); A. Raghavan, “Wall Street’s Disappearing Women,” Forbes, March 16, 2009, 72–78; and L. M. Cortina, “Unseen Injustice: Incivility as Modern Discrimination in Organizations,” Academy of Management Review 33, </a:t>
            </a:r>
            <a:r>
              <a:rPr lang="en-US" sz="1200" spc="-150" dirty="0"/>
              <a:t>n </a:t>
            </a:r>
            <a:r>
              <a:rPr lang="en-US" sz="1200" dirty="0"/>
              <a:t>o. 1 (2008): 55–75.</a:t>
            </a:r>
            <a:endParaRPr lang="en-IN" sz="1200" dirty="0"/>
          </a:p>
        </p:txBody>
      </p:sp>
    </p:spTree>
    <p:extLst>
      <p:ext uri="{BB962C8B-B14F-4D97-AF65-F5344CB8AC3E}">
        <p14:creationId xmlns:p14="http://schemas.microsoft.com/office/powerpoint/2010/main" val="1995346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8481</TotalTime>
  <Words>8218</Words>
  <Application>Microsoft Office PowerPoint</Application>
  <PresentationFormat>On-screen Show (4:3)</PresentationFormat>
  <Paragraphs>443</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Times New Roman</vt:lpstr>
      <vt:lpstr>Verdana</vt:lpstr>
      <vt:lpstr>Wingdings</vt:lpstr>
      <vt:lpstr>508 Lecture</vt:lpstr>
      <vt:lpstr>Organizational Behavior</vt:lpstr>
      <vt:lpstr>Learning Objectives</vt:lpstr>
      <vt:lpstr>Understanding Diversity (1 of 3)</vt:lpstr>
      <vt:lpstr>Understanding Diversity (2 of 3)</vt:lpstr>
      <vt:lpstr>Understanding Diversity (3 of 3)</vt:lpstr>
      <vt:lpstr>Prejudice and Discrimination in Organizations (1 of 2)</vt:lpstr>
      <vt:lpstr>Prejudice and Discrimination in Organizations (2 of 2)</vt:lpstr>
      <vt:lpstr>Workplace Discrimination and Organizational Effectiveness (1 of 2)</vt:lpstr>
      <vt:lpstr>Workplace Discrimination and Organizational Effectiveness (2 of 2)</vt:lpstr>
      <vt:lpstr>Prejudice, Discrimination, and Diversity (1 of 5)</vt:lpstr>
      <vt:lpstr>Prejudice, Discrimination, and Diversity (2 of 5)</vt:lpstr>
      <vt:lpstr>Prejudice, Discrimination, and Diversity (3 of 5)</vt:lpstr>
      <vt:lpstr>Prejudice, Discrimination, and Diversity (4 of 5)</vt:lpstr>
      <vt:lpstr>Prejudice, Discrimination, and Diversity (5 of 5)</vt:lpstr>
      <vt:lpstr>Diversity Dynamics (1 of 2)</vt:lpstr>
      <vt:lpstr>Diversity Dynamics (2 of 2)</vt:lpstr>
      <vt:lpstr>Cross-Cultural O B (1 of 7)</vt:lpstr>
      <vt:lpstr>Cross-Cultural O B (2 of 7)</vt:lpstr>
      <vt:lpstr>Cross-Cultural O B (3 of 7)</vt:lpstr>
      <vt:lpstr>Cross-Cultural O B (4 of 7)</vt:lpstr>
      <vt:lpstr>Cross-Cultural O B (5 of 7)</vt:lpstr>
      <vt:lpstr>Cross-Cultural OB (6 of 7)</vt:lpstr>
      <vt:lpstr>Cross-Cultural O B (7 of 7)</vt:lpstr>
      <vt:lpstr>Implementing Diversity Management (1 of 7)</vt:lpstr>
      <vt:lpstr>Implementing Diversity Management (2 of 7)</vt:lpstr>
      <vt:lpstr>Implementing Diversity Management (3 of 7)</vt:lpstr>
      <vt:lpstr>Implementing Diversity Management (4 of 7)</vt:lpstr>
      <vt:lpstr>Implementing Diversity Management (5 of 7)</vt:lpstr>
      <vt:lpstr>Implementing Diversity Management (6 of 7)</vt:lpstr>
      <vt:lpstr>Implementing Diversity Management (7 of 7)</vt:lpstr>
      <vt:lpstr>Implications for Managers (1 of 3)</vt:lpstr>
      <vt:lpstr>Implications for Managers (2 of 3)</vt:lpstr>
      <vt:lpstr>Implications for Managers (3 of 3)</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2, Diversity, Equity, and Inclusion in Organizations</dc:title>
  <dc:subject/>
  <dc:creator> P. Robbins and A. Judge</dc:creator>
  <cp:keywords>Organizational Behavior</cp:keywords>
  <dc:description>Additional information may be found in the Notes Pane of each slide by pressing F6.</dc:description>
  <cp:lastModifiedBy>Network Admin</cp:lastModifiedBy>
  <cp:revision>1580</cp:revision>
  <dcterms:created xsi:type="dcterms:W3CDTF">2014-07-14T20:04:21Z</dcterms:created>
  <dcterms:modified xsi:type="dcterms:W3CDTF">2022-02-07T02:16:31Z</dcterms:modified>
  <cp:category>Organizational Behavior</cp:category>
</cp:coreProperties>
</file>