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512" r:id="rId2"/>
    <p:sldId id="778" r:id="rId3"/>
    <p:sldId id="779" r:id="rId4"/>
    <p:sldId id="469" r:id="rId5"/>
    <p:sldId id="781" r:id="rId6"/>
    <p:sldId id="782" r:id="rId7"/>
    <p:sldId id="783" r:id="rId8"/>
    <p:sldId id="784" r:id="rId9"/>
    <p:sldId id="785" r:id="rId10"/>
    <p:sldId id="786" r:id="rId11"/>
    <p:sldId id="787" r:id="rId12"/>
    <p:sldId id="788" r:id="rId13"/>
    <p:sldId id="789" r:id="rId14"/>
    <p:sldId id="516" r:id="rId15"/>
    <p:sldId id="790" r:id="rId16"/>
    <p:sldId id="791" r:id="rId17"/>
    <p:sldId id="517" r:id="rId18"/>
    <p:sldId id="518" r:id="rId19"/>
    <p:sldId id="792" r:id="rId20"/>
    <p:sldId id="519" r:id="rId21"/>
    <p:sldId id="793" r:id="rId22"/>
    <p:sldId id="486" r:id="rId23"/>
    <p:sldId id="794" r:id="rId24"/>
    <p:sldId id="795" r:id="rId25"/>
    <p:sldId id="796" r:id="rId26"/>
    <p:sldId id="797" r:id="rId27"/>
    <p:sldId id="777" r:id="rId28"/>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0" autoAdjust="0"/>
    <p:restoredTop sz="59852" autoAdjust="0"/>
  </p:normalViewPr>
  <p:slideViewPr>
    <p:cSldViewPr>
      <p:cViewPr varScale="1">
        <p:scale>
          <a:sx n="40" d="100"/>
          <a:sy n="40" d="100"/>
        </p:scale>
        <p:origin x="2124" y="42"/>
      </p:cViewPr>
      <p:guideLst>
        <p:guide orient="horz" pos="2160"/>
        <p:guide pos="288"/>
        <p:guide pos="2880"/>
        <p:guide pos="5472"/>
        <p:guide orient="horz" pos="384"/>
        <p:guide orient="horz" pos="672"/>
        <p:guide orient="horz" pos="3984"/>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dirty="0">
                <a:latin typeface="Arial" panose="020B0604020202020204" pitchFamily="34" charset="0"/>
                <a:cs typeface="Arial" panose="020B0604020202020204" pitchFamily="34" charset="0"/>
              </a:rPr>
              <a:t>Perceived organizational support </a:t>
            </a:r>
            <a:r>
              <a:rPr lang="en-US" dirty="0">
                <a:latin typeface="Arial" panose="020B0604020202020204" pitchFamily="34" charset="0"/>
                <a:cs typeface="Arial" panose="020B0604020202020204" pitchFamily="34" charset="0"/>
              </a:rPr>
              <a:t>(or POS) is the degree to which employees believe the organization values their contribution and cares about their well-being. The perception of fairness is a key factor in determining the willingness of employees to work hard for the organization. In addition, employees have a higher POS when they perceive that they have some input </a:t>
            </a:r>
            <a:r>
              <a:rPr lang="en-US">
                <a:latin typeface="Arial" panose="020B0604020202020204" pitchFamily="34" charset="0"/>
                <a:cs typeface="Arial" panose="020B0604020202020204" pitchFamily="34" charset="0"/>
              </a:rPr>
              <a:t>in </a:t>
            </a:r>
            <a:r>
              <a:rPr lang="en-US" sz="1200">
                <a:latin typeface="Arial" panose="020B0604020202020204" pitchFamily="34" charset="0"/>
                <a:cs typeface="Arial" panose="020B0604020202020204" pitchFamily="34" charset="0"/>
              </a:rPr>
              <a:t>decision-making </a:t>
            </a:r>
            <a:r>
              <a:rPr lang="en-US">
                <a:latin typeface="Arial" panose="020B0604020202020204" pitchFamily="34" charset="0"/>
                <a:cs typeface="Arial" panose="020B0604020202020204" pitchFamily="34" charset="0"/>
              </a:rPr>
              <a:t>processes</a:t>
            </a:r>
            <a:r>
              <a:rPr lang="en-US" dirty="0">
                <a:latin typeface="Arial" panose="020B0604020202020204" pitchFamily="34" charset="0"/>
                <a:cs typeface="Arial" panose="020B0604020202020204" pitchFamily="34" charset="0"/>
              </a:rPr>
              <a:t>.</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POS is important in countries where </a:t>
            </a:r>
            <a:r>
              <a:rPr lang="en-US" b="1" dirty="0">
                <a:latin typeface="Arial" panose="020B0604020202020204" pitchFamily="34" charset="0"/>
                <a:cs typeface="Arial" panose="020B0604020202020204" pitchFamily="34" charset="0"/>
              </a:rPr>
              <a:t>power distance</a:t>
            </a:r>
            <a:r>
              <a:rPr lang="en-US" dirty="0">
                <a:latin typeface="Arial" panose="020B0604020202020204" pitchFamily="34" charset="0"/>
                <a:cs typeface="Arial" panose="020B0604020202020204" pitchFamily="34" charset="0"/>
              </a:rPr>
              <a:t>, the degree to which people in a country accept that power in institutions and organizations is distributed unequally, is lower.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720364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dirty="0">
                <a:latin typeface="Arial" panose="020B0604020202020204" pitchFamily="34" charset="0"/>
                <a:cs typeface="Arial" panose="020B0604020202020204" pitchFamily="34" charset="0"/>
              </a:rPr>
              <a:t>Employee engagement </a:t>
            </a:r>
            <a:r>
              <a:rPr lang="en-US" dirty="0">
                <a:latin typeface="Arial" panose="020B0604020202020204" pitchFamily="34" charset="0"/>
                <a:cs typeface="Arial" panose="020B0604020202020204" pitchFamily="34" charset="0"/>
              </a:rPr>
              <a:t>goes beyond just job satisfaction. It</a:t>
            </a:r>
            <a:r>
              <a:rPr lang="en-US" baseline="0" dirty="0">
                <a:latin typeface="Arial" panose="020B0604020202020204" pitchFamily="34" charset="0"/>
                <a:cs typeface="Arial" panose="020B0604020202020204" pitchFamily="34" charset="0"/>
              </a:rPr>
              <a:t> also </a:t>
            </a:r>
            <a:r>
              <a:rPr lang="en-US" dirty="0">
                <a:latin typeface="Arial" panose="020B0604020202020204" pitchFamily="34" charset="0"/>
                <a:cs typeface="Arial" panose="020B0604020202020204" pitchFamily="34" charset="0"/>
              </a:rPr>
              <a:t>includes involvement and enthusiasm for the job. Highly engaged employees have a passion for their work and feel a deep connection to their company. Disengaged employees have essentially checked out—</a:t>
            </a:r>
            <a:r>
              <a:rPr lang="en-US" baseline="0" dirty="0">
                <a:latin typeface="Arial" panose="020B0604020202020204" pitchFamily="34" charset="0"/>
                <a:cs typeface="Arial" panose="020B0604020202020204" pitchFamily="34" charset="0"/>
              </a:rPr>
              <a:t>putting </a:t>
            </a:r>
            <a:r>
              <a:rPr lang="en-US" dirty="0">
                <a:latin typeface="Arial" panose="020B0604020202020204" pitchFamily="34" charset="0"/>
                <a:cs typeface="Arial" panose="020B0604020202020204" pitchFamily="34" charset="0"/>
              </a:rPr>
              <a:t>time but not energy or attention into their work.</a:t>
            </a:r>
          </a:p>
          <a:p>
            <a:pPr>
              <a:spcBef>
                <a:spcPct val="0"/>
              </a:spcBef>
            </a:pPr>
            <a:endParaRPr lang="en-US" dirty="0">
              <a:latin typeface="Arial" panose="020B0604020202020204" pitchFamily="34" charset="0"/>
              <a:cs typeface="Arial" panose="020B0604020202020204" pitchFamily="34"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Engagement becomes a real concern for most organizations because disengaged employees cost organizations money—one study suggests that organizations can lose up to $550 billion annually in lost productivity.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72134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One meta-analysis of hundreds of thousands of workers suggests that gig workers’ job satisfaction is only slightly less than permanent workers.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However, the type of gig worker matters: Temporary agency workers do experience substantial decrements in job satisfaction compared with other workers (including other gig workers). Similarly, temporary agency workers are also less committed to their organizations, their occupation, and their form of employment than permanent and self-employed individuals.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Justice and ethics also play a role. Gig workers’ perceptions of the organizations’ fairness, that the organizations are fulfilling their obligations to them, and that the organizations do not see them as lesser in status are critical in developing gig-worker commitment, encouraging OCB, and discouraging gig-worker turnover.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4113024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There is a high degree of overlap between the different job attitudes. For</a:t>
            </a:r>
            <a:r>
              <a:rPr lang="en-US" baseline="0" dirty="0">
                <a:latin typeface="Arial" panose="020B0604020202020204" pitchFamily="34" charset="0"/>
                <a:cs typeface="Arial" panose="020B0604020202020204" pitchFamily="34" charset="0"/>
              </a:rPr>
              <a:t> example, if</a:t>
            </a:r>
            <a:r>
              <a:rPr lang="en-US" dirty="0">
                <a:latin typeface="Arial" panose="020B0604020202020204" pitchFamily="34" charset="0"/>
                <a:cs typeface="Arial" panose="020B0604020202020204" pitchFamily="34" charset="0"/>
              </a:rPr>
              <a:t> a worker has higher job satisfaction, he or she tends to be more engaged and shows a stronger commitment to the organization. Researchers are trying to find ways to measure the different attitudes in order to get at their distinctiveness.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653004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When it comes to job satisfaction, some jobs are less attractive, as shown in Exhibit 3.2.</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horizontal axis is labeled full-year income and ranges from 0 to 70000 in increments of 10000. The vertical axis is marked with different job roles. The data from the graph in the format job roles: income is as follows. Nuclear decontamination technician: 42030 dollars. Taxi driver: 25980 dollars. Advertising salesperson: 51740 dollars. Retail salesperson: 24340 dollars. Correctional officer: 44400 dollars. Enlisted military: 26802 dollars. Disc jockey: 31990 dollars. Broadcaster: 62910 dollars. Logging worker: 40650 dollars. Newspaper reporter: 43490 dollars.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150708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As</a:t>
            </a:r>
            <a:r>
              <a:rPr lang="en-US" baseline="0" dirty="0">
                <a:latin typeface="Arial" panose="020B0604020202020204" pitchFamily="34" charset="0"/>
                <a:cs typeface="Arial" panose="020B0604020202020204" pitchFamily="34" charset="0"/>
              </a:rPr>
              <a:t> we have discussed, j</a:t>
            </a:r>
            <a:r>
              <a:rPr lang="en-US" dirty="0">
                <a:latin typeface="Arial" panose="020B0604020202020204" pitchFamily="34" charset="0"/>
                <a:cs typeface="Arial" panose="020B0604020202020204" pitchFamily="34" charset="0"/>
              </a:rPr>
              <a:t>ob satisfaction is defined as a positive feeling about a job resulting from an evaluation of its characteristics. There are multiple ways to measure job satisfaction, but two approaches are popular.</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 single global rating approach is a response to one question, such as, “All things considered, how satisfied are you with your job?” Respondents circle a number between 1 and 5 on a scale from “highly satisfied” to “highly dissatisfied.”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 second approach, the summation of job facets, is more sophisticated. It identifies key elements in a job, such as the nature of the work, supervision, present pay, promotion opportunities, and relations with coworkers.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44726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The majority of U.S. workers are satisfied with their jobs. However, economic conditions influence satisfaction levels.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 exhibits on the following two slides illustrate additional details</a:t>
            </a:r>
            <a:r>
              <a:rPr lang="en-US" baseline="0" dirty="0">
                <a:latin typeface="Arial" panose="020B0604020202020204" pitchFamily="34" charset="0"/>
                <a:cs typeface="Arial" panose="020B0604020202020204" pitchFamily="34" charset="0"/>
              </a:rPr>
              <a:t> regarding differences among job satisfaction, including the effect of particular facets and cultural context.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4177041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As shown here in Exhibit 3.3, people have typically been more satisfied with their jobs overall, with the work itself, and with their supervisors and coworkers, than they have been with their pay and promotion opportunities.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horizontal axis is marked with different facets. The vertical axis is labeled with the percentage of job satisfaction and ranges from 0 to 100 in increments of 10. The approximate data from the graph in the format job facets: job satisfaction percentage is as follows. Work itself: 41 percent. Pay: 26.5 percent. Promotion: 29.5 percent. Supervision: 46 percent: coworkers: 39.5 percent. Overall: 89 percent.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4112665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3.4 provides results of a global study of job satisfaction levels of workers in 20 countries. Netherlands and Switzerland report the highest levels of job satisfaction.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horizontal axis is marked with different countries. The vertical axis is labeled with the percentage of job satisfaction and ranges from 0 to 100 in increments of 10. Data from the graph in the format Country: job satisfaction percentage is as follows. Netherlands: 93.8. Switzerland: 93.7. Canada: 90.5. Germany: 90.4. Australia: 89.2. Spain: 88.1. United Kingdom: 87.4. France: 86.0. Saudi Arabia: 85.7. Brazil: 85.6. Italy: 85.5. United States of America: 85.3. Mexico: 82.4. Turkey: 74.9. Russia: 74.6. Japan: 74.0. South Korea: 74.0. Indonesia: 73.3. India: 71.5. China: 71.4.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942406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Interesting jobs that provide training, variety, independence, and control satisfy most employees. There is also a strong correspondence between how well people enjoy the social context of their workplace and how satisfied they are overall. Interdependence, feedback, social support, and interaction with coworkers outside the workplace are strongly related to job satisfaction even after accounting for characteristics of the work itself.</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Personality and individual differences also play a role in job satisfaction. Research has shown that people who have positive </a:t>
            </a:r>
            <a:r>
              <a:rPr lang="en-US" b="0" dirty="0">
                <a:latin typeface="Arial" panose="020B0604020202020204" pitchFamily="34" charset="0"/>
                <a:cs typeface="Arial" panose="020B0604020202020204" pitchFamily="34" charset="0"/>
              </a:rPr>
              <a:t>core self-evaluations, </a:t>
            </a:r>
            <a:r>
              <a:rPr lang="en-US" dirty="0">
                <a:latin typeface="Arial" panose="020B0604020202020204" pitchFamily="34" charset="0"/>
                <a:cs typeface="Arial" panose="020B0604020202020204" pitchFamily="34" charset="0"/>
              </a:rPr>
              <a:t>who believe in their inner worth and basic competence,</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are more satisfied with their jobs than those with negative core self-evaluations.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Pay also has an influence on job satisfaction but not as much as one might think. We’ll look at it in the next slide.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35748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After studying this chapter, you should be able to:</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Contrast the three components of an attitude.</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Summarize the relationship between attitudes and behavior.</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Compare the major job attitudes.</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Identify the two approaches for measuring job satisfaction.</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Summarize the main causes of job satisfaction.</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Identify four outcomes of job satisfaction.</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Identify four employee responses to job dissatisfaction.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733928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Exhibit 3.5 shows the relationship between the average pay for a job and the average level of job satisfaction. As you can see, there is not much of a relationship. Money does motivate people, as we will discover in Chapter 8,</a:t>
            </a:r>
            <a:r>
              <a:rPr lang="en-US" baseline="0" dirty="0">
                <a:latin typeface="Arial" panose="020B0604020202020204" pitchFamily="34" charset="0"/>
                <a:cs typeface="Arial" panose="020B0604020202020204" pitchFamily="34" charset="0"/>
              </a:rPr>
              <a:t> b</a:t>
            </a:r>
            <a:r>
              <a:rPr lang="en-US" dirty="0">
                <a:latin typeface="Arial" panose="020B0604020202020204" pitchFamily="34" charset="0"/>
                <a:cs typeface="Arial" panose="020B0604020202020204" pitchFamily="34" charset="0"/>
              </a:rPr>
              <a:t>ut what motivates us is not necessarily the same as what makes us happy.</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horizontal axis is labeled with pay in U S dollars in 2009 and ranges from 20000 dollars to 160000 dollars in increments of 20000 dollars. The vertical axis is labeled with percent of job satisfaction scale maximum and ranges from 50 percent to 90 percent in increment of 10 percent. All data are approximate. A trend line starts from 79 percent with 20000 dollars and slopes downward to 72 percent with 148000 dollars. The plots are distributed within 85 percent and 61 percent around the trend line and is more between 20000 dollars to 50000 dollars, moderate between 60000 dollars and 110000 dollars, and less between 110000 dollars and 150000 dollars.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50257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latin typeface="Arial" panose="020B0604020202020204" pitchFamily="34" charset="0"/>
                <a:cs typeface="Arial" panose="020B0604020202020204" pitchFamily="34" charset="0"/>
              </a:rPr>
              <a:t>Now, let’s look at specific outcomes of job satisfaction related to job performance, OCB, customer satisfaction, and life satisfaction.</a:t>
            </a:r>
          </a:p>
          <a:p>
            <a:pPr marL="171450" lvl="1" indent="-171450">
              <a:buFont typeface="Arial" panose="020B0604020202020204" pitchFamily="34" charset="0"/>
              <a:buChar char="•"/>
            </a:pPr>
            <a:r>
              <a:rPr lang="en-US" dirty="0">
                <a:latin typeface="Arial" panose="020B0604020202020204" pitchFamily="34" charset="0"/>
                <a:cs typeface="Arial" panose="020B0604020202020204" pitchFamily="34" charset="0"/>
              </a:rPr>
              <a:t>Job Performance: Happy workers are more likely to be productive workers—the evidence suggests that productivity is likely to lead to satisfaction.</a:t>
            </a:r>
          </a:p>
          <a:p>
            <a:pPr marL="171450" lvl="1" indent="-171450">
              <a:buFont typeface="Arial" panose="020B0604020202020204" pitchFamily="34" charset="0"/>
              <a:buChar char="•"/>
            </a:pPr>
            <a:r>
              <a:rPr lang="en-US" dirty="0">
                <a:latin typeface="Arial" panose="020B0604020202020204" pitchFamily="34" charset="0"/>
                <a:cs typeface="Arial" panose="020B0604020202020204" pitchFamily="34" charset="0"/>
              </a:rPr>
              <a:t>Organizational Citizenship Behavior (OCB): It seems logical to assume job satisfaction should be a major determinant of an employee’s organizational citizenship behavior (OCB). Research shows that when people are more satisfied with their jobs, they are more likely to engage in OCBs.</a:t>
            </a:r>
          </a:p>
          <a:p>
            <a:pPr marL="171450" lvl="1" indent="-171450">
              <a:buFont typeface="Arial" panose="020B0604020202020204" pitchFamily="34" charset="0"/>
              <a:buChar char="•"/>
            </a:pPr>
            <a:r>
              <a:rPr lang="en-US" dirty="0">
                <a:latin typeface="Arial" panose="020B0604020202020204" pitchFamily="34" charset="0"/>
                <a:cs typeface="Arial" panose="020B0604020202020204" pitchFamily="34" charset="0"/>
              </a:rPr>
              <a:t>Customer Satisfaction: Evidence indicates that satisfied employees increase customer satisfaction and loyalty.</a:t>
            </a:r>
          </a:p>
          <a:p>
            <a:pPr marL="171450" lvl="2" indent="-171450">
              <a:spcBef>
                <a:spcPct val="0"/>
              </a:spcBef>
              <a:buFont typeface="Arial" panose="020B0604020202020204" pitchFamily="34" charset="0"/>
              <a:buChar char="•"/>
            </a:pPr>
            <a:r>
              <a:rPr lang="en-US" dirty="0">
                <a:latin typeface="Arial" panose="020B0604020202020204" pitchFamily="34" charset="0"/>
                <a:cs typeface="Arial" panose="020B0604020202020204" pitchFamily="34" charset="0"/>
              </a:rPr>
              <a:t>Life Satisfaction: Research indicates that job satisfaction is positively correlated with life satisfaction, and your attitudes and experiences in life spill over into your job approaches and experiences. Furthermore, life satisfaction decreases when people become unemployed.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740476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latin typeface="Arial" panose="020B0604020202020204" pitchFamily="34" charset="0"/>
                <a:cs typeface="Arial" panose="020B0604020202020204" pitchFamily="34" charset="0"/>
              </a:rPr>
              <a:t>What happens when employees dislike their jobs? The exit–voice–loyalty–neglect framework shown in Exhibit 3.6 is helpful for understanding the consequences of dissatisfaction. </a:t>
            </a:r>
          </a:p>
          <a:p>
            <a:pPr marL="0" lvl="1"/>
            <a:r>
              <a:rPr lang="en-US" dirty="0">
                <a:latin typeface="Arial" panose="020B0604020202020204" pitchFamily="34" charset="0"/>
                <a:cs typeface="Arial" panose="020B0604020202020204" pitchFamily="34" charset="0"/>
              </a:rPr>
              <a:t>The exhibit illustrates employees’ four responses to job dissatisfaction, which differ along two dimensions: constructive/destructive and active/passive. </a:t>
            </a:r>
          </a:p>
          <a:p>
            <a:pPr marL="0" lvl="1"/>
            <a:r>
              <a:rPr lang="en-US" dirty="0">
                <a:latin typeface="Arial" panose="020B0604020202020204" pitchFamily="34" charset="0"/>
                <a:cs typeface="Arial" panose="020B0604020202020204" pitchFamily="34" charset="0"/>
              </a:rPr>
              <a:t>The responses are as follows:</a:t>
            </a:r>
          </a:p>
          <a:p>
            <a:pPr marL="171450" lvl="2" indent="-171450">
              <a:buFont typeface="Arial" panose="020B0604020202020204" pitchFamily="34" charset="0"/>
              <a:buChar char="•"/>
            </a:pPr>
            <a:r>
              <a:rPr lang="en-US" b="1" dirty="0">
                <a:latin typeface="Arial" panose="020B0604020202020204" pitchFamily="34" charset="0"/>
                <a:cs typeface="Arial" panose="020B0604020202020204" pitchFamily="34" charset="0"/>
              </a:rPr>
              <a:t>Exit:</a:t>
            </a:r>
            <a:r>
              <a:rPr lang="en-US" dirty="0">
                <a:latin typeface="Arial" panose="020B0604020202020204" pitchFamily="34" charset="0"/>
                <a:cs typeface="Arial" panose="020B0604020202020204" pitchFamily="34" charset="0"/>
              </a:rPr>
              <a:t> The </a:t>
            </a:r>
            <a:r>
              <a:rPr lang="en-US" b="1" dirty="0">
                <a:latin typeface="Arial" panose="020B0604020202020204" pitchFamily="34" charset="0"/>
                <a:cs typeface="Arial" panose="020B0604020202020204" pitchFamily="34" charset="0"/>
              </a:rPr>
              <a:t>exit response </a:t>
            </a:r>
            <a:r>
              <a:rPr lang="en-US" dirty="0">
                <a:latin typeface="Arial" panose="020B0604020202020204" pitchFamily="34" charset="0"/>
                <a:cs typeface="Arial" panose="020B0604020202020204" pitchFamily="34" charset="0"/>
              </a:rPr>
              <a:t>directs behavior toward leaving the organization, including looking for a new position or resigning. </a:t>
            </a:r>
          </a:p>
          <a:p>
            <a:pPr marL="171450" lvl="2" indent="-171450">
              <a:buFont typeface="Arial" panose="020B0604020202020204" pitchFamily="34" charset="0"/>
              <a:buChar char="•"/>
            </a:pPr>
            <a:r>
              <a:rPr lang="en-US" b="1" dirty="0">
                <a:latin typeface="Arial" panose="020B0604020202020204" pitchFamily="34" charset="0"/>
                <a:cs typeface="Arial" panose="020B0604020202020204" pitchFamily="34" charset="0"/>
              </a:rPr>
              <a:t>Voice</a:t>
            </a:r>
            <a:r>
              <a:rPr lang="en-US" dirty="0">
                <a:latin typeface="Arial" panose="020B0604020202020204" pitchFamily="34" charset="0"/>
                <a:cs typeface="Arial" panose="020B0604020202020204" pitchFamily="34" charset="0"/>
              </a:rPr>
              <a:t>: The </a:t>
            </a:r>
            <a:r>
              <a:rPr lang="en-US" b="1" dirty="0">
                <a:latin typeface="Arial" panose="020B0604020202020204" pitchFamily="34" charset="0"/>
                <a:cs typeface="Arial" panose="020B0604020202020204" pitchFamily="34" charset="0"/>
              </a:rPr>
              <a:t>voice response </a:t>
            </a:r>
            <a:r>
              <a:rPr lang="en-US" dirty="0">
                <a:latin typeface="Arial" panose="020B0604020202020204" pitchFamily="34" charset="0"/>
                <a:cs typeface="Arial" panose="020B0604020202020204" pitchFamily="34" charset="0"/>
              </a:rPr>
              <a:t>includes actively and constructively attempting to improve conditions, including suggesting improvements, discussing problems with superiors, and undertaking union activity.</a:t>
            </a:r>
          </a:p>
          <a:p>
            <a:pPr marL="171450" lvl="2" indent="-171450">
              <a:buFont typeface="Arial" panose="020B0604020202020204" pitchFamily="34" charset="0"/>
              <a:buChar char="•"/>
            </a:pPr>
            <a:r>
              <a:rPr lang="en-US" b="1" dirty="0">
                <a:latin typeface="Arial" panose="020B0604020202020204" pitchFamily="34" charset="0"/>
                <a:cs typeface="Arial" panose="020B0604020202020204" pitchFamily="34" charset="0"/>
              </a:rPr>
              <a:t>Loyalty:</a:t>
            </a:r>
            <a:r>
              <a:rPr lang="en-US" dirty="0">
                <a:latin typeface="Arial" panose="020B0604020202020204" pitchFamily="34" charset="0"/>
                <a:cs typeface="Arial" panose="020B0604020202020204" pitchFamily="34" charset="0"/>
              </a:rPr>
              <a:t> The </a:t>
            </a:r>
            <a:r>
              <a:rPr lang="en-US" b="1" dirty="0">
                <a:latin typeface="Arial" panose="020B0604020202020204" pitchFamily="34" charset="0"/>
                <a:cs typeface="Arial" panose="020B0604020202020204" pitchFamily="34" charset="0"/>
              </a:rPr>
              <a:t>loyalty response </a:t>
            </a:r>
            <a:r>
              <a:rPr lang="en-US" dirty="0">
                <a:latin typeface="Arial" panose="020B0604020202020204" pitchFamily="34" charset="0"/>
                <a:cs typeface="Arial" panose="020B0604020202020204" pitchFamily="34" charset="0"/>
              </a:rPr>
              <a:t>means passively but optimistically waiting for conditions to improve, including speaking up for the organization in the face of external criticism and trusting the organization and its management to “do the right thing.”</a:t>
            </a:r>
          </a:p>
          <a:p>
            <a:pPr marL="171450" lvl="2" indent="-171450">
              <a:buFont typeface="Arial" panose="020B0604020202020204" pitchFamily="34" charset="0"/>
              <a:buChar char="•"/>
            </a:pPr>
            <a:r>
              <a:rPr lang="en-US" b="1">
                <a:latin typeface="Arial" panose="020B0604020202020204" pitchFamily="34" charset="0"/>
                <a:cs typeface="Arial" panose="020B0604020202020204" pitchFamily="34" charset="0"/>
              </a:rPr>
              <a:t>Neglect</a:t>
            </a:r>
            <a:r>
              <a:rPr lang="en-US" b="1" dirty="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neglect response </a:t>
            </a:r>
            <a:r>
              <a:rPr lang="en-US" dirty="0">
                <a:latin typeface="Arial" panose="020B0604020202020204" pitchFamily="34" charset="0"/>
                <a:cs typeface="Arial" panose="020B0604020202020204" pitchFamily="34" charset="0"/>
              </a:rPr>
              <a:t>passively allows conditions to worsen and includes chronic absenteeism or lateness, reduced effort, and increased error rate.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968782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In addition, we can look at job dissatisfaction by exploring counterproductive work behavior. Substance abuse, stealing at work, undue socializing, gossiping, absenteeism, and tardiness are examples of behaviors that are destructive to organizations. </a:t>
            </a:r>
          </a:p>
          <a:p>
            <a:pPr marL="0" lvl="2"/>
            <a:r>
              <a:rPr lang="en-US" dirty="0">
                <a:latin typeface="Arial" panose="020B0604020202020204" pitchFamily="34" charset="0"/>
                <a:cs typeface="Arial" panose="020B0604020202020204" pitchFamily="34" charset="0"/>
              </a:rPr>
              <a:t>They are indicators of a broader syndrome called </a:t>
            </a:r>
            <a:r>
              <a:rPr lang="en-US" b="1" dirty="0">
                <a:latin typeface="Arial" panose="020B0604020202020204" pitchFamily="34" charset="0"/>
                <a:cs typeface="Arial" panose="020B0604020202020204" pitchFamily="34" charset="0"/>
              </a:rPr>
              <a:t>counterproductive work behavior (CWB)</a:t>
            </a:r>
            <a:r>
              <a:rPr lang="en-US" dirty="0">
                <a:latin typeface="Arial" panose="020B0604020202020204" pitchFamily="34" charset="0"/>
                <a:cs typeface="Arial" panose="020B0604020202020204" pitchFamily="34" charset="0"/>
              </a:rPr>
              <a:t>, also termed deviant behavior in the workplace, or simply employee withdrawal. CWB doesn’t just happen—the behaviors often follow negative and sometimes longstanding attitudes. Generally, job dissatisfaction predicts CWB. People who are not satisfied with their work become frustrated, which lowers their performance and makes them more likely to commit CWB. Other research suggests that, in addition to vocational misfit (being in the wrong line of work), lack of fit with the organization (working in the wrong kind of organizational culture) also predicts CWBs.</a:t>
            </a:r>
          </a:p>
          <a:p>
            <a:pPr marL="0" lvl="2"/>
            <a:r>
              <a:rPr lang="en-US" dirty="0">
                <a:latin typeface="Arial" panose="020B0604020202020204" pitchFamily="34" charset="0"/>
                <a:cs typeface="Arial" panose="020B0604020202020204" pitchFamily="34" charset="0"/>
              </a:rPr>
              <a:t>As a manager, you can take steps to mitigate CWB. You can poll employee attitudes, for instance, and identify areas for workplace improvement. If there is no vocational fit, the employee will not be fulfilled, so you can screen for that. Tailoring tasks so a person’s abilities and values can be exercised should increase job satisfaction and reduce CWB. Furthermore, creating strong teams, integrating supervisors with them, providing formalized team policies, and introducing team-based incentives may help lower the CWB “contagion” that lowers the standards of the group.</a:t>
            </a:r>
          </a:p>
          <a:p>
            <a:pPr marL="171450" lvl="2" indent="-171450">
              <a:buFont typeface="Arial" panose="020B0604020202020204" pitchFamily="34" charset="0"/>
              <a:buChar char="•"/>
            </a:pPr>
            <a:r>
              <a:rPr lang="en-US" dirty="0">
                <a:latin typeface="Arial" panose="020B0604020202020204" pitchFamily="34" charset="0"/>
                <a:cs typeface="Arial" panose="020B0604020202020204" pitchFamily="34" charset="0"/>
              </a:rPr>
              <a:t>Absenteeism: We find a consistent negative relationship between satisfaction and absenteeism. The more satisfied you are, the less likely you are to miss work. </a:t>
            </a:r>
          </a:p>
          <a:p>
            <a:pPr marL="171450" lvl="2" indent="-171450">
              <a:buFont typeface="Arial" panose="020B0604020202020204" pitchFamily="34" charset="0"/>
              <a:buChar char="•"/>
            </a:pPr>
            <a:r>
              <a:rPr lang="en-US" dirty="0">
                <a:latin typeface="Arial" panose="020B0604020202020204" pitchFamily="34" charset="0"/>
                <a:cs typeface="Arial" panose="020B0604020202020204" pitchFamily="34" charset="0"/>
              </a:rPr>
              <a:t>Turnover: Satisfaction is also negatively related to turnover, but the correlation is stronger than what we found for absenteeism. </a:t>
            </a:r>
          </a:p>
          <a:p>
            <a:pPr marL="171450" lvl="2" indent="-171450">
              <a:buFont typeface="Arial" panose="020B0604020202020204" pitchFamily="34" charset="0"/>
              <a:buChar char="•"/>
            </a:pPr>
            <a:r>
              <a:rPr lang="en-US" dirty="0">
                <a:latin typeface="Arial" panose="020B0604020202020204" pitchFamily="34" charset="0"/>
                <a:cs typeface="Arial" panose="020B0604020202020204" pitchFamily="34" charset="0"/>
              </a:rPr>
              <a:t>Workplace Deviance: Job dissatisfaction predicts unionization, stealing, undue socializing, and tardiness. If employees don’t like their work environment, they will respond somehow.</a:t>
            </a:r>
          </a:p>
          <a:p>
            <a:pPr marL="0" lvl="1"/>
            <a:r>
              <a:rPr lang="en-US" dirty="0">
                <a:latin typeface="Arial" panose="020B0604020202020204" pitchFamily="34" charset="0"/>
                <a:cs typeface="Arial" panose="020B0604020202020204" pitchFamily="34" charset="0"/>
              </a:rPr>
              <a:t>Managers Often “Don’t Get It”</a:t>
            </a:r>
          </a:p>
          <a:p>
            <a:pPr marL="0" lvl="2"/>
            <a:r>
              <a:rPr lang="en-US" dirty="0">
                <a:latin typeface="Arial" panose="020B0604020202020204" pitchFamily="34" charset="0"/>
                <a:cs typeface="Arial" panose="020B0604020202020204" pitchFamily="34" charset="0"/>
              </a:rPr>
              <a:t>It should come as no surprise that job satisfaction can affect the bottom line. Regular surveys can reduce gaps between what managers think employees feel and what they really feel.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2148046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Creating a satisfied workforce is not a guarantee of successful performance, but managers should make it a priority as</a:t>
            </a:r>
            <a:r>
              <a:rPr lang="en-US" baseline="0" dirty="0">
                <a:latin typeface="Arial" panose="020B0604020202020204" pitchFamily="34" charset="0"/>
                <a:cs typeface="Arial" panose="020B0604020202020204" pitchFamily="34" charset="0"/>
              </a:rPr>
              <a:t> much as</a:t>
            </a:r>
            <a:r>
              <a:rPr lang="en-US" dirty="0">
                <a:latin typeface="Arial" panose="020B0604020202020204" pitchFamily="34" charset="0"/>
                <a:cs typeface="Arial" panose="020B0604020202020204" pitchFamily="34" charset="0"/>
              </a:rPr>
              <a:t> possible. In particular, managers should:</a:t>
            </a:r>
          </a:p>
          <a:p>
            <a:pPr marL="171450" lvl="2" indent="-171450">
              <a:buFont typeface="Arial" panose="020B0604020202020204" pitchFamily="34" charset="0"/>
              <a:buChar char="•"/>
            </a:pPr>
            <a:r>
              <a:rPr lang="en-US" dirty="0">
                <a:latin typeface="Arial" panose="020B0604020202020204" pitchFamily="34" charset="0"/>
                <a:cs typeface="Arial" panose="020B0604020202020204" pitchFamily="34" charset="0"/>
              </a:rPr>
              <a:t>Of the major job attitudes—job satisfaction, job involvement, organizational commitment, perceived organizational support (POS), and employee engagement—remember that an employee’s job satisfaction level is the best single predictor of behavior.</a:t>
            </a:r>
          </a:p>
          <a:p>
            <a:pPr marL="171450" indent="-171450">
              <a:buFont typeface="Arial" panose="020B0604020202020204" pitchFamily="34" charset="0"/>
              <a:buChar char="•"/>
            </a:pPr>
            <a:r>
              <a:rPr lang="en-US" sz="1200" b="0" i="0" u="none" strike="noStrike" kern="1200" baseline="0" dirty="0">
                <a:solidFill>
                  <a:schemeClr val="tx1"/>
                </a:solidFill>
                <a:latin typeface="Arial" panose="020B0604020202020204" pitchFamily="34" charset="0"/>
                <a:ea typeface="+mn-ea"/>
                <a:cs typeface="Arial" panose="020B0604020202020204" pitchFamily="34" charset="0"/>
              </a:rPr>
              <a:t>Pay attention to employees’ job satisfaction levels as determinants of their performance, turnover, absenteeism, and withdrawal behaviors.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72423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anose="020B0604020202020204" pitchFamily="34" charset="0"/>
                <a:ea typeface="+mn-ea"/>
                <a:cs typeface="Arial" panose="020B0604020202020204" pitchFamily="34" charset="0"/>
              </a:rPr>
              <a:t>Measure employee job attitudes objectively and at regular intervals to determine how employees are reacting to their work.</a:t>
            </a:r>
          </a:p>
          <a:p>
            <a:pPr marL="171450" indent="-171450">
              <a:buFont typeface="Arial" panose="020B0604020202020204" pitchFamily="34" charset="0"/>
              <a:buChar char="•"/>
            </a:pPr>
            <a:r>
              <a:rPr lang="en-US" sz="1200" b="0" i="0" u="none" strike="noStrike" kern="1200" baseline="0" dirty="0">
                <a:solidFill>
                  <a:schemeClr val="tx1"/>
                </a:solidFill>
                <a:latin typeface="Arial" panose="020B0604020202020204" pitchFamily="34" charset="0"/>
                <a:ea typeface="+mn-ea"/>
                <a:cs typeface="Arial" panose="020B0604020202020204" pitchFamily="34" charset="0"/>
              </a:rPr>
              <a:t>Evaluate the fit between the employee’s work interests and the intrinsic parts of the job; then create work that is challenging and interesting to the individual.</a:t>
            </a:r>
          </a:p>
          <a:p>
            <a:pPr marL="171450" indent="-171450">
              <a:buFont typeface="Arial" panose="020B0604020202020204" pitchFamily="34" charset="0"/>
              <a:buChar char="•"/>
            </a:pPr>
            <a:r>
              <a:rPr lang="en-US" sz="1200" b="0" i="0" u="none" strike="noStrike" kern="1200" baseline="0" dirty="0">
                <a:solidFill>
                  <a:schemeClr val="tx1"/>
                </a:solidFill>
                <a:latin typeface="Arial" panose="020B0604020202020204" pitchFamily="34" charset="0"/>
                <a:ea typeface="+mn-ea"/>
                <a:cs typeface="Arial" panose="020B0604020202020204" pitchFamily="34" charset="0"/>
              </a:rPr>
              <a:t>Consider the fact that high pay alone is unlikely to create a satisfying work environment.</a:t>
            </a:r>
            <a:r>
              <a:rPr lang="en-US"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865129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265194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27</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Attitudes are evaluative statements or judgments concerning objects, people, or events. They reflect how we feel about something. In other words, saying “I like my job,” reflects your attitude toward work.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89063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Attitudes are made up of three components. The </a:t>
            </a:r>
            <a:r>
              <a:rPr lang="en-US" b="1" dirty="0">
                <a:latin typeface="Arial" panose="020B0604020202020204" pitchFamily="34" charset="0"/>
                <a:cs typeface="Arial" panose="020B0604020202020204" pitchFamily="34" charset="0"/>
              </a:rPr>
              <a:t>cognitive component </a:t>
            </a:r>
            <a:r>
              <a:rPr lang="en-US" dirty="0">
                <a:latin typeface="Arial" panose="020B0604020202020204" pitchFamily="34" charset="0"/>
                <a:cs typeface="Arial" panose="020B0604020202020204" pitchFamily="34" charset="0"/>
              </a:rPr>
              <a:t>is the belief in the way things are. The </a:t>
            </a:r>
            <a:r>
              <a:rPr lang="en-US" b="1" dirty="0">
                <a:latin typeface="Arial" panose="020B0604020202020204" pitchFamily="34" charset="0"/>
                <a:cs typeface="Arial" panose="020B0604020202020204" pitchFamily="34" charset="0"/>
              </a:rPr>
              <a:t>affective component </a:t>
            </a:r>
            <a:r>
              <a:rPr lang="en-US" dirty="0">
                <a:latin typeface="Arial" panose="020B0604020202020204" pitchFamily="34" charset="0"/>
                <a:cs typeface="Arial" panose="020B0604020202020204" pitchFamily="34" charset="0"/>
              </a:rPr>
              <a:t>is the more critical part of the attitude, as it calls upon emotions or feelings. The </a:t>
            </a:r>
            <a:r>
              <a:rPr lang="en-US" b="1" dirty="0">
                <a:latin typeface="Arial" panose="020B0604020202020204" pitchFamily="34" charset="0"/>
                <a:cs typeface="Arial" panose="020B0604020202020204" pitchFamily="34" charset="0"/>
              </a:rPr>
              <a:t>behavioral component </a:t>
            </a:r>
            <a:r>
              <a:rPr lang="en-US" dirty="0">
                <a:latin typeface="Arial" panose="020B0604020202020204" pitchFamily="34" charset="0"/>
                <a:cs typeface="Arial" panose="020B0604020202020204" pitchFamily="34" charset="0"/>
              </a:rPr>
              <a:t>describes the intention to behave in a certain way toward someone or something.</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These three components work together to aid in our understanding of the complexity of an attitude.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Cognitive component equals evaluation. Notes read: My superior gave a promotion to a coworker who deserved it less than I did. My superior is unfair. </a:t>
            </a:r>
          </a:p>
          <a:p>
            <a:pPr>
              <a:spcBef>
                <a:spcPct val="0"/>
              </a:spcBef>
            </a:pPr>
            <a:r>
              <a:rPr lang="en-US" dirty="0">
                <a:latin typeface="Arial" panose="020B0604020202020204" pitchFamily="34" charset="0"/>
                <a:cs typeface="Arial" panose="020B0604020202020204" pitchFamily="34" charset="0"/>
              </a:rPr>
              <a:t>Affective component equals feeling. Notes read: I dislike my supervisor. </a:t>
            </a:r>
          </a:p>
          <a:p>
            <a:pPr>
              <a:spcBef>
                <a:spcPct val="0"/>
              </a:spcBef>
            </a:pPr>
            <a:r>
              <a:rPr lang="en-US" dirty="0">
                <a:latin typeface="Arial" panose="020B0604020202020204" pitchFamily="34" charset="0"/>
                <a:cs typeface="Arial" panose="020B0604020202020204" pitchFamily="34" charset="0"/>
              </a:rPr>
              <a:t>Behavioral component equals action. Notes read: I’m looking for other work; I’ve complained about my superior to anyone who would listen. </a:t>
            </a:r>
          </a:p>
          <a:p>
            <a:pPr>
              <a:spcBef>
                <a:spcPct val="0"/>
              </a:spcBef>
            </a:pPr>
            <a:r>
              <a:rPr lang="en-US" dirty="0">
                <a:latin typeface="Arial" panose="020B0604020202020204" pitchFamily="34" charset="0"/>
                <a:cs typeface="Arial" panose="020B0604020202020204" pitchFamily="34" charset="0"/>
              </a:rPr>
              <a:t> All the above components affect and gets affected by the negative attitude towards the supervisor.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74137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Research, in general, supports the idea that attitudes predict future behavior. When attitudes and behaviors don’t line up, individuals will experience </a:t>
            </a:r>
            <a:r>
              <a:rPr lang="en-US" b="1" dirty="0">
                <a:latin typeface="Arial" panose="020B0604020202020204" pitchFamily="34" charset="0"/>
                <a:cs typeface="Arial" panose="020B0604020202020204" pitchFamily="34" charset="0"/>
              </a:rPr>
              <a:t>cognitive dissonance.</a:t>
            </a:r>
            <a:r>
              <a:rPr lang="en-US" dirty="0">
                <a:latin typeface="Arial" panose="020B0604020202020204" pitchFamily="34" charset="0"/>
                <a:cs typeface="Arial" panose="020B0604020202020204" pitchFamily="34" charset="0"/>
              </a:rPr>
              <a:t> This incongruity is uncomfortable, and individuals will seek to reduce the dissonance to find consistency.</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People are willing to live with some discomfort, but the degree to which this is true depends on the importance of the elements, how much influence the individual has on the situation, and the rewards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4151900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Some variables moderate the relationship between attitude and behavior. These variables include the importance of the attitude to the person, the correspondence of the attitude to the behavior, the accessibility of the attitude, the presence of social pressures on behavior, and the direct experience a</a:t>
            </a:r>
            <a:r>
              <a:rPr lang="en-US" baseline="0" dirty="0">
                <a:latin typeface="Arial" panose="020B0604020202020204" pitchFamily="34" charset="0"/>
                <a:cs typeface="Arial" panose="020B0604020202020204" pitchFamily="34" charset="0"/>
              </a:rPr>
              <a:t> person has with</a:t>
            </a:r>
            <a:r>
              <a:rPr lang="en-US" dirty="0">
                <a:latin typeface="Arial" panose="020B0604020202020204" pitchFamily="34" charset="0"/>
                <a:cs typeface="Arial" panose="020B0604020202020204" pitchFamily="34" charset="0"/>
              </a:rPr>
              <a:t> the attitude. These mitigating variables will affect whether</a:t>
            </a:r>
            <a:r>
              <a:rPr lang="en-US" baseline="0" dirty="0">
                <a:latin typeface="Arial" panose="020B0604020202020204" pitchFamily="34" charset="0"/>
                <a:cs typeface="Arial" panose="020B0604020202020204" pitchFamily="34" charset="0"/>
              </a:rPr>
              <a:t> or not </a:t>
            </a:r>
            <a:r>
              <a:rPr lang="en-US" dirty="0">
                <a:latin typeface="Arial" panose="020B0604020202020204" pitchFamily="34" charset="0"/>
                <a:cs typeface="Arial" panose="020B0604020202020204" pitchFamily="34" charset="0"/>
              </a:rPr>
              <a:t>and to what degree a certain attitude will predict behavior.</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Finally, the attitude–behavior relationship is likely to be much stronger if an attitude refers to something with which we have direct personal experience.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53015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ct val="0"/>
              </a:spcBef>
            </a:pPr>
            <a:r>
              <a:rPr lang="en-US" dirty="0">
                <a:latin typeface="Arial" panose="020B0604020202020204" pitchFamily="34" charset="0"/>
                <a:cs typeface="Arial" panose="020B0604020202020204" pitchFamily="34" charset="0"/>
              </a:rPr>
              <a:t>A review of hundreds of job attitude-behavior studies found that organizational identification strongly predicted job attitude formation.</a:t>
            </a:r>
          </a:p>
          <a:p>
            <a:pPr lvl="0">
              <a:spcBef>
                <a:spcPct val="0"/>
              </a:spcBef>
            </a:pPr>
            <a:endParaRPr lang="en-US" dirty="0">
              <a:latin typeface="Arial" panose="020B0604020202020204" pitchFamily="34" charset="0"/>
              <a:cs typeface="Arial" panose="020B0604020202020204" pitchFamily="34" charset="0"/>
            </a:endParaRPr>
          </a:p>
          <a:p>
            <a:pPr lvl="0">
              <a:spcBef>
                <a:spcPct val="0"/>
              </a:spcBef>
            </a:pPr>
            <a:r>
              <a:rPr lang="en-US" dirty="0">
                <a:latin typeface="Arial" panose="020B0604020202020204" pitchFamily="34" charset="0"/>
                <a:cs typeface="Arial" panose="020B0604020202020204" pitchFamily="34" charset="0"/>
              </a:rPr>
              <a:t>Organizational identification has become a hot topic in the Gig Economy. Contract and freelance workers engage in short-term agreements with multiple organizations and people who come and go over time. It might seem like these gig workers would probably develop little identification toward these organizations. However, recent research suggests that this might not be the case.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167690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ct val="0"/>
              </a:spcBef>
            </a:pPr>
            <a:r>
              <a:rPr lang="en-US" dirty="0">
                <a:latin typeface="Arial" panose="020B0604020202020204" pitchFamily="34" charset="0"/>
                <a:cs typeface="Arial" panose="020B0604020202020204" pitchFamily="34" charset="0"/>
              </a:rPr>
              <a:t>In addition to organizational identification, most of the research in OB has been concerned with three major job</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attitudes: job satisfaction, job involvement, and organizational commitment. In addition, perceived organizational support and employee engagement are important.</a:t>
            </a:r>
          </a:p>
          <a:p>
            <a:pPr lvl="0">
              <a:spcBef>
                <a:spcPct val="0"/>
              </a:spcBef>
            </a:pPr>
            <a:endParaRPr lang="en-US" dirty="0">
              <a:latin typeface="Arial" panose="020B0604020202020204" pitchFamily="34" charset="0"/>
              <a:cs typeface="Arial" panose="020B0604020202020204" pitchFamily="34" charset="0"/>
            </a:endParaRPr>
          </a:p>
          <a:p>
            <a:pPr lvl="0">
              <a:spcBef>
                <a:spcPct val="0"/>
              </a:spcBef>
            </a:pPr>
            <a:r>
              <a:rPr lang="en-US" b="1" dirty="0">
                <a:latin typeface="Arial" panose="020B0604020202020204" pitchFamily="34" charset="0"/>
                <a:cs typeface="Arial" panose="020B0604020202020204" pitchFamily="34" charset="0"/>
              </a:rPr>
              <a:t>Job satisfaction </a:t>
            </a:r>
            <a:r>
              <a:rPr lang="en-US" dirty="0">
                <a:latin typeface="Arial" panose="020B0604020202020204" pitchFamily="34" charset="0"/>
                <a:cs typeface="Arial" panose="020B0604020202020204" pitchFamily="34" charset="0"/>
              </a:rPr>
              <a:t>is the positive feeling about the job resulting from an evaluation of its characteristics.</a:t>
            </a:r>
          </a:p>
          <a:p>
            <a:pPr lvl="0">
              <a:spcBef>
                <a:spcPct val="0"/>
              </a:spcBef>
            </a:pPr>
            <a:endParaRPr lang="en-US" dirty="0">
              <a:latin typeface="Arial" panose="020B0604020202020204" pitchFamily="34" charset="0"/>
              <a:cs typeface="Arial" panose="020B0604020202020204" pitchFamily="34" charset="0"/>
            </a:endParaRPr>
          </a:p>
          <a:p>
            <a:pPr lvl="0">
              <a:spcBef>
                <a:spcPct val="0"/>
              </a:spcBef>
            </a:pPr>
            <a:r>
              <a:rPr lang="en-US" b="1" dirty="0">
                <a:latin typeface="Arial" panose="020B0604020202020204" pitchFamily="34" charset="0"/>
                <a:cs typeface="Arial" panose="020B0604020202020204" pitchFamily="34" charset="0"/>
              </a:rPr>
              <a:t>Job involvement </a:t>
            </a:r>
            <a:r>
              <a:rPr lang="en-US" dirty="0">
                <a:latin typeface="Arial" panose="020B0604020202020204" pitchFamily="34" charset="0"/>
                <a:cs typeface="Arial" panose="020B0604020202020204" pitchFamily="34" charset="0"/>
              </a:rPr>
              <a:t>looks at the degree of psychological identification with the job. Related to this is </a:t>
            </a:r>
            <a:r>
              <a:rPr lang="en-US" b="1" dirty="0">
                <a:latin typeface="Arial" panose="020B0604020202020204" pitchFamily="34" charset="0"/>
                <a:cs typeface="Arial" panose="020B0604020202020204" pitchFamily="34" charset="0"/>
              </a:rPr>
              <a:t>psychological empowerment</a:t>
            </a:r>
            <a:r>
              <a:rPr lang="en-US" dirty="0">
                <a:latin typeface="Arial" panose="020B0604020202020204" pitchFamily="34" charset="0"/>
                <a:cs typeface="Arial" panose="020B0604020202020204" pitchFamily="34" charset="0"/>
              </a:rPr>
              <a:t>, which is defined as employees’ beliefs in the degree to which they influence their work environment, their competencies, the meaningfulness of their job, and their perceived autonomy.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63616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Another important job attitude is </a:t>
            </a:r>
            <a:r>
              <a:rPr lang="en-US" b="1" dirty="0">
                <a:latin typeface="Arial" panose="020B0604020202020204" pitchFamily="34" charset="0"/>
                <a:cs typeface="Arial" panose="020B0604020202020204" pitchFamily="34" charset="0"/>
              </a:rPr>
              <a:t>organizational commitment</a:t>
            </a:r>
            <a:r>
              <a:rPr lang="en-US" dirty="0">
                <a:latin typeface="Arial" panose="020B0604020202020204" pitchFamily="34" charset="0"/>
                <a:cs typeface="Arial" panose="020B0604020202020204" pitchFamily="34" charset="0"/>
              </a:rPr>
              <a:t>, which is defined as the act of identifying with a particular organization and its goals, and wishing to remain a member of the organization.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736869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207681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722303"/>
            <a:ext cx="8229600" cy="590349"/>
          </a:xfrm>
        </p:spPr>
        <p:txBody>
          <a:bodyPr tIns="18000" bIns="18000" anchor="ctr" anchorCtr="0">
            <a:spAutoFit/>
          </a:bodyPr>
          <a:lstStyle>
            <a:lvl1pPr>
              <a:defRPr sz="3600">
                <a:latin typeface="+mj-lt"/>
              </a:defRPr>
            </a:lvl1pPr>
          </a:lstStyle>
          <a:p>
            <a:r>
              <a:rPr lang="en-US" dirty="0"/>
              <a:t>Click to edit Master title style</a:t>
            </a:r>
          </a:p>
        </p:txBody>
      </p:sp>
      <p:sp>
        <p:nvSpPr>
          <p:cNvPr id="3" name="Content Placeholder 2"/>
          <p:cNvSpPr>
            <a:spLocks noGrp="1"/>
          </p:cNvSpPr>
          <p:nvPr>
            <p:ph idx="1" hasCustomPrompt="1"/>
          </p:nvPr>
        </p:nvSpPr>
        <p:spPr>
          <a:xfrm>
            <a:off x="457200" y="1600201"/>
            <a:ext cx="8229600" cy="2714008"/>
          </a:xfrm>
        </p:spPr>
        <p:txBody>
          <a:bodyPr tIns="18000" bIns="18000" anchor="ctr" anchorCtr="0">
            <a:spAutoFit/>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4724400"/>
            <a:ext cx="6400800" cy="914400"/>
          </a:xfrm>
        </p:spPr>
        <p:txBody>
          <a:bodyPr/>
          <a:lstStyle/>
          <a:p>
            <a:endParaRPr lang="en-IN"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267482"/>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5668272"/>
            <a:ext cx="914400" cy="416365"/>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5732395"/>
            <a:ext cx="1143000" cy="364319"/>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5732395"/>
            <a:ext cx="1143000" cy="364319"/>
          </a:xfrm>
        </p:spPr>
        <p:txBody>
          <a:bodyPr/>
          <a:lstStyle/>
          <a:p>
            <a:endParaRPr lang="en-IN"/>
          </a:p>
        </p:txBody>
      </p:sp>
      <p:sp>
        <p:nvSpPr>
          <p:cNvPr id="9" name="Content Placeholder 8">
            <a:extLst>
              <a:ext uri="{FF2B5EF4-FFF2-40B4-BE49-F238E27FC236}">
                <a16:creationId xmlns:a16="http://schemas.microsoft.com/office/drawing/2014/main" id="{891EB2EB-EFE3-4484-A6EE-D2B07C27B2A9}"/>
              </a:ext>
            </a:extLst>
          </p:cNvPr>
          <p:cNvSpPr>
            <a:spLocks noGrp="1"/>
          </p:cNvSpPr>
          <p:nvPr>
            <p:ph sz="quarter" idx="17"/>
          </p:nvPr>
        </p:nvSpPr>
        <p:spPr>
          <a:xfrm>
            <a:off x="457200" y="2953436"/>
            <a:ext cx="8229600" cy="516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8AF3478D-8E7F-42E4-92DC-B7A8C6FF4B33}"/>
              </a:ext>
            </a:extLst>
          </p:cNvPr>
          <p:cNvSpPr>
            <a:spLocks noGrp="1"/>
          </p:cNvSpPr>
          <p:nvPr>
            <p:ph sz="quarter" idx="18"/>
          </p:nvPr>
        </p:nvSpPr>
        <p:spPr>
          <a:xfrm>
            <a:off x="457200" y="3613443"/>
            <a:ext cx="8229600" cy="469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a:extLst>
              <a:ext uri="{FF2B5EF4-FFF2-40B4-BE49-F238E27FC236}">
                <a16:creationId xmlns:a16="http://schemas.microsoft.com/office/drawing/2014/main" id="{8F7A3A8A-84CD-480C-9AB5-5ABA7C26623D}"/>
              </a:ext>
            </a:extLst>
          </p:cNvPr>
          <p:cNvSpPr>
            <a:spLocks noGrp="1"/>
          </p:cNvSpPr>
          <p:nvPr>
            <p:ph sz="quarter" idx="19"/>
          </p:nvPr>
        </p:nvSpPr>
        <p:spPr>
          <a:xfrm>
            <a:off x="457200" y="4262891"/>
            <a:ext cx="8229600" cy="426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E4C65498-5015-4BA6-B14E-E3BCE0A65F82}"/>
              </a:ext>
            </a:extLst>
          </p:cNvPr>
          <p:cNvSpPr>
            <a:spLocks noGrp="1"/>
          </p:cNvSpPr>
          <p:nvPr>
            <p:ph sz="quarter" idx="20"/>
          </p:nvPr>
        </p:nvSpPr>
        <p:spPr>
          <a:xfrm>
            <a:off x="457200" y="4866791"/>
            <a:ext cx="8229600" cy="469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Picture Placeholder 9" descr="Pearson Logo">
            <a:extLst>
              <a:ext uri="{FF2B5EF4-FFF2-40B4-BE49-F238E27FC236}">
                <a16:creationId xmlns:a16="http://schemas.microsoft.com/office/drawing/2014/main" id="{BB95C5AA-78EB-4A02-9B00-D1FF3B1D8774}"/>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13" name="Text Placeholder 5">
            <a:extLst>
              <a:ext uri="{FF2B5EF4-FFF2-40B4-BE49-F238E27FC236}">
                <a16:creationId xmlns:a16="http://schemas.microsoft.com/office/drawing/2014/main" id="{85DBD80E-31A2-441A-A4A4-53E004D445A3}"/>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8"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www.careercast.com/jobs-rated/worst-jobs-2019"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https://www.shrm.org/hr-today/trends-and-forecasting/research-and-surveys/pages/%202017-job-satisfaction-andengagement-doors-of-opportunity-are-open.aspx"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240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68489" y="858703"/>
            <a:ext cx="8229600" cy="327427"/>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308834"/>
            <a:ext cx="3864864" cy="4962144"/>
          </a:xfrm>
          <a:prstGeom prst="rect">
            <a:avLst/>
          </a:prstGeom>
        </p:spPr>
      </p:pic>
      <p:sp>
        <p:nvSpPr>
          <p:cNvPr id="4" name="Text Placeholder 3"/>
          <p:cNvSpPr>
            <a:spLocks noGrp="1"/>
          </p:cNvSpPr>
          <p:nvPr>
            <p:ph type="body" sz="quarter" idx="14"/>
          </p:nvPr>
        </p:nvSpPr>
        <p:spPr>
          <a:xfrm>
            <a:off x="4572000" y="3038477"/>
            <a:ext cx="1752600" cy="49801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Chapter 3</a:t>
            </a:r>
          </a:p>
        </p:txBody>
      </p:sp>
      <p:sp>
        <p:nvSpPr>
          <p:cNvPr id="5" name="Text Placeholder 4"/>
          <p:cNvSpPr>
            <a:spLocks noGrp="1"/>
          </p:cNvSpPr>
          <p:nvPr>
            <p:ph type="body" sz="quarter" idx="15"/>
          </p:nvPr>
        </p:nvSpPr>
        <p:spPr>
          <a:xfrm>
            <a:off x="4571999" y="4026407"/>
            <a:ext cx="4124325" cy="37490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Job Attitudes</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(4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12116"/>
            <a:ext cx="8229600" cy="3591171"/>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Perceived Organizational Support (</a:t>
            </a:r>
            <a:r>
              <a:rPr lang="en-US" sz="2400" b="1" spc="-300" dirty="0">
                <a:latin typeface="Arial" panose="020B0604020202020204" pitchFamily="34" charset="0"/>
                <a:cs typeface="Arial" panose="020B0604020202020204" pitchFamily="34" charset="0"/>
              </a:rPr>
              <a:t>P O </a:t>
            </a:r>
            <a:r>
              <a:rPr lang="en-US" sz="2400" b="1" dirty="0">
                <a:latin typeface="Arial" panose="020B0604020202020204" pitchFamily="34" charset="0"/>
                <a:cs typeface="Arial" panose="020B0604020202020204" pitchFamily="34" charset="0"/>
              </a:rPr>
              <a:t>S)</a:t>
            </a:r>
          </a:p>
          <a:p>
            <a:pPr marL="740664" lvl="1" fontAlgn="auto">
              <a:spcAft>
                <a:spcPts val="0"/>
              </a:spcAft>
              <a:defRPr/>
            </a:pPr>
            <a:r>
              <a:rPr lang="en-US" sz="2400" dirty="0">
                <a:latin typeface="Arial" panose="020B0604020202020204" pitchFamily="34" charset="0"/>
                <a:cs typeface="Arial" panose="020B0604020202020204" pitchFamily="34" charset="0"/>
              </a:rPr>
              <a:t>Degree to which employees believe the organization values their contribution and cares about their well-being.</a:t>
            </a:r>
          </a:p>
          <a:p>
            <a:pPr marL="740664" lvl="1" fontAlgn="auto">
              <a:spcAft>
                <a:spcPts val="0"/>
              </a:spcAft>
              <a:defRPr/>
            </a:pPr>
            <a:r>
              <a:rPr lang="en-US" sz="2400" dirty="0">
                <a:latin typeface="Arial" panose="020B0604020202020204" pitchFamily="34" charset="0"/>
                <a:cs typeface="Arial" panose="020B0604020202020204" pitchFamily="34" charset="0"/>
              </a:rPr>
              <a:t>Higher when rewards are fair, employees are involved in decision-making, and supervisors are seen as supportive.</a:t>
            </a:r>
          </a:p>
          <a:p>
            <a:pPr marL="740664" lvl="1">
              <a:defRPr/>
            </a:pPr>
            <a:r>
              <a:rPr lang="en-US" sz="2400" spc="-300" dirty="0">
                <a:latin typeface="Arial" panose="020B0604020202020204" pitchFamily="34" charset="0"/>
                <a:cs typeface="Arial" panose="020B0604020202020204" pitchFamily="34" charset="0"/>
              </a:rPr>
              <a:t>P O </a:t>
            </a:r>
            <a:r>
              <a:rPr lang="en-US" sz="2400" dirty="0">
                <a:latin typeface="Arial" panose="020B0604020202020204" pitchFamily="34" charset="0"/>
                <a:cs typeface="Arial" panose="020B0604020202020204" pitchFamily="34" charset="0"/>
              </a:rPr>
              <a:t>S is important in countries where </a:t>
            </a:r>
            <a:r>
              <a:rPr lang="en-US" sz="2400" b="1" dirty="0">
                <a:latin typeface="Arial" panose="020B0604020202020204" pitchFamily="34" charset="0"/>
                <a:cs typeface="Arial" panose="020B0604020202020204" pitchFamily="34" charset="0"/>
              </a:rPr>
              <a:t>power distance</a:t>
            </a:r>
            <a:r>
              <a:rPr lang="en-US" sz="2400" dirty="0">
                <a:latin typeface="Arial" panose="020B0604020202020204" pitchFamily="34" charset="0"/>
                <a:cs typeface="Arial" panose="020B0604020202020204" pitchFamily="34" charset="0"/>
              </a:rPr>
              <a:t> is lower.</a:t>
            </a:r>
          </a:p>
        </p:txBody>
      </p:sp>
    </p:spTree>
    <p:extLst>
      <p:ext uri="{BB962C8B-B14F-4D97-AF65-F5344CB8AC3E}">
        <p14:creationId xmlns:p14="http://schemas.microsoft.com/office/powerpoint/2010/main" val="95479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(5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3630"/>
            <a:ext cx="8229600" cy="2036899"/>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Employee Engagement</a:t>
            </a:r>
          </a:p>
          <a:p>
            <a:pPr marL="740664" lvl="1" indent="-283464" fontAlgn="auto">
              <a:spcAft>
                <a:spcPts val="0"/>
              </a:spcAft>
              <a:defRPr/>
            </a:pPr>
            <a:r>
              <a:rPr lang="en-US" sz="2400" dirty="0">
                <a:latin typeface="Arial" panose="020B0604020202020204" pitchFamily="34" charset="0"/>
                <a:cs typeface="Arial" panose="020B0604020202020204" pitchFamily="34" charset="0"/>
              </a:rPr>
              <a:t>The individual’s involvement with, satisfaction with, and enthusiasm for the work.</a:t>
            </a:r>
          </a:p>
          <a:p>
            <a:pPr marL="740664" lvl="1" indent="-283464" fontAlgn="auto">
              <a:spcAft>
                <a:spcPts val="0"/>
              </a:spcAft>
              <a:defRPr/>
            </a:pPr>
            <a:r>
              <a:rPr lang="en-US" sz="2400" dirty="0">
                <a:latin typeface="Arial" panose="020B0604020202020204" pitchFamily="34" charset="0"/>
                <a:cs typeface="Arial" panose="020B0604020202020204" pitchFamily="34" charset="0"/>
              </a:rPr>
              <a:t>Engaged employees are passionate about their work and company.</a:t>
            </a:r>
          </a:p>
        </p:txBody>
      </p:sp>
    </p:spTree>
    <p:extLst>
      <p:ext uri="{BB962C8B-B14F-4D97-AF65-F5344CB8AC3E}">
        <p14:creationId xmlns:p14="http://schemas.microsoft.com/office/powerpoint/2010/main" val="271245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
            </a:r>
            <a:r>
              <a:rPr lang="en-US" sz="3400"/>
              <a:t>Attitudes </a:t>
            </a:r>
            <a:r>
              <a:rPr lang="en-US" sz="2600"/>
              <a:t>(6 </a:t>
            </a:r>
            <a:r>
              <a:rPr lang="en-US" sz="2600" dirty="0"/>
              <a:t>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66800"/>
            <a:ext cx="8229600" cy="1590623"/>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Job Attitudes in the Gig Economy</a:t>
            </a:r>
          </a:p>
          <a:p>
            <a:pPr marL="740664" lvl="1" indent="-283464" fontAlgn="auto">
              <a:spcAft>
                <a:spcPts val="0"/>
              </a:spcAft>
              <a:defRPr/>
            </a:pPr>
            <a:r>
              <a:rPr lang="en-US" sz="2400" dirty="0">
                <a:latin typeface="Arial" panose="020B0604020202020204" pitchFamily="34" charset="0"/>
                <a:cs typeface="Arial" panose="020B0604020202020204" pitchFamily="34" charset="0"/>
              </a:rPr>
              <a:t>Influenced by factors such as the stability of the work, characteristics of the assignment, and the gig workers themselves.</a:t>
            </a:r>
          </a:p>
        </p:txBody>
      </p:sp>
    </p:spTree>
    <p:extLst>
      <p:ext uri="{BB962C8B-B14F-4D97-AF65-F5344CB8AC3E}">
        <p14:creationId xmlns:p14="http://schemas.microsoft.com/office/powerpoint/2010/main" val="3256015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(7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66800"/>
            <a:ext cx="8229600" cy="1590623"/>
          </a:xfrm>
        </p:spPr>
        <p:txBody>
          <a:bodyPr tIns="18000" bIns="18000" anchor="ctr" anchorCtr="0">
            <a:spAutoFit/>
          </a:bodyPr>
          <a:lstStyle/>
          <a:p>
            <a:pPr>
              <a:defRPr/>
            </a:pPr>
            <a:r>
              <a:rPr lang="en-US" sz="2400" dirty="0">
                <a:cs typeface="Helvetica"/>
              </a:rPr>
              <a:t>Are these job attitudes really all that distinct?</a:t>
            </a:r>
          </a:p>
          <a:p>
            <a:pPr marL="797814" lvl="1" indent="-342900">
              <a:defRPr/>
            </a:pPr>
            <a:r>
              <a:rPr lang="en-US" sz="2400" dirty="0">
                <a:cs typeface="Helvetica"/>
              </a:rPr>
              <a:t>No, these attitudes are highly related; and while there is some distinction, there is also a lot of overlap that may cause confusion.</a:t>
            </a:r>
            <a:endParaRPr lang="en-US" sz="2400" dirty="0"/>
          </a:p>
        </p:txBody>
      </p:sp>
    </p:spTree>
    <p:extLst>
      <p:ext uri="{BB962C8B-B14F-4D97-AF65-F5344CB8AC3E}">
        <p14:creationId xmlns:p14="http://schemas.microsoft.com/office/powerpoint/2010/main" val="217484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AB46D57-60A5-4D35-8FCD-D8C15516DD7B}"/>
              </a:ext>
            </a:extLst>
          </p:cNvPr>
          <p:cNvSpPr>
            <a:spLocks noGrp="1"/>
          </p:cNvSpPr>
          <p:nvPr>
            <p:ph type="title"/>
          </p:nvPr>
        </p:nvSpPr>
        <p:spPr>
          <a:xfrm>
            <a:off x="466627" y="153184"/>
            <a:ext cx="8229600" cy="590349"/>
          </a:xfrm>
        </p:spPr>
        <p:txBody>
          <a:bodyPr tIns="18000" bIns="18000" anchor="ctr" anchorCtr="0">
            <a:spAutoFit/>
          </a:bodyPr>
          <a:lstStyle/>
          <a:p>
            <a:r>
              <a:rPr lang="en-US" sz="3600" dirty="0">
                <a:latin typeface="+mj-lt"/>
              </a:rPr>
              <a:t>Define Job Satisfaction </a:t>
            </a:r>
            <a:r>
              <a:rPr lang="en-US" sz="2800" dirty="0">
                <a:latin typeface="+mj-lt"/>
              </a:rPr>
              <a:t>(1 of 5)</a:t>
            </a:r>
            <a:endParaRPr lang="en-IN" sz="3600" dirty="0"/>
          </a:p>
        </p:txBody>
      </p:sp>
      <p:sp>
        <p:nvSpPr>
          <p:cNvPr id="18" name="Content Placeholder 17">
            <a:extLst>
              <a:ext uri="{FF2B5EF4-FFF2-40B4-BE49-F238E27FC236}">
                <a16:creationId xmlns:a16="http://schemas.microsoft.com/office/drawing/2014/main" id="{C151CB2A-7D69-4A1C-8CBA-7ACFF7F35DE7}"/>
              </a:ext>
            </a:extLst>
          </p:cNvPr>
          <p:cNvSpPr>
            <a:spLocks noGrp="1"/>
          </p:cNvSpPr>
          <p:nvPr>
            <p:ph idx="1"/>
          </p:nvPr>
        </p:nvSpPr>
        <p:spPr>
          <a:xfrm>
            <a:off x="466627" y="1072667"/>
            <a:ext cx="8229600" cy="344128"/>
          </a:xfrm>
        </p:spPr>
        <p:txBody>
          <a:bodyPr tIns="18000" bIns="18000" anchor="ctr" anchorCtr="0">
            <a:spAutoFit/>
          </a:bodyPr>
          <a:lstStyle/>
          <a:p>
            <a:pPr marL="0" indent="0">
              <a:buNone/>
            </a:pPr>
            <a:r>
              <a:rPr lang="en-IN" sz="2000" b="1" dirty="0">
                <a:latin typeface="Arial" panose="020B0604020202020204" pitchFamily="34" charset="0"/>
                <a:cs typeface="Arial" panose="020B0604020202020204" pitchFamily="34" charset="0"/>
              </a:rPr>
              <a:t>Exhibit 3.2 </a:t>
            </a:r>
            <a:r>
              <a:rPr lang="en-US" sz="2000" dirty="0">
                <a:latin typeface="Arial" panose="020B0604020202020204" pitchFamily="34" charset="0"/>
                <a:cs typeface="Arial" panose="020B0604020202020204" pitchFamily="34" charset="0"/>
              </a:rPr>
              <a:t>Worst Jobs of 2019 for Job Satisfaction*</a:t>
            </a:r>
            <a:endParaRPr lang="en-IN" sz="2000" dirty="0">
              <a:latin typeface="Arial" panose="020B0604020202020204" pitchFamily="34" charset="0"/>
              <a:cs typeface="Arial" panose="020B0604020202020204" pitchFamily="34" charset="0"/>
            </a:endParaRPr>
          </a:p>
        </p:txBody>
      </p:sp>
      <p:pic>
        <p:nvPicPr>
          <p:cNvPr id="32" name="Picture Placeholder 31" descr="A horizontal bar graph represents the worst jobs of 2019 for related to the job satisfaction based on physical demands, work environment, income, stress, and hiring outlook.&#10;Long description is available in notes, press F6">
            <a:extLst>
              <a:ext uri="{FF2B5EF4-FFF2-40B4-BE49-F238E27FC236}">
                <a16:creationId xmlns:a16="http://schemas.microsoft.com/office/drawing/2014/main" id="{9105C0F8-B566-4223-A303-8C0DB2D1D1CA}"/>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1790731" y="1628592"/>
            <a:ext cx="5580065" cy="2991033"/>
          </a:xfrm>
          <a:prstGeom prst="rect">
            <a:avLst/>
          </a:prstGeom>
        </p:spPr>
      </p:pic>
      <p:sp>
        <p:nvSpPr>
          <p:cNvPr id="19" name="Content Placeholder 18">
            <a:extLst>
              <a:ext uri="{FF2B5EF4-FFF2-40B4-BE49-F238E27FC236}">
                <a16:creationId xmlns:a16="http://schemas.microsoft.com/office/drawing/2014/main" id="{C9477075-2DB8-4C76-9DBF-1E64E7407D7F}"/>
              </a:ext>
            </a:extLst>
          </p:cNvPr>
          <p:cNvSpPr>
            <a:spLocks noGrp="1"/>
          </p:cNvSpPr>
          <p:nvPr>
            <p:ph idx="13"/>
          </p:nvPr>
        </p:nvSpPr>
        <p:spPr>
          <a:xfrm>
            <a:off x="466725" y="4815959"/>
            <a:ext cx="8220075" cy="651905"/>
          </a:xfrm>
        </p:spPr>
        <p:txBody>
          <a:bodyPr wrap="square" tIns="18000" bIns="18000" anchor="ctr" anchorCtr="0">
            <a:spAutoFit/>
          </a:bodyPr>
          <a:lstStyle/>
          <a:p>
            <a:pPr marL="0" indent="0">
              <a:buNone/>
            </a:pPr>
            <a:r>
              <a:rPr lang="en-US" sz="2000" dirty="0">
                <a:latin typeface="Arial" panose="020B0604020202020204" pitchFamily="34" charset="0"/>
                <a:cs typeface="Arial" panose="020B0604020202020204" pitchFamily="34" charset="0"/>
              </a:rPr>
              <a:t>*Based on physical demands, work environment, income, stress, and hiring outlook.</a:t>
            </a:r>
            <a:endParaRPr lang="en-IN" sz="2000" dirty="0">
              <a:latin typeface="Arial" panose="020B0604020202020204" pitchFamily="34" charset="0"/>
              <a:cs typeface="Arial" panose="020B0604020202020204" pitchFamily="34" charset="0"/>
            </a:endParaRPr>
          </a:p>
        </p:txBody>
      </p:sp>
      <p:sp>
        <p:nvSpPr>
          <p:cNvPr id="23" name="Content Placeholder 22">
            <a:extLst>
              <a:ext uri="{FF2B5EF4-FFF2-40B4-BE49-F238E27FC236}">
                <a16:creationId xmlns:a16="http://schemas.microsoft.com/office/drawing/2014/main" id="{CFC7B8AD-2F82-43B1-8BD5-4147EBEE0450}"/>
              </a:ext>
            </a:extLst>
          </p:cNvPr>
          <p:cNvSpPr>
            <a:spLocks noGrp="1"/>
          </p:cNvSpPr>
          <p:nvPr>
            <p:ph sz="quarter" idx="17"/>
          </p:nvPr>
        </p:nvSpPr>
        <p:spPr>
          <a:xfrm>
            <a:off x="466627" y="5554743"/>
            <a:ext cx="8220075" cy="282573"/>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CareerCast.com (2019),</a:t>
            </a:r>
            <a:endParaRPr lang="en-IN" dirty="0">
              <a:latin typeface="Arial" panose="020B0604020202020204" pitchFamily="34" charset="0"/>
              <a:cs typeface="Arial" panose="020B0604020202020204" pitchFamily="34" charset="0"/>
            </a:endParaRPr>
          </a:p>
        </p:txBody>
      </p:sp>
      <p:sp>
        <p:nvSpPr>
          <p:cNvPr id="24" name="Content Placeholder 23">
            <a:extLst>
              <a:ext uri="{FF2B5EF4-FFF2-40B4-BE49-F238E27FC236}">
                <a16:creationId xmlns:a16="http://schemas.microsoft.com/office/drawing/2014/main" id="{0CB321DE-5D12-496C-9661-5F8607C89BDA}"/>
              </a:ext>
            </a:extLst>
          </p:cNvPr>
          <p:cNvSpPr>
            <a:spLocks noGrp="1"/>
          </p:cNvSpPr>
          <p:nvPr>
            <p:ph sz="quarter" idx="18"/>
          </p:nvPr>
        </p:nvSpPr>
        <p:spPr>
          <a:xfrm>
            <a:off x="466627" y="5908481"/>
            <a:ext cx="4890001" cy="282573"/>
          </a:xfrm>
        </p:spPr>
        <p:txBody>
          <a:bodyPr tIns="18000" bIns="18000" anchor="ctr" anchorCtr="0">
            <a:spAutoFit/>
          </a:bodyPr>
          <a:lstStyle/>
          <a:p>
            <a:pPr marL="0" indent="0">
              <a:buNone/>
            </a:pPr>
            <a:r>
              <a:rPr lang="en-IN" dirty="0">
                <a:latin typeface="Arial" panose="020B0604020202020204" pitchFamily="34" charset="0"/>
                <a:cs typeface="Arial" panose="020B0604020202020204" pitchFamily="34" charset="0"/>
                <a:hlinkClick r:id="rId4" tooltip="http://www.careercast.com/jobs-rated/worst-jobs-2019"/>
              </a:rPr>
              <a:t>http://www.careercast.com/jobs-rated/worst-jobs-2019</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2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8528"/>
            <a:ext cx="8241957" cy="590349"/>
          </a:xfrm>
        </p:spPr>
        <p:txBody>
          <a:bodyPr wrap="square" tIns="18000" bIns="18000" anchor="ctr" anchorCtr="0">
            <a:spAutoFit/>
          </a:bodyPr>
          <a:lstStyle/>
          <a:p>
            <a:r>
              <a:rPr lang="en-US" dirty="0"/>
              <a:t>Define Job Satisfaction </a:t>
            </a:r>
            <a:r>
              <a:rPr lang="en-US" sz="2800" dirty="0"/>
              <a:t>(2 of 5)</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838209"/>
            <a:ext cx="8229600" cy="3044867"/>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Job Satisfaction</a:t>
            </a:r>
          </a:p>
          <a:p>
            <a:pPr marL="740664" lvl="1" fontAlgn="auto">
              <a:spcAft>
                <a:spcPts val="0"/>
              </a:spcAft>
              <a:defRPr/>
            </a:pPr>
            <a:r>
              <a:rPr lang="en-US" sz="2400" dirty="0">
                <a:latin typeface="Arial" panose="020B0604020202020204" pitchFamily="34" charset="0"/>
                <a:cs typeface="Arial" panose="020B0604020202020204" pitchFamily="34" charset="0"/>
              </a:rPr>
              <a:t>A positive feeling about a job resulting from an evaluation of its characteristics.</a:t>
            </a:r>
          </a:p>
          <a:p>
            <a:pPr>
              <a:defRPr/>
            </a:pPr>
            <a:r>
              <a:rPr lang="en-US" sz="2400" dirty="0">
                <a:latin typeface="Arial" panose="020B0604020202020204" pitchFamily="34" charset="0"/>
                <a:cs typeface="Arial" panose="020B0604020202020204" pitchFamily="34" charset="0"/>
              </a:rPr>
              <a:t>Two approaches for measuring job satisfaction are popular:</a:t>
            </a:r>
          </a:p>
          <a:p>
            <a:pPr marL="740664" lvl="1" indent="-283464" fontAlgn="auto">
              <a:spcAft>
                <a:spcPts val="0"/>
              </a:spcAft>
              <a:defRPr/>
            </a:pPr>
            <a:r>
              <a:rPr lang="en-US" sz="2400" dirty="0">
                <a:latin typeface="Arial" panose="020B0604020202020204" pitchFamily="34" charset="0"/>
                <a:cs typeface="Arial" panose="020B0604020202020204" pitchFamily="34" charset="0"/>
              </a:rPr>
              <a:t>The single global rating.</a:t>
            </a:r>
          </a:p>
          <a:p>
            <a:pPr marL="740664" lvl="1" indent="-283464" fontAlgn="auto">
              <a:spcAft>
                <a:spcPts val="0"/>
              </a:spcAft>
              <a:defRPr/>
            </a:pPr>
            <a:r>
              <a:rPr lang="en-US" sz="2400" dirty="0">
                <a:latin typeface="Arial" panose="020B0604020202020204" pitchFamily="34" charset="0"/>
                <a:cs typeface="Arial" panose="020B0604020202020204" pitchFamily="34" charset="0"/>
              </a:rPr>
              <a:t>The summation of job facets.</a:t>
            </a:r>
          </a:p>
        </p:txBody>
      </p:sp>
    </p:spTree>
    <p:extLst>
      <p:ext uri="{BB962C8B-B14F-4D97-AF65-F5344CB8AC3E}">
        <p14:creationId xmlns:p14="http://schemas.microsoft.com/office/powerpoint/2010/main" val="410571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8528"/>
            <a:ext cx="8241957" cy="590349"/>
          </a:xfrm>
        </p:spPr>
        <p:txBody>
          <a:bodyPr wrap="square" tIns="18000" bIns="18000" anchor="ctr" anchorCtr="0">
            <a:spAutoFit/>
          </a:bodyPr>
          <a:lstStyle/>
          <a:p>
            <a:r>
              <a:rPr lang="en-US" dirty="0"/>
              <a:t>Define Job Satisfaction </a:t>
            </a:r>
            <a:r>
              <a:rPr lang="en-US" sz="2800" dirty="0"/>
              <a:t>(3 of 5)</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4526"/>
            <a:ext cx="8229600" cy="3298783"/>
          </a:xfrm>
        </p:spPr>
        <p:txBody>
          <a:bodyPr tIns="18000" bIns="18000" anchor="ctr" anchorCtr="0">
            <a:spAutoFit/>
          </a:bodyPr>
          <a:lstStyle/>
          <a:p>
            <a:pPr marL="256032" indent="-256032">
              <a:buClr>
                <a:schemeClr val="bg2"/>
              </a:buClr>
              <a:buSzPct val="100000"/>
            </a:pPr>
            <a:r>
              <a:rPr lang="en-US" sz="2400" dirty="0">
                <a:latin typeface="Arial" panose="020B0604020202020204" pitchFamily="34" charset="0"/>
                <a:cs typeface="Arial" panose="020B0604020202020204" pitchFamily="34" charset="0"/>
              </a:rPr>
              <a:t>How satisfied are people in their jobs?</a:t>
            </a:r>
          </a:p>
          <a:p>
            <a:pPr marL="740664" lvl="1" indent="-283464">
              <a:buClr>
                <a:schemeClr val="bg2"/>
              </a:buClr>
            </a:pPr>
            <a:r>
              <a:rPr lang="en-US" sz="2400" dirty="0">
                <a:latin typeface="Arial" panose="020B0604020202020204" pitchFamily="34" charset="0"/>
                <a:cs typeface="Arial" panose="020B0604020202020204" pitchFamily="34" charset="0"/>
              </a:rPr>
              <a:t>Employees in the United States and most developed countries are generally satisfied with their jobs.</a:t>
            </a:r>
          </a:p>
          <a:p>
            <a:pPr lvl="2">
              <a:buClr>
                <a:schemeClr val="bg2"/>
              </a:buClr>
            </a:pPr>
            <a:r>
              <a:rPr lang="en-US" sz="2400" dirty="0">
                <a:latin typeface="Arial" panose="020B0604020202020204" pitchFamily="34" charset="0"/>
                <a:cs typeface="Arial" panose="020B0604020202020204" pitchFamily="34" charset="0"/>
              </a:rPr>
              <a:t>Economic conditions influence job satisfaction rates. </a:t>
            </a:r>
          </a:p>
          <a:p>
            <a:pPr lvl="2">
              <a:buClr>
                <a:schemeClr val="bg2"/>
              </a:buClr>
            </a:pPr>
            <a:r>
              <a:rPr lang="en-US" sz="2400" dirty="0">
                <a:latin typeface="Arial" panose="020B0604020202020204" pitchFamily="34" charset="0"/>
                <a:cs typeface="Arial" panose="020B0604020202020204" pitchFamily="34" charset="0"/>
              </a:rPr>
              <a:t>Satisfaction levels differ depending on the facet involved.</a:t>
            </a:r>
          </a:p>
          <a:p>
            <a:pPr lvl="2">
              <a:buClr>
                <a:schemeClr val="bg2"/>
              </a:buClr>
            </a:pPr>
            <a:r>
              <a:rPr lang="en-US" sz="2400" dirty="0">
                <a:latin typeface="Arial" panose="020B0604020202020204" pitchFamily="34" charset="0"/>
                <a:cs typeface="Arial" panose="020B0604020202020204" pitchFamily="34" charset="0"/>
              </a:rPr>
              <a:t>There are racial and cultural differences in job satisfaction.</a:t>
            </a:r>
          </a:p>
        </p:txBody>
      </p:sp>
    </p:spTree>
    <p:extLst>
      <p:ext uri="{BB962C8B-B14F-4D97-AF65-F5344CB8AC3E}">
        <p14:creationId xmlns:p14="http://schemas.microsoft.com/office/powerpoint/2010/main" val="130277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DC1DC23-8718-49A7-81BF-2B71CB582718}"/>
              </a:ext>
            </a:extLst>
          </p:cNvPr>
          <p:cNvSpPr>
            <a:spLocks noGrp="1"/>
          </p:cNvSpPr>
          <p:nvPr>
            <p:ph type="title"/>
          </p:nvPr>
        </p:nvSpPr>
        <p:spPr>
          <a:xfrm>
            <a:off x="466627" y="148325"/>
            <a:ext cx="8229600" cy="590349"/>
          </a:xfrm>
        </p:spPr>
        <p:txBody>
          <a:bodyPr tIns="18000" bIns="18000" anchor="ctr" anchorCtr="0">
            <a:spAutoFit/>
          </a:bodyPr>
          <a:lstStyle/>
          <a:p>
            <a:r>
              <a:rPr lang="en-US" sz="3600" dirty="0">
                <a:latin typeface="+mj-lt"/>
              </a:rPr>
              <a:t>Define Job Satisfaction </a:t>
            </a:r>
            <a:r>
              <a:rPr lang="en-US" sz="2800" dirty="0">
                <a:latin typeface="+mj-lt"/>
              </a:rPr>
              <a:t>(4 of 5)</a:t>
            </a:r>
            <a:endParaRPr lang="en-IN" sz="3600" dirty="0">
              <a:latin typeface="+mj-lt"/>
            </a:endParaRPr>
          </a:p>
        </p:txBody>
      </p:sp>
      <p:sp>
        <p:nvSpPr>
          <p:cNvPr id="12" name="Content Placeholder 11">
            <a:extLst>
              <a:ext uri="{FF2B5EF4-FFF2-40B4-BE49-F238E27FC236}">
                <a16:creationId xmlns:a16="http://schemas.microsoft.com/office/drawing/2014/main" id="{D7565FF6-23D2-4DC8-8985-A98EDB59934E}"/>
              </a:ext>
            </a:extLst>
          </p:cNvPr>
          <p:cNvSpPr>
            <a:spLocks noGrp="1"/>
          </p:cNvSpPr>
          <p:nvPr>
            <p:ph idx="1"/>
          </p:nvPr>
        </p:nvSpPr>
        <p:spPr>
          <a:xfrm>
            <a:off x="466627" y="1070190"/>
            <a:ext cx="8229600" cy="337348"/>
          </a:xfrm>
        </p:spPr>
        <p:txBody>
          <a:bodyPr tIns="18000" bIns="18000" anchor="ctr" anchorCtr="0">
            <a:spAutoFit/>
          </a:bodyPr>
          <a:lstStyle/>
          <a:p>
            <a:pPr marL="0" indent="0">
              <a:buNone/>
            </a:pPr>
            <a:r>
              <a:rPr lang="en-IN" sz="2000" b="1" dirty="0">
                <a:latin typeface="Arial" panose="020B0604020202020204" pitchFamily="34" charset="0"/>
                <a:cs typeface="Arial" panose="020B0604020202020204" pitchFamily="34" charset="0"/>
              </a:rPr>
              <a:t>Exhibit 3.3 </a:t>
            </a:r>
            <a:r>
              <a:rPr lang="en-US" sz="2000" dirty="0">
                <a:latin typeface="Arial" panose="020B0604020202020204" pitchFamily="34" charset="0"/>
                <a:cs typeface="Arial" panose="020B0604020202020204" pitchFamily="34" charset="0"/>
              </a:rPr>
              <a:t>Average Job Satisfaction Levels by Facet</a:t>
            </a:r>
            <a:endParaRPr lang="en-IN" sz="2000" dirty="0">
              <a:latin typeface="Arial" panose="020B0604020202020204" pitchFamily="34" charset="0"/>
              <a:cs typeface="Arial" panose="020B0604020202020204" pitchFamily="34" charset="0"/>
            </a:endParaRPr>
          </a:p>
        </p:txBody>
      </p:sp>
      <p:pic>
        <p:nvPicPr>
          <p:cNvPr id="22" name="Picture Placeholder 21" descr="A bar graph represents the average job satisfaction levels by facet.&#10;Long description is available in notes, press F6">
            <a:extLst>
              <a:ext uri="{FF2B5EF4-FFF2-40B4-BE49-F238E27FC236}">
                <a16:creationId xmlns:a16="http://schemas.microsoft.com/office/drawing/2014/main" id="{9E819314-4D58-4305-B38F-C54B9BFF411A}"/>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023281" y="1594772"/>
            <a:ext cx="5100614" cy="3385657"/>
          </a:xfrm>
          <a:prstGeom prst="rect">
            <a:avLst/>
          </a:prstGeom>
        </p:spPr>
      </p:pic>
      <p:sp>
        <p:nvSpPr>
          <p:cNvPr id="13" name="Content Placeholder 12">
            <a:extLst>
              <a:ext uri="{FF2B5EF4-FFF2-40B4-BE49-F238E27FC236}">
                <a16:creationId xmlns:a16="http://schemas.microsoft.com/office/drawing/2014/main" id="{FAF65058-9359-41F9-BAAE-DC2CF50F2BD7}"/>
              </a:ext>
            </a:extLst>
          </p:cNvPr>
          <p:cNvSpPr>
            <a:spLocks noGrp="1"/>
          </p:cNvSpPr>
          <p:nvPr>
            <p:ph idx="13"/>
          </p:nvPr>
        </p:nvSpPr>
        <p:spPr>
          <a:xfrm>
            <a:off x="466627" y="5135474"/>
            <a:ext cx="8229600" cy="528794"/>
          </a:xfrm>
        </p:spPr>
        <p:txBody>
          <a:bodyPr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Society for Human Resource Management, </a:t>
            </a:r>
            <a:r>
              <a:rPr lang="en-US" i="1" dirty="0">
                <a:latin typeface="Arial" panose="020B0604020202020204" pitchFamily="34" charset="0"/>
                <a:cs typeface="Arial" panose="020B0604020202020204" pitchFamily="34" charset="0"/>
              </a:rPr>
              <a:t>2017 Employee Job Satisfaction and Engagement: The Doors of Opportunity Are Open</a:t>
            </a:r>
            <a:r>
              <a:rPr lang="en-US" dirty="0">
                <a:latin typeface="Arial" panose="020B0604020202020204" pitchFamily="34" charset="0"/>
                <a:cs typeface="Arial" panose="020B0604020202020204" pitchFamily="34" charset="0"/>
              </a:rPr>
              <a:t>, April 24, 2017,</a:t>
            </a:r>
            <a:endParaRPr lang="en-IN" dirty="0">
              <a:latin typeface="Arial" panose="020B0604020202020204" pitchFamily="34" charset="0"/>
              <a:cs typeface="Arial" panose="020B0604020202020204" pitchFamily="34" charset="0"/>
            </a:endParaRPr>
          </a:p>
        </p:txBody>
      </p:sp>
      <p:sp>
        <p:nvSpPr>
          <p:cNvPr id="17" name="Content Placeholder 16">
            <a:extLst>
              <a:ext uri="{FF2B5EF4-FFF2-40B4-BE49-F238E27FC236}">
                <a16:creationId xmlns:a16="http://schemas.microsoft.com/office/drawing/2014/main" id="{A6D7AF09-568A-479E-AA2C-C9D4E35A29E5}"/>
              </a:ext>
            </a:extLst>
          </p:cNvPr>
          <p:cNvSpPr>
            <a:spLocks noGrp="1"/>
          </p:cNvSpPr>
          <p:nvPr>
            <p:ph sz="quarter" idx="17"/>
          </p:nvPr>
        </p:nvSpPr>
        <p:spPr>
          <a:xfrm>
            <a:off x="466627" y="5752933"/>
            <a:ext cx="8229600" cy="528794"/>
          </a:xfrm>
        </p:spPr>
        <p:txBody>
          <a:bodyPr tIns="18000" bIns="18000" anchor="ctr" anchorCtr="0">
            <a:spAutoFit/>
          </a:bodyPr>
          <a:lstStyle/>
          <a:p>
            <a:pPr marL="0" indent="0">
              <a:buNone/>
            </a:pPr>
            <a:r>
              <a:rPr lang="en-US" dirty="0">
                <a:latin typeface="Arial" panose="020B0604020202020204" pitchFamily="34" charset="0"/>
                <a:cs typeface="Arial" panose="020B0604020202020204" pitchFamily="34" charset="0"/>
                <a:hlinkClick r:id="rId4" tooltip="https://www.shrm.org/hr-today/trends-and-forecasting/research-and-surveys/pages/ 2017-job-satisfaction-andengagement-doors-of-opportunity-are-open.aspx"/>
              </a:rPr>
              <a:t>https://www.shrm.org/hr-today/trends-and-forecasting/research-and-surveys/pages/ 2017-job-satisfaction-andengagement-doors-of-opportunity-are-open.aspx</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864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17E7F53-42BE-4DBD-B0EB-1EB5E815263D}"/>
              </a:ext>
            </a:extLst>
          </p:cNvPr>
          <p:cNvSpPr>
            <a:spLocks noGrp="1"/>
          </p:cNvSpPr>
          <p:nvPr>
            <p:ph type="title"/>
          </p:nvPr>
        </p:nvSpPr>
        <p:spPr>
          <a:xfrm>
            <a:off x="466627" y="148327"/>
            <a:ext cx="8229600" cy="590349"/>
          </a:xfrm>
        </p:spPr>
        <p:txBody>
          <a:bodyPr tIns="18000" bIns="18000" anchor="ctr" anchorCtr="0">
            <a:spAutoFit/>
          </a:bodyPr>
          <a:lstStyle/>
          <a:p>
            <a:r>
              <a:rPr lang="en-US" sz="3600" dirty="0">
                <a:latin typeface="+mj-lt"/>
              </a:rPr>
              <a:t>Define Job Satisfaction </a:t>
            </a:r>
            <a:r>
              <a:rPr lang="en-US" sz="2800" dirty="0">
                <a:latin typeface="+mj-lt"/>
              </a:rPr>
              <a:t>(5 of 5)</a:t>
            </a:r>
            <a:endParaRPr lang="en-IN" sz="3600" dirty="0"/>
          </a:p>
        </p:txBody>
      </p:sp>
      <p:sp>
        <p:nvSpPr>
          <p:cNvPr id="12" name="Content Placeholder 11">
            <a:extLst>
              <a:ext uri="{FF2B5EF4-FFF2-40B4-BE49-F238E27FC236}">
                <a16:creationId xmlns:a16="http://schemas.microsoft.com/office/drawing/2014/main" id="{0BA62B6A-37EE-4591-854F-BD7405FFFA82}"/>
              </a:ext>
            </a:extLst>
          </p:cNvPr>
          <p:cNvSpPr>
            <a:spLocks noGrp="1"/>
          </p:cNvSpPr>
          <p:nvPr>
            <p:ph idx="1"/>
          </p:nvPr>
        </p:nvSpPr>
        <p:spPr>
          <a:xfrm>
            <a:off x="466627" y="1074042"/>
            <a:ext cx="8229600" cy="775015"/>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3.4 </a:t>
            </a:r>
            <a:r>
              <a:rPr lang="en-US" sz="2400" dirty="0">
                <a:latin typeface="Arial" panose="020B0604020202020204" pitchFamily="34" charset="0"/>
                <a:cs typeface="Arial" panose="020B0604020202020204" pitchFamily="34" charset="0"/>
              </a:rPr>
              <a:t>Average Levels of Employee Job Satisfaction by Country</a:t>
            </a:r>
          </a:p>
        </p:txBody>
      </p:sp>
      <p:pic>
        <p:nvPicPr>
          <p:cNvPr id="22" name="Picture Placeholder 21" descr="A bar graph provides the results of a global study of job satisfaction levels of workers in 20 countries.&#10;Long description is available in notes, press F6">
            <a:extLst>
              <a:ext uri="{FF2B5EF4-FFF2-40B4-BE49-F238E27FC236}">
                <a16:creationId xmlns:a16="http://schemas.microsoft.com/office/drawing/2014/main" id="{5BF388CF-0625-4D3E-ADE4-EF9F34186BD3}"/>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064106" y="2011408"/>
            <a:ext cx="5015789" cy="3263951"/>
          </a:xfrm>
          <a:prstGeom prst="rect">
            <a:avLst/>
          </a:prstGeom>
        </p:spPr>
      </p:pic>
      <p:sp>
        <p:nvSpPr>
          <p:cNvPr id="13" name="Content Placeholder 12">
            <a:extLst>
              <a:ext uri="{FF2B5EF4-FFF2-40B4-BE49-F238E27FC236}">
                <a16:creationId xmlns:a16="http://schemas.microsoft.com/office/drawing/2014/main" id="{863065C6-8842-4F67-841C-75298D0B5DBA}"/>
              </a:ext>
            </a:extLst>
          </p:cNvPr>
          <p:cNvSpPr>
            <a:spLocks noGrp="1"/>
          </p:cNvSpPr>
          <p:nvPr>
            <p:ph idx="13"/>
          </p:nvPr>
        </p:nvSpPr>
        <p:spPr>
          <a:xfrm>
            <a:off x="466627" y="5419851"/>
            <a:ext cx="8229600" cy="528794"/>
          </a:xfrm>
        </p:spPr>
        <p:txBody>
          <a:bodyPr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J.-E. De Neve and G. Ward, “Happiness at Work,” in J. Helliwell, R. Layard, and J. Sachs (eds.), </a:t>
            </a:r>
            <a:r>
              <a:rPr lang="en-US" i="1" dirty="0">
                <a:latin typeface="Arial" panose="020B0604020202020204" pitchFamily="34" charset="0"/>
                <a:cs typeface="Arial" panose="020B0604020202020204" pitchFamily="34" charset="0"/>
              </a:rPr>
              <a:t>World Happiness Report </a:t>
            </a:r>
            <a:r>
              <a:rPr lang="en-US" dirty="0">
                <a:latin typeface="Arial" panose="020B0604020202020204" pitchFamily="34" charset="0"/>
                <a:cs typeface="Arial" panose="020B0604020202020204" pitchFamily="34" charset="0"/>
              </a:rPr>
              <a:t>(World Happiness Report APPENDIX, 2017).</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950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3722"/>
            <a:ext cx="8241957" cy="1144347"/>
          </a:xfrm>
        </p:spPr>
        <p:txBody>
          <a:bodyPr wrap="square" tIns="18000" bIns="18000" anchor="ctr" anchorCtr="0">
            <a:spAutoFit/>
          </a:bodyPr>
          <a:lstStyle/>
          <a:p>
            <a:r>
              <a:rPr lang="en-US" dirty="0"/>
              <a:t>Summarize the Main Causes of Job Satisfaction </a:t>
            </a:r>
            <a:r>
              <a:rPr lang="en-US" sz="2800" dirty="0"/>
              <a:t>(1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513667"/>
            <a:ext cx="8229600" cy="4483723"/>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What causes job satisfaction?</a:t>
            </a:r>
          </a:p>
          <a:p>
            <a:pPr marL="740664" lvl="1">
              <a:defRPr/>
            </a:pPr>
            <a:r>
              <a:rPr lang="en-US" sz="2400" b="1" dirty="0">
                <a:latin typeface="Arial" panose="020B0604020202020204" pitchFamily="34" charset="0"/>
                <a:cs typeface="Arial" panose="020B0604020202020204" pitchFamily="34" charset="0"/>
              </a:rPr>
              <a:t>Job Conditions</a:t>
            </a:r>
          </a:p>
          <a:p>
            <a:pPr lvl="2">
              <a:defRPr/>
            </a:pPr>
            <a:r>
              <a:rPr lang="en-US" sz="2400" dirty="0">
                <a:latin typeface="Arial" panose="020B0604020202020204" pitchFamily="34" charset="0"/>
                <a:cs typeface="Arial" panose="020B0604020202020204" pitchFamily="34" charset="0"/>
              </a:rPr>
              <a:t>The intrinsic nature of the work itself, social interactions, and supervision are important predictors of satisfaction and employee well-being.</a:t>
            </a:r>
          </a:p>
          <a:p>
            <a:pPr marL="740664" lvl="1" fontAlgn="auto">
              <a:spcAft>
                <a:spcPts val="0"/>
              </a:spcAft>
              <a:defRPr/>
            </a:pPr>
            <a:r>
              <a:rPr lang="en-US" sz="2400" b="1" dirty="0">
                <a:latin typeface="Arial" panose="020B0604020202020204" pitchFamily="34" charset="0"/>
                <a:cs typeface="Arial" panose="020B0604020202020204" pitchFamily="34" charset="0"/>
              </a:rPr>
              <a:t>Personality and Individual Differences</a:t>
            </a:r>
            <a:endParaRPr lang="en-US" sz="2400" dirty="0">
              <a:latin typeface="Arial" panose="020B0604020202020204" pitchFamily="34" charset="0"/>
              <a:cs typeface="Arial" panose="020B0604020202020204" pitchFamily="34" charset="0"/>
            </a:endParaRPr>
          </a:p>
          <a:p>
            <a:pPr lvl="2">
              <a:defRPr/>
            </a:pPr>
            <a:r>
              <a:rPr lang="en-US" sz="2400" dirty="0">
                <a:latin typeface="Arial" panose="020B0604020202020204" pitchFamily="34" charset="0"/>
                <a:cs typeface="Arial" panose="020B0604020202020204" pitchFamily="34" charset="0"/>
              </a:rPr>
              <a:t>People who have positive core self-evaluations, who believe in their inner worth and basic competence, are more satisfied with their jobs than those with negative core self-evaluations.</a:t>
            </a:r>
          </a:p>
          <a:p>
            <a:pPr lvl="1">
              <a:defRPr/>
            </a:pPr>
            <a:r>
              <a:rPr lang="en-US" sz="2400" b="1" dirty="0">
                <a:latin typeface="Arial" panose="020B0604020202020204" pitchFamily="34" charset="0"/>
                <a:cs typeface="Arial" panose="020B0604020202020204" pitchFamily="34" charset="0"/>
              </a:rPr>
              <a:t>Pay</a:t>
            </a:r>
          </a:p>
        </p:txBody>
      </p:sp>
    </p:spTree>
    <p:extLst>
      <p:ext uri="{BB962C8B-B14F-4D97-AF65-F5344CB8AC3E}">
        <p14:creationId xmlns:p14="http://schemas.microsoft.com/office/powerpoint/2010/main" val="420953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2400"/>
            <a:ext cx="8241957" cy="590349"/>
          </a:xfrm>
        </p:spPr>
        <p:txBody>
          <a:bodyPr wrap="square" tIns="18000" bIns="18000" anchor="ctr" anchorCtr="0">
            <a:spAutoFit/>
          </a:bodyPr>
          <a:lstStyle/>
          <a:p>
            <a:r>
              <a:rPr lang="en-US" dirty="0"/>
              <a:t>Learning Objectives </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3632"/>
            <a:ext cx="8229600" cy="4283668"/>
          </a:xfrm>
        </p:spPr>
        <p:txBody>
          <a:bodyPr tIns="18000" bIns="18000" anchor="ctr" anchorCtr="0">
            <a:spAutoFit/>
          </a:bodyPr>
          <a:lstStyle/>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3.1	</a:t>
            </a:r>
            <a:r>
              <a:rPr lang="en-US" sz="2400" dirty="0">
                <a:latin typeface="Arial" panose="020B0604020202020204" pitchFamily="34" charset="0"/>
                <a:cs typeface="Arial" panose="020B0604020202020204" pitchFamily="34" charset="0"/>
              </a:rPr>
              <a:t>Contrast the three components of an attitude.</a:t>
            </a: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3.2	</a:t>
            </a:r>
            <a:r>
              <a:rPr lang="en-US" sz="2400" dirty="0">
                <a:latin typeface="Arial" panose="020B0604020202020204" pitchFamily="34" charset="0"/>
                <a:cs typeface="Arial" panose="020B0604020202020204" pitchFamily="34" charset="0"/>
              </a:rPr>
              <a:t>Summarize the relationship between attitudes and behavior.</a:t>
            </a: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3.3	</a:t>
            </a:r>
            <a:r>
              <a:rPr lang="en-US" sz="2400" dirty="0">
                <a:latin typeface="Arial" panose="020B0604020202020204" pitchFamily="34" charset="0"/>
                <a:cs typeface="Arial" panose="020B0604020202020204" pitchFamily="34" charset="0"/>
              </a:rPr>
              <a:t>Compare the major job attitudes.</a:t>
            </a: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3.4	</a:t>
            </a:r>
            <a:r>
              <a:rPr lang="en-US" sz="2400" dirty="0">
                <a:latin typeface="Arial" panose="020B0604020202020204" pitchFamily="34" charset="0"/>
                <a:cs typeface="Arial" panose="020B0604020202020204" pitchFamily="34" charset="0"/>
              </a:rPr>
              <a:t>Identify the two approaches for measuring job satisfaction.</a:t>
            </a:r>
            <a:endParaRPr lang="en-US" sz="2400" i="1" dirty="0">
              <a:latin typeface="Arial" panose="020B0604020202020204" pitchFamily="34" charset="0"/>
              <a:cs typeface="Arial" panose="020B0604020202020204" pitchFamily="34" charset="0"/>
            </a:endParaRP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3.5	</a:t>
            </a:r>
            <a:r>
              <a:rPr lang="en-US" sz="2400" dirty="0">
                <a:latin typeface="Arial" panose="020B0604020202020204" pitchFamily="34" charset="0"/>
                <a:cs typeface="Arial" panose="020B0604020202020204" pitchFamily="34" charset="0"/>
              </a:rPr>
              <a:t>Summarize the main causes of job satisfaction.</a:t>
            </a: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3.6	</a:t>
            </a:r>
            <a:r>
              <a:rPr lang="en-US" sz="2400" dirty="0">
                <a:latin typeface="Arial" panose="020B0604020202020204" pitchFamily="34" charset="0"/>
                <a:cs typeface="Arial" panose="020B0604020202020204" pitchFamily="34" charset="0"/>
              </a:rPr>
              <a:t>Identify four outcomes of job satisfaction.</a:t>
            </a: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3.7	</a:t>
            </a:r>
            <a:r>
              <a:rPr lang="en-US" sz="2400" dirty="0">
                <a:latin typeface="Arial" panose="020B0604020202020204" pitchFamily="34" charset="0"/>
                <a:cs typeface="Arial" panose="020B0604020202020204" pitchFamily="34" charset="0"/>
              </a:rPr>
              <a:t>Identify four employee responses to job dissatisfaction.</a:t>
            </a:r>
          </a:p>
        </p:txBody>
      </p:sp>
    </p:spTree>
    <p:extLst>
      <p:ext uri="{BB962C8B-B14F-4D97-AF65-F5344CB8AC3E}">
        <p14:creationId xmlns:p14="http://schemas.microsoft.com/office/powerpoint/2010/main" val="683138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33038E-1F8B-4A32-9998-1B0A4F92E76F}"/>
              </a:ext>
            </a:extLst>
          </p:cNvPr>
          <p:cNvSpPr>
            <a:spLocks noGrp="1"/>
          </p:cNvSpPr>
          <p:nvPr>
            <p:ph type="title"/>
          </p:nvPr>
        </p:nvSpPr>
        <p:spPr>
          <a:xfrm>
            <a:off x="466627" y="135277"/>
            <a:ext cx="8229600" cy="1144347"/>
          </a:xfrm>
        </p:spPr>
        <p:txBody>
          <a:bodyPr tIns="18000" bIns="18000" anchor="ctr" anchorCtr="0">
            <a:spAutoFit/>
          </a:bodyPr>
          <a:lstStyle/>
          <a:p>
            <a:r>
              <a:rPr lang="en-US" sz="3600" dirty="0">
                <a:latin typeface="+mj-lt"/>
              </a:rPr>
              <a:t>Summarize the Main Causes of Job Satisfaction </a:t>
            </a:r>
            <a:r>
              <a:rPr lang="en-US" sz="2800" dirty="0">
                <a:latin typeface="+mj-lt"/>
              </a:rPr>
              <a:t>(2 of 2)</a:t>
            </a:r>
            <a:endParaRPr lang="en-IN" sz="3600" dirty="0"/>
          </a:p>
        </p:txBody>
      </p:sp>
      <p:sp>
        <p:nvSpPr>
          <p:cNvPr id="12" name="Content Placeholder 11">
            <a:extLst>
              <a:ext uri="{FF2B5EF4-FFF2-40B4-BE49-F238E27FC236}">
                <a16:creationId xmlns:a16="http://schemas.microsoft.com/office/drawing/2014/main" id="{A0424E88-1FC7-4D12-94E8-78B75809D18F}"/>
              </a:ext>
            </a:extLst>
          </p:cNvPr>
          <p:cNvSpPr>
            <a:spLocks noGrp="1"/>
          </p:cNvSpPr>
          <p:nvPr>
            <p:ph idx="1"/>
          </p:nvPr>
        </p:nvSpPr>
        <p:spPr>
          <a:xfrm>
            <a:off x="466627" y="1446679"/>
            <a:ext cx="8229600" cy="651905"/>
          </a:xfrm>
        </p:spPr>
        <p:txBody>
          <a:bodyPr tIns="18000" bIns="18000" anchor="ctr" anchorCtr="0">
            <a:spAutoFit/>
          </a:bodyPr>
          <a:lstStyle/>
          <a:p>
            <a:pPr marL="0" indent="0">
              <a:buNone/>
            </a:pPr>
            <a:r>
              <a:rPr lang="en-IN" sz="2000" b="1" dirty="0">
                <a:latin typeface="Arial" panose="020B0604020202020204" pitchFamily="34" charset="0"/>
                <a:cs typeface="Arial" panose="020B0604020202020204" pitchFamily="34" charset="0"/>
              </a:rPr>
              <a:t>Exhibit 3.5 </a:t>
            </a:r>
            <a:r>
              <a:rPr lang="en-US" sz="2000" dirty="0">
                <a:latin typeface="Arial" panose="020B0604020202020204" pitchFamily="34" charset="0"/>
                <a:cs typeface="Arial" panose="020B0604020202020204" pitchFamily="34" charset="0"/>
              </a:rPr>
              <a:t>Relationship Between Average Pay in Job and Job Satisfaction of Employees in That Job</a:t>
            </a:r>
            <a:endParaRPr lang="en-IN" sz="2000" dirty="0">
              <a:latin typeface="Arial" panose="020B0604020202020204" pitchFamily="34" charset="0"/>
              <a:cs typeface="Arial" panose="020B0604020202020204" pitchFamily="34" charset="0"/>
            </a:endParaRPr>
          </a:p>
        </p:txBody>
      </p:sp>
      <p:pic>
        <p:nvPicPr>
          <p:cNvPr id="22" name="Picture Placeholder 21" descr="A scatterplot shows the relationship between the average pay for a job and the average level of job satisfaction.&#10;Long description is available in notes, press F6">
            <a:extLst>
              <a:ext uri="{FF2B5EF4-FFF2-40B4-BE49-F238E27FC236}">
                <a16:creationId xmlns:a16="http://schemas.microsoft.com/office/drawing/2014/main" id="{9247D384-49F4-4F19-8B8D-B1DCF1B59C11}"/>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095455" y="2315986"/>
            <a:ext cx="4953091" cy="3075859"/>
          </a:xfrm>
          <a:prstGeom prst="rect">
            <a:avLst/>
          </a:prstGeom>
        </p:spPr>
      </p:pic>
      <p:sp>
        <p:nvSpPr>
          <p:cNvPr id="13" name="Content Placeholder 12">
            <a:extLst>
              <a:ext uri="{FF2B5EF4-FFF2-40B4-BE49-F238E27FC236}">
                <a16:creationId xmlns:a16="http://schemas.microsoft.com/office/drawing/2014/main" id="{6E84450D-305B-41BE-982D-01BEF2717E95}"/>
              </a:ext>
            </a:extLst>
          </p:cNvPr>
          <p:cNvSpPr>
            <a:spLocks noGrp="1"/>
          </p:cNvSpPr>
          <p:nvPr>
            <p:ph idx="13"/>
          </p:nvPr>
        </p:nvSpPr>
        <p:spPr>
          <a:xfrm>
            <a:off x="466627" y="5552838"/>
            <a:ext cx="8229600" cy="775015"/>
          </a:xfrm>
        </p:spPr>
        <p:txBody>
          <a:bodyPr tIns="18000" bIns="18000" anchor="ctr" anchorCtr="0">
            <a:spAutoFit/>
          </a:bodyPr>
          <a:lstStyle/>
          <a:p>
            <a:pPr marL="0" indent="0">
              <a:buNone/>
            </a:pPr>
            <a:r>
              <a:rPr lang="en-US" i="1" dirty="0"/>
              <a:t>Source: </a:t>
            </a:r>
            <a:r>
              <a:rPr lang="en-US" dirty="0"/>
              <a:t>Based on T. A. Judge, R. F. Piccolo, N. P. Podsakoff, J. C. Shaw, and B. L. Rich, “The Relationship Between Pay and Job Satisfaction: A Meta-Analysis of the Literature,” </a:t>
            </a:r>
            <a:r>
              <a:rPr lang="en-US" i="1" dirty="0"/>
              <a:t>Journal of Vocational Behavior </a:t>
            </a:r>
            <a:r>
              <a:rPr lang="en-US" dirty="0"/>
              <a:t>77, no. 2 (2010): 157–67.</a:t>
            </a:r>
            <a:endParaRPr lang="en-IN" dirty="0"/>
          </a:p>
        </p:txBody>
      </p:sp>
    </p:spTree>
    <p:extLst>
      <p:ext uri="{BB962C8B-B14F-4D97-AF65-F5344CB8AC3E}">
        <p14:creationId xmlns:p14="http://schemas.microsoft.com/office/powerpoint/2010/main" val="46247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0138"/>
            <a:ext cx="8241957" cy="590349"/>
          </a:xfrm>
        </p:spPr>
        <p:txBody>
          <a:bodyPr wrap="square" tIns="18000" bIns="18000" anchor="ctr" anchorCtr="0">
            <a:spAutoFit/>
          </a:bodyPr>
          <a:lstStyle/>
          <a:p>
            <a:r>
              <a:rPr lang="en-US" dirty="0"/>
              <a:t>Outcomes of Job Satisfaction</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66800"/>
            <a:ext cx="8229600" cy="4645306"/>
          </a:xfrm>
        </p:spPr>
        <p:txBody>
          <a:bodyPr tIns="18000" bIns="18000" anchor="ctr" anchorCtr="0">
            <a:spAutoFit/>
          </a:bodyPr>
          <a:lstStyle/>
          <a:p>
            <a:pPr>
              <a:defRPr/>
            </a:pPr>
            <a:r>
              <a:rPr lang="en-US" sz="2200" b="1" dirty="0">
                <a:latin typeface="Arial" panose="020B0604020202020204" pitchFamily="34" charset="0"/>
                <a:cs typeface="Arial" panose="020B0604020202020204" pitchFamily="34" charset="0"/>
              </a:rPr>
              <a:t>Job Performance</a:t>
            </a:r>
          </a:p>
          <a:p>
            <a:pPr marL="825500" lvl="1" indent="-342900">
              <a:defRPr/>
            </a:pPr>
            <a:r>
              <a:rPr lang="en-US" sz="2200" dirty="0">
                <a:latin typeface="Arial" panose="020B0604020202020204" pitchFamily="34" charset="0"/>
                <a:cs typeface="Arial" panose="020B0604020202020204" pitchFamily="34" charset="0"/>
              </a:rPr>
              <a:t>Happy workers are more likely to be productive workers.</a:t>
            </a:r>
          </a:p>
          <a:p>
            <a:pPr>
              <a:defRPr/>
            </a:pPr>
            <a:r>
              <a:rPr lang="en-US" sz="2200" b="1" spc="-300" dirty="0">
                <a:latin typeface="Arial" panose="020B0604020202020204" pitchFamily="34" charset="0"/>
                <a:cs typeface="Arial" panose="020B0604020202020204" pitchFamily="34" charset="0"/>
              </a:rPr>
              <a:t>O C </a:t>
            </a:r>
            <a:r>
              <a:rPr lang="en-US" sz="2200" b="1" dirty="0">
                <a:latin typeface="Arial" panose="020B0604020202020204" pitchFamily="34" charset="0"/>
                <a:cs typeface="Arial" panose="020B0604020202020204" pitchFamily="34" charset="0"/>
              </a:rPr>
              <a:t>B</a:t>
            </a:r>
          </a:p>
          <a:p>
            <a:pPr marL="812800" lvl="1" indent="-342900">
              <a:defRPr/>
            </a:pPr>
            <a:r>
              <a:rPr lang="en-US" sz="2200" dirty="0">
                <a:latin typeface="Arial" panose="020B0604020202020204" pitchFamily="34" charset="0"/>
                <a:cs typeface="Arial" panose="020B0604020202020204" pitchFamily="34" charset="0"/>
              </a:rPr>
              <a:t>People who are more satisfied with their jobs are more likely to engage in </a:t>
            </a:r>
            <a:r>
              <a:rPr lang="en-US" sz="2200" spc="-300" dirty="0">
                <a:latin typeface="Arial" panose="020B0604020202020204" pitchFamily="34" charset="0"/>
                <a:cs typeface="Arial" panose="020B0604020202020204" pitchFamily="34" charset="0"/>
              </a:rPr>
              <a:t>O C </a:t>
            </a:r>
            <a:r>
              <a:rPr lang="en-US" sz="2200" dirty="0">
                <a:latin typeface="Arial" panose="020B0604020202020204" pitchFamily="34" charset="0"/>
                <a:cs typeface="Arial" panose="020B0604020202020204" pitchFamily="34" charset="0"/>
              </a:rPr>
              <a:t>B.</a:t>
            </a:r>
          </a:p>
          <a:p>
            <a:pPr>
              <a:defRPr/>
            </a:pPr>
            <a:r>
              <a:rPr lang="en-US" sz="2200" b="1" dirty="0">
                <a:latin typeface="Arial" panose="020B0604020202020204" pitchFamily="34" charset="0"/>
                <a:cs typeface="Arial" panose="020B0604020202020204" pitchFamily="34" charset="0"/>
              </a:rPr>
              <a:t>Customer Satisfaction</a:t>
            </a:r>
          </a:p>
          <a:p>
            <a:pPr marL="825500" lvl="1" indent="-342900">
              <a:defRPr/>
            </a:pPr>
            <a:r>
              <a:rPr lang="en-US" sz="2200" dirty="0">
                <a:latin typeface="Arial" panose="020B0604020202020204" pitchFamily="34" charset="0"/>
                <a:cs typeface="Arial" panose="020B0604020202020204" pitchFamily="34" charset="0"/>
              </a:rPr>
              <a:t>Satisfied employees increase customer satisfaction and loyalty.</a:t>
            </a:r>
          </a:p>
          <a:p>
            <a:pPr>
              <a:defRPr/>
            </a:pPr>
            <a:r>
              <a:rPr lang="en-US" sz="2200" b="1" dirty="0">
                <a:latin typeface="Arial" panose="020B0604020202020204" pitchFamily="34" charset="0"/>
                <a:cs typeface="Arial" panose="020B0604020202020204" pitchFamily="34" charset="0"/>
              </a:rPr>
              <a:t>Life Satisfaction</a:t>
            </a:r>
          </a:p>
          <a:p>
            <a:pPr marL="829818" lvl="1" indent="-342900">
              <a:defRPr/>
            </a:pPr>
            <a:r>
              <a:rPr lang="en-US" sz="2200" dirty="0">
                <a:latin typeface="Arial" panose="020B0604020202020204" pitchFamily="34" charset="0"/>
                <a:cs typeface="Arial" panose="020B0604020202020204" pitchFamily="34" charset="0"/>
              </a:rPr>
              <a:t>Research shows that job satisfaction is positively correlated with life satisfaction.</a:t>
            </a:r>
          </a:p>
        </p:txBody>
      </p:sp>
    </p:spTree>
    <p:extLst>
      <p:ext uri="{BB962C8B-B14F-4D97-AF65-F5344CB8AC3E}">
        <p14:creationId xmlns:p14="http://schemas.microsoft.com/office/powerpoint/2010/main" val="1868337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2973"/>
            <a:ext cx="8229600" cy="1144347"/>
          </a:xfrm>
        </p:spPr>
        <p:txBody>
          <a:bodyPr wrap="square" tIns="18000" bIns="18000" anchor="ctr" anchorCtr="0">
            <a:spAutoFit/>
          </a:bodyPr>
          <a:lstStyle/>
          <a:p>
            <a:r>
              <a:rPr lang="en-US" dirty="0"/>
              <a:t>Four Employee Responses to Dissatisfaction </a:t>
            </a:r>
            <a:r>
              <a:rPr lang="en-US" sz="2800" dirty="0"/>
              <a:t>(1 of 2)</a:t>
            </a:r>
          </a:p>
        </p:txBody>
      </p:sp>
      <p:sp>
        <p:nvSpPr>
          <p:cNvPr id="3" name="Content Placeholder 2">
            <a:extLst>
              <a:ext uri="{FF2B5EF4-FFF2-40B4-BE49-F238E27FC236}">
                <a16:creationId xmlns:a16="http://schemas.microsoft.com/office/drawing/2014/main" id="{405F0D5B-13BA-4A91-A939-A563E4A23F6A}"/>
              </a:ext>
            </a:extLst>
          </p:cNvPr>
          <p:cNvSpPr>
            <a:spLocks noGrp="1"/>
          </p:cNvSpPr>
          <p:nvPr>
            <p:ph idx="1"/>
          </p:nvPr>
        </p:nvSpPr>
        <p:spPr>
          <a:xfrm>
            <a:off x="466627" y="1495719"/>
            <a:ext cx="8229600" cy="405683"/>
          </a:xfrm>
        </p:spPr>
        <p:txBody>
          <a:bodyPr>
            <a:spAutoFit/>
          </a:bodyPr>
          <a:lstStyle/>
          <a:p>
            <a:pPr marL="0" indent="0">
              <a:buNone/>
            </a:pPr>
            <a:r>
              <a:rPr lang="en-IN" sz="2400" b="1" dirty="0">
                <a:latin typeface="Arial" panose="020B0604020202020204" pitchFamily="34" charset="0"/>
                <a:cs typeface="Arial" panose="020B0604020202020204" pitchFamily="34" charset="0"/>
              </a:rPr>
              <a:t>Exhibit 3.6 </a:t>
            </a:r>
            <a:r>
              <a:rPr lang="en-IN" sz="2400" dirty="0">
                <a:latin typeface="Arial" panose="020B0604020202020204" pitchFamily="34" charset="0"/>
                <a:cs typeface="Arial" panose="020B0604020202020204" pitchFamily="34" charset="0"/>
              </a:rPr>
              <a:t>Responses to Dissatisfaction.</a:t>
            </a:r>
          </a:p>
        </p:txBody>
      </p:sp>
      <p:graphicFrame>
        <p:nvGraphicFramePr>
          <p:cNvPr id="4" name="Table 4">
            <a:extLst>
              <a:ext uri="{FF2B5EF4-FFF2-40B4-BE49-F238E27FC236}">
                <a16:creationId xmlns:a16="http://schemas.microsoft.com/office/drawing/2014/main" id="{A264F70D-8588-42A4-A350-F1BB0C16D190}"/>
              </a:ext>
            </a:extLst>
          </p:cNvPr>
          <p:cNvGraphicFramePr>
            <a:graphicFrameLocks noGrp="1"/>
          </p:cNvGraphicFramePr>
          <p:nvPr>
            <p:extLst>
              <p:ext uri="{D42A27DB-BD31-4B8C-83A1-F6EECF244321}">
                <p14:modId xmlns:p14="http://schemas.microsoft.com/office/powerpoint/2010/main" val="2216765633"/>
              </p:ext>
            </p:extLst>
          </p:nvPr>
        </p:nvGraphicFramePr>
        <p:xfrm>
          <a:off x="2259093" y="2330524"/>
          <a:ext cx="4625817" cy="2800728"/>
        </p:xfrm>
        <a:graphic>
          <a:graphicData uri="http://schemas.openxmlformats.org/drawingml/2006/table">
            <a:tbl>
              <a:tblPr firstRow="1" bandRow="1">
                <a:tableStyleId>{3B4B98B0-60AC-42C2-AFA5-B58CD77FA1E5}</a:tableStyleId>
              </a:tblPr>
              <a:tblGrid>
                <a:gridCol w="1541939">
                  <a:extLst>
                    <a:ext uri="{9D8B030D-6E8A-4147-A177-3AD203B41FA5}">
                      <a16:colId xmlns:a16="http://schemas.microsoft.com/office/drawing/2014/main" val="2551269694"/>
                    </a:ext>
                  </a:extLst>
                </a:gridCol>
                <a:gridCol w="1541939">
                  <a:extLst>
                    <a:ext uri="{9D8B030D-6E8A-4147-A177-3AD203B41FA5}">
                      <a16:colId xmlns:a16="http://schemas.microsoft.com/office/drawing/2014/main" val="3330411612"/>
                    </a:ext>
                  </a:extLst>
                </a:gridCol>
                <a:gridCol w="1541939">
                  <a:extLst>
                    <a:ext uri="{9D8B030D-6E8A-4147-A177-3AD203B41FA5}">
                      <a16:colId xmlns:a16="http://schemas.microsoft.com/office/drawing/2014/main" val="845657314"/>
                    </a:ext>
                  </a:extLst>
                </a:gridCol>
              </a:tblGrid>
              <a:tr h="933576">
                <a:tc>
                  <a:txBody>
                    <a:bodyPr/>
                    <a:lstStyle/>
                    <a:p>
                      <a:pPr algn="ctr"/>
                      <a:r>
                        <a:rPr lang="en-US" sz="100" dirty="0">
                          <a:solidFill>
                            <a:schemeClr val="bg1"/>
                          </a:solidFill>
                          <a:latin typeface="Arial" panose="020B0604020202020204" pitchFamily="34" charset="0"/>
                          <a:cs typeface="Arial" panose="020B0604020202020204" pitchFamily="34" charset="0"/>
                        </a:rPr>
                        <a:t>Blank</a:t>
                      </a:r>
                      <a:endParaRPr lang="en-IN" sz="100" dirty="0">
                        <a:solidFill>
                          <a:schemeClr val="bg1"/>
                        </a:solidFill>
                        <a:latin typeface="Arial" panose="020B0604020202020204" pitchFamily="34" charset="0"/>
                        <a:cs typeface="Arial" panose="020B0604020202020204" pitchFamily="34" charset="0"/>
                      </a:endParaRP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IN" sz="1800" dirty="0">
                          <a:solidFill>
                            <a:schemeClr val="bg1"/>
                          </a:solidFill>
                          <a:latin typeface="Arial" panose="020B0604020202020204" pitchFamily="34" charset="0"/>
                          <a:cs typeface="Arial" panose="020B0604020202020204" pitchFamily="34" charset="0"/>
                        </a:rPr>
                        <a:t>Constructive</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800" dirty="0">
                          <a:solidFill>
                            <a:schemeClr val="bg1"/>
                          </a:solidFill>
                          <a:latin typeface="Arial" panose="020B0604020202020204" pitchFamily="34" charset="0"/>
                          <a:cs typeface="Arial" panose="020B0604020202020204" pitchFamily="34" charset="0"/>
                        </a:rPr>
                        <a:t>Destructive</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32625895"/>
                  </a:ext>
                </a:extLst>
              </a:tr>
              <a:tr h="933576">
                <a:tc>
                  <a:txBody>
                    <a:bodyPr/>
                    <a:lstStyle/>
                    <a:p>
                      <a:pPr algn="ctr"/>
                      <a:r>
                        <a:rPr lang="en-IN" sz="1800" b="1" dirty="0">
                          <a:latin typeface="Arial" panose="020B0604020202020204" pitchFamily="34" charset="0"/>
                          <a:cs typeface="Arial" panose="020B0604020202020204" pitchFamily="34" charset="0"/>
                        </a:rPr>
                        <a:t>Active</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800" dirty="0">
                          <a:latin typeface="Arial" panose="020B0604020202020204" pitchFamily="34" charset="0"/>
                          <a:cs typeface="Arial" panose="020B0604020202020204" pitchFamily="34" charset="0"/>
                        </a:rPr>
                        <a:t>VOICE</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800" dirty="0">
                          <a:latin typeface="Arial" panose="020B0604020202020204" pitchFamily="34" charset="0"/>
                          <a:cs typeface="Arial" panose="020B0604020202020204" pitchFamily="34" charset="0"/>
                        </a:rPr>
                        <a:t>EXIT</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755313237"/>
                  </a:ext>
                </a:extLst>
              </a:tr>
              <a:tr h="933576">
                <a:tc>
                  <a:txBody>
                    <a:bodyPr/>
                    <a:lstStyle/>
                    <a:p>
                      <a:pPr algn="ctr"/>
                      <a:r>
                        <a:rPr lang="en-IN" sz="1800" b="1" dirty="0">
                          <a:latin typeface="Arial" panose="020B0604020202020204" pitchFamily="34" charset="0"/>
                          <a:cs typeface="Arial" panose="020B0604020202020204" pitchFamily="34" charset="0"/>
                        </a:rPr>
                        <a:t>Passive</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800" dirty="0">
                          <a:latin typeface="Arial" panose="020B0604020202020204" pitchFamily="34" charset="0"/>
                          <a:cs typeface="Arial" panose="020B0604020202020204" pitchFamily="34" charset="0"/>
                        </a:rPr>
                        <a:t>LOYALTY</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800" dirty="0">
                          <a:latin typeface="Arial" panose="020B0604020202020204" pitchFamily="34" charset="0"/>
                          <a:cs typeface="Arial" panose="020B0604020202020204" pitchFamily="34" charset="0"/>
                        </a:rPr>
                        <a:t>NEGLECT</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51109361"/>
                  </a:ext>
                </a:extLst>
              </a:tr>
            </a:tbl>
          </a:graphicData>
        </a:graphic>
      </p:graphicFrame>
    </p:spTree>
    <p:extLst>
      <p:ext uri="{BB962C8B-B14F-4D97-AF65-F5344CB8AC3E}">
        <p14:creationId xmlns:p14="http://schemas.microsoft.com/office/powerpoint/2010/main" val="1689437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2400"/>
            <a:ext cx="8241957" cy="1144347"/>
          </a:xfrm>
        </p:spPr>
        <p:txBody>
          <a:bodyPr wrap="square" tIns="18000" bIns="18000" anchor="ctr" anchorCtr="0">
            <a:spAutoFit/>
          </a:bodyPr>
          <a:lstStyle/>
          <a:p>
            <a:r>
              <a:rPr lang="en-US" dirty="0"/>
              <a:t>Four Employee Responses to Dissatisfaction </a:t>
            </a:r>
            <a:r>
              <a:rPr lang="en-US" sz="2800" dirty="0"/>
              <a:t>(2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600200"/>
            <a:ext cx="8229600" cy="4152863"/>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Counterproductive Work Behavior (</a:t>
            </a:r>
            <a:r>
              <a:rPr lang="en-US" sz="2400" spc="-300" dirty="0">
                <a:latin typeface="Arial" panose="020B0604020202020204" pitchFamily="34" charset="0"/>
                <a:cs typeface="Arial" panose="020B0604020202020204" pitchFamily="34" charset="0"/>
              </a:rPr>
              <a:t>C W </a:t>
            </a:r>
            <a:r>
              <a:rPr lang="en-US" sz="2400" dirty="0">
                <a:latin typeface="Arial" panose="020B0604020202020204" pitchFamily="34" charset="0"/>
                <a:cs typeface="Arial" panose="020B0604020202020204" pitchFamily="34" charset="0"/>
              </a:rPr>
              <a:t>B)</a:t>
            </a:r>
          </a:p>
          <a:p>
            <a:pPr marL="740664" lvl="1">
              <a:defRPr/>
            </a:pPr>
            <a:r>
              <a:rPr lang="en-US" sz="2400" b="1" dirty="0">
                <a:latin typeface="Arial" panose="020B0604020202020204" pitchFamily="34" charset="0"/>
                <a:cs typeface="Arial" panose="020B0604020202020204" pitchFamily="34" charset="0"/>
              </a:rPr>
              <a:t>Counterproductive work behavior</a:t>
            </a:r>
            <a:r>
              <a:rPr lang="en-US" sz="2400" dirty="0">
                <a:latin typeface="Arial" panose="020B0604020202020204" pitchFamily="34" charset="0"/>
                <a:cs typeface="Arial" panose="020B0604020202020204" pitchFamily="34" charset="0"/>
              </a:rPr>
              <a:t>: actions that actively damage the organization, including stealing, behaving aggressively toward coworkers, or being late or absent.</a:t>
            </a:r>
          </a:p>
          <a:p>
            <a:pPr marL="740664" lvl="1">
              <a:defRPr/>
            </a:pPr>
            <a:r>
              <a:rPr lang="en-US" sz="2400" dirty="0">
                <a:latin typeface="Arial" panose="020B0604020202020204" pitchFamily="34" charset="0"/>
                <a:cs typeface="Arial" panose="020B0604020202020204" pitchFamily="34" charset="0"/>
              </a:rPr>
              <a:t>Absenteeism: the more satisfied you are, the less likely you are to miss work.</a:t>
            </a:r>
          </a:p>
          <a:p>
            <a:pPr marL="740664" lvl="1">
              <a:defRPr/>
            </a:pPr>
            <a:r>
              <a:rPr lang="en-US" sz="2400" dirty="0">
                <a:latin typeface="Arial" panose="020B0604020202020204" pitchFamily="34" charset="0"/>
                <a:cs typeface="Arial" panose="020B0604020202020204" pitchFamily="34" charset="0"/>
              </a:rPr>
              <a:t>Turnover: a pattern of lowered job satisfaction is the best predictor of intent to leave.</a:t>
            </a:r>
          </a:p>
          <a:p>
            <a:pPr>
              <a:defRPr/>
            </a:pPr>
            <a:r>
              <a:rPr lang="en-US" sz="2400" dirty="0">
                <a:latin typeface="Arial" panose="020B0604020202020204" pitchFamily="34" charset="0"/>
                <a:cs typeface="Arial" panose="020B0604020202020204" pitchFamily="34" charset="0"/>
              </a:rPr>
              <a:t>Managers Often “Don’t Get It”</a:t>
            </a:r>
          </a:p>
        </p:txBody>
      </p:sp>
    </p:spTree>
    <p:extLst>
      <p:ext uri="{BB962C8B-B14F-4D97-AF65-F5344CB8AC3E}">
        <p14:creationId xmlns:p14="http://schemas.microsoft.com/office/powerpoint/2010/main" val="1850458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2400"/>
            <a:ext cx="8241957" cy="590349"/>
          </a:xfrm>
        </p:spPr>
        <p:txBody>
          <a:bodyPr wrap="square" tIns="18000" bIns="18000" anchor="ctr" anchorCtr="0">
            <a:spAutoFit/>
          </a:bodyPr>
          <a:lstStyle/>
          <a:p>
            <a:r>
              <a:rPr lang="en-US" dirty="0"/>
              <a:t>Implications for Managers </a:t>
            </a:r>
            <a:r>
              <a:rPr lang="en-US" sz="2800" dirty="0"/>
              <a:t>(1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66800"/>
            <a:ext cx="8229600" cy="3183367"/>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Of the major job attitudes—job satisfaction, job involvement, organizational commitment, perceived organizational support (</a:t>
            </a:r>
            <a:r>
              <a:rPr lang="en-US" sz="2400" spc="-300" dirty="0">
                <a:latin typeface="Arial" panose="020B0604020202020204" pitchFamily="34" charset="0"/>
                <a:cs typeface="Arial" panose="020B0604020202020204" pitchFamily="34" charset="0"/>
              </a:rPr>
              <a:t>P O </a:t>
            </a:r>
            <a:r>
              <a:rPr lang="en-US" sz="2400" dirty="0">
                <a:latin typeface="Arial" panose="020B0604020202020204" pitchFamily="34" charset="0"/>
                <a:cs typeface="Arial" panose="020B0604020202020204" pitchFamily="34" charset="0"/>
              </a:rPr>
              <a:t>S), and employee engagement—remember that an employee’s job satisfaction level is the best single predictor of behavior.</a:t>
            </a:r>
          </a:p>
          <a:p>
            <a:pPr>
              <a:defRPr/>
            </a:pPr>
            <a:r>
              <a:rPr lang="en-US" sz="2400" dirty="0">
                <a:latin typeface="Arial" panose="020B0604020202020204" pitchFamily="34" charset="0"/>
                <a:cs typeface="Arial" panose="020B0604020202020204" pitchFamily="34" charset="0"/>
              </a:rPr>
              <a:t>Pay attention to your employees’ job satisfaction levels as determinants of their performance, turnover, absenteeism, and withdrawal behaviors.</a:t>
            </a:r>
          </a:p>
        </p:txBody>
      </p:sp>
    </p:spTree>
    <p:extLst>
      <p:ext uri="{BB962C8B-B14F-4D97-AF65-F5344CB8AC3E}">
        <p14:creationId xmlns:p14="http://schemas.microsoft.com/office/powerpoint/2010/main" val="3025971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2400"/>
            <a:ext cx="8241957" cy="590349"/>
          </a:xfrm>
        </p:spPr>
        <p:txBody>
          <a:bodyPr wrap="square" tIns="18000" bIns="18000" anchor="ctr" anchorCtr="0">
            <a:spAutoFit/>
          </a:bodyPr>
          <a:lstStyle/>
          <a:p>
            <a:r>
              <a:rPr lang="en-US" dirty="0"/>
              <a:t>Implications for Managers </a:t>
            </a:r>
            <a:r>
              <a:rPr lang="en-US" sz="2800" dirty="0"/>
              <a:t>(2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3632"/>
            <a:ext cx="8229600" cy="3745059"/>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Measure employee job attitudes objectively and at regular intervals to determine how employees are reacting to their work.</a:t>
            </a:r>
          </a:p>
          <a:p>
            <a:pPr>
              <a:defRPr/>
            </a:pPr>
            <a:r>
              <a:rPr lang="en-US" sz="2400" dirty="0">
                <a:latin typeface="Arial" panose="020B0604020202020204" pitchFamily="34" charset="0"/>
                <a:cs typeface="Arial" panose="020B0604020202020204" pitchFamily="34" charset="0"/>
              </a:rPr>
              <a:t>To raise employee satisfaction, evaluate the fit between the employee’s work interests and the intrinsic parts of the job; then create work that is challenging and interesting to the individual.</a:t>
            </a:r>
          </a:p>
          <a:p>
            <a:pPr>
              <a:defRPr/>
            </a:pPr>
            <a:r>
              <a:rPr lang="en-US" sz="2400" dirty="0">
                <a:latin typeface="Arial" panose="020B0604020202020204" pitchFamily="34" charset="0"/>
                <a:cs typeface="Arial" panose="020B0604020202020204" pitchFamily="34" charset="0"/>
              </a:rPr>
              <a:t>Consider the fact that high pay alone is unlikely to create a satisfying work environment.</a:t>
            </a:r>
          </a:p>
        </p:txBody>
      </p:sp>
    </p:spTree>
    <p:extLst>
      <p:ext uri="{BB962C8B-B14F-4D97-AF65-F5344CB8AC3E}">
        <p14:creationId xmlns:p14="http://schemas.microsoft.com/office/powerpoint/2010/main" val="3363177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2400"/>
            <a:ext cx="8241957" cy="590349"/>
          </a:xfrm>
        </p:spPr>
        <p:txBody>
          <a:bodyPr wrap="square" tIns="18000" bIns="18000" anchor="ctr" anchorCtr="0">
            <a:spAutoFit/>
          </a:bodyPr>
          <a:lstStyle/>
          <a:p>
            <a:r>
              <a:rPr lang="en-US" dirty="0"/>
              <a:t>Discussion Questions</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25103"/>
            <a:ext cx="8229600" cy="4853055"/>
          </a:xfrm>
        </p:spPr>
        <p:txBody>
          <a:bodyPr tIns="18000" bIns="18000" anchor="ctr" anchorCtr="0">
            <a:spAutoFit/>
          </a:bodyPr>
          <a:lstStyle/>
          <a:p>
            <a:pPr marL="457200" indent="-457200">
              <a:buFont typeface="+mj-lt"/>
              <a:buAutoNum type="arabicPeriod"/>
              <a:defRPr/>
            </a:pPr>
            <a:r>
              <a:rPr lang="en-US" sz="2400" dirty="0">
                <a:latin typeface="Arial" panose="020B0604020202020204" pitchFamily="34" charset="0"/>
                <a:cs typeface="Arial" panose="020B0604020202020204" pitchFamily="34" charset="0"/>
              </a:rPr>
              <a:t>How is the growth of the Gig Economy changing the way we think about organizational identification and job attitudes? Do you think companies need to do more to support and engage with gig workers?</a:t>
            </a:r>
          </a:p>
          <a:p>
            <a:pPr marL="457200" indent="-457200">
              <a:buFont typeface="+mj-lt"/>
              <a:buAutoNum type="arabicPeriod"/>
              <a:defRPr/>
            </a:pPr>
            <a:r>
              <a:rPr lang="en-US" sz="2400" dirty="0">
                <a:latin typeface="Arial" panose="020B0604020202020204" pitchFamily="34" charset="0"/>
                <a:cs typeface="Arial" panose="020B0604020202020204" pitchFamily="34" charset="0"/>
              </a:rPr>
              <a:t>The COVID-19 pandemic forced many people to switch to a remote workplace. How did this change affect job satisfaction? What do you think will happen as employees return to in-person work environments?</a:t>
            </a:r>
          </a:p>
          <a:p>
            <a:pPr marL="457200" indent="-457200">
              <a:buFont typeface="+mj-lt"/>
              <a:buAutoNum type="arabicPeriod"/>
              <a:defRPr/>
            </a:pPr>
            <a:r>
              <a:rPr lang="en-US" sz="2400" dirty="0">
                <a:latin typeface="Arial" panose="020B0604020202020204" pitchFamily="34" charset="0"/>
                <a:cs typeface="Arial" panose="020B0604020202020204" pitchFamily="34" charset="0"/>
              </a:rPr>
              <a:t>Some companies are allowing employees to continue to work remotely if they choose to do so. Why do you think companies are making this decision? What does it tell you about creating a satisfying work environment?</a:t>
            </a:r>
          </a:p>
        </p:txBody>
      </p:sp>
    </p:spTree>
    <p:extLst>
      <p:ext uri="{BB962C8B-B14F-4D97-AF65-F5344CB8AC3E}">
        <p14:creationId xmlns:p14="http://schemas.microsoft.com/office/powerpoint/2010/main" val="2363191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68744" y="143164"/>
            <a:ext cx="8218056"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1642"/>
            <a:ext cx="8241957" cy="1144347"/>
          </a:xfrm>
        </p:spPr>
        <p:txBody>
          <a:bodyPr wrap="square" tIns="18000" bIns="18000" anchor="ctr" anchorCtr="0">
            <a:spAutoFit/>
          </a:bodyPr>
          <a:lstStyle/>
          <a:p>
            <a:r>
              <a:rPr lang="en-US" dirty="0"/>
              <a:t>Contrast the Three Components of an Attitude </a:t>
            </a:r>
            <a:r>
              <a:rPr lang="en-US" sz="2800" dirty="0"/>
              <a:t>(1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600200"/>
            <a:ext cx="8229600" cy="1590623"/>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Attitudes </a:t>
            </a:r>
            <a:r>
              <a:rPr lang="en-US" sz="2400" dirty="0">
                <a:latin typeface="Arial" panose="020B0604020202020204" pitchFamily="34" charset="0"/>
                <a:cs typeface="Arial" panose="020B0604020202020204" pitchFamily="34" charset="0"/>
              </a:rPr>
              <a:t>are judgments or evaluative statements—either favorable or unfavorable—about objects, people, or events.</a:t>
            </a:r>
          </a:p>
          <a:p>
            <a:pPr marL="812800" lvl="1" indent="-342900"/>
            <a:r>
              <a:rPr lang="en-US" sz="2400" dirty="0">
                <a:latin typeface="Arial" panose="020B0604020202020204" pitchFamily="34" charset="0"/>
                <a:cs typeface="Arial" panose="020B0604020202020204" pitchFamily="34" charset="0"/>
              </a:rPr>
              <a:t>They reflect how we feel about something.</a:t>
            </a:r>
          </a:p>
        </p:txBody>
      </p:sp>
    </p:spTree>
    <p:extLst>
      <p:ext uri="{BB962C8B-B14F-4D97-AF65-F5344CB8AC3E}">
        <p14:creationId xmlns:p14="http://schemas.microsoft.com/office/powerpoint/2010/main" val="153802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1626"/>
            <a:ext cx="8241957" cy="1144347"/>
          </a:xfrm>
        </p:spPr>
        <p:txBody>
          <a:bodyPr wrap="square" tIns="18000" bIns="18000" anchor="ctr" anchorCtr="0">
            <a:spAutoFit/>
          </a:bodyPr>
          <a:lstStyle/>
          <a:p>
            <a:r>
              <a:rPr lang="en-US" sz="3600" dirty="0">
                <a:latin typeface="+mj-lt"/>
              </a:rPr>
              <a:t>Contrast the Three Components of an Attitude </a:t>
            </a:r>
            <a:r>
              <a:rPr lang="en-US" sz="2800" dirty="0">
                <a:latin typeface="+mj-lt"/>
              </a:rPr>
              <a:t>(2 of 2)</a:t>
            </a: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538646"/>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3.1 </a:t>
            </a:r>
            <a:r>
              <a:rPr lang="en-US" sz="2400">
                <a:latin typeface="Arial" panose="020B0604020202020204" pitchFamily="34" charset="0"/>
                <a:cs typeface="Arial" panose="020B0604020202020204" pitchFamily="34" charset="0"/>
              </a:rPr>
              <a:t>The Components of an Attitude</a:t>
            </a:r>
          </a:p>
        </p:txBody>
      </p:sp>
      <p:pic>
        <p:nvPicPr>
          <p:cNvPr id="5" name="Picture Placeholder 4" descr="A figure shows the three components of attitudes: cognitive component, affective component and behavioral component and are closely related to each other.&#10;Long description is available in notes, press F6">
            <a:extLst>
              <a:ext uri="{FF2B5EF4-FFF2-40B4-BE49-F238E27FC236}">
                <a16:creationId xmlns:a16="http://schemas.microsoft.com/office/drawing/2014/main" id="{BCA87F51-7342-45BC-9832-EAC150BEE7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705123" y="2133600"/>
            <a:ext cx="5761187" cy="4136810"/>
          </a:xfrm>
          <a:prstGeom prst="rect">
            <a:avLst/>
          </a:prstGeom>
        </p:spPr>
      </p:pic>
    </p:spTree>
    <p:extLst>
      <p:ext uri="{BB962C8B-B14F-4D97-AF65-F5344CB8AC3E}">
        <p14:creationId xmlns:p14="http://schemas.microsoft.com/office/powerpoint/2010/main" val="10075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1642"/>
            <a:ext cx="8241957" cy="1144347"/>
          </a:xfrm>
        </p:spPr>
        <p:txBody>
          <a:bodyPr wrap="square" tIns="18000" bIns="18000" anchor="ctr" anchorCtr="0">
            <a:spAutoFit/>
          </a:bodyPr>
          <a:lstStyle/>
          <a:p>
            <a:r>
              <a:rPr lang="en-US" dirty="0"/>
              <a:t>Summarize the Relationship Between Attitudes and Behavior </a:t>
            </a:r>
            <a:r>
              <a:rPr lang="en-US" sz="2800" dirty="0"/>
              <a:t>(1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447800"/>
            <a:ext cx="8229600" cy="2890979"/>
          </a:xfrm>
        </p:spPr>
        <p:txBody>
          <a:bodyPr tIns="18000" bIns="18000" anchor="ctr" anchorCtr="0">
            <a:spAutoFit/>
          </a:bodyPr>
          <a:lstStyle/>
          <a:p>
            <a:pPr>
              <a:tabLst>
                <a:tab pos="457200" algn="l"/>
              </a:tabLst>
              <a:defRPr/>
            </a:pPr>
            <a:r>
              <a:rPr lang="en-US" sz="2400" dirty="0">
                <a:latin typeface="Arial" panose="020B0604020202020204" pitchFamily="34" charset="0"/>
                <a:cs typeface="Arial" panose="020B0604020202020204" pitchFamily="34" charset="0"/>
              </a:rPr>
              <a:t>The attitudes that people hold determine what they do.</a:t>
            </a:r>
          </a:p>
          <a:p>
            <a:pPr marL="740664" lvl="1" fontAlgn="auto">
              <a:spcAft>
                <a:spcPts val="0"/>
              </a:spcAft>
              <a:tabLst>
                <a:tab pos="457200" algn="l"/>
              </a:tabLst>
              <a:defRPr/>
            </a:pPr>
            <a:r>
              <a:rPr lang="en-US" sz="2400" b="1" dirty="0">
                <a:latin typeface="Arial" panose="020B0604020202020204" pitchFamily="34" charset="0"/>
                <a:cs typeface="Arial" panose="020B0604020202020204" pitchFamily="34" charset="0"/>
              </a:rPr>
              <a:t>Cognitive dissonance</a:t>
            </a:r>
            <a:r>
              <a:rPr lang="en-US" sz="2400" dirty="0">
                <a:latin typeface="Arial" panose="020B0604020202020204" pitchFamily="34" charset="0"/>
                <a:cs typeface="Arial" panose="020B0604020202020204" pitchFamily="34" charset="0"/>
              </a:rPr>
              <a:t> is any incompatibility an individual might perceive between two or more attitudes or between behavior and attitudes.</a:t>
            </a:r>
          </a:p>
          <a:p>
            <a:pPr>
              <a:tabLst>
                <a:tab pos="457200" algn="l"/>
              </a:tabLst>
              <a:defRPr/>
            </a:pPr>
            <a:r>
              <a:rPr lang="en-US" sz="2400" dirty="0">
                <a:latin typeface="Arial" panose="020B0604020202020204" pitchFamily="34" charset="0"/>
                <a:cs typeface="Arial" panose="020B0604020202020204" pitchFamily="34" charset="0"/>
              </a:rPr>
              <a:t>Research has generally concluded that people seek consistency among their attitudes and between their attitudes and their behavior.</a:t>
            </a:r>
          </a:p>
        </p:txBody>
      </p:sp>
    </p:spTree>
    <p:extLst>
      <p:ext uri="{BB962C8B-B14F-4D97-AF65-F5344CB8AC3E}">
        <p14:creationId xmlns:p14="http://schemas.microsoft.com/office/powerpoint/2010/main" val="200444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1642"/>
            <a:ext cx="8241957" cy="1144347"/>
          </a:xfrm>
        </p:spPr>
        <p:txBody>
          <a:bodyPr wrap="square" tIns="18000" bIns="18000" anchor="ctr" anchorCtr="0">
            <a:spAutoFit/>
          </a:bodyPr>
          <a:lstStyle/>
          <a:p>
            <a:r>
              <a:rPr lang="en-US" dirty="0"/>
              <a:t>Summarize the Relationship Between Attitudes and Behavior </a:t>
            </a:r>
            <a:r>
              <a:rPr lang="en-US" sz="2800" dirty="0"/>
              <a:t>(2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469316"/>
            <a:ext cx="8229600" cy="4306751"/>
          </a:xfrm>
        </p:spPr>
        <p:txBody>
          <a:bodyPr tIns="18000" bIns="18000" anchor="ctr" anchorCtr="0">
            <a:spAutoFit/>
          </a:bodyPr>
          <a:lstStyle/>
          <a:p>
            <a:pPr>
              <a:buClr>
                <a:schemeClr val="bg2"/>
              </a:buClr>
            </a:pPr>
            <a:r>
              <a:rPr lang="en-US" sz="2400" dirty="0">
                <a:latin typeface="Arial" panose="020B0604020202020204" pitchFamily="34" charset="0"/>
                <a:cs typeface="Arial" panose="020B0604020202020204" pitchFamily="34" charset="0"/>
              </a:rPr>
              <a:t>Moderating Variables:</a:t>
            </a:r>
          </a:p>
          <a:p>
            <a:pPr lvl="1">
              <a:buClr>
                <a:schemeClr val="bg2"/>
              </a:buClr>
            </a:pPr>
            <a:r>
              <a:rPr lang="en-US" sz="2400" dirty="0">
                <a:latin typeface="Arial" panose="020B0604020202020204" pitchFamily="34" charset="0"/>
                <a:cs typeface="Arial" panose="020B0604020202020204" pitchFamily="34" charset="0"/>
              </a:rPr>
              <a:t>Attitude’s importance</a:t>
            </a:r>
          </a:p>
          <a:p>
            <a:pPr lvl="1">
              <a:buClr>
                <a:schemeClr val="bg2"/>
              </a:buClr>
            </a:pPr>
            <a:r>
              <a:rPr lang="en-US" sz="2400" dirty="0">
                <a:latin typeface="Arial" panose="020B0604020202020204" pitchFamily="34" charset="0"/>
                <a:cs typeface="Arial" panose="020B0604020202020204" pitchFamily="34" charset="0"/>
              </a:rPr>
              <a:t>Correspondence to behavior</a:t>
            </a:r>
          </a:p>
          <a:p>
            <a:pPr lvl="1">
              <a:buClr>
                <a:schemeClr val="bg2"/>
              </a:buClr>
            </a:pPr>
            <a:r>
              <a:rPr lang="en-US" sz="2400" dirty="0">
                <a:latin typeface="Arial" panose="020B0604020202020204" pitchFamily="34" charset="0"/>
                <a:cs typeface="Arial" panose="020B0604020202020204" pitchFamily="34" charset="0"/>
              </a:rPr>
              <a:t>Accessibility</a:t>
            </a:r>
          </a:p>
          <a:p>
            <a:pPr lvl="1">
              <a:buClr>
                <a:schemeClr val="bg2"/>
              </a:buClr>
            </a:pPr>
            <a:r>
              <a:rPr lang="en-US" sz="2400" dirty="0">
                <a:latin typeface="Arial" panose="020B0604020202020204" pitchFamily="34" charset="0"/>
                <a:cs typeface="Arial" panose="020B0604020202020204" pitchFamily="34" charset="0"/>
              </a:rPr>
              <a:t>Presence of social pressures</a:t>
            </a:r>
          </a:p>
          <a:p>
            <a:pPr lvl="1">
              <a:buClr>
                <a:schemeClr val="bg2"/>
              </a:buClr>
            </a:pPr>
            <a:r>
              <a:rPr lang="en-US" sz="2400" dirty="0">
                <a:latin typeface="Arial" panose="020B0604020202020204" pitchFamily="34" charset="0"/>
                <a:cs typeface="Arial" panose="020B0604020202020204" pitchFamily="34" charset="0"/>
              </a:rPr>
              <a:t>Whether a person has direct experience with the attitude</a:t>
            </a:r>
          </a:p>
          <a:p>
            <a:pPr>
              <a:buClr>
                <a:schemeClr val="bg2"/>
              </a:buClr>
            </a:pPr>
            <a:r>
              <a:rPr lang="en-US" sz="2400" dirty="0">
                <a:latin typeface="Arial" panose="020B0604020202020204" pitchFamily="34" charset="0"/>
                <a:cs typeface="Arial" panose="020B0604020202020204" pitchFamily="34" charset="0"/>
              </a:rPr>
              <a:t>The attitude-behavior relationship is likely to be much stronger if an attitude refers to something with which we have direct personal experience.</a:t>
            </a:r>
          </a:p>
        </p:txBody>
      </p:sp>
    </p:spTree>
    <p:extLst>
      <p:ext uri="{BB962C8B-B14F-4D97-AF65-F5344CB8AC3E}">
        <p14:creationId xmlns:p14="http://schemas.microsoft.com/office/powerpoint/2010/main" val="358787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(1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4526"/>
            <a:ext cx="8229600" cy="2036899"/>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Organizational Identification</a:t>
            </a:r>
          </a:p>
          <a:p>
            <a:pPr marL="740664" lvl="1"/>
            <a:r>
              <a:rPr lang="en-US" sz="2400" dirty="0">
                <a:latin typeface="Arial" panose="020B0604020202020204" pitchFamily="34" charset="0"/>
                <a:cs typeface="Arial" panose="020B0604020202020204" pitchFamily="34" charset="0"/>
              </a:rPr>
              <a:t>The extent to which employees define themselves by the same characteristics that define their organization.</a:t>
            </a:r>
          </a:p>
          <a:p>
            <a:pPr marL="1140714" lvl="2"/>
            <a:r>
              <a:rPr lang="en-US" sz="2400" dirty="0">
                <a:latin typeface="Arial" panose="020B0604020202020204" pitchFamily="34" charset="0"/>
                <a:cs typeface="Arial" panose="020B0604020202020204" pitchFamily="34" charset="0"/>
              </a:rPr>
              <a:t>Gig workers can identify with their contracting organizations.</a:t>
            </a:r>
          </a:p>
        </p:txBody>
      </p:sp>
    </p:spTree>
    <p:extLst>
      <p:ext uri="{BB962C8B-B14F-4D97-AF65-F5344CB8AC3E}">
        <p14:creationId xmlns:p14="http://schemas.microsoft.com/office/powerpoint/2010/main" val="414090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(2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29148"/>
            <a:ext cx="8229600" cy="4192874"/>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Job Satisfaction</a:t>
            </a:r>
          </a:p>
          <a:p>
            <a:pPr marL="740664" lvl="1"/>
            <a:r>
              <a:rPr lang="en-US" sz="2400" dirty="0">
                <a:latin typeface="Arial" panose="020B0604020202020204" pitchFamily="34" charset="0"/>
                <a:cs typeface="Arial" panose="020B0604020202020204" pitchFamily="34" charset="0"/>
              </a:rPr>
              <a:t>A positive feeling about the job resulting from an evaluation of its characteristics.</a:t>
            </a:r>
          </a:p>
          <a:p>
            <a:pPr>
              <a:lnSpc>
                <a:spcPct val="90000"/>
              </a:lnSpc>
            </a:pPr>
            <a:r>
              <a:rPr lang="en-US" sz="2400" b="1" dirty="0">
                <a:latin typeface="Arial" panose="020B0604020202020204" pitchFamily="34" charset="0"/>
                <a:cs typeface="Arial" panose="020B0604020202020204" pitchFamily="34" charset="0"/>
              </a:rPr>
              <a:t>Job Involvement</a:t>
            </a:r>
          </a:p>
          <a:p>
            <a:pPr marL="740664" lvl="1"/>
            <a:r>
              <a:rPr lang="en-US" sz="2400" dirty="0">
                <a:latin typeface="Arial" panose="020B0604020202020204" pitchFamily="34" charset="0"/>
                <a:cs typeface="Arial" panose="020B0604020202020204" pitchFamily="34" charset="0"/>
              </a:rPr>
              <a:t>Degree to which a person identifies with a job, actively participates in it, and considers performance important to self-worth.</a:t>
            </a:r>
          </a:p>
          <a:p>
            <a:pPr marL="740664" lvl="1"/>
            <a:r>
              <a:rPr lang="en-US" sz="2400" b="1" dirty="0">
                <a:latin typeface="Arial" panose="020B0604020202020204" pitchFamily="34" charset="0"/>
                <a:cs typeface="Arial" panose="020B0604020202020204" pitchFamily="34" charset="0"/>
              </a:rPr>
              <a:t>Psychological Empowerment</a:t>
            </a:r>
          </a:p>
          <a:p>
            <a:pPr lvl="2"/>
            <a:r>
              <a:rPr lang="en-US" sz="2400" dirty="0">
                <a:latin typeface="Arial" panose="020B0604020202020204" pitchFamily="34" charset="0"/>
                <a:cs typeface="Arial" panose="020B0604020202020204" pitchFamily="34" charset="0"/>
              </a:rPr>
              <a:t>Belief in the degree of influence over one’s job, competence, job meaningfulness, and autonomy.</a:t>
            </a:r>
          </a:p>
        </p:txBody>
      </p:sp>
    </p:spTree>
    <p:extLst>
      <p:ext uri="{BB962C8B-B14F-4D97-AF65-F5344CB8AC3E}">
        <p14:creationId xmlns:p14="http://schemas.microsoft.com/office/powerpoint/2010/main" val="63396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(3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4526"/>
            <a:ext cx="8229600" cy="2775563"/>
          </a:xfrm>
        </p:spPr>
        <p:txBody>
          <a:bodyPr tIns="18000" bIns="18000" anchor="ctr" anchorCtr="0">
            <a:spAutoFit/>
          </a:bodyPr>
          <a:lstStyle/>
          <a:p>
            <a:r>
              <a:rPr lang="en-US" sz="2400" b="1" dirty="0">
                <a:latin typeface="Arial" panose="020B0604020202020204" pitchFamily="34" charset="0"/>
                <a:ea typeface="FangSong" panose="02010609060101010101" pitchFamily="49" charset="-122"/>
                <a:cs typeface="Arial" panose="020B0604020202020204" pitchFamily="34" charset="0"/>
              </a:rPr>
              <a:t>Organizational Commitment</a:t>
            </a:r>
          </a:p>
          <a:p>
            <a:pPr marL="740664" lvl="1"/>
            <a:r>
              <a:rPr lang="en-US" sz="2400" dirty="0">
                <a:latin typeface="Arial" panose="020B0604020202020204" pitchFamily="34" charset="0"/>
                <a:ea typeface="FangSong" panose="02010609060101010101" pitchFamily="49" charset="-122"/>
                <a:cs typeface="Arial" panose="020B0604020202020204" pitchFamily="34" charset="0"/>
              </a:rPr>
              <a:t>Identifying with a particular organization and its goals and wishing to maintain membership in the organization.</a:t>
            </a:r>
          </a:p>
          <a:p>
            <a:pPr marL="740664" lvl="1" fontAlgn="auto">
              <a:spcAft>
                <a:spcPts val="0"/>
              </a:spcAft>
              <a:defRPr/>
            </a:pPr>
            <a:r>
              <a:rPr lang="en-US" sz="2400" dirty="0">
                <a:latin typeface="Arial" panose="020B0604020202020204" pitchFamily="34" charset="0"/>
                <a:ea typeface="FangSong" panose="02010609060101010101" pitchFamily="49" charset="-122"/>
                <a:cs typeface="Arial" panose="020B0604020202020204" pitchFamily="34" charset="0"/>
              </a:rPr>
              <a:t>Employees who are committed will be less likely to engage in work withdrawal even if they are dissatisfied, because they have a sense of organizational loyalty.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80906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8523</TotalTime>
  <Words>4593</Words>
  <Application>Microsoft Office PowerPoint</Application>
  <PresentationFormat>On-screen Show (4:3)</PresentationFormat>
  <Paragraphs>266</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Times New Roman</vt:lpstr>
      <vt:lpstr>Verdana</vt:lpstr>
      <vt:lpstr>Wingdings</vt:lpstr>
      <vt:lpstr>508 Lecture</vt:lpstr>
      <vt:lpstr>Organizational Behavior</vt:lpstr>
      <vt:lpstr>Learning Objectives </vt:lpstr>
      <vt:lpstr>Contrast the Three Components of an Attitude (1 of 2)</vt:lpstr>
      <vt:lpstr>Contrast the Three Components of an Attitude (2 of 2)</vt:lpstr>
      <vt:lpstr>Summarize the Relationship Between Attitudes and Behavior (1 of 2)</vt:lpstr>
      <vt:lpstr>Summarize the Relationship Between Attitudes and Behavior (2 of 2)</vt:lpstr>
      <vt:lpstr>Compare the Major Job Attitudes (1 of 7)</vt:lpstr>
      <vt:lpstr>Compare the Major Job Attitudes (2 of 7)</vt:lpstr>
      <vt:lpstr>Compare the Major Job Attitudes (3 of 7)</vt:lpstr>
      <vt:lpstr>Compare the Major Job Attitudes (4 of 7)</vt:lpstr>
      <vt:lpstr>Compare the Major Job Attitudes (5 of 7)</vt:lpstr>
      <vt:lpstr>Compare the Major Job Attitudes (6 of 7)</vt:lpstr>
      <vt:lpstr>Compare the Major Job Attitudes (7 of 7)</vt:lpstr>
      <vt:lpstr>Define Job Satisfaction (1 of 5)</vt:lpstr>
      <vt:lpstr>Define Job Satisfaction (2 of 5)</vt:lpstr>
      <vt:lpstr>Define Job Satisfaction (3 of 5)</vt:lpstr>
      <vt:lpstr>Define Job Satisfaction (4 of 5)</vt:lpstr>
      <vt:lpstr>Define Job Satisfaction (5 of 5)</vt:lpstr>
      <vt:lpstr>Summarize the Main Causes of Job Satisfaction (1 of 2)</vt:lpstr>
      <vt:lpstr>Summarize the Main Causes of Job Satisfaction (2 of 2)</vt:lpstr>
      <vt:lpstr>Outcomes of Job Satisfaction</vt:lpstr>
      <vt:lpstr>Four Employee Responses to Dissatisfaction (1 of 2)</vt:lpstr>
      <vt:lpstr>Four Employee Responses to Dissatisfaction (2 of 2)</vt:lpstr>
      <vt:lpstr>Implications for Managers (1 of 2)</vt:lpstr>
      <vt:lpstr>Implications for Managers (2 of 2)</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3, Job Attitudes</dc:title>
  <dc:subject/>
  <dc:creator> P. Robbins and A. Judge</dc:creator>
  <cp:keywords>Organizational Behavior</cp:keywords>
  <dc:description>Additional information may be found in the Notes Pane of each slide by pressing F6.</dc:description>
  <cp:lastModifiedBy>Network Admin</cp:lastModifiedBy>
  <cp:revision>1621</cp:revision>
  <dcterms:created xsi:type="dcterms:W3CDTF">2014-07-14T20:04:21Z</dcterms:created>
  <dcterms:modified xsi:type="dcterms:W3CDTF">2022-02-07T02:17:31Z</dcterms:modified>
  <cp:category>Organizational Behavior</cp:category>
</cp:coreProperties>
</file>