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512" r:id="rId2"/>
    <p:sldId id="380" r:id="rId3"/>
    <p:sldId id="467" r:id="rId4"/>
    <p:sldId id="779" r:id="rId5"/>
    <p:sldId id="469" r:id="rId6"/>
    <p:sldId id="517" r:id="rId7"/>
    <p:sldId id="780" r:id="rId8"/>
    <p:sldId id="519" r:id="rId9"/>
    <p:sldId id="520" r:id="rId10"/>
    <p:sldId id="521" r:id="rId11"/>
    <p:sldId id="522" r:id="rId12"/>
    <p:sldId id="523" r:id="rId13"/>
    <p:sldId id="524" r:id="rId14"/>
    <p:sldId id="525" r:id="rId15"/>
    <p:sldId id="526" r:id="rId16"/>
    <p:sldId id="479" r:id="rId17"/>
    <p:sldId id="784" r:id="rId18"/>
    <p:sldId id="527" r:id="rId19"/>
    <p:sldId id="528" r:id="rId20"/>
    <p:sldId id="529" r:id="rId21"/>
    <p:sldId id="530" r:id="rId22"/>
    <p:sldId id="785" r:id="rId23"/>
    <p:sldId id="787" r:id="rId24"/>
    <p:sldId id="532" r:id="rId25"/>
    <p:sldId id="533" r:id="rId26"/>
    <p:sldId id="534" r:id="rId27"/>
    <p:sldId id="535" r:id="rId28"/>
    <p:sldId id="491" r:id="rId29"/>
    <p:sldId id="536" r:id="rId30"/>
    <p:sldId id="493" r:id="rId31"/>
    <p:sldId id="537" r:id="rId32"/>
    <p:sldId id="538" r:id="rId33"/>
    <p:sldId id="496" r:id="rId34"/>
    <p:sldId id="783" r:id="rId35"/>
    <p:sldId id="498" r:id="rId36"/>
    <p:sldId id="540" r:id="rId37"/>
    <p:sldId id="541" r:id="rId38"/>
    <p:sldId id="542" r:id="rId39"/>
    <p:sldId id="514" r:id="rId40"/>
    <p:sldId id="778" r:id="rId41"/>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7" orient="horz" pos="3984" userDrawn="1">
          <p15:clr>
            <a:srgbClr val="A4A3A4"/>
          </p15:clr>
        </p15:guide>
        <p15:guide id="8" orient="horz" pos="7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0" autoAdjust="0"/>
    <p:restoredTop sz="72192" autoAdjust="0"/>
  </p:normalViewPr>
  <p:slideViewPr>
    <p:cSldViewPr>
      <p:cViewPr varScale="1">
        <p:scale>
          <a:sx n="49" d="100"/>
          <a:sy n="49" d="100"/>
        </p:scale>
        <p:origin x="2130" y="36"/>
      </p:cViewPr>
      <p:guideLst>
        <p:guide orient="horz" pos="2160"/>
        <p:guide pos="288"/>
        <p:guide pos="2880"/>
        <p:guide pos="5472"/>
        <p:guide orient="horz" pos="384"/>
        <p:guide orient="horz" pos="3984"/>
        <p:guide orient="horz" pos="72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IN" sz="1200" dirty="0">
                <a:solidFill>
                  <a:srgbClr val="0C64C0"/>
                </a:solidFill>
                <a:effectLst/>
                <a:latin typeface="Arial" panose="020B0604020202020204" pitchFamily="34" charset="0"/>
                <a:ea typeface="Times New Roman" panose="02020603050405020304" pitchFamily="18" charset="0"/>
                <a:cs typeface="Arial" panose="020B0604020202020204" pitchFamily="34" charset="0"/>
              </a:rPr>
              <a:t>When we draw a positive impression about an individual based on a single characteristic, such as intelligence, sociability, or appearance, a </a:t>
            </a:r>
            <a:r>
              <a:rPr lang="en-IN" sz="1200" b="1" dirty="0">
                <a:solidFill>
                  <a:srgbClr val="0C64C0"/>
                </a:solidFill>
                <a:effectLst/>
                <a:latin typeface="Arial" panose="020B0604020202020204" pitchFamily="34" charset="0"/>
                <a:ea typeface="Times New Roman" panose="02020603050405020304" pitchFamily="18" charset="0"/>
                <a:cs typeface="Arial" panose="020B0604020202020204" pitchFamily="34" charset="0"/>
              </a:rPr>
              <a:t>halo effect</a:t>
            </a:r>
            <a:r>
              <a:rPr lang="en-IN" sz="1200" dirty="0">
                <a:solidFill>
                  <a:srgbClr val="0C64C0"/>
                </a:solidFill>
                <a:effectLst/>
                <a:latin typeface="Arial" panose="020B0604020202020204" pitchFamily="34" charset="0"/>
                <a:ea typeface="Times New Roman" panose="02020603050405020304" pitchFamily="18" charset="0"/>
                <a:cs typeface="Arial" panose="020B0604020202020204" pitchFamily="34" charset="0"/>
              </a:rPr>
              <a:t> is operating.</a:t>
            </a:r>
            <a:r>
              <a:rPr lang="en-US" sz="1200" dirty="0">
                <a:latin typeface="Arial" panose="020B0604020202020204" pitchFamily="34" charset="0"/>
                <a:ea typeface="ＭＳ Ｐゴシック" pitchFamily="34" charset="-128"/>
                <a:cs typeface="Arial" panose="020B0604020202020204" pitchFamily="34" charset="0"/>
              </a:rPr>
              <a:t> In contrast, the </a:t>
            </a:r>
            <a:r>
              <a:rPr lang="en-US" sz="1200" b="1" dirty="0">
                <a:latin typeface="Arial" panose="020B0604020202020204" pitchFamily="34" charset="0"/>
                <a:ea typeface="ＭＳ Ｐゴシック" pitchFamily="34" charset="-128"/>
                <a:cs typeface="Arial" panose="020B0604020202020204" pitchFamily="34" charset="0"/>
              </a:rPr>
              <a:t>horns effect</a:t>
            </a:r>
            <a:r>
              <a:rPr lang="en-US" sz="1200" b="0" dirty="0">
                <a:latin typeface="Arial" panose="020B0604020202020204" pitchFamily="34" charset="0"/>
                <a:ea typeface="ＭＳ Ｐゴシック" pitchFamily="34" charset="-128"/>
                <a:cs typeface="Arial" panose="020B0604020202020204" pitchFamily="34" charset="0"/>
              </a:rPr>
              <a:t> is the tendency to draw a negative general impression about an individual based on a single characteristic.</a:t>
            </a:r>
            <a:endParaRPr lang="en-US" sz="1200"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endParaRPr lang="en-US" sz="1200"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r>
              <a:rPr lang="en-US" sz="1200" dirty="0">
                <a:latin typeface="Arial" panose="020B0604020202020204" pitchFamily="34" charset="0"/>
                <a:ea typeface="ＭＳ Ｐゴシック" pitchFamily="34" charset="-128"/>
                <a:cs typeface="Arial" panose="020B0604020202020204" pitchFamily="34" charset="0"/>
              </a:rPr>
              <a:t>Another shortcut involves </a:t>
            </a:r>
            <a:r>
              <a:rPr lang="en-US" sz="1200" b="1" i="0" dirty="0">
                <a:latin typeface="Arial" panose="020B0604020202020204" pitchFamily="34" charset="0"/>
                <a:ea typeface="ＭＳ Ｐゴシック" pitchFamily="34" charset="-128"/>
                <a:cs typeface="Arial" panose="020B0604020202020204" pitchFamily="34" charset="0"/>
              </a:rPr>
              <a:t>contrast effects</a:t>
            </a:r>
            <a:r>
              <a:rPr lang="en-US" sz="1200" dirty="0">
                <a:latin typeface="Arial" panose="020B0604020202020204" pitchFamily="34" charset="0"/>
                <a:ea typeface="ＭＳ Ｐゴシック" pitchFamily="34" charset="-128"/>
                <a:cs typeface="Arial" panose="020B0604020202020204" pitchFamily="34" charset="0"/>
              </a:rPr>
              <a:t>. We do not evaluate a person in isolation. Our reaction to one person is influenced by other individuals we have recently encountered. For example, an interview situation in which one sees a pool of job applicants can distort perception. Distortions of any given candidate’s evaluation can occur as a result of his or her place in the interview schedule. </a:t>
            </a:r>
          </a:p>
          <a:p>
            <a:pPr eaLnBrk="1" hangingPunct="1">
              <a:spcBef>
                <a:spcPct val="0"/>
              </a:spcBef>
            </a:pPr>
            <a:endParaRPr lang="en-US" sz="1200" dirty="0">
              <a:latin typeface="Arial" panose="020B0604020202020204" pitchFamily="34" charset="0"/>
              <a:ea typeface="ＭＳ Ｐゴシック" pitchFamily="34" charset="-128"/>
              <a:cs typeface="Arial" panose="020B0604020202020204" pitchFamily="34" charset="0"/>
            </a:endParaRPr>
          </a:p>
          <a:p>
            <a:pPr eaLnBrk="1" hangingPunct="1">
              <a:spcBef>
                <a:spcPct val="0"/>
              </a:spcBef>
            </a:pPr>
            <a:endParaRPr lang="en-US" sz="12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240426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4" indent="0" algn="l" defTabSz="457200" rtl="0" eaLnBrk="1" fontAlgn="base" latinLnBrk="0" hangingPunct="1">
              <a:lnSpc>
                <a:spcPct val="100000"/>
              </a:lnSpc>
              <a:spcBef>
                <a:spcPct val="0"/>
              </a:spcBef>
              <a:spcAft>
                <a:spcPct val="0"/>
              </a:spcAft>
              <a:buClrTx/>
              <a:buSzTx/>
              <a:buFontTx/>
              <a:buNone/>
              <a:tabLst/>
              <a:defRPr/>
            </a:pPr>
            <a:r>
              <a:rPr lang="en-US" b="1" dirty="0">
                <a:ea typeface="ＭＳ Ｐゴシック" pitchFamily="34" charset="-128"/>
              </a:rPr>
              <a:t>Stereotyping</a:t>
            </a:r>
            <a:r>
              <a:rPr lang="en-US" dirty="0">
                <a:ea typeface="ＭＳ Ｐゴシック" pitchFamily="34" charset="-128"/>
              </a:rPr>
              <a:t> involves judging someone based on our perception of the group to which that person belongs. Generalization is not without advantages—</a:t>
            </a:r>
            <a:r>
              <a:rPr lang="en-US" baseline="0" dirty="0">
                <a:ea typeface="ＭＳ Ｐゴシック" pitchFamily="34" charset="-128"/>
              </a:rPr>
              <a:t>it</a:t>
            </a:r>
            <a:r>
              <a:rPr lang="en-US" dirty="0">
                <a:ea typeface="ＭＳ Ｐゴシック" pitchFamily="34" charset="-128"/>
              </a:rPr>
              <a:t> is a means of simplifying a complex world, and it permits us to maintain consistency. The problem, of course, is when we inaccurately stereotype. </a:t>
            </a:r>
            <a:r>
              <a:rPr lang="en-US" sz="1200" kern="1200" dirty="0">
                <a:solidFill>
                  <a:schemeClr val="tx1"/>
                </a:solidFill>
                <a:effectLst/>
                <a:latin typeface="+mn-lt"/>
                <a:ea typeface="ＭＳ Ｐゴシック" pitchFamily="-72" charset="-128"/>
                <a:cs typeface="+mn-cs"/>
              </a:rPr>
              <a:t>We have to monitor ourselves to make sure we’re not unfairly applying a stereotype in our evaluations and decisions.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904455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Let’s look at some specific applications of shortcuts in organizations starting with the employment interview. Evidence indicates that interviewers make perceptual judgments that are often inaccurate. Moreover, early impressions can become quickly entrenched. In fact, research shows that most interviewers’ decisions change very little after the first few minutes of an interview.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731149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 second application of shortcuts involves performance expectations. Evidence demonstrates that people will attempt to validate their perceptions of reality, even when those perceptions are faulty. </a:t>
            </a:r>
            <a:r>
              <a:rPr lang="en-US" b="1" dirty="0">
                <a:ea typeface="ＭＳ Ｐゴシック" pitchFamily="34" charset="-128"/>
              </a:rPr>
              <a:t>Self-fulfilling prophecy</a:t>
            </a:r>
            <a:r>
              <a:rPr lang="en-US" dirty="0">
                <a:ea typeface="ＭＳ Ｐゴシック" pitchFamily="34" charset="-128"/>
              </a:rPr>
              <a:t>,</a:t>
            </a:r>
            <a:r>
              <a:rPr lang="en-US" baseline="0" dirty="0">
                <a:ea typeface="ＭＳ Ｐゴシック" pitchFamily="34" charset="-128"/>
              </a:rPr>
              <a:t> or the </a:t>
            </a:r>
            <a:r>
              <a:rPr lang="en-US" i="1" dirty="0">
                <a:ea typeface="ＭＳ Ｐゴシック" pitchFamily="34" charset="-128"/>
              </a:rPr>
              <a:t>Pygmalion effect</a:t>
            </a:r>
            <a:r>
              <a:rPr lang="en-US" dirty="0">
                <a:ea typeface="ＭＳ Ｐゴシック" pitchFamily="34" charset="-128"/>
              </a:rPr>
              <a:t>, characterizes the fact that people’s expectations determine their behavior. Expectations become reality.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739123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A third application of shortcuts involves performance evaluation. An employee’s performance appraisal is very much dependent upon the perceptual process. Although the appraisal can be objective, many jobs are evaluated in subjective terms. Subjective measures can be problematic because of selective perception, contrast effects, halo effects, and so 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02288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Social media and the Internet have made it easier than ever to obtain information about other people. This imperfect window into others’ lives opens the possibility of employees and managers making shortcut evaluations of others, such as applicants and candidates—sometimes without even meeting them in person. However, u</a:t>
            </a:r>
            <a:r>
              <a:rPr lang="en-US" sz="1200" dirty="0"/>
              <a:t>sing social media for hiring can result in biased decision making.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in a series of studies using Facebook profiles, researchers found that when the applicant’s political affiliation displayed on their social media matched the hiring manager’s, the manager was more likely to perceive the applicant as similar, likeable, a potentially strong performer, and more hirable than one with a different political affiliation.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Technology has been proving useful in combatting these biases—for example, AI-assisted performance assessments and other decision-support systems can help reduce these common shortcuts in judging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003232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Individuals in organizations constantly make </a:t>
            </a:r>
            <a:r>
              <a:rPr lang="en-US" b="1" dirty="0">
                <a:ea typeface="ＭＳ Ｐゴシック" pitchFamily="34" charset="-128"/>
              </a:rPr>
              <a:t>decisions</a:t>
            </a:r>
            <a:r>
              <a:rPr lang="en-US" dirty="0">
                <a:ea typeface="ＭＳ Ｐゴシック" pitchFamily="34" charset="-128"/>
              </a:rPr>
              <a:t>. They make choices from among two or more options many times during the day, and at different levels of importance or intensity.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Usually, decision making occurs as a reaction to a </a:t>
            </a:r>
            <a:r>
              <a:rPr lang="en-US" b="1" i="0" dirty="0">
                <a:ea typeface="ＭＳ Ｐゴシック" pitchFamily="34" charset="-128"/>
              </a:rPr>
              <a:t>problem</a:t>
            </a:r>
            <a:r>
              <a:rPr lang="en-US" dirty="0">
                <a:ea typeface="ＭＳ Ｐゴシック" pitchFamily="34" charset="-128"/>
              </a:rPr>
              <a:t>: there is a discrepancy between some current state of affairs and some desired state, requiring consideration of alternative courses of action. One person’s problem is another’s satisfactory state of affairs.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Every decision requires interpretation and evaluation of information. Data are typically received from multiple sources. The perceptions of the decision maker will decide which data are relevant to the decision and which are not. Alternatives will be developed, and the strengths and weaknesses of each need to be evaluated.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94114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We often think the best decision maker is </a:t>
            </a:r>
            <a:r>
              <a:rPr lang="en-US" i="1" dirty="0">
                <a:ea typeface="ＭＳ Ｐゴシック" pitchFamily="34" charset="-128"/>
              </a:rPr>
              <a:t>rational </a:t>
            </a:r>
            <a:r>
              <a:rPr lang="en-US" dirty="0">
                <a:ea typeface="ＭＳ Ｐゴシック" pitchFamily="34" charset="-128"/>
              </a:rPr>
              <a:t>and makes consistent, value-maximizing choices within specified constraints. This Rational Decision-Making process follows six steps, as shown here in Exhibit 6.3.</a:t>
            </a:r>
          </a:p>
          <a:p>
            <a:pPr eaLnBrk="1" hangingPunct="1">
              <a:spcBef>
                <a:spcPct val="0"/>
              </a:spcBef>
            </a:pPr>
            <a:r>
              <a:rPr lang="en-US" dirty="0">
                <a:ea typeface="ＭＳ Ｐゴシック" pitchFamily="34" charset="-128"/>
              </a:rPr>
              <a:t>Step 1: Define the problem.</a:t>
            </a:r>
          </a:p>
          <a:p>
            <a:pPr eaLnBrk="1" hangingPunct="1">
              <a:spcBef>
                <a:spcPct val="0"/>
              </a:spcBef>
            </a:pPr>
            <a:r>
              <a:rPr lang="en-US" dirty="0">
                <a:ea typeface="ＭＳ Ｐゴシック" pitchFamily="34" charset="-128"/>
              </a:rPr>
              <a:t>Step 2: Identify the decision criteria.</a:t>
            </a:r>
          </a:p>
          <a:p>
            <a:pPr eaLnBrk="1" hangingPunct="1">
              <a:spcBef>
                <a:spcPct val="0"/>
              </a:spcBef>
            </a:pPr>
            <a:r>
              <a:rPr lang="en-US" dirty="0">
                <a:ea typeface="ＭＳ Ｐゴシック" pitchFamily="34" charset="-128"/>
              </a:rPr>
              <a:t>Step 3: Allocate weights to the criteria. </a:t>
            </a:r>
          </a:p>
          <a:p>
            <a:pPr eaLnBrk="1" hangingPunct="1">
              <a:spcBef>
                <a:spcPct val="0"/>
              </a:spcBef>
            </a:pPr>
            <a:r>
              <a:rPr lang="en-US" dirty="0">
                <a:ea typeface="ＭＳ Ｐゴシック" pitchFamily="34" charset="-128"/>
              </a:rPr>
              <a:t>Step 4: Develop the alternatives. </a:t>
            </a:r>
          </a:p>
          <a:p>
            <a:pPr eaLnBrk="1" hangingPunct="1">
              <a:spcBef>
                <a:spcPct val="0"/>
              </a:spcBef>
            </a:pPr>
            <a:r>
              <a:rPr lang="en-US" dirty="0">
                <a:ea typeface="ＭＳ Ｐゴシック" pitchFamily="34" charset="-128"/>
              </a:rPr>
              <a:t>Step 5: Evaluate the alternatives. </a:t>
            </a:r>
          </a:p>
          <a:p>
            <a:pPr eaLnBrk="1" hangingPunct="1">
              <a:spcBef>
                <a:spcPct val="0"/>
              </a:spcBef>
            </a:pPr>
            <a:r>
              <a:rPr lang="en-US" dirty="0">
                <a:ea typeface="ＭＳ Ｐゴシック" pitchFamily="34" charset="-128"/>
              </a:rPr>
              <a:t>Step 6: Select the best alternative.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827128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The </a:t>
            </a:r>
            <a:r>
              <a:rPr lang="en-US" b="1" dirty="0">
                <a:ea typeface="ＭＳ Ｐゴシック" pitchFamily="34" charset="-128"/>
              </a:rPr>
              <a:t>rational decision-making model </a:t>
            </a:r>
            <a:r>
              <a:rPr lang="en-US" dirty="0">
                <a:ea typeface="ＭＳ Ｐゴシック" pitchFamily="34" charset="-128"/>
              </a:rPr>
              <a:t>assumes the decision maker has complete information, is able to identify all the relevant options in an unbiased manner, and chooses the option with the highest utility.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Most decisions in the real world don’t follow the rational model. People are usually content to find an acceptable or reasonable solution to a problem rather than an optimal one. Choices tend to be limited to the neighborhood of the problem symptom and the current alternative. As one expert in decision making put it, “Most significant decisions are made by judgment, rather than by a defined prescriptive model.” People are remarkably unaware of making suboptimal decisions.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4486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When faced with a complex problem, most people respond by reducing the problem to a level at which it can be readily understood. This is because the limited information-processing capability of human beings makes it impossible to assimilate and understand all the information necessary to optimize. Instead,</a:t>
            </a:r>
            <a:r>
              <a:rPr lang="en-US" baseline="0" dirty="0">
                <a:ea typeface="ＭＳ Ｐゴシック" pitchFamily="34" charset="-128"/>
              </a:rPr>
              <a:t> p</a:t>
            </a:r>
            <a:r>
              <a:rPr lang="en-US" dirty="0">
                <a:ea typeface="ＭＳ Ｐゴシック" pitchFamily="34" charset="-128"/>
              </a:rPr>
              <a:t>eople </a:t>
            </a:r>
            <a:r>
              <a:rPr lang="en-US" i="1" dirty="0">
                <a:ea typeface="ＭＳ Ｐゴシック" pitchFamily="34" charset="-128"/>
              </a:rPr>
              <a:t>satisfice</a:t>
            </a:r>
            <a:r>
              <a:rPr lang="en-US" i="0" dirty="0">
                <a:ea typeface="ＭＳ Ｐゴシック" pitchFamily="34" charset="-128"/>
              </a:rPr>
              <a:t>;</a:t>
            </a:r>
            <a:r>
              <a:rPr lang="en-US" dirty="0">
                <a:ea typeface="ＭＳ Ｐゴシック" pitchFamily="34" charset="-128"/>
              </a:rPr>
              <a:t> that is, they seek solutions that are satisfactory and sufficient. Individuals operate within the confines of bounded rationality</a:t>
            </a:r>
            <a:r>
              <a:rPr lang="en-US" baseline="0" dirty="0">
                <a:ea typeface="ＭＳ Ｐゴシック" pitchFamily="34" charset="-128"/>
              </a:rPr>
              <a:t> and</a:t>
            </a:r>
            <a:r>
              <a:rPr lang="en-US" dirty="0">
                <a:ea typeface="ＭＳ Ｐゴシック" pitchFamily="34" charset="-128"/>
              </a:rPr>
              <a:t> construct simplified models that extract the essential features.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84984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studying this chapter, you should be able to:</a:t>
            </a:r>
          </a:p>
          <a:p>
            <a:pPr marL="171450" lvl="0" indent="-171450">
              <a:buFont typeface="Arial" panose="020B0604020202020204" pitchFamily="34" charset="0"/>
              <a:buChar char="•"/>
            </a:pPr>
            <a:r>
              <a:rPr lang="en-US" dirty="0"/>
              <a:t>Explain the factors that influence perception. </a:t>
            </a:r>
          </a:p>
          <a:p>
            <a:pPr marL="171450" lvl="0" indent="-171450">
              <a:buFont typeface="Arial" panose="020B0604020202020204" pitchFamily="34" charset="0"/>
              <a:buChar char="•"/>
            </a:pPr>
            <a:r>
              <a:rPr lang="en-US" dirty="0"/>
              <a:t>Describe attribution theory.</a:t>
            </a:r>
          </a:p>
          <a:p>
            <a:pPr marL="171450" lvl="0" indent="-171450">
              <a:buFont typeface="Arial" panose="020B0604020202020204" pitchFamily="34" charset="0"/>
              <a:buChar char="•"/>
            </a:pPr>
            <a:r>
              <a:rPr lang="en-US" dirty="0"/>
              <a:t>Explain the link between perception and decision making.</a:t>
            </a:r>
          </a:p>
          <a:p>
            <a:pPr marL="171450" lvl="0" indent="-171450">
              <a:buFont typeface="Arial" panose="020B0604020202020204" pitchFamily="34" charset="0"/>
              <a:buChar char="•"/>
            </a:pPr>
            <a:r>
              <a:rPr lang="en-US" dirty="0"/>
              <a:t>Contrast the rational model of decision making with bounded rationality and intuition.</a:t>
            </a:r>
          </a:p>
          <a:p>
            <a:pPr marL="171450" lvl="0" indent="-171450">
              <a:buFont typeface="Arial" panose="020B0604020202020204" pitchFamily="34" charset="0"/>
              <a:buChar char="•"/>
            </a:pPr>
            <a:r>
              <a:rPr lang="en-US" dirty="0"/>
              <a:t>Explain how individual differences and organizational constraints affect decision making.</a:t>
            </a:r>
          </a:p>
          <a:p>
            <a:pPr marL="171450" lvl="0" indent="-171450">
              <a:buFont typeface="Arial" panose="020B0604020202020204" pitchFamily="34" charset="0"/>
              <a:buChar char="•"/>
            </a:pPr>
            <a:r>
              <a:rPr lang="en-US" dirty="0"/>
              <a:t>Contrast the three ethical decision criteria.</a:t>
            </a:r>
          </a:p>
          <a:p>
            <a:pPr marL="171450" lvl="0" indent="-171450">
              <a:buFont typeface="Arial" panose="020B0604020202020204" pitchFamily="34" charset="0"/>
              <a:buChar char="•"/>
            </a:pPr>
            <a:r>
              <a:rPr lang="en-US" dirty="0"/>
              <a:t>Describe the three-stage model of creativity.</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t>Many problems do not have an optimal solution because they are too complicated to fit the rational decision-making model. Furthermore, if we were to use the rational approach, we may run into a situation where the problem is </a:t>
            </a:r>
            <a:r>
              <a:rPr lang="en-US" b="1" dirty="0"/>
              <a:t>intractable</a:t>
            </a:r>
            <a:r>
              <a:rPr lang="en-US" dirty="0"/>
              <a:t>. </a:t>
            </a:r>
            <a:endParaRPr lang="en-US" dirty="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ea typeface="ＭＳ Ｐゴシック" pitchFamily="34" charset="-128"/>
              </a:rPr>
              <a:t>To use the rational model in the real world, you need to gather a great deal of information about all the options, compute applicable weights, and then calculate values across a huge number of criteria. All these processes can cost time, energy, and money. If there are many unknown weights and preferences, the fully rational model may not be any more accurate than a best guess. Sometimes a fast-and-frugal process of solving problems is the best option.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629328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Another important decision</a:t>
            </a:r>
            <a:r>
              <a:rPr lang="en-US" baseline="0" dirty="0">
                <a:ea typeface="ＭＳ Ｐゴシック" pitchFamily="34" charset="-128"/>
              </a:rPr>
              <a:t>-</a:t>
            </a:r>
            <a:r>
              <a:rPr lang="en-US" dirty="0">
                <a:ea typeface="ＭＳ Ｐゴシック" pitchFamily="34" charset="-128"/>
              </a:rPr>
              <a:t>making technique is intuition. Perhaps the least rational way of making decisions,</a:t>
            </a:r>
            <a:r>
              <a:rPr lang="en-US" baseline="0" dirty="0">
                <a:ea typeface="ＭＳ Ｐゴシック" pitchFamily="34" charset="-128"/>
              </a:rPr>
              <a:t> </a:t>
            </a:r>
            <a:r>
              <a:rPr lang="en-US" b="1" i="0" dirty="0">
                <a:ea typeface="ＭＳ Ｐゴシック" pitchFamily="34" charset="-128"/>
              </a:rPr>
              <a:t>intuitive decision making</a:t>
            </a:r>
            <a:r>
              <a:rPr lang="en-US" b="1" i="0" baseline="0" dirty="0">
                <a:ea typeface="ＭＳ Ｐゴシック" pitchFamily="34" charset="-128"/>
              </a:rPr>
              <a:t> </a:t>
            </a:r>
            <a:r>
              <a:rPr lang="en-US" i="0" baseline="0" dirty="0">
                <a:ea typeface="ＭＳ Ｐゴシック" pitchFamily="34" charset="-128"/>
              </a:rPr>
              <a:t>is </a:t>
            </a:r>
            <a:r>
              <a:rPr lang="en-US" dirty="0">
                <a:ea typeface="ＭＳ Ｐゴシック" pitchFamily="34" charset="-128"/>
              </a:rPr>
              <a:t>an unconscious process created from distilled experience. It occurs outside conscious thought, relies on holistic associations, or links between disparate pieces of information, is fast, and is affectively charged, meaning it usually engages the emotions. While intuition isn’t rational, it isn’t necessarily wrong. Nor does it always contradict rational analysis; rather, the two can complement each other. </a:t>
            </a:r>
            <a:r>
              <a:rPr lang="en-US" dirty="0"/>
              <a:t>Within the confines of bounded rationality, in situations requiring quick decisions (e.g., crises) or highly risky or certain contexts, we may need to rely on experts’ intuitions to identify quick solutions or take desirable risks.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412136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Decision makers allow systematic biases and errors to creep into their judgments. People tend to rely on experience, impulses, gut feelings, and rules of thumb,</a:t>
            </a:r>
            <a:r>
              <a:rPr lang="en-US" baseline="0" dirty="0">
                <a:ea typeface="ＭＳ Ｐゴシック" pitchFamily="34" charset="-128"/>
              </a:rPr>
              <a:t> which</a:t>
            </a:r>
            <a:r>
              <a:rPr lang="en-US" dirty="0">
                <a:ea typeface="ＭＳ Ｐゴシック" pitchFamily="34" charset="-128"/>
              </a:rPr>
              <a:t> can all lead to distortions. Exhibit 6.4 suggests some techniques to avoid decision biases or errors beginning with focusing on goals. </a:t>
            </a:r>
          </a:p>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35708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Decision makers allow systematic biases and errors to creep into their judgments. People tend to rely on experience, impulses, gut feelings, and rules of thumb,</a:t>
            </a:r>
            <a:r>
              <a:rPr lang="en-US" baseline="0" dirty="0">
                <a:ea typeface="ＭＳ Ｐゴシック" pitchFamily="34" charset="-128"/>
              </a:rPr>
              <a:t> which</a:t>
            </a:r>
            <a:r>
              <a:rPr lang="en-US" dirty="0">
                <a:ea typeface="ＭＳ Ｐゴシック" pitchFamily="34" charset="-128"/>
              </a:rPr>
              <a:t> can all lead to distortions. Exhibit 6.4 suggests some techniques to avoid decision biases or errors beginning with focusing on goals. </a:t>
            </a:r>
          </a:p>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690202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Decision makers engage in bounded rationality, but they also allow systematic biases and errors to creep into their judgments.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first is </a:t>
            </a:r>
            <a:r>
              <a:rPr lang="en-US" b="1" i="0" dirty="0">
                <a:ea typeface="ＭＳ Ｐゴシック" pitchFamily="34" charset="-128"/>
              </a:rPr>
              <a:t>overconfidence bias</a:t>
            </a:r>
            <a:r>
              <a:rPr lang="en-US" dirty="0">
                <a:ea typeface="ＭＳ Ｐゴシック" pitchFamily="34" charset="-128"/>
              </a:rPr>
              <a:t>. Individuals whose intellectual and interpersonal abilities are weakest are most likely to overestimate their performance and ability. The tendency to be too confident about their ideas might keep some from planning how to avoid problems that arise. Investor overconfidence operates in a variety of ways. People think they know more than they do, and it costs them. Investors, especially novices, overestimate not just their own skill in processing information, but also the quality of the information with which they’re working.</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 second bias is </a:t>
            </a:r>
            <a:r>
              <a:rPr lang="en-US" b="1" i="0" dirty="0">
                <a:ea typeface="ＭＳ Ｐゴシック" pitchFamily="34" charset="-128"/>
              </a:rPr>
              <a:t>anchoring bias. </a:t>
            </a:r>
            <a:r>
              <a:rPr lang="en-US" dirty="0">
                <a:ea typeface="ＭＳ Ｐゴシック" pitchFamily="34" charset="-128"/>
              </a:rPr>
              <a:t>This involves fixating on initial information as a starting point and failing to adequately adjust for subsequent information. Anchors are widely used by people in advertising, management, politics, real estate, and law, where persuasion skills are important. Any time a negotiation takes place, so does anchoring.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114277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 third bias is </a:t>
            </a:r>
            <a:r>
              <a:rPr lang="en-US" b="1" i="0" dirty="0">
                <a:ea typeface="ＭＳ Ｐゴシック" pitchFamily="34" charset="-128"/>
              </a:rPr>
              <a:t>confirmation bias</a:t>
            </a:r>
            <a:r>
              <a:rPr lang="en-US" dirty="0">
                <a:ea typeface="ＭＳ Ｐゴシック" pitchFamily="34" charset="-128"/>
              </a:rPr>
              <a:t>. It is a type of selective perception. Here we seek out information that reaffirms past choices, and discount information that contradicts past judgments.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Fourth is </a:t>
            </a:r>
            <a:r>
              <a:rPr lang="en-US" b="1" i="0" dirty="0">
                <a:ea typeface="ＭＳ Ｐゴシック" pitchFamily="34" charset="-128"/>
              </a:rPr>
              <a:t>availability bias</a:t>
            </a:r>
            <a:r>
              <a:rPr lang="en-US" dirty="0">
                <a:ea typeface="ＭＳ Ｐゴシック" pitchFamily="34" charset="-128"/>
              </a:rPr>
              <a:t>, or the tendency for people to base judgments on information that is readily available.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676997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eaLnBrk="1" hangingPunct="1">
              <a:spcBef>
                <a:spcPct val="0"/>
              </a:spcBef>
            </a:pPr>
            <a:r>
              <a:rPr lang="en-US" b="1" i="0" dirty="0">
                <a:ea typeface="ＭＳ Ｐゴシック" pitchFamily="34" charset="-128"/>
              </a:rPr>
              <a:t>Escalation of commitment </a:t>
            </a:r>
            <a:r>
              <a:rPr lang="en-US" dirty="0">
                <a:ea typeface="ＭＳ Ｐゴシック" pitchFamily="34" charset="-128"/>
              </a:rPr>
              <a:t>is a bias that occurs when we stay with a decision even when there is clear evidence that it’s wrong. This type of bias is most likely to occur when individuals view themselves as responsible for the outcome.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Another bias is </a:t>
            </a:r>
            <a:r>
              <a:rPr lang="en-US" i="1" dirty="0">
                <a:ea typeface="ＭＳ Ｐゴシック" pitchFamily="34" charset="-128"/>
              </a:rPr>
              <a:t>randomness error</a:t>
            </a:r>
            <a:r>
              <a:rPr lang="en-US" dirty="0">
                <a:ea typeface="ＭＳ Ｐゴシック" pitchFamily="34" charset="-128"/>
              </a:rPr>
              <a:t>, which is rooted in our</a:t>
            </a:r>
            <a:r>
              <a:rPr lang="en-US" baseline="0" dirty="0">
                <a:ea typeface="ＭＳ Ｐゴシック" pitchFamily="34" charset="-128"/>
              </a:rPr>
              <a:t> tendency to believe we can predict the outcome of random events</a:t>
            </a:r>
            <a:r>
              <a:rPr lang="en-US" dirty="0">
                <a:ea typeface="ＭＳ Ｐゴシック" pitchFamily="34" charset="-128"/>
              </a:rPr>
              <a:t>. Decision</a:t>
            </a:r>
            <a:r>
              <a:rPr lang="en-US" baseline="0" dirty="0">
                <a:ea typeface="ＭＳ Ｐゴシック" pitchFamily="34" charset="-128"/>
              </a:rPr>
              <a:t> </a:t>
            </a:r>
            <a:r>
              <a:rPr lang="en-US" dirty="0">
                <a:ea typeface="ＭＳ Ｐゴシック" pitchFamily="34" charset="-128"/>
              </a:rPr>
              <a:t>making becomes impaired when we try to create meaning out of random events.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115799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p:txBody>
          <a:bodyPr/>
          <a:lstStyle/>
          <a:p>
            <a:pPr>
              <a:spcBef>
                <a:spcPct val="0"/>
              </a:spcBef>
            </a:pPr>
            <a:r>
              <a:rPr lang="en-US" dirty="0">
                <a:ea typeface="ＭＳ Ｐゴシック" pitchFamily="34" charset="-128"/>
              </a:rPr>
              <a:t>Another bias</a:t>
            </a:r>
            <a:r>
              <a:rPr lang="en-US" b="1" i="1" dirty="0">
                <a:ea typeface="ＭＳ Ｐゴシック" pitchFamily="34" charset="-128"/>
              </a:rPr>
              <a:t>, </a:t>
            </a:r>
            <a:r>
              <a:rPr lang="en-US" b="1" i="0" dirty="0">
                <a:ea typeface="ＭＳ Ｐゴシック" pitchFamily="34" charset="-128"/>
              </a:rPr>
              <a:t>risk aversion</a:t>
            </a:r>
            <a:r>
              <a:rPr lang="en-US" dirty="0">
                <a:ea typeface="ＭＳ Ｐゴシック" pitchFamily="34" charset="-128"/>
              </a:rPr>
              <a:t>, is the tendency to prefer a sure thing instead of a risky outcome. Overall, the framing of a decision has an effect on whether or not people will engage in risk aversive behavior—when decisions are framed positively, such as a potential gain of $50, people will be more risk averse (conversely, when the decision is framed in a negative manner, such as a loss of $50, people will engage in riskier behaviors). Generally</a:t>
            </a:r>
            <a:r>
              <a:rPr lang="en-US" baseline="0" dirty="0">
                <a:ea typeface="ＭＳ Ｐゴシック" pitchFamily="34" charset="-128"/>
              </a:rPr>
              <a:t> speaking, p</a:t>
            </a:r>
            <a:r>
              <a:rPr lang="en-US" dirty="0">
                <a:ea typeface="ＭＳ Ｐゴシック" pitchFamily="34" charset="-128"/>
              </a:rPr>
              <a:t>eople will more likely engage in risk-seeking behavior for negative outcomes, and risk-averse behavior for positive outcomes, when under stress.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a:r>
            <a:r>
              <a:rPr lang="en-US" b="1" i="0" dirty="0">
                <a:ea typeface="ＭＳ Ｐゴシック" pitchFamily="34" charset="-128"/>
              </a:rPr>
              <a:t>hindsight bias </a:t>
            </a:r>
            <a:r>
              <a:rPr lang="en-US" dirty="0">
                <a:ea typeface="ＭＳ Ｐゴシック" pitchFamily="34" charset="-128"/>
              </a:rPr>
              <a:t>is the tendency to believe falsely that one has accurately predicted the outcome of an event, after that outcome is actually known. Hindsight bias reduces our ability to learn from the past.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874781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3352800"/>
            <a:ext cx="5486400" cy="4114800"/>
          </a:xfrm>
        </p:spPr>
        <p:txBody>
          <a:bodyPr/>
          <a:lstStyle/>
          <a:p>
            <a:pPr eaLnBrk="1" hangingPunct="1">
              <a:spcBef>
                <a:spcPct val="0"/>
              </a:spcBef>
            </a:pPr>
            <a:r>
              <a:rPr lang="en-US" dirty="0">
                <a:ea typeface="ＭＳ Ｐゴシック" pitchFamily="34" charset="-128"/>
              </a:rPr>
              <a:t>Individual differences and organizational constraints also affect decision making.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Personality influences our decisions. </a:t>
            </a:r>
            <a:r>
              <a:rPr lang="en-US" dirty="0"/>
              <a:t>First, employees differ in the extent to which they trust their intuitions, and this can lead them to make a riskier decision or even to be harsher when condemning unethical behavior. Second, people with high self-esteem are strongly motivated to maintain it, so they use the self-serving biases to preserve it. They may be more prone to blame others for their failures while taking credit for successes. Third, narcissists naturally tend to be prone to overconfidence or overclaiming and to self-serving biases</a:t>
            </a:r>
            <a:endParaRPr lang="en-US" dirty="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ea typeface="ＭＳ Ｐゴシック" pitchFamily="34" charset="-128"/>
              </a:rPr>
              <a:t>Additional individual characteristics include gender. </a:t>
            </a:r>
          </a:p>
          <a:p>
            <a:pPr marL="0" marR="0" indent="0" algn="l" defTabSz="457200" rtl="0" eaLnBrk="1" fontAlgn="base" latinLnBrk="0" hangingPunct="1">
              <a:lnSpc>
                <a:spcPct val="100000"/>
              </a:lnSpc>
              <a:spcBef>
                <a:spcPct val="0"/>
              </a:spcBef>
              <a:spcAft>
                <a:spcPct val="0"/>
              </a:spcAft>
              <a:buClrTx/>
              <a:buSzTx/>
              <a:buFontTx/>
              <a:buNone/>
              <a:tabLst/>
              <a:defRPr/>
            </a:pPr>
            <a:endParaRPr lang="en-US" dirty="0">
              <a:ea typeface="ＭＳ Ｐゴシック" pitchFamily="34" charset="-128"/>
            </a:endParaRPr>
          </a:p>
          <a:p>
            <a:pPr eaLnBrk="1" hangingPunct="1">
              <a:spcBef>
                <a:spcPct val="0"/>
              </a:spcBef>
            </a:pPr>
            <a:r>
              <a:rPr lang="en-US" dirty="0">
                <a:ea typeface="ＭＳ Ｐゴシック" pitchFamily="34" charset="-128"/>
              </a:rPr>
              <a:t>Next is intellectual ability. We know people with higher levels of mental ability are able to process information more quickly, solve problems more accurately, and learn faster, so you might expect them also to be less susceptible to common decision errors.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Cultural differences also come into play. The rational model makes no acknowledgment of cultural differences, nor does the bulk of OB research literature on decision</a:t>
            </a:r>
            <a:r>
              <a:rPr lang="en-US" baseline="0" dirty="0">
                <a:ea typeface="ＭＳ Ｐゴシック" pitchFamily="34" charset="-128"/>
              </a:rPr>
              <a:t> </a:t>
            </a:r>
            <a:r>
              <a:rPr lang="en-US" dirty="0">
                <a:ea typeface="ＭＳ Ｐゴシック" pitchFamily="34" charset="-128"/>
              </a:rPr>
              <a:t>making. However, it is important to recognize that the cultural background of a decision maker can significantly influence the selection of problems, the depth of analysis, the importance placed on logic and rationality, and whether organizational decisions should be made autocratically by an individual manager or collectively in groups. Cultures differ in their time orientation, the importance of rationality, their belief in the ability of people to solve problems, and their preference for collective decision</a:t>
            </a:r>
            <a:r>
              <a:rPr lang="en-US" baseline="0" dirty="0">
                <a:ea typeface="ＭＳ Ｐゴシック" pitchFamily="34" charset="-128"/>
              </a:rPr>
              <a:t> </a:t>
            </a:r>
            <a:r>
              <a:rPr lang="en-US" dirty="0">
                <a:ea typeface="ＭＳ Ｐゴシック" pitchFamily="34" charset="-128"/>
              </a:rPr>
              <a:t>making. While rationality is valued in North America, that’s not true elsewhere in the world.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Some cultures emphasize solving problems, while others focus on accepting situations as they are. The United States falls in the first category,</a:t>
            </a:r>
            <a:r>
              <a:rPr lang="en-US" baseline="0" dirty="0">
                <a:ea typeface="ＭＳ Ｐゴシック" pitchFamily="34" charset="-128"/>
              </a:rPr>
              <a:t> while</a:t>
            </a:r>
            <a:r>
              <a:rPr lang="en-US" dirty="0">
                <a:ea typeface="ＭＳ Ｐゴシック" pitchFamily="34" charset="-128"/>
              </a:rPr>
              <a:t> Thailand and Indonesia are examples of the second. Because problem-solving managers believe they can and should change situations to their benefit, U.S. managers might identify a problem long before their Thai or Indonesian counterparts would choose to recognize it. Decision</a:t>
            </a:r>
            <a:r>
              <a:rPr lang="en-US" baseline="0" dirty="0">
                <a:ea typeface="ＭＳ Ｐゴシック" pitchFamily="34" charset="-128"/>
              </a:rPr>
              <a:t> </a:t>
            </a:r>
            <a:r>
              <a:rPr lang="en-US" dirty="0">
                <a:ea typeface="ＭＳ Ｐゴシック" pitchFamily="34" charset="-128"/>
              </a:rPr>
              <a:t>making by Japanese managers is much more group-oriented than in the United States. The Japanese value conformity and cooperation. Before Japanese CEOs make an important decision, they collect a large amount of information, which they use in consensus-forming group decisions. In short, there are probably important cultural differences in decision making, but unfortunately there is not yet much research to identify them. </a:t>
            </a:r>
          </a:p>
          <a:p>
            <a:pPr marL="0" lvl="3"/>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172462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3352800"/>
            <a:ext cx="5486400" cy="4114800"/>
          </a:xfrm>
        </p:spPr>
        <p:txBody>
          <a:bodyPr/>
          <a:lstStyle/>
          <a:p>
            <a:pPr eaLnBrk="1" hangingPunct="1">
              <a:spcBef>
                <a:spcPct val="0"/>
              </a:spcBef>
            </a:pPr>
            <a:r>
              <a:rPr lang="en-US" dirty="0">
                <a:ea typeface="ＭＳ Ｐゴシック" pitchFamily="34" charset="-128"/>
              </a:rPr>
              <a:t>Organizational constraints that impinge on decision making begin with performance evaluation. Managers are strongly influenced in their decision making by the criteria by which they are evaluated. The organization’s reward system influences decision makers by suggesting to them what choices are preferable in terms of personal payoff.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Other constraints are the formal rules, policies, procedures, and other formalized regulations created by organizations to standardize the behavior of their members. System-imposed time constraints are another influence</a:t>
            </a:r>
            <a:r>
              <a:rPr lang="en-US" baseline="0" dirty="0">
                <a:ea typeface="ＭＳ Ｐゴシック" pitchFamily="34" charset="-128"/>
              </a:rPr>
              <a:t> wherein o</a:t>
            </a:r>
            <a:r>
              <a:rPr lang="en-US" dirty="0">
                <a:ea typeface="ＭＳ Ｐゴシック" pitchFamily="34" charset="-128"/>
              </a:rPr>
              <a:t>rganizations impose deadlines on decisions.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historical precedents can serve to impede decision</a:t>
            </a:r>
            <a:r>
              <a:rPr lang="en-US" baseline="0" dirty="0">
                <a:ea typeface="ＭＳ Ｐゴシック" pitchFamily="34" charset="-128"/>
              </a:rPr>
              <a:t> </a:t>
            </a:r>
            <a:r>
              <a:rPr lang="en-US" dirty="0">
                <a:ea typeface="ＭＳ Ｐゴシック" pitchFamily="34" charset="-128"/>
              </a:rPr>
              <a:t>making. Decisions have a context. Individual decisions are more accurately characterized as points in a stream of decisions. Decisions made in the past are ghosts, which continually haunt current choices. For</a:t>
            </a:r>
            <a:r>
              <a:rPr lang="en-US" baseline="0" dirty="0">
                <a:ea typeface="ＭＳ Ｐゴシック" pitchFamily="34" charset="-128"/>
              </a:rPr>
              <a:t> example, it</a:t>
            </a:r>
            <a:r>
              <a:rPr lang="en-US" dirty="0">
                <a:ea typeface="ＭＳ Ｐゴシック" pitchFamily="34" charset="-128"/>
              </a:rPr>
              <a:t> is common knowledge that the largest determining factor of the size of any given year’s budget is last year’s budget.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291913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ea typeface="ＭＳ Ｐゴシック" pitchFamily="34" charset="-128"/>
              </a:rPr>
              <a:t>Perception</a:t>
            </a:r>
            <a:r>
              <a:rPr lang="en-US" dirty="0">
                <a:ea typeface="ＭＳ Ｐゴシック" pitchFamily="34" charset="-128"/>
              </a:rPr>
              <a:t> is a process by which individuals organize and interpret their sensory impressions to give meaning to their environment. It is important to the study of OB because people’s behaviors are based on their perception of what reality is, not on reality itself.</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52006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Ethical considerations should be an important criterion in organizational decision</a:t>
            </a:r>
            <a:r>
              <a:rPr lang="en-US" baseline="0" dirty="0">
                <a:ea typeface="ＭＳ Ｐゴシック" pitchFamily="34" charset="-128"/>
              </a:rPr>
              <a:t> </a:t>
            </a:r>
            <a:r>
              <a:rPr lang="en-US" dirty="0">
                <a:ea typeface="ＭＳ Ｐゴシック" pitchFamily="34" charset="-128"/>
              </a:rPr>
              <a:t>making. The first is </a:t>
            </a:r>
            <a:r>
              <a:rPr lang="en-US" b="1" i="0" dirty="0">
                <a:ea typeface="ＭＳ Ｐゴシック" pitchFamily="34" charset="-128"/>
              </a:rPr>
              <a:t>utilitarianism</a:t>
            </a:r>
            <a:r>
              <a:rPr lang="en-US" dirty="0">
                <a:ea typeface="ＭＳ Ｐゴシック" pitchFamily="34" charset="-128"/>
              </a:rPr>
              <a:t>, which occurs when decisions are made solely on the basis of their outcomes or consequences.</a:t>
            </a:r>
            <a:r>
              <a:rPr lang="en-US" baseline="0" dirty="0">
                <a:ea typeface="ＭＳ Ｐゴシック" pitchFamily="34" charset="-128"/>
              </a:rPr>
              <a:t> T</a:t>
            </a:r>
            <a:r>
              <a:rPr lang="en-US" dirty="0">
                <a:ea typeface="ＭＳ Ｐゴシック" pitchFamily="34" charset="-128"/>
              </a:rPr>
              <a:t>he </a:t>
            </a:r>
            <a:r>
              <a:rPr lang="en-US" b="1" i="0" dirty="0">
                <a:ea typeface="ＭＳ Ｐゴシック" pitchFamily="34" charset="-128"/>
              </a:rPr>
              <a:t>focus on rights</a:t>
            </a:r>
            <a:r>
              <a:rPr lang="en-US" b="1" i="0" baseline="0" dirty="0">
                <a:ea typeface="ＭＳ Ｐゴシック" pitchFamily="34" charset="-128"/>
              </a:rPr>
              <a:t> </a:t>
            </a:r>
            <a:r>
              <a:rPr lang="en-US" dirty="0">
                <a:ea typeface="ＭＳ Ｐゴシック" pitchFamily="34" charset="-128"/>
              </a:rPr>
              <a:t>calls on individuals to make decisions consistent with fundamental liberties and privileges as set forth in documents such as the Bill of Rights; this particular criterion</a:t>
            </a:r>
            <a:r>
              <a:rPr lang="en-US" baseline="0" dirty="0">
                <a:ea typeface="ＭＳ Ｐゴシック" pitchFamily="34" charset="-128"/>
              </a:rPr>
              <a:t> protects </a:t>
            </a:r>
            <a:r>
              <a:rPr lang="en-US" b="1" i="0" baseline="0" dirty="0">
                <a:ea typeface="ＭＳ Ｐゴシック" pitchFamily="34" charset="-128"/>
              </a:rPr>
              <a:t>whistleblowers</a:t>
            </a:r>
            <a:r>
              <a:rPr lang="en-US" baseline="0" dirty="0">
                <a:ea typeface="ＭＳ Ｐゴシック" pitchFamily="34" charset="-128"/>
              </a:rPr>
              <a:t> in organizations. The third criterion involves</a:t>
            </a:r>
            <a:r>
              <a:rPr lang="en-US" dirty="0">
                <a:ea typeface="ＭＳ Ｐゴシック" pitchFamily="34" charset="-128"/>
              </a:rPr>
              <a:t> imposing and enforcing rules fairly and impartially to ensure </a:t>
            </a:r>
            <a:r>
              <a:rPr lang="en-US" i="1" dirty="0">
                <a:ea typeface="ＭＳ Ｐゴシック" pitchFamily="34" charset="-128"/>
              </a:rPr>
              <a:t>justice</a:t>
            </a:r>
            <a:r>
              <a:rPr lang="en-US" dirty="0">
                <a:ea typeface="ＭＳ Ｐゴシック" pitchFamily="34" charset="-128"/>
              </a:rPr>
              <a:t> or an equitable distribution of benefits and costs. </a:t>
            </a:r>
          </a:p>
          <a:p>
            <a:pPr eaLnBrk="1" hangingPunct="1">
              <a:spcBef>
                <a:spcPct val="0"/>
              </a:spcBef>
            </a:pPr>
            <a:endParaRPr lang="en-US" dirty="0">
              <a:ea typeface="ＭＳ Ｐゴシック" pitchFamily="34" charset="-128"/>
            </a:endParaRPr>
          </a:p>
          <a:p>
            <a:pPr eaLnBrk="1" hangingPunct="1">
              <a:spcBef>
                <a:spcPct val="0"/>
              </a:spcBef>
            </a:pPr>
            <a:r>
              <a:rPr lang="en-US" dirty="0"/>
              <a:t>The ethical decision-making process itself is complex, and the traditional perspective of viewing these criteria as completely separate is giving way to one that views them as interrelated and contingent upon whether decisions are made about the self or judging others’ behavior. This is where CSR comes in to effect a positive change. </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607038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Increasingly, researchers are turning to behavioral ethics—an area of study that analyzes how people behave when confronted with ethical dilemmas. Their research tells us that while ethical standards exist collectively (e.g., in society and organizations) and individually (e.g., personal ethics), individuals do not always follow ethical standards promulgated by their organizations </a:t>
            </a:r>
            <a:r>
              <a:rPr lang="en-US" i="1" dirty="0">
                <a:ea typeface="ＭＳ Ｐゴシック" pitchFamily="34" charset="-128"/>
              </a:rPr>
              <a:t>and</a:t>
            </a:r>
            <a:r>
              <a:rPr lang="en-US" dirty="0">
                <a:ea typeface="ＭＳ Ｐゴシック" pitchFamily="34" charset="-128"/>
              </a:rPr>
              <a:t> we sometimes violate our own standards.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Behavioral ethics research stresses the importance of culture in ethical decision</a:t>
            </a:r>
            <a:r>
              <a:rPr lang="en-US" baseline="0" dirty="0">
                <a:ea typeface="ＭＳ Ｐゴシック" pitchFamily="34" charset="-128"/>
              </a:rPr>
              <a:t>-</a:t>
            </a:r>
            <a:r>
              <a:rPr lang="en-US" dirty="0">
                <a:ea typeface="ＭＳ Ｐゴシック" pitchFamily="34" charset="-128"/>
              </a:rPr>
              <a:t>making. What is ethical in one culture may be unethical in another. </a:t>
            </a:r>
          </a:p>
          <a:p>
            <a:pPr eaLnBrk="1" hangingPunct="1">
              <a:spcBef>
                <a:spcPct val="0"/>
              </a:spcBef>
            </a:pPr>
            <a:r>
              <a:rPr lang="en-US" dirty="0">
                <a:ea typeface="ＭＳ Ｐゴシック" pitchFamily="34" charset="-128"/>
              </a:rPr>
              <a:t>Without sensitivity to cultural differences in defining ethical conduct, organizations may encourage unethical conduct without even knowing it.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965844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a:r>
              <a:rPr lang="en-US" dirty="0"/>
              <a:t>Lying and dishonest behavior are very common, and it undermines all efforts toward sound decision making. Lying is deadly to decision making, whether we sense the lies or not. Managers—and organizations—simply cannot make good decisions when facts are misrepresented and people give false motives for their behaviors.</a:t>
            </a:r>
          </a:p>
          <a:p>
            <a:pPr marL="0" lvl="3"/>
            <a:r>
              <a:rPr lang="en-US" dirty="0"/>
              <a:t>Lying is a big ethical problem as well.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16880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Creativity is the ability to produce novel and useful ideas.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4067548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ea typeface="ＭＳ Ｐゴシック" pitchFamily="34" charset="-128"/>
              </a:rPr>
              <a:t>Creative behavior </a:t>
            </a:r>
            <a:r>
              <a:rPr lang="en-US" dirty="0">
                <a:ea typeface="ＭＳ Ｐゴシック" pitchFamily="34" charset="-128"/>
              </a:rPr>
              <a:t>occurs in four steps, each of which leads to the next:</a:t>
            </a:r>
          </a:p>
          <a:p>
            <a:pPr marL="171450" indent="-171450" eaLnBrk="1" hangingPunct="1">
              <a:spcBef>
                <a:spcPct val="0"/>
              </a:spcBef>
              <a:buFont typeface="Arial"/>
              <a:buChar char="•"/>
            </a:pPr>
            <a:r>
              <a:rPr lang="en-US" i="1" dirty="0">
                <a:ea typeface="ＭＳ Ｐゴシック" pitchFamily="34" charset="-128"/>
              </a:rPr>
              <a:t>Problem formulation</a:t>
            </a:r>
            <a:r>
              <a:rPr lang="en-US" dirty="0">
                <a:ea typeface="ＭＳ Ｐゴシック" pitchFamily="34" charset="-128"/>
              </a:rPr>
              <a:t>: the stage of creative behavior in which we identify a problem or opportunity that requires a solution yet unknown.</a:t>
            </a:r>
          </a:p>
          <a:p>
            <a:pPr marL="171450" indent="-171450" eaLnBrk="1" hangingPunct="1">
              <a:spcBef>
                <a:spcPct val="0"/>
              </a:spcBef>
              <a:buFont typeface="Arial"/>
              <a:buChar char="•"/>
            </a:pPr>
            <a:r>
              <a:rPr lang="en-US" i="1" dirty="0">
                <a:ea typeface="ＭＳ Ｐゴシック" pitchFamily="34" charset="-128"/>
              </a:rPr>
              <a:t>Information gathering</a:t>
            </a:r>
            <a:r>
              <a:rPr lang="en-US" dirty="0">
                <a:ea typeface="ＭＳ Ｐゴシック" pitchFamily="34" charset="-128"/>
              </a:rPr>
              <a:t>: the stage of creative behavior when possible solutions to a problem incubate in an individual’s mind.</a:t>
            </a:r>
          </a:p>
          <a:p>
            <a:pPr marL="171450" indent="-171450" eaLnBrk="1" hangingPunct="1">
              <a:spcBef>
                <a:spcPct val="0"/>
              </a:spcBef>
              <a:buFont typeface="Arial"/>
              <a:buChar char="•"/>
            </a:pPr>
            <a:r>
              <a:rPr lang="en-US" i="1" dirty="0">
                <a:ea typeface="ＭＳ Ｐゴシック" pitchFamily="34" charset="-128"/>
              </a:rPr>
              <a:t>Idea generation:</a:t>
            </a:r>
            <a:r>
              <a:rPr lang="en-US" dirty="0">
                <a:ea typeface="ＭＳ Ｐゴシック" pitchFamily="34" charset="-128"/>
              </a:rPr>
              <a:t> the process of creative behavior in which we develop possible solutions to a problem from relevant information and knowledge.</a:t>
            </a:r>
          </a:p>
          <a:p>
            <a:pPr marL="171450" indent="-171450" eaLnBrk="1" hangingPunct="1">
              <a:spcBef>
                <a:spcPct val="0"/>
              </a:spcBef>
              <a:buFont typeface="Arial"/>
              <a:buChar char="•"/>
            </a:pPr>
            <a:r>
              <a:rPr lang="en-US" i="1" dirty="0">
                <a:ea typeface="ＭＳ Ｐゴシック" pitchFamily="34" charset="-128"/>
              </a:rPr>
              <a:t>Idea evaluation</a:t>
            </a:r>
            <a:r>
              <a:rPr lang="en-US" dirty="0">
                <a:ea typeface="ＭＳ Ｐゴシック" pitchFamily="34" charset="-128"/>
              </a:rPr>
              <a:t>:</a:t>
            </a:r>
            <a:r>
              <a:rPr lang="en-US" baseline="0" dirty="0">
                <a:ea typeface="ＭＳ Ｐゴシック" pitchFamily="34" charset="-128"/>
              </a:rPr>
              <a:t> </a:t>
            </a:r>
            <a:r>
              <a:rPr lang="en-US" dirty="0">
                <a:ea typeface="ＭＳ Ｐゴシック" pitchFamily="34" charset="-128"/>
              </a:rPr>
              <a:t>the process of creative behavior in which we evaluate potential solutions to identify the best one.</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Lastly,</a:t>
            </a:r>
            <a:r>
              <a:rPr lang="en-US" baseline="0" dirty="0">
                <a:ea typeface="ＭＳ Ｐゴシック" pitchFamily="34" charset="-128"/>
              </a:rPr>
              <a:t> w</a:t>
            </a:r>
            <a:r>
              <a:rPr lang="en-US" dirty="0">
                <a:ea typeface="ＭＳ Ｐゴシック" pitchFamily="34" charset="-128"/>
              </a:rPr>
              <a:t>e can define </a:t>
            </a:r>
            <a:r>
              <a:rPr lang="en-US" i="1" dirty="0">
                <a:ea typeface="ＭＳ Ｐゴシック" pitchFamily="34" charset="-128"/>
              </a:rPr>
              <a:t>creative outcomes </a:t>
            </a:r>
            <a:r>
              <a:rPr lang="en-US" dirty="0">
                <a:ea typeface="ＭＳ Ｐゴシック" pitchFamily="34" charset="-128"/>
              </a:rPr>
              <a:t>as ideas or solutions judged to be novel and useful by relevant stakeholders. Novelty itself does not generate a creative outcome if it isn’t useful;</a:t>
            </a:r>
            <a:r>
              <a:rPr lang="en-US" baseline="0" dirty="0">
                <a:ea typeface="ＭＳ Ｐゴシック" pitchFamily="34" charset="-128"/>
              </a:rPr>
              <a:t> t</a:t>
            </a:r>
            <a:r>
              <a:rPr lang="en-US" dirty="0">
                <a:ea typeface="ＭＳ Ｐゴシック" pitchFamily="34" charset="-128"/>
              </a:rPr>
              <a:t>hus, “off-the-wall” solutions are creative only if they help solve the problem. Softs skills help translate ideas into results.</a:t>
            </a:r>
            <a:r>
              <a:rPr lang="en-US" baseline="0" dirty="0">
                <a:ea typeface="ＭＳ Ｐゴシック" pitchFamily="34" charset="-128"/>
              </a:rPr>
              <a:t> </a:t>
            </a:r>
            <a:r>
              <a:rPr lang="en-US" dirty="0">
                <a:ea typeface="ＭＳ Ｐゴシック" pitchFamily="34" charset="-128"/>
              </a:rPr>
              <a:t>Another important factor is organizational climate.</a:t>
            </a:r>
            <a:r>
              <a:rPr lang="en-US" baseline="0" dirty="0">
                <a:ea typeface="ＭＳ Ｐゴシック" pitchFamily="34" charset="-128"/>
              </a:rPr>
              <a:t> A</a:t>
            </a:r>
            <a:r>
              <a:rPr lang="en-US" dirty="0">
                <a:ea typeface="ＭＳ Ｐゴシック" pitchFamily="34" charset="-128"/>
              </a:rPr>
              <a:t> study of health care teams found that team creativity translated into innovation only when the climate actively supported innovation.</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 first stage, causes of creative behavior consists of creative potential and creative environment. </a:t>
            </a:r>
          </a:p>
          <a:p>
            <a:pPr eaLnBrk="1" hangingPunct="1">
              <a:spcBef>
                <a:spcPct val="0"/>
              </a:spcBef>
            </a:pPr>
            <a:r>
              <a:rPr lang="en-US" dirty="0"/>
              <a:t>The second stage, creative behavior occurs in four steps, each of which leads to the next: Problem formulation, Information gathering, Idea generation, and Idea evaluation.</a:t>
            </a:r>
          </a:p>
          <a:p>
            <a:pPr eaLnBrk="1" hangingPunct="1">
              <a:spcBef>
                <a:spcPct val="0"/>
              </a:spcBef>
            </a:pPr>
            <a:r>
              <a:rPr lang="en-US" dirty="0"/>
              <a:t>The third stage, and creative outcomes consists of novelty and usefulness.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4066203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dirty="0"/>
              <a:t>Behavior follows perception. To influence behavior at work, assess how people perceive their work, understand how the environment affects their perceptions, and examine how you perceive other people. Often behaviors we find puzzling can be explained by understanding the initiating perceptions. </a:t>
            </a:r>
          </a:p>
          <a:p>
            <a:pPr marL="171450" lvl="0" indent="-171450">
              <a:buFont typeface="Arial" panose="020B0604020202020204" pitchFamily="34" charset="0"/>
              <a:buChar char="•"/>
            </a:pPr>
            <a:r>
              <a:rPr lang="en-US" sz="1200" dirty="0"/>
              <a:t>When judging others’ (e.g., clients, coworkers) behavior, be wary of jumping to conclusions about why they behave the way they do (or why certain things happen to them). Recognize that your perception of what causes their behavior, such as internal or external forces, can cause you to come to flawed conclusions about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57580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dirty="0"/>
              <a:t>Make better decisions in recruitment, selection, and performance appraisal by recognizing perceptual errors, heuristics, and biases in decision making. Learning about these problems does not always prevent us from making mistakes, but it does help. You can also leverage technology as an aid to reduce perceptual errors. </a:t>
            </a:r>
          </a:p>
          <a:p>
            <a:pPr marL="171450" lvl="0" indent="-171450">
              <a:buFont typeface="Arial" panose="020B0604020202020204" pitchFamily="34" charset="0"/>
              <a:buChar char="•"/>
            </a:pPr>
            <a:r>
              <a:rPr lang="en-US" sz="1200" dirty="0"/>
              <a:t>Adjust your decision-making approach by recognizing constraints on your decision making and understanding whether some other factor might be affecting your perception at the moment. For instance, your personality traits and other individual differences, as well as the organizational context, may be influencing how you see the problem.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447939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dirty="0"/>
              <a:t>Be flexible in your approach to solving problems. Know the situations in which rational analysis is preferable and which situations may require quick, intuitive decisions. Understand that forces beyond our control bound our rationality. It is our responsibility to navigate the problem space to select the right strategy given the problem.</a:t>
            </a:r>
          </a:p>
          <a:p>
            <a:pPr marL="171450" lvl="0" indent="-171450">
              <a:buFont typeface="Arial" panose="020B0604020202020204" pitchFamily="34" charset="0"/>
              <a:buChar char="•"/>
            </a:pPr>
            <a:r>
              <a:rPr lang="en-US" sz="1200" dirty="0"/>
              <a:t>Use a common language of consequences, responsibilities, duties, and rights when considering ethical dilemmas you may face. Ask yourself questions about whether your behavior would result in the greatest good for the greatest number of people or infringes upon others’ rights or if you have a responsibility or duty to behave in a certain way.</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2296788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Try to enhance your creative process and foster an environment where creativity is encouraged. To solve a problem creatively, formulate the problem, gather information on it, generate ideas on how to solve the problem, and evaluate those ideas. Try to remove work and organizational barriers that might impede creativity, and nurture an atmosphere that rewards creativity and innovation. Consider employees’ and coworkers’ creative potential when delegating creative tasks.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058821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414865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ea typeface="ＭＳ Ｐゴシック" pitchFamily="34" charset="-128"/>
              </a:rPr>
              <a:t>Many factors shape and sometimes distort perception. These factors can reside in the perceiver, the object or target being perceived, or the situation in which the perception is made (see Exhibit 6.1).</a:t>
            </a:r>
          </a:p>
          <a:p>
            <a:pPr>
              <a:spcBef>
                <a:spcPct val="0"/>
              </a:spcBef>
            </a:pPr>
            <a:endParaRPr lang="en-US" dirty="0">
              <a:ea typeface="ＭＳ Ｐゴシック" pitchFamily="34" charset="-128"/>
            </a:endParaRPr>
          </a:p>
          <a:p>
            <a:pPr>
              <a:spcBef>
                <a:spcPct val="0"/>
              </a:spcBef>
            </a:pPr>
            <a:r>
              <a:rPr lang="en-US" dirty="0">
                <a:ea typeface="ＭＳ Ｐゴシック" pitchFamily="34" charset="-128"/>
              </a:rPr>
              <a:t>Long Description:</a:t>
            </a:r>
          </a:p>
          <a:p>
            <a:pPr>
              <a:spcBef>
                <a:spcPct val="0"/>
              </a:spcBef>
            </a:pPr>
            <a:r>
              <a:rPr lang="en-US" dirty="0"/>
              <a:t>Factors in the perceiver include attitudes, motives, interests, experience, and expectations. </a:t>
            </a:r>
          </a:p>
          <a:p>
            <a:pPr>
              <a:spcBef>
                <a:spcPct val="0"/>
              </a:spcBef>
            </a:pPr>
            <a:r>
              <a:rPr lang="en-US" dirty="0"/>
              <a:t>Factors in the target include novelty, motion, sounds, size, background, proximity, and similarity.</a:t>
            </a:r>
          </a:p>
          <a:p>
            <a:pPr>
              <a:spcBef>
                <a:spcPct val="0"/>
              </a:spcBef>
            </a:pPr>
            <a:r>
              <a:rPr lang="en-US" dirty="0"/>
              <a:t>Factors in the situation include time, work setting, and social setting.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566705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40</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ea typeface="ＭＳ Ｐゴシック" pitchFamily="34" charset="-128"/>
              </a:rPr>
              <a:t>Attribution theory </a:t>
            </a:r>
            <a:r>
              <a:rPr lang="en-US" dirty="0">
                <a:ea typeface="ＭＳ Ｐゴシック" pitchFamily="34" charset="-128"/>
              </a:rPr>
              <a:t>suggests that when we observe an individual’s behavior, we attempt to determine whether it was internally or externally caused. That determination depends largely on three factors: distinctiveness, consensus, and consistency. We’ll talk more about each of these in a minute.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5878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First, let’s clarify the differences between internal and external causation. </a:t>
            </a:r>
            <a:r>
              <a:rPr lang="en-US" b="0" dirty="0">
                <a:ea typeface="ＭＳ Ｐゴシック" pitchFamily="34" charset="-128"/>
              </a:rPr>
              <a:t>Internally</a:t>
            </a:r>
            <a:r>
              <a:rPr lang="en-US" dirty="0">
                <a:ea typeface="ＭＳ Ｐゴシック" pitchFamily="34" charset="-128"/>
              </a:rPr>
              <a:t> caused behaviors are those who are believed to be under the personal control of the individual. </a:t>
            </a:r>
            <a:r>
              <a:rPr lang="en-US" b="0" dirty="0">
                <a:ea typeface="ＭＳ Ｐゴシック" pitchFamily="34" charset="-128"/>
              </a:rPr>
              <a:t>Externally</a:t>
            </a:r>
            <a:r>
              <a:rPr lang="en-US" dirty="0">
                <a:ea typeface="ＭＳ Ｐゴシック" pitchFamily="34" charset="-128"/>
              </a:rPr>
              <a:t> caused behavior is seen as resulting from outside causes; that is, the person is seen as having been forced into the behavior by the situation.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109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Now, let’s look at each of the three determining factors shown here in Exhibit 6.2, more closely. Distinctiveness refers to whether an individual displays different behaviors in different situations. Consensus occurs if everyone who is faced with a similar situation responds in the same way. Finally, is there consistency in a person’s actions?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 data from the flowchart from left to right is as follows. The individual behavior interprets distinctiveness, consensus, and consistency. Each interpretation divides into external attribution, when interpretation is high, and internal attribution when interpretation is low.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98062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Errors or biases can distort attributions. </a:t>
            </a:r>
            <a:r>
              <a:rPr lang="en-US" i="1" dirty="0">
                <a:ea typeface="ＭＳ Ｐゴシック" pitchFamily="34" charset="-128"/>
              </a:rPr>
              <a:t>Fundamental attribution error </a:t>
            </a:r>
            <a:r>
              <a:rPr lang="en-US" dirty="0">
                <a:ea typeface="ＭＳ Ｐゴシック" pitchFamily="34" charset="-128"/>
              </a:rPr>
              <a:t>occurs when we underestimate the influence of external factors and overestimate the influence of internal or personal factors. </a:t>
            </a:r>
            <a:r>
              <a:rPr lang="en-US" i="1" dirty="0">
                <a:ea typeface="ＭＳ Ｐゴシック" pitchFamily="34" charset="-128"/>
              </a:rPr>
              <a:t>Self-serving bias </a:t>
            </a:r>
            <a:r>
              <a:rPr lang="en-US" dirty="0">
                <a:ea typeface="ＭＳ Ｐゴシック" pitchFamily="34" charset="-128"/>
              </a:rPr>
              <a:t>occurs when individuals attribute their own successes to internal factors, such as ability or effort, while putting the blame for failure on external factors, such as luck.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48060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We use a number of shortcuts when we judge others, but it’s important to recognize that while these shortcuts can be helpful, they can also result in significant distortions.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Let’s begin with </a:t>
            </a:r>
            <a:r>
              <a:rPr lang="en-US" i="1" dirty="0">
                <a:ea typeface="ＭＳ Ｐゴシック" pitchFamily="34" charset="-128"/>
              </a:rPr>
              <a:t>selective perception</a:t>
            </a:r>
            <a:r>
              <a:rPr lang="en-US" dirty="0">
                <a:ea typeface="ＭＳ Ｐゴシック" pitchFamily="34" charset="-128"/>
              </a:rPr>
              <a:t>. Any characteristic that makes a person, object, or event stand out will increase the probability that it will be perceived. Since we can’t observe everything going on around us, we engage in selective perception.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717608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1262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13205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15674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400627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
        <p:nvSpPr>
          <p:cNvPr id="9" name="Content Placeholder 8">
            <a:extLst>
              <a:ext uri="{FF2B5EF4-FFF2-40B4-BE49-F238E27FC236}">
                <a16:creationId xmlns:a16="http://schemas.microsoft.com/office/drawing/2014/main" id="{A360F0C1-07AC-445D-A072-388E9F66043B}"/>
              </a:ext>
            </a:extLst>
          </p:cNvPr>
          <p:cNvSpPr>
            <a:spLocks noGrp="1"/>
          </p:cNvSpPr>
          <p:nvPr>
            <p:ph sz="quarter" idx="17"/>
          </p:nvPr>
        </p:nvSpPr>
        <p:spPr>
          <a:xfrm>
            <a:off x="457200" y="44196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3FBB934B-3684-4EEE-B6E1-C75F4F109171}"/>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9" r:id="rId15"/>
    <p:sldLayoutId id="2147483670" r:id="rId16"/>
    <p:sldLayoutId id="2147483671" r:id="rId17"/>
    <p:sldLayoutId id="2147483672"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65826" y="87420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553939" y="1383067"/>
            <a:ext cx="3714058" cy="4768523"/>
          </a:xfrm>
          <a:prstGeom prst="rect">
            <a:avLst/>
          </a:prstGeom>
        </p:spPr>
      </p:pic>
      <p:sp>
        <p:nvSpPr>
          <p:cNvPr id="4" name="Text Placeholder 3"/>
          <p:cNvSpPr>
            <a:spLocks noGrp="1"/>
          </p:cNvSpPr>
          <p:nvPr>
            <p:ph type="body" sz="quarter" idx="14"/>
          </p:nvPr>
        </p:nvSpPr>
        <p:spPr>
          <a:xfrm>
            <a:off x="4580626" y="3038477"/>
            <a:ext cx="4106174"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6</a:t>
            </a:r>
          </a:p>
        </p:txBody>
      </p:sp>
      <p:sp>
        <p:nvSpPr>
          <p:cNvPr id="5" name="Text Placeholder 4"/>
          <p:cNvSpPr>
            <a:spLocks noGrp="1"/>
          </p:cNvSpPr>
          <p:nvPr>
            <p:ph type="body" sz="quarter" idx="15"/>
          </p:nvPr>
        </p:nvSpPr>
        <p:spPr>
          <a:xfrm>
            <a:off x="4580626" y="3710488"/>
            <a:ext cx="4106174" cy="713460"/>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Perception and Individual Decision Making </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t>
            </a:r>
            <a:r>
              <a:rPr lang="en-US" altLang="en-US"/>
              <a:t>All Rights </a:t>
            </a:r>
            <a:r>
              <a:rPr lang="en-US" altLang="en-US" dirty="0"/>
              <a:t>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(6 of 11)</a:t>
            </a:r>
            <a:endParaRPr lang="en-US" sz="2800" dirty="0"/>
          </a:p>
        </p:txBody>
      </p:sp>
      <p:sp>
        <p:nvSpPr>
          <p:cNvPr id="5" name="Content Placeholder 4"/>
          <p:cNvSpPr>
            <a:spLocks noGrp="1"/>
          </p:cNvSpPr>
          <p:nvPr>
            <p:ph idx="1"/>
          </p:nvPr>
        </p:nvSpPr>
        <p:spPr>
          <a:xfrm>
            <a:off x="457200" y="1045741"/>
            <a:ext cx="8229600" cy="4422168"/>
          </a:xfrm>
        </p:spPr>
        <p:txBody>
          <a:bodyPr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Halo effect</a:t>
            </a:r>
          </a:p>
          <a:p>
            <a:pPr marL="862013" lvl="1" indent="-342900"/>
            <a:r>
              <a:rPr lang="en-US" sz="2400" dirty="0">
                <a:latin typeface="Arial" panose="020B0604020202020204" pitchFamily="34" charset="0"/>
                <a:ea typeface="ＭＳ Ｐゴシック" pitchFamily="34" charset="-128"/>
                <a:cs typeface="Arial" panose="020B0604020202020204" pitchFamily="34" charset="0"/>
              </a:rPr>
              <a:t>The halo effect occurs when we draw a positive general impression based on a single characteristic.</a:t>
            </a:r>
          </a:p>
          <a:p>
            <a:r>
              <a:rPr lang="en-US" sz="2400" b="1" dirty="0">
                <a:latin typeface="Arial" panose="020B0604020202020204" pitchFamily="34" charset="0"/>
                <a:ea typeface="ＭＳ Ｐゴシック" pitchFamily="34" charset="-128"/>
                <a:cs typeface="Arial" panose="020B0604020202020204" pitchFamily="34" charset="0"/>
              </a:rPr>
              <a:t>Horns effect</a:t>
            </a:r>
          </a:p>
          <a:p>
            <a:pPr marL="898525" lvl="1" indent="-342900"/>
            <a:r>
              <a:rPr lang="en-US" sz="2400" dirty="0">
                <a:latin typeface="Arial" panose="020B0604020202020204" pitchFamily="34" charset="0"/>
                <a:ea typeface="ＭＳ Ｐゴシック" pitchFamily="34" charset="-128"/>
                <a:cs typeface="Arial" panose="020B0604020202020204" pitchFamily="34" charset="0"/>
              </a:rPr>
              <a:t>The tendency to draw a negative general impression about an individual based on a single characteristic.</a:t>
            </a:r>
          </a:p>
          <a:p>
            <a:r>
              <a:rPr lang="en-US" sz="2400" b="1" dirty="0">
                <a:latin typeface="Arial" panose="020B0604020202020204" pitchFamily="34" charset="0"/>
                <a:ea typeface="ＭＳ Ｐゴシック" pitchFamily="34" charset="-128"/>
                <a:cs typeface="Arial" panose="020B0604020202020204" pitchFamily="34" charset="0"/>
              </a:rPr>
              <a:t>Contrast effects</a:t>
            </a:r>
          </a:p>
          <a:p>
            <a:pPr lvl="1"/>
            <a:r>
              <a:rPr lang="en-US" sz="2400" dirty="0">
                <a:latin typeface="Arial" panose="020B0604020202020204" pitchFamily="34" charset="0"/>
                <a:ea typeface="ＭＳ Ｐゴシック" pitchFamily="34" charset="-128"/>
                <a:cs typeface="Arial" panose="020B0604020202020204" pitchFamily="34" charset="0"/>
              </a:rPr>
              <a:t>We do not evaluate a person in isolation.</a:t>
            </a:r>
          </a:p>
          <a:p>
            <a:pPr lvl="1"/>
            <a:r>
              <a:rPr lang="en-US" sz="2400" dirty="0">
                <a:latin typeface="Arial" panose="020B0604020202020204" pitchFamily="34" charset="0"/>
                <a:ea typeface="ＭＳ Ｐゴシック" pitchFamily="34" charset="-128"/>
                <a:cs typeface="Arial" panose="020B0604020202020204" pitchFamily="34" charset="0"/>
              </a:rPr>
              <a:t>Our reaction to one person is influenced by other persons we have recently encountered.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50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(7 of 11)</a:t>
            </a:r>
            <a:endParaRPr lang="en-US" sz="2800" dirty="0"/>
          </a:p>
        </p:txBody>
      </p:sp>
      <p:sp>
        <p:nvSpPr>
          <p:cNvPr id="5" name="Content Placeholder 4"/>
          <p:cNvSpPr>
            <a:spLocks noGrp="1"/>
          </p:cNvSpPr>
          <p:nvPr>
            <p:ph idx="1"/>
          </p:nvPr>
        </p:nvSpPr>
        <p:spPr>
          <a:xfrm>
            <a:off x="457200" y="1066800"/>
            <a:ext cx="8229600" cy="2406231"/>
          </a:xfrm>
        </p:spPr>
        <p:txBody>
          <a:bodyPr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Stereotyping</a:t>
            </a:r>
          </a:p>
          <a:p>
            <a:pPr lvl="1"/>
            <a:r>
              <a:rPr lang="en-US" sz="2400" dirty="0">
                <a:latin typeface="Arial" panose="020B0604020202020204" pitchFamily="34" charset="0"/>
                <a:ea typeface="ＭＳ Ｐゴシック" pitchFamily="34" charset="-128"/>
                <a:cs typeface="Arial" panose="020B0604020202020204" pitchFamily="34" charset="0"/>
              </a:rPr>
              <a:t>Judging someone based on one’s perception of the group to which that person belongs.</a:t>
            </a:r>
          </a:p>
          <a:p>
            <a:pPr lvl="2"/>
            <a:r>
              <a:rPr lang="en-US" sz="2400" dirty="0">
                <a:latin typeface="Arial" panose="020B0604020202020204" pitchFamily="34" charset="0"/>
                <a:ea typeface="ＭＳ Ｐゴシック" pitchFamily="34" charset="-128"/>
                <a:cs typeface="Arial" panose="020B0604020202020204" pitchFamily="34" charset="0"/>
              </a:rPr>
              <a:t>We have to monitor ourselves to make sure we’re not unfairly applying a stereotype in our evaluations and decisions.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965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(8 of 11)</a:t>
            </a:r>
            <a:endParaRPr lang="en-US" sz="2800" dirty="0"/>
          </a:p>
        </p:txBody>
      </p:sp>
      <p:sp>
        <p:nvSpPr>
          <p:cNvPr id="5" name="Content Placeholder 4"/>
          <p:cNvSpPr>
            <a:spLocks noGrp="1"/>
          </p:cNvSpPr>
          <p:nvPr>
            <p:ph idx="1"/>
          </p:nvPr>
        </p:nvSpPr>
        <p:spPr>
          <a:xfrm>
            <a:off x="457200" y="1056285"/>
            <a:ext cx="8229600" cy="3668115"/>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Applications of Shortcuts in Organizations</a:t>
            </a:r>
          </a:p>
          <a:p>
            <a:pPr lvl="1"/>
            <a:r>
              <a:rPr lang="en-US" sz="2400" dirty="0">
                <a:latin typeface="Arial" panose="020B0604020202020204" pitchFamily="34" charset="0"/>
                <a:ea typeface="ＭＳ Ｐゴシック" pitchFamily="34" charset="-128"/>
                <a:cs typeface="Arial" panose="020B0604020202020204" pitchFamily="34" charset="0"/>
              </a:rPr>
              <a:t>Employment Interview</a:t>
            </a:r>
          </a:p>
          <a:p>
            <a:pPr lvl="2"/>
            <a:r>
              <a:rPr lang="en-US" sz="2400" dirty="0">
                <a:latin typeface="Arial" panose="020B0604020202020204" pitchFamily="34" charset="0"/>
                <a:ea typeface="ＭＳ Ｐゴシック" pitchFamily="34" charset="-128"/>
                <a:cs typeface="Arial" panose="020B0604020202020204" pitchFamily="34" charset="0"/>
              </a:rPr>
              <a:t>Evidence indicates that interviewers make perceptual judgments that are often inaccurate.</a:t>
            </a:r>
          </a:p>
          <a:p>
            <a:pPr lvl="3"/>
            <a:r>
              <a:rPr lang="en-US" sz="2400" dirty="0">
                <a:latin typeface="Arial" panose="020B0604020202020204" pitchFamily="34" charset="0"/>
                <a:cs typeface="Arial" panose="020B0604020202020204" pitchFamily="34" charset="0"/>
              </a:rPr>
              <a:t>Interviewers generally draw early impressions that become very quickly entrenched.</a:t>
            </a:r>
          </a:p>
          <a:p>
            <a:pPr lvl="3"/>
            <a:r>
              <a:rPr lang="en-US" sz="2400" dirty="0">
                <a:latin typeface="Arial" panose="020B0604020202020204" pitchFamily="34" charset="0"/>
                <a:cs typeface="Arial" panose="020B0604020202020204" pitchFamily="34" charset="0"/>
              </a:rPr>
              <a:t>Studies indicate that most interviewers’ decisions change very little after the first four or five minutes of the interview.</a:t>
            </a:r>
          </a:p>
        </p:txBody>
      </p:sp>
    </p:spTree>
    <p:extLst>
      <p:ext uri="{BB962C8B-B14F-4D97-AF65-F5344CB8AC3E}">
        <p14:creationId xmlns:p14="http://schemas.microsoft.com/office/powerpoint/2010/main" val="97235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 </a:t>
            </a:r>
            <a:r>
              <a:rPr lang="en-US" sz="2800" dirty="0">
                <a:ea typeface="ＭＳ Ｐゴシック" pitchFamily="34" charset="-128"/>
              </a:rPr>
              <a:t>(9 of 11)</a:t>
            </a:r>
            <a:endParaRPr lang="en-US" sz="2800" dirty="0"/>
          </a:p>
        </p:txBody>
      </p:sp>
      <p:sp>
        <p:nvSpPr>
          <p:cNvPr id="5" name="Content Placeholder 4"/>
          <p:cNvSpPr>
            <a:spLocks noGrp="1"/>
          </p:cNvSpPr>
          <p:nvPr>
            <p:ph idx="1"/>
          </p:nvPr>
        </p:nvSpPr>
        <p:spPr>
          <a:xfrm>
            <a:off x="457200" y="1045361"/>
            <a:ext cx="8229600" cy="3221839"/>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Performance Expectations</a:t>
            </a:r>
          </a:p>
          <a:p>
            <a:pPr lvl="1"/>
            <a:r>
              <a:rPr lang="en-US" sz="2400" dirty="0">
                <a:latin typeface="Arial" panose="020B0604020202020204" pitchFamily="34" charset="0"/>
                <a:ea typeface="ＭＳ Ｐゴシック" pitchFamily="34" charset="-128"/>
                <a:cs typeface="Arial" panose="020B0604020202020204" pitchFamily="34" charset="0"/>
              </a:rPr>
              <a:t>Evidence demonstrates that people will attempt to validate their perceptions of reality, even when those perceptions are faulty.</a:t>
            </a:r>
          </a:p>
          <a:p>
            <a:pPr lvl="2"/>
            <a:r>
              <a:rPr lang="en-US" sz="2400" b="1" dirty="0">
                <a:latin typeface="Arial" panose="020B0604020202020204" pitchFamily="34" charset="0"/>
                <a:ea typeface="ＭＳ Ｐゴシック" pitchFamily="34" charset="-128"/>
                <a:cs typeface="Arial" panose="020B0604020202020204" pitchFamily="34" charset="0"/>
              </a:rPr>
              <a:t>Self-fulfilling prophecy</a:t>
            </a:r>
            <a:r>
              <a:rPr lang="en-US" sz="2400" dirty="0">
                <a:latin typeface="Arial" panose="020B0604020202020204" pitchFamily="34" charset="0"/>
                <a:ea typeface="ＭＳ Ｐゴシック" pitchFamily="34" charset="-128"/>
                <a:cs typeface="Arial" panose="020B0604020202020204" pitchFamily="34" charset="0"/>
              </a:rPr>
              <a:t>,</a:t>
            </a:r>
            <a:r>
              <a:rPr lang="en-US" sz="2400" b="1" dirty="0">
                <a:latin typeface="Arial" panose="020B0604020202020204" pitchFamily="34" charset="0"/>
                <a:ea typeface="ＭＳ Ｐゴシック" pitchFamily="34" charset="-128"/>
                <a:cs typeface="Arial" panose="020B0604020202020204" pitchFamily="34" charset="0"/>
              </a:rPr>
              <a:t> </a:t>
            </a:r>
            <a:r>
              <a:rPr lang="en-US" sz="2400" dirty="0">
                <a:latin typeface="Arial" panose="020B0604020202020204" pitchFamily="34" charset="0"/>
                <a:ea typeface="ＭＳ Ｐゴシック" pitchFamily="34" charset="-128"/>
                <a:cs typeface="Arial" panose="020B0604020202020204" pitchFamily="34" charset="0"/>
              </a:rPr>
              <a:t>or the </a:t>
            </a:r>
            <a:r>
              <a:rPr lang="en-US" sz="2400" i="1" dirty="0">
                <a:latin typeface="Arial" panose="020B0604020202020204" pitchFamily="34" charset="0"/>
                <a:ea typeface="ＭＳ Ｐゴシック" pitchFamily="34" charset="-128"/>
                <a:cs typeface="Arial" panose="020B0604020202020204" pitchFamily="34" charset="0"/>
              </a:rPr>
              <a:t>Pygmalion effect, </a:t>
            </a:r>
            <a:r>
              <a:rPr lang="en-US" sz="2400" dirty="0">
                <a:latin typeface="Arial" panose="020B0604020202020204" pitchFamily="34" charset="0"/>
                <a:ea typeface="ＭＳ Ｐゴシック" pitchFamily="34" charset="-128"/>
                <a:cs typeface="Arial" panose="020B0604020202020204" pitchFamily="34" charset="0"/>
              </a:rPr>
              <a:t>characterizes the fact that people’s expectations determine their behavior.</a:t>
            </a:r>
          </a:p>
          <a:p>
            <a:pPr marL="1619250" lvl="3" indent="-247650"/>
            <a:r>
              <a:rPr lang="en-US" sz="2400" dirty="0">
                <a:latin typeface="Arial" panose="020B0604020202020204" pitchFamily="34" charset="0"/>
                <a:ea typeface="ＭＳ Ｐゴシック" pitchFamily="34" charset="-128"/>
                <a:cs typeface="Arial" panose="020B0604020202020204" pitchFamily="34" charset="0"/>
              </a:rPr>
              <a:t>Expectations become reality.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01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(10 of 11)</a:t>
            </a:r>
            <a:endParaRPr lang="en-US" sz="2800" dirty="0"/>
          </a:p>
        </p:txBody>
      </p:sp>
      <p:sp>
        <p:nvSpPr>
          <p:cNvPr id="5" name="Content Placeholder 4"/>
          <p:cNvSpPr>
            <a:spLocks noGrp="1"/>
          </p:cNvSpPr>
          <p:nvPr>
            <p:ph idx="1"/>
          </p:nvPr>
        </p:nvSpPr>
        <p:spPr>
          <a:xfrm>
            <a:off x="457200" y="1066800"/>
            <a:ext cx="8229600" cy="2483175"/>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Performance Evaluation</a:t>
            </a:r>
          </a:p>
          <a:p>
            <a:pPr lvl="1"/>
            <a:r>
              <a:rPr lang="en-US" sz="2400" dirty="0">
                <a:latin typeface="Arial" panose="020B0604020202020204" pitchFamily="34" charset="0"/>
                <a:ea typeface="ＭＳ Ｐゴシック" pitchFamily="34" charset="-128"/>
                <a:cs typeface="Arial" panose="020B0604020202020204" pitchFamily="34" charset="0"/>
              </a:rPr>
              <a:t>An employee’s performance appraisal is very much dependent upon the perceptual process.</a:t>
            </a:r>
          </a:p>
          <a:p>
            <a:pPr lvl="2"/>
            <a:r>
              <a:rPr lang="en-US" sz="2400" dirty="0">
                <a:latin typeface="Arial" panose="020B0604020202020204" pitchFamily="34" charset="0"/>
                <a:ea typeface="ＭＳ Ｐゴシック" pitchFamily="34" charset="-128"/>
                <a:cs typeface="Arial" panose="020B0604020202020204" pitchFamily="34" charset="0"/>
              </a:rPr>
              <a:t>Many jobs are evaluated in subjective terms.</a:t>
            </a:r>
          </a:p>
          <a:p>
            <a:pPr lvl="2"/>
            <a:r>
              <a:rPr lang="en-US" sz="2400" dirty="0">
                <a:latin typeface="Arial" panose="020B0604020202020204" pitchFamily="34" charset="0"/>
                <a:ea typeface="ＭＳ Ｐゴシック" pitchFamily="34" charset="-128"/>
                <a:cs typeface="Arial" panose="020B0604020202020204" pitchFamily="34" charset="0"/>
              </a:rPr>
              <a:t>Subjective measures are problematic because of the errors we have discussed.</a:t>
            </a:r>
          </a:p>
        </p:txBody>
      </p:sp>
    </p:spTree>
    <p:extLst>
      <p:ext uri="{BB962C8B-B14F-4D97-AF65-F5344CB8AC3E}">
        <p14:creationId xmlns:p14="http://schemas.microsoft.com/office/powerpoint/2010/main" val="245588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(11 of 11)</a:t>
            </a:r>
            <a:endParaRPr lang="en-US" sz="2800" dirty="0"/>
          </a:p>
        </p:txBody>
      </p:sp>
      <p:sp>
        <p:nvSpPr>
          <p:cNvPr id="5" name="Content Placeholder 4"/>
          <p:cNvSpPr>
            <a:spLocks noGrp="1"/>
          </p:cNvSpPr>
          <p:nvPr>
            <p:ph idx="1"/>
          </p:nvPr>
        </p:nvSpPr>
        <p:spPr>
          <a:xfrm>
            <a:off x="457200" y="928457"/>
            <a:ext cx="8229600" cy="3491143"/>
          </a:xfrm>
        </p:spPr>
        <p:txBody>
          <a:bodyPr tIns="18000" bIns="18000" anchor="ctr" anchorCtr="0">
            <a:spAutoFit/>
          </a:bodyPr>
          <a:lstStyle/>
          <a:p>
            <a:pPr>
              <a:tabLst>
                <a:tab pos="2516188" algn="l"/>
              </a:tabLst>
            </a:pPr>
            <a:r>
              <a:rPr lang="en-US" sz="2400" dirty="0">
                <a:latin typeface="Arial" panose="020B0604020202020204" pitchFamily="34" charset="0"/>
                <a:ea typeface="ＭＳ Ｐゴシック" pitchFamily="34" charset="-128"/>
                <a:cs typeface="Arial" panose="020B0604020202020204" pitchFamily="34" charset="0"/>
              </a:rPr>
              <a:t>Social Media</a:t>
            </a:r>
          </a:p>
          <a:p>
            <a:pPr lvl="1">
              <a:tabLst>
                <a:tab pos="2516188" algn="l"/>
              </a:tabLst>
            </a:pPr>
            <a:r>
              <a:rPr lang="en-US" sz="2400" dirty="0">
                <a:latin typeface="Arial" panose="020B0604020202020204" pitchFamily="34" charset="0"/>
                <a:cs typeface="Arial" panose="020B0604020202020204" pitchFamily="34" charset="0"/>
              </a:rPr>
              <a:t>About four in ten organizations use social media or online searches to screen applicants for jobs.</a:t>
            </a:r>
          </a:p>
          <a:p>
            <a:pPr lvl="1">
              <a:tabLst>
                <a:tab pos="2516188" algn="l"/>
              </a:tabLst>
            </a:pPr>
            <a:r>
              <a:rPr lang="en-US" sz="2400" dirty="0">
                <a:latin typeface="Arial" panose="020B0604020202020204" pitchFamily="34" charset="0"/>
                <a:cs typeface="Arial" panose="020B0604020202020204" pitchFamily="34" charset="0"/>
              </a:rPr>
              <a:t>Research supports the social media decision-making bias link.</a:t>
            </a:r>
          </a:p>
          <a:p>
            <a:pPr>
              <a:tabLst>
                <a:tab pos="2516188" algn="l"/>
              </a:tabLst>
            </a:pPr>
            <a:r>
              <a:rPr lang="en-US" sz="2400" dirty="0">
                <a:latin typeface="Arial" panose="020B0604020202020204" pitchFamily="34" charset="0"/>
                <a:cs typeface="Arial" panose="020B0604020202020204" pitchFamily="34" charset="0"/>
              </a:rPr>
              <a:t>Potential Remedies</a:t>
            </a:r>
          </a:p>
          <a:p>
            <a:pPr lvl="1">
              <a:tabLst>
                <a:tab pos="2516188" algn="l"/>
              </a:tabLst>
            </a:pPr>
            <a:r>
              <a:rPr lang="en-US" sz="2400" dirty="0">
                <a:latin typeface="Arial" panose="020B0604020202020204" pitchFamily="34" charset="0"/>
                <a:cs typeface="Arial" panose="020B0604020202020204" pitchFamily="34" charset="0"/>
              </a:rPr>
              <a:t>AI-assisted performance assessments</a:t>
            </a:r>
          </a:p>
          <a:p>
            <a:pPr lvl="1">
              <a:tabLst>
                <a:tab pos="2516188" algn="l"/>
              </a:tabLst>
            </a:pPr>
            <a:r>
              <a:rPr lang="en-US" sz="2400" dirty="0">
                <a:latin typeface="Arial" panose="020B0604020202020204" pitchFamily="34" charset="0"/>
                <a:cs typeface="Arial" panose="020B0604020202020204" pitchFamily="34" charset="0"/>
              </a:rPr>
              <a:t>Other decision-support systems</a:t>
            </a:r>
          </a:p>
        </p:txBody>
      </p:sp>
    </p:spTree>
    <p:extLst>
      <p:ext uri="{BB962C8B-B14F-4D97-AF65-F5344CB8AC3E}">
        <p14:creationId xmlns:p14="http://schemas.microsoft.com/office/powerpoint/2010/main" val="4152684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ea typeface="ＭＳ Ｐゴシック" pitchFamily="34" charset="-128"/>
              </a:rPr>
              <a:t>Explain the Link Between Perception and Decision Making</a:t>
            </a:r>
            <a:endParaRPr lang="en-US" dirty="0"/>
          </a:p>
        </p:txBody>
      </p:sp>
      <p:sp>
        <p:nvSpPr>
          <p:cNvPr id="3" name="Content Placeholder 2"/>
          <p:cNvSpPr>
            <a:spLocks noGrp="1"/>
          </p:cNvSpPr>
          <p:nvPr>
            <p:ph idx="1"/>
          </p:nvPr>
        </p:nvSpPr>
        <p:spPr>
          <a:xfrm>
            <a:off x="457200" y="1524000"/>
            <a:ext cx="8229600" cy="3337255"/>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Individuals make </a:t>
            </a:r>
            <a:r>
              <a:rPr lang="en-US" sz="2400" b="1" dirty="0">
                <a:latin typeface="Arial" panose="020B0604020202020204" pitchFamily="34" charset="0"/>
                <a:ea typeface="ＭＳ Ｐゴシック" pitchFamily="34" charset="-128"/>
                <a:cs typeface="Arial" panose="020B0604020202020204" pitchFamily="34" charset="0"/>
              </a:rPr>
              <a:t>decisions</a:t>
            </a:r>
            <a:r>
              <a:rPr lang="en-US" sz="2400" dirty="0">
                <a:latin typeface="Arial" panose="020B0604020202020204" pitchFamily="34" charset="0"/>
                <a:ea typeface="ＭＳ Ｐゴシック" pitchFamily="34" charset="-128"/>
                <a:cs typeface="Arial" panose="020B0604020202020204" pitchFamily="34" charset="0"/>
              </a:rPr>
              <a:t>—choosing from two or more alternatives.</a:t>
            </a:r>
          </a:p>
          <a:p>
            <a:r>
              <a:rPr lang="en-US" sz="2400" dirty="0">
                <a:latin typeface="Arial" panose="020B0604020202020204" pitchFamily="34" charset="0"/>
                <a:ea typeface="ＭＳ Ｐゴシック" pitchFamily="34" charset="-128"/>
                <a:cs typeface="Arial" panose="020B0604020202020204" pitchFamily="34" charset="0"/>
              </a:rPr>
              <a:t>Decision making occurs as a reaction to a </a:t>
            </a:r>
            <a:r>
              <a:rPr lang="en-US" sz="2400" b="1" dirty="0">
                <a:latin typeface="Arial" panose="020B0604020202020204" pitchFamily="34" charset="0"/>
                <a:ea typeface="ＭＳ Ｐゴシック" pitchFamily="34" charset="-128"/>
                <a:cs typeface="Arial" panose="020B0604020202020204" pitchFamily="34" charset="0"/>
              </a:rPr>
              <a:t>problem</a:t>
            </a:r>
            <a:r>
              <a:rPr lang="en-US" sz="2400" dirty="0">
                <a:latin typeface="Arial" panose="020B0604020202020204" pitchFamily="34" charset="0"/>
                <a:ea typeface="ＭＳ Ｐゴシック" pitchFamily="34" charset="-128"/>
                <a:cs typeface="Arial" panose="020B0604020202020204" pitchFamily="34" charset="0"/>
              </a:rPr>
              <a:t>.</a:t>
            </a:r>
          </a:p>
          <a:p>
            <a:pPr lvl="1"/>
            <a:r>
              <a:rPr lang="en-US" sz="2400" dirty="0">
                <a:latin typeface="Arial" panose="020B0604020202020204" pitchFamily="34" charset="0"/>
                <a:ea typeface="ＭＳ Ｐゴシック" pitchFamily="34" charset="-128"/>
                <a:cs typeface="Arial" panose="020B0604020202020204" pitchFamily="34" charset="0"/>
              </a:rPr>
              <a:t>There is a discrepancy between some current state of affairs and some desired state, requiring consideration of alternative courses of action.</a:t>
            </a:r>
          </a:p>
          <a:p>
            <a:pPr lvl="2"/>
            <a:r>
              <a:rPr lang="en-US" sz="2400" dirty="0">
                <a:latin typeface="Arial" panose="020B0604020202020204" pitchFamily="34" charset="0"/>
                <a:ea typeface="ＭＳ Ｐゴシック" pitchFamily="34" charset="-128"/>
                <a:cs typeface="Arial" panose="020B0604020202020204" pitchFamily="34" charset="0"/>
              </a:rPr>
              <a:t>One person’s problem is another’s satisfactory state of affairs.</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3421227-0BB7-4C4C-B02C-E3898D1BC266}"/>
              </a:ext>
            </a:extLst>
          </p:cNvPr>
          <p:cNvSpPr>
            <a:spLocks noGrp="1"/>
          </p:cNvSpPr>
          <p:nvPr>
            <p:ph type="title"/>
          </p:nvPr>
        </p:nvSpPr>
        <p:spPr>
          <a:xfrm>
            <a:off x="469557" y="125356"/>
            <a:ext cx="8217243" cy="1698345"/>
          </a:xfrm>
        </p:spPr>
        <p:txBody>
          <a:bodyPr wrap="square" tIns="18000" bIns="18000" anchor="ctr" anchorCtr="0">
            <a:spAutoFit/>
          </a:bodyPr>
          <a:lstStyle/>
          <a:p>
            <a:r>
              <a:rPr lang="en-US" sz="3600" dirty="0">
                <a:latin typeface="+mj-lt"/>
              </a:rPr>
              <a:t>Rational Model of Decision Making Versus Bounded Rationality and Intuition </a:t>
            </a:r>
            <a:r>
              <a:rPr lang="en-US" sz="2800" dirty="0">
                <a:latin typeface="+mj-lt"/>
              </a:rPr>
              <a:t>(1 of 11)</a:t>
            </a:r>
            <a:endParaRPr lang="en-IN" dirty="0">
              <a:latin typeface="+mj-lt"/>
            </a:endParaRPr>
          </a:p>
        </p:txBody>
      </p:sp>
      <p:sp>
        <p:nvSpPr>
          <p:cNvPr id="12" name="Content Placeholder 11">
            <a:extLst>
              <a:ext uri="{FF2B5EF4-FFF2-40B4-BE49-F238E27FC236}">
                <a16:creationId xmlns:a16="http://schemas.microsoft.com/office/drawing/2014/main" id="{7ECEC444-8CCA-4A34-BC9D-BCB04784B58E}"/>
              </a:ext>
            </a:extLst>
          </p:cNvPr>
          <p:cNvSpPr>
            <a:spLocks noGrp="1"/>
          </p:cNvSpPr>
          <p:nvPr>
            <p:ph idx="1"/>
          </p:nvPr>
        </p:nvSpPr>
        <p:spPr>
          <a:xfrm>
            <a:off x="469557" y="1989689"/>
            <a:ext cx="8217243" cy="405683"/>
          </a:xfrm>
        </p:spPr>
        <p:txBody>
          <a:bodyPr wrap="square"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6.3</a:t>
            </a:r>
            <a:r>
              <a:rPr lang="en-IN"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Steps in the Rational Decision-Making Model</a:t>
            </a:r>
            <a:endParaRPr lang="en-IN" sz="2400" dirty="0">
              <a:latin typeface="Arial" panose="020B0604020202020204" pitchFamily="34" charset="0"/>
              <a:cs typeface="Arial" panose="020B0604020202020204" pitchFamily="34" charset="0"/>
            </a:endParaRPr>
          </a:p>
        </p:txBody>
      </p:sp>
      <p:sp>
        <p:nvSpPr>
          <p:cNvPr id="13" name="Content Placeholder 12">
            <a:extLst>
              <a:ext uri="{FF2B5EF4-FFF2-40B4-BE49-F238E27FC236}">
                <a16:creationId xmlns:a16="http://schemas.microsoft.com/office/drawing/2014/main" id="{F8207F48-F9E6-4DF5-A6B4-9CFBD4500775}"/>
              </a:ext>
            </a:extLst>
          </p:cNvPr>
          <p:cNvSpPr>
            <a:spLocks noGrp="1"/>
          </p:cNvSpPr>
          <p:nvPr>
            <p:ph idx="13"/>
          </p:nvPr>
        </p:nvSpPr>
        <p:spPr>
          <a:xfrm>
            <a:off x="469557" y="2610457"/>
            <a:ext cx="8217243" cy="3214145"/>
          </a:xfrm>
        </p:spPr>
        <p:txBody>
          <a:bodyPr wrap="square" tIns="18000" bIns="18000" anchor="ctr" anchorCtr="0">
            <a:sp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Define the problem. </a:t>
            </a:r>
          </a:p>
          <a:p>
            <a:pPr marL="457200" indent="-457200">
              <a:buFont typeface="+mj-lt"/>
              <a:buAutoNum type="arabicPeriod"/>
            </a:pPr>
            <a:r>
              <a:rPr lang="en-US" sz="2400" dirty="0">
                <a:latin typeface="Arial" panose="020B0604020202020204" pitchFamily="34" charset="0"/>
                <a:cs typeface="Arial" panose="020B0604020202020204" pitchFamily="34" charset="0"/>
              </a:rPr>
              <a:t>Identify the decision criteria. </a:t>
            </a:r>
          </a:p>
          <a:p>
            <a:pPr marL="457200" indent="-457200">
              <a:buFont typeface="+mj-lt"/>
              <a:buAutoNum type="arabicPeriod"/>
            </a:pPr>
            <a:r>
              <a:rPr lang="en-US" sz="2400" dirty="0">
                <a:latin typeface="Arial" panose="020B0604020202020204" pitchFamily="34" charset="0"/>
                <a:cs typeface="Arial" panose="020B0604020202020204" pitchFamily="34" charset="0"/>
              </a:rPr>
              <a:t>Allocate weights to the criteria. </a:t>
            </a:r>
          </a:p>
          <a:p>
            <a:pPr marL="457200" indent="-457200">
              <a:buFont typeface="+mj-lt"/>
              <a:buAutoNum type="arabicPeriod"/>
            </a:pPr>
            <a:r>
              <a:rPr lang="en-US" sz="2400" dirty="0">
                <a:latin typeface="Arial" panose="020B0604020202020204" pitchFamily="34" charset="0"/>
                <a:cs typeface="Arial" panose="020B0604020202020204" pitchFamily="34" charset="0"/>
              </a:rPr>
              <a:t>Develop the alternatives. </a:t>
            </a:r>
          </a:p>
          <a:p>
            <a:pPr marL="457200" indent="-457200">
              <a:buFont typeface="+mj-lt"/>
              <a:buAutoNum type="arabicPeriod"/>
            </a:pPr>
            <a:r>
              <a:rPr lang="en-US" sz="2400" dirty="0">
                <a:latin typeface="Arial" panose="020B0604020202020204" pitchFamily="34" charset="0"/>
                <a:cs typeface="Arial" panose="020B0604020202020204" pitchFamily="34" charset="0"/>
              </a:rPr>
              <a:t>Evaluate the alternatives. </a:t>
            </a:r>
          </a:p>
          <a:p>
            <a:pPr marL="457200" indent="-457200">
              <a:buFont typeface="+mj-lt"/>
              <a:buAutoNum type="arabicPeriod"/>
            </a:pPr>
            <a:r>
              <a:rPr lang="en-US" sz="2400" dirty="0">
                <a:latin typeface="Arial" panose="020B0604020202020204" pitchFamily="34" charset="0"/>
                <a:cs typeface="Arial" panose="020B0604020202020204" pitchFamily="34" charset="0"/>
              </a:rPr>
              <a:t>Select the best alternative.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112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119268"/>
            <a:ext cx="8217243"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(2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57200" y="1954876"/>
            <a:ext cx="8229600" cy="3581399"/>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Assumptions of the Rational Model</a:t>
            </a:r>
          </a:p>
          <a:p>
            <a:pPr lvl="1"/>
            <a:r>
              <a:rPr lang="en-US" sz="2400" dirty="0">
                <a:latin typeface="Arial" panose="020B0604020202020204" pitchFamily="34" charset="0"/>
                <a:ea typeface="ＭＳ Ｐゴシック" pitchFamily="34" charset="-128"/>
                <a:cs typeface="Arial" panose="020B0604020202020204" pitchFamily="34" charset="0"/>
              </a:rPr>
              <a:t>The decision maker…</a:t>
            </a:r>
          </a:p>
          <a:p>
            <a:pPr lvl="2"/>
            <a:r>
              <a:rPr lang="en-US" sz="2400" dirty="0">
                <a:latin typeface="Arial" panose="020B0604020202020204" pitchFamily="34" charset="0"/>
                <a:ea typeface="ＭＳ Ｐゴシック" pitchFamily="34" charset="-128"/>
                <a:cs typeface="Arial" panose="020B0604020202020204" pitchFamily="34" charset="0"/>
              </a:rPr>
              <a:t>Has complete information.</a:t>
            </a:r>
          </a:p>
          <a:p>
            <a:pPr lvl="2"/>
            <a:r>
              <a:rPr lang="en-US" sz="2400" dirty="0">
                <a:latin typeface="Arial" panose="020B0604020202020204" pitchFamily="34" charset="0"/>
                <a:ea typeface="ＭＳ Ｐゴシック" pitchFamily="34" charset="-128"/>
                <a:cs typeface="Arial" panose="020B0604020202020204" pitchFamily="34" charset="0"/>
              </a:rPr>
              <a:t>Is able to identify all the relevant options in an unbiased manner.</a:t>
            </a:r>
          </a:p>
          <a:p>
            <a:pPr lvl="2"/>
            <a:r>
              <a:rPr lang="en-US" sz="2400" dirty="0">
                <a:latin typeface="Arial" panose="020B0604020202020204" pitchFamily="34" charset="0"/>
                <a:ea typeface="ＭＳ Ｐゴシック" pitchFamily="34" charset="-128"/>
                <a:cs typeface="Arial" panose="020B0604020202020204" pitchFamily="34" charset="0"/>
              </a:rPr>
              <a:t>Chooses the option with the highest utility.</a:t>
            </a:r>
          </a:p>
          <a:p>
            <a:r>
              <a:rPr lang="en-US" sz="2400" dirty="0">
                <a:latin typeface="Arial" panose="020B0604020202020204" pitchFamily="34" charset="0"/>
                <a:ea typeface="ＭＳ Ｐゴシック" pitchFamily="34" charset="-128"/>
                <a:cs typeface="Arial" panose="020B0604020202020204" pitchFamily="34" charset="0"/>
              </a:rPr>
              <a:t>Most decisions in the real world don’t follow the rational model.</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775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6" y="102643"/>
            <a:ext cx="8217243"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(3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57200" y="1939403"/>
            <a:ext cx="8229600" cy="4037447"/>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Bounded Rationality</a:t>
            </a:r>
          </a:p>
          <a:p>
            <a:pPr lvl="1"/>
            <a:r>
              <a:rPr lang="en-US" sz="2400" dirty="0">
                <a:latin typeface="Arial" panose="020B0604020202020204" pitchFamily="34" charset="0"/>
                <a:ea typeface="ＭＳ Ｐゴシック" pitchFamily="34" charset="-128"/>
                <a:cs typeface="Arial" panose="020B0604020202020204" pitchFamily="34" charset="0"/>
              </a:rPr>
              <a:t>Most people respond to a complex problem by reducing it to a level at which it can be readily understood.</a:t>
            </a:r>
          </a:p>
          <a:p>
            <a:pPr lvl="2"/>
            <a:r>
              <a:rPr lang="en-US" sz="2400" dirty="0">
                <a:latin typeface="Arial" panose="020B0604020202020204" pitchFamily="34" charset="0"/>
                <a:cs typeface="Arial" panose="020B0604020202020204" pitchFamily="34" charset="0"/>
              </a:rPr>
              <a:t>People </a:t>
            </a:r>
            <a:r>
              <a:rPr lang="en-US" sz="2400" i="1" dirty="0">
                <a:latin typeface="Arial" panose="020B0604020202020204" pitchFamily="34" charset="0"/>
                <a:cs typeface="Arial" panose="020B0604020202020204" pitchFamily="34" charset="0"/>
              </a:rPr>
              <a:t>satisfice—</a:t>
            </a:r>
            <a:r>
              <a:rPr lang="en-US" sz="2400" dirty="0">
                <a:latin typeface="Arial" panose="020B0604020202020204" pitchFamily="34" charset="0"/>
                <a:cs typeface="Arial" panose="020B0604020202020204" pitchFamily="34" charset="0"/>
              </a:rPr>
              <a:t>they seek solutions that are satisfactory and sufficient.</a:t>
            </a:r>
            <a:endParaRPr lang="en-US" sz="2400" dirty="0">
              <a:latin typeface="Arial" panose="020B0604020202020204" pitchFamily="34" charset="0"/>
              <a:ea typeface="ＭＳ Ｐゴシック" pitchFamily="34" charset="-128"/>
              <a:cs typeface="Arial" panose="020B0604020202020204" pitchFamily="34" charset="0"/>
            </a:endParaRPr>
          </a:p>
          <a:p>
            <a:pPr lvl="1"/>
            <a:r>
              <a:rPr lang="en-US" sz="2400" dirty="0">
                <a:latin typeface="Arial" panose="020B0604020202020204" pitchFamily="34" charset="0"/>
                <a:ea typeface="ＭＳ Ｐゴシック" pitchFamily="34" charset="-128"/>
                <a:cs typeface="Arial" panose="020B0604020202020204" pitchFamily="34" charset="0"/>
              </a:rPr>
              <a:t>Individuals operate within the confines of </a:t>
            </a:r>
            <a:r>
              <a:rPr lang="en-US" sz="2400" b="1" dirty="0">
                <a:latin typeface="Arial" panose="020B0604020202020204" pitchFamily="34" charset="0"/>
                <a:ea typeface="ＭＳ Ｐゴシック" pitchFamily="34" charset="-128"/>
                <a:cs typeface="Arial" panose="020B0604020202020204" pitchFamily="34" charset="0"/>
              </a:rPr>
              <a:t>bounded rationality</a:t>
            </a:r>
            <a:r>
              <a:rPr lang="en-US" sz="2400" dirty="0">
                <a:latin typeface="Arial" panose="020B0604020202020204" pitchFamily="34" charset="0"/>
                <a:ea typeface="ＭＳ Ｐゴシック" pitchFamily="34" charset="-128"/>
                <a:cs typeface="Arial" panose="020B0604020202020204" pitchFamily="34" charset="0"/>
              </a:rPr>
              <a:t>.</a:t>
            </a:r>
          </a:p>
          <a:p>
            <a:pPr lvl="2"/>
            <a:r>
              <a:rPr lang="en-US" sz="2400" dirty="0">
                <a:latin typeface="Arial" panose="020B0604020202020204" pitchFamily="34" charset="0"/>
                <a:ea typeface="ＭＳ Ｐゴシック" pitchFamily="34" charset="-128"/>
                <a:cs typeface="Arial" panose="020B0604020202020204" pitchFamily="34" charset="0"/>
              </a:rPr>
              <a:t>They construct simplified models that extract the essential features.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766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69557" y="1161995"/>
            <a:ext cx="8217243" cy="4960777"/>
          </a:xfrm>
        </p:spPr>
        <p:txBody>
          <a:bodyPr wrap="square" tIns="18000" bIns="18000" anchor="ctr" anchorCtr="0">
            <a:spAutoFit/>
          </a:bodyPr>
          <a:lstStyle/>
          <a:p>
            <a:pPr marL="655638" lvl="0" indent="-655638">
              <a:spcBef>
                <a:spcPts val="10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6.1	</a:t>
            </a:r>
            <a:r>
              <a:rPr lang="en-US" sz="2400" dirty="0">
                <a:latin typeface="Arial" panose="020B0604020202020204" pitchFamily="34" charset="0"/>
                <a:cs typeface="Arial" panose="020B0604020202020204" pitchFamily="34" charset="0"/>
              </a:rPr>
              <a:t>Explain the factors that influence perception.</a:t>
            </a:r>
          </a:p>
          <a:p>
            <a:pPr marL="655638" lvl="0" indent="-655638">
              <a:spcBef>
                <a:spcPts val="10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6.2	</a:t>
            </a:r>
            <a:r>
              <a:rPr lang="en-US" sz="2400" dirty="0">
                <a:latin typeface="Arial" panose="020B0604020202020204" pitchFamily="34" charset="0"/>
                <a:cs typeface="Arial" panose="020B0604020202020204" pitchFamily="34" charset="0"/>
              </a:rPr>
              <a:t>Describe attribution theory.</a:t>
            </a:r>
          </a:p>
          <a:p>
            <a:pPr marL="655638" lvl="0" indent="-655638">
              <a:spcBef>
                <a:spcPts val="10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6.3	</a:t>
            </a:r>
            <a:r>
              <a:rPr lang="en-US" sz="2400" dirty="0">
                <a:latin typeface="Arial" panose="020B0604020202020204" pitchFamily="34" charset="0"/>
                <a:cs typeface="Arial" panose="020B0604020202020204" pitchFamily="34" charset="0"/>
              </a:rPr>
              <a:t>Explain the link between perception and decision making.</a:t>
            </a:r>
          </a:p>
          <a:p>
            <a:pPr marL="655638" lvl="0" indent="-655638">
              <a:spcBef>
                <a:spcPts val="10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6.4	</a:t>
            </a:r>
            <a:r>
              <a:rPr lang="en-US" sz="2400" dirty="0">
                <a:latin typeface="Arial" panose="020B0604020202020204" pitchFamily="34" charset="0"/>
                <a:cs typeface="Arial" panose="020B0604020202020204" pitchFamily="34" charset="0"/>
              </a:rPr>
              <a:t>Contrast the rational model of decision making with bounded rationality and intuition.</a:t>
            </a:r>
          </a:p>
          <a:p>
            <a:pPr marL="655638" lvl="0" indent="-655638">
              <a:spcBef>
                <a:spcPts val="10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6.5	</a:t>
            </a:r>
            <a:r>
              <a:rPr lang="en-US" sz="2400" dirty="0">
                <a:latin typeface="Arial" panose="020B0604020202020204" pitchFamily="34" charset="0"/>
                <a:cs typeface="Arial" panose="020B0604020202020204" pitchFamily="34" charset="0"/>
              </a:rPr>
              <a:t>Explain how individual differences and organizational constraints affect decision making.</a:t>
            </a:r>
          </a:p>
          <a:p>
            <a:pPr marL="655638" lvl="0" indent="-655638">
              <a:spcBef>
                <a:spcPts val="10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6.6	</a:t>
            </a:r>
            <a:r>
              <a:rPr lang="en-US" sz="2400" dirty="0">
                <a:latin typeface="Arial" panose="020B0604020202020204" pitchFamily="34" charset="0"/>
                <a:cs typeface="Arial" panose="020B0604020202020204" pitchFamily="34" charset="0"/>
              </a:rPr>
              <a:t>Contrast the three ethical decision criteria.</a:t>
            </a:r>
          </a:p>
          <a:p>
            <a:pPr marL="655638" lvl="0" indent="-655638">
              <a:spcBef>
                <a:spcPts val="10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6.7	</a:t>
            </a:r>
            <a:r>
              <a:rPr lang="en-US" sz="2400" dirty="0">
                <a:latin typeface="Arial" panose="020B0604020202020204" pitchFamily="34" charset="0"/>
                <a:cs typeface="Arial" panose="020B0604020202020204" pitchFamily="34" charset="0"/>
              </a:rPr>
              <a:t>Describe the three-stage model of creativity.</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6" y="119268"/>
            <a:ext cx="8217244"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(4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57200" y="2031075"/>
            <a:ext cx="8229600" cy="1513679"/>
          </a:xfrm>
        </p:spPr>
        <p:txBody>
          <a:bodyPr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Intractable problem</a:t>
            </a:r>
            <a:r>
              <a:rPr lang="en-US" sz="2400" dirty="0">
                <a:latin typeface="Arial" panose="020B0604020202020204" pitchFamily="34" charset="0"/>
                <a:ea typeface="ＭＳ Ｐゴシック" pitchFamily="34" charset="-128"/>
                <a:cs typeface="Arial" panose="020B0604020202020204" pitchFamily="34" charset="0"/>
              </a:rPr>
              <a:t>—a problem that may change entirely or become irrelevant before we finish the process of organizing our thoughts, gathering information, analyzing the information, and making judgments or decisions. </a:t>
            </a:r>
          </a:p>
        </p:txBody>
      </p:sp>
    </p:spTree>
    <p:extLst>
      <p:ext uri="{BB962C8B-B14F-4D97-AF65-F5344CB8AC3E}">
        <p14:creationId xmlns:p14="http://schemas.microsoft.com/office/powerpoint/2010/main" val="247644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6" y="119268"/>
            <a:ext cx="8217243"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(5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57200" y="2031075"/>
            <a:ext cx="8229600" cy="3514227"/>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Intuition</a:t>
            </a:r>
          </a:p>
          <a:p>
            <a:pPr lvl="1"/>
            <a:r>
              <a:rPr lang="en-US" sz="2400" b="1" dirty="0">
                <a:latin typeface="Arial" panose="020B0604020202020204" pitchFamily="34" charset="0"/>
                <a:ea typeface="ＭＳ Ｐゴシック" pitchFamily="34" charset="-128"/>
                <a:cs typeface="Arial" panose="020B0604020202020204" pitchFamily="34" charset="0"/>
              </a:rPr>
              <a:t>Intuitive decision making </a:t>
            </a:r>
            <a:r>
              <a:rPr lang="en-US" sz="2400" dirty="0">
                <a:latin typeface="Arial" panose="020B0604020202020204" pitchFamily="34" charset="0"/>
                <a:ea typeface="ＭＳ Ｐゴシック" pitchFamily="34" charset="-128"/>
                <a:cs typeface="Arial" panose="020B0604020202020204" pitchFamily="34" charset="0"/>
              </a:rPr>
              <a:t>occurs outside conscious thought; it relies on holistic associations, or links between disparate pieces of information, is fast, and is affectively charged, meaning it usually engages the emotions.</a:t>
            </a:r>
          </a:p>
          <a:p>
            <a:pPr lvl="1"/>
            <a:r>
              <a:rPr lang="en-US" sz="2400" dirty="0">
                <a:latin typeface="Arial" panose="020B0604020202020204" pitchFamily="34" charset="0"/>
                <a:ea typeface="ＭＳ Ｐゴシック" pitchFamily="34" charset="-128"/>
                <a:cs typeface="Arial" panose="020B0604020202020204" pitchFamily="34" charset="0"/>
              </a:rPr>
              <a:t>While intuition is not rational, it is not inherently bad or necessarily wrong, nor does it always contradict rational analysis.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43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3136628-EEC7-4A4E-98CA-0D669D4F0A7D}"/>
              </a:ext>
            </a:extLst>
          </p:cNvPr>
          <p:cNvSpPr>
            <a:spLocks noGrp="1"/>
          </p:cNvSpPr>
          <p:nvPr>
            <p:ph type="title"/>
          </p:nvPr>
        </p:nvSpPr>
        <p:spPr>
          <a:xfrm>
            <a:off x="469557" y="129854"/>
            <a:ext cx="8217243" cy="1698345"/>
          </a:xfrm>
        </p:spPr>
        <p:txBody>
          <a:bodyPr wrap="square" tIns="18000" bIns="18000" anchor="ctr" anchorCtr="0">
            <a:spAutoFit/>
          </a:bodyPr>
          <a:lstStyle/>
          <a:p>
            <a:r>
              <a:rPr lang="en-US" sz="3600" dirty="0">
                <a:latin typeface="+mj-lt"/>
              </a:rPr>
              <a:t>Rational Model of Decision Making Versus Bounded Rationality and Intuition </a:t>
            </a:r>
            <a:r>
              <a:rPr lang="en-US" sz="2800" dirty="0">
                <a:latin typeface="+mj-lt"/>
              </a:rPr>
              <a:t>(6 of 11)</a:t>
            </a:r>
            <a:endParaRPr lang="en-IN" sz="3600" dirty="0">
              <a:latin typeface="+mj-lt"/>
            </a:endParaRPr>
          </a:p>
        </p:txBody>
      </p:sp>
      <p:sp>
        <p:nvSpPr>
          <p:cNvPr id="12" name="Content Placeholder 11">
            <a:extLst>
              <a:ext uri="{FF2B5EF4-FFF2-40B4-BE49-F238E27FC236}">
                <a16:creationId xmlns:a16="http://schemas.microsoft.com/office/drawing/2014/main" id="{28D17F06-EDCE-476C-A0A6-B9A6A9D88853}"/>
              </a:ext>
            </a:extLst>
          </p:cNvPr>
          <p:cNvSpPr>
            <a:spLocks noGrp="1"/>
          </p:cNvSpPr>
          <p:nvPr>
            <p:ph idx="1"/>
          </p:nvPr>
        </p:nvSpPr>
        <p:spPr>
          <a:xfrm>
            <a:off x="469557" y="1931055"/>
            <a:ext cx="8217243" cy="344128"/>
          </a:xfrm>
        </p:spPr>
        <p:txBody>
          <a:bodyPr wrap="square"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6.4</a:t>
            </a:r>
            <a:r>
              <a:rPr lang="en-IN" sz="2000" dirty="0">
                <a:latin typeface="Arial" panose="020B0604020202020204" pitchFamily="34" charset="0"/>
                <a:cs typeface="Arial" panose="020B0604020202020204" pitchFamily="34" charset="0"/>
              </a:rPr>
              <a:t> Reducing Biases and Errors</a:t>
            </a:r>
          </a:p>
        </p:txBody>
      </p:sp>
      <p:sp>
        <p:nvSpPr>
          <p:cNvPr id="13" name="Content Placeholder 12">
            <a:extLst>
              <a:ext uri="{FF2B5EF4-FFF2-40B4-BE49-F238E27FC236}">
                <a16:creationId xmlns:a16="http://schemas.microsoft.com/office/drawing/2014/main" id="{A138774E-E196-4B2A-A5DC-A23EE7C19763}"/>
              </a:ext>
            </a:extLst>
          </p:cNvPr>
          <p:cNvSpPr>
            <a:spLocks noGrp="1"/>
          </p:cNvSpPr>
          <p:nvPr>
            <p:ph idx="13"/>
          </p:nvPr>
        </p:nvSpPr>
        <p:spPr>
          <a:xfrm>
            <a:off x="469557" y="2366928"/>
            <a:ext cx="8217243" cy="3806614"/>
          </a:xfrm>
        </p:spPr>
        <p:txBody>
          <a:bodyPr wrap="square" tIns="18000" bIns="18000" anchor="ctr" anchorCtr="0">
            <a:spAutoFit/>
          </a:bodyPr>
          <a:lstStyle/>
          <a:p>
            <a:pPr marL="0" indent="0">
              <a:spcBef>
                <a:spcPts val="600"/>
              </a:spcBef>
              <a:buNone/>
            </a:pPr>
            <a:r>
              <a:rPr lang="en-US" sz="2000" b="1" dirty="0">
                <a:latin typeface="Arial" panose="020B0604020202020204" pitchFamily="34" charset="0"/>
                <a:cs typeface="Arial" panose="020B0604020202020204" pitchFamily="34" charset="0"/>
              </a:rPr>
              <a:t>Focus on Goals.</a:t>
            </a:r>
            <a:r>
              <a:rPr lang="en-US" sz="2000" dirty="0">
                <a:latin typeface="Arial" panose="020B0604020202020204" pitchFamily="34" charset="0"/>
                <a:cs typeface="Arial" panose="020B0604020202020204" pitchFamily="34" charset="0"/>
              </a:rPr>
              <a:t> Without goals, you cannot be rational, you do not know what information you need, you do not know which information is relevant and which is irrelevant, you will find it difficult to choose between alternatives, and you are far more likely to experience regret over the choices you make. Clear goals make decision making easier and help you eliminate options that are inconsistent with your interests.</a:t>
            </a:r>
          </a:p>
          <a:p>
            <a:pPr marL="0" indent="0">
              <a:spcBef>
                <a:spcPts val="600"/>
              </a:spcBef>
              <a:buNone/>
            </a:pPr>
            <a:r>
              <a:rPr lang="en-US" sz="2000" b="1" dirty="0">
                <a:latin typeface="Arial" panose="020B0604020202020204" pitchFamily="34" charset="0"/>
                <a:cs typeface="Arial" panose="020B0604020202020204" pitchFamily="34" charset="0"/>
              </a:rPr>
              <a:t>Look for Information That Disconfirms Your Beliefs.</a:t>
            </a:r>
            <a:r>
              <a:rPr lang="en-US" sz="2000" dirty="0">
                <a:latin typeface="Arial" panose="020B0604020202020204" pitchFamily="34" charset="0"/>
                <a:cs typeface="Arial" panose="020B0604020202020204" pitchFamily="34" charset="0"/>
              </a:rPr>
              <a:t> One of the most effective means for counteracting overconfidence and the confirmation and hindsight biases is to actively look for information that contradicts your beliefs and assumptions. When we overtly consider various ways we could be wrong, we challenge our tendencies to think we are smarter than we actually are. </a:t>
            </a:r>
          </a:p>
        </p:txBody>
      </p:sp>
    </p:spTree>
    <p:extLst>
      <p:ext uri="{BB962C8B-B14F-4D97-AF65-F5344CB8AC3E}">
        <p14:creationId xmlns:p14="http://schemas.microsoft.com/office/powerpoint/2010/main" val="3369703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465A046-FCDD-4836-A7F9-4D1F617603E5}"/>
              </a:ext>
            </a:extLst>
          </p:cNvPr>
          <p:cNvSpPr>
            <a:spLocks noGrp="1"/>
          </p:cNvSpPr>
          <p:nvPr>
            <p:ph type="title"/>
          </p:nvPr>
        </p:nvSpPr>
        <p:spPr>
          <a:xfrm>
            <a:off x="471593" y="115562"/>
            <a:ext cx="8217243" cy="1698345"/>
          </a:xfrm>
        </p:spPr>
        <p:txBody>
          <a:bodyPr wrap="square" tIns="18000" bIns="18000" anchor="ctr" anchorCtr="0">
            <a:spAutoFit/>
          </a:bodyPr>
          <a:lstStyle/>
          <a:p>
            <a:r>
              <a:rPr lang="en-US" sz="3600" dirty="0">
                <a:latin typeface="+mj-lt"/>
              </a:rPr>
              <a:t>Rational Model of Decision Making Versus Bounded Rationality and Intuition </a:t>
            </a:r>
            <a:r>
              <a:rPr lang="en-US" sz="2800" dirty="0">
                <a:latin typeface="+mj-lt"/>
              </a:rPr>
              <a:t>(7 of 11)</a:t>
            </a:r>
            <a:endParaRPr lang="en-IN" sz="2800" dirty="0"/>
          </a:p>
        </p:txBody>
      </p:sp>
      <p:sp>
        <p:nvSpPr>
          <p:cNvPr id="18" name="Content Placeholder 17">
            <a:extLst>
              <a:ext uri="{FF2B5EF4-FFF2-40B4-BE49-F238E27FC236}">
                <a16:creationId xmlns:a16="http://schemas.microsoft.com/office/drawing/2014/main" id="{7D8DB8C6-FD73-4685-958E-BEDD440EB9B5}"/>
              </a:ext>
            </a:extLst>
          </p:cNvPr>
          <p:cNvSpPr>
            <a:spLocks noGrp="1"/>
          </p:cNvSpPr>
          <p:nvPr>
            <p:ph idx="1"/>
          </p:nvPr>
        </p:nvSpPr>
        <p:spPr>
          <a:xfrm>
            <a:off x="469557" y="1868376"/>
            <a:ext cx="8217243" cy="313350"/>
          </a:xfrm>
        </p:spPr>
        <p:txBody>
          <a:bodyPr wrap="square" tIns="18000" bIns="18000" anchor="ctr" anchorCtr="0">
            <a:spAutoFit/>
          </a:bodyPr>
          <a:lstStyle/>
          <a:p>
            <a:pPr marL="0" indent="0">
              <a:buNone/>
            </a:pPr>
            <a:r>
              <a:rPr lang="en-IN" sz="1800" b="1" dirty="0">
                <a:latin typeface="Arial" panose="020B0604020202020204" pitchFamily="34" charset="0"/>
                <a:cs typeface="Arial" panose="020B0604020202020204" pitchFamily="34" charset="0"/>
              </a:rPr>
              <a:t>Exhibit 6.4</a:t>
            </a:r>
            <a:r>
              <a:rPr lang="en-IN" sz="1800" dirty="0">
                <a:latin typeface="Arial" panose="020B0604020202020204" pitchFamily="34" charset="0"/>
                <a:cs typeface="Arial" panose="020B0604020202020204" pitchFamily="34" charset="0"/>
              </a:rPr>
              <a:t> Reducing Biases and Errors</a:t>
            </a:r>
          </a:p>
        </p:txBody>
      </p:sp>
      <p:sp>
        <p:nvSpPr>
          <p:cNvPr id="19" name="Content Placeholder 18">
            <a:extLst>
              <a:ext uri="{FF2B5EF4-FFF2-40B4-BE49-F238E27FC236}">
                <a16:creationId xmlns:a16="http://schemas.microsoft.com/office/drawing/2014/main" id="{80A9C2B3-B9C3-4F40-8C9A-D07E20CF66C1}"/>
              </a:ext>
            </a:extLst>
          </p:cNvPr>
          <p:cNvSpPr>
            <a:spLocks noGrp="1"/>
          </p:cNvSpPr>
          <p:nvPr>
            <p:ph idx="13"/>
          </p:nvPr>
        </p:nvSpPr>
        <p:spPr>
          <a:xfrm>
            <a:off x="469557" y="2270163"/>
            <a:ext cx="8217243" cy="3437283"/>
          </a:xfrm>
        </p:spPr>
        <p:txBody>
          <a:bodyPr wrap="square" tIns="18000" bIns="18000" anchor="ctr" anchorCtr="0">
            <a:spAutoFit/>
          </a:bodyPr>
          <a:lstStyle/>
          <a:p>
            <a:pPr marL="0" indent="0">
              <a:spcBef>
                <a:spcPts val="600"/>
              </a:spcBef>
              <a:buNone/>
            </a:pPr>
            <a:r>
              <a:rPr lang="en-US" sz="1800" b="1" dirty="0">
                <a:latin typeface="Arial" panose="020B0604020202020204" pitchFamily="34" charset="0"/>
                <a:cs typeface="Arial" panose="020B0604020202020204" pitchFamily="34" charset="0"/>
              </a:rPr>
              <a:t>Do Not Try to Create Meaning out of Random Events.</a:t>
            </a:r>
            <a:r>
              <a:rPr lang="en-US" sz="1800" dirty="0">
                <a:latin typeface="Arial" panose="020B0604020202020204" pitchFamily="34" charset="0"/>
                <a:cs typeface="Arial" panose="020B0604020202020204" pitchFamily="34" charset="0"/>
              </a:rPr>
              <a:t> The educated mind has been trained to look for cause-and-effect relationships. When something happens, we ask why. And when we cannot find reasons, we often invent them. You have to accept that there are events in life that are outside your control. Ask yourself if patterns can be meaningfully explained or whether they are merely coincidence. Do not attempt to create meaning out of coincidence.</a:t>
            </a:r>
          </a:p>
          <a:p>
            <a:pPr marL="0" indent="0">
              <a:spcBef>
                <a:spcPts val="600"/>
              </a:spcBef>
              <a:buNone/>
            </a:pPr>
            <a:r>
              <a:rPr lang="en-US" sz="1800" b="1" dirty="0">
                <a:latin typeface="Arial" panose="020B0604020202020204" pitchFamily="34" charset="0"/>
                <a:cs typeface="Arial" panose="020B0604020202020204" pitchFamily="34" charset="0"/>
              </a:rPr>
              <a:t>Increase Your Options.</a:t>
            </a:r>
            <a:r>
              <a:rPr lang="en-US" sz="1800" dirty="0">
                <a:latin typeface="Arial" panose="020B0604020202020204" pitchFamily="34" charset="0"/>
                <a:cs typeface="Arial" panose="020B0604020202020204" pitchFamily="34" charset="0"/>
              </a:rPr>
              <a:t> No matter how many options you have identified, your final choice can be no better than the best of the option set you have selected. This argues for increasing your decision alternatives and for using creativity in developing a wide range of diverse choices. The more alternatives you can generate, and the more diverse those alternatives, the greater your chance of finding an outstanding one.</a:t>
            </a:r>
            <a:endParaRPr lang="en-IN" sz="1800" dirty="0">
              <a:latin typeface="Arial" panose="020B0604020202020204" pitchFamily="34" charset="0"/>
              <a:cs typeface="Arial" panose="020B0604020202020204" pitchFamily="34" charset="0"/>
            </a:endParaRPr>
          </a:p>
        </p:txBody>
      </p:sp>
      <p:sp>
        <p:nvSpPr>
          <p:cNvPr id="23" name="Content Placeholder 22">
            <a:extLst>
              <a:ext uri="{FF2B5EF4-FFF2-40B4-BE49-F238E27FC236}">
                <a16:creationId xmlns:a16="http://schemas.microsoft.com/office/drawing/2014/main" id="{F40827BA-07E9-4326-98F1-53F9910F52B9}"/>
              </a:ext>
            </a:extLst>
          </p:cNvPr>
          <p:cNvSpPr>
            <a:spLocks noGrp="1"/>
          </p:cNvSpPr>
          <p:nvPr>
            <p:ph sz="quarter" idx="17"/>
          </p:nvPr>
        </p:nvSpPr>
        <p:spPr>
          <a:xfrm>
            <a:off x="469557" y="5758337"/>
            <a:ext cx="8217243" cy="52879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S. P. Robbins, </a:t>
            </a:r>
            <a:r>
              <a:rPr lang="en-US" i="1" dirty="0">
                <a:latin typeface="Arial" panose="020B0604020202020204" pitchFamily="34" charset="0"/>
                <a:cs typeface="Arial" panose="020B0604020202020204" pitchFamily="34" charset="0"/>
              </a:rPr>
              <a:t>Decide &amp; Conquer: Making Winning Decisions and Taking Control of Your Life </a:t>
            </a:r>
            <a:r>
              <a:rPr lang="en-US" dirty="0">
                <a:latin typeface="Arial" panose="020B0604020202020204" pitchFamily="34" charset="0"/>
                <a:cs typeface="Arial" panose="020B0604020202020204" pitchFamily="34" charset="0"/>
              </a:rPr>
              <a:t>(Upper Saddle River, NJ: Financial Times/Prentice Hall, 2004), 164–68.</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361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119268"/>
            <a:ext cx="8217244"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(8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69557" y="1956933"/>
            <a:ext cx="8229600" cy="2775563"/>
          </a:xfrm>
        </p:spPr>
        <p:txBody>
          <a:bodyPr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Common Biases and Errors in Decision Making</a:t>
            </a:r>
          </a:p>
          <a:p>
            <a:pPr lvl="1"/>
            <a:r>
              <a:rPr lang="en-US" sz="2400" b="1" dirty="0">
                <a:latin typeface="Arial" panose="020B0604020202020204" pitchFamily="34" charset="0"/>
                <a:ea typeface="ＭＳ Ｐゴシック" pitchFamily="34" charset="-128"/>
                <a:cs typeface="Arial" panose="020B0604020202020204" pitchFamily="34" charset="0"/>
              </a:rPr>
              <a:t>Overconfidence Bias: </a:t>
            </a:r>
            <a:r>
              <a:rPr lang="en-US" sz="2400" dirty="0">
                <a:latin typeface="Arial" panose="020B0604020202020204" pitchFamily="34" charset="0"/>
                <a:ea typeface="ＭＳ Ｐゴシック" pitchFamily="34" charset="-128"/>
                <a:cs typeface="Arial" panose="020B0604020202020204" pitchFamily="34" charset="0"/>
              </a:rPr>
              <a:t>individuals whose intellectual and interpersonal abilities are weakest are most likely to overestimate their performance and ability.</a:t>
            </a:r>
          </a:p>
          <a:p>
            <a:pPr lvl="1"/>
            <a:r>
              <a:rPr lang="en-US" sz="2400" b="1" dirty="0">
                <a:latin typeface="Arial" panose="020B0604020202020204" pitchFamily="34" charset="0"/>
                <a:ea typeface="ＭＳ Ｐゴシック" pitchFamily="34" charset="-128"/>
                <a:cs typeface="Arial" panose="020B0604020202020204" pitchFamily="34" charset="0"/>
              </a:rPr>
              <a:t>Anchoring Bias: </a:t>
            </a:r>
            <a:r>
              <a:rPr lang="en-US" sz="2400" dirty="0">
                <a:latin typeface="Arial" panose="020B0604020202020204" pitchFamily="34" charset="0"/>
                <a:ea typeface="ＭＳ Ｐゴシック" pitchFamily="34" charset="-128"/>
                <a:cs typeface="Arial" panose="020B0604020202020204" pitchFamily="34" charset="0"/>
              </a:rPr>
              <a:t>fixating on initial information as a starting point and failing to adequately adjust for subsequent information.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622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6" y="120283"/>
            <a:ext cx="8217243"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(9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57200" y="1954875"/>
            <a:ext cx="8229600" cy="2152315"/>
          </a:xfrm>
        </p:spPr>
        <p:txBody>
          <a:bodyPr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Confirmation Bias: </a:t>
            </a:r>
            <a:r>
              <a:rPr lang="en-US" sz="2400" dirty="0">
                <a:latin typeface="Arial" panose="020B0604020202020204" pitchFamily="34" charset="0"/>
                <a:ea typeface="ＭＳ Ｐゴシック" pitchFamily="34" charset="-128"/>
                <a:cs typeface="Arial" panose="020B0604020202020204" pitchFamily="34" charset="0"/>
              </a:rPr>
              <a:t>type of selective perception.</a:t>
            </a:r>
          </a:p>
          <a:p>
            <a:pPr lvl="1"/>
            <a:r>
              <a:rPr lang="en-US" sz="2400" dirty="0">
                <a:latin typeface="Arial" panose="020B0604020202020204" pitchFamily="34" charset="0"/>
                <a:ea typeface="ＭＳ Ｐゴシック" pitchFamily="34" charset="-128"/>
                <a:cs typeface="Arial" panose="020B0604020202020204" pitchFamily="34" charset="0"/>
              </a:rPr>
              <a:t>Seek out information that reaffirms past choices, and discount information that contradicts past judgments.</a:t>
            </a:r>
          </a:p>
          <a:p>
            <a:r>
              <a:rPr lang="en-US" sz="2400" b="1" dirty="0">
                <a:latin typeface="Arial" panose="020B0604020202020204" pitchFamily="34" charset="0"/>
                <a:ea typeface="ＭＳ Ｐゴシック" pitchFamily="34" charset="-128"/>
                <a:cs typeface="Arial" panose="020B0604020202020204" pitchFamily="34" charset="0"/>
              </a:rPr>
              <a:t>Availability Bias: </a:t>
            </a:r>
            <a:r>
              <a:rPr lang="en-US" sz="2400" dirty="0">
                <a:latin typeface="Arial" panose="020B0604020202020204" pitchFamily="34" charset="0"/>
                <a:ea typeface="ＭＳ Ｐゴシック" pitchFamily="34" charset="-128"/>
                <a:cs typeface="Arial" panose="020B0604020202020204" pitchFamily="34" charset="0"/>
              </a:rPr>
              <a:t>tendency for people to base judgments on information that is readily available.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49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6" y="120283"/>
            <a:ext cx="8217243"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(10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69557" y="1960121"/>
            <a:ext cx="8229600" cy="3337255"/>
          </a:xfrm>
        </p:spPr>
        <p:txBody>
          <a:bodyPr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Escalation of Commitment: </a:t>
            </a:r>
            <a:r>
              <a:rPr lang="en-US" sz="2400" dirty="0">
                <a:latin typeface="Arial" panose="020B0604020202020204" pitchFamily="34" charset="0"/>
                <a:ea typeface="ＭＳ Ｐゴシック" pitchFamily="34" charset="-128"/>
                <a:cs typeface="Arial" panose="020B0604020202020204" pitchFamily="34" charset="0"/>
              </a:rPr>
              <a:t>staying with a decision even when there is clear evidence that it’s wrong.</a:t>
            </a:r>
          </a:p>
          <a:p>
            <a:pPr marL="874713" lvl="1" indent="-342900"/>
            <a:r>
              <a:rPr lang="en-US" sz="2400" dirty="0">
                <a:latin typeface="Arial" panose="020B0604020202020204" pitchFamily="34" charset="0"/>
                <a:cs typeface="Arial" panose="020B0604020202020204" pitchFamily="34" charset="0"/>
              </a:rPr>
              <a:t>Likely to occur when individuals view themselves as responsible for the outcome.</a:t>
            </a:r>
          </a:p>
          <a:p>
            <a:r>
              <a:rPr lang="en-US" sz="2400" b="1" dirty="0">
                <a:latin typeface="Arial" panose="020B0604020202020204" pitchFamily="34" charset="0"/>
                <a:cs typeface="Arial" panose="020B0604020202020204" pitchFamily="34" charset="0"/>
              </a:rPr>
              <a:t>Randomness Error: </a:t>
            </a:r>
            <a:r>
              <a:rPr lang="en-US" sz="2400" dirty="0">
                <a:latin typeface="Arial" panose="020B0604020202020204" pitchFamily="34" charset="0"/>
                <a:cs typeface="Arial" panose="020B0604020202020204" pitchFamily="34" charset="0"/>
              </a:rPr>
              <a:t>our tendency to believe we can predict the outcome of random events.</a:t>
            </a:r>
          </a:p>
          <a:p>
            <a:pPr lvl="1"/>
            <a:r>
              <a:rPr lang="en-US" sz="2400" dirty="0">
                <a:latin typeface="Arial" panose="020B0604020202020204" pitchFamily="34" charset="0"/>
                <a:cs typeface="Arial" panose="020B0604020202020204" pitchFamily="34" charset="0"/>
              </a:rPr>
              <a:t>Decision making becomes impaired when we try to create meaning out of random events.</a:t>
            </a:r>
          </a:p>
        </p:txBody>
      </p:sp>
    </p:spTree>
    <p:extLst>
      <p:ext uri="{BB962C8B-B14F-4D97-AF65-F5344CB8AC3E}">
        <p14:creationId xmlns:p14="http://schemas.microsoft.com/office/powerpoint/2010/main" val="164636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119268"/>
            <a:ext cx="8217244" cy="1698345"/>
          </a:xfrm>
        </p:spPr>
        <p:txBody>
          <a:bodyPr wrap="square" tIns="18000" bIns="18000" anchor="ctr" anchorCtr="0">
            <a:spAutoFit/>
          </a:bodyPr>
          <a:lstStyle/>
          <a:p>
            <a:r>
              <a:rPr lang="en-US" sz="3600" dirty="0">
                <a:latin typeface="+mj-lt"/>
              </a:rPr>
              <a:t>Rational Model of Decision Making Versus Bounded Rationality and Intuition</a:t>
            </a:r>
            <a:r>
              <a:rPr lang="en-US" dirty="0"/>
              <a:t> </a:t>
            </a:r>
            <a:r>
              <a:rPr lang="en-US" sz="2800" dirty="0"/>
              <a:t>(11 of 11)</a:t>
            </a:r>
            <a:endParaRPr lang="en-US" sz="2600" dirty="0"/>
          </a:p>
        </p:txBody>
      </p:sp>
      <p:sp>
        <p:nvSpPr>
          <p:cNvPr id="5" name="Content Placeholder 4">
            <a:extLst>
              <a:ext uri="{FF2B5EF4-FFF2-40B4-BE49-F238E27FC236}">
                <a16:creationId xmlns:a16="http://schemas.microsoft.com/office/drawing/2014/main" id="{6836A376-27F0-4ABC-BF12-50DADE791654}"/>
              </a:ext>
            </a:extLst>
          </p:cNvPr>
          <p:cNvSpPr>
            <a:spLocks noGrp="1"/>
          </p:cNvSpPr>
          <p:nvPr>
            <p:ph idx="1"/>
          </p:nvPr>
        </p:nvSpPr>
        <p:spPr>
          <a:xfrm>
            <a:off x="469557" y="1954875"/>
            <a:ext cx="8217243" cy="4075919"/>
          </a:xfrm>
        </p:spPr>
        <p:txBody>
          <a:bodyPr wrap="square"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Risk Aversion: </a:t>
            </a:r>
            <a:r>
              <a:rPr lang="en-US" sz="2400" dirty="0">
                <a:latin typeface="Arial" panose="020B0604020202020204" pitchFamily="34" charset="0"/>
                <a:cs typeface="Arial" panose="020B0604020202020204" pitchFamily="34" charset="0"/>
              </a:rPr>
              <a:t>the tendency to prefer a sure thing instead of a risky outcome.</a:t>
            </a:r>
          </a:p>
          <a:p>
            <a:pPr marL="973138" lvl="1" indent="-342900"/>
            <a:r>
              <a:rPr lang="en-US" sz="2400" dirty="0">
                <a:latin typeface="Arial" panose="020B0604020202020204" pitchFamily="34" charset="0"/>
                <a:cs typeface="Arial" panose="020B0604020202020204" pitchFamily="34" charset="0"/>
              </a:rPr>
              <a:t>Ambitious people with power that can be taken away appear to be especially risk averse.</a:t>
            </a:r>
          </a:p>
          <a:p>
            <a:pPr marL="973138" lvl="1" indent="-342900"/>
            <a:r>
              <a:rPr lang="en-US" sz="2400" dirty="0">
                <a:latin typeface="Arial" panose="020B0604020202020204" pitchFamily="34" charset="0"/>
                <a:cs typeface="Arial" panose="020B0604020202020204" pitchFamily="34" charset="0"/>
              </a:rPr>
              <a:t>People will more likely engage in risk-seeking behavior for negative outcomes, and risk-averse behavior for positive outcomes, when under stress.</a:t>
            </a:r>
          </a:p>
          <a:p>
            <a:r>
              <a:rPr lang="en-US" sz="2400" b="1" dirty="0">
                <a:latin typeface="Arial" panose="020B0604020202020204" pitchFamily="34" charset="0"/>
                <a:ea typeface="ＭＳ Ｐゴシック" pitchFamily="34" charset="-128"/>
                <a:cs typeface="Arial" panose="020B0604020202020204" pitchFamily="34" charset="0"/>
              </a:rPr>
              <a:t>Hindsight Bias: </a:t>
            </a:r>
            <a:r>
              <a:rPr lang="en-US" sz="2400" dirty="0">
                <a:latin typeface="Arial" panose="020B0604020202020204" pitchFamily="34" charset="0"/>
                <a:ea typeface="ＭＳ Ｐゴシック" pitchFamily="34" charset="-128"/>
                <a:cs typeface="Arial" panose="020B0604020202020204" pitchFamily="34" charset="0"/>
              </a:rPr>
              <a:t>the tendency to believe falsely that one has accurately predicted the outcome of an event, after that outcome is actually known.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580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164757"/>
            <a:ext cx="8229600" cy="1082792"/>
          </a:xfrm>
        </p:spPr>
        <p:txBody>
          <a:bodyPr wrap="square" tIns="18000" bIns="18000" anchor="ctr" anchorCtr="0">
            <a:spAutoFit/>
          </a:bodyPr>
          <a:lstStyle/>
          <a:p>
            <a:r>
              <a:rPr lang="en-US" sz="3400" dirty="0">
                <a:ea typeface="ＭＳ Ｐゴシック" pitchFamily="34" charset="-128"/>
              </a:rPr>
              <a:t>Individual Differences, Organizational Constraints, and Decision Making </a:t>
            </a:r>
            <a:r>
              <a:rPr lang="en-US" sz="2600" dirty="0">
                <a:ea typeface="ＭＳ Ｐゴシック" pitchFamily="34" charset="-128"/>
              </a:rPr>
              <a:t>(1 of 2)</a:t>
            </a:r>
            <a:endParaRPr lang="en-US" sz="2600" dirty="0"/>
          </a:p>
        </p:txBody>
      </p:sp>
      <p:sp>
        <p:nvSpPr>
          <p:cNvPr id="3" name="Content Placeholder 2"/>
          <p:cNvSpPr>
            <a:spLocks noGrp="1"/>
          </p:cNvSpPr>
          <p:nvPr>
            <p:ph idx="1"/>
          </p:nvPr>
        </p:nvSpPr>
        <p:spPr>
          <a:xfrm>
            <a:off x="469557" y="1594024"/>
            <a:ext cx="8217243" cy="3529616"/>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Individual Differences</a:t>
            </a:r>
          </a:p>
          <a:p>
            <a:pPr lvl="1"/>
            <a:r>
              <a:rPr lang="en-US" sz="2400" dirty="0">
                <a:latin typeface="Arial" panose="020B0604020202020204" pitchFamily="34" charset="0"/>
                <a:ea typeface="ＭＳ Ｐゴシック" pitchFamily="34" charset="-128"/>
                <a:cs typeface="Arial" panose="020B0604020202020204" pitchFamily="34" charset="0"/>
              </a:rPr>
              <a:t>Personality</a:t>
            </a:r>
          </a:p>
          <a:p>
            <a:pPr lvl="2"/>
            <a:r>
              <a:rPr lang="en-US" sz="2400" dirty="0">
                <a:latin typeface="Arial" panose="020B0604020202020204" pitchFamily="34" charset="0"/>
                <a:ea typeface="ＭＳ Ｐゴシック" pitchFamily="34" charset="-128"/>
                <a:cs typeface="Arial" panose="020B0604020202020204" pitchFamily="34" charset="0"/>
              </a:rPr>
              <a:t>Intuition</a:t>
            </a:r>
          </a:p>
          <a:p>
            <a:pPr lvl="2"/>
            <a:r>
              <a:rPr lang="en-US" sz="2400" dirty="0">
                <a:latin typeface="Arial" panose="020B0604020202020204" pitchFamily="34" charset="0"/>
                <a:ea typeface="ＭＳ Ｐゴシック" pitchFamily="34" charset="-128"/>
                <a:cs typeface="Arial" panose="020B0604020202020204" pitchFamily="34" charset="0"/>
              </a:rPr>
              <a:t>Self-esteem</a:t>
            </a:r>
          </a:p>
          <a:p>
            <a:pPr lvl="2"/>
            <a:r>
              <a:rPr lang="en-US" sz="2400" dirty="0">
                <a:latin typeface="Arial" panose="020B0604020202020204" pitchFamily="34" charset="0"/>
                <a:ea typeface="ＭＳ Ｐゴシック" pitchFamily="34" charset="-128"/>
                <a:cs typeface="Arial" panose="020B0604020202020204" pitchFamily="34" charset="0"/>
              </a:rPr>
              <a:t>Narcissism</a:t>
            </a:r>
          </a:p>
          <a:p>
            <a:pPr lvl="1"/>
            <a:r>
              <a:rPr lang="en-US" sz="2400" dirty="0">
                <a:latin typeface="Arial" panose="020B0604020202020204" pitchFamily="34" charset="0"/>
                <a:ea typeface="ＭＳ Ｐゴシック" pitchFamily="34" charset="-128"/>
                <a:cs typeface="Arial" panose="020B0604020202020204" pitchFamily="34" charset="0"/>
              </a:rPr>
              <a:t>Gender</a:t>
            </a:r>
          </a:p>
          <a:p>
            <a:pPr lvl="1"/>
            <a:r>
              <a:rPr lang="en-US" sz="2400" dirty="0">
                <a:latin typeface="Arial" panose="020B0604020202020204" pitchFamily="34" charset="0"/>
                <a:ea typeface="ＭＳ Ｐゴシック" pitchFamily="34" charset="-128"/>
                <a:cs typeface="Arial" panose="020B0604020202020204" pitchFamily="34" charset="0"/>
              </a:rPr>
              <a:t>Mental Ability</a:t>
            </a:r>
          </a:p>
          <a:p>
            <a:pPr lvl="1"/>
            <a:r>
              <a:rPr lang="en-US" sz="2400" dirty="0">
                <a:latin typeface="Arial" panose="020B0604020202020204" pitchFamily="34" charset="0"/>
                <a:ea typeface="ＭＳ Ｐゴシック" pitchFamily="34" charset="-128"/>
                <a:cs typeface="Arial" panose="020B0604020202020204" pitchFamily="34" charset="0"/>
              </a:rPr>
              <a:t>Cultural Differences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164757"/>
            <a:ext cx="8217244" cy="1082792"/>
          </a:xfrm>
        </p:spPr>
        <p:txBody>
          <a:bodyPr wrap="square" tIns="18000" bIns="18000" anchor="ctr" anchorCtr="0">
            <a:spAutoFit/>
          </a:bodyPr>
          <a:lstStyle/>
          <a:p>
            <a:r>
              <a:rPr lang="en-US" sz="3400" dirty="0">
                <a:ea typeface="ＭＳ Ｐゴシック" pitchFamily="34" charset="-128"/>
              </a:rPr>
              <a:t>Individual Differences, Organizational Constraints, and Decision Making </a:t>
            </a:r>
            <a:r>
              <a:rPr lang="en-US" sz="2600" dirty="0">
                <a:ea typeface="ＭＳ Ｐゴシック" pitchFamily="34" charset="-128"/>
              </a:rPr>
              <a:t>(2 of 2)</a:t>
            </a:r>
            <a:endParaRPr lang="en-US" sz="2600" dirty="0"/>
          </a:p>
        </p:txBody>
      </p:sp>
      <p:sp>
        <p:nvSpPr>
          <p:cNvPr id="3" name="Content Placeholder 2"/>
          <p:cNvSpPr>
            <a:spLocks noGrp="1"/>
          </p:cNvSpPr>
          <p:nvPr>
            <p:ph idx="1"/>
          </p:nvPr>
        </p:nvSpPr>
        <p:spPr>
          <a:xfrm>
            <a:off x="469557" y="1604316"/>
            <a:ext cx="8217243" cy="3083340"/>
          </a:xfrm>
        </p:spPr>
        <p:txBody>
          <a:bodyPr wrap="square" tIns="18000" bIns="18000" anchor="ctr" anchorCtr="0">
            <a:spAutoFit/>
          </a:bodyPr>
          <a:lstStyle/>
          <a:p>
            <a:r>
              <a:rPr lang="en-US" sz="2400" dirty="0">
                <a:latin typeface="Arial" panose="020B0604020202020204" pitchFamily="34" charset="0"/>
                <a:ea typeface="ＭＳ Ｐゴシック" pitchFamily="34" charset="-128"/>
                <a:cs typeface="Arial" panose="020B0604020202020204" pitchFamily="34" charset="0"/>
              </a:rPr>
              <a:t>Organizational Constraints</a:t>
            </a:r>
          </a:p>
          <a:p>
            <a:pPr lvl="1"/>
            <a:r>
              <a:rPr lang="en-US" sz="2400" dirty="0">
                <a:latin typeface="Arial" panose="020B0604020202020204" pitchFamily="34" charset="0"/>
                <a:ea typeface="ＭＳ Ｐゴシック" pitchFamily="34" charset="-128"/>
                <a:cs typeface="Arial" panose="020B0604020202020204" pitchFamily="34" charset="0"/>
              </a:rPr>
              <a:t>Performance Evaluation Systems</a:t>
            </a:r>
          </a:p>
          <a:p>
            <a:pPr lvl="1"/>
            <a:r>
              <a:rPr lang="en-US" sz="2400" dirty="0">
                <a:latin typeface="Arial" panose="020B0604020202020204" pitchFamily="34" charset="0"/>
                <a:ea typeface="ＭＳ Ｐゴシック" pitchFamily="34" charset="-128"/>
                <a:cs typeface="Arial" panose="020B0604020202020204" pitchFamily="34" charset="0"/>
              </a:rPr>
              <a:t>Reward Systems</a:t>
            </a:r>
          </a:p>
          <a:p>
            <a:pPr lvl="1"/>
            <a:r>
              <a:rPr lang="en-US" sz="2400" dirty="0">
                <a:latin typeface="Arial" panose="020B0604020202020204" pitchFamily="34" charset="0"/>
                <a:ea typeface="ＭＳ Ｐゴシック" pitchFamily="34" charset="-128"/>
                <a:cs typeface="Arial" panose="020B0604020202020204" pitchFamily="34" charset="0"/>
              </a:rPr>
              <a:t>Formal Regulations</a:t>
            </a:r>
          </a:p>
          <a:p>
            <a:pPr lvl="1"/>
            <a:r>
              <a:rPr lang="en-US" sz="2400" dirty="0">
                <a:latin typeface="Arial" panose="020B0604020202020204" pitchFamily="34" charset="0"/>
                <a:ea typeface="ＭＳ Ｐゴシック" pitchFamily="34" charset="-128"/>
                <a:cs typeface="Arial" panose="020B0604020202020204" pitchFamily="34" charset="0"/>
              </a:rPr>
              <a:t>Time Constraints</a:t>
            </a:r>
          </a:p>
          <a:p>
            <a:pPr lvl="1"/>
            <a:r>
              <a:rPr lang="en-US" sz="2400" dirty="0">
                <a:latin typeface="Arial" panose="020B0604020202020204" pitchFamily="34" charset="0"/>
                <a:ea typeface="ＭＳ Ｐゴシック" pitchFamily="34" charset="-128"/>
                <a:cs typeface="Arial" panose="020B0604020202020204" pitchFamily="34" charset="0"/>
              </a:rPr>
              <a:t>Historical Precedents</a:t>
            </a:r>
          </a:p>
          <a:p>
            <a:pPr lvl="1"/>
            <a:r>
              <a:rPr lang="en-US" sz="2400" dirty="0">
                <a:latin typeface="Arial" panose="020B0604020202020204" pitchFamily="34" charset="0"/>
                <a:ea typeface="ＭＳ Ｐゴシック" pitchFamily="34" charset="-128"/>
                <a:cs typeface="Arial" panose="020B0604020202020204" pitchFamily="34" charset="0"/>
              </a:rPr>
              <a:t>Decision-Making in Times of Crisis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96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4347"/>
          </a:xfrm>
        </p:spPr>
        <p:txBody>
          <a:bodyPr tIns="18000" bIns="18000" anchor="ctr" anchorCtr="0">
            <a:spAutoFit/>
          </a:bodyPr>
          <a:lstStyle/>
          <a:p>
            <a:r>
              <a:rPr lang="en-US" dirty="0">
                <a:ea typeface="ＭＳ Ｐゴシック" pitchFamily="34" charset="-128"/>
              </a:rPr>
              <a:t>Explain the Factors That Influence Perception </a:t>
            </a:r>
            <a:r>
              <a:rPr lang="en-US" sz="2800" dirty="0">
                <a:ea typeface="ＭＳ Ｐゴシック" pitchFamily="34" charset="-128"/>
              </a:rPr>
              <a:t>(1 of</a:t>
            </a:r>
            <a:r>
              <a:rPr lang="en-US" sz="2800" baseline="0" dirty="0">
                <a:ea typeface="ＭＳ Ｐゴシック" pitchFamily="34" charset="-128"/>
              </a:rPr>
              <a:t> 2)</a:t>
            </a:r>
            <a:endParaRPr lang="en-US" sz="2800" dirty="0"/>
          </a:p>
        </p:txBody>
      </p:sp>
      <p:sp>
        <p:nvSpPr>
          <p:cNvPr id="5" name="Content Placeholder 4"/>
          <p:cNvSpPr>
            <a:spLocks noGrp="1"/>
          </p:cNvSpPr>
          <p:nvPr>
            <p:ph idx="1"/>
          </p:nvPr>
        </p:nvSpPr>
        <p:spPr>
          <a:xfrm>
            <a:off x="457200" y="1600200"/>
            <a:ext cx="8229600" cy="2444703"/>
          </a:xfrm>
        </p:spPr>
        <p:txBody>
          <a:bodyPr wrap="square"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Perception</a:t>
            </a:r>
            <a:r>
              <a:rPr lang="en-US" sz="2400" dirty="0">
                <a:latin typeface="Arial" panose="020B0604020202020204" pitchFamily="34" charset="0"/>
                <a:ea typeface="ＭＳ Ｐゴシック" pitchFamily="34" charset="-128"/>
                <a:cs typeface="Arial" panose="020B0604020202020204" pitchFamily="34" charset="0"/>
              </a:rPr>
              <a:t> is a process by which individuals organize and interpret their sensory impressions to give meaning to their environment.</a:t>
            </a:r>
          </a:p>
          <a:p>
            <a:r>
              <a:rPr lang="en-US" sz="2400" dirty="0">
                <a:latin typeface="Arial" panose="020B0604020202020204" pitchFamily="34" charset="0"/>
                <a:ea typeface="ＭＳ Ｐゴシック" pitchFamily="34" charset="-128"/>
                <a:cs typeface="Arial" panose="020B0604020202020204" pitchFamily="34" charset="0"/>
              </a:rPr>
              <a:t>It is important to the study of </a:t>
            </a:r>
            <a:r>
              <a:rPr lang="en-US" sz="2400" spc="-300" dirty="0">
                <a:latin typeface="Arial" panose="020B0604020202020204" pitchFamily="34" charset="0"/>
                <a:ea typeface="ＭＳ Ｐゴシック" pitchFamily="34" charset="-128"/>
                <a:cs typeface="Arial" panose="020B0604020202020204" pitchFamily="34" charset="0"/>
              </a:rPr>
              <a:t>O </a:t>
            </a:r>
            <a:r>
              <a:rPr lang="en-US" sz="2400" dirty="0">
                <a:latin typeface="Arial" panose="020B0604020202020204" pitchFamily="34" charset="0"/>
                <a:ea typeface="ＭＳ Ｐゴシック" pitchFamily="34" charset="-128"/>
                <a:cs typeface="Arial" panose="020B0604020202020204" pitchFamily="34" charset="0"/>
              </a:rPr>
              <a:t>B because people’s behaviors are based on their perception of what reality is, not on reality itself.</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ea typeface="ＭＳ Ｐゴシック" pitchFamily="34" charset="-128"/>
              </a:rPr>
              <a:t>Contrast the Three Ethical Decision Criteria</a:t>
            </a:r>
            <a:r>
              <a:rPr lang="en-US" b="0" dirty="0">
                <a:ea typeface="ＭＳ Ｐゴシック" pitchFamily="34" charset="-128"/>
              </a:rPr>
              <a:t> </a:t>
            </a:r>
            <a:r>
              <a:rPr lang="en-US" sz="2800" dirty="0">
                <a:ea typeface="ＭＳ Ｐゴシック" pitchFamily="34" charset="-128"/>
              </a:rPr>
              <a:t>(1 of 3)</a:t>
            </a:r>
            <a:endParaRPr lang="en-US" sz="2800" dirty="0"/>
          </a:p>
        </p:txBody>
      </p:sp>
      <p:sp>
        <p:nvSpPr>
          <p:cNvPr id="3" name="Content Placeholder 2"/>
          <p:cNvSpPr>
            <a:spLocks noGrp="1"/>
          </p:cNvSpPr>
          <p:nvPr>
            <p:ph idx="1"/>
          </p:nvPr>
        </p:nvSpPr>
        <p:spPr>
          <a:xfrm>
            <a:off x="457200" y="1600200"/>
            <a:ext cx="8229600" cy="3452671"/>
          </a:xfrm>
        </p:spPr>
        <p:txBody>
          <a:bodyPr wrap="square"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Utilitarianism:</a:t>
            </a:r>
            <a:r>
              <a:rPr lang="en-US" sz="2400" dirty="0">
                <a:latin typeface="Arial" panose="020B0604020202020204" pitchFamily="34" charset="0"/>
                <a:ea typeface="ＭＳ Ｐゴシック" pitchFamily="34" charset="-128"/>
                <a:cs typeface="Arial" panose="020B0604020202020204" pitchFamily="34" charset="0"/>
              </a:rPr>
              <a:t> decisions are made solely on the basis of their outcomes or consequences.</a:t>
            </a:r>
          </a:p>
          <a:p>
            <a:r>
              <a:rPr lang="en-US" sz="2400" dirty="0">
                <a:latin typeface="Arial" panose="020B0604020202020204" pitchFamily="34" charset="0"/>
                <a:ea typeface="ＭＳ Ｐゴシック" pitchFamily="34" charset="-128"/>
                <a:cs typeface="Arial" panose="020B0604020202020204" pitchFamily="34" charset="0"/>
              </a:rPr>
              <a:t>Focus on rights: calls on individuals to make decisions consistent with fundamental liberties and privileges as set forth in documents such as the Bill of Rights.</a:t>
            </a:r>
          </a:p>
          <a:p>
            <a:pPr lvl="1"/>
            <a:r>
              <a:rPr lang="en-US" sz="2400" dirty="0">
                <a:latin typeface="Arial" panose="020B0604020202020204" pitchFamily="34" charset="0"/>
                <a:ea typeface="ＭＳ Ｐゴシック" pitchFamily="34" charset="-128"/>
                <a:cs typeface="Arial" panose="020B0604020202020204" pitchFamily="34" charset="0"/>
              </a:rPr>
              <a:t>Protects </a:t>
            </a:r>
            <a:r>
              <a:rPr lang="en-US" sz="2400" b="1" dirty="0">
                <a:latin typeface="Arial" panose="020B0604020202020204" pitchFamily="34" charset="0"/>
                <a:ea typeface="ＭＳ Ｐゴシック" pitchFamily="34" charset="-128"/>
                <a:cs typeface="Arial" panose="020B0604020202020204" pitchFamily="34" charset="0"/>
              </a:rPr>
              <a:t>whistleblowers</a:t>
            </a:r>
            <a:r>
              <a:rPr lang="en-US" sz="2400" dirty="0">
                <a:latin typeface="Arial" panose="020B0604020202020204" pitchFamily="34" charset="0"/>
                <a:ea typeface="ＭＳ Ｐゴシック" pitchFamily="34" charset="-128"/>
                <a:cs typeface="Arial" panose="020B0604020202020204" pitchFamily="34" charset="0"/>
              </a:rPr>
              <a:t>.</a:t>
            </a:r>
          </a:p>
          <a:p>
            <a:r>
              <a:rPr lang="en-US" sz="2400" dirty="0">
                <a:latin typeface="Arial" panose="020B0604020202020204" pitchFamily="34" charset="0"/>
                <a:ea typeface="ＭＳ Ｐゴシック" pitchFamily="34" charset="-128"/>
                <a:cs typeface="Arial" panose="020B0604020202020204" pitchFamily="34" charset="0"/>
              </a:rPr>
              <a:t>Impose and enforce rules fairly and impartially to ensure </a:t>
            </a:r>
            <a:r>
              <a:rPr lang="en-US" sz="2400" b="1" dirty="0">
                <a:latin typeface="Arial" panose="020B0604020202020204" pitchFamily="34" charset="0"/>
                <a:ea typeface="ＭＳ Ｐゴシック" pitchFamily="34" charset="-128"/>
                <a:cs typeface="Arial" panose="020B0604020202020204" pitchFamily="34" charset="0"/>
              </a:rPr>
              <a:t>justice </a:t>
            </a:r>
            <a:r>
              <a:rPr lang="en-US" sz="2400" dirty="0">
                <a:latin typeface="Arial" panose="020B0604020202020204" pitchFamily="34" charset="0"/>
                <a:ea typeface="ＭＳ Ｐゴシック" pitchFamily="34" charset="-128"/>
                <a:cs typeface="Arial" panose="020B0604020202020204" pitchFamily="34" charset="0"/>
              </a:rPr>
              <a:t>or an equitable distribution of benefits and costs.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ea typeface="ＭＳ Ｐゴシック" pitchFamily="34" charset="-128"/>
              </a:rPr>
              <a:t>Contrast the Three Ethical Decision Criteria</a:t>
            </a:r>
            <a:r>
              <a:rPr lang="en-US" b="0" dirty="0">
                <a:ea typeface="ＭＳ Ｐゴシック" pitchFamily="34" charset="-128"/>
              </a:rPr>
              <a:t> </a:t>
            </a:r>
            <a:r>
              <a:rPr lang="en-US" sz="2800" dirty="0">
                <a:ea typeface="ＭＳ Ｐゴシック" pitchFamily="34" charset="-128"/>
              </a:rPr>
              <a:t>(2 of 3)</a:t>
            </a:r>
            <a:endParaRPr lang="en-US" sz="2800" dirty="0"/>
          </a:p>
        </p:txBody>
      </p:sp>
      <p:sp>
        <p:nvSpPr>
          <p:cNvPr id="3" name="Content Placeholder 2"/>
          <p:cNvSpPr>
            <a:spLocks noGrp="1"/>
          </p:cNvSpPr>
          <p:nvPr>
            <p:ph idx="1"/>
          </p:nvPr>
        </p:nvSpPr>
        <p:spPr>
          <a:xfrm>
            <a:off x="457200" y="1600200"/>
            <a:ext cx="8229600" cy="2852507"/>
          </a:xfrm>
        </p:spPr>
        <p:txBody>
          <a:bodyPr wrap="square" tIns="18000" bIns="18000" anchor="ctr" anchorCtr="0">
            <a:spAutoFit/>
          </a:bodyPr>
          <a:lstStyle/>
          <a:p>
            <a:pPr>
              <a:spcBef>
                <a:spcPct val="0"/>
              </a:spcBef>
            </a:pPr>
            <a:r>
              <a:rPr lang="en-US" sz="2400" b="1" dirty="0">
                <a:latin typeface="Arial" panose="020B0604020202020204" pitchFamily="34" charset="0"/>
                <a:ea typeface="ＭＳ Ｐゴシック" pitchFamily="34" charset="-128"/>
                <a:cs typeface="Arial" panose="020B0604020202020204" pitchFamily="34" charset="0"/>
              </a:rPr>
              <a:t>Behavioral ethics: </a:t>
            </a:r>
            <a:r>
              <a:rPr lang="en-US" sz="2400" dirty="0">
                <a:latin typeface="Arial" panose="020B0604020202020204" pitchFamily="34" charset="0"/>
                <a:ea typeface="ＭＳ Ｐゴシック" pitchFamily="34" charset="-128"/>
                <a:cs typeface="Arial" panose="020B0604020202020204" pitchFamily="34" charset="0"/>
              </a:rPr>
              <a:t>an area of study that analyzes how people behave when confronted with ethical dilemmas.</a:t>
            </a:r>
          </a:p>
          <a:p>
            <a:pPr lvl="1"/>
            <a:r>
              <a:rPr lang="en-US" sz="2400" dirty="0">
                <a:latin typeface="Arial" panose="020B0604020202020204" pitchFamily="34" charset="0"/>
                <a:ea typeface="ＭＳ Ｐゴシック" pitchFamily="34" charset="-128"/>
                <a:cs typeface="Arial" panose="020B0604020202020204" pitchFamily="34" charset="0"/>
              </a:rPr>
              <a:t>Individuals do not always follow ethical standards promulgated by their organizations, and we sometimes violate our own standards.</a:t>
            </a:r>
          </a:p>
          <a:p>
            <a:pPr lvl="2"/>
            <a:r>
              <a:rPr lang="en-US" sz="2400" dirty="0">
                <a:latin typeface="Arial" panose="020B0604020202020204" pitchFamily="34" charset="0"/>
                <a:ea typeface="ＭＳ Ｐゴシック" pitchFamily="34" charset="-128"/>
                <a:cs typeface="Arial" panose="020B0604020202020204" pitchFamily="34" charset="0"/>
              </a:rPr>
              <a:t>Why good people can still do bad things.</a:t>
            </a:r>
          </a:p>
          <a:p>
            <a:pPr lvl="1"/>
            <a:r>
              <a:rPr lang="en-US" sz="2400" dirty="0">
                <a:latin typeface="Arial" panose="020B0604020202020204" pitchFamily="34" charset="0"/>
                <a:ea typeface="ＭＳ Ｐゴシック" pitchFamily="34" charset="-128"/>
                <a:cs typeface="Arial" panose="020B0604020202020204" pitchFamily="34" charset="0"/>
              </a:rPr>
              <a:t>Consider cultural differences.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326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ea typeface="ＭＳ Ｐゴシック" pitchFamily="34" charset="-128"/>
              </a:rPr>
              <a:t>Contrast the Three Ethical Decision Criteria</a:t>
            </a:r>
            <a:r>
              <a:rPr lang="en-US" b="0" dirty="0">
                <a:ea typeface="ＭＳ Ｐゴシック" pitchFamily="34" charset="-128"/>
              </a:rPr>
              <a:t> </a:t>
            </a:r>
            <a:r>
              <a:rPr lang="en-US" sz="2800" dirty="0">
                <a:ea typeface="ＭＳ Ｐゴシック" pitchFamily="34" charset="-128"/>
              </a:rPr>
              <a:t>(3 of 3)</a:t>
            </a:r>
            <a:endParaRPr lang="en-US" sz="2800" dirty="0"/>
          </a:p>
        </p:txBody>
      </p:sp>
      <p:sp>
        <p:nvSpPr>
          <p:cNvPr id="3" name="Content Placeholder 2"/>
          <p:cNvSpPr>
            <a:spLocks noGrp="1"/>
          </p:cNvSpPr>
          <p:nvPr>
            <p:ph idx="1"/>
          </p:nvPr>
        </p:nvSpPr>
        <p:spPr>
          <a:xfrm>
            <a:off x="457200" y="1524000"/>
            <a:ext cx="8229600" cy="3044867"/>
          </a:xfrm>
        </p:spPr>
        <p:txBody>
          <a:bodyPr wrap="square" tIns="18000" bIns="18000" anchor="ctr" anchorCtr="0">
            <a:spAutoFit/>
          </a:bodyPr>
          <a:lstStyle/>
          <a:p>
            <a:r>
              <a:rPr lang="en-US" sz="2400" b="1" dirty="0">
                <a:ea typeface="ＭＳ Ｐゴシック" pitchFamily="34" charset="-128"/>
              </a:rPr>
              <a:t>Lying</a:t>
            </a:r>
          </a:p>
          <a:p>
            <a:pPr marL="787400" lvl="3" indent="-342900">
              <a:buClr>
                <a:schemeClr val="bg2"/>
              </a:buClr>
            </a:pPr>
            <a:r>
              <a:rPr lang="en-US" sz="2400" dirty="0">
                <a:cs typeface="Arial" panose="020B0604020202020204" pitchFamily="34" charset="0"/>
              </a:rPr>
              <a:t>Lying and dishonest behavior are very common.</a:t>
            </a:r>
          </a:p>
          <a:p>
            <a:pPr marL="787400" lvl="3" indent="-342900">
              <a:buClr>
                <a:schemeClr val="bg2"/>
              </a:buClr>
            </a:pPr>
            <a:r>
              <a:rPr lang="en-US" sz="2400" dirty="0">
                <a:cs typeface="Arial" panose="020B0604020202020204" pitchFamily="34" charset="0"/>
              </a:rPr>
              <a:t>It undermines all efforts toward sound decision making.</a:t>
            </a:r>
          </a:p>
          <a:p>
            <a:pPr marL="342900" lvl="4" indent="-342900">
              <a:buClr>
                <a:schemeClr val="bg2"/>
              </a:buClr>
            </a:pPr>
            <a:r>
              <a:rPr lang="en-US" sz="2400" dirty="0">
                <a:cs typeface="Arial" panose="020B0604020202020204" pitchFamily="34" charset="0"/>
              </a:rPr>
              <a:t>Managers—and organizations—simply cannot make good decisions when facts are misrepresented and people give false motives for their behaviors.</a:t>
            </a:r>
          </a:p>
          <a:p>
            <a:pPr>
              <a:buClr>
                <a:schemeClr val="bg2"/>
              </a:buClr>
            </a:pPr>
            <a:r>
              <a:rPr lang="en-US" sz="2400" dirty="0">
                <a:cs typeface="Arial" panose="020B0604020202020204" pitchFamily="34" charset="0"/>
              </a:rPr>
              <a:t>Lying is a big ethical problem as well.</a:t>
            </a:r>
            <a:endParaRPr lang="en-US" sz="2400" dirty="0">
              <a:ea typeface="ＭＳ Ｐゴシック" pitchFamily="34" charset="-128"/>
            </a:endParaRPr>
          </a:p>
        </p:txBody>
      </p:sp>
    </p:spTree>
    <p:extLst>
      <p:ext uri="{BB962C8B-B14F-4D97-AF65-F5344CB8AC3E}">
        <p14:creationId xmlns:p14="http://schemas.microsoft.com/office/powerpoint/2010/main" val="922598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157288"/>
            <a:ext cx="8229600" cy="1144347"/>
          </a:xfrm>
        </p:spPr>
        <p:txBody>
          <a:bodyPr wrap="square" tIns="18000" bIns="18000" anchor="ctr" anchorCtr="0">
            <a:spAutoFit/>
          </a:bodyPr>
          <a:lstStyle/>
          <a:p>
            <a:r>
              <a:rPr lang="en-US" dirty="0">
                <a:ea typeface="ＭＳ Ｐゴシック" pitchFamily="34" charset="-128"/>
              </a:rPr>
              <a:t>Describe the Three-Stage Model of Creativity </a:t>
            </a:r>
            <a:r>
              <a:rPr lang="en-US" sz="2800" dirty="0">
                <a:ea typeface="ＭＳ Ｐゴシック" pitchFamily="34" charset="-128"/>
              </a:rPr>
              <a:t>(1 of 2)</a:t>
            </a:r>
            <a:endParaRPr lang="en-US" sz="2800" dirty="0"/>
          </a:p>
        </p:txBody>
      </p:sp>
      <p:sp>
        <p:nvSpPr>
          <p:cNvPr id="3" name="Content Placeholder 2"/>
          <p:cNvSpPr>
            <a:spLocks noGrp="1"/>
          </p:cNvSpPr>
          <p:nvPr>
            <p:ph idx="1"/>
          </p:nvPr>
        </p:nvSpPr>
        <p:spPr>
          <a:xfrm>
            <a:off x="457200" y="1685977"/>
            <a:ext cx="8229600" cy="1590623"/>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Creativity</a:t>
            </a:r>
            <a:r>
              <a:rPr lang="en-US" sz="2400" dirty="0">
                <a:latin typeface="Arial" panose="020B0604020202020204" pitchFamily="34" charset="0"/>
                <a:cs typeface="Arial" panose="020B0604020202020204" pitchFamily="34" charset="0"/>
              </a:rPr>
              <a:t> is the ability to produce novel and useful ideas.</a:t>
            </a:r>
          </a:p>
          <a:p>
            <a:pPr lvl="1"/>
            <a:r>
              <a:rPr lang="en-US" sz="2400" dirty="0">
                <a:latin typeface="Arial" panose="020B0604020202020204" pitchFamily="34" charset="0"/>
                <a:cs typeface="Arial" panose="020B0604020202020204" pitchFamily="34" charset="0"/>
              </a:rPr>
              <a:t>These are ideas that are different from what has been done before, but that are also appropriate to the problem.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90" y="150275"/>
            <a:ext cx="8219209" cy="1144347"/>
          </a:xfrm>
        </p:spPr>
        <p:txBody>
          <a:bodyPr wrap="square" tIns="18000" bIns="18000" anchor="ctr" anchorCtr="0">
            <a:spAutoFit/>
          </a:bodyPr>
          <a:lstStyle/>
          <a:p>
            <a:r>
              <a:rPr lang="en-US" dirty="0">
                <a:ea typeface="ＭＳ Ｐゴシック" pitchFamily="34" charset="-128"/>
              </a:rPr>
              <a:t>Describe the Three-Stage Model of Creativity </a:t>
            </a:r>
            <a:r>
              <a:rPr lang="en-US" sz="2800" dirty="0">
                <a:ea typeface="ＭＳ Ｐゴシック" pitchFamily="34" charset="-128"/>
              </a:rPr>
              <a:t>(2 of 2)</a:t>
            </a:r>
            <a:endParaRPr lang="en-US" sz="2800" dirty="0"/>
          </a:p>
        </p:txBody>
      </p:sp>
      <p:sp>
        <p:nvSpPr>
          <p:cNvPr id="5" name="Content Placeholder 4">
            <a:extLst>
              <a:ext uri="{FF2B5EF4-FFF2-40B4-BE49-F238E27FC236}">
                <a16:creationId xmlns:a16="http://schemas.microsoft.com/office/drawing/2014/main" id="{0894C5E1-1814-4D70-AC01-9828F2A081D3}"/>
              </a:ext>
            </a:extLst>
          </p:cNvPr>
          <p:cNvSpPr>
            <a:spLocks noGrp="1"/>
          </p:cNvSpPr>
          <p:nvPr>
            <p:ph idx="1"/>
          </p:nvPr>
        </p:nvSpPr>
        <p:spPr>
          <a:xfrm>
            <a:off x="471054" y="1575949"/>
            <a:ext cx="8219209" cy="405683"/>
          </a:xfrm>
        </p:spPr>
        <p:txBody>
          <a:bodyPr wrap="square" tIns="18000" bIns="18000">
            <a:spAutoFit/>
          </a:bodyPr>
          <a:lstStyle/>
          <a:p>
            <a:pPr marL="0" indent="0">
              <a:buNone/>
            </a:pPr>
            <a:r>
              <a:rPr lang="en-US" sz="2400" b="1">
                <a:latin typeface="+mj-lt"/>
                <a:cs typeface="Arial" panose="020B0604020202020204" pitchFamily="34" charset="0"/>
              </a:rPr>
              <a:t>Exhibit 6.5 </a:t>
            </a:r>
            <a:r>
              <a:rPr lang="en-US" sz="2400">
                <a:latin typeface="+mj-lt"/>
                <a:cs typeface="Arial" panose="020B0604020202020204" pitchFamily="34" charset="0"/>
              </a:rPr>
              <a:t>Three-Stage Model of Creativity in Organizations</a:t>
            </a:r>
            <a:endParaRPr lang="en-US" sz="2400">
              <a:latin typeface="+mj-lt"/>
            </a:endParaRPr>
          </a:p>
        </p:txBody>
      </p:sp>
      <p:pic>
        <p:nvPicPr>
          <p:cNvPr id="8" name="Picture Placeholder 8" descr="A flowchart depicts the three-stage model of creativity in organizations as: causes of creative behavior, creative behavior, and creative outcomes which is innovation. Each stage flows to the next. &#10;Long description is available in notes, press F6">
            <a:extLst>
              <a:ext uri="{FF2B5EF4-FFF2-40B4-BE49-F238E27FC236}">
                <a16:creationId xmlns:a16="http://schemas.microsoft.com/office/drawing/2014/main" id="{4129EF4D-6756-420F-AE1B-E9118DA007E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87427" y="2453437"/>
            <a:ext cx="7783282" cy="3250960"/>
          </a:xfrm>
          <a:prstGeom prst="rect">
            <a:avLst/>
          </a:prstGeom>
        </p:spPr>
      </p:pic>
    </p:spTree>
    <p:extLst>
      <p:ext uri="{BB962C8B-B14F-4D97-AF65-F5344CB8AC3E}">
        <p14:creationId xmlns:p14="http://schemas.microsoft.com/office/powerpoint/2010/main" val="3029427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Implications for Managers</a:t>
            </a:r>
            <a:r>
              <a:rPr lang="en-US" b="0" dirty="0">
                <a:ea typeface="ＭＳ Ｐゴシック" pitchFamily="34" charset="-128"/>
              </a:rPr>
              <a:t> </a:t>
            </a:r>
            <a:r>
              <a:rPr lang="en-US" sz="2800" dirty="0">
                <a:ea typeface="ＭＳ Ｐゴシック" pitchFamily="34" charset="-128"/>
              </a:rPr>
              <a:t>(1 of 4)</a:t>
            </a:r>
            <a:endParaRPr lang="en-US" sz="2800" dirty="0"/>
          </a:p>
        </p:txBody>
      </p:sp>
      <p:sp>
        <p:nvSpPr>
          <p:cNvPr id="3" name="Content Placeholder 2"/>
          <p:cNvSpPr>
            <a:spLocks noGrp="1"/>
          </p:cNvSpPr>
          <p:nvPr>
            <p:ph idx="1"/>
          </p:nvPr>
        </p:nvSpPr>
        <p:spPr>
          <a:xfrm>
            <a:off x="457200" y="990600"/>
            <a:ext cx="8229600" cy="4660694"/>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Behavior follows perception. To influence behavior at work, assess how people perceive their work, understand how the environment affects their perceptions, and examine how you perceive other people. Often behaviors we find puzzling can be explained by understanding the initiating perceptions. </a:t>
            </a:r>
          </a:p>
          <a:p>
            <a:r>
              <a:rPr lang="en-US" sz="2400" dirty="0">
                <a:latin typeface="Arial" panose="020B0604020202020204" pitchFamily="34" charset="0"/>
                <a:cs typeface="Arial" panose="020B0604020202020204" pitchFamily="34" charset="0"/>
              </a:rPr>
              <a:t>When judging others’ (e.g., clients, coworkers) behavior, be wary of jumping to conclusions about why they behave the way they do (or why certain things happen to them). Recognize that your perception of what causes their behavior, such as internal or external forces, can cause you to come to flawed conclusions about them.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Implications for Managers</a:t>
            </a:r>
            <a:r>
              <a:rPr lang="en-US" b="0" dirty="0">
                <a:ea typeface="ＭＳ Ｐゴシック" pitchFamily="34" charset="-128"/>
              </a:rPr>
              <a:t> </a:t>
            </a:r>
            <a:r>
              <a:rPr lang="en-US" sz="2800" dirty="0">
                <a:ea typeface="ＭＳ Ｐゴシック" pitchFamily="34" charset="-128"/>
              </a:rPr>
              <a:t>(2 of 4)</a:t>
            </a:r>
            <a:endParaRPr lang="en-US" sz="2800" dirty="0"/>
          </a:p>
        </p:txBody>
      </p:sp>
      <p:sp>
        <p:nvSpPr>
          <p:cNvPr id="3" name="Content Placeholder 2"/>
          <p:cNvSpPr>
            <a:spLocks noGrp="1"/>
          </p:cNvSpPr>
          <p:nvPr>
            <p:ph idx="1"/>
          </p:nvPr>
        </p:nvSpPr>
        <p:spPr>
          <a:xfrm>
            <a:off x="457200" y="990600"/>
            <a:ext cx="8229600" cy="5030026"/>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Make better decisions in recruitment, selection, and performance appraisal by recognizing perceptual errors, heuristics, and biases in decision making. Learning about these problems does not always prevent us from making mistakes, but it does help. You can also leverage technology as an aid to reduce perceptual errors. </a:t>
            </a:r>
          </a:p>
          <a:p>
            <a:r>
              <a:rPr lang="en-US" sz="2400" dirty="0">
                <a:latin typeface="Arial" panose="020B0604020202020204" pitchFamily="34" charset="0"/>
                <a:cs typeface="Arial" panose="020B0604020202020204" pitchFamily="34" charset="0"/>
              </a:rPr>
              <a:t>Adjust your decision-making approach by recognizing constraints on your decision making and understanding whether some other factor might be affecting your perception at the moment. For instance, your personality traits and other individual differences, as well as the organizational context, may be influencing how you see the problem.</a:t>
            </a:r>
          </a:p>
        </p:txBody>
      </p:sp>
    </p:spTree>
    <p:extLst>
      <p:ext uri="{BB962C8B-B14F-4D97-AF65-F5344CB8AC3E}">
        <p14:creationId xmlns:p14="http://schemas.microsoft.com/office/powerpoint/2010/main" val="686920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Implications for Managers</a:t>
            </a:r>
            <a:r>
              <a:rPr lang="en-US" b="0" dirty="0">
                <a:ea typeface="ＭＳ Ｐゴシック" pitchFamily="34" charset="-128"/>
              </a:rPr>
              <a:t> </a:t>
            </a:r>
            <a:r>
              <a:rPr lang="en-US" sz="2800" dirty="0">
                <a:ea typeface="ＭＳ Ｐゴシック" pitchFamily="34" charset="-128"/>
              </a:rPr>
              <a:t>(3 of 4)</a:t>
            </a:r>
            <a:endParaRPr lang="en-US" sz="2800" dirty="0"/>
          </a:p>
        </p:txBody>
      </p:sp>
      <p:sp>
        <p:nvSpPr>
          <p:cNvPr id="3" name="Content Placeholder 2"/>
          <p:cNvSpPr>
            <a:spLocks noGrp="1"/>
          </p:cNvSpPr>
          <p:nvPr>
            <p:ph idx="1"/>
          </p:nvPr>
        </p:nvSpPr>
        <p:spPr>
          <a:xfrm>
            <a:off x="457200" y="990600"/>
            <a:ext cx="8229600" cy="5030026"/>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Be flexible in your approach to solving problems. Know the situations in which rational analysis is preferable and which situations may require quick, intuitive decisions. Understand that forces beyond our control bound our rationality. It is our responsibility to navigate the problem space to select the right strategy given the problem.</a:t>
            </a:r>
          </a:p>
          <a:p>
            <a:r>
              <a:rPr lang="en-US" sz="2400" dirty="0">
                <a:latin typeface="Arial" panose="020B0604020202020204" pitchFamily="34" charset="0"/>
                <a:cs typeface="Arial" panose="020B0604020202020204" pitchFamily="34" charset="0"/>
              </a:rPr>
              <a:t>Use a common language of consequences, responsibilities, duties, and rights when considering ethical dilemmas you may face. Ask yourself questions about whether your behavior would result in the greatest good for the greatest number of people or infringes upon others’ rights or if you have a responsibility or duty to behave in a certain way.</a:t>
            </a:r>
          </a:p>
        </p:txBody>
      </p:sp>
    </p:spTree>
    <p:extLst>
      <p:ext uri="{BB962C8B-B14F-4D97-AF65-F5344CB8AC3E}">
        <p14:creationId xmlns:p14="http://schemas.microsoft.com/office/powerpoint/2010/main" val="2464960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Implications for Managers</a:t>
            </a:r>
            <a:r>
              <a:rPr lang="en-US" b="0" dirty="0">
                <a:ea typeface="ＭＳ Ｐゴシック" pitchFamily="34" charset="-128"/>
              </a:rPr>
              <a:t> </a:t>
            </a:r>
            <a:r>
              <a:rPr lang="en-US" sz="2800" dirty="0">
                <a:ea typeface="ＭＳ Ｐゴシック" pitchFamily="34" charset="-128"/>
              </a:rPr>
              <a:t>(4 of 4)</a:t>
            </a:r>
            <a:endParaRPr lang="en-US" sz="2800" dirty="0"/>
          </a:p>
        </p:txBody>
      </p:sp>
      <p:sp>
        <p:nvSpPr>
          <p:cNvPr id="3" name="Content Placeholder 2"/>
          <p:cNvSpPr>
            <a:spLocks noGrp="1"/>
          </p:cNvSpPr>
          <p:nvPr>
            <p:ph idx="1"/>
          </p:nvPr>
        </p:nvSpPr>
        <p:spPr>
          <a:xfrm>
            <a:off x="457200" y="1066800"/>
            <a:ext cx="8229600" cy="3360338"/>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Try to enhance your creative process and foster an environment where creativity is encouraged. To solve a problem creatively, formulate the problem, gather information on it, generate ideas on how to solve the problem, and evaluate those ideas. Try to remove work and organizational barriers that might impede creativity, and nurture an atmosphere that rewards creativity and innovation. Consider employees’ and coworkers’ creative potential when delegating creative tasks.</a:t>
            </a:r>
          </a:p>
        </p:txBody>
      </p:sp>
    </p:spTree>
    <p:extLst>
      <p:ext uri="{BB962C8B-B14F-4D97-AF65-F5344CB8AC3E}">
        <p14:creationId xmlns:p14="http://schemas.microsoft.com/office/powerpoint/2010/main" val="310757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Discussion Questions</a:t>
            </a:r>
            <a:endParaRPr lang="en-US" sz="2000" dirty="0"/>
          </a:p>
        </p:txBody>
      </p:sp>
      <p:sp>
        <p:nvSpPr>
          <p:cNvPr id="3" name="Content Placeholder 2"/>
          <p:cNvSpPr>
            <a:spLocks noGrp="1"/>
          </p:cNvSpPr>
          <p:nvPr>
            <p:ph idx="1"/>
          </p:nvPr>
        </p:nvSpPr>
        <p:spPr>
          <a:xfrm>
            <a:off x="457200" y="1066800"/>
            <a:ext cx="8229600" cy="4255011"/>
          </a:xfrm>
        </p:spPr>
        <p:txBody>
          <a:bodyPr tIns="18000" bIns="18000" anchor="ctr" anchorCtr="0">
            <a:spAutoFit/>
          </a:bodyPr>
          <a:lstStyle/>
          <a:p>
            <a:pPr marL="457200" lvl="0" indent="-457200">
              <a:buFont typeface="+mj-lt"/>
              <a:buAutoNum type="arabicPeriod"/>
            </a:pPr>
            <a:r>
              <a:rPr lang="en-US" sz="2400" dirty="0">
                <a:latin typeface="Arial" panose="020B0604020202020204" pitchFamily="34" charset="0"/>
                <a:cs typeface="Arial" panose="020B0604020202020204" pitchFamily="34" charset="0"/>
              </a:rPr>
              <a:t>Reflect of the challenges of decision making during times of crisis, and specifically decisions your university made on how to manage the </a:t>
            </a:r>
            <a:r>
              <a:rPr lang="en-US" sz="2400" spc="-300" dirty="0">
                <a:latin typeface="Arial" panose="020B0604020202020204" pitchFamily="34" charset="0"/>
                <a:cs typeface="Arial" panose="020B0604020202020204" pitchFamily="34" charset="0"/>
              </a:rPr>
              <a:t>C O V I </a:t>
            </a:r>
            <a:r>
              <a:rPr lang="en-US" sz="2400" dirty="0">
                <a:latin typeface="Arial" panose="020B0604020202020204" pitchFamily="34" charset="0"/>
                <a:cs typeface="Arial" panose="020B0604020202020204" pitchFamily="34" charset="0"/>
              </a:rPr>
              <a:t>D-19 crisis in the spring of 2020, the fall of 2020, and in the fall of 2021. How did decision-making change over time? What does your response tell you about decision making in a crisis? </a:t>
            </a:r>
          </a:p>
          <a:p>
            <a:pPr marL="457200" lvl="0" indent="-457200">
              <a:buFont typeface="+mj-lt"/>
              <a:buAutoNum type="arabicPeriod"/>
            </a:pPr>
            <a:r>
              <a:rPr lang="en-US" sz="2400" dirty="0">
                <a:latin typeface="Arial" panose="020B0604020202020204" pitchFamily="34" charset="0"/>
                <a:cs typeface="Arial" panose="020B0604020202020204" pitchFamily="34" charset="0"/>
              </a:rPr>
              <a:t>In addition to product features, many consumers are now making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R initiatives a part of the buying decision. How is public pressure forcing companies to behave more responsibly? Would you make a company’s record on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R a factor in a buying or employment decision?</a:t>
            </a:r>
          </a:p>
        </p:txBody>
      </p:sp>
    </p:spTree>
    <p:extLst>
      <p:ext uri="{BB962C8B-B14F-4D97-AF65-F5344CB8AC3E}">
        <p14:creationId xmlns:p14="http://schemas.microsoft.com/office/powerpoint/2010/main" val="213848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91" y="150275"/>
            <a:ext cx="8188036" cy="1144347"/>
          </a:xfrm>
        </p:spPr>
        <p:txBody>
          <a:bodyPr wrap="square" tIns="18000" bIns="18000" anchor="ctr" anchorCtr="0">
            <a:spAutoFit/>
          </a:bodyPr>
          <a:lstStyle/>
          <a:p>
            <a:r>
              <a:rPr lang="en-US" dirty="0">
                <a:ea typeface="ＭＳ Ｐゴシック" pitchFamily="34" charset="-128"/>
              </a:rPr>
              <a:t>Explain the Factors That Influence Perception </a:t>
            </a:r>
            <a:r>
              <a:rPr lang="en-US" sz="2800" dirty="0">
                <a:ea typeface="ＭＳ Ｐゴシック" pitchFamily="34" charset="-128"/>
              </a:rPr>
              <a:t>(2 of</a:t>
            </a:r>
            <a:r>
              <a:rPr lang="en-US" sz="2800" baseline="0" dirty="0">
                <a:ea typeface="ＭＳ Ｐゴシック" pitchFamily="34" charset="-128"/>
              </a:rPr>
              <a:t> 2)</a:t>
            </a:r>
            <a:endParaRPr lang="en-US" sz="2800" dirty="0"/>
          </a:p>
        </p:txBody>
      </p:sp>
      <p:sp>
        <p:nvSpPr>
          <p:cNvPr id="5" name="Content Placeholder 4">
            <a:extLst>
              <a:ext uri="{FF2B5EF4-FFF2-40B4-BE49-F238E27FC236}">
                <a16:creationId xmlns:a16="http://schemas.microsoft.com/office/drawing/2014/main" id="{0894C5E1-1814-4D70-AC01-9828F2A081D3}"/>
              </a:ext>
            </a:extLst>
          </p:cNvPr>
          <p:cNvSpPr>
            <a:spLocks noGrp="1"/>
          </p:cNvSpPr>
          <p:nvPr>
            <p:ph idx="1"/>
          </p:nvPr>
        </p:nvSpPr>
        <p:spPr>
          <a:xfrm>
            <a:off x="467591" y="1569028"/>
            <a:ext cx="8188036" cy="405683"/>
          </a:xfrm>
        </p:spPr>
        <p:txBody>
          <a:bodyPr wrap="square" tIns="18000" bIns="18000">
            <a:spAutoFit/>
          </a:bodyPr>
          <a:lstStyle/>
          <a:p>
            <a:pPr marL="0" indent="0">
              <a:buNone/>
            </a:pPr>
            <a:r>
              <a:rPr lang="en-US" sz="2400" b="1">
                <a:latin typeface="+mj-lt"/>
                <a:cs typeface="Arial" panose="020B0604020202020204" pitchFamily="34" charset="0"/>
              </a:rPr>
              <a:t>Exhibit 6.1 </a:t>
            </a:r>
            <a:r>
              <a:rPr lang="en-US" sz="2400">
                <a:latin typeface="+mj-lt"/>
              </a:rPr>
              <a:t>Factors That Influence Perception</a:t>
            </a:r>
          </a:p>
        </p:txBody>
      </p:sp>
      <p:pic>
        <p:nvPicPr>
          <p:cNvPr id="10" name="Picture Placeholder 8" descr="A flowchart depicts the factors the influence perception. These factors can reside in the perceiver, the object or target being perceived, or the situation in which the perception is made.&#10;Long description is available in notes, press F6">
            <a:extLst>
              <a:ext uri="{FF2B5EF4-FFF2-40B4-BE49-F238E27FC236}">
                <a16:creationId xmlns:a16="http://schemas.microsoft.com/office/drawing/2014/main" id="{BFF994EA-D5E0-4487-8FB6-87E99FEBC5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56060" y="2209800"/>
            <a:ext cx="7634439" cy="3653622"/>
          </a:xfrm>
          <a:prstGeom prst="rect">
            <a:avLst/>
          </a:prstGeom>
        </p:spPr>
      </p:pic>
    </p:spTree>
    <p:extLst>
      <p:ext uri="{BB962C8B-B14F-4D97-AF65-F5344CB8AC3E}">
        <p14:creationId xmlns:p14="http://schemas.microsoft.com/office/powerpoint/2010/main" val="1690304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5812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(1 of 11)</a:t>
            </a:r>
            <a:endParaRPr lang="en-US" sz="2800" dirty="0"/>
          </a:p>
        </p:txBody>
      </p:sp>
      <p:sp>
        <p:nvSpPr>
          <p:cNvPr id="5" name="Content Placeholder 4"/>
          <p:cNvSpPr>
            <a:spLocks noGrp="1"/>
          </p:cNvSpPr>
          <p:nvPr>
            <p:ph idx="1"/>
          </p:nvPr>
        </p:nvSpPr>
        <p:spPr>
          <a:xfrm>
            <a:off x="457200" y="1066800"/>
            <a:ext cx="8229600" cy="3044867"/>
          </a:xfrm>
        </p:spPr>
        <p:txBody>
          <a:bodyPr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Attribution theory </a:t>
            </a:r>
            <a:r>
              <a:rPr lang="en-US" sz="2400" dirty="0">
                <a:latin typeface="Arial" panose="020B0604020202020204" pitchFamily="34" charset="0"/>
                <a:ea typeface="ＭＳ Ｐゴシック" pitchFamily="34" charset="-128"/>
                <a:cs typeface="Arial" panose="020B0604020202020204" pitchFamily="34" charset="0"/>
              </a:rPr>
              <a:t>suggests that when we observe an individual’s behavior, we attempt to determine whether it was internally or externally caused.</a:t>
            </a:r>
          </a:p>
          <a:p>
            <a:r>
              <a:rPr lang="en-US" sz="2400" dirty="0">
                <a:latin typeface="Arial" panose="020B0604020202020204" pitchFamily="34" charset="0"/>
                <a:ea typeface="ＭＳ Ｐゴシック" pitchFamily="34" charset="-128"/>
                <a:cs typeface="Arial" panose="020B0604020202020204" pitchFamily="34" charset="0"/>
              </a:rPr>
              <a:t>Determination depends on three factors:</a:t>
            </a:r>
          </a:p>
          <a:p>
            <a:pPr lvl="1"/>
            <a:r>
              <a:rPr lang="en-US" sz="2400" dirty="0">
                <a:latin typeface="Arial" panose="020B0604020202020204" pitchFamily="34" charset="0"/>
                <a:ea typeface="ＭＳ Ｐゴシック" pitchFamily="34" charset="-128"/>
                <a:cs typeface="Arial" panose="020B0604020202020204" pitchFamily="34" charset="0"/>
              </a:rPr>
              <a:t>Distinctiveness</a:t>
            </a:r>
          </a:p>
          <a:p>
            <a:pPr lvl="1"/>
            <a:r>
              <a:rPr lang="en-US" sz="2400" dirty="0">
                <a:latin typeface="Arial" panose="020B0604020202020204" pitchFamily="34" charset="0"/>
                <a:ea typeface="ＭＳ Ｐゴシック" pitchFamily="34" charset="-128"/>
                <a:cs typeface="Arial" panose="020B0604020202020204" pitchFamily="34" charset="0"/>
              </a:rPr>
              <a:t>Consensus</a:t>
            </a:r>
          </a:p>
          <a:p>
            <a:pPr lvl="1"/>
            <a:r>
              <a:rPr lang="en-US" sz="2400" dirty="0">
                <a:latin typeface="Arial" panose="020B0604020202020204" pitchFamily="34" charset="0"/>
                <a:ea typeface="ＭＳ Ｐゴシック" pitchFamily="34" charset="-128"/>
                <a:cs typeface="Arial" panose="020B0604020202020204" pitchFamily="34" charset="0"/>
              </a:rPr>
              <a:t>Consistency</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(2 of 11)</a:t>
            </a:r>
            <a:endParaRPr lang="en-US" sz="2800" dirty="0"/>
          </a:p>
        </p:txBody>
      </p:sp>
      <p:sp>
        <p:nvSpPr>
          <p:cNvPr id="5" name="Content Placeholder 4"/>
          <p:cNvSpPr>
            <a:spLocks noGrp="1"/>
          </p:cNvSpPr>
          <p:nvPr>
            <p:ph idx="1"/>
          </p:nvPr>
        </p:nvSpPr>
        <p:spPr>
          <a:xfrm>
            <a:off x="457200" y="1066800"/>
            <a:ext cx="8229600" cy="2036899"/>
          </a:xfrm>
        </p:spPr>
        <p:txBody>
          <a:bodyPr tIns="18000" bIns="18000" anchor="ctr" anchorCtr="0">
            <a:spAutoFit/>
          </a:bodyPr>
          <a:lstStyle/>
          <a:p>
            <a:r>
              <a:rPr lang="en-US" sz="2400" dirty="0">
                <a:ea typeface="ＭＳ Ｐゴシック" pitchFamily="34" charset="-128"/>
              </a:rPr>
              <a:t>Clarification of the differences between internal and external causation</a:t>
            </a:r>
          </a:p>
          <a:p>
            <a:pPr lvl="1"/>
            <a:r>
              <a:rPr lang="en-US" sz="2400" b="1" dirty="0">
                <a:ea typeface="ＭＳ Ｐゴシック" pitchFamily="34" charset="-128"/>
              </a:rPr>
              <a:t>Internally caused</a:t>
            </a:r>
            <a:r>
              <a:rPr lang="en-US" sz="2400" dirty="0">
                <a:ea typeface="ＭＳ Ｐゴシック" pitchFamily="34" charset="-128"/>
              </a:rPr>
              <a:t>—those that are believed to be under the personal control of the individual.</a:t>
            </a:r>
          </a:p>
          <a:p>
            <a:pPr lvl="1"/>
            <a:r>
              <a:rPr lang="en-US" sz="2400" b="1" dirty="0">
                <a:ea typeface="ＭＳ Ｐゴシック" pitchFamily="34" charset="-128"/>
              </a:rPr>
              <a:t>Externally caused</a:t>
            </a:r>
            <a:r>
              <a:rPr lang="en-US" sz="2400" dirty="0">
                <a:ea typeface="ＭＳ Ｐゴシック" pitchFamily="34" charset="-128"/>
              </a:rPr>
              <a:t>—resulting from outside causes.</a:t>
            </a:r>
            <a:endParaRPr lang="en-US" sz="2400" dirty="0"/>
          </a:p>
        </p:txBody>
      </p:sp>
    </p:spTree>
    <p:extLst>
      <p:ext uri="{BB962C8B-B14F-4D97-AF65-F5344CB8AC3E}">
        <p14:creationId xmlns:p14="http://schemas.microsoft.com/office/powerpoint/2010/main" val="238225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90" y="157108"/>
            <a:ext cx="8219209" cy="590349"/>
          </a:xfrm>
        </p:spPr>
        <p:txBody>
          <a:bodyPr wrap="square"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(3 of 11)</a:t>
            </a:r>
            <a:endParaRPr lang="en-US" sz="2800" dirty="0"/>
          </a:p>
        </p:txBody>
      </p:sp>
      <p:sp>
        <p:nvSpPr>
          <p:cNvPr id="5" name="Content Placeholder 4">
            <a:extLst>
              <a:ext uri="{FF2B5EF4-FFF2-40B4-BE49-F238E27FC236}">
                <a16:creationId xmlns:a16="http://schemas.microsoft.com/office/drawing/2014/main" id="{0894C5E1-1814-4D70-AC01-9828F2A081D3}"/>
              </a:ext>
            </a:extLst>
          </p:cNvPr>
          <p:cNvSpPr>
            <a:spLocks noGrp="1"/>
          </p:cNvSpPr>
          <p:nvPr>
            <p:ph idx="1"/>
          </p:nvPr>
        </p:nvSpPr>
        <p:spPr>
          <a:xfrm>
            <a:off x="467590" y="1153388"/>
            <a:ext cx="8219209" cy="405683"/>
          </a:xfrm>
        </p:spPr>
        <p:txBody>
          <a:bodyPr wrap="square" tIns="18000" bIns="18000">
            <a:spAutoFit/>
          </a:bodyPr>
          <a:lstStyle/>
          <a:p>
            <a:pPr marL="0" indent="0">
              <a:buNone/>
            </a:pPr>
            <a:r>
              <a:rPr lang="en-US" sz="2400" b="1">
                <a:latin typeface="+mj-lt"/>
                <a:cs typeface="Arial" panose="020B0604020202020204" pitchFamily="34" charset="0"/>
              </a:rPr>
              <a:t>Exhibit 6.2 </a:t>
            </a:r>
            <a:r>
              <a:rPr lang="en-US" sz="2400">
                <a:latin typeface="+mj-lt"/>
                <a:cs typeface="Arial" panose="020B0604020202020204" pitchFamily="34" charset="0"/>
              </a:rPr>
              <a:t>Attribution Theory</a:t>
            </a:r>
            <a:endParaRPr lang="en-US" sz="2400">
              <a:latin typeface="+mj-lt"/>
            </a:endParaRPr>
          </a:p>
        </p:txBody>
      </p:sp>
      <p:pic>
        <p:nvPicPr>
          <p:cNvPr id="7" name="Picture Placeholder 8" descr="A flowchart depicts the attribution theory. It flows through the following steps: observation, interpretation and attribution of cause.&#10;Long description is available in notes, press F6">
            <a:extLst>
              <a:ext uri="{FF2B5EF4-FFF2-40B4-BE49-F238E27FC236}">
                <a16:creationId xmlns:a16="http://schemas.microsoft.com/office/drawing/2014/main" id="{4F1B227D-9A3D-4341-A508-CD573ACE142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283281" y="1884073"/>
            <a:ext cx="6579006" cy="4378053"/>
          </a:xfrm>
          <a:prstGeom prst="rect">
            <a:avLst/>
          </a:prstGeom>
        </p:spPr>
      </p:pic>
    </p:spTree>
    <p:extLst>
      <p:ext uri="{BB962C8B-B14F-4D97-AF65-F5344CB8AC3E}">
        <p14:creationId xmlns:p14="http://schemas.microsoft.com/office/powerpoint/2010/main" val="28669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(4 of 11)</a:t>
            </a:r>
            <a:endParaRPr lang="en-US" sz="2800" dirty="0"/>
          </a:p>
        </p:txBody>
      </p:sp>
      <p:sp>
        <p:nvSpPr>
          <p:cNvPr id="5" name="Content Placeholder 4"/>
          <p:cNvSpPr>
            <a:spLocks noGrp="1"/>
          </p:cNvSpPr>
          <p:nvPr>
            <p:ph idx="1"/>
          </p:nvPr>
        </p:nvSpPr>
        <p:spPr>
          <a:xfrm>
            <a:off x="457200" y="1009092"/>
            <a:ext cx="8229600" cy="3083340"/>
          </a:xfrm>
        </p:spPr>
        <p:txBody>
          <a:bodyPr tIns="18000" bIns="18000" anchor="ctr" anchorCtr="0">
            <a:spAutoFit/>
          </a:bodyPr>
          <a:lstStyle/>
          <a:p>
            <a:r>
              <a:rPr lang="en-US" sz="2400" b="1" dirty="0">
                <a:latin typeface="Arial" panose="020B0604020202020204" pitchFamily="34" charset="0"/>
                <a:ea typeface="ＭＳ Ｐゴシック" pitchFamily="34" charset="-128"/>
                <a:cs typeface="Arial" panose="020B0604020202020204" pitchFamily="34" charset="0"/>
              </a:rPr>
              <a:t>Fundamental attribution error </a:t>
            </a:r>
          </a:p>
          <a:p>
            <a:pPr marL="800100" lvl="1" indent="-342900"/>
            <a:r>
              <a:rPr lang="en-US" sz="2400" dirty="0">
                <a:latin typeface="Arial" panose="020B0604020202020204" pitchFamily="34" charset="0"/>
                <a:ea typeface="ＭＳ Ｐゴシック" pitchFamily="34" charset="-128"/>
                <a:cs typeface="Arial" panose="020B0604020202020204" pitchFamily="34" charset="0"/>
              </a:rPr>
              <a:t>We have a tendency to underestimate the influence of external factors and overestimate the influence of internal or personal factors.</a:t>
            </a:r>
          </a:p>
          <a:p>
            <a:r>
              <a:rPr lang="en-US" sz="2400" b="1" dirty="0">
                <a:latin typeface="Arial" panose="020B0604020202020204" pitchFamily="34" charset="0"/>
                <a:ea typeface="ＭＳ Ｐゴシック" pitchFamily="34" charset="-128"/>
                <a:cs typeface="Arial" panose="020B0604020202020204" pitchFamily="34" charset="0"/>
              </a:rPr>
              <a:t>Self-serving bias </a:t>
            </a:r>
          </a:p>
          <a:p>
            <a:pPr lvl="1"/>
            <a:r>
              <a:rPr lang="en-US" sz="2400" dirty="0">
                <a:latin typeface="Arial" panose="020B0604020202020204" pitchFamily="34" charset="0"/>
                <a:ea typeface="ＭＳ Ｐゴシック" pitchFamily="34" charset="-128"/>
                <a:cs typeface="Arial" panose="020B0604020202020204" pitchFamily="34" charset="0"/>
              </a:rPr>
              <a:t>Individuals attribute their own successes to internal factors.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91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90349"/>
          </a:xfrm>
        </p:spPr>
        <p:txBody>
          <a:bodyPr tIns="18000" bIns="18000" anchor="ctr" anchorCtr="0">
            <a:spAutoFit/>
          </a:bodyPr>
          <a:lstStyle/>
          <a:p>
            <a:r>
              <a:rPr lang="en-US" dirty="0">
                <a:ea typeface="ＭＳ Ｐゴシック" pitchFamily="34" charset="-128"/>
              </a:rPr>
              <a:t>Explain Attribution Theory</a:t>
            </a:r>
            <a:r>
              <a:rPr lang="en-US" b="0" dirty="0">
                <a:ea typeface="ＭＳ Ｐゴシック" pitchFamily="34" charset="-128"/>
              </a:rPr>
              <a:t> </a:t>
            </a:r>
            <a:r>
              <a:rPr lang="en-US" sz="2800" dirty="0">
                <a:ea typeface="ＭＳ Ｐゴシック" pitchFamily="34" charset="-128"/>
              </a:rPr>
              <a:t>(5 of 11)</a:t>
            </a:r>
            <a:endParaRPr lang="en-US" sz="2800" dirty="0"/>
          </a:p>
        </p:txBody>
      </p:sp>
      <p:sp>
        <p:nvSpPr>
          <p:cNvPr id="5" name="Content Placeholder 4"/>
          <p:cNvSpPr>
            <a:spLocks noGrp="1"/>
          </p:cNvSpPr>
          <p:nvPr>
            <p:ph idx="1"/>
          </p:nvPr>
        </p:nvSpPr>
        <p:spPr>
          <a:xfrm>
            <a:off x="457200" y="1066800"/>
            <a:ext cx="8229600" cy="2852507"/>
          </a:xfrm>
        </p:spPr>
        <p:txBody>
          <a:bodyPr tIns="18000" bIns="18000" anchor="ctr" anchorCtr="0">
            <a:spAutoFit/>
          </a:bodyPr>
          <a:lstStyle/>
          <a:p>
            <a:r>
              <a:rPr lang="en-US" sz="2400" dirty="0">
                <a:ea typeface="ＭＳ Ｐゴシック" pitchFamily="34" charset="-128"/>
              </a:rPr>
              <a:t>Common Shortcuts in Judging Others</a:t>
            </a:r>
          </a:p>
          <a:p>
            <a:pPr lvl="1"/>
            <a:r>
              <a:rPr lang="en-US" sz="2400" b="1" dirty="0">
                <a:ea typeface="ＭＳ Ｐゴシック" pitchFamily="34" charset="-128"/>
              </a:rPr>
              <a:t>Selective perception</a:t>
            </a:r>
          </a:p>
          <a:p>
            <a:pPr lvl="2"/>
            <a:r>
              <a:rPr lang="en-US" sz="2400" dirty="0">
                <a:ea typeface="ＭＳ Ｐゴシック" pitchFamily="34" charset="-128"/>
              </a:rPr>
              <a:t>Any characteristic that makes a person, object, or event stand out will increase the probability that it will be perceived.</a:t>
            </a:r>
          </a:p>
          <a:p>
            <a:pPr lvl="2"/>
            <a:r>
              <a:rPr lang="en-US" sz="2400" dirty="0">
                <a:ea typeface="ＭＳ Ｐゴシック" pitchFamily="34" charset="-128"/>
              </a:rPr>
              <a:t>Since we can’t observe everything going on around us, we engage in selective perception.</a:t>
            </a:r>
            <a:endParaRPr lang="en-US" sz="2400" dirty="0"/>
          </a:p>
        </p:txBody>
      </p:sp>
    </p:spTree>
    <p:extLst>
      <p:ext uri="{BB962C8B-B14F-4D97-AF65-F5344CB8AC3E}">
        <p14:creationId xmlns:p14="http://schemas.microsoft.com/office/powerpoint/2010/main" val="37801254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8673</TotalTime>
  <Words>6806</Words>
  <Application>Microsoft Office PowerPoint</Application>
  <PresentationFormat>On-screen Show (4:3)</PresentationFormat>
  <Paragraphs>348</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Times New Roman</vt:lpstr>
      <vt:lpstr>Verdana</vt:lpstr>
      <vt:lpstr>Wingdings</vt:lpstr>
      <vt:lpstr>508 Lecture</vt:lpstr>
      <vt:lpstr>Organizational Behavior</vt:lpstr>
      <vt:lpstr>Learning Objectives</vt:lpstr>
      <vt:lpstr>Explain the Factors That Influence Perception (1 of 2)</vt:lpstr>
      <vt:lpstr>Explain the Factors That Influence Perception (2 of 2)</vt:lpstr>
      <vt:lpstr>Explain Attribution Theory (1 of 11)</vt:lpstr>
      <vt:lpstr>Explain Attribution Theory (2 of 11)</vt:lpstr>
      <vt:lpstr>Explain Attribution Theory (3 of 11)</vt:lpstr>
      <vt:lpstr>Explain Attribution Theory (4 of 11)</vt:lpstr>
      <vt:lpstr>Explain Attribution Theory (5 of 11)</vt:lpstr>
      <vt:lpstr>Explain Attribution Theory (6 of 11)</vt:lpstr>
      <vt:lpstr>Explain Attribution Theory (7 of 11)</vt:lpstr>
      <vt:lpstr>Explain Attribution Theory (8 of 11)</vt:lpstr>
      <vt:lpstr>Explain Attribution Theory (9 of 11)</vt:lpstr>
      <vt:lpstr>Explain Attribution Theory (10 of 11)</vt:lpstr>
      <vt:lpstr>Explain Attribution Theory (11 of 11)</vt:lpstr>
      <vt:lpstr>Explain the Link Between Perception and Decision Making</vt:lpstr>
      <vt:lpstr>Rational Model of Decision Making Versus Bounded Rationality and Intuition (1 of 11)</vt:lpstr>
      <vt:lpstr>Rational Model of Decision Making Versus Bounded Rationality and Intuition (2 of 11)</vt:lpstr>
      <vt:lpstr>Rational Model of Decision Making Versus Bounded Rationality and Intuition (3 of 11)</vt:lpstr>
      <vt:lpstr>Rational Model of Decision Making Versus Bounded Rationality and Intuition (4 of 11)</vt:lpstr>
      <vt:lpstr>Rational Model of Decision Making Versus Bounded Rationality and Intuition (5 of 11)</vt:lpstr>
      <vt:lpstr>Rational Model of Decision Making Versus Bounded Rationality and Intuition (6 of 11)</vt:lpstr>
      <vt:lpstr>Rational Model of Decision Making Versus Bounded Rationality and Intuition (7 of 11)</vt:lpstr>
      <vt:lpstr>Rational Model of Decision Making Versus Bounded Rationality and Intuition (8 of 11)</vt:lpstr>
      <vt:lpstr>Rational Model of Decision Making Versus Bounded Rationality and Intuition (9 of 11)</vt:lpstr>
      <vt:lpstr>Rational Model of Decision Making Versus Bounded Rationality and Intuition (10 of 11)</vt:lpstr>
      <vt:lpstr>Rational Model of Decision Making Versus Bounded Rationality and Intuition (11 of 11)</vt:lpstr>
      <vt:lpstr>Individual Differences, Organizational Constraints, and Decision Making (1 of 2)</vt:lpstr>
      <vt:lpstr>Individual Differences, Organizational Constraints, and Decision Making (2 of 2)</vt:lpstr>
      <vt:lpstr>Contrast the Three Ethical Decision Criteria (1 of 3)</vt:lpstr>
      <vt:lpstr>Contrast the Three Ethical Decision Criteria (2 of 3)</vt:lpstr>
      <vt:lpstr>Contrast the Three Ethical Decision Criteria (3 of 3)</vt:lpstr>
      <vt:lpstr>Describe the Three-Stage Model of Creativity (1 of 2)</vt:lpstr>
      <vt:lpstr>Describe the Three-Stage Model of Creativity (2 of 2)</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6, Perception and Individual Decision Making </dc:title>
  <dc:subject/>
  <dc:creator> P. Robbins and A. Judge</dc:creator>
  <cp:keywords>Organizational Behavior</cp:keywords>
  <dc:description>Additional information may be found in the Notes Pane of each slide by pressing F6.</dc:description>
  <cp:lastModifiedBy>Network Admin</cp:lastModifiedBy>
  <cp:revision>1739</cp:revision>
  <dcterms:created xsi:type="dcterms:W3CDTF">2014-07-14T20:04:21Z</dcterms:created>
  <dcterms:modified xsi:type="dcterms:W3CDTF">2022-02-07T02:22:03Z</dcterms:modified>
  <cp:category>Organizational Behavior</cp:category>
</cp:coreProperties>
</file>