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534" r:id="rId2"/>
    <p:sldId id="380" r:id="rId3"/>
    <p:sldId id="503" r:id="rId4"/>
    <p:sldId id="504" r:id="rId5"/>
    <p:sldId id="505" r:id="rId6"/>
    <p:sldId id="506" r:id="rId7"/>
    <p:sldId id="507" r:id="rId8"/>
    <p:sldId id="779" r:id="rId9"/>
    <p:sldId id="508" r:id="rId10"/>
    <p:sldId id="509" r:id="rId11"/>
    <p:sldId id="510" r:id="rId12"/>
    <p:sldId id="511" r:id="rId13"/>
    <p:sldId id="778"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35" r:id="rId30"/>
    <p:sldId id="777" r:id="rId31"/>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 userDrawn="1">
          <p15:clr>
            <a:srgbClr val="A4A3A4"/>
          </p15:clr>
        </p15:guide>
        <p15:guide id="5" pos="288">
          <p15:clr>
            <a:srgbClr val="A4A3A4"/>
          </p15:clr>
        </p15:guide>
        <p15:guide id="6" pos="5472" userDrawn="1">
          <p15:clr>
            <a:srgbClr val="A4A3A4"/>
          </p15:clr>
        </p15:guide>
        <p15:guide id="7"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6666FF"/>
    <a:srgbClr val="3366CC"/>
    <a:srgbClr val="333399"/>
    <a:srgbClr val="2F3675"/>
    <a:srgbClr val="123D92"/>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71CE2-2E1E-4F97-80A1-59F85603C3BD}" v="2" dt="2021-10-11T10:31:45.82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69474" autoAdjust="0"/>
  </p:normalViewPr>
  <p:slideViewPr>
    <p:cSldViewPr>
      <p:cViewPr varScale="1">
        <p:scale>
          <a:sx n="69" d="100"/>
          <a:sy n="69" d="100"/>
        </p:scale>
        <p:origin x="1560" y="66"/>
      </p:cViewPr>
      <p:guideLst>
        <p:guide orient="horz" pos="2160"/>
        <p:guide orient="horz" pos="384"/>
        <p:guide pos="288"/>
        <p:guide pos="5472"/>
        <p:guide pos="2880"/>
      </p:guideLst>
    </p:cSldViewPr>
  </p:slideViewPr>
  <p:outlineViewPr>
    <p:cViewPr>
      <p:scale>
        <a:sx n="33" d="100"/>
        <a:sy n="33" d="100"/>
      </p:scale>
      <p:origin x="0" y="-828"/>
    </p:cViewPr>
  </p:outlineViewPr>
  <p:notesTextViewPr>
    <p:cViewPr>
      <p:scale>
        <a:sx n="1" d="1"/>
        <a:sy n="1" d="1"/>
      </p:scale>
      <p:origin x="0" y="0"/>
    </p:cViewPr>
  </p:notesTextViewPr>
  <p:notesViewPr>
    <p:cSldViewPr>
      <p:cViewPr>
        <p:scale>
          <a:sx n="103" d="100"/>
          <a:sy n="103" d="100"/>
        </p:scale>
        <p:origin x="1773"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30671CE2-2E1E-4F97-80A1-59F85603C3BD}"/>
    <pc:docChg chg="undo redo custSel addSld delSld modSld modMainMaster">
      <pc:chgData name="veronica bashian" userId="23daa29cce4e5f50" providerId="LiveId" clId="{30671CE2-2E1E-4F97-80A1-59F85603C3BD}" dt="2021-10-19T16:36:05.467" v="1882" actId="20577"/>
      <pc:docMkLst>
        <pc:docMk/>
      </pc:docMkLst>
      <pc:sldChg chg="modSp mod modNotes">
        <pc:chgData name="veronica bashian" userId="23daa29cce4e5f50" providerId="LiveId" clId="{30671CE2-2E1E-4F97-80A1-59F85603C3BD}" dt="2021-10-11T09:48:18.235" v="211" actId="20577"/>
        <pc:sldMkLst>
          <pc:docMk/>
          <pc:sldMk cId="392597923" sldId="380"/>
        </pc:sldMkLst>
        <pc:spChg chg="mod">
          <ac:chgData name="veronica bashian" userId="23daa29cce4e5f50" providerId="LiveId" clId="{30671CE2-2E1E-4F97-80A1-59F85603C3BD}" dt="2021-10-11T09:46:35.405" v="137" actId="20577"/>
          <ac:spMkLst>
            <pc:docMk/>
            <pc:sldMk cId="392597923" sldId="380"/>
            <ac:spMk id="3" creationId="{00000000-0000-0000-0000-000000000000}"/>
          </ac:spMkLst>
        </pc:spChg>
      </pc:sldChg>
      <pc:sldChg chg="addSp delSp modSp mod modNotesTx">
        <pc:chgData name="veronica bashian" userId="23daa29cce4e5f50" providerId="LiveId" clId="{30671CE2-2E1E-4F97-80A1-59F85603C3BD}" dt="2021-10-11T09:53:49.662" v="231" actId="1076"/>
        <pc:sldMkLst>
          <pc:docMk/>
          <pc:sldMk cId="0" sldId="503"/>
        </pc:sldMkLst>
        <pc:spChg chg="del">
          <ac:chgData name="veronica bashian" userId="23daa29cce4e5f50" providerId="LiveId" clId="{30671CE2-2E1E-4F97-80A1-59F85603C3BD}" dt="2021-10-11T09:53:07.902" v="227" actId="478"/>
          <ac:spMkLst>
            <pc:docMk/>
            <pc:sldMk cId="0" sldId="503"/>
            <ac:spMk id="3" creationId="{00000000-0000-0000-0000-000000000000}"/>
          </ac:spMkLst>
        </pc:spChg>
        <pc:spChg chg="del">
          <ac:chgData name="veronica bashian" userId="23daa29cce4e5f50" providerId="LiveId" clId="{30671CE2-2E1E-4F97-80A1-59F85603C3BD}" dt="2021-10-11T09:53:01.940" v="225" actId="478"/>
          <ac:spMkLst>
            <pc:docMk/>
            <pc:sldMk cId="0" sldId="503"/>
            <ac:spMk id="4" creationId="{00000000-0000-0000-0000-000000000000}"/>
          </ac:spMkLst>
        </pc:spChg>
        <pc:spChg chg="add del mod">
          <ac:chgData name="veronica bashian" userId="23daa29cce4e5f50" providerId="LiveId" clId="{30671CE2-2E1E-4F97-80A1-59F85603C3BD}" dt="2021-10-11T09:53:04.434" v="226" actId="478"/>
          <ac:spMkLst>
            <pc:docMk/>
            <pc:sldMk cId="0" sldId="503"/>
            <ac:spMk id="7" creationId="{9B30AEA7-8E87-46AB-ACFF-682CCB61CCBA}"/>
          </ac:spMkLst>
        </pc:spChg>
        <pc:spChg chg="add del mod">
          <ac:chgData name="veronica bashian" userId="23daa29cce4e5f50" providerId="LiveId" clId="{30671CE2-2E1E-4F97-80A1-59F85603C3BD}" dt="2021-10-11T09:53:11.213" v="228" actId="478"/>
          <ac:spMkLst>
            <pc:docMk/>
            <pc:sldMk cId="0" sldId="503"/>
            <ac:spMk id="9" creationId="{10CFD84B-E75A-48F8-B27F-88373F2AFF9F}"/>
          </ac:spMkLst>
        </pc:spChg>
        <pc:picChg chg="del">
          <ac:chgData name="veronica bashian" userId="23daa29cce4e5f50" providerId="LiveId" clId="{30671CE2-2E1E-4F97-80A1-59F85603C3BD}" dt="2021-10-11T09:52:58.663" v="224" actId="478"/>
          <ac:picMkLst>
            <pc:docMk/>
            <pc:sldMk cId="0" sldId="503"/>
            <ac:picMk id="5" creationId="{00000000-0000-0000-0000-000000000000}"/>
          </ac:picMkLst>
        </pc:picChg>
        <pc:picChg chg="add mod">
          <ac:chgData name="veronica bashian" userId="23daa29cce4e5f50" providerId="LiveId" clId="{30671CE2-2E1E-4F97-80A1-59F85603C3BD}" dt="2021-10-11T09:53:49.662" v="231" actId="1076"/>
          <ac:picMkLst>
            <pc:docMk/>
            <pc:sldMk cId="0" sldId="503"/>
            <ac:picMk id="11" creationId="{B0D1272F-8B49-4341-BC1C-98BCA701D6A5}"/>
          </ac:picMkLst>
        </pc:picChg>
      </pc:sldChg>
      <pc:sldChg chg="modSp mod modNotesTx">
        <pc:chgData name="veronica bashian" userId="23daa29cce4e5f50" providerId="LiveId" clId="{30671CE2-2E1E-4F97-80A1-59F85603C3BD}" dt="2021-10-11T10:00:30.451" v="247"/>
        <pc:sldMkLst>
          <pc:docMk/>
          <pc:sldMk cId="0" sldId="504"/>
        </pc:sldMkLst>
        <pc:spChg chg="mod">
          <ac:chgData name="veronica bashian" userId="23daa29cce4e5f50" providerId="LiveId" clId="{30671CE2-2E1E-4F97-80A1-59F85603C3BD}" dt="2021-10-11T09:58:53.998" v="238" actId="20577"/>
          <ac:spMkLst>
            <pc:docMk/>
            <pc:sldMk cId="0" sldId="504"/>
            <ac:spMk id="3" creationId="{00000000-0000-0000-0000-000000000000}"/>
          </ac:spMkLst>
        </pc:spChg>
      </pc:sldChg>
      <pc:sldChg chg="modSp mod modNotesTx">
        <pc:chgData name="veronica bashian" userId="23daa29cce4e5f50" providerId="LiveId" clId="{30671CE2-2E1E-4F97-80A1-59F85603C3BD}" dt="2021-10-11T10:03:28.751" v="287" actId="20577"/>
        <pc:sldMkLst>
          <pc:docMk/>
          <pc:sldMk cId="0" sldId="505"/>
        </pc:sldMkLst>
        <pc:spChg chg="mod">
          <ac:chgData name="veronica bashian" userId="23daa29cce4e5f50" providerId="LiveId" clId="{30671CE2-2E1E-4F97-80A1-59F85603C3BD}" dt="2021-10-11T10:03:02.733" v="270" actId="20577"/>
          <ac:spMkLst>
            <pc:docMk/>
            <pc:sldMk cId="0" sldId="505"/>
            <ac:spMk id="6" creationId="{00000000-0000-0000-0000-000000000000}"/>
          </ac:spMkLst>
        </pc:spChg>
      </pc:sldChg>
      <pc:sldChg chg="modNotesTx">
        <pc:chgData name="veronica bashian" userId="23daa29cce4e5f50" providerId="LiveId" clId="{30671CE2-2E1E-4F97-80A1-59F85603C3BD}" dt="2021-10-11T10:04:41.846" v="289" actId="114"/>
        <pc:sldMkLst>
          <pc:docMk/>
          <pc:sldMk cId="0" sldId="506"/>
        </pc:sldMkLst>
      </pc:sldChg>
      <pc:sldChg chg="addSp delSp modSp mod modNotesTx">
        <pc:chgData name="veronica bashian" userId="23daa29cce4e5f50" providerId="LiveId" clId="{30671CE2-2E1E-4F97-80A1-59F85603C3BD}" dt="2021-10-11T10:08:58.181" v="300" actId="6549"/>
        <pc:sldMkLst>
          <pc:docMk/>
          <pc:sldMk cId="0" sldId="507"/>
        </pc:sldMkLst>
        <pc:spChg chg="mod">
          <ac:chgData name="veronica bashian" userId="23daa29cce4e5f50" providerId="LiveId" clId="{30671CE2-2E1E-4F97-80A1-59F85603C3BD}" dt="2021-10-11T10:08:58.181" v="300" actId="6549"/>
          <ac:spMkLst>
            <pc:docMk/>
            <pc:sldMk cId="0" sldId="507"/>
            <ac:spMk id="2" creationId="{00000000-0000-0000-0000-000000000000}"/>
          </ac:spMkLst>
        </pc:spChg>
        <pc:spChg chg="del">
          <ac:chgData name="veronica bashian" userId="23daa29cce4e5f50" providerId="LiveId" clId="{30671CE2-2E1E-4F97-80A1-59F85603C3BD}" dt="2021-10-11T10:07:00.317" v="294" actId="478"/>
          <ac:spMkLst>
            <pc:docMk/>
            <pc:sldMk cId="0" sldId="507"/>
            <ac:spMk id="3" creationId="{00000000-0000-0000-0000-000000000000}"/>
          </ac:spMkLst>
        </pc:spChg>
        <pc:spChg chg="add del mod">
          <ac:chgData name="veronica bashian" userId="23daa29cce4e5f50" providerId="LiveId" clId="{30671CE2-2E1E-4F97-80A1-59F85603C3BD}" dt="2021-10-11T10:07:03.362" v="295" actId="478"/>
          <ac:spMkLst>
            <pc:docMk/>
            <pc:sldMk cId="0" sldId="507"/>
            <ac:spMk id="6" creationId="{77A0FFA3-9EF4-4938-94E5-0861E5005A6C}"/>
          </ac:spMkLst>
        </pc:spChg>
        <pc:graphicFrameChg chg="del modGraphic">
          <ac:chgData name="veronica bashian" userId="23daa29cce4e5f50" providerId="LiveId" clId="{30671CE2-2E1E-4F97-80A1-59F85603C3BD}" dt="2021-10-11T10:06:56.371" v="293" actId="478"/>
          <ac:graphicFrameMkLst>
            <pc:docMk/>
            <pc:sldMk cId="0" sldId="507"/>
            <ac:graphicFrameMk id="4" creationId="{00000000-0000-0000-0000-000000000000}"/>
          </ac:graphicFrameMkLst>
        </pc:graphicFrameChg>
        <pc:picChg chg="add mod">
          <ac:chgData name="veronica bashian" userId="23daa29cce4e5f50" providerId="LiveId" clId="{30671CE2-2E1E-4F97-80A1-59F85603C3BD}" dt="2021-10-11T10:07:31.014" v="298" actId="1076"/>
          <ac:picMkLst>
            <pc:docMk/>
            <pc:sldMk cId="0" sldId="507"/>
            <ac:picMk id="8" creationId="{E8847FB7-A27B-4918-8DBA-3891E30701BA}"/>
          </ac:picMkLst>
        </pc:picChg>
      </pc:sldChg>
      <pc:sldChg chg="modSp mod modNotesTx">
        <pc:chgData name="veronica bashian" userId="23daa29cce4e5f50" providerId="LiveId" clId="{30671CE2-2E1E-4F97-80A1-59F85603C3BD}" dt="2021-10-11T10:14:14.335" v="433" actId="20577"/>
        <pc:sldMkLst>
          <pc:docMk/>
          <pc:sldMk cId="0" sldId="508"/>
        </pc:sldMkLst>
        <pc:spChg chg="mod">
          <ac:chgData name="veronica bashian" userId="23daa29cce4e5f50" providerId="LiveId" clId="{30671CE2-2E1E-4F97-80A1-59F85603C3BD}" dt="2021-10-11T10:09:13.034" v="313" actId="6549"/>
          <ac:spMkLst>
            <pc:docMk/>
            <pc:sldMk cId="0" sldId="508"/>
            <ac:spMk id="2" creationId="{00000000-0000-0000-0000-000000000000}"/>
          </ac:spMkLst>
        </pc:spChg>
        <pc:spChg chg="mod">
          <ac:chgData name="veronica bashian" userId="23daa29cce4e5f50" providerId="LiveId" clId="{30671CE2-2E1E-4F97-80A1-59F85603C3BD}" dt="2021-10-11T10:13:09.321" v="424" actId="20577"/>
          <ac:spMkLst>
            <pc:docMk/>
            <pc:sldMk cId="0" sldId="508"/>
            <ac:spMk id="4" creationId="{00000000-0000-0000-0000-000000000000}"/>
          </ac:spMkLst>
        </pc:spChg>
      </pc:sldChg>
      <pc:sldChg chg="modSp mod modNotesTx">
        <pc:chgData name="veronica bashian" userId="23daa29cce4e5f50" providerId="LiveId" clId="{30671CE2-2E1E-4F97-80A1-59F85603C3BD}" dt="2021-10-11T10:29:31.018" v="548" actId="6549"/>
        <pc:sldMkLst>
          <pc:docMk/>
          <pc:sldMk cId="0" sldId="509"/>
        </pc:sldMkLst>
        <pc:spChg chg="mod">
          <ac:chgData name="veronica bashian" userId="23daa29cce4e5f50" providerId="LiveId" clId="{30671CE2-2E1E-4F97-80A1-59F85603C3BD}" dt="2021-10-11T10:29:31.018" v="548" actId="6549"/>
          <ac:spMkLst>
            <pc:docMk/>
            <pc:sldMk cId="0" sldId="509"/>
            <ac:spMk id="2" creationId="{00000000-0000-0000-0000-000000000000}"/>
          </ac:spMkLst>
        </pc:spChg>
        <pc:spChg chg="mod">
          <ac:chgData name="veronica bashian" userId="23daa29cce4e5f50" providerId="LiveId" clId="{30671CE2-2E1E-4F97-80A1-59F85603C3BD}" dt="2021-10-11T10:25:40.364" v="530" actId="20577"/>
          <ac:spMkLst>
            <pc:docMk/>
            <pc:sldMk cId="0" sldId="509"/>
            <ac:spMk id="3" creationId="{00000000-0000-0000-0000-000000000000}"/>
          </ac:spMkLst>
        </pc:spChg>
      </pc:sldChg>
      <pc:sldChg chg="modSp mod">
        <pc:chgData name="veronica bashian" userId="23daa29cce4e5f50" providerId="LiveId" clId="{30671CE2-2E1E-4F97-80A1-59F85603C3BD}" dt="2021-10-11T10:29:43.130" v="560" actId="6549"/>
        <pc:sldMkLst>
          <pc:docMk/>
          <pc:sldMk cId="0" sldId="510"/>
        </pc:sldMkLst>
        <pc:spChg chg="mod">
          <ac:chgData name="veronica bashian" userId="23daa29cce4e5f50" providerId="LiveId" clId="{30671CE2-2E1E-4F97-80A1-59F85603C3BD}" dt="2021-10-11T10:29:43.130" v="560" actId="6549"/>
          <ac:spMkLst>
            <pc:docMk/>
            <pc:sldMk cId="0" sldId="510"/>
            <ac:spMk id="2" creationId="{00000000-0000-0000-0000-000000000000}"/>
          </ac:spMkLst>
        </pc:spChg>
      </pc:sldChg>
      <pc:sldChg chg="modSp mod">
        <pc:chgData name="veronica bashian" userId="23daa29cce4e5f50" providerId="LiveId" clId="{30671CE2-2E1E-4F97-80A1-59F85603C3BD}" dt="2021-10-11T10:29:56.166" v="566" actId="6549"/>
        <pc:sldMkLst>
          <pc:docMk/>
          <pc:sldMk cId="0" sldId="511"/>
        </pc:sldMkLst>
        <pc:spChg chg="mod">
          <ac:chgData name="veronica bashian" userId="23daa29cce4e5f50" providerId="LiveId" clId="{30671CE2-2E1E-4F97-80A1-59F85603C3BD}" dt="2021-10-11T10:29:56.166" v="566" actId="6549"/>
          <ac:spMkLst>
            <pc:docMk/>
            <pc:sldMk cId="0" sldId="511"/>
            <ac:spMk id="2" creationId="{00000000-0000-0000-0000-000000000000}"/>
          </ac:spMkLst>
        </pc:spChg>
      </pc:sldChg>
      <pc:sldChg chg="addSp delSp modSp mod">
        <pc:chgData name="veronica bashian" userId="23daa29cce4e5f50" providerId="LiveId" clId="{30671CE2-2E1E-4F97-80A1-59F85603C3BD}" dt="2021-10-11T10:31:05.569" v="588" actId="1076"/>
        <pc:sldMkLst>
          <pc:docMk/>
          <pc:sldMk cId="0" sldId="512"/>
        </pc:sldMkLst>
        <pc:spChg chg="mod">
          <ac:chgData name="veronica bashian" userId="23daa29cce4e5f50" providerId="LiveId" clId="{30671CE2-2E1E-4F97-80A1-59F85603C3BD}" dt="2021-10-11T10:30:09.131" v="578" actId="6549"/>
          <ac:spMkLst>
            <pc:docMk/>
            <pc:sldMk cId="0" sldId="512"/>
            <ac:spMk id="2" creationId="{00000000-0000-0000-0000-000000000000}"/>
          </ac:spMkLst>
        </pc:spChg>
        <pc:spChg chg="del">
          <ac:chgData name="veronica bashian" userId="23daa29cce4e5f50" providerId="LiveId" clId="{30671CE2-2E1E-4F97-80A1-59F85603C3BD}" dt="2021-10-11T10:30:25.036" v="580" actId="478"/>
          <ac:spMkLst>
            <pc:docMk/>
            <pc:sldMk cId="0" sldId="512"/>
            <ac:spMk id="3" creationId="{00000000-0000-0000-0000-000000000000}"/>
          </ac:spMkLst>
        </pc:spChg>
        <pc:spChg chg="del">
          <ac:chgData name="veronica bashian" userId="23daa29cce4e5f50" providerId="LiveId" clId="{30671CE2-2E1E-4F97-80A1-59F85603C3BD}" dt="2021-10-11T10:30:31.649" v="582" actId="478"/>
          <ac:spMkLst>
            <pc:docMk/>
            <pc:sldMk cId="0" sldId="512"/>
            <ac:spMk id="4" creationId="{00000000-0000-0000-0000-000000000000}"/>
          </ac:spMkLst>
        </pc:spChg>
        <pc:spChg chg="add del mod">
          <ac:chgData name="veronica bashian" userId="23daa29cce4e5f50" providerId="LiveId" clId="{30671CE2-2E1E-4F97-80A1-59F85603C3BD}" dt="2021-10-11T10:30:28.376" v="581" actId="478"/>
          <ac:spMkLst>
            <pc:docMk/>
            <pc:sldMk cId="0" sldId="512"/>
            <ac:spMk id="7" creationId="{14830AEA-2AD8-44D6-9135-3AEFD4DF3E1C}"/>
          </ac:spMkLst>
        </pc:spChg>
        <pc:spChg chg="add del mod">
          <ac:chgData name="veronica bashian" userId="23daa29cce4e5f50" providerId="LiveId" clId="{30671CE2-2E1E-4F97-80A1-59F85603C3BD}" dt="2021-10-11T10:30:34.876" v="583" actId="478"/>
          <ac:spMkLst>
            <pc:docMk/>
            <pc:sldMk cId="0" sldId="512"/>
            <ac:spMk id="9" creationId="{60D743AF-4A63-4B2B-A4DA-80005941BF2E}"/>
          </ac:spMkLst>
        </pc:spChg>
        <pc:picChg chg="del">
          <ac:chgData name="veronica bashian" userId="23daa29cce4e5f50" providerId="LiveId" clId="{30671CE2-2E1E-4F97-80A1-59F85603C3BD}" dt="2021-10-11T10:30:21.246" v="579" actId="478"/>
          <ac:picMkLst>
            <pc:docMk/>
            <pc:sldMk cId="0" sldId="512"/>
            <ac:picMk id="5" creationId="{00000000-0000-0000-0000-000000000000}"/>
          </ac:picMkLst>
        </pc:picChg>
        <pc:picChg chg="add mod">
          <ac:chgData name="veronica bashian" userId="23daa29cce4e5f50" providerId="LiveId" clId="{30671CE2-2E1E-4F97-80A1-59F85603C3BD}" dt="2021-10-11T10:31:05.569" v="588" actId="1076"/>
          <ac:picMkLst>
            <pc:docMk/>
            <pc:sldMk cId="0" sldId="512"/>
            <ac:picMk id="11" creationId="{B3D179FA-EA31-420B-8E3D-5FF72348548D}"/>
          </ac:picMkLst>
        </pc:picChg>
      </pc:sldChg>
      <pc:sldChg chg="modNotesTx">
        <pc:chgData name="veronica bashian" userId="23daa29cce4e5f50" providerId="LiveId" clId="{30671CE2-2E1E-4F97-80A1-59F85603C3BD}" dt="2021-10-11T10:31:50.347" v="594" actId="114"/>
        <pc:sldMkLst>
          <pc:docMk/>
          <pc:sldMk cId="0" sldId="513"/>
        </pc:sldMkLst>
      </pc:sldChg>
      <pc:sldChg chg="modNotes">
        <pc:chgData name="veronica bashian" userId="23daa29cce4e5f50" providerId="LiveId" clId="{30671CE2-2E1E-4F97-80A1-59F85603C3BD}" dt="2021-10-11T21:04:06.926" v="1860" actId="6549"/>
        <pc:sldMkLst>
          <pc:docMk/>
          <pc:sldMk cId="0" sldId="514"/>
        </pc:sldMkLst>
      </pc:sldChg>
      <pc:sldChg chg="modSp mod modNotesTx">
        <pc:chgData name="veronica bashian" userId="23daa29cce4e5f50" providerId="LiveId" clId="{30671CE2-2E1E-4F97-80A1-59F85603C3BD}" dt="2021-10-11T21:05:57.150" v="1864" actId="14100"/>
        <pc:sldMkLst>
          <pc:docMk/>
          <pc:sldMk cId="0" sldId="516"/>
        </pc:sldMkLst>
        <pc:spChg chg="mod">
          <ac:chgData name="veronica bashian" userId="23daa29cce4e5f50" providerId="LiveId" clId="{30671CE2-2E1E-4F97-80A1-59F85603C3BD}" dt="2021-10-11T21:05:57.150" v="1864" actId="14100"/>
          <ac:spMkLst>
            <pc:docMk/>
            <pc:sldMk cId="0" sldId="516"/>
            <ac:spMk id="2" creationId="{00000000-0000-0000-0000-000000000000}"/>
          </ac:spMkLst>
        </pc:spChg>
        <pc:spChg chg="mod">
          <ac:chgData name="veronica bashian" userId="23daa29cce4e5f50" providerId="LiveId" clId="{30671CE2-2E1E-4F97-80A1-59F85603C3BD}" dt="2021-10-11T10:34:43.647" v="635" actId="114"/>
          <ac:spMkLst>
            <pc:docMk/>
            <pc:sldMk cId="0" sldId="516"/>
            <ac:spMk id="3" creationId="{00000000-0000-0000-0000-000000000000}"/>
          </ac:spMkLst>
        </pc:spChg>
      </pc:sldChg>
      <pc:sldChg chg="modSp mod modNotesTx">
        <pc:chgData name="veronica bashian" userId="23daa29cce4e5f50" providerId="LiveId" clId="{30671CE2-2E1E-4F97-80A1-59F85603C3BD}" dt="2021-10-11T21:06:05.790" v="1865" actId="14100"/>
        <pc:sldMkLst>
          <pc:docMk/>
          <pc:sldMk cId="0" sldId="517"/>
        </pc:sldMkLst>
        <pc:spChg chg="mod">
          <ac:chgData name="veronica bashian" userId="23daa29cce4e5f50" providerId="LiveId" clId="{30671CE2-2E1E-4F97-80A1-59F85603C3BD}" dt="2021-10-11T21:06:05.790" v="1865" actId="14100"/>
          <ac:spMkLst>
            <pc:docMk/>
            <pc:sldMk cId="0" sldId="517"/>
            <ac:spMk id="2" creationId="{00000000-0000-0000-0000-000000000000}"/>
          </ac:spMkLst>
        </pc:spChg>
      </pc:sldChg>
      <pc:sldChg chg="modSp mod modNotesTx">
        <pc:chgData name="veronica bashian" userId="23daa29cce4e5f50" providerId="LiveId" clId="{30671CE2-2E1E-4F97-80A1-59F85603C3BD}" dt="2021-10-11T21:05:49.472" v="1863" actId="14100"/>
        <pc:sldMkLst>
          <pc:docMk/>
          <pc:sldMk cId="0" sldId="518"/>
        </pc:sldMkLst>
        <pc:spChg chg="mod">
          <ac:chgData name="veronica bashian" userId="23daa29cce4e5f50" providerId="LiveId" clId="{30671CE2-2E1E-4F97-80A1-59F85603C3BD}" dt="2021-10-11T21:05:49.472" v="1863" actId="14100"/>
          <ac:spMkLst>
            <pc:docMk/>
            <pc:sldMk cId="0" sldId="518"/>
            <ac:spMk id="2" creationId="{00000000-0000-0000-0000-000000000000}"/>
          </ac:spMkLst>
        </pc:spChg>
      </pc:sldChg>
      <pc:sldChg chg="modSp mod modNotesTx">
        <pc:chgData name="veronica bashian" userId="23daa29cce4e5f50" providerId="LiveId" clId="{30671CE2-2E1E-4F97-80A1-59F85603C3BD}" dt="2021-10-11T21:06:19.856" v="1868" actId="14100"/>
        <pc:sldMkLst>
          <pc:docMk/>
          <pc:sldMk cId="0" sldId="519"/>
        </pc:sldMkLst>
        <pc:spChg chg="mod">
          <ac:chgData name="veronica bashian" userId="23daa29cce4e5f50" providerId="LiveId" clId="{30671CE2-2E1E-4F97-80A1-59F85603C3BD}" dt="2021-10-11T21:06:19.856" v="1868" actId="14100"/>
          <ac:spMkLst>
            <pc:docMk/>
            <pc:sldMk cId="0" sldId="519"/>
            <ac:spMk id="2" creationId="{00000000-0000-0000-0000-000000000000}"/>
          </ac:spMkLst>
        </pc:spChg>
      </pc:sldChg>
      <pc:sldChg chg="modSp mod modNotesTx">
        <pc:chgData name="veronica bashian" userId="23daa29cce4e5f50" providerId="LiveId" clId="{30671CE2-2E1E-4F97-80A1-59F85603C3BD}" dt="2021-10-11T21:06:40.355" v="1871" actId="20577"/>
        <pc:sldMkLst>
          <pc:docMk/>
          <pc:sldMk cId="0" sldId="520"/>
        </pc:sldMkLst>
        <pc:spChg chg="mod">
          <ac:chgData name="veronica bashian" userId="23daa29cce4e5f50" providerId="LiveId" clId="{30671CE2-2E1E-4F97-80A1-59F85603C3BD}" dt="2021-10-11T21:06:40.355" v="1871" actId="20577"/>
          <ac:spMkLst>
            <pc:docMk/>
            <pc:sldMk cId="0" sldId="520"/>
            <ac:spMk id="2" creationId="{00000000-0000-0000-0000-000000000000}"/>
          </ac:spMkLst>
        </pc:spChg>
      </pc:sldChg>
      <pc:sldChg chg="modSp mod modNotesTx">
        <pc:chgData name="veronica bashian" userId="23daa29cce4e5f50" providerId="LiveId" clId="{30671CE2-2E1E-4F97-80A1-59F85603C3BD}" dt="2021-10-11T21:07:01.566" v="1874" actId="14100"/>
        <pc:sldMkLst>
          <pc:docMk/>
          <pc:sldMk cId="0" sldId="521"/>
        </pc:sldMkLst>
        <pc:spChg chg="mod">
          <ac:chgData name="veronica bashian" userId="23daa29cce4e5f50" providerId="LiveId" clId="{30671CE2-2E1E-4F97-80A1-59F85603C3BD}" dt="2021-10-11T21:07:01.566" v="1874" actId="14100"/>
          <ac:spMkLst>
            <pc:docMk/>
            <pc:sldMk cId="0" sldId="521"/>
            <ac:spMk id="2" creationId="{00000000-0000-0000-0000-000000000000}"/>
          </ac:spMkLst>
        </pc:spChg>
      </pc:sldChg>
      <pc:sldChg chg="modSp mod modNotesTx">
        <pc:chgData name="veronica bashian" userId="23daa29cce4e5f50" providerId="LiveId" clId="{30671CE2-2E1E-4F97-80A1-59F85603C3BD}" dt="2021-10-11T21:07:15.848" v="1877" actId="14100"/>
        <pc:sldMkLst>
          <pc:docMk/>
          <pc:sldMk cId="0" sldId="522"/>
        </pc:sldMkLst>
        <pc:spChg chg="mod">
          <ac:chgData name="veronica bashian" userId="23daa29cce4e5f50" providerId="LiveId" clId="{30671CE2-2E1E-4F97-80A1-59F85603C3BD}" dt="2021-10-11T21:07:15.848" v="1877" actId="14100"/>
          <ac:spMkLst>
            <pc:docMk/>
            <pc:sldMk cId="0" sldId="522"/>
            <ac:spMk id="2" creationId="{00000000-0000-0000-0000-000000000000}"/>
          </ac:spMkLst>
        </pc:spChg>
      </pc:sldChg>
      <pc:sldChg chg="modSp mod">
        <pc:chgData name="veronica bashian" userId="23daa29cce4e5f50" providerId="LiveId" clId="{30671CE2-2E1E-4F97-80A1-59F85603C3BD}" dt="2021-10-11T21:07:25.852" v="1880" actId="14100"/>
        <pc:sldMkLst>
          <pc:docMk/>
          <pc:sldMk cId="0" sldId="523"/>
        </pc:sldMkLst>
        <pc:spChg chg="mod">
          <ac:chgData name="veronica bashian" userId="23daa29cce4e5f50" providerId="LiveId" clId="{30671CE2-2E1E-4F97-80A1-59F85603C3BD}" dt="2021-10-11T21:07:25.852" v="1880" actId="14100"/>
          <ac:spMkLst>
            <pc:docMk/>
            <pc:sldMk cId="0" sldId="523"/>
            <ac:spMk id="2" creationId="{00000000-0000-0000-0000-000000000000}"/>
          </ac:spMkLst>
        </pc:spChg>
      </pc:sldChg>
      <pc:sldChg chg="modNotesTx">
        <pc:chgData name="veronica bashian" userId="23daa29cce4e5f50" providerId="LiveId" clId="{30671CE2-2E1E-4F97-80A1-59F85603C3BD}" dt="2021-10-11T16:33:31.551" v="651" actId="114"/>
        <pc:sldMkLst>
          <pc:docMk/>
          <pc:sldMk cId="0" sldId="524"/>
        </pc:sldMkLst>
      </pc:sldChg>
      <pc:sldChg chg="modSp mod modNotes modNotesTx">
        <pc:chgData name="veronica bashian" userId="23daa29cce4e5f50" providerId="LiveId" clId="{30671CE2-2E1E-4F97-80A1-59F85603C3BD}" dt="2021-10-11T19:51:15.173" v="902" actId="20577"/>
        <pc:sldMkLst>
          <pc:docMk/>
          <pc:sldMk cId="0" sldId="525"/>
        </pc:sldMkLst>
        <pc:spChg chg="mod">
          <ac:chgData name="veronica bashian" userId="23daa29cce4e5f50" providerId="LiveId" clId="{30671CE2-2E1E-4F97-80A1-59F85603C3BD}" dt="2021-10-11T19:48:50.953" v="760" actId="20577"/>
          <ac:spMkLst>
            <pc:docMk/>
            <pc:sldMk cId="0" sldId="525"/>
            <ac:spMk id="3" creationId="{00000000-0000-0000-0000-000000000000}"/>
          </ac:spMkLst>
        </pc:spChg>
      </pc:sldChg>
      <pc:sldChg chg="modSp mod modNotesTx">
        <pc:chgData name="veronica bashian" userId="23daa29cce4e5f50" providerId="LiveId" clId="{30671CE2-2E1E-4F97-80A1-59F85603C3BD}" dt="2021-10-11T20:47:37.663" v="945" actId="6549"/>
        <pc:sldMkLst>
          <pc:docMk/>
          <pc:sldMk cId="0" sldId="526"/>
        </pc:sldMkLst>
        <pc:spChg chg="mod">
          <ac:chgData name="veronica bashian" userId="23daa29cce4e5f50" providerId="LiveId" clId="{30671CE2-2E1E-4F97-80A1-59F85603C3BD}" dt="2021-10-11T20:47:37.663" v="945" actId="6549"/>
          <ac:spMkLst>
            <pc:docMk/>
            <pc:sldMk cId="0" sldId="526"/>
            <ac:spMk id="2" creationId="{00000000-0000-0000-0000-000000000000}"/>
          </ac:spMkLst>
        </pc:spChg>
        <pc:spChg chg="mod">
          <ac:chgData name="veronica bashian" userId="23daa29cce4e5f50" providerId="LiveId" clId="{30671CE2-2E1E-4F97-80A1-59F85603C3BD}" dt="2021-10-11T19:53:16.051" v="910" actId="255"/>
          <ac:spMkLst>
            <pc:docMk/>
            <pc:sldMk cId="0" sldId="526"/>
            <ac:spMk id="3" creationId="{00000000-0000-0000-0000-000000000000}"/>
          </ac:spMkLst>
        </pc:spChg>
      </pc:sldChg>
      <pc:sldChg chg="modSp mod modNotesTx">
        <pc:chgData name="veronica bashian" userId="23daa29cce4e5f50" providerId="LiveId" clId="{30671CE2-2E1E-4F97-80A1-59F85603C3BD}" dt="2021-10-11T20:47:44.247" v="947" actId="6549"/>
        <pc:sldMkLst>
          <pc:docMk/>
          <pc:sldMk cId="0" sldId="527"/>
        </pc:sldMkLst>
        <pc:spChg chg="mod">
          <ac:chgData name="veronica bashian" userId="23daa29cce4e5f50" providerId="LiveId" clId="{30671CE2-2E1E-4F97-80A1-59F85603C3BD}" dt="2021-10-11T20:47:44.247" v="947" actId="6549"/>
          <ac:spMkLst>
            <pc:docMk/>
            <pc:sldMk cId="0" sldId="527"/>
            <ac:spMk id="2" creationId="{00000000-0000-0000-0000-000000000000}"/>
          </ac:spMkLst>
        </pc:spChg>
        <pc:spChg chg="mod">
          <ac:chgData name="veronica bashian" userId="23daa29cce4e5f50" providerId="LiveId" clId="{30671CE2-2E1E-4F97-80A1-59F85603C3BD}" dt="2021-10-11T20:08:11.579" v="930" actId="255"/>
          <ac:spMkLst>
            <pc:docMk/>
            <pc:sldMk cId="0" sldId="527"/>
            <ac:spMk id="3" creationId="{00000000-0000-0000-0000-000000000000}"/>
          </ac:spMkLst>
        </pc:spChg>
      </pc:sldChg>
      <pc:sldChg chg="del">
        <pc:chgData name="veronica bashian" userId="23daa29cce4e5f50" providerId="LiveId" clId="{30671CE2-2E1E-4F97-80A1-59F85603C3BD}" dt="2021-10-11T20:47:29.410" v="943" actId="47"/>
        <pc:sldMkLst>
          <pc:docMk/>
          <pc:sldMk cId="0" sldId="528"/>
        </pc:sldMkLst>
      </pc:sldChg>
      <pc:sldChg chg="del">
        <pc:chgData name="veronica bashian" userId="23daa29cce4e5f50" providerId="LiveId" clId="{30671CE2-2E1E-4F97-80A1-59F85603C3BD}" dt="2021-10-11T09:44:12.666" v="50" actId="47"/>
        <pc:sldMkLst>
          <pc:docMk/>
          <pc:sldMk cId="3768741127" sldId="532"/>
        </pc:sldMkLst>
      </pc:sldChg>
      <pc:sldChg chg="del">
        <pc:chgData name="veronica bashian" userId="23daa29cce4e5f50" providerId="LiveId" clId="{30671CE2-2E1E-4F97-80A1-59F85603C3BD}" dt="2021-10-11T10:09:02.508" v="301" actId="47"/>
        <pc:sldMkLst>
          <pc:docMk/>
          <pc:sldMk cId="159111676" sldId="533"/>
        </pc:sldMkLst>
      </pc:sldChg>
      <pc:sldChg chg="modSp add mod">
        <pc:chgData name="veronica bashian" userId="23daa29cce4e5f50" providerId="LiveId" clId="{30671CE2-2E1E-4F97-80A1-59F85603C3BD}" dt="2021-10-19T16:36:05.467" v="1882" actId="20577"/>
        <pc:sldMkLst>
          <pc:docMk/>
          <pc:sldMk cId="0" sldId="534"/>
        </pc:sldMkLst>
        <pc:spChg chg="mod">
          <ac:chgData name="veronica bashian" userId="23daa29cce4e5f50" providerId="LiveId" clId="{30671CE2-2E1E-4F97-80A1-59F85603C3BD}" dt="2021-10-11T09:41:59.930" v="2" actId="6549"/>
          <ac:spMkLst>
            <pc:docMk/>
            <pc:sldMk cId="0" sldId="534"/>
            <ac:spMk id="4" creationId="{00000000-0000-0000-0000-000000000000}"/>
          </ac:spMkLst>
        </pc:spChg>
        <pc:spChg chg="mod">
          <ac:chgData name="veronica bashian" userId="23daa29cce4e5f50" providerId="LiveId" clId="{30671CE2-2E1E-4F97-80A1-59F85603C3BD}" dt="2021-10-19T16:36:05.467" v="1882" actId="20577"/>
          <ac:spMkLst>
            <pc:docMk/>
            <pc:sldMk cId="0" sldId="534"/>
            <ac:spMk id="5" creationId="{00000000-0000-0000-0000-000000000000}"/>
          </ac:spMkLst>
        </pc:spChg>
      </pc:sldChg>
      <pc:sldChg chg="modSp add mod modNotesTx">
        <pc:chgData name="veronica bashian" userId="23daa29cce4e5f50" providerId="LiveId" clId="{30671CE2-2E1E-4F97-80A1-59F85603C3BD}" dt="2021-10-11T21:01:22.363" v="1858" actId="6549"/>
        <pc:sldMkLst>
          <pc:docMk/>
          <pc:sldMk cId="3655205554" sldId="535"/>
        </pc:sldMkLst>
        <pc:spChg chg="mod">
          <ac:chgData name="veronica bashian" userId="23daa29cce4e5f50" providerId="LiveId" clId="{30671CE2-2E1E-4F97-80A1-59F85603C3BD}" dt="2021-10-11T20:48:02.379" v="968" actId="20577"/>
          <ac:spMkLst>
            <pc:docMk/>
            <pc:sldMk cId="3655205554" sldId="535"/>
            <ac:spMk id="2" creationId="{00000000-0000-0000-0000-000000000000}"/>
          </ac:spMkLst>
        </pc:spChg>
        <pc:spChg chg="mod">
          <ac:chgData name="veronica bashian" userId="23daa29cce4e5f50" providerId="LiveId" clId="{30671CE2-2E1E-4F97-80A1-59F85603C3BD}" dt="2021-10-11T21:01:22.363" v="1858" actId="6549"/>
          <ac:spMkLst>
            <pc:docMk/>
            <pc:sldMk cId="3655205554" sldId="535"/>
            <ac:spMk id="3" creationId="{00000000-0000-0000-0000-000000000000}"/>
          </ac:spMkLst>
        </pc:spChg>
      </pc:sldChg>
      <pc:sldMasterChg chg="modSp mod modSldLayout">
        <pc:chgData name="veronica bashian" userId="23daa29cce4e5f50" providerId="LiveId" clId="{30671CE2-2E1E-4F97-80A1-59F85603C3BD}" dt="2021-10-11T09:43:57.092" v="49"/>
        <pc:sldMasterMkLst>
          <pc:docMk/>
          <pc:sldMasterMk cId="3691570016" sldId="2147483648"/>
        </pc:sldMasterMkLst>
        <pc:spChg chg="mod">
          <ac:chgData name="veronica bashian" userId="23daa29cce4e5f50" providerId="LiveId" clId="{30671CE2-2E1E-4F97-80A1-59F85603C3BD}" dt="2021-10-11T09:43:14.485" v="45"/>
          <ac:spMkLst>
            <pc:docMk/>
            <pc:sldMasterMk cId="3691570016" sldId="2147483648"/>
            <ac:spMk id="10" creationId="{00000000-0000-0000-0000-000000000000}"/>
          </ac:spMkLst>
        </pc:spChg>
        <pc:sldLayoutChg chg="modSp mod">
          <pc:chgData name="veronica bashian" userId="23daa29cce4e5f50" providerId="LiveId" clId="{30671CE2-2E1E-4F97-80A1-59F85603C3BD}" dt="2021-10-11T09:43:21.910" v="46"/>
          <pc:sldLayoutMkLst>
            <pc:docMk/>
            <pc:sldMasterMk cId="3691570016" sldId="2147483648"/>
            <pc:sldLayoutMk cId="887980693" sldId="2147483649"/>
          </pc:sldLayoutMkLst>
          <pc:spChg chg="mod">
            <ac:chgData name="veronica bashian" userId="23daa29cce4e5f50" providerId="LiveId" clId="{30671CE2-2E1E-4F97-80A1-59F85603C3BD}" dt="2021-10-11T09:43:21.910" v="46"/>
            <ac:spMkLst>
              <pc:docMk/>
              <pc:sldMasterMk cId="3691570016" sldId="2147483648"/>
              <pc:sldLayoutMk cId="887980693" sldId="2147483649"/>
              <ac:spMk id="13" creationId="{00000000-0000-0000-0000-000000000000}"/>
            </ac:spMkLst>
          </pc:spChg>
        </pc:sldLayoutChg>
        <pc:sldLayoutChg chg="modSp mod">
          <pc:chgData name="veronica bashian" userId="23daa29cce4e5f50" providerId="LiveId" clId="{30671CE2-2E1E-4F97-80A1-59F85603C3BD}" dt="2021-10-11T09:43:48.544" v="48"/>
          <pc:sldLayoutMkLst>
            <pc:docMk/>
            <pc:sldMasterMk cId="3691570016" sldId="2147483648"/>
            <pc:sldLayoutMk cId="3711136687" sldId="2147483655"/>
          </pc:sldLayoutMkLst>
          <pc:spChg chg="mod">
            <ac:chgData name="veronica bashian" userId="23daa29cce4e5f50" providerId="LiveId" clId="{30671CE2-2E1E-4F97-80A1-59F85603C3BD}" dt="2021-10-11T09:43:48.544" v="48"/>
            <ac:spMkLst>
              <pc:docMk/>
              <pc:sldMasterMk cId="3691570016" sldId="2147483648"/>
              <pc:sldLayoutMk cId="3711136687" sldId="2147483655"/>
              <ac:spMk id="9" creationId="{00000000-0000-0000-0000-000000000000}"/>
            </ac:spMkLst>
          </pc:spChg>
        </pc:sldLayoutChg>
        <pc:sldLayoutChg chg="modSp mod">
          <pc:chgData name="veronica bashian" userId="23daa29cce4e5f50" providerId="LiveId" clId="{30671CE2-2E1E-4F97-80A1-59F85603C3BD}" dt="2021-10-11T09:43:36.272" v="47"/>
          <pc:sldLayoutMkLst>
            <pc:docMk/>
            <pc:sldMasterMk cId="3691570016" sldId="2147483648"/>
            <pc:sldLayoutMk cId="2203796096" sldId="2147483658"/>
          </pc:sldLayoutMkLst>
          <pc:spChg chg="mod">
            <ac:chgData name="veronica bashian" userId="23daa29cce4e5f50" providerId="LiveId" clId="{30671CE2-2E1E-4F97-80A1-59F85603C3BD}" dt="2021-10-11T09:43:36.272" v="47"/>
            <ac:spMkLst>
              <pc:docMk/>
              <pc:sldMasterMk cId="3691570016" sldId="2147483648"/>
              <pc:sldLayoutMk cId="2203796096" sldId="2147483658"/>
              <ac:spMk id="9" creationId="{00000000-0000-0000-0000-000000000000}"/>
            </ac:spMkLst>
          </pc:spChg>
        </pc:sldLayoutChg>
        <pc:sldLayoutChg chg="modSp mod">
          <pc:chgData name="veronica bashian" userId="23daa29cce4e5f50" providerId="LiveId" clId="{30671CE2-2E1E-4F97-80A1-59F85603C3BD}" dt="2021-10-11T09:43:57.092" v="49"/>
          <pc:sldLayoutMkLst>
            <pc:docMk/>
            <pc:sldMasterMk cId="3691570016" sldId="2147483648"/>
            <pc:sldLayoutMk cId="906532876" sldId="2147483663"/>
          </pc:sldLayoutMkLst>
          <pc:spChg chg="mod">
            <ac:chgData name="veronica bashian" userId="23daa29cce4e5f50" providerId="LiveId" clId="{30671CE2-2E1E-4F97-80A1-59F85603C3BD}" dt="2021-10-11T09:43:57.092" v="49"/>
            <ac:spMkLst>
              <pc:docMk/>
              <pc:sldMasterMk cId="3691570016" sldId="2147483648"/>
              <pc:sldLayoutMk cId="906532876"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Telecommuting</a:t>
            </a:r>
            <a:r>
              <a:rPr lang="en-US" dirty="0"/>
              <a:t> refers to working from home or anywhere else the employee chooses that is outside the physical workplace.</a:t>
            </a:r>
          </a:p>
          <a:p>
            <a:pPr lvl="0"/>
            <a:endParaRPr lang="en-US" dirty="0"/>
          </a:p>
          <a:p>
            <a:pPr lvl="0"/>
            <a:r>
              <a:rPr lang="en-US" dirty="0"/>
              <a:t>During the COVID-19 pandemic, researchers developed the assess-create-support framework to help aid in establishing effective telecommuting practices. This framework involves assessing employee telecommuting needs, creating practices that empower employees to maintain work–home boundaries, and supporting these practices through adjustment, encouragement, role-modeling, and monitoring. Indeed, adaptation may be an important component to the success of telecommuting, as tailored approaches to develop each employee’s schedule may lead to better performance while working from home.</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84661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There are reasons for and against telecommuting. Telecommuting is positively related to objective performance and job satisfaction. Moreover, employees who work virtually more than 2.5 days a week tended to experience the benefits of reductions in work-family conflict more intensely than those who are in the office the majority of their work week. Beyond the benefits to organizations and their employees, telecommuting has potential benefits to society. One study estimated that if people in the United States telecommuted half the time, carbon emissions would be reduced by approximately 51 metric tons per year.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692100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Disadvantages of telecommuting for the employer include potential for social loafing, difficulty coordinating teamwork, and difficulty evaluating non-quantitative performance. Disadvantages for the employee include that he or she may not be as noticed for his or her efforts, increased feelings of isolation, and poorer coworker relationship quality.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4276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Telecommuting seems to mesh with the cultural transition to knowledge work.</a:t>
            </a:r>
          </a:p>
          <a:p>
            <a:pPr lvl="0"/>
            <a:endParaRPr lang="en-US" dirty="0"/>
          </a:p>
          <a:p>
            <a:pPr lvl="0"/>
            <a:r>
              <a:rPr lang="en-US" kern="1200" dirty="0">
                <a:solidFill>
                  <a:schemeClr val="tx1"/>
                </a:solidFill>
                <a:effectLst/>
                <a:latin typeface="+mn-lt"/>
                <a:ea typeface="+mn-ea"/>
                <a:cs typeface="+mn-cs"/>
              </a:rPr>
              <a:t>As the OB poll indicates, people with more education are more apt to work from home.</a:t>
            </a:r>
          </a:p>
          <a:p>
            <a:pPr lvl="0"/>
            <a:endParaRPr lang="en-US" kern="1200" dirty="0">
              <a:solidFill>
                <a:schemeClr val="tx1"/>
              </a:solidFill>
              <a:effectLst/>
              <a:latin typeface="+mn-lt"/>
              <a:ea typeface="+mn-ea"/>
              <a:cs typeface="+mn-cs"/>
            </a:endParaRPr>
          </a:p>
          <a:p>
            <a:pPr lvl="0"/>
            <a:r>
              <a:rPr lang="en-US" kern="1200" dirty="0">
                <a:solidFill>
                  <a:schemeClr val="tx1"/>
                </a:solidFill>
                <a:effectLst/>
                <a:latin typeface="+mn-lt"/>
                <a:ea typeface="+mn-ea"/>
                <a:cs typeface="+mn-cs"/>
              </a:rPr>
              <a:t>Long Description:</a:t>
            </a:r>
          </a:p>
          <a:p>
            <a:pPr lvl="0"/>
            <a:r>
              <a:rPr lang="en-US" dirty="0"/>
              <a:t>The horizontal axis is marked with different kinds of education. The vertical axis is labeled with the percentage of people working from home and ranges from 0 percent to 50 percent in increment of 10 percent. The data from the graph in the format degree: percent of people working from home is as follows. Bachelor’s degree or higher: 46.5 percent. Some college or associate degree: 19.5 percent. High school diploma only: 92 percent. Less than high school diploma: 3.2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013290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effectLst/>
                <a:cs typeface="Arial" charset="0"/>
              </a:rPr>
              <a:t>Employee involvement </a:t>
            </a:r>
            <a:r>
              <a:rPr lang="en-US" b="0" dirty="0">
                <a:effectLst/>
                <a:cs typeface="Arial" charset="0"/>
              </a:rPr>
              <a:t>refers to </a:t>
            </a:r>
            <a:r>
              <a:rPr lang="en-US" dirty="0">
                <a:effectLst/>
                <a:cs typeface="Arial" charset="0"/>
              </a:rPr>
              <a:t>a participative process that uses employees’ input to increase their commitment to the organization’s success. </a:t>
            </a:r>
            <a:r>
              <a:rPr lang="en-US" dirty="0"/>
              <a:t>Two examples of such programs are </a:t>
            </a:r>
            <a:r>
              <a:rPr lang="en-US" b="1" i="0" dirty="0"/>
              <a:t>participative management </a:t>
            </a:r>
            <a:r>
              <a:rPr lang="en-US" dirty="0"/>
              <a:t>and </a:t>
            </a:r>
            <a:r>
              <a:rPr lang="en-US" b="1" i="0" dirty="0"/>
              <a:t>representative participation.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94590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Participative management is the first of the options for employee involvement programs. Common to all participative management programs is joint decision making, wherein subordinates share a significant degree of decision-making power with their immediate superiors. Participative management has, at times, been promoted as a panacea for poor morale and low productivity. But for it to work, employees must be engaged in issues relevant to their interests so they’ll be motivated, they must have the competence and knowledge to make a useful contribution, and trust and confidence must exist among all parties. </a:t>
            </a:r>
          </a:p>
          <a:p>
            <a:pPr>
              <a:spcBef>
                <a:spcPct val="0"/>
              </a:spcBef>
            </a:pPr>
            <a:endParaRPr lang="en-US" dirty="0"/>
          </a:p>
          <a:p>
            <a:pPr>
              <a:spcBef>
                <a:spcPct val="0"/>
              </a:spcBef>
            </a:pPr>
            <a:r>
              <a:rPr lang="en-US" dirty="0"/>
              <a:t>Studies of the participation–organizational performance relationship have yielded mixed findings. Organizations that institute participative management do have higher stock returns, lower turnover rates, and higher estimated labor productivity, although these effects are typically not large.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7894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Representative participation is spreading. Almost every country in Western Europe has some type of legislation requiring it. It is the most widely legislated form of employee involvement around the world. The goal is to redistribute power within an organization, putting labor on a more equal footing with the interests of management and stockholders.</a:t>
            </a:r>
          </a:p>
          <a:p>
            <a:pPr>
              <a:spcBef>
                <a:spcPct val="0"/>
              </a:spcBef>
            </a:pPr>
            <a:endParaRPr lang="en-US" dirty="0"/>
          </a:p>
          <a:p>
            <a:pPr>
              <a:spcBef>
                <a:spcPct val="0"/>
              </a:spcBef>
            </a:pPr>
            <a:r>
              <a:rPr lang="en-US" dirty="0"/>
              <a:t>The two most common forms include works councils that link employees with management. They are groups of nominated or elected employees who must be consulted when management makes decisions involving personnel. Second is board representatives, who are employees who sit on a company’s board of directors and represent the interests of the firm’s employees. The overall influence of representative participation seems to be minimal. The evidence suggests that works councils are dominated by management and have little impact on employees or the organization. If one were interested in changing employee attitudes or in improving organizational performance, representative participation would be a poor choice.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04996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Now, let’s talk about using rewards to motivate people, and specifically, what to pay employees. As we saw in the chapter on attitudes, pay is not a primary factor driving job satisfaction. However, it does motivate people, and companies often underestimate its importance in keeping top talent. </a:t>
            </a:r>
          </a:p>
          <a:p>
            <a:pPr>
              <a:spcBef>
                <a:spcPct val="0"/>
              </a:spcBef>
            </a:pPr>
            <a:endParaRPr lang="en-US" dirty="0"/>
          </a:p>
          <a:p>
            <a:pPr>
              <a:spcBef>
                <a:spcPct val="0"/>
              </a:spcBef>
            </a:pPr>
            <a:r>
              <a:rPr lang="en-US" dirty="0"/>
              <a:t>So, what should an organization do? How should the pay structure be established?</a:t>
            </a:r>
            <a:r>
              <a:rPr lang="en-US" baseline="0" dirty="0"/>
              <a:t> </a:t>
            </a:r>
            <a:r>
              <a:rPr lang="en-US" dirty="0"/>
              <a:t>The answer is not easy</a:t>
            </a:r>
            <a:r>
              <a:rPr lang="en-IN" sz="1200" b="0" i="0" u="none" strike="noStrike" kern="1200" baseline="0" dirty="0">
                <a:solidFill>
                  <a:schemeClr val="tx1"/>
                </a:solidFill>
                <a:latin typeface="+mn-lt"/>
                <a:ea typeface="+mn-ea"/>
                <a:cs typeface="+mn-cs"/>
              </a:rPr>
              <a:t>—</a:t>
            </a:r>
            <a:r>
              <a:rPr lang="en-US" dirty="0"/>
              <a:t>it’s a complex process that entails balancing internal equity and external equity. Some organizations prefer to pay leaders by paying above market. Keep in mind that paying more may net better-qualified and more highly motivated employees who may stay with the firm longer.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72553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Rewarding individual employees through </a:t>
            </a:r>
            <a:r>
              <a:rPr lang="en-US" b="1" dirty="0"/>
              <a:t>variable-pay programs </a:t>
            </a:r>
            <a:r>
              <a:rPr lang="en-US" dirty="0"/>
              <a:t>is becoming more common in the workplace. A number of organizations are moving away from paying solely on credentials or length of service. Piece-rate plans, merit-based pay, bonuses, profit sharing, and employee stock ownership plans are all forms of a variable-pay program, which base a portion of an employee’s pay on some individual and/or organizational measure of performance. Individual earnings therefore fluctuate up and down.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10547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ct val="0"/>
              </a:spcBef>
            </a:pPr>
            <a:r>
              <a:rPr lang="en-US" dirty="0">
                <a:latin typeface="+mn-lt"/>
                <a:cs typeface="Times New Roman" panose="02020603050405020304" pitchFamily="18" charset="0"/>
              </a:rPr>
              <a:t>The first of the variable pay programs is </a:t>
            </a:r>
            <a:r>
              <a:rPr lang="en-US" b="1" i="0" dirty="0">
                <a:latin typeface="+mn-lt"/>
                <a:cs typeface="Times New Roman" panose="02020603050405020304" pitchFamily="18" charset="0"/>
              </a:rPr>
              <a:t>piece-rate pay </a:t>
            </a:r>
            <a:r>
              <a:rPr lang="en-US" dirty="0">
                <a:latin typeface="+mn-lt"/>
                <a:cs typeface="Times New Roman" panose="02020603050405020304" pitchFamily="18" charset="0"/>
              </a:rPr>
              <a:t>plans. Here, workers are paid a fixed sum for each unit of production completed. A pure piece-rate plan provides no base salary and pays the employee only for what he or she produces. The main concern for both individual and team piece-rate workers is financial risk. </a:t>
            </a:r>
          </a:p>
          <a:p>
            <a:pPr marL="0" lvl="1">
              <a:spcBef>
                <a:spcPct val="0"/>
              </a:spcBef>
            </a:pPr>
            <a:endParaRPr lang="en-US" dirty="0">
              <a:latin typeface="+mn-lt"/>
              <a:cs typeface="Times New Roman" panose="02020603050405020304" pitchFamily="18" charset="0"/>
            </a:endParaRPr>
          </a:p>
          <a:p>
            <a:pPr>
              <a:spcBef>
                <a:spcPct val="0"/>
              </a:spcBef>
            </a:pPr>
            <a:r>
              <a:rPr lang="en-US" dirty="0">
                <a:latin typeface="+mn-lt"/>
                <a:cs typeface="Times New Roman" panose="02020603050405020304" pitchFamily="18" charset="0"/>
              </a:rPr>
              <a:t>The main limitation of the piece-rate plan is that it doesn’t work for all types of jobs. Although incentives are motivating and relevant for some jobs, it is unrealistic to think they can constitute the only piece of some employees’ pay.</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725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indent="-171450">
              <a:lnSpc>
                <a:spcPct val="80000"/>
              </a:lnSpc>
              <a:buFont typeface="Arial" panose="020B0604020202020204" pitchFamily="34" charset="0"/>
              <a:buChar char="•"/>
            </a:pPr>
            <a:r>
              <a:rPr lang="en-US" dirty="0">
                <a:cs typeface="Arial" charset="0"/>
              </a:rPr>
              <a:t>Describe how the job characteristics model (JCM) motivates through job design.</a:t>
            </a:r>
          </a:p>
          <a:p>
            <a:pPr marL="171450" indent="-171450">
              <a:lnSpc>
                <a:spcPct val="80000"/>
              </a:lnSpc>
              <a:buFont typeface="Arial" panose="020B0604020202020204" pitchFamily="34" charset="0"/>
              <a:buChar char="•"/>
            </a:pPr>
            <a:r>
              <a:rPr lang="en-US" dirty="0">
                <a:cs typeface="Arial" charset="0"/>
              </a:rPr>
              <a:t>Compare the main ways jobs can be redesigned.</a:t>
            </a:r>
          </a:p>
          <a:p>
            <a:pPr marL="171450" indent="-171450">
              <a:lnSpc>
                <a:spcPct val="80000"/>
              </a:lnSpc>
              <a:buFont typeface="Arial" panose="020B0604020202020204" pitchFamily="34" charset="0"/>
              <a:buChar char="•"/>
            </a:pPr>
            <a:r>
              <a:rPr lang="en-US" dirty="0">
                <a:cs typeface="Arial" charset="0"/>
              </a:rPr>
              <a:t>Explain how specific alternative work arrangements can motivate employees.</a:t>
            </a:r>
          </a:p>
          <a:p>
            <a:pPr marL="171450" indent="-171450">
              <a:lnSpc>
                <a:spcPct val="80000"/>
              </a:lnSpc>
              <a:buFont typeface="Arial" panose="020B0604020202020204" pitchFamily="34" charset="0"/>
              <a:buChar char="•"/>
            </a:pPr>
            <a:r>
              <a:rPr lang="en-US" dirty="0">
                <a:cs typeface="Arial" charset="0"/>
              </a:rPr>
              <a:t>Describe how employee involvement measures can motivate employees.</a:t>
            </a:r>
          </a:p>
          <a:p>
            <a:pPr marL="171450" indent="-171450">
              <a:lnSpc>
                <a:spcPct val="80000"/>
              </a:lnSpc>
              <a:buFont typeface="Arial" panose="020B0604020202020204" pitchFamily="34" charset="0"/>
              <a:buChar char="•"/>
            </a:pPr>
            <a:r>
              <a:rPr lang="en-US" dirty="0">
                <a:cs typeface="Arial" charset="0"/>
              </a:rPr>
              <a:t>Demonstrate how different types of extrinsic pay programs can influence employee motivation.</a:t>
            </a:r>
          </a:p>
          <a:p>
            <a:pPr marL="171450" indent="-171450">
              <a:lnSpc>
                <a:spcPct val="80000"/>
              </a:lnSpc>
              <a:buFont typeface="Arial" panose="020B0604020202020204" pitchFamily="34" charset="0"/>
              <a:buChar char="•"/>
            </a:pPr>
            <a:r>
              <a:rPr lang="en-US" dirty="0">
                <a:cs typeface="Arial" charset="0"/>
              </a:rPr>
              <a:t>Show how flexible benefits can motivate employees.</a:t>
            </a:r>
          </a:p>
          <a:p>
            <a:pPr marL="171450" indent="-171450">
              <a:lnSpc>
                <a:spcPct val="80000"/>
              </a:lnSpc>
              <a:buFont typeface="Arial" panose="020B0604020202020204" pitchFamily="34" charset="0"/>
              <a:buChar char="•"/>
            </a:pPr>
            <a:r>
              <a:rPr lang="en-US" dirty="0">
                <a:cs typeface="Arial" charset="0"/>
              </a:rPr>
              <a:t>Identify the motivational benefits of intrinsic rewards.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second variable pay method is </a:t>
            </a:r>
            <a:r>
              <a:rPr lang="en-US" i="0" dirty="0"/>
              <a:t>the </a:t>
            </a:r>
            <a:r>
              <a:rPr lang="en-US" b="1" i="0" dirty="0"/>
              <a:t>merit-based pay </a:t>
            </a:r>
            <a:r>
              <a:rPr lang="en-US" dirty="0"/>
              <a:t>plan. These plans are based on performance appraisal ratings. Their main advantage is that they allow employers to differentiate pay based on performance, and so create perceptions of relationships between performance and rewards. Most large organizations have merit pay plans, particularly for salaried employees. Limitations to merit-based plans include that they are based on annual performance appraisals, that the merit pool fluctuates based on economic conditions, and that unions typically resist merit-based</a:t>
            </a:r>
            <a:r>
              <a:rPr lang="en-US" baseline="0" dirty="0"/>
              <a:t> </a:t>
            </a:r>
            <a:r>
              <a:rPr lang="en-US" dirty="0"/>
              <a:t>pay plans.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059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use of </a:t>
            </a:r>
            <a:r>
              <a:rPr lang="en-US" b="1" i="0" dirty="0"/>
              <a:t>bonuses</a:t>
            </a:r>
            <a:r>
              <a:rPr lang="en-US" dirty="0"/>
              <a:t> is becoming more common in many organizations. An annual bonus is a significant component of total compensation for many jobs.</a:t>
            </a:r>
          </a:p>
          <a:p>
            <a:pPr>
              <a:spcBef>
                <a:spcPct val="0"/>
              </a:spcBef>
            </a:pPr>
            <a:endParaRPr lang="en-US" dirty="0"/>
          </a:p>
          <a:p>
            <a:pPr>
              <a:spcBef>
                <a:spcPct val="0"/>
              </a:spcBef>
            </a:pPr>
            <a:r>
              <a:rPr lang="en-US" dirty="0"/>
              <a:t>Bonus plans increasingly include lower-ranking employees; many companies now routinely reward production employees with bonuses in the thousands of dollars when profits improve. The incentive effects of performance bonuses should be higher than those of merit pay because rather than paying for performance years ago, which was rolled into base pay, bonuses reward recent performance. When times are bad, firms can cut bonuses to reduce compensation costs. The downside of bonuses is that employees’ pay is more vulnerable to cuts.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955198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Profit-sharing plans </a:t>
            </a:r>
            <a:r>
              <a:rPr lang="en-US" dirty="0"/>
              <a:t>are organization-wide programs that distribute compensation based on some established formula centered around a company’s profitability. Compensation can be direct cash outlays or, particularly for top managers, allocations of stock options. Profit-sharing plans at the organizational level appear to have positive impacts on employee attitudes; employees report a greater feeling of psychological ownership.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58579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Another variable-pay option is the </a:t>
            </a:r>
            <a:r>
              <a:rPr lang="en-US" b="1" i="0" dirty="0"/>
              <a:t>employee stock ownership plan</a:t>
            </a:r>
            <a:r>
              <a:rPr lang="en-US" i="1" dirty="0"/>
              <a:t>,</a:t>
            </a:r>
            <a:r>
              <a:rPr lang="en-US" i="1" baseline="0" dirty="0"/>
              <a:t> </a:t>
            </a:r>
            <a:r>
              <a:rPr lang="en-US" dirty="0"/>
              <a:t>or ESOP. An ESOP is a company-established benefit plan in which employees acquire stock, often at below-market prices, as part of their benefits.</a:t>
            </a:r>
          </a:p>
          <a:p>
            <a:pPr>
              <a:spcBef>
                <a:spcPct val="0"/>
              </a:spcBef>
            </a:pPr>
            <a:endParaRPr lang="en-US" dirty="0"/>
          </a:p>
          <a:p>
            <a:pPr>
              <a:spcBef>
                <a:spcPct val="0"/>
              </a:spcBef>
            </a:pPr>
            <a:r>
              <a:rPr lang="en-US" dirty="0"/>
              <a:t>Research on ESOPs indicates that they increase employee satisfaction and innovation. ESOPs have the potential to increase employee job satisfaction and work motivation, but employees need to psychologically experience ownership. </a:t>
            </a:r>
          </a:p>
          <a:p>
            <a:pPr>
              <a:spcBef>
                <a:spcPct val="0"/>
              </a:spcBef>
            </a:pPr>
            <a:endParaRPr lang="en-US" dirty="0"/>
          </a:p>
          <a:p>
            <a:pPr>
              <a:spcBef>
                <a:spcPct val="0"/>
              </a:spcBef>
            </a:pPr>
            <a:r>
              <a:rPr lang="en-US" dirty="0"/>
              <a:t>ESOP plans for top management can reduce unethical behavior. CEOs are more likely to manipulate firm earnings reports to make themselves look good in the short run when they don’t have an ownership share, even though this manipulation will eventually lead to lower stock prices. However, when CEOs own a large amount of stock, they report earnings accurately because they don’t want the negative consequences of declining stock prices.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6183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a:spcBef>
                <a:spcPct val="0"/>
              </a:spcBef>
            </a:pPr>
            <a:r>
              <a:rPr lang="en-US" dirty="0"/>
              <a:t>Do variable-pay programs increase motivation and productivity? Generally, yes, but that doesn’t mean everyone is equally motivated by them. </a:t>
            </a:r>
          </a:p>
          <a:p>
            <a:pPr>
              <a:spcBef>
                <a:spcPct val="0"/>
              </a:spcBef>
            </a:pPr>
            <a:endParaRPr lang="en-US" dirty="0"/>
          </a:p>
          <a:p>
            <a:pPr>
              <a:spcBef>
                <a:spcPct val="0"/>
              </a:spcBef>
            </a:pPr>
            <a:r>
              <a:rPr lang="en-US" dirty="0"/>
              <a:t>Managers should monitor their employees’ performance–reward expectancy, since a combination of elements that makes employees feel that their greater performance will yield them greater results will be the most motivating.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967912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Flexible benefits </a:t>
            </a:r>
            <a:r>
              <a:rPr lang="en-US" dirty="0"/>
              <a:t>individualize rewards by allowing each employee to choose the compensation package that best satisfies his or her current needs and situation.</a:t>
            </a:r>
          </a:p>
          <a:p>
            <a:pPr>
              <a:spcBef>
                <a:spcPct val="0"/>
              </a:spcBef>
            </a:pPr>
            <a:r>
              <a:rPr lang="en-US" dirty="0"/>
              <a:t>Flexible benefits can accommodate differences in employee needs based on age, marital status, spouses’ benefit status, and number and age of dependents.</a:t>
            </a:r>
          </a:p>
          <a:p>
            <a:pPr>
              <a:spcBef>
                <a:spcPct val="0"/>
              </a:spcBef>
            </a:pPr>
            <a:r>
              <a:rPr lang="en-US" dirty="0"/>
              <a:t>	</a:t>
            </a:r>
          </a:p>
          <a:p>
            <a:pPr marL="0" lvl="3"/>
            <a:r>
              <a:rPr lang="en-US" dirty="0"/>
              <a:t>Today, almost all major corporations in the United States offer flexible benefits. </a:t>
            </a:r>
          </a:p>
          <a:p>
            <a:pPr marL="0" lvl="3"/>
            <a:r>
              <a:rPr lang="en-US" dirty="0"/>
              <a:t>However, it may be surprising that their usage is not yet global.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957387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t>Employee recognition programs </a:t>
            </a:r>
            <a:r>
              <a:rPr lang="en-US" dirty="0"/>
              <a:t>are plans to encourage specific employee behaviors by formally appreciating specific employee contributions. They range from a spontaneous and private thank-you to widely publicized formal programs in which specific types of behavior are encouraged and the procedures for attaining recognition are clearly identified. </a:t>
            </a:r>
          </a:p>
          <a:p>
            <a:pPr>
              <a:spcBef>
                <a:spcPct val="0"/>
              </a:spcBef>
            </a:pPr>
            <a:r>
              <a:rPr lang="en-US" dirty="0"/>
              <a:t>An obvious advantage of recognition programs is that they are inexpensive: praise is free! With or without financial rewards, they can be highly motivating to employees.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799936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SzPct val="100000"/>
              <a:buFont typeface="Arial" panose="020B0604020202020204" pitchFamily="34" charset="0"/>
              <a:buChar char="•"/>
            </a:pPr>
            <a:r>
              <a:rPr lang="en-US" sz="1200" dirty="0"/>
              <a:t>Where possible, design and redesign jobs to harness employee motivation, focusing on the job characteristics model’s elements.</a:t>
            </a:r>
          </a:p>
          <a:p>
            <a:pPr marL="256032" indent="-256032">
              <a:buSzPct val="100000"/>
              <a:buFont typeface="Arial" panose="020B0604020202020204" pitchFamily="34" charset="0"/>
              <a:buChar char="•"/>
            </a:pPr>
            <a:r>
              <a:rPr lang="en-US" sz="1200" dirty="0"/>
              <a:t>Consider alternative work arrangements to empower your employees to manage their work and home lives. Resist the urge to monitor and control employees closely—autonomy and flexibility can be highly motivating.</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891875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In addition, </a:t>
            </a:r>
          </a:p>
          <a:p>
            <a:pPr marL="256032" indent="-256032">
              <a:buSzPct val="100000"/>
              <a:buFont typeface="Arial" panose="020B0604020202020204" pitchFamily="34" charset="0"/>
              <a:buChar char="•"/>
            </a:pPr>
            <a:r>
              <a:rPr lang="en-US" sz="1200" dirty="0"/>
              <a:t>Allow employees to participate in decisions that affect them. Employees can contribute to setting work goals, choosing their own benefits packages, and solving productivity and quality problems.</a:t>
            </a:r>
          </a:p>
          <a:p>
            <a:pPr marL="256032" indent="-256032">
              <a:buSzPct val="100000"/>
              <a:buFont typeface="Arial" panose="020B0604020202020204" pitchFamily="34" charset="0"/>
              <a:buChar char="•"/>
            </a:pPr>
            <a:r>
              <a:rPr lang="en-US" sz="1200" dirty="0"/>
              <a:t>Link rewards to performance. Rewards should be contingent on performance, and employees must perceive the link between the two.</a:t>
            </a:r>
          </a:p>
          <a:p>
            <a:pPr marL="256032" indent="-256032">
              <a:buSzPct val="100000"/>
              <a:buFont typeface="Arial" panose="020B0604020202020204" pitchFamily="34" charset="0"/>
              <a:buChar char="•"/>
            </a:pPr>
            <a:r>
              <a:rPr lang="en-US" sz="1200" dirty="0"/>
              <a:t>Check the motivation systems for inequity. Employees should perceive that individual effort and outcomes explain differences in pay and other rewards.</a:t>
            </a:r>
          </a:p>
          <a:p>
            <a:pPr marL="0" indent="0">
              <a:spcBef>
                <a:spcPct val="0"/>
              </a:spcBef>
              <a:buFontTx/>
              <a:buNone/>
            </a:pPr>
            <a:endParaRPr lang="en-US" dirty="0"/>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17983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50354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i="0" dirty="0"/>
              <a:t>The </a:t>
            </a:r>
            <a:r>
              <a:rPr lang="en-US" b="1" i="0" dirty="0"/>
              <a:t>Job Characteristics Model (JCM) </a:t>
            </a:r>
            <a:r>
              <a:rPr lang="en-US" i="0" dirty="0"/>
              <a:t>as shown</a:t>
            </a:r>
            <a:r>
              <a:rPr lang="en-US" i="0" baseline="0" dirty="0"/>
              <a:t> here in Exhibit 8.1,</a:t>
            </a:r>
            <a:r>
              <a:rPr lang="en-US" i="0" dirty="0"/>
              <a:t> </a:t>
            </a:r>
            <a:r>
              <a:rPr lang="en-US" dirty="0"/>
              <a:t>proposes that any job may be described by five core job dimensions:</a:t>
            </a:r>
          </a:p>
          <a:p>
            <a:pPr marL="228600" indent="-228600">
              <a:spcBef>
                <a:spcPct val="0"/>
              </a:spcBef>
              <a:buAutoNum type="arabicPeriod"/>
            </a:pPr>
            <a:r>
              <a:rPr lang="en-US" b="1" i="0" dirty="0"/>
              <a:t>Skill variety </a:t>
            </a:r>
            <a:r>
              <a:rPr lang="en-US" dirty="0"/>
              <a:t>is the degree to which the job requires a variety of different activities, so the worker can use a number of different skills and talents. </a:t>
            </a:r>
          </a:p>
          <a:p>
            <a:pPr marL="228600" indent="-228600">
              <a:spcBef>
                <a:spcPct val="0"/>
              </a:spcBef>
              <a:buAutoNum type="arabicPeriod"/>
            </a:pPr>
            <a:r>
              <a:rPr lang="en-US" b="1" i="0" dirty="0"/>
              <a:t>Task identity </a:t>
            </a:r>
            <a:r>
              <a:rPr lang="en-US" dirty="0"/>
              <a:t>is the degree to which the job requires completion of a whole and identifiable piece of work. </a:t>
            </a:r>
          </a:p>
          <a:p>
            <a:pPr marL="228600" indent="-228600">
              <a:spcBef>
                <a:spcPct val="0"/>
              </a:spcBef>
              <a:buAutoNum type="arabicPeriod"/>
            </a:pPr>
            <a:r>
              <a:rPr lang="en-US" b="1" i="0" dirty="0"/>
              <a:t>Task significance </a:t>
            </a:r>
            <a:r>
              <a:rPr lang="en-US" dirty="0"/>
              <a:t>is the degree to which the job has a substantial impact on the lives or work of other people. </a:t>
            </a:r>
          </a:p>
          <a:p>
            <a:pPr marL="228600" indent="-228600">
              <a:spcBef>
                <a:spcPct val="0"/>
              </a:spcBef>
              <a:buAutoNum type="arabicPeriod"/>
            </a:pPr>
            <a:r>
              <a:rPr lang="en-US" b="1" i="0" dirty="0"/>
              <a:t>Autonomy</a:t>
            </a:r>
            <a:r>
              <a:rPr lang="en-US" dirty="0"/>
              <a:t> is the degree to which the job provides substantial freedom, independence, and discretion to the individual in scheduling the work and determining the procedures to be used in carrying it out. </a:t>
            </a:r>
          </a:p>
          <a:p>
            <a:pPr marL="228600" indent="-228600">
              <a:spcBef>
                <a:spcPct val="0"/>
              </a:spcBef>
              <a:buAutoNum type="arabicPeriod"/>
            </a:pPr>
            <a:r>
              <a:rPr lang="en-US" b="1" i="0" dirty="0"/>
              <a:t>Feedback</a:t>
            </a:r>
            <a:r>
              <a:rPr lang="en-US" dirty="0"/>
              <a:t> is the degree to which carrying out the work activities required by the job results in the individual obtaining direct and clear information about the effectiveness of his or her performance. </a:t>
            </a:r>
          </a:p>
          <a:p>
            <a:pPr>
              <a:spcBef>
                <a:spcPct val="0"/>
              </a:spcBef>
            </a:pPr>
            <a:endParaRPr lang="en-US" dirty="0"/>
          </a:p>
          <a:p>
            <a:pPr>
              <a:spcBef>
                <a:spcPct val="0"/>
              </a:spcBef>
            </a:pPr>
            <a:r>
              <a:rPr lang="en-US" dirty="0"/>
              <a:t>The first three dimensions—skill variety, task identity, and task significance—combine to create meaningful work the incumbent will view as important, valuable, and worthwhile. From a motivational standpoint, the JCM proposes that individuals obtain internal rewards when they learn (knowledge of results) that they personally (experienced responsibility) have performed well on a task they care about (experienced meaningfulness). Individuals with a high growth need are more likely to experience the critical psychological states when their jobs are enriched—and respond to them more positively—than are their counterparts with low growth need.</a:t>
            </a:r>
          </a:p>
          <a:p>
            <a:pPr>
              <a:spcBef>
                <a:spcPct val="0"/>
              </a:spcBef>
            </a:pPr>
            <a:endParaRPr lang="en-US" dirty="0"/>
          </a:p>
          <a:p>
            <a:pPr>
              <a:spcBef>
                <a:spcPct val="0"/>
              </a:spcBef>
            </a:pPr>
            <a:r>
              <a:rPr lang="en-US" dirty="0"/>
              <a:t>Long Description:</a:t>
            </a:r>
          </a:p>
          <a:p>
            <a:pPr>
              <a:spcBef>
                <a:spcPct val="0"/>
              </a:spcBef>
            </a:pPr>
            <a:r>
              <a:rPr lang="en-US" dirty="0"/>
              <a:t>Left to right flow is from core job dimensions to personal and work outcomes, through critical psychological states and is as follows. </a:t>
            </a:r>
          </a:p>
          <a:p>
            <a:pPr>
              <a:spcBef>
                <a:spcPct val="0"/>
              </a:spcBef>
            </a:pPr>
            <a:r>
              <a:rPr lang="en-US" dirty="0"/>
              <a:t>The dimensions, skill variety, task identity, and task significance flows to experienced meaningfulness of the work psychological state. The autonomy dimension flows to experiences responsibility for outcomes of the work psychological state. The feedback dimension flows to knowledge of the actual results of the work activities psychological state. All these psychological state leads to the following personal and work outcomes: high internal work motivation, high-quality work performance, high satisfaction with the work and low absenteeism and turnover. Employee growth-needs strength influences the flow from job dimensions to psychological state and from psychological state to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60878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30</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dirty="0">
                <a:effectLst/>
                <a:cs typeface="Arial" charset="0"/>
              </a:rPr>
              <a:t>The core dimensions of the </a:t>
            </a:r>
            <a:r>
              <a:rPr lang="en-US" sz="1200" b="0" dirty="0">
                <a:effectLst/>
                <a:cs typeface="Arial" charset="0"/>
              </a:rPr>
              <a:t>JCM </a:t>
            </a:r>
            <a:r>
              <a:rPr lang="en-US" sz="1200" dirty="0">
                <a:effectLst/>
                <a:cs typeface="Arial" charset="0"/>
              </a:rPr>
              <a:t>can be combined into a single predictive index called the </a:t>
            </a:r>
            <a:r>
              <a:rPr lang="en-US" sz="1200" b="1" dirty="0">
                <a:effectLst/>
                <a:cs typeface="Arial" charset="0"/>
              </a:rPr>
              <a:t>motivating potential score (MPS).</a:t>
            </a:r>
            <a:r>
              <a:rPr lang="en-US" sz="1200" b="1" baseline="0" dirty="0">
                <a:effectLst/>
                <a:cs typeface="Arial" charset="0"/>
              </a:rPr>
              <a:t> </a:t>
            </a:r>
            <a:r>
              <a:rPr lang="en-US" dirty="0"/>
              <a:t>To be high on motivating potential, jobs must be high on at least one of the three factors that lead to experienced meaningfulness, and high on both autonomy and feedback. If jobs score high on motivating potential, the model predicts that motivation, performance, and satisfaction will improve, and absence and turnover will be reduced.</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In general, research supports the JCM, although some personality and context differences exist.</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1664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People generally seek out jobs that are challenging and stimulating, but repetitive jobs provide little variety, autonomy, or motivation. One way to make repetitive jobs more interesting is </a:t>
            </a:r>
            <a:r>
              <a:rPr lang="en-US" b="1" i="0" dirty="0"/>
              <a:t>job rotation</a:t>
            </a:r>
            <a:r>
              <a:rPr lang="en-US" dirty="0"/>
              <a:t>, which is also known as cross-training. It involves periodic shifting of an employee from one task to another. When an activity is no longer challenging, the employee is shifted to a different task. </a:t>
            </a:r>
          </a:p>
          <a:p>
            <a:pPr>
              <a:spcBef>
                <a:spcPct val="0"/>
              </a:spcBef>
            </a:pPr>
            <a:endParaRPr lang="en-US" dirty="0"/>
          </a:p>
          <a:p>
            <a:pPr>
              <a:spcBef>
                <a:spcPct val="0"/>
              </a:spcBef>
            </a:pPr>
            <a:r>
              <a:rPr lang="en-US" dirty="0"/>
              <a:t>The benefits of job rotation are that it reduces boredom, increases motivation, and helps employees better understand their work contributions. Indirect benefits include employees with wider ranges of skills that give management more flexibility in scheduling, adapting to changes, and filling vacancies. Some drawbacks of job rotation include disruptions, a need for extra time for supervisors addressing questions</a:t>
            </a:r>
            <a:r>
              <a:rPr lang="en-US" baseline="0" dirty="0"/>
              <a:t> and</a:t>
            </a:r>
            <a:r>
              <a:rPr lang="en-US" dirty="0"/>
              <a:t> training time, and reduced efficiencies.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01212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In </a:t>
            </a:r>
            <a:r>
              <a:rPr lang="en-US" b="1" i="0" dirty="0"/>
              <a:t>job enrichment</a:t>
            </a:r>
            <a:r>
              <a:rPr lang="en-US" dirty="0"/>
              <a:t>, high-level responsibilities are added to the job to increase a sense of purpose, direction, and meaning and increase intrinsic motivation.</a:t>
            </a:r>
          </a:p>
          <a:p>
            <a:pPr>
              <a:defRPr/>
            </a:pPr>
            <a:r>
              <a:rPr lang="en-US" dirty="0"/>
              <a:t>Job enrichment has its roots in Herzberg’s theories of providing hygiene, or motivating factors to the job to increase motivation. </a:t>
            </a:r>
          </a:p>
          <a:p>
            <a:pPr>
              <a:defRPr/>
            </a:pPr>
            <a:r>
              <a:rPr lang="en-US" dirty="0"/>
              <a:t>Early reviews suggested that job enrichment can be effective at reducing turnover, almost twice as effective as giving employees a “realistic preview” of the work before they join the organization.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While redesigning jobs on the basis of job characteristics theory is likely to make work more intrinsically motivating to people, more contemporary research is focusing on how to make jobs more </a:t>
            </a:r>
            <a:r>
              <a:rPr lang="en-US" dirty="0" err="1"/>
              <a:t>prosocially</a:t>
            </a:r>
            <a:r>
              <a:rPr lang="en-US" dirty="0"/>
              <a:t> motivating to people. One way to make jobs more </a:t>
            </a:r>
            <a:r>
              <a:rPr lang="en-US" dirty="0" err="1"/>
              <a:t>prosocially</a:t>
            </a:r>
            <a:r>
              <a:rPr lang="en-US" dirty="0"/>
              <a:t> motivating is to better connect employees with the beneficiaries of their work, for example, by relating stories from customers who have found the company’s products or services to be helpful.</a:t>
            </a:r>
            <a:r>
              <a:rPr lang="en-US" baseline="0" dirty="0"/>
              <a:t> </a:t>
            </a:r>
            <a:r>
              <a:rPr lang="en-US" dirty="0"/>
              <a:t>Beneficiaries of organizations might include customers, clients, patients, and users of products or services. Meeting beneficiaries firsthand allows employees to see that their actions affect a real, live person, and that their jobs have tangible consequences. In addition, connections with beneficiaries make customers or clients more accessible in memory and more emotionally vivid, which leads employees to consider the effects of their actions more. Finally, connections allow employees to easily take the perspective of beneficiaries, which fosters higher levels of commitment.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2072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Alternative work arrangements are also used to boost motivation. They include </a:t>
            </a:r>
            <a:r>
              <a:rPr lang="en-US" b="1" i="0" dirty="0"/>
              <a:t>flextime</a:t>
            </a:r>
            <a:r>
              <a:rPr lang="en-US" dirty="0"/>
              <a:t>, defined as flexible work hours like those shown in Exhibit 8.2. This allows employees some discretion over when they arrive at and leave work. While most of the evidence for flextime stacks up favorably, one review of over 40 studies suggests that flextime is related to positive work outcomes in general, but only weakly—the effects are much stronger when considering reductions in absenteeism, and, to a lesser degree, improvements in productivity and schedule satisfaction. Flextime tends to reduce absenteeism because employees can schedule their work hours to align with personal demands, reducing tardiness and absences, and they can work when they are most productive. A major drawback is that it’s not applicable to all jobs or all 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74080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63111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Job sharing </a:t>
            </a:r>
            <a:r>
              <a:rPr lang="en-US" dirty="0"/>
              <a:t>allows two or more individuals to split a traditional full-time job. </a:t>
            </a:r>
            <a:r>
              <a:rPr lang="en-US" sz="1200" kern="1200" dirty="0">
                <a:solidFill>
                  <a:schemeClr val="tx1"/>
                </a:solidFill>
                <a:effectLst/>
                <a:latin typeface="+mn-lt"/>
                <a:ea typeface="+mn-ea"/>
                <a:cs typeface="+mn-cs"/>
              </a:rPr>
              <a:t>Only 10 percent of U.S. organizations offered job sharing in 2015.</a:t>
            </a:r>
            <a:r>
              <a:rPr lang="en-US" sz="1200" kern="1200" baseline="0" dirty="0">
                <a:solidFill>
                  <a:schemeClr val="tx1"/>
                </a:solidFill>
                <a:effectLst/>
                <a:latin typeface="+mn-lt"/>
                <a:ea typeface="+mn-ea"/>
                <a:cs typeface="+mn-cs"/>
              </a:rPr>
              <a:t> </a:t>
            </a:r>
            <a:r>
              <a:rPr lang="en-US" dirty="0"/>
              <a:t>Reasons it is not more widely adopted are likely the difficulty of finding compatible partners to share a job and the historically negative perceptions of individuals not completely committed to their job and employer. The major drawback is finding compatible pairs of employees who can successfully coordinate the intricacies of one job.</a:t>
            </a:r>
          </a:p>
          <a:p>
            <a:pPr>
              <a:spcBef>
                <a:spcPct val="0"/>
              </a:spcBef>
            </a:pPr>
            <a:endParaRPr lang="en-US" dirty="0"/>
          </a:p>
          <a:p>
            <a:pPr>
              <a:spcBef>
                <a:spcPct val="0"/>
              </a:spcBef>
            </a:pPr>
            <a:r>
              <a:rPr lang="en-US" dirty="0"/>
              <a:t>However,</a:t>
            </a:r>
            <a:r>
              <a:rPr lang="en-US" baseline="0" dirty="0"/>
              <a:t> j</a:t>
            </a:r>
            <a:r>
              <a:rPr lang="en-US" dirty="0"/>
              <a:t>ob sharing allows an organization to draw on the talents of more than one individual in a given job. From the employee’s perspective, job sharing increases flexibility and can increase motivation and satisfaction when a full-time job is just not practical.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58674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Content Placeholder 3"/>
          <p:cNvSpPr>
            <a:spLocks noGrp="1"/>
          </p:cNvSpPr>
          <p:nvPr>
            <p:ph sz="quarter" idx="16"/>
          </p:nvPr>
        </p:nvSpPr>
        <p:spPr>
          <a:xfrm>
            <a:off x="2743200" y="6248400"/>
            <a:ext cx="6019800" cy="38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7"/>
          </p:nvPr>
        </p:nvSpPr>
        <p:spPr>
          <a:xfrm>
            <a:off x="457200" y="1752600"/>
            <a:ext cx="3581400" cy="3657600"/>
          </a:xfrm>
        </p:spPr>
        <p:txBody>
          <a:bodyPr/>
          <a:lstStyle/>
          <a:p>
            <a:endParaRPr lang="en-US" dirty="0"/>
          </a:p>
        </p:txBody>
      </p:sp>
      <p:sp>
        <p:nvSpPr>
          <p:cNvPr id="13" name="Picture Placeholder 12"/>
          <p:cNvSpPr>
            <a:spLocks noGrp="1"/>
          </p:cNvSpPr>
          <p:nvPr>
            <p:ph type="pic" sz="quarter" idx="18"/>
          </p:nvPr>
        </p:nvSpPr>
        <p:spPr>
          <a:xfrm>
            <a:off x="457200" y="5638800"/>
            <a:ext cx="2209800" cy="1066800"/>
          </a:xfrm>
        </p:spPr>
        <p:txBody>
          <a:bodyPr/>
          <a:lstStyle/>
          <a:p>
            <a:endParaRPr lang="en-US" dirty="0"/>
          </a:p>
        </p:txBody>
      </p:sp>
    </p:spTree>
    <p:extLst>
      <p:ext uri="{BB962C8B-B14F-4D97-AF65-F5344CB8AC3E}">
        <p14:creationId xmlns:p14="http://schemas.microsoft.com/office/powerpoint/2010/main" val="90653287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9346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3" name="Content Placeholder 2">
            <a:extLst>
              <a:ext uri="{FF2B5EF4-FFF2-40B4-BE49-F238E27FC236}">
                <a16:creationId xmlns:a16="http://schemas.microsoft.com/office/drawing/2014/main" id="{79E186B3-8260-4ED7-AA3D-9AC349C2D3F9}"/>
              </a:ext>
            </a:extLst>
          </p:cNvPr>
          <p:cNvSpPr>
            <a:spLocks noGrp="1"/>
          </p:cNvSpPr>
          <p:nvPr>
            <p:ph sz="quarter" idx="13"/>
          </p:nvPr>
        </p:nvSpPr>
        <p:spPr>
          <a:xfrm>
            <a:off x="457200" y="1589466"/>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EF6952E-CA98-4F65-9778-22C0C42A2BC5}"/>
              </a:ext>
            </a:extLst>
          </p:cNvPr>
          <p:cNvSpPr>
            <a:spLocks noGrp="1"/>
          </p:cNvSpPr>
          <p:nvPr>
            <p:ph sz="quarter" idx="14"/>
          </p:nvPr>
        </p:nvSpPr>
        <p:spPr>
          <a:xfrm>
            <a:off x="457200" y="2319334"/>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3FF23967-0DE5-43ED-A9A7-3220DFF7842E}"/>
              </a:ext>
            </a:extLst>
          </p:cNvPr>
          <p:cNvSpPr>
            <a:spLocks noGrp="1"/>
          </p:cNvSpPr>
          <p:nvPr>
            <p:ph sz="quarter" idx="15"/>
          </p:nvPr>
        </p:nvSpPr>
        <p:spPr>
          <a:xfrm>
            <a:off x="457200" y="3119821"/>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41B9938B-4DFF-43C5-B36A-C6DD7A3E47D1}"/>
              </a:ext>
            </a:extLst>
          </p:cNvPr>
          <p:cNvSpPr>
            <a:spLocks noGrp="1"/>
          </p:cNvSpPr>
          <p:nvPr>
            <p:ph sz="quarter" idx="16"/>
          </p:nvPr>
        </p:nvSpPr>
        <p:spPr>
          <a:xfrm>
            <a:off x="457200" y="3960645"/>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a:extLst>
              <a:ext uri="{FF2B5EF4-FFF2-40B4-BE49-F238E27FC236}">
                <a16:creationId xmlns:a16="http://schemas.microsoft.com/office/drawing/2014/main" id="{E29C4CE8-7B38-475D-AB5E-30DD9AF4CD87}"/>
              </a:ext>
            </a:extLst>
          </p:cNvPr>
          <p:cNvSpPr>
            <a:spLocks noGrp="1"/>
          </p:cNvSpPr>
          <p:nvPr>
            <p:ph sz="quarter" idx="17"/>
          </p:nvPr>
        </p:nvSpPr>
        <p:spPr>
          <a:xfrm>
            <a:off x="457200" y="4757734"/>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Picture Placeholder 16">
            <a:extLst>
              <a:ext uri="{FF2B5EF4-FFF2-40B4-BE49-F238E27FC236}">
                <a16:creationId xmlns:a16="http://schemas.microsoft.com/office/drawing/2014/main" id="{E5477365-A0CE-43ED-9536-4A4D466D1407}"/>
              </a:ext>
            </a:extLst>
          </p:cNvPr>
          <p:cNvSpPr>
            <a:spLocks noGrp="1"/>
          </p:cNvSpPr>
          <p:nvPr>
            <p:ph type="pic" sz="quarter" idx="18"/>
          </p:nvPr>
        </p:nvSpPr>
        <p:spPr>
          <a:xfrm>
            <a:off x="457200" y="5400102"/>
            <a:ext cx="8229600" cy="567771"/>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p:cNvSpPr>
            <a:spLocks noGrp="1"/>
          </p:cNvSpPr>
          <p:nvPr>
            <p:ph type="pic" sz="quarter" idx="13"/>
          </p:nvPr>
        </p:nvSpPr>
        <p:spPr>
          <a:xfrm>
            <a:off x="1524000" y="1981200"/>
            <a:ext cx="5638800" cy="3048000"/>
          </a:xfrm>
        </p:spPr>
        <p:txBody>
          <a:bodyPr/>
          <a:lstStyle/>
          <a:p>
            <a:endParaRPr lang="en-US" dirty="0"/>
          </a:p>
        </p:txBody>
      </p:sp>
      <p:sp>
        <p:nvSpPr>
          <p:cNvPr id="3" name="Content Placeholder 2"/>
          <p:cNvSpPr>
            <a:spLocks noGrp="1"/>
          </p:cNvSpPr>
          <p:nvPr>
            <p:ph sz="quarter" idx="14"/>
          </p:nvPr>
        </p:nvSpPr>
        <p:spPr>
          <a:xfrm>
            <a:off x="457200" y="1371600"/>
            <a:ext cx="7848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400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65" r:id="rId7"/>
    <p:sldLayoutId id="2147483658" r:id="rId8"/>
    <p:sldLayoutId id="2147483660" r:id="rId9"/>
    <p:sldLayoutId id="2147483662" r:id="rId10"/>
    <p:sldLayoutId id="2147483651" r:id="rId11"/>
    <p:sldLayoutId id="2147483654" r:id="rId12"/>
    <p:sldLayoutId id="2147483655" r:id="rId13"/>
    <p:sldLayoutId id="2147483663" r:id="rId14"/>
    <p:sldLayoutId id="2147483666"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bls.gov/news.release/pdf/flex2.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3986"/>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0903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5781" y="1524000"/>
            <a:ext cx="3498811" cy="4492163"/>
          </a:xfrm>
        </p:spPr>
      </p:pic>
      <p:sp>
        <p:nvSpPr>
          <p:cNvPr id="4" name="Text Placeholder 3"/>
          <p:cNvSpPr>
            <a:spLocks noGrp="1"/>
          </p:cNvSpPr>
          <p:nvPr>
            <p:ph type="body" sz="quarter" idx="14"/>
          </p:nvPr>
        </p:nvSpPr>
        <p:spPr>
          <a:xfrm>
            <a:off x="4620768" y="2684692"/>
            <a:ext cx="4075176"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8</a:t>
            </a:r>
          </a:p>
        </p:txBody>
      </p:sp>
      <p:sp>
        <p:nvSpPr>
          <p:cNvPr id="5" name="Text Placeholder 4"/>
          <p:cNvSpPr>
            <a:spLocks noGrp="1"/>
          </p:cNvSpPr>
          <p:nvPr>
            <p:ph type="body" sz="quarter" idx="15"/>
          </p:nvPr>
        </p:nvSpPr>
        <p:spPr>
          <a:xfrm>
            <a:off x="4620768" y="3529470"/>
            <a:ext cx="4075176" cy="713460"/>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Motivation: From Concepts to Applications </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80842" y="6368308"/>
            <a:ext cx="920496" cy="274320"/>
          </a:xfrm>
        </p:spPr>
      </p:pic>
      <p:sp>
        <p:nvSpPr>
          <p:cNvPr id="6" name="Text Placeholder 5"/>
          <p:cNvSpPr>
            <a:spLocks noGrp="1"/>
          </p:cNvSpPr>
          <p:nvPr>
            <p:ph sz="quarter" idx="16"/>
          </p:nvPr>
        </p:nvSpPr>
        <p:spPr>
          <a:xfrm>
            <a:off x="2426208" y="6438702"/>
            <a:ext cx="6269736" cy="228996"/>
          </a:xfrm>
        </p:spPr>
        <p:txBody>
          <a:bodyPr tIns="18000" bIns="18000" anchor="ctr" anchorCtr="0">
            <a:spAutoFit/>
          </a:bodyPr>
          <a:lstStyle/>
          <a:p>
            <a:pPr marL="0" indent="0" algn="r">
              <a:buNone/>
              <a:defRPr/>
            </a:pPr>
            <a:r>
              <a:rPr lang="en-US" altLang="en-US" sz="1200" dirty="0">
                <a:latin typeface="Verdana" panose="020B0604030504040204" pitchFamily="34" charset="0"/>
                <a:ea typeface="Verdana" panose="020B0604030504040204" pitchFamily="34" charset="0"/>
                <a:cs typeface="Arial" panose="020B0604020202020204" pitchFamily="34" charset="0"/>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7133"/>
            <a:ext cx="8206391" cy="1021237"/>
          </a:xfrm>
        </p:spPr>
        <p:txBody>
          <a:bodyPr wrap="square">
            <a:spAutoFit/>
          </a:bodyPr>
          <a:lstStyle/>
          <a:p>
            <a:r>
              <a:rPr lang="en-US" sz="3200" dirty="0">
                <a:latin typeface="+mj-lt"/>
              </a:rPr>
              <a:t>How Specific Alternative Work Arrangements Motivate Employees </a:t>
            </a:r>
            <a:r>
              <a:rPr lang="en-US" sz="2400" dirty="0">
                <a:latin typeface="+mj-lt"/>
              </a:rPr>
              <a:t>(4 of 7)</a:t>
            </a:r>
          </a:p>
        </p:txBody>
      </p:sp>
      <p:sp>
        <p:nvSpPr>
          <p:cNvPr id="3" name="Content Placeholder 2"/>
          <p:cNvSpPr>
            <a:spLocks noGrp="1"/>
          </p:cNvSpPr>
          <p:nvPr>
            <p:ph idx="1"/>
          </p:nvPr>
        </p:nvSpPr>
        <p:spPr>
          <a:xfrm>
            <a:off x="481115" y="1562567"/>
            <a:ext cx="8205685" cy="374505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Telecommuting</a:t>
            </a:r>
            <a:endParaRPr lang="en-US" sz="2400" dirty="0">
              <a:latin typeface="Arial" panose="020B0604020202020204" pitchFamily="34" charset="0"/>
              <a:cs typeface="Arial" panose="020B0604020202020204" pitchFamily="34" charset="0"/>
            </a:endParaRPr>
          </a:p>
          <a:p>
            <a:pPr marL="740664" lvl="1" indent="-283464"/>
            <a:r>
              <a:rPr lang="en-US" sz="2400" dirty="0">
                <a:latin typeface="Arial" panose="020B0604020202020204" pitchFamily="34" charset="0"/>
                <a:cs typeface="Arial" panose="020B0604020202020204" pitchFamily="34" charset="0"/>
              </a:rPr>
              <a:t>Working from home or anywhere else the employee chooses that is outside the physical workplace.</a:t>
            </a:r>
          </a:p>
          <a:p>
            <a:pPr marL="740664" lvl="1" indent="-283464"/>
            <a:r>
              <a:rPr lang="en-US" sz="2400" dirty="0">
                <a:latin typeface="Arial" panose="020B0604020202020204" pitchFamily="34" charset="0"/>
                <a:cs typeface="Arial" panose="020B0604020202020204" pitchFamily="34" charset="0"/>
              </a:rPr>
              <a:t>Assess-create-support framework</a:t>
            </a:r>
          </a:p>
          <a:p>
            <a:pPr marL="1313751" lvl="2" indent="-283464"/>
            <a:r>
              <a:rPr lang="en-US" sz="2400" i="1" dirty="0">
                <a:latin typeface="Arial" panose="020B0604020202020204" pitchFamily="34" charset="0"/>
                <a:cs typeface="Arial" panose="020B0604020202020204" pitchFamily="34" charset="0"/>
              </a:rPr>
              <a:t>Assessing</a:t>
            </a:r>
            <a:r>
              <a:rPr lang="en-US" sz="2400" dirty="0">
                <a:latin typeface="Arial" panose="020B0604020202020204" pitchFamily="34" charset="0"/>
                <a:cs typeface="Arial" panose="020B0604020202020204" pitchFamily="34" charset="0"/>
              </a:rPr>
              <a:t> employee telecommuting needs.</a:t>
            </a:r>
          </a:p>
          <a:p>
            <a:pPr marL="1313751" lvl="2" indent="-283464"/>
            <a:r>
              <a:rPr lang="en-US" sz="2400" i="1" dirty="0">
                <a:latin typeface="Arial" panose="020B0604020202020204" pitchFamily="34" charset="0"/>
                <a:cs typeface="Arial" panose="020B0604020202020204" pitchFamily="34" charset="0"/>
              </a:rPr>
              <a:t>Creating </a:t>
            </a:r>
            <a:r>
              <a:rPr lang="en-US" sz="2400" dirty="0">
                <a:latin typeface="Arial" panose="020B0604020202020204" pitchFamily="34" charset="0"/>
                <a:cs typeface="Arial" panose="020B0604020202020204" pitchFamily="34" charset="0"/>
              </a:rPr>
              <a:t>practices that empower employees to maintain work–home boundaries.</a:t>
            </a:r>
          </a:p>
          <a:p>
            <a:pPr marL="1313751" lvl="2" indent="-283464"/>
            <a:r>
              <a:rPr lang="en-US" sz="2400" i="1" dirty="0">
                <a:latin typeface="Arial" panose="020B0604020202020204" pitchFamily="34" charset="0"/>
                <a:cs typeface="Arial" panose="020B0604020202020204" pitchFamily="34" charset="0"/>
              </a:rPr>
              <a:t>Supporting</a:t>
            </a:r>
            <a:r>
              <a:rPr lang="en-US" sz="2400" dirty="0">
                <a:latin typeface="Arial" panose="020B0604020202020204" pitchFamily="34" charset="0"/>
                <a:cs typeface="Arial" panose="020B0604020202020204" pitchFamily="34" charset="0"/>
              </a:rPr>
              <a:t> these practices through adjustment, encouragement, role-modeling, and monitoring.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2434"/>
            <a:ext cx="8217408" cy="1021237"/>
          </a:xfrm>
        </p:spPr>
        <p:txBody>
          <a:bodyPr wrap="square">
            <a:spAutoFit/>
          </a:bodyPr>
          <a:lstStyle/>
          <a:p>
            <a:r>
              <a:rPr lang="en-US" sz="3200" dirty="0">
                <a:latin typeface="+mj-lt"/>
              </a:rPr>
              <a:t>How Specific Alternative Work Arrangements Motivate Employees </a:t>
            </a:r>
            <a:r>
              <a:rPr lang="en-US" sz="2400" dirty="0">
                <a:latin typeface="+mj-lt"/>
              </a:rPr>
              <a:t>(5 of </a:t>
            </a:r>
            <a:r>
              <a:rPr lang="en-US" sz="2400" dirty="0"/>
              <a:t>7</a:t>
            </a:r>
            <a:r>
              <a:rPr lang="en-US" sz="2400" dirty="0">
                <a:latin typeface="+mj-lt"/>
              </a:rPr>
              <a:t>)</a:t>
            </a:r>
          </a:p>
        </p:txBody>
      </p:sp>
      <p:sp>
        <p:nvSpPr>
          <p:cNvPr id="3" name="Content Placeholder 2"/>
          <p:cNvSpPr>
            <a:spLocks noGrp="1"/>
          </p:cNvSpPr>
          <p:nvPr>
            <p:ph idx="1"/>
          </p:nvPr>
        </p:nvSpPr>
        <p:spPr>
          <a:xfrm>
            <a:off x="481115" y="1555215"/>
            <a:ext cx="8205685" cy="2113843"/>
          </a:xfrm>
        </p:spPr>
        <p:txBody>
          <a:bodyPr wrap="square">
            <a:spAutoFit/>
          </a:bodyPr>
          <a:lstStyle/>
          <a:p>
            <a:pPr marL="256032" indent="-256032" fontAlgn="auto">
              <a:spcAft>
                <a:spcPts val="0"/>
              </a:spcAft>
              <a:buSzPct val="100000"/>
              <a:defRPr/>
            </a:pPr>
            <a:r>
              <a:rPr lang="en-US" sz="2400" dirty="0">
                <a:latin typeface="Arial" panose="020B0604020202020204" pitchFamily="34" charset="0"/>
                <a:cs typeface="Arial" panose="020B0604020202020204" pitchFamily="34" charset="0"/>
              </a:rPr>
              <a:t>Telecommuting Advantages</a:t>
            </a:r>
          </a:p>
          <a:p>
            <a:pPr marL="740664" lvl="1" fontAlgn="auto">
              <a:spcAft>
                <a:spcPts val="0"/>
              </a:spcAft>
              <a:defRPr/>
            </a:pPr>
            <a:r>
              <a:rPr lang="en-US" sz="2400" dirty="0">
                <a:latin typeface="Arial" panose="020B0604020202020204" pitchFamily="34" charset="0"/>
                <a:cs typeface="Arial" panose="020B0604020202020204" pitchFamily="34" charset="0"/>
              </a:rPr>
              <a:t>Positively related to objective performance and job satisfaction.</a:t>
            </a:r>
          </a:p>
          <a:p>
            <a:pPr marL="740664" lvl="1" fontAlgn="auto">
              <a:spcAft>
                <a:spcPts val="0"/>
              </a:spcAft>
              <a:defRPr/>
            </a:pPr>
            <a:r>
              <a:rPr lang="en-US" sz="2400" dirty="0">
                <a:latin typeface="Arial" panose="020B0604020202020204" pitchFamily="34" charset="0"/>
                <a:cs typeface="Arial" panose="020B0604020202020204" pitchFamily="34" charset="0"/>
              </a:rPr>
              <a:t>Reduced work-family conflict.</a:t>
            </a:r>
          </a:p>
          <a:p>
            <a:pPr marL="740664" lvl="1" fontAlgn="auto">
              <a:spcAft>
                <a:spcPts val="0"/>
              </a:spcAft>
              <a:defRPr/>
            </a:pPr>
            <a:r>
              <a:rPr lang="en-US" sz="2400" dirty="0">
                <a:latin typeface="Arial" panose="020B0604020202020204" pitchFamily="34" charset="0"/>
                <a:cs typeface="Arial" panose="020B0604020202020204" pitchFamily="34" charset="0"/>
              </a:rPr>
              <a:t>Reduced carbon emissions.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2433"/>
            <a:ext cx="8217408" cy="1021237"/>
          </a:xfrm>
        </p:spPr>
        <p:txBody>
          <a:bodyPr wrap="square">
            <a:spAutoFit/>
          </a:bodyPr>
          <a:lstStyle/>
          <a:p>
            <a:r>
              <a:rPr lang="en-US" sz="3200" dirty="0">
                <a:latin typeface="+mj-lt"/>
              </a:rPr>
              <a:t>How Specific Alternative Work Arrangements Motivate Employees </a:t>
            </a:r>
            <a:r>
              <a:rPr lang="en-US" sz="2400" dirty="0">
                <a:latin typeface="+mj-lt"/>
              </a:rPr>
              <a:t>(6 of 7)</a:t>
            </a:r>
          </a:p>
        </p:txBody>
      </p:sp>
      <p:sp>
        <p:nvSpPr>
          <p:cNvPr id="3" name="Content Placeholder 2"/>
          <p:cNvSpPr>
            <a:spLocks noGrp="1"/>
          </p:cNvSpPr>
          <p:nvPr>
            <p:ph idx="1"/>
          </p:nvPr>
        </p:nvSpPr>
        <p:spPr>
          <a:xfrm>
            <a:off x="469392" y="1466089"/>
            <a:ext cx="8217408" cy="40385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Telecommuting Disadvantages</a:t>
            </a:r>
          </a:p>
          <a:p>
            <a:pPr marL="740664" lvl="1"/>
            <a:r>
              <a:rPr lang="en-US" sz="2400" dirty="0">
                <a:latin typeface="Arial" panose="020B0604020202020204" pitchFamily="34" charset="0"/>
                <a:cs typeface="Arial" panose="020B0604020202020204" pitchFamily="34" charset="0"/>
              </a:rPr>
              <a:t>Employer</a:t>
            </a:r>
          </a:p>
          <a:p>
            <a:pPr lvl="2"/>
            <a:r>
              <a:rPr lang="en-US" sz="2400" dirty="0">
                <a:latin typeface="Arial" panose="020B0604020202020204" pitchFamily="34" charset="0"/>
                <a:cs typeface="Arial" panose="020B0604020202020204" pitchFamily="34" charset="0"/>
              </a:rPr>
              <a:t>Social loafing.</a:t>
            </a:r>
          </a:p>
          <a:p>
            <a:pPr lvl="2"/>
            <a:r>
              <a:rPr lang="en-US" sz="2400" dirty="0">
                <a:latin typeface="Arial" panose="020B0604020202020204" pitchFamily="34" charset="0"/>
                <a:cs typeface="Arial" panose="020B0604020202020204" pitchFamily="34" charset="0"/>
              </a:rPr>
              <a:t>Difficult to coordinate teamwork.</a:t>
            </a:r>
          </a:p>
          <a:p>
            <a:pPr lvl="2"/>
            <a:r>
              <a:rPr lang="en-US" sz="2400" dirty="0">
                <a:latin typeface="Arial" panose="020B0604020202020204" pitchFamily="34" charset="0"/>
                <a:cs typeface="Arial" panose="020B0604020202020204" pitchFamily="34" charset="0"/>
              </a:rPr>
              <a:t>Difficult to evaluate non-quantitative performance.</a:t>
            </a:r>
          </a:p>
          <a:p>
            <a:pPr marL="740664" lvl="1"/>
            <a:r>
              <a:rPr lang="en-US" sz="2400" dirty="0">
                <a:latin typeface="Arial" panose="020B0604020202020204" pitchFamily="34" charset="0"/>
                <a:cs typeface="Arial" panose="020B0604020202020204" pitchFamily="34" charset="0"/>
              </a:rPr>
              <a:t>Employee</a:t>
            </a:r>
          </a:p>
          <a:p>
            <a:pPr lvl="2"/>
            <a:r>
              <a:rPr lang="en-US" sz="2400" dirty="0">
                <a:latin typeface="Arial" panose="020B0604020202020204" pitchFamily="34" charset="0"/>
                <a:cs typeface="Arial" panose="020B0604020202020204" pitchFamily="34" charset="0"/>
              </a:rPr>
              <a:t>Increased feelings of isolation and reduced coworker relationship quality.</a:t>
            </a:r>
          </a:p>
          <a:p>
            <a:pPr lvl="2"/>
            <a:r>
              <a:rPr lang="en-US" sz="2400" dirty="0">
                <a:latin typeface="Arial" panose="020B0604020202020204" pitchFamily="34" charset="0"/>
                <a:cs typeface="Arial" panose="020B0604020202020204" pitchFamily="34" charset="0"/>
              </a:rPr>
              <a:t>May not be noticed for his or her efforts.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448910D-B99A-45E1-9092-2B2F8C319290}"/>
              </a:ext>
            </a:extLst>
          </p:cNvPr>
          <p:cNvSpPr>
            <a:spLocks noGrp="1"/>
          </p:cNvSpPr>
          <p:nvPr>
            <p:ph type="title"/>
          </p:nvPr>
        </p:nvSpPr>
        <p:spPr>
          <a:xfrm>
            <a:off x="469392" y="193879"/>
            <a:ext cx="8217408" cy="1021237"/>
          </a:xfrm>
        </p:spPr>
        <p:txBody>
          <a:bodyPr wrap="square" tIns="18000" bIns="18000">
            <a:spAutoFit/>
          </a:bodyPr>
          <a:lstStyle/>
          <a:p>
            <a:r>
              <a:rPr lang="en-US" sz="3200" dirty="0">
                <a:latin typeface="+mj-lt"/>
              </a:rPr>
              <a:t>How Specific Alternative Work Arrangements Motivate Employees </a:t>
            </a:r>
            <a:r>
              <a:rPr lang="en-US" sz="2400" dirty="0">
                <a:latin typeface="+mj-lt"/>
              </a:rPr>
              <a:t>(7 of 7)</a:t>
            </a:r>
            <a:endParaRPr lang="en-IN" sz="3200" dirty="0"/>
          </a:p>
        </p:txBody>
      </p:sp>
      <p:sp>
        <p:nvSpPr>
          <p:cNvPr id="13" name="Content Placeholder 12">
            <a:extLst>
              <a:ext uri="{FF2B5EF4-FFF2-40B4-BE49-F238E27FC236}">
                <a16:creationId xmlns:a16="http://schemas.microsoft.com/office/drawing/2014/main" id="{DE1A673C-2CFB-41FD-8180-790B558DB2AC}"/>
              </a:ext>
            </a:extLst>
          </p:cNvPr>
          <p:cNvSpPr>
            <a:spLocks noGrp="1"/>
          </p:cNvSpPr>
          <p:nvPr>
            <p:ph sz="quarter" idx="13"/>
          </p:nvPr>
        </p:nvSpPr>
        <p:spPr>
          <a:xfrm>
            <a:off x="457200" y="1423341"/>
            <a:ext cx="8217408" cy="405683"/>
          </a:xfrm>
        </p:spPr>
        <p:txBody>
          <a:bodyPr wrap="square" tIns="18000" bIns="18000">
            <a:spAutoFit/>
          </a:bodyPr>
          <a:lstStyle/>
          <a:p>
            <a:pPr marL="0" indent="0">
              <a:buNone/>
            </a:pPr>
            <a:r>
              <a:rPr lang="en-US" sz="2400" b="1" dirty="0">
                <a:latin typeface="Arial" panose="020B0604020202020204" pitchFamily="34" charset="0"/>
                <a:cs typeface="Arial" panose="020B0604020202020204" pitchFamily="34" charset="0"/>
              </a:rPr>
              <a:t>OB POLL</a:t>
            </a:r>
            <a:r>
              <a:rPr lang="en-US" sz="2400" dirty="0">
                <a:latin typeface="Arial" panose="020B0604020202020204" pitchFamily="34" charset="0"/>
                <a:cs typeface="Arial" panose="020B0604020202020204" pitchFamily="34" charset="0"/>
              </a:rPr>
              <a:t> Who Works From Home?</a:t>
            </a:r>
          </a:p>
        </p:txBody>
      </p:sp>
      <p:pic>
        <p:nvPicPr>
          <p:cNvPr id="20" name="Picture Placeholder 19" descr="A bar graph plots an O B Poll which shows the people with what kids of education are good to work from home. &#10;Long description is available in notes, press F6">
            <a:extLst>
              <a:ext uri="{FF2B5EF4-FFF2-40B4-BE49-F238E27FC236}">
                <a16:creationId xmlns:a16="http://schemas.microsoft.com/office/drawing/2014/main" id="{943E1E05-37CC-40EF-B4A1-04A71B71342D}"/>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349529" y="1972503"/>
            <a:ext cx="6535647" cy="3026439"/>
          </a:xfrm>
          <a:prstGeom prst="rect">
            <a:avLst/>
          </a:prstGeom>
        </p:spPr>
      </p:pic>
      <p:sp>
        <p:nvSpPr>
          <p:cNvPr id="14" name="Content Placeholder 13">
            <a:extLst>
              <a:ext uri="{FF2B5EF4-FFF2-40B4-BE49-F238E27FC236}">
                <a16:creationId xmlns:a16="http://schemas.microsoft.com/office/drawing/2014/main" id="{9B99D846-7945-425B-B843-E0BE772747B0}"/>
              </a:ext>
            </a:extLst>
          </p:cNvPr>
          <p:cNvSpPr>
            <a:spLocks noGrp="1"/>
          </p:cNvSpPr>
          <p:nvPr>
            <p:ph sz="quarter" idx="14"/>
          </p:nvPr>
        </p:nvSpPr>
        <p:spPr>
          <a:xfrm>
            <a:off x="469392" y="5157882"/>
            <a:ext cx="8217408" cy="775015"/>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Bureau of Labor Statistics, “Job Flexibilities and Work Schedules—2017–2018: Data From the American Time Use Survey,” </a:t>
            </a:r>
            <a:r>
              <a:rPr lang="en-US" i="1" dirty="0">
                <a:latin typeface="Arial" panose="020B0604020202020204" pitchFamily="34" charset="0"/>
                <a:cs typeface="Arial" panose="020B0604020202020204" pitchFamily="34" charset="0"/>
              </a:rPr>
              <a:t>Bureau of Labor Statistics</a:t>
            </a:r>
            <a:r>
              <a:rPr lang="en-US" dirty="0">
                <a:latin typeface="Arial" panose="020B0604020202020204" pitchFamily="34" charset="0"/>
                <a:cs typeface="Arial" panose="020B0604020202020204" pitchFamily="34" charset="0"/>
              </a:rPr>
              <a:t> [news release], September 4, 2019,</a:t>
            </a:r>
            <a:endParaRPr lang="en-IN" dirty="0">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B3D74C35-F858-4DA5-9E37-1B1B7789DA08}"/>
              </a:ext>
            </a:extLst>
          </p:cNvPr>
          <p:cNvSpPr>
            <a:spLocks noGrp="1"/>
          </p:cNvSpPr>
          <p:nvPr>
            <p:ph sz="quarter" idx="15"/>
          </p:nvPr>
        </p:nvSpPr>
        <p:spPr>
          <a:xfrm>
            <a:off x="469392" y="6022848"/>
            <a:ext cx="8217408" cy="282573"/>
          </a:xfrm>
        </p:spPr>
        <p:txBody>
          <a:bodyPr wrap="square" tIns="18000" bIns="18000">
            <a:spAutoFit/>
          </a:bodyPr>
          <a:lstStyle/>
          <a:p>
            <a:pPr marL="0" indent="0">
              <a:buNone/>
            </a:pPr>
            <a:r>
              <a:rPr lang="en-IN" dirty="0">
                <a:latin typeface="Arial" panose="020B0604020202020204" pitchFamily="34" charset="0"/>
                <a:cs typeface="Arial" panose="020B0604020202020204" pitchFamily="34" charset="0"/>
                <a:hlinkClick r:id="rId4" tooltip="https://www.bls.gov/news.release/pdf/flex2.pdf "/>
              </a:rPr>
              <a:t>https://www.bls.gov/news.release/pdf/flex2.pdf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802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Employee Involvement and Employee Motivation </a:t>
            </a:r>
            <a:r>
              <a:rPr lang="en-US" sz="2800" dirty="0">
                <a:latin typeface="+mj-lt"/>
              </a:rPr>
              <a:t>(1 of 3)</a:t>
            </a:r>
          </a:p>
        </p:txBody>
      </p:sp>
      <p:sp>
        <p:nvSpPr>
          <p:cNvPr id="3" name="Content Placeholder 2"/>
          <p:cNvSpPr>
            <a:spLocks noGrp="1"/>
          </p:cNvSpPr>
          <p:nvPr>
            <p:ph idx="1"/>
          </p:nvPr>
        </p:nvSpPr>
        <p:spPr>
          <a:xfrm>
            <a:off x="481114" y="1466765"/>
            <a:ext cx="8205686" cy="2598591"/>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Involvement</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participative process that uses employees’ input to increase their commitment to the organization’s success.</a:t>
            </a:r>
          </a:p>
          <a:p>
            <a:pPr marL="256032" indent="-256032">
              <a:buSzPct val="100000"/>
            </a:pPr>
            <a:r>
              <a:rPr lang="en-US" sz="2400" dirty="0">
                <a:latin typeface="Arial" panose="020B0604020202020204" pitchFamily="34" charset="0"/>
                <a:cs typeface="Arial" panose="020B0604020202020204" pitchFamily="34" charset="0"/>
              </a:rPr>
              <a:t>Examples of Employee Involvement Programs</a:t>
            </a:r>
          </a:p>
          <a:p>
            <a:pPr marL="740664" lvl="1"/>
            <a:r>
              <a:rPr lang="en-US" sz="2400" b="1" dirty="0">
                <a:latin typeface="Arial" panose="020B0604020202020204" pitchFamily="34" charset="0"/>
                <a:cs typeface="Arial" panose="020B0604020202020204" pitchFamily="34" charset="0"/>
              </a:rPr>
              <a:t>Participative management</a:t>
            </a:r>
          </a:p>
          <a:p>
            <a:pPr marL="740664" lvl="1"/>
            <a:r>
              <a:rPr lang="en-US" sz="2400" b="1" dirty="0">
                <a:latin typeface="Arial" panose="020B0604020202020204" pitchFamily="34" charset="0"/>
                <a:cs typeface="Arial" panose="020B0604020202020204" pitchFamily="34" charset="0"/>
              </a:rPr>
              <a:t>Representative participation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Employee Involvement and Employee Motivation </a:t>
            </a:r>
            <a:r>
              <a:rPr lang="en-US" sz="2800" dirty="0">
                <a:latin typeface="+mj-lt"/>
              </a:rPr>
              <a:t>(2 of 3)</a:t>
            </a:r>
          </a:p>
        </p:txBody>
      </p:sp>
      <p:sp>
        <p:nvSpPr>
          <p:cNvPr id="4" name="Content Placeholder 3"/>
          <p:cNvSpPr>
            <a:spLocks noGrp="1"/>
          </p:cNvSpPr>
          <p:nvPr>
            <p:ph idx="1"/>
          </p:nvPr>
        </p:nvSpPr>
        <p:spPr>
          <a:xfrm>
            <a:off x="481115" y="1468975"/>
            <a:ext cx="8205685" cy="2929451"/>
          </a:xfrm>
        </p:spPr>
        <p:txBody>
          <a:bodyPr wrap="square">
            <a:spAutoFit/>
          </a:bodyPr>
          <a:lstStyle/>
          <a:p>
            <a:pPr marL="256032" indent="-256032">
              <a:buSzPct val="100000"/>
            </a:pPr>
            <a:r>
              <a:rPr lang="en-US" sz="2400" b="1" dirty="0">
                <a:cs typeface="Arial" charset="0"/>
              </a:rPr>
              <a:t>Participative management</a:t>
            </a:r>
          </a:p>
          <a:p>
            <a:pPr marL="740664" lvl="1" indent="-283464"/>
            <a:r>
              <a:rPr lang="en-US" sz="2400" dirty="0">
                <a:cs typeface="Arial" charset="0"/>
              </a:rPr>
              <a:t>Joint decision making.</a:t>
            </a:r>
          </a:p>
          <a:p>
            <a:pPr marL="740664" lvl="1" indent="-283464"/>
            <a:r>
              <a:rPr lang="en-US" sz="2400" dirty="0">
                <a:cs typeface="Arial" charset="0"/>
              </a:rPr>
              <a:t>Acts as a panacea for poor morale and low productivity.</a:t>
            </a:r>
          </a:p>
          <a:p>
            <a:pPr marL="740664" lvl="1" indent="-283464"/>
            <a:r>
              <a:rPr lang="en-US" sz="2400" dirty="0">
                <a:cs typeface="Arial" charset="0"/>
              </a:rPr>
              <a:t>Trust and confidence in leaders is essential.</a:t>
            </a:r>
          </a:p>
          <a:p>
            <a:pPr marL="740664" lvl="1" indent="-283464"/>
            <a:r>
              <a:rPr lang="en-US" sz="2400" dirty="0">
                <a:cs typeface="Arial" charset="0"/>
              </a:rPr>
              <a:t>Studies of the participation</a:t>
            </a:r>
            <a:r>
              <a:rPr lang="en-IN" dirty="0"/>
              <a:t>–</a:t>
            </a:r>
            <a:r>
              <a:rPr lang="en-US" sz="2400" dirty="0">
                <a:cs typeface="Arial" charset="0"/>
              </a:rPr>
              <a:t>performance have yielded mixed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 y="152400"/>
            <a:ext cx="8211312" cy="1144347"/>
          </a:xfrm>
        </p:spPr>
        <p:txBody>
          <a:bodyPr wrap="square">
            <a:spAutoFit/>
          </a:bodyPr>
          <a:lstStyle/>
          <a:p>
            <a:r>
              <a:rPr lang="en-US" sz="3600" dirty="0">
                <a:latin typeface="+mj-lt"/>
              </a:rPr>
              <a:t>Employee Involvement and Employee Motivation </a:t>
            </a:r>
            <a:r>
              <a:rPr lang="en-US" sz="2800" dirty="0">
                <a:latin typeface="+mj-lt"/>
              </a:rPr>
              <a:t>(3 of 3)</a:t>
            </a:r>
          </a:p>
        </p:txBody>
      </p:sp>
      <p:sp>
        <p:nvSpPr>
          <p:cNvPr id="3" name="Content Placeholder 2"/>
          <p:cNvSpPr>
            <a:spLocks noGrp="1"/>
          </p:cNvSpPr>
          <p:nvPr>
            <p:ph idx="1"/>
          </p:nvPr>
        </p:nvSpPr>
        <p:spPr>
          <a:xfrm>
            <a:off x="481115" y="1529824"/>
            <a:ext cx="8205685" cy="3402112"/>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Representative participation</a:t>
            </a:r>
          </a:p>
          <a:p>
            <a:pPr marL="740664" lvl="1"/>
            <a:r>
              <a:rPr lang="en-US" sz="2400" dirty="0">
                <a:latin typeface="Arial" panose="020B0604020202020204" pitchFamily="34" charset="0"/>
                <a:cs typeface="Arial" panose="020B0604020202020204" pitchFamily="34" charset="0"/>
              </a:rPr>
              <a:t>Workers are represented by a small group of employees who actually participate in decision making.</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Almost every country in Western Europe requires representative participation.</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The two most common forms: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Works councils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Board representatives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(1 of 8)</a:t>
            </a:r>
          </a:p>
        </p:txBody>
      </p:sp>
      <p:sp>
        <p:nvSpPr>
          <p:cNvPr id="3" name="Content Placeholder 2"/>
          <p:cNvSpPr>
            <a:spLocks noGrp="1"/>
          </p:cNvSpPr>
          <p:nvPr>
            <p:ph idx="1"/>
          </p:nvPr>
        </p:nvSpPr>
        <p:spPr>
          <a:xfrm>
            <a:off x="481115" y="1545285"/>
            <a:ext cx="8205685" cy="322183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What to Pay:</a:t>
            </a:r>
          </a:p>
          <a:p>
            <a:pPr marL="740664" lvl="1"/>
            <a:r>
              <a:rPr lang="en-US" sz="2400" dirty="0">
                <a:latin typeface="Arial" panose="020B0604020202020204" pitchFamily="34" charset="0"/>
                <a:cs typeface="Arial" panose="020B0604020202020204" pitchFamily="34" charset="0"/>
              </a:rPr>
              <a:t>Complex process that entails balancing </a:t>
            </a:r>
            <a:r>
              <a:rPr lang="en-US" sz="2400" i="1" dirty="0">
                <a:latin typeface="Arial" panose="020B0604020202020204" pitchFamily="34" charset="0"/>
                <a:cs typeface="Arial" panose="020B0604020202020204" pitchFamily="34" charset="0"/>
              </a:rPr>
              <a:t>internal equity </a:t>
            </a:r>
            <a:r>
              <a:rPr lang="en-US" sz="2400" dirty="0">
                <a:latin typeface="Arial" panose="020B0604020202020204" pitchFamily="34" charset="0"/>
                <a:cs typeface="Arial" panose="020B0604020202020204" pitchFamily="34" charset="0"/>
              </a:rPr>
              <a:t>and </a:t>
            </a:r>
            <a:r>
              <a:rPr lang="en-US" sz="2400" i="1" dirty="0">
                <a:latin typeface="Arial" panose="020B0604020202020204" pitchFamily="34" charset="0"/>
                <a:cs typeface="Arial" panose="020B0604020202020204" pitchFamily="34" charset="0"/>
              </a:rPr>
              <a:t>external equity.</a:t>
            </a:r>
          </a:p>
          <a:p>
            <a:pPr marL="740664" lvl="1"/>
            <a:r>
              <a:rPr lang="en-US" sz="2400" dirty="0">
                <a:latin typeface="Arial" panose="020B0604020202020204" pitchFamily="34" charset="0"/>
                <a:cs typeface="Arial" panose="020B0604020202020204" pitchFamily="34" charset="0"/>
              </a:rPr>
              <a:t>Some organizations prefer to pay leaders by paying above market.</a:t>
            </a:r>
          </a:p>
          <a:p>
            <a:pPr marL="740664" lvl="1"/>
            <a:r>
              <a:rPr lang="en-US" sz="2400" dirty="0">
                <a:latin typeface="Arial" panose="020B0604020202020204" pitchFamily="34" charset="0"/>
                <a:cs typeface="Arial" panose="020B0604020202020204" pitchFamily="34" charset="0"/>
              </a:rPr>
              <a:t>Paying more may net better-qualified and more highly motivated employees who may stay with the firm longer.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(2 of 8)</a:t>
            </a:r>
          </a:p>
        </p:txBody>
      </p:sp>
      <p:sp>
        <p:nvSpPr>
          <p:cNvPr id="4" name="Content Placeholder 3"/>
          <p:cNvSpPr>
            <a:spLocks noGrp="1"/>
          </p:cNvSpPr>
          <p:nvPr>
            <p:ph idx="1"/>
          </p:nvPr>
        </p:nvSpPr>
        <p:spPr>
          <a:xfrm>
            <a:off x="481115" y="1527049"/>
            <a:ext cx="8205685" cy="35813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How to Pay:</a:t>
            </a:r>
          </a:p>
          <a:p>
            <a:pPr marL="740664" lvl="1"/>
            <a:r>
              <a:rPr lang="en-US" sz="2400" b="1" dirty="0">
                <a:latin typeface="Arial" panose="020B0604020202020204" pitchFamily="34" charset="0"/>
                <a:cs typeface="Arial" panose="020B0604020202020204" pitchFamily="34" charset="0"/>
              </a:rPr>
              <a:t>Variable-pay programs:</a:t>
            </a:r>
          </a:p>
          <a:p>
            <a:pPr lvl="2"/>
            <a:r>
              <a:rPr lang="en-US" sz="2400" dirty="0">
                <a:latin typeface="Arial" panose="020B0604020202020204" pitchFamily="34" charset="0"/>
                <a:cs typeface="Arial" panose="020B0604020202020204" pitchFamily="34" charset="0"/>
              </a:rPr>
              <a:t>Piece-rate plans</a:t>
            </a:r>
          </a:p>
          <a:p>
            <a:pPr lvl="2"/>
            <a:r>
              <a:rPr lang="en-US" sz="2400" dirty="0">
                <a:latin typeface="Arial" panose="020B0604020202020204" pitchFamily="34" charset="0"/>
                <a:cs typeface="Arial" panose="020B0604020202020204" pitchFamily="34" charset="0"/>
              </a:rPr>
              <a:t>Merit-based pay</a:t>
            </a:r>
          </a:p>
          <a:p>
            <a:pPr lvl="2"/>
            <a:r>
              <a:rPr lang="en-US" sz="2400" dirty="0">
                <a:latin typeface="Arial" panose="020B0604020202020204" pitchFamily="34" charset="0"/>
                <a:cs typeface="Arial" panose="020B0604020202020204" pitchFamily="34" charset="0"/>
              </a:rPr>
              <a:t>Bonuses</a:t>
            </a:r>
          </a:p>
          <a:p>
            <a:pPr lvl="2"/>
            <a:r>
              <a:rPr lang="en-US" sz="2400" dirty="0">
                <a:latin typeface="Arial" panose="020B0604020202020204" pitchFamily="34" charset="0"/>
                <a:cs typeface="Arial" panose="020B0604020202020204" pitchFamily="34" charset="0"/>
              </a:rPr>
              <a:t>Profit sharing</a:t>
            </a:r>
          </a:p>
          <a:p>
            <a:pPr lvl="2"/>
            <a:r>
              <a:rPr lang="en-US" sz="2400" dirty="0">
                <a:latin typeface="Arial" panose="020B0604020202020204" pitchFamily="34" charset="0"/>
                <a:cs typeface="Arial" panose="020B0604020202020204" pitchFamily="34" charset="0"/>
              </a:rPr>
              <a:t>Employee stock ownership plans</a:t>
            </a:r>
          </a:p>
          <a:p>
            <a:pPr marL="740664" lvl="1"/>
            <a:r>
              <a:rPr lang="en-US" sz="2400" dirty="0">
                <a:latin typeface="Arial" panose="020B0604020202020204" pitchFamily="34" charset="0"/>
                <a:cs typeface="Arial" panose="020B0604020202020204" pitchFamily="34" charset="0"/>
              </a:rPr>
              <a:t>Earnings therefore fluctuate up and down.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(3 of 8)</a:t>
            </a:r>
          </a:p>
        </p:txBody>
      </p:sp>
      <p:sp>
        <p:nvSpPr>
          <p:cNvPr id="3" name="Content Placeholder 2"/>
          <p:cNvSpPr>
            <a:spLocks noGrp="1"/>
          </p:cNvSpPr>
          <p:nvPr>
            <p:ph idx="1"/>
          </p:nvPr>
        </p:nvSpPr>
        <p:spPr>
          <a:xfrm>
            <a:off x="481115" y="1654013"/>
            <a:ext cx="8205685" cy="2483175"/>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Piece-Rate Pay</a:t>
            </a:r>
          </a:p>
          <a:p>
            <a:pPr marL="740664" lvl="1"/>
            <a:r>
              <a:rPr lang="en-US" sz="2400" dirty="0">
                <a:latin typeface="Arial" panose="020B0604020202020204" pitchFamily="34" charset="0"/>
                <a:cs typeface="Arial" panose="020B0604020202020204" pitchFamily="34" charset="0"/>
              </a:rPr>
              <a:t>A pure piece-rate plan provides no base salary and pays the employee only for what he or she produces.</a:t>
            </a:r>
          </a:p>
          <a:p>
            <a:pPr marL="740664" lvl="1"/>
            <a:r>
              <a:rPr lang="en-US" sz="2400" dirty="0">
                <a:latin typeface="Arial" panose="020B0604020202020204" pitchFamily="34" charset="0"/>
                <a:cs typeface="Arial" panose="020B0604020202020204" pitchFamily="34" charset="0"/>
              </a:rPr>
              <a:t>Limitation: not a feasible approach for many jobs.</a:t>
            </a:r>
          </a:p>
          <a:p>
            <a:pPr marL="740664" lvl="1"/>
            <a:r>
              <a:rPr lang="en-US" sz="2400" dirty="0">
                <a:latin typeface="Arial" panose="020B0604020202020204" pitchFamily="34" charset="0"/>
                <a:cs typeface="Arial" panose="020B0604020202020204" pitchFamily="34" charset="0"/>
              </a:rPr>
              <a:t>The main concern for both individual and team piece-rate workers is financial risk.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8343"/>
            <a:ext cx="8229600" cy="590349"/>
          </a:xfrm>
        </p:spPr>
        <p:txBody>
          <a:bodyP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69392" y="1163311"/>
            <a:ext cx="8217408" cy="4683778"/>
          </a:xfrm>
        </p:spPr>
        <p:txBody>
          <a:bodyPr wrap="square">
            <a:spAutoFit/>
          </a:bodyPr>
          <a:lstStyle/>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8.1	</a:t>
            </a:r>
            <a:r>
              <a:rPr lang="en-US" sz="2200" dirty="0">
                <a:latin typeface="Arial" panose="020B0604020202020204" pitchFamily="34" charset="0"/>
                <a:cs typeface="Arial" panose="020B0604020202020204" pitchFamily="34" charset="0"/>
              </a:rPr>
              <a:t>Describe how the job characteristics model (</a:t>
            </a:r>
            <a:r>
              <a:rPr lang="en-US" sz="2200" kern="300" spc="-300" dirty="0">
                <a:latin typeface="Arial" panose="020B0604020202020204" pitchFamily="34" charset="0"/>
                <a:cs typeface="Arial" panose="020B0604020202020204" pitchFamily="34" charset="0"/>
              </a:rPr>
              <a:t>J C </a:t>
            </a:r>
            <a:r>
              <a:rPr lang="en-US" sz="2200" dirty="0">
                <a:latin typeface="Arial" panose="020B0604020202020204" pitchFamily="34" charset="0"/>
                <a:cs typeface="Arial" panose="020B0604020202020204" pitchFamily="34" charset="0"/>
              </a:rPr>
              <a:t>M) motivates through job design.</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8.2</a:t>
            </a:r>
            <a:r>
              <a:rPr lang="en-US" sz="2200" dirty="0">
                <a:latin typeface="Arial" panose="020B0604020202020204" pitchFamily="34" charset="0"/>
                <a:cs typeface="Arial" panose="020B0604020202020204" pitchFamily="34" charset="0"/>
              </a:rPr>
              <a:t>	Compare the main ways jobs can be redesigned.</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8.3</a:t>
            </a:r>
            <a:r>
              <a:rPr lang="en-US" sz="2200" dirty="0">
                <a:latin typeface="Arial" panose="020B0604020202020204" pitchFamily="34" charset="0"/>
                <a:cs typeface="Arial" panose="020B0604020202020204" pitchFamily="34" charset="0"/>
              </a:rPr>
              <a:t>	Explain how specific alternative work arrangements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8.4</a:t>
            </a:r>
            <a:r>
              <a:rPr lang="en-US" sz="2200" dirty="0">
                <a:latin typeface="Arial" panose="020B0604020202020204" pitchFamily="34" charset="0"/>
                <a:cs typeface="Arial" panose="020B0604020202020204" pitchFamily="34" charset="0"/>
              </a:rPr>
              <a:t>	Describe how employee involvement measures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8.5</a:t>
            </a:r>
            <a:r>
              <a:rPr lang="en-US" sz="2200" dirty="0">
                <a:latin typeface="Arial" panose="020B0604020202020204" pitchFamily="34" charset="0"/>
                <a:cs typeface="Arial" panose="020B0604020202020204" pitchFamily="34" charset="0"/>
              </a:rPr>
              <a:t>	Demonstrate how different types of extrinsic pay programs can influence employee motivation.</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8.6	</a:t>
            </a:r>
            <a:r>
              <a:rPr lang="en-US" sz="2200" dirty="0">
                <a:latin typeface="Arial" panose="020B0604020202020204" pitchFamily="34" charset="0"/>
                <a:cs typeface="Arial" panose="020B0604020202020204" pitchFamily="34" charset="0"/>
              </a:rPr>
              <a:t>Show how flexible benefits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8.7</a:t>
            </a:r>
            <a:r>
              <a:rPr lang="en-US" sz="2200" dirty="0">
                <a:latin typeface="Arial" panose="020B0604020202020204" pitchFamily="34" charset="0"/>
                <a:cs typeface="Arial" panose="020B0604020202020204" pitchFamily="34" charset="0"/>
              </a:rPr>
              <a:t>	Identify the motivational benefits of intrinsic rewards.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131" cy="1144347"/>
          </a:xfrm>
        </p:spPr>
        <p:txBody>
          <a:bodyPr wrap="square">
            <a:spAutoFit/>
          </a:bodyPr>
          <a:lstStyle/>
          <a:p>
            <a:r>
              <a:rPr lang="en-US" sz="3600" dirty="0">
                <a:latin typeface="+mj-lt"/>
              </a:rPr>
              <a:t>Extrinsic Pay Programs and Employee Motivation </a:t>
            </a:r>
            <a:r>
              <a:rPr lang="en-US" sz="2800" dirty="0">
                <a:latin typeface="+mj-lt"/>
              </a:rPr>
              <a:t>(4 of 8)</a:t>
            </a:r>
          </a:p>
        </p:txBody>
      </p:sp>
      <p:sp>
        <p:nvSpPr>
          <p:cNvPr id="3" name="Content Placeholder 2"/>
          <p:cNvSpPr>
            <a:spLocks noGrp="1"/>
          </p:cNvSpPr>
          <p:nvPr>
            <p:ph idx="1"/>
          </p:nvPr>
        </p:nvSpPr>
        <p:spPr>
          <a:xfrm>
            <a:off x="481115" y="1635347"/>
            <a:ext cx="8205685" cy="3822003"/>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Merit-Based Pay</a:t>
            </a:r>
          </a:p>
          <a:p>
            <a:pPr marL="740664" lvl="1"/>
            <a:r>
              <a:rPr lang="en-US" sz="2400" dirty="0">
                <a:latin typeface="Arial" panose="020B0604020202020204" pitchFamily="34" charset="0"/>
                <a:cs typeface="Arial" panose="020B0604020202020204" pitchFamily="34" charset="0"/>
              </a:rPr>
              <a:t>Allows employers to differentiate pay based on performance.</a:t>
            </a:r>
          </a:p>
          <a:p>
            <a:pPr marL="740664" lvl="1"/>
            <a:r>
              <a:rPr lang="en-US" sz="2400" dirty="0">
                <a:latin typeface="Arial" panose="020B0604020202020204" pitchFamily="34" charset="0"/>
                <a:cs typeface="Arial" panose="020B0604020202020204" pitchFamily="34" charset="0"/>
              </a:rPr>
              <a:t>Creates perceptions of relationships between performance and rewards.</a:t>
            </a:r>
          </a:p>
          <a:p>
            <a:pPr marL="740664" lvl="1"/>
            <a:r>
              <a:rPr lang="en-US" sz="2400" dirty="0">
                <a:latin typeface="Arial" panose="020B0604020202020204" pitchFamily="34" charset="0"/>
                <a:cs typeface="Arial" panose="020B0604020202020204" pitchFamily="34" charset="0"/>
              </a:rPr>
              <a:t>Limitations:</a:t>
            </a:r>
          </a:p>
          <a:p>
            <a:pPr lvl="2"/>
            <a:r>
              <a:rPr lang="en-US" sz="2400" dirty="0">
                <a:latin typeface="Arial" panose="020B0604020202020204" pitchFamily="34" charset="0"/>
                <a:cs typeface="Arial" panose="020B0604020202020204" pitchFamily="34" charset="0"/>
              </a:rPr>
              <a:t>Based on annual performance appraisals.</a:t>
            </a:r>
          </a:p>
          <a:p>
            <a:pPr lvl="2"/>
            <a:r>
              <a:rPr lang="en-US" sz="2400" dirty="0">
                <a:latin typeface="Arial" panose="020B0604020202020204" pitchFamily="34" charset="0"/>
                <a:cs typeface="Arial" panose="020B0604020202020204" pitchFamily="34" charset="0"/>
              </a:rPr>
              <a:t>Merit pool fluctuates.</a:t>
            </a:r>
          </a:p>
          <a:p>
            <a:pPr lvl="2"/>
            <a:r>
              <a:rPr lang="en-US" sz="2400" dirty="0">
                <a:latin typeface="Arial" panose="020B0604020202020204" pitchFamily="34" charset="0"/>
                <a:cs typeface="Arial" panose="020B0604020202020204" pitchFamily="34" charset="0"/>
              </a:rPr>
              <a:t>Union resistance.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a:t>
            </a:r>
            <a:r>
              <a:rPr lang="en-US" sz="3600" b="0" dirty="0">
                <a:latin typeface="+mj-lt"/>
              </a:rPr>
              <a:t> </a:t>
            </a:r>
            <a:r>
              <a:rPr lang="en-US" sz="2800" dirty="0">
                <a:latin typeface="+mj-lt"/>
              </a:rPr>
              <a:t>(5 of 8)</a:t>
            </a:r>
          </a:p>
        </p:txBody>
      </p:sp>
      <p:sp>
        <p:nvSpPr>
          <p:cNvPr id="3" name="Content Placeholder 2"/>
          <p:cNvSpPr>
            <a:spLocks noGrp="1"/>
          </p:cNvSpPr>
          <p:nvPr>
            <p:ph idx="1"/>
          </p:nvPr>
        </p:nvSpPr>
        <p:spPr>
          <a:xfrm>
            <a:off x="481115" y="1636615"/>
            <a:ext cx="8205685" cy="2929451"/>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Bonuses</a:t>
            </a:r>
          </a:p>
          <a:p>
            <a:pPr marL="740664" lvl="1"/>
            <a:r>
              <a:rPr lang="en-US" sz="2400" dirty="0">
                <a:latin typeface="Arial" panose="020B0604020202020204" pitchFamily="34" charset="0"/>
                <a:cs typeface="Arial" panose="020B0604020202020204" pitchFamily="34" charset="0"/>
              </a:rPr>
              <a:t>An annual bonus is a significant component of total compensation for many jobs.</a:t>
            </a:r>
          </a:p>
          <a:p>
            <a:pPr marL="740664" lvl="1"/>
            <a:r>
              <a:rPr lang="en-US" sz="2400" dirty="0">
                <a:latin typeface="Arial" panose="020B0604020202020204" pitchFamily="34" charset="0"/>
                <a:cs typeface="Arial" panose="020B0604020202020204" pitchFamily="34" charset="0"/>
              </a:rPr>
              <a:t>Increasingly include lower-ranking employees.</a:t>
            </a:r>
          </a:p>
          <a:p>
            <a:pPr lvl="2"/>
            <a:r>
              <a:rPr lang="en-US" sz="2400" dirty="0">
                <a:latin typeface="Arial" panose="020B0604020202020204" pitchFamily="34" charset="0"/>
                <a:cs typeface="Arial" panose="020B0604020202020204" pitchFamily="34" charset="0"/>
              </a:rPr>
              <a:t>Many companies now routinely reward production employees with bonuses when profits improve.</a:t>
            </a:r>
          </a:p>
          <a:p>
            <a:pPr marL="740664" lvl="1"/>
            <a:r>
              <a:rPr lang="en-US" sz="2400" dirty="0">
                <a:latin typeface="Arial" panose="020B0604020202020204" pitchFamily="34" charset="0"/>
                <a:cs typeface="Arial" panose="020B0604020202020204" pitchFamily="34" charset="0"/>
              </a:rPr>
              <a:t>Downside: employees’ pay is more vulnerable to cuts.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131" cy="1144347"/>
          </a:xfrm>
        </p:spPr>
        <p:txBody>
          <a:bodyPr wrap="square">
            <a:spAutoFit/>
          </a:bodyPr>
          <a:lstStyle/>
          <a:p>
            <a:r>
              <a:rPr lang="en-US" sz="3600" dirty="0">
                <a:latin typeface="+mj-lt"/>
              </a:rPr>
              <a:t>Extrinsic Pay Programs and Employee Motivation </a:t>
            </a:r>
            <a:r>
              <a:rPr lang="en-US" sz="2800" dirty="0">
                <a:latin typeface="+mj-lt"/>
              </a:rPr>
              <a:t>(6 of 8)</a:t>
            </a:r>
          </a:p>
        </p:txBody>
      </p:sp>
      <p:sp>
        <p:nvSpPr>
          <p:cNvPr id="3" name="Content Placeholder 2"/>
          <p:cNvSpPr>
            <a:spLocks noGrp="1"/>
          </p:cNvSpPr>
          <p:nvPr>
            <p:ph idx="1"/>
          </p:nvPr>
        </p:nvSpPr>
        <p:spPr>
          <a:xfrm>
            <a:off x="481115" y="1642821"/>
            <a:ext cx="8217408" cy="322183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Profit-Sharing</a:t>
            </a:r>
            <a:r>
              <a:rPr lang="en-US" sz="2400" b="1" dirty="0">
                <a:solidFill>
                  <a:srgbClr val="FF99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Plans</a:t>
            </a:r>
            <a:endParaRPr lang="en-US" sz="2400" b="1" dirty="0">
              <a:solidFill>
                <a:srgbClr val="FF9900"/>
              </a:solidFill>
              <a:latin typeface="Arial" panose="020B0604020202020204" pitchFamily="34" charset="0"/>
              <a:cs typeface="Arial" panose="020B0604020202020204" pitchFamily="34" charset="0"/>
            </a:endParaRPr>
          </a:p>
          <a:p>
            <a:pPr marL="740664" lvl="1"/>
            <a:r>
              <a:rPr lang="en-US" sz="2400" dirty="0">
                <a:latin typeface="Arial" panose="020B0604020202020204" pitchFamily="34" charset="0"/>
                <a:cs typeface="Arial" panose="020B0604020202020204" pitchFamily="34" charset="0"/>
              </a:rPr>
              <a:t>Organization-wide programs that distribute compensation based on some established formula centered around a company’s profitability.</a:t>
            </a:r>
          </a:p>
          <a:p>
            <a:pPr marL="740664" lvl="1"/>
            <a:r>
              <a:rPr lang="en-US" sz="2400" dirty="0">
                <a:latin typeface="Arial" panose="020B0604020202020204" pitchFamily="34" charset="0"/>
                <a:cs typeface="Arial" panose="020B0604020202020204" pitchFamily="34" charset="0"/>
              </a:rPr>
              <a:t>Appear to have positive effects on employee attitudes at the organizational level.</a:t>
            </a:r>
          </a:p>
          <a:p>
            <a:pPr lvl="2"/>
            <a:r>
              <a:rPr lang="en-US" sz="2400" dirty="0">
                <a:latin typeface="Arial" panose="020B0604020202020204" pitchFamily="34" charset="0"/>
                <a:cs typeface="Arial" panose="020B0604020202020204" pitchFamily="34" charset="0"/>
              </a:rPr>
              <a:t>Employees have a feeling of psychological ownership.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(7 of 8)</a:t>
            </a:r>
          </a:p>
        </p:txBody>
      </p:sp>
      <p:sp>
        <p:nvSpPr>
          <p:cNvPr id="4" name="Content Placeholder 3"/>
          <p:cNvSpPr>
            <a:spLocks noGrp="1"/>
          </p:cNvSpPr>
          <p:nvPr>
            <p:ph idx="1"/>
          </p:nvPr>
        </p:nvSpPr>
        <p:spPr>
          <a:xfrm>
            <a:off x="481115" y="1649434"/>
            <a:ext cx="8205685" cy="374505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Stock Ownership Plan (</a:t>
            </a:r>
            <a:r>
              <a:rPr lang="en-US" sz="2400" b="1" spc="-300" dirty="0">
                <a:latin typeface="Arial" panose="020B0604020202020204" pitchFamily="34" charset="0"/>
                <a:cs typeface="Arial" panose="020B0604020202020204" pitchFamily="34" charset="0"/>
              </a:rPr>
              <a:t>E S O </a:t>
            </a:r>
            <a:r>
              <a:rPr lang="en-US" sz="2400" b="1" dirty="0">
                <a:latin typeface="Arial" panose="020B0604020202020204" pitchFamily="34" charset="0"/>
                <a:cs typeface="Arial" panose="020B0604020202020204" pitchFamily="34" charset="0"/>
              </a:rPr>
              <a:t>P)</a:t>
            </a:r>
          </a:p>
          <a:p>
            <a:pPr marL="740664" lvl="1"/>
            <a:r>
              <a:rPr lang="en-US" sz="2400" dirty="0">
                <a:latin typeface="Arial" panose="020B0604020202020204" pitchFamily="34" charset="0"/>
                <a:cs typeface="Arial" panose="020B0604020202020204" pitchFamily="34" charset="0"/>
              </a:rPr>
              <a:t>A company-established benefit plan in which employees acquire stock, often at below-market prices, as part of their benefits.</a:t>
            </a:r>
          </a:p>
          <a:p>
            <a:pPr marL="740664" lvl="1"/>
            <a:r>
              <a:rPr lang="en-US" sz="2400" dirty="0">
                <a:latin typeface="Arial" panose="020B0604020202020204" pitchFamily="34" charset="0"/>
                <a:cs typeface="Arial" panose="020B0604020202020204" pitchFamily="34" charset="0"/>
              </a:rPr>
              <a:t>Increases employee satisfaction and innovation.</a:t>
            </a:r>
          </a:p>
          <a:p>
            <a:pPr lvl="2"/>
            <a:r>
              <a:rPr lang="en-US" sz="2400" dirty="0">
                <a:latin typeface="Arial" panose="020B0604020202020204" pitchFamily="34" charset="0"/>
                <a:cs typeface="Arial" panose="020B0604020202020204" pitchFamily="34" charset="0"/>
              </a:rPr>
              <a:t>Employees need to psychologically experience ownership.</a:t>
            </a:r>
          </a:p>
          <a:p>
            <a:pPr marL="740664" lvl="1"/>
            <a:r>
              <a:rPr lang="en-US" sz="2400" dirty="0">
                <a:latin typeface="Arial" panose="020B0604020202020204" pitchFamily="34" charset="0"/>
                <a:cs typeface="Arial" panose="020B0604020202020204" pitchFamily="34" charset="0"/>
              </a:rPr>
              <a:t>Can reduce unethical behavior.</a:t>
            </a:r>
          </a:p>
          <a:p>
            <a:pPr marL="740664" lvl="1"/>
            <a:r>
              <a:rPr lang="en-US" sz="2400" dirty="0">
                <a:latin typeface="Arial" panose="020B0604020202020204" pitchFamily="34" charset="0"/>
                <a:cs typeface="Arial" panose="020B0604020202020204" pitchFamily="34" charset="0"/>
              </a:rPr>
              <a:t>Can be used for community wealth building.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(8 of 8)</a:t>
            </a:r>
          </a:p>
        </p:txBody>
      </p:sp>
      <p:sp>
        <p:nvSpPr>
          <p:cNvPr id="3" name="Content Placeholder 2"/>
          <p:cNvSpPr>
            <a:spLocks noGrp="1"/>
          </p:cNvSpPr>
          <p:nvPr>
            <p:ph idx="1"/>
          </p:nvPr>
        </p:nvSpPr>
        <p:spPr>
          <a:xfrm>
            <a:off x="481115" y="1648551"/>
            <a:ext cx="8205685" cy="20368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Evaluation of Variable Pay</a:t>
            </a:r>
          </a:p>
          <a:p>
            <a:pPr marL="740664" lvl="1"/>
            <a:r>
              <a:rPr lang="en-US" sz="2400" dirty="0">
                <a:latin typeface="Arial" panose="020B0604020202020204" pitchFamily="34" charset="0"/>
                <a:cs typeface="Arial" panose="020B0604020202020204" pitchFamily="34" charset="0"/>
              </a:rPr>
              <a:t>Do variable-pay programs increase motivation and productivity?</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Generally, yes, but that doesn’t mean everyone is equally motivated by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1" y="143071"/>
            <a:ext cx="8229131" cy="1144347"/>
          </a:xfrm>
        </p:spPr>
        <p:txBody>
          <a:bodyPr wrap="square">
            <a:spAutoFit/>
          </a:bodyPr>
          <a:lstStyle/>
          <a:p>
            <a:r>
              <a:rPr lang="en-US" sz="3600" dirty="0">
                <a:latin typeface="+mj-lt"/>
              </a:rPr>
              <a:t>Show How Flexible Benefits Turn Benefits Into Motivators</a:t>
            </a:r>
            <a:endParaRPr lang="en-US" dirty="0">
              <a:latin typeface="+mj-lt"/>
            </a:endParaRPr>
          </a:p>
        </p:txBody>
      </p:sp>
      <p:sp>
        <p:nvSpPr>
          <p:cNvPr id="3" name="Content Placeholder 2"/>
          <p:cNvSpPr>
            <a:spLocks noGrp="1"/>
          </p:cNvSpPr>
          <p:nvPr>
            <p:ph idx="1"/>
          </p:nvPr>
        </p:nvSpPr>
        <p:spPr>
          <a:xfrm>
            <a:off x="481115" y="1660475"/>
            <a:ext cx="8205685" cy="3668115"/>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Developing a Benefits Package</a:t>
            </a:r>
          </a:p>
          <a:p>
            <a:pPr marL="740664" lvl="1" indent="-283464"/>
            <a:r>
              <a:rPr lang="en-US" sz="2400" b="1" dirty="0">
                <a:latin typeface="Arial" panose="020B0604020202020204" pitchFamily="34" charset="0"/>
                <a:cs typeface="Arial" panose="020B0604020202020204" pitchFamily="34" charset="0"/>
              </a:rPr>
              <a:t>Flexible benefits </a:t>
            </a:r>
            <a:r>
              <a:rPr lang="en-US" sz="2400" dirty="0">
                <a:latin typeface="Arial" panose="020B0604020202020204" pitchFamily="34" charset="0"/>
                <a:cs typeface="Arial" panose="020B0604020202020204" pitchFamily="34" charset="0"/>
              </a:rPr>
              <a:t>individualize rewards.</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Allow each employee to choose the compensation package that best satisfies his or her current needs and situation.</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Today, almost all major corporations in the United States offer flexible benefits.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However, it may be surprising that their usage is not yet global.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Identify the Motivational Benefits of Intrinsic Rewards</a:t>
            </a:r>
            <a:endParaRPr lang="en-US" b="0" dirty="0">
              <a:latin typeface="+mj-lt"/>
            </a:endParaRPr>
          </a:p>
        </p:txBody>
      </p:sp>
      <p:sp>
        <p:nvSpPr>
          <p:cNvPr id="3" name="Content Placeholder 2"/>
          <p:cNvSpPr>
            <a:spLocks noGrp="1"/>
          </p:cNvSpPr>
          <p:nvPr>
            <p:ph idx="1"/>
          </p:nvPr>
        </p:nvSpPr>
        <p:spPr>
          <a:xfrm>
            <a:off x="481115" y="1600201"/>
            <a:ext cx="8205685" cy="3276600"/>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Recognition Programs</a:t>
            </a:r>
          </a:p>
          <a:p>
            <a:pPr marL="740664" lvl="1"/>
            <a:r>
              <a:rPr lang="en-US" sz="2400" dirty="0">
                <a:latin typeface="Arial" panose="020B0604020202020204" pitchFamily="34" charset="0"/>
                <a:cs typeface="Arial" panose="020B0604020202020204" pitchFamily="34" charset="0"/>
              </a:rPr>
              <a:t>Organizations are increasingly recognizing that recognition programs and other ways of increasing an employee’s intrinsic motivation work.</a:t>
            </a:r>
          </a:p>
          <a:p>
            <a:pPr marL="740664" lvl="1"/>
            <a:r>
              <a:rPr lang="en-US" sz="2400" dirty="0">
                <a:latin typeface="Arial" panose="020B0604020202020204" pitchFamily="34" charset="0"/>
                <a:cs typeface="Arial" panose="020B0604020202020204" pitchFamily="34" charset="0"/>
              </a:rPr>
              <a:t>Research suggests that financial incentives may be more motivating in the short term, but in the long run nonfinancial incentives work best.</a:t>
            </a:r>
          </a:p>
          <a:p>
            <a:pPr marL="1313751" lvl="2"/>
            <a:r>
              <a:rPr lang="en-US" sz="2400" dirty="0">
                <a:latin typeface="Arial" panose="020B0604020202020204" pitchFamily="34" charset="0"/>
                <a:cs typeface="Arial" panose="020B0604020202020204" pitchFamily="34" charset="0"/>
              </a:rPr>
              <a:t>Praise is free!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Implications for Managers </a:t>
            </a:r>
            <a:r>
              <a:rPr lang="en-US" sz="2800" dirty="0">
                <a:latin typeface="+mj-lt"/>
              </a:rPr>
              <a:t>(1 of 2)</a:t>
            </a:r>
          </a:p>
        </p:txBody>
      </p:sp>
      <p:sp>
        <p:nvSpPr>
          <p:cNvPr id="3" name="Content Placeholder 2"/>
          <p:cNvSpPr>
            <a:spLocks noGrp="1"/>
          </p:cNvSpPr>
          <p:nvPr>
            <p:ph idx="1"/>
          </p:nvPr>
        </p:nvSpPr>
        <p:spPr>
          <a:xfrm>
            <a:off x="481114" y="1069848"/>
            <a:ext cx="8217407" cy="2814035"/>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Where possible, design and redesign jobs to harness employee motivation, focusing on the job characteristics model’s elements.</a:t>
            </a:r>
          </a:p>
          <a:p>
            <a:pPr marL="256032" indent="-256032">
              <a:buSzPct val="100000"/>
            </a:pPr>
            <a:r>
              <a:rPr lang="en-US" sz="2400" dirty="0">
                <a:latin typeface="Arial" panose="020B0604020202020204" pitchFamily="34" charset="0"/>
                <a:cs typeface="Arial" panose="020B0604020202020204" pitchFamily="34" charset="0"/>
              </a:rPr>
              <a:t>Consider alternative work arrangements to empower your employees to manage their work and home lives. Resist the urge to monitor and control employees closely—autonomy and flexibility can be highly motivating.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Implications for Managers </a:t>
            </a:r>
            <a:r>
              <a:rPr lang="en-US" sz="2800" dirty="0">
                <a:latin typeface="+mj-lt"/>
              </a:rPr>
              <a:t>(2 of 2)</a:t>
            </a:r>
          </a:p>
        </p:txBody>
      </p:sp>
      <p:sp>
        <p:nvSpPr>
          <p:cNvPr id="3" name="Content Placeholder 2"/>
          <p:cNvSpPr>
            <a:spLocks noGrp="1"/>
          </p:cNvSpPr>
          <p:nvPr>
            <p:ph idx="1"/>
          </p:nvPr>
        </p:nvSpPr>
        <p:spPr>
          <a:xfrm>
            <a:off x="471268" y="1043383"/>
            <a:ext cx="8215532" cy="4114391"/>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Allow employees to participate in decisions that affect them. Employees can contribute to setting work goals, choosing their own benefits packages, and solving productivity and quality problems.</a:t>
            </a:r>
          </a:p>
          <a:p>
            <a:pPr marL="256032" indent="-256032">
              <a:buSzPct val="100000"/>
            </a:pPr>
            <a:r>
              <a:rPr lang="en-US" sz="2400" dirty="0">
                <a:latin typeface="Arial" panose="020B0604020202020204" pitchFamily="34" charset="0"/>
                <a:cs typeface="Arial" panose="020B0604020202020204" pitchFamily="34" charset="0"/>
              </a:rPr>
              <a:t>Link rewards to performance. Rewards should be contingent on performance, and employees must perceive the link between the two.</a:t>
            </a:r>
          </a:p>
          <a:p>
            <a:pPr marL="256032" indent="-256032">
              <a:buSzPct val="100000"/>
            </a:pPr>
            <a:r>
              <a:rPr lang="en-US" sz="2400" dirty="0">
                <a:latin typeface="Arial" panose="020B0604020202020204" pitchFamily="34" charset="0"/>
                <a:cs typeface="Arial" panose="020B0604020202020204" pitchFamily="34" charset="0"/>
              </a:rPr>
              <a:t>Check the motivation systems for inequity. Employees should perceive that individual effort and outcomes explain differences in pay and other rewards.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69392" y="1056132"/>
            <a:ext cx="8217408" cy="4648199"/>
          </a:xfrm>
        </p:spPr>
        <p:txBody>
          <a:bodyPr wrap="square">
            <a:spAutoFit/>
          </a:bodyPr>
          <a:lstStyle/>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The COVID-19 pandemic forced millions of in-person workers to work from home. Now some people want to continue to telecommute. Is the option to work from home a benefit that can be used to motivate employees, or should it be a standard option when remote work is feasible?</a:t>
            </a:r>
          </a:p>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Some employers are questioning whether they still need to pay their employees adjustments for living in high-cost cities if the employee has moved to a lower cost location and now works from home. Are these employees still entitled to the extra pay? Would employees be less motivated if it is taken away? </a:t>
            </a:r>
          </a:p>
        </p:txBody>
      </p:sp>
    </p:spTree>
    <p:extLst>
      <p:ext uri="{BB962C8B-B14F-4D97-AF65-F5344CB8AC3E}">
        <p14:creationId xmlns:p14="http://schemas.microsoft.com/office/powerpoint/2010/main" val="3655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45"/>
            <a:ext cx="8229600" cy="590349"/>
          </a:xfrm>
        </p:spPr>
        <p:txBody>
          <a:bodyPr wrap="square" tIns="18000" bIns="18000">
            <a:spAutoFit/>
          </a:bodyPr>
          <a:lstStyle/>
          <a:p>
            <a:r>
              <a:rPr lang="en-US" sz="3600" dirty="0">
                <a:latin typeface="+mj-lt"/>
              </a:rPr>
              <a:t>The Job Characteristics Model </a:t>
            </a:r>
            <a:r>
              <a:rPr lang="en-US" sz="2800" dirty="0">
                <a:latin typeface="+mj-lt"/>
              </a:rPr>
              <a:t>(1 of 2)</a:t>
            </a:r>
          </a:p>
        </p:txBody>
      </p:sp>
      <p:sp>
        <p:nvSpPr>
          <p:cNvPr id="3" name="Content Placeholder 2"/>
          <p:cNvSpPr>
            <a:spLocks noGrp="1"/>
          </p:cNvSpPr>
          <p:nvPr>
            <p:ph sz="quarter" idx="13"/>
          </p:nvPr>
        </p:nvSpPr>
        <p:spPr>
          <a:xfrm>
            <a:off x="457200" y="900545"/>
            <a:ext cx="8229600" cy="282573"/>
          </a:xfrm>
        </p:spPr>
        <p:txBody>
          <a:bodyPr wrap="square" tIns="18000" bIns="18000">
            <a:spAutoFit/>
          </a:bodyPr>
          <a:lstStyle/>
          <a:p>
            <a:pPr marL="0" indent="0">
              <a:buNone/>
            </a:pPr>
            <a:r>
              <a:rPr lang="en-US" b="1" dirty="0">
                <a:latin typeface="Arial" panose="020B0604020202020204" pitchFamily="34" charset="0"/>
                <a:cs typeface="Arial" panose="020B0604020202020204" pitchFamily="34" charset="0"/>
              </a:rPr>
              <a:t>Exhibit 8.1</a:t>
            </a:r>
            <a:r>
              <a:rPr lang="en-US" dirty="0">
                <a:latin typeface="Arial" panose="020B0604020202020204" pitchFamily="34" charset="0"/>
                <a:cs typeface="Arial" panose="020B0604020202020204" pitchFamily="34" charset="0"/>
              </a:rPr>
              <a:t> The Job Characteristics Model</a:t>
            </a:r>
          </a:p>
        </p:txBody>
      </p:sp>
      <p:pic>
        <p:nvPicPr>
          <p:cNvPr id="8" name="Picture Placeholder 7" descr="A flowchart shows the job characteristics model which proposes that any job may be described by five core job dimensions: skill variety, task identity, task significance, autonomy, and feedback.&#10;Long description is available in notes, press F6"/>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tretch/>
        </p:blipFill>
        <p:spPr>
          <a:xfrm>
            <a:off x="1277521" y="1315704"/>
            <a:ext cx="6612231" cy="4055433"/>
          </a:xfrm>
        </p:spPr>
      </p:pic>
      <p:sp>
        <p:nvSpPr>
          <p:cNvPr id="4" name="Content Placeholder 3">
            <a:extLst>
              <a:ext uri="{FF2B5EF4-FFF2-40B4-BE49-F238E27FC236}">
                <a16:creationId xmlns:a16="http://schemas.microsoft.com/office/drawing/2014/main" id="{7DF7242A-871B-4EED-83BA-C29EAFE43486}"/>
              </a:ext>
            </a:extLst>
          </p:cNvPr>
          <p:cNvSpPr>
            <a:spLocks noGrp="1"/>
          </p:cNvSpPr>
          <p:nvPr>
            <p:ph sz="quarter" idx="14"/>
          </p:nvPr>
        </p:nvSpPr>
        <p:spPr>
          <a:xfrm>
            <a:off x="471055" y="5488819"/>
            <a:ext cx="8215745" cy="898126"/>
          </a:xfrm>
        </p:spPr>
        <p:txBody>
          <a:bodyPr wrap="square" tIns="18000" bIns="18000">
            <a:spAutoFit/>
          </a:bodyPr>
          <a:lstStyle/>
          <a:p>
            <a:pPr marL="0" indent="0" algn="l">
              <a:buNone/>
            </a:pPr>
            <a:r>
              <a:rPr lang="en-US" sz="1400" b="0" i="1" u="none" strike="noStrike" baseline="0" dirty="0"/>
              <a:t>Source: </a:t>
            </a:r>
            <a:r>
              <a:rPr lang="en-US" sz="1400" b="0" i="0" u="none" strike="noStrike" baseline="0" dirty="0"/>
              <a:t>Based on J. R. Hackman and G. R. Oldham, “Development of Job Diagnostic Survey,” </a:t>
            </a:r>
            <a:r>
              <a:rPr lang="en-US" sz="1400" b="0" i="1" u="none" strike="noStrike" baseline="0" dirty="0"/>
              <a:t>Journal of Applied Psychology </a:t>
            </a:r>
            <a:r>
              <a:rPr lang="en-US" sz="1400" b="0" i="0" u="none" strike="noStrike" baseline="0" dirty="0"/>
              <a:t>60, </a:t>
            </a:r>
            <a:r>
              <a:rPr lang="en-US" sz="1400" b="0" i="0" u="none" strike="noStrike" spc="-200" dirty="0"/>
              <a:t>n </a:t>
            </a:r>
            <a:r>
              <a:rPr lang="en-US" sz="1400" b="0" i="0" u="none" strike="noStrike" baseline="0" dirty="0"/>
              <a:t>o. 2 (1975): 159–70; J. L. Pierce, I. </a:t>
            </a:r>
            <a:r>
              <a:rPr lang="en-US" sz="1400" b="0" i="0" u="none" strike="noStrike" baseline="0" dirty="0" err="1"/>
              <a:t>Jussila</a:t>
            </a:r>
            <a:r>
              <a:rPr lang="en-US" sz="1400" b="0" i="0" u="none" strike="noStrike" baseline="0" dirty="0"/>
              <a:t>, and A. Cummings, “Psychological Ownership Within the Job Design Context: Revision of the Job Characteristics Model,” </a:t>
            </a:r>
            <a:r>
              <a:rPr lang="en-US" sz="1400" b="0" i="1" u="none" strike="noStrike" baseline="0" dirty="0"/>
              <a:t>Journal of Organizational Behavior </a:t>
            </a:r>
            <a:r>
              <a:rPr lang="en-US" sz="1400" b="0" i="0" u="none" strike="noStrike" baseline="0" dirty="0"/>
              <a:t>30, </a:t>
            </a:r>
            <a:r>
              <a:rPr lang="en-US" sz="1400" b="0" i="0" u="none" strike="noStrike" spc="-200" dirty="0"/>
              <a:t>n </a:t>
            </a:r>
            <a:r>
              <a:rPr lang="en-US" sz="1400" b="0" i="0" u="none" strike="noStrike" baseline="0" dirty="0"/>
              <a:t>o. 4 (2009): 477–96.</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80568" y="152400"/>
            <a:ext cx="820623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74425"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44249"/>
            <a:ext cx="8229600" cy="590349"/>
          </a:xfrm>
        </p:spPr>
        <p:txBody>
          <a:bodyPr>
            <a:spAutoFit/>
          </a:bodyPr>
          <a:lstStyle/>
          <a:p>
            <a:r>
              <a:rPr lang="en-US" sz="3600" dirty="0">
                <a:latin typeface="+mj-lt"/>
              </a:rPr>
              <a:t>The Job Characteristics Model </a:t>
            </a:r>
            <a:r>
              <a:rPr lang="en-US" sz="2800" dirty="0">
                <a:latin typeface="+mj-lt"/>
              </a:rPr>
              <a:t>(2 of 2)</a:t>
            </a:r>
          </a:p>
        </p:txBody>
      </p:sp>
      <p:sp>
        <p:nvSpPr>
          <p:cNvPr id="3" name="Content Placeholder 2"/>
          <p:cNvSpPr>
            <a:spLocks noGrp="1"/>
          </p:cNvSpPr>
          <p:nvPr>
            <p:ph idx="1"/>
          </p:nvPr>
        </p:nvSpPr>
        <p:spPr>
          <a:xfrm>
            <a:off x="469393" y="1158240"/>
            <a:ext cx="8217408" cy="2144621"/>
          </a:xfrm>
        </p:spPr>
        <p:txBody>
          <a:bodyPr wrap="square">
            <a:spAutoFit/>
          </a:bodyPr>
          <a:lstStyle/>
          <a:p>
            <a:pPr marL="256032" indent="-256032">
              <a:buSzPct val="100000"/>
            </a:pPr>
            <a:r>
              <a:rPr lang="en-US" sz="2200" dirty="0">
                <a:latin typeface="Arial" panose="020B0604020202020204" pitchFamily="34" charset="0"/>
                <a:cs typeface="Arial" panose="020B0604020202020204" pitchFamily="34" charset="0"/>
              </a:rPr>
              <a:t>The core dimensions of the </a:t>
            </a:r>
            <a:r>
              <a:rPr lang="en-US" sz="2200" b="1" dirty="0">
                <a:latin typeface="Arial" panose="020B0604020202020204" pitchFamily="34" charset="0"/>
                <a:cs typeface="Arial" panose="020B0604020202020204" pitchFamily="34" charset="0"/>
              </a:rPr>
              <a:t>job characteristics model (</a:t>
            </a:r>
            <a:r>
              <a:rPr lang="en-US" sz="2200" b="1" spc="-300" dirty="0">
                <a:latin typeface="Arial" panose="020B0604020202020204" pitchFamily="34" charset="0"/>
                <a:cs typeface="Arial" panose="020B0604020202020204" pitchFamily="34" charset="0"/>
              </a:rPr>
              <a:t>J C </a:t>
            </a:r>
            <a:r>
              <a:rPr lang="en-US" sz="2200" b="1" dirty="0">
                <a:latin typeface="Arial" panose="020B0604020202020204" pitchFamily="34" charset="0"/>
                <a:cs typeface="Arial" panose="020B0604020202020204" pitchFamily="34" charset="0"/>
              </a:rPr>
              <a:t>M) </a:t>
            </a:r>
            <a:r>
              <a:rPr lang="en-US" sz="2200" dirty="0">
                <a:latin typeface="Arial" panose="020B0604020202020204" pitchFamily="34" charset="0"/>
                <a:cs typeface="Arial" panose="020B0604020202020204" pitchFamily="34" charset="0"/>
              </a:rPr>
              <a:t>can be combined into a single predictive index called the </a:t>
            </a:r>
            <a:r>
              <a:rPr lang="en-US" sz="2200" b="1" dirty="0">
                <a:latin typeface="Arial" panose="020B0604020202020204" pitchFamily="34" charset="0"/>
                <a:cs typeface="Arial" panose="020B0604020202020204" pitchFamily="34" charset="0"/>
              </a:rPr>
              <a:t>motivating potential score (</a:t>
            </a:r>
            <a:r>
              <a:rPr lang="en-US" sz="2200" b="1" spc="-300" dirty="0">
                <a:latin typeface="Arial" panose="020B0604020202020204" pitchFamily="34" charset="0"/>
                <a:cs typeface="Arial" panose="020B0604020202020204" pitchFamily="34" charset="0"/>
              </a:rPr>
              <a:t>M P </a:t>
            </a:r>
            <a:r>
              <a:rPr lang="en-US" sz="2200" b="1" dirty="0">
                <a:latin typeface="Arial" panose="020B0604020202020204" pitchFamily="34" charset="0"/>
                <a:cs typeface="Arial" panose="020B0604020202020204" pitchFamily="34" charset="0"/>
              </a:rPr>
              <a:t>S).</a:t>
            </a:r>
          </a:p>
          <a:p>
            <a:pPr marL="707073" lvl="1" indent="-256032">
              <a:buSzPct val="100000"/>
            </a:pPr>
            <a:r>
              <a:rPr lang="en-US" sz="2200" dirty="0">
                <a:latin typeface="Arial" panose="020B0604020202020204" pitchFamily="34" charset="0"/>
                <a:cs typeface="Arial" panose="020B0604020202020204" pitchFamily="34" charset="0"/>
              </a:rPr>
              <a:t>If jobs score high on motivating potential, the model predicts that motivation, performance, and satisfaction will improve, and that absences and turnover will be reduced.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tIns="18000" bIns="18000" anchor="ctr" anchorCtr="0">
            <a:spAutoFit/>
          </a:bodyPr>
          <a:lstStyle/>
          <a:p>
            <a:r>
              <a:rPr lang="en-US" sz="3600" dirty="0">
                <a:latin typeface="+mj-lt"/>
              </a:rPr>
              <a:t>Compare the Main Ways Jobs Can Be Redesigned </a:t>
            </a:r>
            <a:r>
              <a:rPr lang="en-US" sz="2800" dirty="0">
                <a:latin typeface="+mj-lt"/>
              </a:rPr>
              <a:t>(1 of 2)</a:t>
            </a:r>
          </a:p>
        </p:txBody>
      </p:sp>
      <p:sp>
        <p:nvSpPr>
          <p:cNvPr id="6" name="Content Placeholder 5"/>
          <p:cNvSpPr>
            <a:spLocks noGrp="1"/>
          </p:cNvSpPr>
          <p:nvPr>
            <p:ph idx="4294967295"/>
          </p:nvPr>
        </p:nvSpPr>
        <p:spPr>
          <a:xfrm>
            <a:off x="469392" y="1574234"/>
            <a:ext cx="8217408" cy="4483723"/>
          </a:xfrm>
        </p:spPr>
        <p:txBody>
          <a:bodyPr wrap="square" tIns="18000" bIns="18000" anchor="ctr" anchorCtr="0">
            <a:spAutoFit/>
          </a:bodyPr>
          <a:lstStyle/>
          <a:p>
            <a:pPr>
              <a:spcBef>
                <a:spcPts val="600"/>
              </a:spcBef>
            </a:pPr>
            <a:r>
              <a:rPr lang="en-US" sz="2400" dirty="0">
                <a:latin typeface="Arial" panose="020B0604020202020204" pitchFamily="34" charset="0"/>
                <a:cs typeface="Arial" panose="020B0604020202020204" pitchFamily="34" charset="0"/>
              </a:rPr>
              <a:t>Repetitive jobs provide little variety, autonomy, or motivation.</a:t>
            </a:r>
          </a:p>
          <a:p>
            <a:pPr>
              <a:spcBef>
                <a:spcPts val="600"/>
              </a:spcBef>
            </a:pPr>
            <a:r>
              <a:rPr lang="en-US" sz="2400" b="1" dirty="0">
                <a:latin typeface="Arial" panose="020B0604020202020204" pitchFamily="34" charset="0"/>
                <a:cs typeface="Arial" panose="020B0604020202020204" pitchFamily="34" charset="0"/>
              </a:rPr>
              <a:t>Job Rotation</a:t>
            </a:r>
          </a:p>
          <a:p>
            <a:pPr lvl="1"/>
            <a:r>
              <a:rPr lang="en-US" sz="2400" dirty="0">
                <a:latin typeface="Arial" panose="020B0604020202020204" pitchFamily="34" charset="0"/>
                <a:cs typeface="Arial" panose="020B0604020202020204" pitchFamily="34" charset="0"/>
              </a:rPr>
              <a:t>Periodic shifting from one task to another.</a:t>
            </a:r>
          </a:p>
          <a:p>
            <a:pPr lvl="1"/>
            <a:r>
              <a:rPr lang="en-US" sz="2400" dirty="0">
                <a:latin typeface="Arial" panose="020B0604020202020204" pitchFamily="34" charset="0"/>
                <a:cs typeface="Arial" panose="020B0604020202020204" pitchFamily="34" charset="0"/>
              </a:rPr>
              <a:t>Referred to as cross-training.</a:t>
            </a:r>
          </a:p>
          <a:p>
            <a:pPr lvl="1"/>
            <a:r>
              <a:rPr lang="en-US" sz="2400" dirty="0">
                <a:latin typeface="Arial" panose="020B0604020202020204" pitchFamily="34" charset="0"/>
                <a:cs typeface="Arial" panose="020B0604020202020204" pitchFamily="34" charset="0"/>
              </a:rPr>
              <a:t>Benefits: reduces boredom, increases motivation, and helps employees better understand their work contributions.</a:t>
            </a:r>
          </a:p>
          <a:p>
            <a:pPr lvl="1"/>
            <a:r>
              <a:rPr lang="en-US" sz="2400" dirty="0">
                <a:latin typeface="Arial" panose="020B0604020202020204" pitchFamily="34" charset="0"/>
                <a:cs typeface="Arial" panose="020B0604020202020204" pitchFamily="34" charset="0"/>
              </a:rPr>
              <a:t>Drawbacks: creates disruptions, requires extra time for supervisors addressing questions and training time, and reduced efficiencies.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600" cy="1144347"/>
          </a:xfrm>
        </p:spPr>
        <p:txBody>
          <a:bodyPr wrap="square">
            <a:spAutoFit/>
          </a:bodyPr>
          <a:lstStyle/>
          <a:p>
            <a:r>
              <a:rPr lang="en-US" sz="3600" dirty="0">
                <a:latin typeface="+mj-lt"/>
              </a:rPr>
              <a:t>Compare the Main Ways Jobs Can Be Redesigned </a:t>
            </a:r>
            <a:r>
              <a:rPr lang="en-US" sz="2800" dirty="0">
                <a:latin typeface="+mj-lt"/>
              </a:rPr>
              <a:t>(2 of 2)</a:t>
            </a:r>
          </a:p>
        </p:txBody>
      </p:sp>
      <p:sp>
        <p:nvSpPr>
          <p:cNvPr id="3" name="Content Placeholder 2"/>
          <p:cNvSpPr>
            <a:spLocks noGrp="1"/>
          </p:cNvSpPr>
          <p:nvPr>
            <p:ph idx="1"/>
          </p:nvPr>
        </p:nvSpPr>
        <p:spPr>
          <a:xfrm>
            <a:off x="469392" y="1588008"/>
            <a:ext cx="8217408" cy="472439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Job Enrichment</a:t>
            </a:r>
          </a:p>
          <a:p>
            <a:pPr marL="707073" lvl="1" indent="-256032">
              <a:buSzPct val="100000"/>
            </a:pPr>
            <a:r>
              <a:rPr lang="en-US" sz="2400" dirty="0">
                <a:latin typeface="Arial" panose="020B0604020202020204" pitchFamily="34" charset="0"/>
                <a:cs typeface="Arial" panose="020B0604020202020204" pitchFamily="34" charset="0"/>
              </a:rPr>
              <a:t>Increasing a job’s high-level responsibilities to increase intrinsic motivation.</a:t>
            </a:r>
          </a:p>
          <a:p>
            <a:pPr marL="1280160" lvl="2" indent="-256032">
              <a:buSzPct val="100000"/>
            </a:pPr>
            <a:r>
              <a:rPr lang="en-US" sz="2400" dirty="0">
                <a:latin typeface="Arial" panose="020B0604020202020204" pitchFamily="34" charset="0"/>
                <a:cs typeface="Arial" panose="020B0604020202020204" pitchFamily="34" charset="0"/>
              </a:rPr>
              <a:t>Involves adding another layer of responsibility and meaning.</a:t>
            </a:r>
          </a:p>
          <a:p>
            <a:pPr marL="1280160" lvl="2" indent="-256032">
              <a:buSzPct val="100000"/>
            </a:pPr>
            <a:r>
              <a:rPr lang="en-US" sz="2400" dirty="0">
                <a:latin typeface="Arial" panose="020B0604020202020204" pitchFamily="34" charset="0"/>
                <a:cs typeface="Arial" panose="020B0604020202020204" pitchFamily="34" charset="0"/>
              </a:rPr>
              <a:t>Can be effective at reducing turnover.</a:t>
            </a:r>
          </a:p>
          <a:p>
            <a:pPr marL="256032" indent="-256032">
              <a:buSzPct val="100000"/>
            </a:pPr>
            <a:r>
              <a:rPr lang="en-US" sz="2400" b="1" dirty="0">
                <a:latin typeface="Arial" panose="020B0604020202020204" pitchFamily="34" charset="0"/>
                <a:cs typeface="Arial" panose="020B0604020202020204" pitchFamily="34" charset="0"/>
              </a:rPr>
              <a:t>Relational Job Design</a:t>
            </a:r>
          </a:p>
          <a:p>
            <a:pPr marL="740664" lvl="1"/>
            <a:r>
              <a:rPr lang="en-US" sz="2400" dirty="0">
                <a:latin typeface="Arial" panose="020B0604020202020204" pitchFamily="34" charset="0"/>
                <a:cs typeface="Arial" panose="020B0604020202020204" pitchFamily="34" charset="0"/>
              </a:rPr>
              <a:t>To make jobs more </a:t>
            </a:r>
            <a:r>
              <a:rPr lang="en-US" sz="2400" dirty="0" err="1">
                <a:latin typeface="Arial" panose="020B0604020202020204" pitchFamily="34" charset="0"/>
                <a:cs typeface="Arial" panose="020B0604020202020204" pitchFamily="34" charset="0"/>
              </a:rPr>
              <a:t>prosocially</a:t>
            </a:r>
            <a:r>
              <a:rPr lang="en-US" sz="2400" dirty="0">
                <a:latin typeface="Arial" panose="020B0604020202020204" pitchFamily="34" charset="0"/>
                <a:cs typeface="Arial" panose="020B0604020202020204" pitchFamily="34" charset="0"/>
              </a:rPr>
              <a:t> motivating:</a:t>
            </a:r>
          </a:p>
          <a:p>
            <a:pPr lvl="2"/>
            <a:r>
              <a:rPr lang="en-US" sz="2400" dirty="0">
                <a:latin typeface="Arial" panose="020B0604020202020204" pitchFamily="34" charset="0"/>
                <a:cs typeface="Arial" panose="020B0604020202020204" pitchFamily="34" charset="0"/>
              </a:rPr>
              <a:t>Connect employees with the beneficiaries of their work.</a:t>
            </a:r>
          </a:p>
          <a:p>
            <a:pPr lvl="2"/>
            <a:r>
              <a:rPr lang="en-US" sz="2400" dirty="0">
                <a:latin typeface="Arial" panose="020B0604020202020204" pitchFamily="34" charset="0"/>
                <a:cs typeface="Arial" panose="020B0604020202020204" pitchFamily="34" charset="0"/>
              </a:rPr>
              <a:t>Meet beneficiaries firsthand.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2262"/>
            <a:ext cx="8206391" cy="1021237"/>
          </a:xfrm>
        </p:spPr>
        <p:txBody>
          <a:bodyPr wrap="square" anchor="ctr" anchorCtr="0">
            <a:spAutoFit/>
          </a:bodyPr>
          <a:lstStyle/>
          <a:p>
            <a:r>
              <a:rPr lang="en-US" sz="3200" dirty="0">
                <a:latin typeface="+mj-lt"/>
              </a:rPr>
              <a:t>How Specific Alternative Work Arrangements Motivate Employees </a:t>
            </a:r>
            <a:r>
              <a:rPr lang="en-US" sz="2400" dirty="0">
                <a:latin typeface="+mj-lt"/>
              </a:rPr>
              <a:t>(1 of 7</a:t>
            </a:r>
            <a:r>
              <a:rPr lang="en-US" sz="2400" b="0" dirty="0">
                <a:latin typeface="+mj-lt"/>
              </a:rPr>
              <a:t>)</a:t>
            </a:r>
          </a:p>
        </p:txBody>
      </p:sp>
      <p:sp>
        <p:nvSpPr>
          <p:cNvPr id="3" name="Content Placeholder 2"/>
          <p:cNvSpPr>
            <a:spLocks noGrp="1"/>
          </p:cNvSpPr>
          <p:nvPr>
            <p:ph sz="quarter" idx="14"/>
          </p:nvPr>
        </p:nvSpPr>
        <p:spPr>
          <a:xfrm>
            <a:off x="457200" y="1388477"/>
            <a:ext cx="8229600" cy="405683"/>
          </a:xfrm>
        </p:spPr>
        <p:txBody>
          <a:bodyPr wrap="square" anchor="ctr" anchorCtr="0">
            <a:spAutoFit/>
          </a:bodyPr>
          <a:lstStyle/>
          <a:p>
            <a:pPr marL="0" indent="0">
              <a:buNone/>
            </a:pPr>
            <a:r>
              <a:rPr lang="en-US" b="1" dirty="0">
                <a:latin typeface="Arial" panose="020B0604020202020204" pitchFamily="34" charset="0"/>
                <a:cs typeface="Arial" panose="020B0604020202020204" pitchFamily="34" charset="0"/>
              </a:rPr>
              <a:t>Exhibit 8.2</a:t>
            </a:r>
            <a:r>
              <a:rPr lang="en-US" dirty="0">
                <a:latin typeface="Arial" panose="020B0604020202020204" pitchFamily="34" charset="0"/>
                <a:cs typeface="Arial" panose="020B0604020202020204" pitchFamily="34" charset="0"/>
              </a:rPr>
              <a:t> Possible Flextime Staff Schedules</a:t>
            </a:r>
          </a:p>
        </p:txBody>
      </p:sp>
      <p:graphicFrame>
        <p:nvGraphicFramePr>
          <p:cNvPr id="7" name="Table 7">
            <a:extLst>
              <a:ext uri="{FF2B5EF4-FFF2-40B4-BE49-F238E27FC236}">
                <a16:creationId xmlns:a16="http://schemas.microsoft.com/office/drawing/2014/main" id="{AB964421-6F8A-4127-BC8A-88E11A403AD0}"/>
              </a:ext>
            </a:extLst>
          </p:cNvPr>
          <p:cNvGraphicFramePr>
            <a:graphicFrameLocks noGrp="1"/>
          </p:cNvGraphicFramePr>
          <p:nvPr>
            <p:extLst>
              <p:ext uri="{D42A27DB-BD31-4B8C-83A1-F6EECF244321}">
                <p14:modId xmlns:p14="http://schemas.microsoft.com/office/powerpoint/2010/main" val="474106932"/>
              </p:ext>
            </p:extLst>
          </p:nvPr>
        </p:nvGraphicFramePr>
        <p:xfrm>
          <a:off x="782780" y="1911925"/>
          <a:ext cx="7620000" cy="3779520"/>
        </p:xfrm>
        <a:graphic>
          <a:graphicData uri="http://schemas.openxmlformats.org/drawingml/2006/table">
            <a:tbl>
              <a:tblPr firstRow="1" bandRow="1">
                <a:tableStyleId>{3B4B98B0-60AC-42C2-AFA5-B58CD77FA1E5}</a:tableStyleId>
              </a:tblPr>
              <a:tblGrid>
                <a:gridCol w="3733800">
                  <a:extLst>
                    <a:ext uri="{9D8B030D-6E8A-4147-A177-3AD203B41FA5}">
                      <a16:colId xmlns:a16="http://schemas.microsoft.com/office/drawing/2014/main" val="2514480760"/>
                    </a:ext>
                  </a:extLst>
                </a:gridCol>
                <a:gridCol w="3886200">
                  <a:extLst>
                    <a:ext uri="{9D8B030D-6E8A-4147-A177-3AD203B41FA5}">
                      <a16:colId xmlns:a16="http://schemas.microsoft.com/office/drawing/2014/main" val="3074220306"/>
                    </a:ext>
                  </a:extLst>
                </a:gridCol>
              </a:tblGrid>
              <a:tr h="303520">
                <a:tc>
                  <a:txBody>
                    <a:bodyPr/>
                    <a:lstStyle/>
                    <a:p>
                      <a:r>
                        <a:rPr lang="en-US" sz="100" dirty="0">
                          <a:solidFill>
                            <a:schemeClr val="bg1"/>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r>
                        <a:rPr lang="en-US" sz="1400" b="1" dirty="0">
                          <a:solidFill>
                            <a:schemeClr val="bg1"/>
                          </a:solidFill>
                        </a:rPr>
                        <a:t>Schedule 1</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538251694"/>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100% = 40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8027759"/>
                  </a:ext>
                </a:extLst>
              </a:tr>
              <a:tr h="347193">
                <a:tc>
                  <a:txBody>
                    <a:bodyPr/>
                    <a:lstStyle/>
                    <a:p>
                      <a:r>
                        <a:rPr lang="en-US" sz="1400" b="1" i="0" u="none" strike="noStrike" kern="1200" baseline="0" dirty="0">
                          <a:solidFill>
                            <a:schemeClr val="tx1"/>
                          </a:solidFill>
                          <a:latin typeface="+mn-lt"/>
                          <a:ea typeface="+mn-ea"/>
                          <a:cs typeface="+mn-cs"/>
                        </a:rPr>
                        <a:t>Core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9:00 A.M.–5:00 P.M., Monday through Friday (1 hour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23748824"/>
                  </a:ext>
                </a:extLst>
              </a:tr>
              <a:tr h="30352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8:00 A.M. and 9:00 A.M.</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7841628"/>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5:00 P.M. and 6:00 P.M.</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8300088"/>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1" i="0" u="none" strike="noStrike" kern="1200" baseline="0" dirty="0">
                          <a:solidFill>
                            <a:schemeClr val="tx1"/>
                          </a:solidFill>
                          <a:latin typeface="+mn-lt"/>
                          <a:ea typeface="+mn-ea"/>
                          <a:cs typeface="+mn-cs"/>
                        </a:rPr>
                        <a:t>Schedule 2</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3061465"/>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100% = 40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45431628"/>
                  </a:ext>
                </a:extLst>
              </a:tr>
              <a:tr h="426324">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A.M.–6:30 P.M., Monday through Thursday (1/2 hour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8599826"/>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Friday off</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7700485"/>
                  </a:ext>
                </a:extLst>
              </a:tr>
              <a:tr h="25780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66643077"/>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6:30 P.M.</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410897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2262"/>
            <a:ext cx="8206391" cy="1021237"/>
          </a:xfrm>
        </p:spPr>
        <p:txBody>
          <a:bodyPr wrap="square" anchor="ctr" anchorCtr="0">
            <a:spAutoFit/>
          </a:bodyPr>
          <a:lstStyle/>
          <a:p>
            <a:r>
              <a:rPr lang="en-US" sz="3200" dirty="0">
                <a:latin typeface="+mj-lt"/>
              </a:rPr>
              <a:t>How Specific Alternative Work Arrangements Motivate Employees </a:t>
            </a:r>
            <a:r>
              <a:rPr lang="en-US" sz="2400" dirty="0">
                <a:latin typeface="+mj-lt"/>
              </a:rPr>
              <a:t>(2 of 7</a:t>
            </a:r>
            <a:r>
              <a:rPr lang="en-US" sz="2400" b="0" dirty="0">
                <a:latin typeface="+mj-lt"/>
              </a:rPr>
              <a:t>)</a:t>
            </a:r>
          </a:p>
        </p:txBody>
      </p:sp>
      <p:graphicFrame>
        <p:nvGraphicFramePr>
          <p:cNvPr id="7" name="Table 7">
            <a:extLst>
              <a:ext uri="{FF2B5EF4-FFF2-40B4-BE49-F238E27FC236}">
                <a16:creationId xmlns:a16="http://schemas.microsoft.com/office/drawing/2014/main" id="{AB964421-6F8A-4127-BC8A-88E11A403AD0}"/>
              </a:ext>
            </a:extLst>
          </p:cNvPr>
          <p:cNvGraphicFramePr>
            <a:graphicFrameLocks noGrp="1"/>
          </p:cNvGraphicFramePr>
          <p:nvPr>
            <p:extLst>
              <p:ext uri="{D42A27DB-BD31-4B8C-83A1-F6EECF244321}">
                <p14:modId xmlns:p14="http://schemas.microsoft.com/office/powerpoint/2010/main" val="1928046460"/>
              </p:ext>
            </p:extLst>
          </p:nvPr>
        </p:nvGraphicFramePr>
        <p:xfrm>
          <a:off x="669694" y="1524000"/>
          <a:ext cx="7827820" cy="4389120"/>
        </p:xfrm>
        <a:graphic>
          <a:graphicData uri="http://schemas.openxmlformats.org/drawingml/2006/table">
            <a:tbl>
              <a:tblPr firstRow="1" bandRow="1">
                <a:tableStyleId>{3B4B98B0-60AC-42C2-AFA5-B58CD77FA1E5}</a:tableStyleId>
              </a:tblPr>
              <a:tblGrid>
                <a:gridCol w="3733800">
                  <a:extLst>
                    <a:ext uri="{9D8B030D-6E8A-4147-A177-3AD203B41FA5}">
                      <a16:colId xmlns:a16="http://schemas.microsoft.com/office/drawing/2014/main" val="2514480760"/>
                    </a:ext>
                  </a:extLst>
                </a:gridCol>
                <a:gridCol w="4094020">
                  <a:extLst>
                    <a:ext uri="{9D8B030D-6E8A-4147-A177-3AD203B41FA5}">
                      <a16:colId xmlns:a16="http://schemas.microsoft.com/office/drawing/2014/main" val="3074220306"/>
                    </a:ext>
                  </a:extLst>
                </a:gridCol>
              </a:tblGrid>
              <a:tr h="303520">
                <a:tc>
                  <a:txBody>
                    <a:bodyPr/>
                    <a:lstStyle/>
                    <a:p>
                      <a:r>
                        <a:rPr lang="en-US" sz="100" dirty="0">
                          <a:solidFill>
                            <a:schemeClr val="bg1"/>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r>
                        <a:rPr lang="en-US" sz="1400" b="1" dirty="0">
                          <a:solidFill>
                            <a:schemeClr val="bg1"/>
                          </a:solidFill>
                        </a:rPr>
                        <a:t>Schedule 3</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538251694"/>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90% = 36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8027759"/>
                  </a:ext>
                </a:extLst>
              </a:tr>
              <a:tr h="347193">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8:30 A.M.–5:00 P.M., Monday through Thursday (1/2 hour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23748824"/>
                  </a:ext>
                </a:extLst>
              </a:tr>
              <a:tr h="303520">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A.M.–Noon Friday (no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7841628"/>
                  </a:ext>
                </a:extLst>
              </a:tr>
              <a:tr h="303520">
                <a:tc>
                  <a:txBody>
                    <a:bodyPr/>
                    <a:lstStyle/>
                    <a:p>
                      <a:r>
                        <a:rPr lang="en-US" sz="1400" b="1" dirty="0"/>
                        <a:t>Work Start Time:</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8:30 A.M. (Monday–Thursday); 8:00 A.M. (Friday)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7443711"/>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5:00 P.M. (Monday–Thursday); Noon (Friday)</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8300088"/>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1" i="0" u="none" strike="noStrike" kern="1200" baseline="0" dirty="0">
                          <a:solidFill>
                            <a:schemeClr val="tx1"/>
                          </a:solidFill>
                          <a:latin typeface="+mn-lt"/>
                          <a:ea typeface="+mn-ea"/>
                          <a:cs typeface="+mn-cs"/>
                        </a:rPr>
                        <a:t>Schedule 4</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3061465"/>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 = 32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45431628"/>
                  </a:ext>
                </a:extLst>
              </a:tr>
              <a:tr h="426324">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A.M.–6:00 P.M., Monday through Wednesday (1/2 hour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8599826"/>
                  </a:ext>
                </a:extLst>
              </a:tr>
              <a:tr h="266015">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A.M.–11:30 A.M. Thursday (no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8983742"/>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Friday off</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7700485"/>
                  </a:ext>
                </a:extLst>
              </a:tr>
              <a:tr h="25780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8:00 A.M. and 9:00 A.M.</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66643077"/>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5:00 P.M. and 6:00 P.M.</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4108977"/>
                  </a:ext>
                </a:extLst>
              </a:tr>
            </a:tbl>
          </a:graphicData>
        </a:graphic>
      </p:graphicFrame>
    </p:spTree>
    <p:extLst>
      <p:ext uri="{BB962C8B-B14F-4D97-AF65-F5344CB8AC3E}">
        <p14:creationId xmlns:p14="http://schemas.microsoft.com/office/powerpoint/2010/main" val="8596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5958"/>
            <a:ext cx="8229131" cy="1021237"/>
          </a:xfrm>
        </p:spPr>
        <p:txBody>
          <a:bodyPr>
            <a:spAutoFit/>
          </a:bodyPr>
          <a:lstStyle/>
          <a:p>
            <a:r>
              <a:rPr lang="en-US" sz="3200" dirty="0">
                <a:latin typeface="+mj-lt"/>
              </a:rPr>
              <a:t>How Specific Alternative Work Arrangements Motivate Employees </a:t>
            </a:r>
            <a:r>
              <a:rPr lang="en-US" sz="2400" dirty="0">
                <a:latin typeface="+mj-lt"/>
              </a:rPr>
              <a:t>(3 of 7)</a:t>
            </a:r>
          </a:p>
        </p:txBody>
      </p:sp>
      <p:sp>
        <p:nvSpPr>
          <p:cNvPr id="4" name="Content Placeholder 3"/>
          <p:cNvSpPr>
            <a:spLocks noGrp="1"/>
          </p:cNvSpPr>
          <p:nvPr>
            <p:ph idx="1"/>
          </p:nvPr>
        </p:nvSpPr>
        <p:spPr>
          <a:xfrm>
            <a:off x="481115" y="1558629"/>
            <a:ext cx="8211781" cy="3298783"/>
          </a:xfrm>
        </p:spPr>
        <p:txBody>
          <a:bodyPr>
            <a:spAutoFit/>
          </a:bodyPr>
          <a:lstStyle/>
          <a:p>
            <a:pPr marL="256032" indent="-256032">
              <a:buSzPct val="100000"/>
            </a:pPr>
            <a:r>
              <a:rPr lang="en-US" sz="2400" b="1" dirty="0">
                <a:latin typeface="Arial" panose="020B0604020202020204" pitchFamily="34" charset="0"/>
                <a:cs typeface="Arial" panose="020B0604020202020204" pitchFamily="34" charset="0"/>
              </a:rPr>
              <a:t>Job Sharing</a:t>
            </a:r>
          </a:p>
          <a:p>
            <a:pPr marL="740664" lvl="1"/>
            <a:r>
              <a:rPr lang="en-US" sz="2400" dirty="0">
                <a:latin typeface="Arial" panose="020B0604020202020204" pitchFamily="34" charset="0"/>
                <a:cs typeface="Arial" panose="020B0604020202020204" pitchFamily="34" charset="0"/>
              </a:rPr>
              <a:t>Two or more people split a traditional full-time job.</a:t>
            </a:r>
          </a:p>
          <a:p>
            <a:pPr lvl="2"/>
            <a:r>
              <a:rPr lang="en-US" sz="2400" dirty="0">
                <a:latin typeface="Arial" panose="020B0604020202020204" pitchFamily="34" charset="0"/>
                <a:cs typeface="Arial" panose="020B0604020202020204" pitchFamily="34" charset="0"/>
              </a:rPr>
              <a:t>Declining in use.</a:t>
            </a:r>
          </a:p>
          <a:p>
            <a:pPr lvl="2"/>
            <a:r>
              <a:rPr lang="en-US" sz="2400" dirty="0">
                <a:latin typeface="Arial" panose="020B0604020202020204" pitchFamily="34" charset="0"/>
                <a:cs typeface="Arial" panose="020B0604020202020204" pitchFamily="34" charset="0"/>
              </a:rPr>
              <a:t>Can be difficult to find compatible pairs of employees who can successfully coordinate the intricacies of one job.</a:t>
            </a:r>
          </a:p>
          <a:p>
            <a:pPr lvl="2"/>
            <a:r>
              <a:rPr lang="en-US" sz="2400" dirty="0">
                <a:latin typeface="Arial" panose="020B0604020202020204" pitchFamily="34" charset="0"/>
                <a:cs typeface="Arial" panose="020B0604020202020204" pitchFamily="34" charset="0"/>
              </a:rPr>
              <a:t>Increases flexibility and can increase motivation and satisfaction when a full-time job is just not practical.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6ff0b9c569eff1c0e8d2bd7153f7a9e0c31461"/>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6452</TotalTime>
  <Words>5266</Words>
  <Application>Microsoft Office PowerPoint</Application>
  <PresentationFormat>On-screen Show (4:3)</PresentationFormat>
  <Paragraphs>326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Verdana</vt:lpstr>
      <vt:lpstr>Wingdings</vt:lpstr>
      <vt:lpstr>508 Lecture</vt:lpstr>
      <vt:lpstr>Organizational Behavior</vt:lpstr>
      <vt:lpstr>Learning Objectives</vt:lpstr>
      <vt:lpstr>The Job Characteristics Model (1 of 2)</vt:lpstr>
      <vt:lpstr>The Job Characteristics Model (2 of 2)</vt:lpstr>
      <vt:lpstr>Compare the Main Ways Jobs Can Be Redesigned (1 of 2)</vt:lpstr>
      <vt:lpstr>Compare the Main Ways Jobs Can Be Redesigned (2 of 2)</vt:lpstr>
      <vt:lpstr>How Specific Alternative Work Arrangements Motivate Employees (1 of 7)</vt:lpstr>
      <vt:lpstr>How Specific Alternative Work Arrangements Motivate Employees (2 of 7)</vt:lpstr>
      <vt:lpstr>How Specific Alternative Work Arrangements Motivate Employees (3 of 7)</vt:lpstr>
      <vt:lpstr>How Specific Alternative Work Arrangements Motivate Employees (4 of 7)</vt:lpstr>
      <vt:lpstr>How Specific Alternative Work Arrangements Motivate Employees (5 of 7)</vt:lpstr>
      <vt:lpstr>How Specific Alternative Work Arrangements Motivate Employees (6 of 7)</vt:lpstr>
      <vt:lpstr>How Specific Alternative Work Arrangements Motivate Employees (7 of 7)</vt:lpstr>
      <vt:lpstr>Employee Involvement and Employee Motivation (1 of 3)</vt:lpstr>
      <vt:lpstr>Employee Involvement and Employee Motivation (2 of 3)</vt:lpstr>
      <vt:lpstr>Employee Involvement and Employee Motivation (3 of 3)</vt:lpstr>
      <vt:lpstr>Extrinsic Pay Programs and Employee Motivation (1 of 8)</vt:lpstr>
      <vt:lpstr>Extrinsic Pay Programs and Employee Motivation (2 of 8)</vt:lpstr>
      <vt:lpstr>Extrinsic Pay Programs and Employee Motivation (3 of 8)</vt:lpstr>
      <vt:lpstr>Extrinsic Pay Programs and Employee Motivation (4 of 8)</vt:lpstr>
      <vt:lpstr>Extrinsic Pay Programs and Employee Motivation (5 of 8)</vt:lpstr>
      <vt:lpstr>Extrinsic Pay Programs and Employee Motivation (6 of 8)</vt:lpstr>
      <vt:lpstr>Extrinsic Pay Programs and Employee Motivation (7 of 8)</vt:lpstr>
      <vt:lpstr>Extrinsic Pay Programs and Employee Motivation (8 of 8)</vt:lpstr>
      <vt:lpstr>Show How Flexible Benefits Turn Benefits Into Motivators</vt:lpstr>
      <vt:lpstr>Identify the Motivational Benefits of Intrinsic Rewards</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8:  Motivation: From Concepts to Applications</dc:title>
  <dc:subject/>
  <dc:creator>P. Robbins and A. Judge</dc:creator>
  <cp:keywords>Organizational Behavior</cp:keywords>
  <cp:lastModifiedBy>Network Admin</cp:lastModifiedBy>
  <cp:revision>1477</cp:revision>
  <dcterms:created xsi:type="dcterms:W3CDTF">2014-07-14T20:04:21Z</dcterms:created>
  <dcterms:modified xsi:type="dcterms:W3CDTF">2022-02-07T01:50:14Z</dcterms:modified>
  <cp:category>Organizational Behavior</cp:category>
</cp:coreProperties>
</file>